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notesSlides/notesSlide1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2.xml" ContentType="application/vnd.openxmlformats-officedocument.presentationml.notesSlide+xml"/>
  <Override PartName="/ppt/charts/chart16.xml" ContentType="application/vnd.openxmlformats-officedocument.drawingml.chart+xml"/>
  <Override PartName="/ppt/notesSlides/notesSlide13.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charts/chart18.xml" ContentType="application/vnd.openxmlformats-officedocument.drawingml.chart+xml"/>
  <Override PartName="/ppt/notesSlides/notesSlide15.xml" ContentType="application/vnd.openxmlformats-officedocument.presentationml.notesSlide+xml"/>
  <Override PartName="/ppt/charts/chart19.xml" ContentType="application/vnd.openxmlformats-officedocument.drawingml.chart+xml"/>
  <Override PartName="/ppt/notesSlides/notesSlide16.xml" ContentType="application/vnd.openxmlformats-officedocument.presentationml.notesSlid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4.xml" ContentType="application/vnd.openxmlformats-officedocument.drawingml.chart+xml"/>
  <Override PartName="/ppt/drawings/drawing5.xml" ContentType="application/vnd.openxmlformats-officedocument.drawingml.chartshapes+xml"/>
  <Override PartName="/ppt/charts/chart25.xml" ContentType="application/vnd.openxmlformats-officedocument.drawingml.chart+xml"/>
  <Override PartName="/ppt/notesSlides/notesSlide30.xml" ContentType="application/vnd.openxmlformats-officedocument.presentationml.notesSlide+xml"/>
  <Override PartName="/ppt/charts/chart26.xml" ContentType="application/vnd.openxmlformats-officedocument.drawingml.chart+xml"/>
  <Override PartName="/ppt/drawings/drawing6.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7.xml" ContentType="application/vnd.openxmlformats-officedocument.drawingml.chart+xml"/>
  <Override PartName="/ppt/notesSlides/notesSlide33.xml" ContentType="application/vnd.openxmlformats-officedocument.presentationml.notesSlide+xml"/>
  <Override PartName="/ppt/charts/chart28.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9.xml" ContentType="application/vnd.openxmlformats-officedocument.drawingml.chart+xml"/>
  <Override PartName="/ppt/notesSlides/notesSlide3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38.xml" ContentType="application/vnd.openxmlformats-officedocument.presentationml.notesSlide+xml"/>
  <Override PartName="/ppt/charts/chart32.xml" ContentType="application/vnd.openxmlformats-officedocument.drawingml.chart+xml"/>
  <Override PartName="/ppt/drawings/drawing7.xml" ContentType="application/vnd.openxmlformats-officedocument.drawingml.chartshapes+xml"/>
  <Override PartName="/ppt/notesSlides/notesSlide39.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42.xml" ContentType="application/vnd.openxmlformats-officedocument.presentationml.notesSlide+xml"/>
  <Override PartName="/ppt/charts/chart3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5.xml" ContentType="application/vnd.openxmlformats-officedocument.presentationml.notesSlide+xml"/>
  <Override PartName="/ppt/charts/chart43.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xml" ContentType="application/vnd.openxmlformats-officedocument.themeOverride+xml"/>
  <Override PartName="/ppt/notesSlides/notesSlide46.xml" ContentType="application/vnd.openxmlformats-officedocument.presentationml.notesSlide+xml"/>
  <Override PartName="/ppt/charts/chart44.xml" ContentType="application/vnd.openxmlformats-officedocument.drawingml.chart+xml"/>
  <Override PartName="/ppt/theme/themeOverride2.xml" ContentType="application/vnd.openxmlformats-officedocument.themeOverride+xml"/>
  <Override PartName="/ppt/notesSlides/notesSlide47.xml" ContentType="application/vnd.openxmlformats-officedocument.presentationml.notesSlide+xml"/>
  <Override PartName="/ppt/charts/chart45.xml" ContentType="application/vnd.openxmlformats-officedocument.drawingml.chart+xml"/>
  <Override PartName="/ppt/drawings/drawing8.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6.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notesSlides/notesSlide58.xml" ContentType="application/vnd.openxmlformats-officedocument.presentationml.notesSlide+xml"/>
  <Override PartName="/ppt/charts/chart49.xml" ContentType="application/vnd.openxmlformats-officedocument.drawingml.chart+xml"/>
  <Override PartName="/ppt/notesSlides/notesSlide59.xml" ContentType="application/vnd.openxmlformats-officedocument.presentationml.notesSlide+xml"/>
  <Override PartName="/ppt/charts/chart50.xml" ContentType="application/vnd.openxmlformats-officedocument.drawingml.chart+xml"/>
  <Override PartName="/ppt/drawings/drawing9.xml" ContentType="application/vnd.openxmlformats-officedocument.drawingml.chartshapes+xml"/>
  <Override PartName="/ppt/notesSlides/notesSlide60.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61.xml" ContentType="application/vnd.openxmlformats-officedocument.presentationml.notesSlide+xml"/>
  <Override PartName="/ppt/charts/chart53.xml" ContentType="application/vnd.openxmlformats-officedocument.drawingml.chart+xml"/>
  <Override PartName="/ppt/notesSlides/notesSlide62.xml" ContentType="application/vnd.openxmlformats-officedocument.presentationml.notesSlide+xml"/>
  <Override PartName="/ppt/charts/chart54.xml" ContentType="application/vnd.openxmlformats-officedocument.drawingml.chart+xml"/>
  <Override PartName="/ppt/notesSlides/notesSlide63.xml" ContentType="application/vnd.openxmlformats-officedocument.presentationml.notesSlide+xml"/>
  <Override PartName="/ppt/charts/chart55.xml" ContentType="application/vnd.openxmlformats-officedocument.drawingml.chart+xml"/>
  <Override PartName="/ppt/notesSlides/notesSlide64.xml" ContentType="application/vnd.openxmlformats-officedocument.presentationml.notesSlide+xml"/>
  <Override PartName="/ppt/charts/chart56.xml" ContentType="application/vnd.openxmlformats-officedocument.drawingml.chart+xml"/>
  <Override PartName="/ppt/drawings/drawing10.xml" ContentType="application/vnd.openxmlformats-officedocument.drawingml.chartshapes+xml"/>
  <Override PartName="/ppt/notesSlides/notesSlide65.xml" ContentType="application/vnd.openxmlformats-officedocument.presentationml.notesSlide+xml"/>
  <Override PartName="/ppt/charts/chart57.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58.xml" ContentType="application/vnd.openxmlformats-officedocument.drawingml.chart+xml"/>
  <Override PartName="/ppt/drawings/drawing11.xml" ContentType="application/vnd.openxmlformats-officedocument.drawingml.chartshapes+xml"/>
  <Override PartName="/ppt/charts/chart5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8.xml" ContentType="application/vnd.openxmlformats-officedocument.presentationml.notesSlide+xml"/>
  <Override PartName="/ppt/charts/chart60.xml" ContentType="application/vnd.openxmlformats-officedocument.drawingml.chart+xml"/>
  <Override PartName="/ppt/drawings/drawing12.xml" ContentType="application/vnd.openxmlformats-officedocument.drawingml.chartshape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6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7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5.xml" ContentType="application/vnd.openxmlformats-officedocument.presentationml.notesSlide+xml"/>
  <Override PartName="/ppt/charts/chart7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72.xml" ContentType="application/vnd.openxmlformats-officedocument.drawingml.chart+xml"/>
  <Override PartName="/ppt/notesSlides/notesSlide78.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79.xml" ContentType="application/vnd.openxmlformats-officedocument.presentationml.notesSlide+xml"/>
  <Override PartName="/ppt/charts/chart75.xml" ContentType="application/vnd.openxmlformats-officedocument.drawingml.chart+xml"/>
  <Override PartName="/ppt/notesSlides/notesSlide80.xml" ContentType="application/vnd.openxmlformats-officedocument.presentationml.notesSlide+xml"/>
  <Override PartName="/ppt/charts/chart76.xml" ContentType="application/vnd.openxmlformats-officedocument.drawingml.chart+xml"/>
  <Override PartName="/ppt/notesSlides/notesSlide81.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82.xml" ContentType="application/vnd.openxmlformats-officedocument.presentationml.notesSlide+xml"/>
  <Override PartName="/ppt/charts/chart79.xml" ContentType="application/vnd.openxmlformats-officedocument.drawingml.chart+xml"/>
  <Override PartName="/ppt/drawings/drawing13.xml" ContentType="application/vnd.openxmlformats-officedocument.drawingml.chartshapes+xml"/>
  <Override PartName="/ppt/charts/chart80.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4.xml" ContentType="application/vnd.openxmlformats-officedocument.drawingml.chartshape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85.xml" ContentType="application/vnd.openxmlformats-officedocument.presentationml.notesSlide+xml"/>
  <Override PartName="/ppt/charts/chart83.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84.xml" ContentType="application/vnd.openxmlformats-officedocument.drawingml.chart+xml"/>
  <Override PartName="/ppt/notesSlides/notesSlide86.xml" ContentType="application/vnd.openxmlformats-officedocument.presentationml.notesSlide+xml"/>
  <Override PartName="/ppt/charts/chart85.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87.xml" ContentType="application/vnd.openxmlformats-officedocument.presentationml.notesSlide+xml"/>
  <Override PartName="/ppt/charts/chart86.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87.xml" ContentType="application/vnd.openxmlformats-officedocument.drawingml.chart+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88.xml" ContentType="application/vnd.openxmlformats-officedocument.drawingml.chart+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123"/>
  </p:notesMasterIdLst>
  <p:handoutMasterIdLst>
    <p:handoutMasterId r:id="rId124"/>
  </p:handoutMasterIdLst>
  <p:sldIdLst>
    <p:sldId id="1754" r:id="rId2"/>
    <p:sldId id="1650" r:id="rId3"/>
    <p:sldId id="1652" r:id="rId4"/>
    <p:sldId id="1760" r:id="rId5"/>
    <p:sldId id="1686" r:id="rId6"/>
    <p:sldId id="1772" r:id="rId7"/>
    <p:sldId id="1773" r:id="rId8"/>
    <p:sldId id="1774" r:id="rId9"/>
    <p:sldId id="1775" r:id="rId10"/>
    <p:sldId id="1776" r:id="rId11"/>
    <p:sldId id="1777" r:id="rId12"/>
    <p:sldId id="1778" r:id="rId13"/>
    <p:sldId id="1779" r:id="rId14"/>
    <p:sldId id="1780" r:id="rId15"/>
    <p:sldId id="1781" r:id="rId16"/>
    <p:sldId id="1782" r:id="rId17"/>
    <p:sldId id="1783" r:id="rId18"/>
    <p:sldId id="1784" r:id="rId19"/>
    <p:sldId id="1785" r:id="rId20"/>
    <p:sldId id="1786" r:id="rId21"/>
    <p:sldId id="1787" r:id="rId22"/>
    <p:sldId id="1687" r:id="rId23"/>
    <p:sldId id="1723" r:id="rId24"/>
    <p:sldId id="1663" r:id="rId25"/>
    <p:sldId id="1664" r:id="rId26"/>
    <p:sldId id="1665" r:id="rId27"/>
    <p:sldId id="1688" r:id="rId28"/>
    <p:sldId id="1689" r:id="rId29"/>
    <p:sldId id="1690" r:id="rId30"/>
    <p:sldId id="1691" r:id="rId31"/>
    <p:sldId id="1692" r:id="rId32"/>
    <p:sldId id="1693" r:id="rId33"/>
    <p:sldId id="1724" r:id="rId34"/>
    <p:sldId id="1765" r:id="rId35"/>
    <p:sldId id="1766" r:id="rId36"/>
    <p:sldId id="1767" r:id="rId37"/>
    <p:sldId id="1768" r:id="rId38"/>
    <p:sldId id="1769" r:id="rId39"/>
    <p:sldId id="1770" r:id="rId40"/>
    <p:sldId id="1725" r:id="rId41"/>
    <p:sldId id="1732" r:id="rId42"/>
    <p:sldId id="1733" r:id="rId43"/>
    <p:sldId id="1697" r:id="rId44"/>
    <p:sldId id="1698" r:id="rId45"/>
    <p:sldId id="1680" r:id="rId46"/>
    <p:sldId id="1681" r:id="rId47"/>
    <p:sldId id="1731" r:id="rId48"/>
    <p:sldId id="1677" r:id="rId49"/>
    <p:sldId id="1678" r:id="rId50"/>
    <p:sldId id="1679" r:id="rId51"/>
    <p:sldId id="1711" r:id="rId52"/>
    <p:sldId id="1709" r:id="rId53"/>
    <p:sldId id="1710" r:id="rId54"/>
    <p:sldId id="1700" r:id="rId55"/>
    <p:sldId id="1701" r:id="rId56"/>
    <p:sldId id="1702" r:id="rId57"/>
    <p:sldId id="1703" r:id="rId58"/>
    <p:sldId id="1704" r:id="rId59"/>
    <p:sldId id="1706" r:id="rId60"/>
    <p:sldId id="1705" r:id="rId61"/>
    <p:sldId id="1708" r:id="rId62"/>
    <p:sldId id="1734" r:id="rId63"/>
    <p:sldId id="1707" r:id="rId64"/>
    <p:sldId id="1747" r:id="rId65"/>
    <p:sldId id="1746" r:id="rId66"/>
    <p:sldId id="1726" r:id="rId67"/>
    <p:sldId id="1527" r:id="rId68"/>
    <p:sldId id="1528" r:id="rId69"/>
    <p:sldId id="1529" r:id="rId70"/>
    <p:sldId id="1530" r:id="rId71"/>
    <p:sldId id="1531" r:id="rId72"/>
    <p:sldId id="1532" r:id="rId73"/>
    <p:sldId id="1712" r:id="rId74"/>
    <p:sldId id="1713" r:id="rId75"/>
    <p:sldId id="1536" r:id="rId76"/>
    <p:sldId id="1537" r:id="rId77"/>
    <p:sldId id="1540" r:id="rId78"/>
    <p:sldId id="1541" r:id="rId79"/>
    <p:sldId id="1542" r:id="rId80"/>
    <p:sldId id="1544" r:id="rId81"/>
    <p:sldId id="1546" r:id="rId82"/>
    <p:sldId id="1548" r:id="rId83"/>
    <p:sldId id="1729" r:id="rId84"/>
    <p:sldId id="1730" r:id="rId85"/>
    <p:sldId id="1727" r:id="rId86"/>
    <p:sldId id="1667" r:id="rId87"/>
    <p:sldId id="1668" r:id="rId88"/>
    <p:sldId id="1669" r:id="rId89"/>
    <p:sldId id="1670" r:id="rId90"/>
    <p:sldId id="1671" r:id="rId91"/>
    <p:sldId id="1672" r:id="rId92"/>
    <p:sldId id="1673" r:id="rId93"/>
    <p:sldId id="1674" r:id="rId94"/>
    <p:sldId id="1675" r:id="rId95"/>
    <p:sldId id="1676" r:id="rId96"/>
    <p:sldId id="1728" r:id="rId97"/>
    <p:sldId id="1715" r:id="rId98"/>
    <p:sldId id="1599" r:id="rId99"/>
    <p:sldId id="1601" r:id="rId100"/>
    <p:sldId id="1603" r:id="rId101"/>
    <p:sldId id="1721" r:id="rId102"/>
    <p:sldId id="1719" r:id="rId103"/>
    <p:sldId id="1720" r:id="rId104"/>
    <p:sldId id="1722" r:id="rId105"/>
    <p:sldId id="1716" r:id="rId106"/>
    <p:sldId id="1717" r:id="rId107"/>
    <p:sldId id="1718" r:id="rId108"/>
    <p:sldId id="1735" r:id="rId109"/>
    <p:sldId id="1736" r:id="rId110"/>
    <p:sldId id="1737" r:id="rId111"/>
    <p:sldId id="1738" r:id="rId112"/>
    <p:sldId id="1739" r:id="rId113"/>
    <p:sldId id="1740" r:id="rId114"/>
    <p:sldId id="1741" r:id="rId115"/>
    <p:sldId id="1742" r:id="rId116"/>
    <p:sldId id="1743" r:id="rId117"/>
    <p:sldId id="1748" r:id="rId118"/>
    <p:sldId id="1749" r:id="rId119"/>
    <p:sldId id="1744" r:id="rId120"/>
    <p:sldId id="1745" r:id="rId121"/>
    <p:sldId id="1620" r:id="rId122"/>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09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97"/>
    <a:srgbClr val="0078D2"/>
    <a:srgbClr val="F68222"/>
    <a:srgbClr val="4D4D4D"/>
    <a:srgbClr val="333333"/>
    <a:srgbClr val="DBEEF4"/>
    <a:srgbClr val="C96009"/>
    <a:srgbClr val="FFFD73"/>
    <a:srgbClr val="88410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99823" autoAdjust="0"/>
  </p:normalViewPr>
  <p:slideViewPr>
    <p:cSldViewPr>
      <p:cViewPr varScale="1">
        <p:scale>
          <a:sx n="74" d="100"/>
          <a:sy n="74" d="100"/>
        </p:scale>
        <p:origin x="13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2916" y="-102"/>
      </p:cViewPr>
      <p:guideLst>
        <p:guide orient="horz" pos="3079"/>
        <p:guide pos="209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___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______15.xlsx"/></Relationships>
</file>

<file path=ppt/charts/_rels/chart17.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22833;&#26989;&#32773;&#25968;&#12289;&#20241;&#26989;&#32773;&#25968;&#31561;.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16.xlsx"/></Relationships>
</file>

<file path=ppt/charts/_rels/chart19.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1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_____19.xlsx"/></Relationships>
</file>

<file path=ppt/charts/_rels/chart2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20.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_____21.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22.xlsx"/></Relationships>
</file>

<file path=ppt/charts/_rels/chart2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______23.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______24.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______25.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______26.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______27.xlsx"/></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______28.xlsx"/><Relationship Id="rId2" Type="http://schemas.microsoft.com/office/2011/relationships/chartColorStyle" Target="colors12.xml"/><Relationship Id="rId1" Type="http://schemas.microsoft.com/office/2011/relationships/chartStyle" Target="style12.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______29.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______30.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______31.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______32.xlsx"/></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______33.xlsx"/><Relationship Id="rId2" Type="http://schemas.microsoft.com/office/2011/relationships/chartColorStyle" Target="colors13.xml"/><Relationship Id="rId1" Type="http://schemas.microsoft.com/office/2011/relationships/chartStyle" Target="style1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______34.xlsx"/><Relationship Id="rId2" Type="http://schemas.microsoft.com/office/2011/relationships/chartColorStyle" Target="colors14.xml"/><Relationship Id="rId1" Type="http://schemas.microsoft.com/office/2011/relationships/chartStyle" Target="style14.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______35.xlsx"/><Relationship Id="rId2" Type="http://schemas.microsoft.com/office/2011/relationships/chartColorStyle" Target="colors15.xml"/><Relationship Id="rId1" Type="http://schemas.microsoft.com/office/2011/relationships/chartStyle" Target="style15.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______36.xlsx"/><Relationship Id="rId2" Type="http://schemas.microsoft.com/office/2011/relationships/chartColorStyle" Target="colors16.xml"/><Relationship Id="rId1" Type="http://schemas.microsoft.com/office/2011/relationships/chartStyle" Target="style16.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______37.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______38.xlsx"/><Relationship Id="rId1" Type="http://schemas.openxmlformats.org/officeDocument/2006/relationships/themeOverride" Target="../theme/themeOverride2.xml"/></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______39.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______40.xlsx"/></Relationships>
</file>

<file path=ppt/charts/_rels/chart4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9.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NULL" TargetMode="External"/></Relationships>
</file>

<file path=ppt/charts/_rels/chart5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______41.xlsx"/></Relationships>
</file>

<file path=ppt/charts/_rels/chart5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______42.xlsx"/></Relationships>
</file>

<file path=ppt/charts/_rels/chart5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NULL" TargetMode="Externa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______43.xlsx"/><Relationship Id="rId2" Type="http://schemas.microsoft.com/office/2011/relationships/chartColorStyle" Target="colors18.xml"/><Relationship Id="rId1" Type="http://schemas.microsoft.com/office/2011/relationships/chartStyle" Target="style18.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60.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______44.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______45.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______46.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______47.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______48.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______49.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______50.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______51.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______52.xlsx"/></Relationships>
</file>

<file path=ppt/charts/_rels/chart6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9.xml"/><Relationship Id="rId1" Type="http://schemas.microsoft.com/office/2011/relationships/chartStyle" Target="style1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6.xml"/><Relationship Id="rId1" Type="http://schemas.microsoft.com/office/2011/relationships/chartStyle" Target="style6.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______53.xlsx"/><Relationship Id="rId2" Type="http://schemas.microsoft.com/office/2011/relationships/chartColorStyle" Target="colors20.xml"/><Relationship Id="rId1" Type="http://schemas.microsoft.com/office/2011/relationships/chartStyle" Target="style2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______54.xlsx"/><Relationship Id="rId2" Type="http://schemas.microsoft.com/office/2011/relationships/chartColorStyle" Target="colors21.xml"/><Relationship Id="rId1" Type="http://schemas.microsoft.com/office/2011/relationships/chartStyle" Target="style21.xml"/></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______55.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______56.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______57.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______58.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______59.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______60.xlsx"/></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______61.xlsx"/><Relationship Id="rId2" Type="http://schemas.microsoft.com/office/2011/relationships/chartColorStyle" Target="colors22.xml"/><Relationship Id="rId1" Type="http://schemas.microsoft.com/office/2011/relationships/chartStyle" Target="style22.xml"/></Relationships>
</file>

<file path=ppt/charts/_rels/chart79.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______62.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7.xml"/><Relationship Id="rId1" Type="http://schemas.microsoft.com/office/2011/relationships/chartStyle" Target="style7.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______63.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4.xml"/></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______64.xlsx"/></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______65.xlsx"/><Relationship Id="rId2" Type="http://schemas.microsoft.com/office/2011/relationships/chartColorStyle" Target="colors24.xml"/><Relationship Id="rId1" Type="http://schemas.microsoft.com/office/2011/relationships/chartStyle" Target="style24.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______66.xlsx"/><Relationship Id="rId2" Type="http://schemas.microsoft.com/office/2011/relationships/chartColorStyle" Target="colors25.xml"/><Relationship Id="rId1" Type="http://schemas.microsoft.com/office/2011/relationships/chartStyle" Target="style25.xml"/></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______67.xlsx"/></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______68.xlsx"/><Relationship Id="rId2" Type="http://schemas.microsoft.com/office/2011/relationships/chartColorStyle" Target="colors26.xml"/><Relationship Id="rId1" Type="http://schemas.microsoft.com/office/2011/relationships/chartStyle" Target="style26.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______69.xlsx"/><Relationship Id="rId2" Type="http://schemas.microsoft.com/office/2011/relationships/chartColorStyle" Target="colors27.xml"/><Relationship Id="rId1" Type="http://schemas.microsoft.com/office/2011/relationships/chartStyle" Target="style27.xml"/></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______70.xlsx"/></Relationships>
</file>

<file path=ppt/charts/_rels/chart8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経済活動別!$C$1</c:f>
              <c:strCache>
                <c:ptCount val="1"/>
                <c:pt idx="0">
                  <c:v>寄与度</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経済活動別!$B$2:$B$15</c:f>
              <c:strCache>
                <c:ptCount val="14"/>
                <c:pt idx="0">
                  <c:v>製造業</c:v>
                </c:pt>
                <c:pt idx="1">
                  <c:v>電気・ガス・水道・廃棄物処理業</c:v>
                </c:pt>
                <c:pt idx="2">
                  <c:v>建設業</c:v>
                </c:pt>
                <c:pt idx="3">
                  <c:v>卸売・小売業</c:v>
                </c:pt>
                <c:pt idx="4">
                  <c:v>運輸・郵便業</c:v>
                </c:pt>
                <c:pt idx="5">
                  <c:v>宿泊・飲食サービス業</c:v>
                </c:pt>
                <c:pt idx="6">
                  <c:v>情報通信業</c:v>
                </c:pt>
                <c:pt idx="7">
                  <c:v>金融・保険業</c:v>
                </c:pt>
                <c:pt idx="8">
                  <c:v>不動産業</c:v>
                </c:pt>
                <c:pt idx="9">
                  <c:v>専門・科学委技術、業務支援サービス業</c:v>
                </c:pt>
                <c:pt idx="10">
                  <c:v>公務</c:v>
                </c:pt>
                <c:pt idx="11">
                  <c:v>教育</c:v>
                </c:pt>
                <c:pt idx="12">
                  <c:v>保健衛生・社会事業</c:v>
                </c:pt>
                <c:pt idx="13">
                  <c:v>その他のサービス</c:v>
                </c:pt>
              </c:strCache>
            </c:strRef>
          </c:cat>
          <c:val>
            <c:numRef>
              <c:f>経済活動別!$C$2:$C$15</c:f>
              <c:numCache>
                <c:formatCode>0.00;"▲ "0.00</c:formatCode>
                <c:ptCount val="14"/>
                <c:pt idx="0">
                  <c:v>0.21</c:v>
                </c:pt>
                <c:pt idx="1">
                  <c:v>-0.08</c:v>
                </c:pt>
                <c:pt idx="2">
                  <c:v>-0.06</c:v>
                </c:pt>
                <c:pt idx="3">
                  <c:v>-0.37</c:v>
                </c:pt>
                <c:pt idx="4">
                  <c:v>0.12</c:v>
                </c:pt>
                <c:pt idx="5">
                  <c:v>-0.05</c:v>
                </c:pt>
                <c:pt idx="6">
                  <c:v>0.15</c:v>
                </c:pt>
                <c:pt idx="7">
                  <c:v>0.06</c:v>
                </c:pt>
                <c:pt idx="8">
                  <c:v>0.02</c:v>
                </c:pt>
                <c:pt idx="9">
                  <c:v>7.0000000000000007E-2</c:v>
                </c:pt>
                <c:pt idx="10">
                  <c:v>-0.08</c:v>
                </c:pt>
                <c:pt idx="11">
                  <c:v>0.01</c:v>
                </c:pt>
                <c:pt idx="12">
                  <c:v>0.25</c:v>
                </c:pt>
                <c:pt idx="13">
                  <c:v>0.01</c:v>
                </c:pt>
              </c:numCache>
            </c:numRef>
          </c:val>
          <c:extLst>
            <c:ext xmlns:c16="http://schemas.microsoft.com/office/drawing/2014/chart" uri="{C3380CC4-5D6E-409C-BE32-E72D297353CC}">
              <c16:uniqueId val="{00000002-2C42-4A7A-88C0-CFE485DADC79}"/>
            </c:ext>
          </c:extLst>
        </c:ser>
        <c:dLbls>
          <c:showLegendKey val="0"/>
          <c:showVal val="0"/>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in val="-0.60000000000000009"/>
        </c:scaling>
        <c:delete val="0"/>
        <c:axPos val="l"/>
        <c:majorGridlines>
          <c:spPr>
            <a:ln w="317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365908249199"/>
          <c:y val="3.8425335726389329E-2"/>
          <c:w val="0.80310555045649967"/>
          <c:h val="0.6089609882093121"/>
        </c:manualLayout>
      </c:layout>
      <c:barChart>
        <c:barDir val="col"/>
        <c:grouping val="stacked"/>
        <c:varyColors val="0"/>
        <c:ser>
          <c:idx val="8"/>
          <c:order val="8"/>
          <c:tx>
            <c:strRef>
              <c:f>'グラフデータ '!$A$11:$B$11</c:f>
              <c:strCache>
                <c:ptCount val="2"/>
                <c:pt idx="0">
                  <c:v>全国</c:v>
                </c:pt>
                <c:pt idx="1">
                  <c:v>　日本人延べ宿泊者数</c:v>
                </c:pt>
              </c:strCache>
            </c:strRef>
          </c:tx>
          <c:spPr>
            <a:pattFill prst="ltDnDiag">
              <a:fgClr>
                <a:schemeClr val="tx1"/>
              </a:fgClr>
              <a:bgClr>
                <a:schemeClr val="bg1"/>
              </a:bgClr>
            </a:pattFill>
            <a:ln>
              <a:solidFill>
                <a:srgbClr val="002060"/>
              </a:solidFill>
            </a:ln>
          </c:spPr>
          <c:invertIfNegative val="0"/>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'!$C$11:$K$11</c:f>
              <c:numCache>
                <c:formatCode>#,##0_);[Red]\(#,##0\)</c:formatCode>
                <c:ptCount val="9"/>
                <c:pt idx="0">
                  <c:v>398818.76</c:v>
                </c:pt>
                <c:pt idx="1">
                  <c:v>413180.78</c:v>
                </c:pt>
                <c:pt idx="2">
                  <c:v>432397.64</c:v>
                </c:pt>
                <c:pt idx="3">
                  <c:v>428677.35</c:v>
                </c:pt>
                <c:pt idx="4">
                  <c:v>438463.77</c:v>
                </c:pt>
                <c:pt idx="5">
                  <c:v>423096.22</c:v>
                </c:pt>
                <c:pt idx="6">
                  <c:v>429906.27</c:v>
                </c:pt>
                <c:pt idx="7">
                  <c:v>443726.26</c:v>
                </c:pt>
                <c:pt idx="8" formatCode="General">
                  <c:v>480265</c:v>
                </c:pt>
              </c:numCache>
            </c:numRef>
          </c:val>
          <c:extLst>
            <c:ext xmlns:c16="http://schemas.microsoft.com/office/drawing/2014/chart" uri="{C3380CC4-5D6E-409C-BE32-E72D297353CC}">
              <c16:uniqueId val="{00000000-9229-40B2-8614-972B20E97D74}"/>
            </c:ext>
          </c:extLst>
        </c:ser>
        <c:ser>
          <c:idx val="9"/>
          <c:order val="9"/>
          <c:tx>
            <c:strRef>
              <c:f>'グラフデータ '!$A$10:$B$10</c:f>
              <c:strCache>
                <c:ptCount val="2"/>
                <c:pt idx="0">
                  <c:v>全国</c:v>
                </c:pt>
                <c:pt idx="1">
                  <c:v>　外国人延べ宿泊者数</c:v>
                </c:pt>
              </c:strCache>
            </c:strRef>
          </c:tx>
          <c:spPr>
            <a:pattFill prst="pct10">
              <a:fgClr>
                <a:schemeClr val="tx1"/>
              </a:fgClr>
              <a:bgClr>
                <a:schemeClr val="bg1"/>
              </a:bgClr>
            </a:pattFill>
            <a:ln>
              <a:solidFill>
                <a:srgbClr val="002060"/>
              </a:solidFill>
            </a:ln>
          </c:spPr>
          <c:invertIfNegative val="0"/>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'!$C$10:$K$10</c:f>
              <c:numCache>
                <c:formatCode>#,##0_);[Red]\(#,##0\)</c:formatCode>
                <c:ptCount val="9"/>
                <c:pt idx="0">
                  <c:v>18415.689999999999</c:v>
                </c:pt>
                <c:pt idx="1">
                  <c:v>26314.34</c:v>
                </c:pt>
                <c:pt idx="2">
                  <c:v>33495.730000000003</c:v>
                </c:pt>
                <c:pt idx="3">
                  <c:v>44824.6</c:v>
                </c:pt>
                <c:pt idx="4">
                  <c:v>65614.600000000006</c:v>
                </c:pt>
                <c:pt idx="5">
                  <c:v>69388.94</c:v>
                </c:pt>
                <c:pt idx="6">
                  <c:v>79690.59</c:v>
                </c:pt>
                <c:pt idx="7">
                  <c:v>94275.24</c:v>
                </c:pt>
                <c:pt idx="8" formatCode="General">
                  <c:v>115656</c:v>
                </c:pt>
              </c:numCache>
            </c:numRef>
          </c:val>
          <c:extLst>
            <c:ext xmlns:c16="http://schemas.microsoft.com/office/drawing/2014/chart" uri="{C3380CC4-5D6E-409C-BE32-E72D297353CC}">
              <c16:uniqueId val="{00000001-9229-40B2-8614-972B20E97D74}"/>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'!$C$4:$K$4</c:f>
              <c:numCache>
                <c:formatCode>0.0%</c:formatCode>
                <c:ptCount val="9"/>
                <c:pt idx="0">
                  <c:v>0.12844427767843616</c:v>
                </c:pt>
                <c:pt idx="1">
                  <c:v>0.11631870683437243</c:v>
                </c:pt>
                <c:pt idx="2">
                  <c:v>0.12880746292139325</c:v>
                </c:pt>
                <c:pt idx="3">
                  <c:v>0.13832047581015783</c:v>
                </c:pt>
                <c:pt idx="4">
                  <c:v>0.13664138773992374</c:v>
                </c:pt>
                <c:pt idx="5">
                  <c:v>0.14424243978939583</c:v>
                </c:pt>
                <c:pt idx="6">
                  <c:v>0.14646697935101247</c:v>
                </c:pt>
                <c:pt idx="7">
                  <c:v>0.16042536725443499</c:v>
                </c:pt>
                <c:pt idx="8">
                  <c:v>0.15499512132278082</c:v>
                </c:pt>
              </c:numCache>
            </c:numRef>
          </c:val>
          <c:smooth val="0"/>
          <c:extLst>
            <c:ext xmlns:c16="http://schemas.microsoft.com/office/drawing/2014/chart" uri="{C3380CC4-5D6E-409C-BE32-E72D297353CC}">
              <c16:uniqueId val="{00000002-9229-40B2-8614-972B20E97D74}"/>
            </c:ext>
          </c:extLst>
        </c:ser>
        <c:ser>
          <c:idx val="1"/>
          <c:order val="1"/>
          <c:tx>
            <c:strRef>
              <c:f>'グラフデータ '!$A$5:$B$5</c:f>
              <c:strCache>
                <c:ptCount val="2"/>
                <c:pt idx="0">
                  <c:v>大阪府</c:v>
                </c:pt>
                <c:pt idx="1">
                  <c:v>　日本人延べ宿泊者数の全国シェア</c:v>
                </c:pt>
              </c:strCache>
            </c:strRef>
          </c:tx>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'!$C$5:$K$5</c:f>
              <c:numCache>
                <c:formatCode>0.0%</c:formatCode>
                <c:ptCount val="9"/>
                <c:pt idx="0">
                  <c:v>4.8641743934011529E-2</c:v>
                </c:pt>
                <c:pt idx="1">
                  <c:v>4.9089335665613486E-2</c:v>
                </c:pt>
                <c:pt idx="2">
                  <c:v>4.5252166501186269E-2</c:v>
                </c:pt>
                <c:pt idx="3">
                  <c:v>5.1715095280868005E-2</c:v>
                </c:pt>
                <c:pt idx="4">
                  <c:v>4.8807704226052698E-2</c:v>
                </c:pt>
                <c:pt idx="5">
                  <c:v>4.9637975966790725E-2</c:v>
                </c:pt>
                <c:pt idx="6">
                  <c:v>5.0104968229470109E-2</c:v>
                </c:pt>
                <c:pt idx="7">
                  <c:v>5.5831336193625326E-2</c:v>
                </c:pt>
                <c:pt idx="8">
                  <c:v>6.1427195432656123E-2</c:v>
                </c:pt>
              </c:numCache>
            </c:numRef>
          </c:val>
          <c:smooth val="0"/>
          <c:extLst>
            <c:ext xmlns:c16="http://schemas.microsoft.com/office/drawing/2014/chart" uri="{C3380CC4-5D6E-409C-BE32-E72D297353CC}">
              <c16:uniqueId val="{00000003-9229-40B2-8614-972B20E97D74}"/>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'!$C$6:$K$6</c:f>
              <c:numCache>
                <c:formatCode>0.0%</c:formatCode>
                <c:ptCount val="9"/>
                <c:pt idx="0">
                  <c:v>0.30690188638058097</c:v>
                </c:pt>
                <c:pt idx="1">
                  <c:v>0.31510347589945253</c:v>
                </c:pt>
                <c:pt idx="2">
                  <c:v>0.29349860415043949</c:v>
                </c:pt>
                <c:pt idx="3">
                  <c:v>0.29437540993115391</c:v>
                </c:pt>
                <c:pt idx="4">
                  <c:v>0.2676323562134037</c:v>
                </c:pt>
                <c:pt idx="5">
                  <c:v>0.26027144959989301</c:v>
                </c:pt>
                <c:pt idx="6">
                  <c:v>0.24815840866531419</c:v>
                </c:pt>
                <c:pt idx="7">
                  <c:v>0.24602992259685574</c:v>
                </c:pt>
                <c:pt idx="8">
                  <c:v>0.25377465223483192</c:v>
                </c:pt>
              </c:numCache>
            </c:numRef>
          </c:val>
          <c:smooth val="0"/>
          <c:extLst>
            <c:ext xmlns:c16="http://schemas.microsoft.com/office/drawing/2014/chart" uri="{C3380CC4-5D6E-409C-BE32-E72D297353CC}">
              <c16:uniqueId val="{00000004-9229-40B2-8614-972B20E97D74}"/>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'!$C$7:$K$7</c:f>
              <c:numCache>
                <c:formatCode>0.0%</c:formatCode>
                <c:ptCount val="9"/>
                <c:pt idx="0">
                  <c:v>8.9956926800534659E-2</c:v>
                </c:pt>
                <c:pt idx="1">
                  <c:v>9.8983621648615877E-2</c:v>
                </c:pt>
                <c:pt idx="2">
                  <c:v>9.9429566729365121E-2</c:v>
                </c:pt>
                <c:pt idx="3">
                  <c:v>9.579120520363392E-2</c:v>
                </c:pt>
                <c:pt idx="4">
                  <c:v>9.4710972356963491E-2</c:v>
                </c:pt>
                <c:pt idx="5">
                  <c:v>9.3252995736998079E-2</c:v>
                </c:pt>
                <c:pt idx="6">
                  <c:v>9.3447764788357229E-2</c:v>
                </c:pt>
                <c:pt idx="7">
                  <c:v>9.6713974061395411E-2</c:v>
                </c:pt>
                <c:pt idx="8">
                  <c:v>0.10334098167818263</c:v>
                </c:pt>
              </c:numCache>
            </c:numRef>
          </c:val>
          <c:smooth val="0"/>
          <c:extLst>
            <c:ext xmlns:c16="http://schemas.microsoft.com/office/drawing/2014/chart" uri="{C3380CC4-5D6E-409C-BE32-E72D297353CC}">
              <c16:uniqueId val="{00000005-9229-40B2-8614-972B20E97D74}"/>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'!$C$8:$K$8</c:f>
              <c:numCache>
                <c:formatCode>0.0%</c:formatCode>
                <c:ptCount val="9"/>
                <c:pt idx="0">
                  <c:v>5.7165384517224173E-2</c:v>
                </c:pt>
                <c:pt idx="1">
                  <c:v>8.7601285078782148E-2</c:v>
                </c:pt>
                <c:pt idx="2">
                  <c:v>7.8394469981696177E-2</c:v>
                </c:pt>
                <c:pt idx="3">
                  <c:v>7.3419729345047147E-2</c:v>
                </c:pt>
                <c:pt idx="4">
                  <c:v>6.9781268193359405E-2</c:v>
                </c:pt>
                <c:pt idx="5">
                  <c:v>6.6333481964128582E-2</c:v>
                </c:pt>
                <c:pt idx="6">
                  <c:v>6.9724417901787406E-2</c:v>
                </c:pt>
                <c:pt idx="7">
                  <c:v>6.6483522078543633E-2</c:v>
                </c:pt>
                <c:pt idx="8">
                  <c:v>0.10397224190457334</c:v>
                </c:pt>
              </c:numCache>
            </c:numRef>
          </c:val>
          <c:smooth val="0"/>
          <c:extLst>
            <c:ext xmlns:c16="http://schemas.microsoft.com/office/drawing/2014/chart" uri="{C3380CC4-5D6E-409C-BE32-E72D297353CC}">
              <c16:uniqueId val="{00000006-9229-40B2-8614-972B20E97D74}"/>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'!$C$9:$K$9</c:f>
              <c:numCache>
                <c:formatCode>0.0%</c:formatCode>
                <c:ptCount val="9"/>
                <c:pt idx="0">
                  <c:v>3.3479794180193534E-2</c:v>
                </c:pt>
                <c:pt idx="1">
                  <c:v>3.3727561093233813E-2</c:v>
                </c:pt>
                <c:pt idx="2">
                  <c:v>4.038326851182629E-2</c:v>
                </c:pt>
                <c:pt idx="3">
                  <c:v>3.1948853840773256E-2</c:v>
                </c:pt>
                <c:pt idx="4">
                  <c:v>3.1191539497094595E-2</c:v>
                </c:pt>
                <c:pt idx="5">
                  <c:v>3.0836224440861232E-2</c:v>
                </c:pt>
                <c:pt idx="6">
                  <c:v>3.1088962717384885E-2</c:v>
                </c:pt>
                <c:pt idx="7">
                  <c:v>3.196337760131663E-2</c:v>
                </c:pt>
                <c:pt idx="8">
                  <c:v>3.8987860726011903E-2</c:v>
                </c:pt>
              </c:numCache>
            </c:numRef>
          </c:val>
          <c:smooth val="0"/>
          <c:extLst>
            <c:ext xmlns:c16="http://schemas.microsoft.com/office/drawing/2014/chart" uri="{C3380CC4-5D6E-409C-BE32-E72D297353CC}">
              <c16:uniqueId val="{00000007-9229-40B2-8614-972B20E97D74}"/>
            </c:ext>
          </c:extLst>
        </c:ser>
        <c:dLbls>
          <c:showLegendKey val="0"/>
          <c:showVal val="0"/>
          <c:showCatName val="0"/>
          <c:showSerName val="0"/>
          <c:showPercent val="0"/>
          <c:showBubbleSize val="0"/>
        </c:dLbls>
        <c:marker val="1"/>
        <c:smooth val="0"/>
        <c:axId val="1016805903"/>
        <c:axId val="1016785519"/>
        <c:extLst>
          <c:ext xmlns:c15="http://schemas.microsoft.com/office/drawing/2012/chart" uri="{02D57815-91ED-43cb-92C2-25804820EDAC}">
            <c15:filteredLineSeries>
              <c15:ser>
                <c:idx val="7"/>
                <c:order val="6"/>
                <c:tx>
                  <c:strRef>
                    <c:extLst>
                      <c:ext uri="{02D57815-91ED-43cb-92C2-25804820EDAC}">
                        <c15:formulaRef>
                          <c15:sqref>'グラフデータ '!#REF!</c15:sqref>
                        </c15:formulaRef>
                      </c:ext>
                    </c:extLst>
                    <c:strCache>
                      <c:ptCount val="1"/>
                      <c:pt idx="0">
                        <c:v>#REF!</c:v>
                      </c:pt>
                    </c:strCache>
                  </c:strRef>
                </c:tx>
                <c:cat>
                  <c:numRef>
                    <c:extLst>
                      <c:ext uri="{02D57815-91ED-43cb-92C2-25804820EDAC}">
                        <c15:formulaRef>
                          <c15:sqref>'グラフデータ '!$C$3:$K$3</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c:ext uri="{02D57815-91ED-43cb-92C2-25804820EDAC}">
                        <c15:formulaRef>
                          <c15:sqref>'グラフデータ '!#REF!</c15:sqref>
                        </c15:formulaRef>
                      </c:ext>
                    </c:extLst>
                    <c:numCache>
                      <c:formatCode>General</c:formatCode>
                      <c:ptCount val="1"/>
                      <c:pt idx="0">
                        <c:v>1</c:v>
                      </c:pt>
                    </c:numCache>
                  </c:numRef>
                </c:val>
                <c:smooth val="0"/>
                <c:extLst>
                  <c:ext xmlns:c16="http://schemas.microsoft.com/office/drawing/2014/chart" uri="{C3380CC4-5D6E-409C-BE32-E72D297353CC}">
                    <c16:uniqueId val="{00000008-9229-40B2-8614-972B20E97D74}"/>
                  </c:ext>
                </c:extLst>
              </c15:ser>
            </c15:filteredLineSeries>
            <c15:filteredLineSeries>
              <c15:ser>
                <c:idx val="6"/>
                <c:order val="7"/>
                <c:tx>
                  <c:strRef>
                    <c:extLst xmlns:c15="http://schemas.microsoft.com/office/drawing/2012/chart">
                      <c:ext xmlns:c15="http://schemas.microsoft.com/office/drawing/2012/chart" uri="{02D57815-91ED-43cb-92C2-25804820EDAC}">
                        <c15:formulaRef>
                          <c15:sqref>'グラフデータ '!#REF!</c15:sqref>
                        </c15:formulaRef>
                      </c:ext>
                    </c:extLst>
                    <c:strCache>
                      <c:ptCount val="1"/>
                      <c:pt idx="0">
                        <c:v>#REF!</c:v>
                      </c:pt>
                    </c:strCache>
                  </c:strRef>
                </c:tx>
                <c:cat>
                  <c:numRef>
                    <c:extLst xmlns:c15="http://schemas.microsoft.com/office/drawing/2012/chart">
                      <c:ext xmlns:c15="http://schemas.microsoft.com/office/drawing/2012/chart" uri="{02D57815-91ED-43cb-92C2-25804820EDAC}">
                        <c15:formulaRef>
                          <c15:sqref>'グラフデータ '!$C$3:$K$3</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'グラフデータ '!#REF!</c15:sqref>
                        </c15:formulaRef>
                      </c:ext>
                    </c:extLst>
                    <c:numCache>
                      <c:formatCode>General</c:formatCode>
                      <c:ptCount val="1"/>
                      <c:pt idx="0">
                        <c:v>1</c:v>
                      </c:pt>
                    </c:numCache>
                  </c:numRef>
                </c:val>
                <c:smooth val="0"/>
                <c:extLst xmlns:c15="http://schemas.microsoft.com/office/drawing/2012/chart">
                  <c:ext xmlns:c16="http://schemas.microsoft.com/office/drawing/2014/chart" uri="{C3380CC4-5D6E-409C-BE32-E72D297353CC}">
                    <c16:uniqueId val="{00000009-9229-40B2-8614-972B20E97D74}"/>
                  </c:ext>
                </c:extLst>
              </c15:ser>
            </c15:filteredLineSeries>
          </c:ext>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_);[Red]\(#,##0\)" sourceLinked="1"/>
        <c:majorTickMark val="out"/>
        <c:minorTickMark val="none"/>
        <c:tickLblPos val="high"/>
        <c:crossAx val="139089792"/>
        <c:crosses val="autoZero"/>
        <c:crossBetween val="between"/>
        <c:majorUnit val="200000"/>
      </c:valAx>
      <c:valAx>
        <c:axId val="1016785519"/>
        <c:scaling>
          <c:orientation val="minMax"/>
          <c:max val="0.4"/>
        </c:scaling>
        <c:delete val="0"/>
        <c:axPos val="r"/>
        <c:numFmt formatCode="0.0%" sourceLinked="1"/>
        <c:majorTickMark val="out"/>
        <c:minorTickMark val="none"/>
        <c:tickLblPos val="low"/>
        <c:crossAx val="1016805903"/>
        <c:crosses val="max"/>
        <c:crossBetween val="between"/>
        <c:majorUnit val="0.1"/>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0"/>
          <c:y val="0.73716458091765291"/>
          <c:w val="1"/>
          <c:h val="0.24093261121136325"/>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76782701797221"/>
        </c:manualLayout>
      </c:layout>
      <c:barChart>
        <c:barDir val="col"/>
        <c:grouping val="clustered"/>
        <c:varyColors val="0"/>
        <c:ser>
          <c:idx val="4"/>
          <c:order val="4"/>
          <c:tx>
            <c:strRef>
              <c:f>グラフ!$A$15</c:f>
              <c:strCache>
                <c:ptCount val="1"/>
                <c:pt idx="0">
                  <c:v>[実績]訪日外国人数（万人）</c:v>
                </c:pt>
              </c:strCache>
            </c:strRef>
          </c:tx>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グラフ!$B$15:$K$15</c:f>
              <c:numCache>
                <c:formatCode>#,##0_);[Red]\(#,##0\)</c:formatCode>
                <c:ptCount val="10"/>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numCache>
            </c:numRef>
          </c:val>
          <c:extLst>
            <c:ext xmlns:c16="http://schemas.microsoft.com/office/drawing/2014/chart" uri="{C3380CC4-5D6E-409C-BE32-E72D297353CC}">
              <c16:uniqueId val="{00000000-F8E1-4B4A-96E0-EFEC4D8D2412}"/>
            </c:ext>
          </c:extLst>
        </c:ser>
        <c:ser>
          <c:idx val="5"/>
          <c:order val="5"/>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グラフ!$B$16:$K$16</c:f>
              <c:numCache>
                <c:formatCode>0</c:formatCode>
                <c:ptCount val="10"/>
                <c:pt idx="0">
                  <c:v>234.9</c:v>
                </c:pt>
                <c:pt idx="1">
                  <c:v>158.30000000000001</c:v>
                </c:pt>
                <c:pt idx="2">
                  <c:v>202.8</c:v>
                </c:pt>
                <c:pt idx="3">
                  <c:v>262.5</c:v>
                </c:pt>
                <c:pt idx="4">
                  <c:v>375.8</c:v>
                </c:pt>
                <c:pt idx="5">
                  <c:v>716.4</c:v>
                </c:pt>
                <c:pt idx="6">
                  <c:v>940</c:v>
                </c:pt>
                <c:pt idx="7">
                  <c:v>1110</c:v>
                </c:pt>
                <c:pt idx="8">
                  <c:v>1142</c:v>
                </c:pt>
                <c:pt idx="9">
                  <c:v>1231</c:v>
                </c:pt>
              </c:numCache>
            </c:numRef>
          </c:val>
          <c:extLst>
            <c:ext xmlns:c16="http://schemas.microsoft.com/office/drawing/2014/chart" uri="{C3380CC4-5D6E-409C-BE32-E72D297353CC}">
              <c16:uniqueId val="{00000001-F8E1-4B4A-96E0-EFEC4D8D2412}"/>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グラフ!$A$11</c:f>
              <c:strCache>
                <c:ptCount val="1"/>
                <c:pt idx="0">
                  <c:v>訪問率（大阪）</c:v>
                </c:pt>
              </c:strCache>
            </c:strRef>
          </c:tx>
          <c:marker>
            <c:symbol val="square"/>
            <c:size val="7"/>
            <c:spPr>
              <a:ln>
                <a:solidFill>
                  <a:schemeClr val="tx1"/>
                </a:solidFill>
              </a:ln>
            </c:spPr>
          </c:marker>
          <c:dLbls>
            <c:dLbl>
              <c:idx val="0"/>
              <c:layout>
                <c:manualLayout>
                  <c:x val="-3.0758854446196939E-2"/>
                  <c:y val="-3.23798707853825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8E1-4B4A-96E0-EFEC4D8D2412}"/>
                </c:ext>
              </c:extLst>
            </c:dLbl>
            <c:dLbl>
              <c:idx val="5"/>
              <c:layout>
                <c:manualLayout>
                  <c:x val="-7.530753727543929E-2"/>
                  <c:y val="-2.51318419132848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8E1-4B4A-96E0-EFEC4D8D2412}"/>
                </c:ext>
              </c:extLst>
            </c:dLbl>
            <c:dLbl>
              <c:idx val="6"/>
              <c:layout>
                <c:manualLayout>
                  <c:x val="-6.9370208353494542E-2"/>
                  <c:y val="-2.203011024335893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8E1-4B4A-96E0-EFEC4D8D2412}"/>
                </c:ext>
              </c:extLst>
            </c:dLbl>
            <c:dLbl>
              <c:idx val="7"/>
              <c:layout>
                <c:manualLayout>
                  <c:x val="-5.749555050960526E-2"/>
                  <c:y val="-2.8233573583210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8E1-4B4A-96E0-EFEC4D8D2412}"/>
                </c:ext>
              </c:extLst>
            </c:dLbl>
            <c:dLbl>
              <c:idx val="8"/>
              <c:layout>
                <c:manualLayout>
                  <c:x val="-4.5620892665715868E-2"/>
                  <c:y val="-3.13353052531367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8E1-4B4A-96E0-EFEC4D8D2412}"/>
                </c:ext>
              </c:extLst>
            </c:dLbl>
            <c:dLbl>
              <c:idx val="9"/>
              <c:layout>
                <c:manualLayout>
                  <c:x val="-4.8589557126688214E-2"/>
                  <c:y val="-2.203011024335893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グラフ!$B$11:$K$11</c:f>
              <c:numCache>
                <c:formatCode>General</c:formatCode>
                <c:ptCount val="10"/>
                <c:pt idx="0">
                  <c:v>26.1</c:v>
                </c:pt>
                <c:pt idx="1">
                  <c:v>25.2</c:v>
                </c:pt>
                <c:pt idx="2">
                  <c:v>24</c:v>
                </c:pt>
                <c:pt idx="3">
                  <c:v>25.1</c:v>
                </c:pt>
                <c:pt idx="4">
                  <c:v>27.9</c:v>
                </c:pt>
                <c:pt idx="5">
                  <c:v>36.299999999999997</c:v>
                </c:pt>
                <c:pt idx="6" formatCode="0.0">
                  <c:v>39.123545316947954</c:v>
                </c:pt>
                <c:pt idx="7">
                  <c:v>38.700000000000003</c:v>
                </c:pt>
                <c:pt idx="8" formatCode="0.0">
                  <c:v>36.625700000000002</c:v>
                </c:pt>
                <c:pt idx="9" formatCode="0.0">
                  <c:v>38.603900000000003</c:v>
                </c:pt>
              </c:numCache>
            </c:numRef>
          </c:val>
          <c:smooth val="0"/>
          <c:extLst>
            <c:ext xmlns:c16="http://schemas.microsoft.com/office/drawing/2014/chart" uri="{C3380CC4-5D6E-409C-BE32-E72D297353CC}">
              <c16:uniqueId val="{00000008-F8E1-4B4A-96E0-EFEC4D8D2412}"/>
            </c:ext>
          </c:extLst>
        </c:ser>
        <c:ser>
          <c:idx val="1"/>
          <c:order val="1"/>
          <c:tx>
            <c:strRef>
              <c:f>グラフ!$A$12</c:f>
              <c:strCache>
                <c:ptCount val="1"/>
                <c:pt idx="0">
                  <c:v>訪問率（東京）</c:v>
                </c:pt>
              </c:strCache>
            </c:strRef>
          </c:tx>
          <c:marker>
            <c:symbol val="diamond"/>
            <c:size val="7"/>
            <c:spPr>
              <a:ln>
                <a:solidFill>
                  <a:schemeClr val="tx1"/>
                </a:solidFill>
              </a:ln>
            </c:spPr>
          </c:marker>
          <c:dLbls>
            <c:dLbl>
              <c:idx val="7"/>
              <c:layout>
                <c:manualLayout>
                  <c:x val="-5.749555050960526E-2"/>
                  <c:y val="-1.89283785734330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8E1-4B4A-96E0-EFEC4D8D2412}"/>
                </c:ext>
              </c:extLst>
            </c:dLbl>
            <c:dLbl>
              <c:idx val="8"/>
              <c:layout>
                <c:manualLayout>
                  <c:x val="-4.5620892665715868E-2"/>
                  <c:y val="-2.51318419132848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8E1-4B4A-96E0-EFEC4D8D2412}"/>
                </c:ext>
              </c:extLst>
            </c:dLbl>
            <c:dLbl>
              <c:idx val="9"/>
              <c:layout>
                <c:manualLayout>
                  <c:x val="-4.2652228204743521E-2"/>
                  <c:y val="-3.13353052531366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グラフ!$B$12:$K$12</c:f>
              <c:numCache>
                <c:formatCode>General</c:formatCode>
                <c:ptCount val="10"/>
                <c:pt idx="0">
                  <c:v>60.3</c:v>
                </c:pt>
                <c:pt idx="1">
                  <c:v>50.6</c:v>
                </c:pt>
                <c:pt idx="2">
                  <c:v>51.3</c:v>
                </c:pt>
                <c:pt idx="3">
                  <c:v>47.3</c:v>
                </c:pt>
                <c:pt idx="4">
                  <c:v>51.4</c:v>
                </c:pt>
                <c:pt idx="5">
                  <c:v>52.1</c:v>
                </c:pt>
                <c:pt idx="6" formatCode="0.0">
                  <c:v>48.179941574991723</c:v>
                </c:pt>
                <c:pt idx="7">
                  <c:v>46.2</c:v>
                </c:pt>
                <c:pt idx="8" formatCode="0.0">
                  <c:v>45.618199999999995</c:v>
                </c:pt>
                <c:pt idx="9" formatCode="0.0">
                  <c:v>47.237299999999998</c:v>
                </c:pt>
              </c:numCache>
            </c:numRef>
          </c:val>
          <c:smooth val="0"/>
          <c:extLst>
            <c:ext xmlns:c16="http://schemas.microsoft.com/office/drawing/2014/chart" uri="{C3380CC4-5D6E-409C-BE32-E72D297353CC}">
              <c16:uniqueId val="{0000000C-F8E1-4B4A-96E0-EFEC4D8D2412}"/>
            </c:ext>
          </c:extLst>
        </c:ser>
        <c:ser>
          <c:idx val="2"/>
          <c:order val="2"/>
          <c:tx>
            <c:strRef>
              <c:f>グラフ!$A$13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8E1-4B4A-96E0-EFEC4D8D2412}"/>
                </c:ext>
              </c:extLst>
            </c:dLbl>
            <c:dLbl>
              <c:idx val="1"/>
              <c:layout>
                <c:manualLayout>
                  <c:x val="-4.858955712668811E-2"/>
                  <c:y val="-2.51318419132848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8E1-4B4A-96E0-EFEC4D8D2412}"/>
                </c:ext>
              </c:extLst>
            </c:dLbl>
            <c:dLbl>
              <c:idx val="2"/>
              <c:layout>
                <c:manualLayout>
                  <c:x val="-5.4526886048632803E-2"/>
                  <c:y val="-2.82335735832109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8E1-4B4A-96E0-EFEC4D8D2412}"/>
                </c:ext>
              </c:extLst>
            </c:dLbl>
            <c:dLbl>
              <c:idx val="3"/>
              <c:layout>
                <c:manualLayout>
                  <c:x val="-6.0464214970577496E-2"/>
                  <c:y val="-2.51318419132848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F8E1-4B4A-96E0-EFEC4D8D2412}"/>
                </c:ext>
              </c:extLst>
            </c:dLbl>
            <c:dLbl>
              <c:idx val="4"/>
              <c:layout>
                <c:manualLayout>
                  <c:x val="-5.4526886048632803E-2"/>
                  <c:y val="-3.13353052531367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F8E1-4B4A-96E0-EFEC4D8D2412}"/>
                </c:ext>
              </c:extLst>
            </c:dLbl>
            <c:dLbl>
              <c:idx val="5"/>
              <c:layout>
                <c:manualLayout>
                  <c:x val="-4.265222820474341E-2"/>
                  <c:y val="-2.8233573583210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F8E1-4B4A-96E0-EFEC4D8D2412}"/>
                </c:ext>
              </c:extLst>
            </c:dLbl>
            <c:dLbl>
              <c:idx val="6"/>
              <c:layout>
                <c:manualLayout>
                  <c:x val="-5.1558221587660456E-2"/>
                  <c:y val="-3.13353052531367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F8E1-4B4A-96E0-EFEC4D8D2412}"/>
                </c:ext>
              </c:extLst>
            </c:dLbl>
            <c:dLbl>
              <c:idx val="7"/>
              <c:layout>
                <c:manualLayout>
                  <c:x val="-5.749555050960526E-2"/>
                  <c:y val="-3.443703692306275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F8E1-4B4A-96E0-EFEC4D8D2412}"/>
                </c:ext>
              </c:extLst>
            </c:dLbl>
            <c:dLbl>
              <c:idx val="8"/>
              <c:layout>
                <c:manualLayout>
                  <c:x val="-4.5620892665715868E-2"/>
                  <c:y val="-2.82335735832108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F8E1-4B4A-96E0-EFEC4D8D2412}"/>
                </c:ext>
              </c:extLst>
            </c:dLbl>
            <c:dLbl>
              <c:idx val="9"/>
              <c:layout>
                <c:manualLayout>
                  <c:x val="-4.8589557126688214E-2"/>
                  <c:y val="-2.8233573583210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グラフ!$B$13:$K$13</c:f>
              <c:numCache>
                <c:formatCode>General</c:formatCode>
                <c:ptCount val="10"/>
                <c:pt idx="0">
                  <c:v>24</c:v>
                </c:pt>
                <c:pt idx="1">
                  <c:v>16.7</c:v>
                </c:pt>
                <c:pt idx="2">
                  <c:v>17.3</c:v>
                </c:pt>
                <c:pt idx="3">
                  <c:v>18.899999999999999</c:v>
                </c:pt>
                <c:pt idx="4">
                  <c:v>21.9</c:v>
                </c:pt>
                <c:pt idx="5">
                  <c:v>24.4</c:v>
                </c:pt>
                <c:pt idx="6" formatCode="0.0">
                  <c:v>27.472710329657847</c:v>
                </c:pt>
                <c:pt idx="7">
                  <c:v>25.9</c:v>
                </c:pt>
                <c:pt idx="8" formatCode="0.0">
                  <c:v>25.7666</c:v>
                </c:pt>
                <c:pt idx="9" formatCode="0.0">
                  <c:v>27.803899999999999</c:v>
                </c:pt>
              </c:numCache>
            </c:numRef>
          </c:val>
          <c:smooth val="0"/>
          <c:extLst>
            <c:ext xmlns:c16="http://schemas.microsoft.com/office/drawing/2014/chart" uri="{C3380CC4-5D6E-409C-BE32-E72D297353CC}">
              <c16:uniqueId val="{00000017-F8E1-4B4A-96E0-EFEC4D8D2412}"/>
            </c:ext>
          </c:extLst>
        </c:ser>
        <c:ser>
          <c:idx val="3"/>
          <c:order val="3"/>
          <c:tx>
            <c:strRef>
              <c:f>グラフ!$A$14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F8E1-4B4A-96E0-EFEC4D8D2412}"/>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F8E1-4B4A-96E0-EFEC4D8D2412}"/>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F8E1-4B4A-96E0-EFEC4D8D2412}"/>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グラフ!$B$14:$K$14</c:f>
              <c:numCache>
                <c:formatCode>General</c:formatCode>
                <c:ptCount val="10"/>
                <c:pt idx="0">
                  <c:v>9.1</c:v>
                </c:pt>
                <c:pt idx="1">
                  <c:v>9.6999999999999993</c:v>
                </c:pt>
                <c:pt idx="2">
                  <c:v>9.4</c:v>
                </c:pt>
                <c:pt idx="3">
                  <c:v>11</c:v>
                </c:pt>
                <c:pt idx="4">
                  <c:v>8.9</c:v>
                </c:pt>
                <c:pt idx="5">
                  <c:v>9.5</c:v>
                </c:pt>
                <c:pt idx="6" formatCode="0.0">
                  <c:v>9.9392549891739392</c:v>
                </c:pt>
                <c:pt idx="7">
                  <c:v>9.8000000000000007</c:v>
                </c:pt>
                <c:pt idx="8" formatCode="0.0">
                  <c:v>10.376199999999999</c:v>
                </c:pt>
                <c:pt idx="9" formatCode="0.0">
                  <c:v>8.6906999999999996</c:v>
                </c:pt>
              </c:numCache>
            </c:numRef>
          </c:val>
          <c:smooth val="0"/>
          <c:extLst>
            <c:ext xmlns:c16="http://schemas.microsoft.com/office/drawing/2014/chart" uri="{C3380CC4-5D6E-409C-BE32-E72D297353CC}">
              <c16:uniqueId val="{0000001C-F8E1-4B4A-96E0-EFEC4D8D2412}"/>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100"/>
            </a:pPr>
            <a:endParaRPr lang="ja-JP"/>
          </a:p>
        </c:txPr>
        <c:crossAx val="103048704"/>
        <c:crosses val="autoZero"/>
        <c:auto val="1"/>
        <c:lblAlgn val="ctr"/>
        <c:lblOffset val="100"/>
        <c:noMultiLvlLbl val="0"/>
      </c:catAx>
      <c:valAx>
        <c:axId val="103048704"/>
        <c:scaling>
          <c:orientation val="minMax"/>
          <c:max val="35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5"/>
        </c:scaling>
        <c:delete val="0"/>
        <c:axPos val="r"/>
        <c:majorGridlines>
          <c:spPr>
            <a:ln>
              <a:noFill/>
            </a:ln>
          </c:spPr>
        </c:majorGridlines>
        <c:numFmt formatCode="General"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b"/>
      <c:layout>
        <c:manualLayout>
          <c:xMode val="edge"/>
          <c:yMode val="edge"/>
          <c:x val="8.5129640080067279E-2"/>
          <c:y val="0.88092521917088407"/>
          <c:w val="0.83972764284364765"/>
          <c:h val="0.10456236325518183"/>
        </c:manualLayout>
      </c:layout>
      <c:overlay val="0"/>
      <c:spPr>
        <a:solidFill>
          <a:schemeClr val="bg1"/>
        </a:solidFill>
        <a:ln>
          <a:solidFill>
            <a:schemeClr val="accent1"/>
          </a:solid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Sheet2!$W$2:$W$11</c:f>
              <c:numCache>
                <c:formatCode>#,##0_);[Red]\(#,##0\)</c:formatCode>
                <c:ptCount val="10"/>
                <c:pt idx="0">
                  <c:v>732</c:v>
                </c:pt>
                <c:pt idx="1">
                  <c:v>502</c:v>
                </c:pt>
                <c:pt idx="2">
                  <c:v>615</c:v>
                </c:pt>
                <c:pt idx="3">
                  <c:v>529</c:v>
                </c:pt>
                <c:pt idx="4">
                  <c:v>1009</c:v>
                </c:pt>
                <c:pt idx="5">
                  <c:v>2716</c:v>
                </c:pt>
                <c:pt idx="6">
                  <c:v>3729</c:v>
                </c:pt>
                <c:pt idx="7">
                  <c:v>4024</c:v>
                </c:pt>
                <c:pt idx="8">
                  <c:v>4550</c:v>
                </c:pt>
                <c:pt idx="9">
                  <c:v>5642</c:v>
                </c:pt>
              </c:numCache>
            </c:numRef>
          </c:val>
          <c:smooth val="0"/>
          <c:extLst>
            <c:ext xmlns:c16="http://schemas.microsoft.com/office/drawing/2014/chart" uri="{C3380CC4-5D6E-409C-BE32-E72D297353CC}">
              <c16:uniqueId val="{00000000-21EA-4A79-8996-CCF128EE41D5}"/>
            </c:ext>
          </c:extLst>
        </c:ser>
        <c:ser>
          <c:idx val="1"/>
          <c:order val="1"/>
          <c:tx>
            <c:strRef>
              <c:f>Sheet2!$X$1</c:f>
              <c:strCache>
                <c:ptCount val="1"/>
                <c:pt idx="0">
                  <c:v>韓国</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Sheet2!$X$2:$X$11</c:f>
              <c:numCache>
                <c:formatCode>#,##0_);[Red]\(#,##0\)</c:formatCode>
                <c:ptCount val="10"/>
                <c:pt idx="0">
                  <c:v>589</c:v>
                </c:pt>
                <c:pt idx="1">
                  <c:v>370</c:v>
                </c:pt>
                <c:pt idx="2">
                  <c:v>448</c:v>
                </c:pt>
                <c:pt idx="3">
                  <c:v>578</c:v>
                </c:pt>
                <c:pt idx="4">
                  <c:v>721</c:v>
                </c:pt>
                <c:pt idx="5">
                  <c:v>1080</c:v>
                </c:pt>
                <c:pt idx="6">
                  <c:v>1578</c:v>
                </c:pt>
                <c:pt idx="7">
                  <c:v>2413</c:v>
                </c:pt>
                <c:pt idx="8">
                  <c:v>2390</c:v>
                </c:pt>
                <c:pt idx="9">
                  <c:v>1608</c:v>
                </c:pt>
              </c:numCache>
            </c:numRef>
          </c:val>
          <c:smooth val="0"/>
          <c:extLst>
            <c:ext xmlns:c16="http://schemas.microsoft.com/office/drawing/2014/chart" uri="{C3380CC4-5D6E-409C-BE32-E72D297353CC}">
              <c16:uniqueId val="{00000001-21EA-4A79-8996-CCF128EE41D5}"/>
            </c:ext>
          </c:extLst>
        </c:ser>
        <c:ser>
          <c:idx val="2"/>
          <c:order val="2"/>
          <c:tx>
            <c:strRef>
              <c:f>Sheet2!$Y$1</c:f>
              <c:strCache>
                <c:ptCount val="1"/>
                <c:pt idx="0">
                  <c:v>台湾</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Sheet2!$Y$2:$Y$11</c:f>
              <c:numCache>
                <c:formatCode>#,##0_);[Red]\(#,##0\)</c:formatCode>
                <c:ptCount val="10"/>
                <c:pt idx="0">
                  <c:v>301</c:v>
                </c:pt>
                <c:pt idx="1">
                  <c:v>241</c:v>
                </c:pt>
                <c:pt idx="2">
                  <c:v>305</c:v>
                </c:pt>
                <c:pt idx="3">
                  <c:v>531</c:v>
                </c:pt>
                <c:pt idx="4">
                  <c:v>679</c:v>
                </c:pt>
                <c:pt idx="5">
                  <c:v>1054</c:v>
                </c:pt>
                <c:pt idx="6">
                  <c:v>1254</c:v>
                </c:pt>
                <c:pt idx="7">
                  <c:v>1401</c:v>
                </c:pt>
                <c:pt idx="8">
                  <c:v>1223</c:v>
                </c:pt>
                <c:pt idx="9">
                  <c:v>1276</c:v>
                </c:pt>
              </c:numCache>
            </c:numRef>
          </c:val>
          <c:smooth val="0"/>
          <c:extLst>
            <c:ext xmlns:c16="http://schemas.microsoft.com/office/drawing/2014/chart" uri="{C3380CC4-5D6E-409C-BE32-E72D297353CC}">
              <c16:uniqueId val="{00000002-21EA-4A79-8996-CCF128EE41D5}"/>
            </c:ext>
          </c:extLst>
        </c:ser>
        <c:ser>
          <c:idx val="3"/>
          <c:order val="3"/>
          <c:tx>
            <c:strRef>
              <c:f>Sheet2!$Z$1</c:f>
              <c:strCache>
                <c:ptCount val="1"/>
                <c:pt idx="0">
                  <c:v>香港</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Sheet2!$Z$2:$Z$11</c:f>
              <c:numCache>
                <c:formatCode>#,##0_);[Red]\(#,##0\)</c:formatCode>
                <c:ptCount val="10"/>
                <c:pt idx="0">
                  <c:v>106</c:v>
                </c:pt>
                <c:pt idx="1">
                  <c:v>97</c:v>
                </c:pt>
                <c:pt idx="2">
                  <c:v>94</c:v>
                </c:pt>
                <c:pt idx="3">
                  <c:v>175</c:v>
                </c:pt>
                <c:pt idx="4">
                  <c:v>266</c:v>
                </c:pt>
                <c:pt idx="5">
                  <c:v>538</c:v>
                </c:pt>
                <c:pt idx="6">
                  <c:v>627</c:v>
                </c:pt>
                <c:pt idx="7">
                  <c:v>741</c:v>
                </c:pt>
                <c:pt idx="8">
                  <c:v>718</c:v>
                </c:pt>
                <c:pt idx="9">
                  <c:v>719</c:v>
                </c:pt>
              </c:numCache>
            </c:numRef>
          </c:val>
          <c:smooth val="0"/>
          <c:extLst>
            <c:ext xmlns:c16="http://schemas.microsoft.com/office/drawing/2014/chart" uri="{C3380CC4-5D6E-409C-BE32-E72D297353CC}">
              <c16:uniqueId val="{00000003-21EA-4A79-8996-CCF128EE41D5}"/>
            </c:ext>
          </c:extLst>
        </c:ser>
        <c:ser>
          <c:idx val="4"/>
          <c:order val="4"/>
          <c:tx>
            <c:strRef>
              <c:f>Sheet2!$AA$1</c:f>
              <c:strCache>
                <c:ptCount val="1"/>
                <c:pt idx="0">
                  <c:v>アメリカ</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Sheet2!$AA$2:$AA$11</c:f>
              <c:numCache>
                <c:formatCode>#,##0_);[Red]\(#,##0\)</c:formatCode>
                <c:ptCount val="10"/>
                <c:pt idx="0">
                  <c:v>118</c:v>
                </c:pt>
                <c:pt idx="1">
                  <c:v>89</c:v>
                </c:pt>
                <c:pt idx="2">
                  <c:v>94</c:v>
                </c:pt>
                <c:pt idx="3">
                  <c:v>120</c:v>
                </c:pt>
                <c:pt idx="4">
                  <c:v>156</c:v>
                </c:pt>
                <c:pt idx="5">
                  <c:v>238</c:v>
                </c:pt>
                <c:pt idx="6">
                  <c:v>319</c:v>
                </c:pt>
                <c:pt idx="7">
                  <c:v>359</c:v>
                </c:pt>
                <c:pt idx="8">
                  <c:v>415</c:v>
                </c:pt>
                <c:pt idx="9">
                  <c:v>488</c:v>
                </c:pt>
              </c:numCache>
            </c:numRef>
          </c:val>
          <c:smooth val="0"/>
          <c:extLst>
            <c:ext xmlns:c16="http://schemas.microsoft.com/office/drawing/2014/chart" uri="{C3380CC4-5D6E-409C-BE32-E72D297353CC}">
              <c16:uniqueId val="{00000004-21EA-4A79-8996-CCF128EE41D5}"/>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Sheet2!$AD$2</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Sheet2!$AD$3:$AD$11</c:f>
              <c:numCache>
                <c:formatCode>0.0%</c:formatCode>
                <c:ptCount val="9"/>
                <c:pt idx="0">
                  <c:v>0.48299999999999998</c:v>
                </c:pt>
                <c:pt idx="1">
                  <c:v>0.42899999999999999</c:v>
                </c:pt>
                <c:pt idx="2">
                  <c:v>0.4</c:v>
                </c:pt>
                <c:pt idx="3">
                  <c:v>0.41799999999999998</c:v>
                </c:pt>
                <c:pt idx="4">
                  <c:v>0.54400000000000004</c:v>
                </c:pt>
                <c:pt idx="5">
                  <c:v>0.58499999999999996</c:v>
                </c:pt>
                <c:pt idx="6">
                  <c:v>0.54700000000000004</c:v>
                </c:pt>
                <c:pt idx="7">
                  <c:v>0.54295942720763724</c:v>
                </c:pt>
                <c:pt idx="8">
                  <c:v>0.58807588075880757</c:v>
                </c:pt>
              </c:numCache>
            </c:numRef>
          </c:val>
          <c:smooth val="0"/>
          <c:extLst>
            <c:ext xmlns:c16="http://schemas.microsoft.com/office/drawing/2014/chart" uri="{C3380CC4-5D6E-409C-BE32-E72D297353CC}">
              <c16:uniqueId val="{00000000-ACD3-46B6-9B7F-44DE6E01F1F7}"/>
            </c:ext>
          </c:extLst>
        </c:ser>
        <c:ser>
          <c:idx val="1"/>
          <c:order val="1"/>
          <c:tx>
            <c:strRef>
              <c:f>Sheet2!$AE$2</c:f>
              <c:strCache>
                <c:ptCount val="1"/>
                <c:pt idx="0">
                  <c:v>韓国</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Sheet2!$AE$3:$AE$11</c:f>
              <c:numCache>
                <c:formatCode>0.0%</c:formatCode>
                <c:ptCount val="9"/>
                <c:pt idx="0">
                  <c:v>0.20699999999999999</c:v>
                </c:pt>
                <c:pt idx="1">
                  <c:v>0.21</c:v>
                </c:pt>
                <c:pt idx="2">
                  <c:v>0.22700000000000001</c:v>
                </c:pt>
                <c:pt idx="3">
                  <c:v>0.25700000000000001</c:v>
                </c:pt>
                <c:pt idx="4">
                  <c:v>0.27</c:v>
                </c:pt>
                <c:pt idx="5">
                  <c:v>0.31</c:v>
                </c:pt>
                <c:pt idx="6">
                  <c:v>0.33800000000000002</c:v>
                </c:pt>
                <c:pt idx="7">
                  <c:v>0.31701817217137551</c:v>
                </c:pt>
                <c:pt idx="8">
                  <c:v>0.28791405550581917</c:v>
                </c:pt>
              </c:numCache>
            </c:numRef>
          </c:val>
          <c:smooth val="0"/>
          <c:extLst>
            <c:ext xmlns:c16="http://schemas.microsoft.com/office/drawing/2014/chart" uri="{C3380CC4-5D6E-409C-BE32-E72D297353CC}">
              <c16:uniqueId val="{00000001-ACD3-46B6-9B7F-44DE6E01F1F7}"/>
            </c:ext>
          </c:extLst>
        </c:ser>
        <c:ser>
          <c:idx val="2"/>
          <c:order val="2"/>
          <c:tx>
            <c:strRef>
              <c:f>Sheet2!$AF$2</c:f>
              <c:strCache>
                <c:ptCount val="1"/>
                <c:pt idx="0">
                  <c:v>台湾</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Sheet2!$AF$3:$AF$11</c:f>
              <c:numCache>
                <c:formatCode>0.0%</c:formatCode>
                <c:ptCount val="9"/>
                <c:pt idx="0">
                  <c:v>0.24</c:v>
                </c:pt>
                <c:pt idx="1">
                  <c:v>0.20799999999999999</c:v>
                </c:pt>
                <c:pt idx="2">
                  <c:v>0.24</c:v>
                </c:pt>
                <c:pt idx="3">
                  <c:v>0.24</c:v>
                </c:pt>
                <c:pt idx="4">
                  <c:v>0.28699999999999998</c:v>
                </c:pt>
                <c:pt idx="5">
                  <c:v>0.30099999999999999</c:v>
                </c:pt>
                <c:pt idx="6">
                  <c:v>0.307</c:v>
                </c:pt>
                <c:pt idx="7">
                  <c:v>0.25709480765188142</c:v>
                </c:pt>
                <c:pt idx="8">
                  <c:v>0.26088734410141073</c:v>
                </c:pt>
              </c:numCache>
            </c:numRef>
          </c:val>
          <c:smooth val="0"/>
          <c:extLst>
            <c:ext xmlns:c16="http://schemas.microsoft.com/office/drawing/2014/chart" uri="{C3380CC4-5D6E-409C-BE32-E72D297353CC}">
              <c16:uniqueId val="{00000002-ACD3-46B6-9B7F-44DE6E01F1F7}"/>
            </c:ext>
          </c:extLst>
        </c:ser>
        <c:ser>
          <c:idx val="3"/>
          <c:order val="3"/>
          <c:tx>
            <c:strRef>
              <c:f>Sheet2!$AG$2</c:f>
              <c:strCache>
                <c:ptCount val="1"/>
                <c:pt idx="0">
                  <c:v>香港</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Sheet2!$AG$3:$AG$11</c:f>
              <c:numCache>
                <c:formatCode>0.0%</c:formatCode>
                <c:ptCount val="9"/>
                <c:pt idx="0">
                  <c:v>0.25800000000000001</c:v>
                </c:pt>
                <c:pt idx="1">
                  <c:v>0.19500000000000001</c:v>
                </c:pt>
                <c:pt idx="2">
                  <c:v>0.23499999999999999</c:v>
                </c:pt>
                <c:pt idx="3">
                  <c:v>0.28699999999999998</c:v>
                </c:pt>
                <c:pt idx="4">
                  <c:v>0.35299999999999998</c:v>
                </c:pt>
                <c:pt idx="5">
                  <c:v>0.34100000000000003</c:v>
                </c:pt>
                <c:pt idx="6">
                  <c:v>0.33200000000000002</c:v>
                </c:pt>
                <c:pt idx="7">
                  <c:v>0.32518115942028986</c:v>
                </c:pt>
                <c:pt idx="8">
                  <c:v>0.31383675250982102</c:v>
                </c:pt>
              </c:numCache>
            </c:numRef>
          </c:val>
          <c:smooth val="0"/>
          <c:extLst>
            <c:ext xmlns:c16="http://schemas.microsoft.com/office/drawing/2014/chart" uri="{C3380CC4-5D6E-409C-BE32-E72D297353CC}">
              <c16:uniqueId val="{00000003-ACD3-46B6-9B7F-44DE6E01F1F7}"/>
            </c:ext>
          </c:extLst>
        </c:ser>
        <c:ser>
          <c:idx val="4"/>
          <c:order val="4"/>
          <c:tx>
            <c:strRef>
              <c:f>Sheet2!$AH$2</c:f>
              <c:strCache>
                <c:ptCount val="1"/>
                <c:pt idx="0">
                  <c:v>アメリカ</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Sheet2!$AH$3:$AH$11</c:f>
              <c:numCache>
                <c:formatCode>0.0%</c:formatCode>
                <c:ptCount val="9"/>
                <c:pt idx="0">
                  <c:v>0.156</c:v>
                </c:pt>
                <c:pt idx="1">
                  <c:v>0.13100000000000001</c:v>
                </c:pt>
                <c:pt idx="2">
                  <c:v>0.15</c:v>
                </c:pt>
                <c:pt idx="3">
                  <c:v>0.17499999999999999</c:v>
                </c:pt>
                <c:pt idx="4">
                  <c:v>0.23</c:v>
                </c:pt>
                <c:pt idx="5">
                  <c:v>0.25700000000000001</c:v>
                </c:pt>
                <c:pt idx="6">
                  <c:v>0.26100000000000001</c:v>
                </c:pt>
                <c:pt idx="7">
                  <c:v>0.27195281782437747</c:v>
                </c:pt>
                <c:pt idx="8">
                  <c:v>0.28306264501160094</c:v>
                </c:pt>
              </c:numCache>
            </c:numRef>
          </c:val>
          <c:smooth val="0"/>
          <c:extLst>
            <c:ext xmlns:c16="http://schemas.microsoft.com/office/drawing/2014/chart" uri="{C3380CC4-5D6E-409C-BE32-E72D297353CC}">
              <c16:uniqueId val="{00000004-ACD3-46B6-9B7F-44DE6E01F1F7}"/>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473164992307"/>
          <c:y val="4.5973166397678553E-2"/>
          <c:w val="0.85305774278215218"/>
          <c:h val="0.85029327855757164"/>
        </c:manualLayout>
      </c:layout>
      <c:barChart>
        <c:barDir val="col"/>
        <c:grouping val="clustered"/>
        <c:varyColors val="0"/>
        <c:ser>
          <c:idx val="2"/>
          <c:order val="2"/>
          <c:tx>
            <c:strRef>
              <c:f>新!$A$6</c:f>
              <c:strCache>
                <c:ptCount val="1"/>
                <c:pt idx="0">
                  <c:v>旅行消費額</c:v>
                </c:pt>
              </c:strCache>
            </c:strRef>
          </c:tx>
          <c:invertIfNegative val="0"/>
          <c:dLbls>
            <c:spPr>
              <a:noFill/>
              <a:ln>
                <a:noFill/>
              </a:ln>
              <a:effectLst/>
            </c:spPr>
            <c:txPr>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新!$B$6:$K$6</c:f>
              <c:numCache>
                <c:formatCode>#,##0_);[Red]\(#,##0\)</c:formatCode>
                <c:ptCount val="10"/>
                <c:pt idx="0">
                  <c:v>11490</c:v>
                </c:pt>
                <c:pt idx="1">
                  <c:v>8135</c:v>
                </c:pt>
                <c:pt idx="2">
                  <c:v>10846</c:v>
                </c:pt>
                <c:pt idx="3">
                  <c:v>14167</c:v>
                </c:pt>
                <c:pt idx="4">
                  <c:v>20278</c:v>
                </c:pt>
                <c:pt idx="5">
                  <c:v>34771</c:v>
                </c:pt>
                <c:pt idx="6">
                  <c:v>37476</c:v>
                </c:pt>
                <c:pt idx="7">
                  <c:v>44162</c:v>
                </c:pt>
                <c:pt idx="8">
                  <c:v>44155</c:v>
                </c:pt>
                <c:pt idx="9">
                  <c:v>47331</c:v>
                </c:pt>
              </c:numCache>
            </c:numRef>
          </c:val>
          <c:extLst>
            <c:ext xmlns:c16="http://schemas.microsoft.com/office/drawing/2014/chart" uri="{C3380CC4-5D6E-409C-BE32-E72D297353CC}">
              <c16:uniqueId val="{00000000-69E4-4592-A035-DD7154E8F079}"/>
            </c:ext>
          </c:extLst>
        </c:ser>
        <c:dLbls>
          <c:showLegendKey val="0"/>
          <c:showVal val="0"/>
          <c:showCatName val="0"/>
          <c:showSerName val="0"/>
          <c:showPercent val="0"/>
          <c:showBubbleSize val="0"/>
        </c:dLbls>
        <c:gapWidth val="150"/>
        <c:axId val="92609536"/>
        <c:axId val="92611328"/>
      </c:barChart>
      <c:lineChart>
        <c:grouping val="standard"/>
        <c:varyColors val="0"/>
        <c:dLbls>
          <c:showLegendKey val="0"/>
          <c:showVal val="0"/>
          <c:showCatName val="0"/>
          <c:showSerName val="0"/>
          <c:showPercent val="0"/>
          <c:showBubbleSize val="0"/>
        </c:dLbls>
        <c:marker val="1"/>
        <c:smooth val="0"/>
        <c:axId val="92609536"/>
        <c:axId val="92611328"/>
        <c:extLst>
          <c:ext xmlns:c15="http://schemas.microsoft.com/office/drawing/2012/chart" uri="{02D57815-91ED-43cb-92C2-25804820EDAC}">
            <c15:filteredLineSeries>
              <c15:ser>
                <c:idx val="0"/>
                <c:order val="0"/>
                <c:tx>
                  <c:strRef>
                    <c:extLst>
                      <c:ext uri="{02D57815-91ED-43cb-92C2-25804820EDAC}">
                        <c15:formulaRef>
                          <c15:sqref>新!$A$4</c15:sqref>
                        </c15:formulaRef>
                      </c:ext>
                    </c:extLst>
                    <c:strCache>
                      <c:ptCount val="1"/>
                      <c:pt idx="0">
                        <c:v>観光・レジャー</c:v>
                      </c:pt>
                    </c:strCache>
                  </c:strRef>
                </c:tx>
                <c:dLbls>
                  <c:dLbl>
                    <c:idx val="7"/>
                    <c:layout>
                      <c:manualLayout>
                        <c:x val="-5.3384660250801984E-2"/>
                        <c:y val="-3.769159289871371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1-69E4-4592-A035-DD7154E8F079}"/>
                      </c:ext>
                    </c:extLst>
                  </c:dLbl>
                  <c:spPr>
                    <a:noFill/>
                    <a:ln>
                      <a:noFill/>
                    </a:ln>
                    <a:effectLst/>
                  </c:spPr>
                  <c:dLblPos val="t"/>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新!$B$3:$K$3</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c:ext uri="{02D57815-91ED-43cb-92C2-25804820EDAC}">
                        <c15:formulaRef>
                          <c15:sqref>新!$B$4:$K$4</c15:sqref>
                        </c15:formulaRef>
                      </c:ext>
                    </c:extLst>
                    <c:numCache>
                      <c:formatCode>#,##0</c:formatCode>
                      <c:ptCount val="10"/>
                      <c:pt idx="0">
                        <c:v>96610</c:v>
                      </c:pt>
                      <c:pt idx="1">
                        <c:v>91331</c:v>
                      </c:pt>
                      <c:pt idx="2">
                        <c:v>96056</c:v>
                      </c:pt>
                      <c:pt idx="3">
                        <c:v>96380</c:v>
                      </c:pt>
                      <c:pt idx="4">
                        <c:v>109897</c:v>
                      </c:pt>
                      <c:pt idx="5">
                        <c:v>134521</c:v>
                      </c:pt>
                      <c:pt idx="6">
                        <c:v>155017</c:v>
                      </c:pt>
                      <c:pt idx="7">
                        <c:v>150341</c:v>
                      </c:pt>
                      <c:pt idx="8">
                        <c:v>147907</c:v>
                      </c:pt>
                      <c:pt idx="9">
                        <c:v>155281</c:v>
                      </c:pt>
                    </c:numCache>
                  </c:numRef>
                </c:val>
                <c:smooth val="0"/>
                <c:extLst>
                  <c:ext xmlns:c16="http://schemas.microsoft.com/office/drawing/2014/chart" uri="{C3380CC4-5D6E-409C-BE32-E72D297353CC}">
                    <c16:uniqueId val="{00000002-69E4-4592-A035-DD7154E8F07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新!$A$5</c15:sqref>
                        </c15:formulaRef>
                      </c:ext>
                    </c:extLst>
                    <c:strCache>
                      <c:ptCount val="1"/>
                      <c:pt idx="0">
                        <c:v>ビジネス</c:v>
                      </c:pt>
                    </c:strCache>
                  </c:strRef>
                </c:tx>
                <c:dLbls>
                  <c:dLbl>
                    <c:idx val="0"/>
                    <c:layout>
                      <c:manualLayout>
                        <c:x val="-4.7606792740651008E-2"/>
                        <c:y val="2.526923265026654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3-69E4-4592-A035-DD7154E8F079}"/>
                      </c:ext>
                    </c:extLst>
                  </c:dLbl>
                  <c:dLbl>
                    <c:idx val="1"/>
                    <c:layout>
                      <c:manualLayout>
                        <c:x val="-4.3048388182246447E-2"/>
                        <c:y val="2.112844590078414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69E4-4592-A035-DD7154E8F079}"/>
                      </c:ext>
                    </c:extLst>
                  </c:dLbl>
                  <c:dLbl>
                    <c:idx val="2"/>
                    <c:layout>
                      <c:manualLayout>
                        <c:x val="-4.7606792740651008E-2"/>
                        <c:y val="3.35508061492313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69E4-4592-A035-DD7154E8F079}"/>
                      </c:ext>
                    </c:extLst>
                  </c:dLbl>
                  <c:dLbl>
                    <c:idx val="3"/>
                    <c:layout>
                      <c:manualLayout>
                        <c:x val="-4.7606792740651008E-2"/>
                        <c:y val="3.76915928987137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6-69E4-4592-A035-DD7154E8F079}"/>
                      </c:ext>
                    </c:extLst>
                  </c:dLbl>
                  <c:dLbl>
                    <c:idx val="4"/>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69E4-4592-A035-DD7154E8F079}"/>
                      </c:ext>
                    </c:extLst>
                  </c:dLbl>
                  <c:dLbl>
                    <c:idx val="5"/>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69E4-4592-A035-DD7154E8F079}"/>
                      </c:ext>
                    </c:extLst>
                  </c:dLbl>
                  <c:dLbl>
                    <c:idx val="6"/>
                    <c:layout>
                      <c:manualLayout>
                        <c:x val="-4.7606792740651008E-2"/>
                        <c:y val="4.1832379648196152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69E4-4592-A035-DD7154E8F079}"/>
                      </c:ext>
                    </c:extLst>
                  </c:dLbl>
                  <c:dLbl>
                    <c:idx val="7"/>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69E4-4592-A035-DD7154E8F079}"/>
                      </c:ext>
                    </c:extLst>
                  </c:dLbl>
                  <c:spPr>
                    <a:noFill/>
                    <a:ln>
                      <a:noFill/>
                    </a:ln>
                    <a:effectLst/>
                  </c:sp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新!$B$3:$K$3</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xmlns:c15="http://schemas.microsoft.com/office/drawing/2012/chart">
                      <c:ext xmlns:c15="http://schemas.microsoft.com/office/drawing/2012/chart" uri="{02D57815-91ED-43cb-92C2-25804820EDAC}">
                        <c15:formulaRef>
                          <c15:sqref>新!$B$5:$K$5</c15:sqref>
                        </c15:formulaRef>
                      </c:ext>
                    </c:extLst>
                    <c:numCache>
                      <c:formatCode>#,##0</c:formatCode>
                      <c:ptCount val="10"/>
                      <c:pt idx="0">
                        <c:v>132271</c:v>
                      </c:pt>
                      <c:pt idx="1">
                        <c:v>126594</c:v>
                      </c:pt>
                      <c:pt idx="2">
                        <c:v>124760</c:v>
                      </c:pt>
                      <c:pt idx="3">
                        <c:v>134962</c:v>
                      </c:pt>
                      <c:pt idx="4">
                        <c:v>135983</c:v>
                      </c:pt>
                      <c:pt idx="5">
                        <c:v>149952</c:v>
                      </c:pt>
                      <c:pt idx="6">
                        <c:v>140961</c:v>
                      </c:pt>
                      <c:pt idx="7">
                        <c:v>149742</c:v>
                      </c:pt>
                      <c:pt idx="8">
                        <c:v>161265</c:v>
                      </c:pt>
                      <c:pt idx="9">
                        <c:v>164005</c:v>
                      </c:pt>
                    </c:numCache>
                  </c:numRef>
                </c:val>
                <c:smooth val="0"/>
                <c:extLst xmlns:c15="http://schemas.microsoft.com/office/drawing/2012/chart">
                  <c:ext xmlns:c16="http://schemas.microsoft.com/office/drawing/2014/chart" uri="{C3380CC4-5D6E-409C-BE32-E72D297353CC}">
                    <c16:uniqueId val="{0000000B-69E4-4592-A035-DD7154E8F079}"/>
                  </c:ext>
                </c:extLst>
              </c15:ser>
            </c15:filteredLineSeries>
          </c:ext>
        </c:extLst>
      </c:lineChart>
      <c:catAx>
        <c:axId val="92609536"/>
        <c:scaling>
          <c:orientation val="minMax"/>
        </c:scaling>
        <c:delete val="0"/>
        <c:axPos val="b"/>
        <c:numFmt formatCode="General" sourceLinked="1"/>
        <c:majorTickMark val="out"/>
        <c:minorTickMark val="none"/>
        <c:tickLblPos val="nextTo"/>
        <c:crossAx val="92611328"/>
        <c:crosses val="autoZero"/>
        <c:auto val="1"/>
        <c:lblAlgn val="ctr"/>
        <c:lblOffset val="100"/>
        <c:noMultiLvlLbl val="0"/>
      </c:catAx>
      <c:valAx>
        <c:axId val="92611328"/>
        <c:scaling>
          <c:orientation val="minMax"/>
        </c:scaling>
        <c:delete val="0"/>
        <c:axPos val="l"/>
        <c:majorGridlines>
          <c:spPr>
            <a:ln>
              <a:noFill/>
            </a:ln>
          </c:spPr>
        </c:majorGridlines>
        <c:numFmt formatCode="#,##0_);[Red]\(#,##0\)" sourceLinked="1"/>
        <c:majorTickMark val="out"/>
        <c:minorTickMark val="none"/>
        <c:tickLblPos val="nextTo"/>
        <c:crossAx val="92609536"/>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94652580642459"/>
          <c:y val="5.328386685772879E-2"/>
          <c:w val="0.80225640614164284"/>
          <c:h val="0.75405023742857247"/>
        </c:manualLayout>
      </c:layout>
      <c:barChart>
        <c:barDir val="col"/>
        <c:grouping val="clustered"/>
        <c:varyColors val="0"/>
        <c:ser>
          <c:idx val="0"/>
          <c:order val="0"/>
          <c:tx>
            <c:strRef>
              <c:f>新!$A$4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新!$B$4:$K$4</c:f>
              <c:numCache>
                <c:formatCode>#,##0</c:formatCode>
                <c:ptCount val="10"/>
                <c:pt idx="0">
                  <c:v>96610</c:v>
                </c:pt>
                <c:pt idx="1">
                  <c:v>91331</c:v>
                </c:pt>
                <c:pt idx="2">
                  <c:v>96056</c:v>
                </c:pt>
                <c:pt idx="3">
                  <c:v>96380</c:v>
                </c:pt>
                <c:pt idx="4">
                  <c:v>109897</c:v>
                </c:pt>
                <c:pt idx="5">
                  <c:v>134521</c:v>
                </c:pt>
                <c:pt idx="6">
                  <c:v>155017</c:v>
                </c:pt>
                <c:pt idx="7">
                  <c:v>150341</c:v>
                </c:pt>
                <c:pt idx="8">
                  <c:v>147907</c:v>
                </c:pt>
                <c:pt idx="9">
                  <c:v>155281</c:v>
                </c:pt>
              </c:numCache>
            </c:numRef>
          </c:val>
          <c:extLst>
            <c:ext xmlns:c16="http://schemas.microsoft.com/office/drawing/2014/chart" uri="{C3380CC4-5D6E-409C-BE32-E72D297353CC}">
              <c16:uniqueId val="{00000000-74CD-49E5-9046-AF78590BAC67}"/>
            </c:ext>
          </c:extLst>
        </c:ser>
        <c:ser>
          <c:idx val="1"/>
          <c:order val="1"/>
          <c:tx>
            <c:strRef>
              <c:f>新!$A$5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新!$B$5:$K$5</c:f>
              <c:numCache>
                <c:formatCode>#,##0</c:formatCode>
                <c:ptCount val="10"/>
                <c:pt idx="0">
                  <c:v>132271</c:v>
                </c:pt>
                <c:pt idx="1">
                  <c:v>126594</c:v>
                </c:pt>
                <c:pt idx="2">
                  <c:v>124760</c:v>
                </c:pt>
                <c:pt idx="3">
                  <c:v>134962</c:v>
                </c:pt>
                <c:pt idx="4">
                  <c:v>135983</c:v>
                </c:pt>
                <c:pt idx="5">
                  <c:v>149952</c:v>
                </c:pt>
                <c:pt idx="6">
                  <c:v>140961</c:v>
                </c:pt>
                <c:pt idx="7">
                  <c:v>149742</c:v>
                </c:pt>
                <c:pt idx="8">
                  <c:v>161265</c:v>
                </c:pt>
                <c:pt idx="9">
                  <c:v>164005</c:v>
                </c:pt>
              </c:numCache>
            </c:numRef>
          </c:val>
          <c:extLst>
            <c:ext xmlns:c16="http://schemas.microsoft.com/office/drawing/2014/chart" uri="{C3380CC4-5D6E-409C-BE32-E72D297353CC}">
              <c16:uniqueId val="{00000001-74CD-49E5-9046-AF78590BAC67}"/>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800"/>
            </a:pPr>
            <a:endParaRPr lang="ja-JP"/>
          </a:p>
        </c:txPr>
      </c:dTable>
    </c:plotArea>
    <c:legend>
      <c:legendPos val="r"/>
      <c:layout>
        <c:manualLayout>
          <c:xMode val="edge"/>
          <c:yMode val="edge"/>
          <c:x val="0.27793235657161314"/>
          <c:y val="6.0638563472248892E-2"/>
          <c:w val="0.28147592330270432"/>
          <c:h val="0.14701555598233149"/>
        </c:manualLayout>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0202984118557E-2"/>
          <c:y val="2.7737524706246658E-2"/>
          <c:w val="0.63278783700424546"/>
          <c:h val="0.83462837629343167"/>
        </c:manualLayout>
      </c:layout>
      <c:barChart>
        <c:barDir val="col"/>
        <c:grouping val="clustered"/>
        <c:varyColors val="0"/>
        <c:ser>
          <c:idx val="4"/>
          <c:order val="4"/>
          <c:tx>
            <c:strRef>
              <c:f>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完全失業率・完全失業者の推移!$F$11:$F$21</c:f>
              <c:numCache>
                <c:formatCode>#,##0;"▲ "#,##0</c:formatCode>
                <c:ptCount val="11"/>
                <c:pt idx="0">
                  <c:v>301</c:v>
                </c:pt>
                <c:pt idx="1">
                  <c:v>221</c:v>
                </c:pt>
                <c:pt idx="2">
                  <c:v>238</c:v>
                </c:pt>
                <c:pt idx="3">
                  <c:v>211</c:v>
                </c:pt>
                <c:pt idx="4" formatCode="General">
                  <c:v>201</c:v>
                </c:pt>
                <c:pt idx="5" formatCode="General">
                  <c:v>185</c:v>
                </c:pt>
                <c:pt idx="6" formatCode="General">
                  <c:v>178</c:v>
                </c:pt>
                <c:pt idx="7" formatCode="General">
                  <c:v>151</c:v>
                </c:pt>
                <c:pt idx="8" formatCode="General">
                  <c:v>147</c:v>
                </c:pt>
                <c:pt idx="9" formatCode="General">
                  <c:v>138</c:v>
                </c:pt>
                <c:pt idx="10" formatCode="General">
                  <c:v>160</c:v>
                </c:pt>
              </c:numCache>
            </c:numRef>
          </c:val>
          <c:extLst>
            <c:ext xmlns:c16="http://schemas.microsoft.com/office/drawing/2014/chart" uri="{C3380CC4-5D6E-409C-BE32-E72D297353CC}">
              <c16:uniqueId val="{00000000-64B1-4296-AFE4-24F8782EFD12}"/>
            </c:ext>
          </c:extLst>
        </c:ser>
        <c:ser>
          <c:idx val="5"/>
          <c:order val="5"/>
          <c:tx>
            <c:strRef>
              <c:f>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完全失業率・完全失業者の推移!$G$11:$G$21</c:f>
              <c:numCache>
                <c:formatCode>#,##0;"▲ "#,##0</c:formatCode>
                <c:ptCount val="11"/>
                <c:pt idx="0">
                  <c:v>191</c:v>
                </c:pt>
                <c:pt idx="1">
                  <c:v>143</c:v>
                </c:pt>
                <c:pt idx="2">
                  <c:v>144</c:v>
                </c:pt>
                <c:pt idx="3">
                  <c:v>131</c:v>
                </c:pt>
                <c:pt idx="4" formatCode="General">
                  <c:v>127</c:v>
                </c:pt>
                <c:pt idx="5" formatCode="General">
                  <c:v>109</c:v>
                </c:pt>
                <c:pt idx="6" formatCode="General">
                  <c:v>113</c:v>
                </c:pt>
                <c:pt idx="7" formatCode="General">
                  <c:v>89</c:v>
                </c:pt>
                <c:pt idx="8" formatCode="General">
                  <c:v>90</c:v>
                </c:pt>
                <c:pt idx="9" formatCode="General">
                  <c:v>79</c:v>
                </c:pt>
                <c:pt idx="10" formatCode="General">
                  <c:v>93</c:v>
                </c:pt>
              </c:numCache>
            </c:numRef>
          </c:val>
          <c:extLst>
            <c:ext xmlns:c16="http://schemas.microsoft.com/office/drawing/2014/chart" uri="{C3380CC4-5D6E-409C-BE32-E72D297353CC}">
              <c16:uniqueId val="{00000001-64B1-4296-AFE4-24F8782EFD12}"/>
            </c:ext>
          </c:extLst>
        </c:ser>
        <c:ser>
          <c:idx val="6"/>
          <c:order val="6"/>
          <c:tx>
            <c:strRef>
              <c:f>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完全失業率・完全失業者の推移!$H$11:$H$21</c:f>
              <c:numCache>
                <c:formatCode>#,##0;"▲ "#,##0</c:formatCode>
                <c:ptCount val="11"/>
                <c:pt idx="0">
                  <c:v>110</c:v>
                </c:pt>
                <c:pt idx="1">
                  <c:v>78</c:v>
                </c:pt>
                <c:pt idx="2">
                  <c:v>94</c:v>
                </c:pt>
                <c:pt idx="3">
                  <c:v>80</c:v>
                </c:pt>
                <c:pt idx="4" formatCode="General">
                  <c:v>73</c:v>
                </c:pt>
                <c:pt idx="5" formatCode="General">
                  <c:v>76</c:v>
                </c:pt>
                <c:pt idx="6" formatCode="General">
                  <c:v>65</c:v>
                </c:pt>
                <c:pt idx="7" formatCode="General">
                  <c:v>62</c:v>
                </c:pt>
                <c:pt idx="8" formatCode="General">
                  <c:v>57</c:v>
                </c:pt>
                <c:pt idx="9" formatCode="General">
                  <c:v>59</c:v>
                </c:pt>
                <c:pt idx="10" formatCode="General">
                  <c:v>68</c:v>
                </c:pt>
              </c:numCache>
            </c:numRef>
          </c:val>
          <c:extLst>
            <c:ext xmlns:c16="http://schemas.microsoft.com/office/drawing/2014/chart" uri="{C3380CC4-5D6E-409C-BE32-E72D297353CC}">
              <c16:uniqueId val="{00000002-64B1-4296-AFE4-24F8782EFD12}"/>
            </c:ext>
          </c:extLst>
        </c:ser>
        <c:dLbls>
          <c:showLegendKey val="0"/>
          <c:showVal val="0"/>
          <c:showCatName val="0"/>
          <c:showSerName val="0"/>
          <c:showPercent val="0"/>
          <c:showBubbleSize val="0"/>
        </c:dLbls>
        <c:gapWidth val="100"/>
        <c:overlap val="5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3-64B1-4296-AFE4-24F8782EFD12}"/>
              </c:ext>
            </c:extLst>
          </c:dPt>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完全失業率・完全失業者の推移!$B$11:$B$21</c:f>
              <c:numCache>
                <c:formatCode>#,##0.0;"▲ "#,##0.0</c:formatCode>
                <c:ptCount val="11"/>
                <c:pt idx="0">
                  <c:v>6.9</c:v>
                </c:pt>
                <c:pt idx="1">
                  <c:v>5.0999999999999996</c:v>
                </c:pt>
                <c:pt idx="2">
                  <c:v>5.4</c:v>
                </c:pt>
                <c:pt idx="3">
                  <c:v>4.8</c:v>
                </c:pt>
                <c:pt idx="4">
                  <c:v>4.5999999999999996</c:v>
                </c:pt>
                <c:pt idx="5">
                  <c:v>4.2</c:v>
                </c:pt>
                <c:pt idx="6">
                  <c:v>4</c:v>
                </c:pt>
                <c:pt idx="7">
                  <c:v>3.4</c:v>
                </c:pt>
                <c:pt idx="8">
                  <c:v>3.2</c:v>
                </c:pt>
                <c:pt idx="9">
                  <c:v>2.9</c:v>
                </c:pt>
                <c:pt idx="10">
                  <c:v>3.4</c:v>
                </c:pt>
              </c:numCache>
            </c:numRef>
          </c:val>
          <c:smooth val="0"/>
          <c:extLst>
            <c:ext xmlns:c16="http://schemas.microsoft.com/office/drawing/2014/chart" uri="{C3380CC4-5D6E-409C-BE32-E72D297353CC}">
              <c16:uniqueId val="{00000004-64B1-4296-AFE4-24F8782EFD12}"/>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5-64B1-4296-AFE4-24F8782EFD12}"/>
              </c:ext>
            </c:extLst>
          </c:dPt>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完全失業率・完全失業者の推移!$C$11:$C$21</c:f>
              <c:numCache>
                <c:formatCode>#,##0.0;"▲ "#,##0.0</c:formatCode>
                <c:ptCount val="11"/>
                <c:pt idx="0">
                  <c:v>7.5</c:v>
                </c:pt>
                <c:pt idx="1">
                  <c:v>5.7</c:v>
                </c:pt>
                <c:pt idx="2">
                  <c:v>5.7</c:v>
                </c:pt>
                <c:pt idx="3">
                  <c:v>5.2</c:v>
                </c:pt>
                <c:pt idx="4">
                  <c:v>5</c:v>
                </c:pt>
                <c:pt idx="5">
                  <c:v>4.4000000000000004</c:v>
                </c:pt>
                <c:pt idx="6">
                  <c:v>4.5</c:v>
                </c:pt>
                <c:pt idx="7">
                  <c:v>3.6</c:v>
                </c:pt>
                <c:pt idx="8">
                  <c:v>3.1</c:v>
                </c:pt>
                <c:pt idx="9">
                  <c:v>3.1</c:v>
                </c:pt>
                <c:pt idx="10">
                  <c:v>3.6</c:v>
                </c:pt>
              </c:numCache>
            </c:numRef>
          </c:val>
          <c:smooth val="0"/>
          <c:extLst>
            <c:ext xmlns:c16="http://schemas.microsoft.com/office/drawing/2014/chart" uri="{C3380CC4-5D6E-409C-BE32-E72D297353CC}">
              <c16:uniqueId val="{00000006-64B1-4296-AFE4-24F8782EFD12}"/>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7-64B1-4296-AFE4-24F8782EFD12}"/>
              </c:ext>
            </c:extLst>
          </c:dPt>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完全失業率・完全失業者の推移!$D$11:$D$21</c:f>
              <c:numCache>
                <c:formatCode>#,##0.0;"▲ "#,##0.0</c:formatCode>
                <c:ptCount val="11"/>
                <c:pt idx="0">
                  <c:v>6.1</c:v>
                </c:pt>
                <c:pt idx="1">
                  <c:v>4.3</c:v>
                </c:pt>
                <c:pt idx="2">
                  <c:v>5.0999999999999996</c:v>
                </c:pt>
                <c:pt idx="3">
                  <c:v>4.3</c:v>
                </c:pt>
                <c:pt idx="4">
                  <c:v>3.9</c:v>
                </c:pt>
                <c:pt idx="5">
                  <c:v>4</c:v>
                </c:pt>
                <c:pt idx="6">
                  <c:v>3.3</c:v>
                </c:pt>
                <c:pt idx="7">
                  <c:v>3.1</c:v>
                </c:pt>
                <c:pt idx="8">
                  <c:v>2.8</c:v>
                </c:pt>
                <c:pt idx="9">
                  <c:v>2.8</c:v>
                </c:pt>
                <c:pt idx="10">
                  <c:v>3.2</c:v>
                </c:pt>
              </c:numCache>
            </c:numRef>
          </c:val>
          <c:smooth val="0"/>
          <c:extLst>
            <c:ext xmlns:c16="http://schemas.microsoft.com/office/drawing/2014/chart" uri="{C3380CC4-5D6E-409C-BE32-E72D297353CC}">
              <c16:uniqueId val="{00000008-64B1-4296-AFE4-24F8782EFD12}"/>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完全失業率・完全失業者の推移!$A$11:$A$21</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完全失業率・完全失業者の推移!$E$11:$E$21</c:f>
              <c:numCache>
                <c:formatCode>#,##0.0;"▲ "#,##0.0</c:formatCode>
                <c:ptCount val="11"/>
                <c:pt idx="0">
                  <c:v>5.0999999999999996</c:v>
                </c:pt>
                <c:pt idx="1">
                  <c:v>4.5999999999999996</c:v>
                </c:pt>
                <c:pt idx="2">
                  <c:v>4.3</c:v>
                </c:pt>
                <c:pt idx="3">
                  <c:v>4</c:v>
                </c:pt>
                <c:pt idx="4">
                  <c:v>3.6</c:v>
                </c:pt>
                <c:pt idx="5">
                  <c:v>3.4</c:v>
                </c:pt>
                <c:pt idx="6">
                  <c:v>3.1</c:v>
                </c:pt>
                <c:pt idx="7">
                  <c:v>2.8</c:v>
                </c:pt>
                <c:pt idx="8">
                  <c:v>2.4</c:v>
                </c:pt>
                <c:pt idx="9">
                  <c:v>2.4</c:v>
                </c:pt>
                <c:pt idx="10">
                  <c:v>2.8</c:v>
                </c:pt>
              </c:numCache>
            </c:numRef>
          </c:val>
          <c:smooth val="0"/>
          <c:extLst>
            <c:ext xmlns:c16="http://schemas.microsoft.com/office/drawing/2014/chart" uri="{C3380CC4-5D6E-409C-BE32-E72D297353CC}">
              <c16:uniqueId val="{00000009-64B1-4296-AFE4-24F8782EFD12}"/>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latin typeface="Meiryo UI" panose="020B0604030504040204" pitchFamily="50" charset="-128"/>
                    <a:ea typeface="Meiryo UI" panose="020B0604030504040204" pitchFamily="50" charset="-128"/>
                  </a:defRPr>
                </a:pPr>
                <a:r>
                  <a:rPr lang="ja-JP" altLang="en-US" b="0">
                    <a:latin typeface="Meiryo UI" panose="020B0604030504040204" pitchFamily="50" charset="-128"/>
                    <a:ea typeface="Meiryo UI" panose="020B0604030504040204" pitchFamily="50" charset="-128"/>
                  </a:rPr>
                  <a:t>完全失業者数・千人</a:t>
                </a:r>
              </a:p>
            </c:rich>
          </c:tx>
          <c:layout>
            <c:manualLayout>
              <c:xMode val="edge"/>
              <c:yMode val="edge"/>
              <c:x val="1.2375858027688947E-2"/>
              <c:y val="1.4313091750391685E-2"/>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latin typeface="Meiryo UI" panose="020B0604030504040204" pitchFamily="50" charset="-128"/>
                    <a:ea typeface="Meiryo UI" panose="020B0604030504040204" pitchFamily="50" charset="-128"/>
                  </a:defRPr>
                </a:pPr>
                <a:r>
                  <a:rPr lang="ja-JP" altLang="en-US" b="0">
                    <a:latin typeface="Meiryo UI" panose="020B0604030504040204" pitchFamily="50" charset="-128"/>
                    <a:ea typeface="Meiryo UI" panose="020B0604030504040204" pitchFamily="50" charset="-128"/>
                  </a:rPr>
                  <a:t>完全失業率・％</a:t>
                </a:r>
              </a:p>
            </c:rich>
          </c:tx>
          <c:layout>
            <c:manualLayout>
              <c:xMode val="edge"/>
              <c:yMode val="edge"/>
              <c:x val="0.75113584951428214"/>
              <c:y val="2.573723777412654E-2"/>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3938157261229653"/>
          <c:y val="0.62609823489577932"/>
          <c:w val="0.20506912442396313"/>
          <c:h val="0.31784147815166192"/>
        </c:manualLayout>
      </c:layout>
      <c:overlay val="1"/>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94802509133521E-2"/>
          <c:y val="7.1252923875031848E-2"/>
          <c:w val="0.94509568213977069"/>
          <c:h val="0.86187513759663503"/>
        </c:manualLayout>
      </c:layout>
      <c:lineChart>
        <c:grouping val="standard"/>
        <c:varyColors val="0"/>
        <c:ser>
          <c:idx val="0"/>
          <c:order val="0"/>
          <c:spPr>
            <a:ln w="38100" cap="rnd">
              <a:solidFill>
                <a:schemeClr val="accent1">
                  <a:alpha val="91000"/>
                </a:schemeClr>
              </a:solidFill>
              <a:round/>
            </a:ln>
            <a:effectLst/>
          </c:spPr>
          <c:marker>
            <c:symbol val="circle"/>
            <c:size val="8"/>
            <c:spPr>
              <a:solidFill>
                <a:schemeClr val="accent1"/>
              </a:solidFill>
              <a:ln w="25400">
                <a:solidFill>
                  <a:schemeClr val="bg1"/>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j-ea"/>
                    <a:ea typeface="+mj-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失業率全国!$A$3:$A$24</c:f>
              <c:strCache>
                <c:ptCount val="22"/>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pt idx="14">
                  <c:v>20/6</c:v>
                </c:pt>
                <c:pt idx="15">
                  <c:v>20/7</c:v>
                </c:pt>
                <c:pt idx="16">
                  <c:v>20/8</c:v>
                </c:pt>
                <c:pt idx="17">
                  <c:v>20/9</c:v>
                </c:pt>
                <c:pt idx="18">
                  <c:v>20/10</c:v>
                </c:pt>
                <c:pt idx="19">
                  <c:v>20/11</c:v>
                </c:pt>
                <c:pt idx="20">
                  <c:v>20/12</c:v>
                </c:pt>
                <c:pt idx="21">
                  <c:v>21/1</c:v>
                </c:pt>
              </c:strCache>
            </c:strRef>
          </c:cat>
          <c:val>
            <c:numRef>
              <c:f>失業率全国!$B$3:$B$24</c:f>
              <c:numCache>
                <c:formatCode>0.0_ </c:formatCode>
                <c:ptCount val="22"/>
                <c:pt idx="0">
                  <c:v>2.4</c:v>
                </c:pt>
                <c:pt idx="1">
                  <c:v>2.4</c:v>
                </c:pt>
                <c:pt idx="2">
                  <c:v>2.2999999999999998</c:v>
                </c:pt>
                <c:pt idx="3">
                  <c:v>2.2999999999999998</c:v>
                </c:pt>
                <c:pt idx="4">
                  <c:v>2.2999999999999998</c:v>
                </c:pt>
                <c:pt idx="5">
                  <c:v>2.4</c:v>
                </c:pt>
                <c:pt idx="6">
                  <c:v>2.4</c:v>
                </c:pt>
                <c:pt idx="7">
                  <c:v>2.2000000000000002</c:v>
                </c:pt>
                <c:pt idx="8">
                  <c:v>2.2000000000000002</c:v>
                </c:pt>
                <c:pt idx="9">
                  <c:v>2.4</c:v>
                </c:pt>
                <c:pt idx="10">
                  <c:v>2.4</c:v>
                </c:pt>
                <c:pt idx="11">
                  <c:v>2.5</c:v>
                </c:pt>
                <c:pt idx="12">
                  <c:v>2.6</c:v>
                </c:pt>
                <c:pt idx="13">
                  <c:v>2.9</c:v>
                </c:pt>
                <c:pt idx="14">
                  <c:v>2.8</c:v>
                </c:pt>
                <c:pt idx="15">
                  <c:v>2.9</c:v>
                </c:pt>
                <c:pt idx="16">
                  <c:v>3</c:v>
                </c:pt>
                <c:pt idx="17">
                  <c:v>3</c:v>
                </c:pt>
                <c:pt idx="18">
                  <c:v>3.1</c:v>
                </c:pt>
                <c:pt idx="19">
                  <c:v>3</c:v>
                </c:pt>
                <c:pt idx="20">
                  <c:v>3</c:v>
                </c:pt>
                <c:pt idx="21">
                  <c:v>2.9</c:v>
                </c:pt>
              </c:numCache>
            </c:numRef>
          </c:val>
          <c:smooth val="0"/>
          <c:extLst>
            <c:ext xmlns:c16="http://schemas.microsoft.com/office/drawing/2014/chart" uri="{C3380CC4-5D6E-409C-BE32-E72D297353CC}">
              <c16:uniqueId val="{00000000-9103-4263-A0F4-63FE7EDB9A90}"/>
            </c:ext>
          </c:extLst>
        </c:ser>
        <c:ser>
          <c:idx val="1"/>
          <c:order val="1"/>
          <c:spPr>
            <a:ln w="57150" cap="rnd">
              <a:solidFill>
                <a:schemeClr val="accent2"/>
              </a:solidFill>
              <a:round/>
            </a:ln>
            <a:effectLst/>
          </c:spPr>
          <c:marker>
            <c:symbol val="diamond"/>
            <c:size val="10"/>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9103-4263-A0F4-63FE7EDB9A90}"/>
                </c:ext>
              </c:extLst>
            </c:dLbl>
            <c:dLbl>
              <c:idx val="2"/>
              <c:delete val="1"/>
              <c:extLst>
                <c:ext xmlns:c15="http://schemas.microsoft.com/office/drawing/2012/chart" uri="{CE6537A1-D6FC-4f65-9D91-7224C49458BB}"/>
                <c:ext xmlns:c16="http://schemas.microsoft.com/office/drawing/2014/chart" uri="{C3380CC4-5D6E-409C-BE32-E72D297353CC}">
                  <c16:uniqueId val="{00000002-9103-4263-A0F4-63FE7EDB9A90}"/>
                </c:ext>
              </c:extLst>
            </c:dLbl>
            <c:dLbl>
              <c:idx val="3"/>
              <c:delete val="1"/>
              <c:extLst>
                <c:ext xmlns:c15="http://schemas.microsoft.com/office/drawing/2012/chart" uri="{CE6537A1-D6FC-4f65-9D91-7224C49458BB}"/>
                <c:ext xmlns:c16="http://schemas.microsoft.com/office/drawing/2014/chart" uri="{C3380CC4-5D6E-409C-BE32-E72D297353CC}">
                  <c16:uniqueId val="{00000003-9103-4263-A0F4-63FE7EDB9A90}"/>
                </c:ext>
              </c:extLst>
            </c:dLbl>
            <c:dLbl>
              <c:idx val="5"/>
              <c:delete val="1"/>
              <c:extLst>
                <c:ext xmlns:c15="http://schemas.microsoft.com/office/drawing/2012/chart" uri="{CE6537A1-D6FC-4f65-9D91-7224C49458BB}"/>
                <c:ext xmlns:c16="http://schemas.microsoft.com/office/drawing/2014/chart" uri="{C3380CC4-5D6E-409C-BE32-E72D297353CC}">
                  <c16:uniqueId val="{00000004-9103-4263-A0F4-63FE7EDB9A90}"/>
                </c:ext>
              </c:extLst>
            </c:dLbl>
            <c:dLbl>
              <c:idx val="6"/>
              <c:delete val="1"/>
              <c:extLst>
                <c:ext xmlns:c15="http://schemas.microsoft.com/office/drawing/2012/chart" uri="{CE6537A1-D6FC-4f65-9D91-7224C49458BB}"/>
                <c:ext xmlns:c16="http://schemas.microsoft.com/office/drawing/2014/chart" uri="{C3380CC4-5D6E-409C-BE32-E72D297353CC}">
                  <c16:uniqueId val="{00000005-9103-4263-A0F4-63FE7EDB9A90}"/>
                </c:ext>
              </c:extLst>
            </c:dLbl>
            <c:dLbl>
              <c:idx val="8"/>
              <c:delete val="1"/>
              <c:extLst>
                <c:ext xmlns:c15="http://schemas.microsoft.com/office/drawing/2012/chart" uri="{CE6537A1-D6FC-4f65-9D91-7224C49458BB}"/>
                <c:ext xmlns:c16="http://schemas.microsoft.com/office/drawing/2014/chart" uri="{C3380CC4-5D6E-409C-BE32-E72D297353CC}">
                  <c16:uniqueId val="{00000006-9103-4263-A0F4-63FE7EDB9A90}"/>
                </c:ext>
              </c:extLst>
            </c:dLbl>
            <c:dLbl>
              <c:idx val="9"/>
              <c:delete val="1"/>
              <c:extLst>
                <c:ext xmlns:c15="http://schemas.microsoft.com/office/drawing/2012/chart" uri="{CE6537A1-D6FC-4f65-9D91-7224C49458BB}"/>
                <c:ext xmlns:c16="http://schemas.microsoft.com/office/drawing/2014/chart" uri="{C3380CC4-5D6E-409C-BE32-E72D297353CC}">
                  <c16:uniqueId val="{00000007-9103-4263-A0F4-63FE7EDB9A90}"/>
                </c:ext>
              </c:extLst>
            </c:dLbl>
            <c:dLbl>
              <c:idx val="11"/>
              <c:delete val="1"/>
              <c:extLst>
                <c:ext xmlns:c15="http://schemas.microsoft.com/office/drawing/2012/chart" uri="{CE6537A1-D6FC-4f65-9D91-7224C49458BB}"/>
                <c:ext xmlns:c16="http://schemas.microsoft.com/office/drawing/2014/chart" uri="{C3380CC4-5D6E-409C-BE32-E72D297353CC}">
                  <c16:uniqueId val="{00000008-9103-4263-A0F4-63FE7EDB9A90}"/>
                </c:ext>
              </c:extLst>
            </c:dLbl>
            <c:dLbl>
              <c:idx val="12"/>
              <c:delete val="1"/>
              <c:extLst>
                <c:ext xmlns:c15="http://schemas.microsoft.com/office/drawing/2012/chart" uri="{CE6537A1-D6FC-4f65-9D91-7224C49458BB}"/>
                <c:ext xmlns:c16="http://schemas.microsoft.com/office/drawing/2014/chart" uri="{C3380CC4-5D6E-409C-BE32-E72D297353CC}">
                  <c16:uniqueId val="{00000009-9103-4263-A0F4-63FE7EDB9A90}"/>
                </c:ext>
              </c:extLst>
            </c:dLbl>
            <c:dLbl>
              <c:idx val="14"/>
              <c:delete val="1"/>
              <c:extLst>
                <c:ext xmlns:c15="http://schemas.microsoft.com/office/drawing/2012/chart" uri="{CE6537A1-D6FC-4f65-9D91-7224C49458BB}"/>
                <c:ext xmlns:c16="http://schemas.microsoft.com/office/drawing/2014/chart" uri="{C3380CC4-5D6E-409C-BE32-E72D297353CC}">
                  <c16:uniqueId val="{0000000A-9103-4263-A0F4-63FE7EDB9A90}"/>
                </c:ext>
              </c:extLst>
            </c:dLbl>
            <c:spPr>
              <a:solidFill>
                <a:schemeClr val="bg1"/>
              </a:solidFill>
              <a:ln>
                <a:solidFill>
                  <a:schemeClr val="tx1"/>
                </a:solidFill>
              </a:ln>
              <a:effectLst/>
            </c:spPr>
            <c:txPr>
              <a:bodyPr rot="0" spcFirstLastPara="1" vertOverflow="ellipsis" vert="horz" wrap="square" anchor="ctr" anchorCtr="1"/>
              <a:lstStyle/>
              <a:p>
                <a:pPr>
                  <a:defRPr sz="105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失業率全国!$A$3:$A$24</c:f>
              <c:strCache>
                <c:ptCount val="22"/>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pt idx="14">
                  <c:v>20/6</c:v>
                </c:pt>
                <c:pt idx="15">
                  <c:v>20/7</c:v>
                </c:pt>
                <c:pt idx="16">
                  <c:v>20/8</c:v>
                </c:pt>
                <c:pt idx="17">
                  <c:v>20/9</c:v>
                </c:pt>
                <c:pt idx="18">
                  <c:v>20/10</c:v>
                </c:pt>
                <c:pt idx="19">
                  <c:v>20/11</c:v>
                </c:pt>
                <c:pt idx="20">
                  <c:v>20/12</c:v>
                </c:pt>
                <c:pt idx="21">
                  <c:v>21/1</c:v>
                </c:pt>
              </c:strCache>
            </c:strRef>
          </c:cat>
          <c:val>
            <c:numRef>
              <c:f>失業率全国!$C$3:$C$24</c:f>
              <c:numCache>
                <c:formatCode>0.0_ </c:formatCode>
                <c:ptCount val="22"/>
                <c:pt idx="1">
                  <c:v>3</c:v>
                </c:pt>
                <c:pt idx="4">
                  <c:v>2.9</c:v>
                </c:pt>
                <c:pt idx="7">
                  <c:v>2.8</c:v>
                </c:pt>
                <c:pt idx="10">
                  <c:v>2.9</c:v>
                </c:pt>
                <c:pt idx="13">
                  <c:v>3.3</c:v>
                </c:pt>
                <c:pt idx="16">
                  <c:v>3.9</c:v>
                </c:pt>
                <c:pt idx="19">
                  <c:v>3.3</c:v>
                </c:pt>
              </c:numCache>
            </c:numRef>
          </c:val>
          <c:smooth val="0"/>
          <c:extLst>
            <c:ext xmlns:c16="http://schemas.microsoft.com/office/drawing/2014/chart" uri="{C3380CC4-5D6E-409C-BE32-E72D297353CC}">
              <c16:uniqueId val="{0000000B-9103-4263-A0F4-63FE7EDB9A90}"/>
            </c:ext>
          </c:extLst>
        </c:ser>
        <c:ser>
          <c:idx val="2"/>
          <c:order val="2"/>
          <c:spPr>
            <a:ln w="28575" cap="rnd">
              <a:solidFill>
                <a:schemeClr val="accent3"/>
              </a:solidFill>
              <a:prstDash val="sysDot"/>
              <a:round/>
            </a:ln>
            <a:effectLst/>
          </c:spPr>
          <c:marker>
            <c:symbol val="square"/>
            <c:size val="7"/>
            <c:spPr>
              <a:solidFill>
                <a:schemeClr val="accent3"/>
              </a:solidFill>
              <a:ln w="9525">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C-9103-4263-A0F4-63FE7EDB9A90}"/>
                </c:ext>
              </c:extLst>
            </c:dLbl>
            <c:dLbl>
              <c:idx val="1"/>
              <c:layout>
                <c:manualLayout>
                  <c:x val="-2.3567588060936114E-2"/>
                  <c:y val="3.950091479654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BA-4D24-B43A-BABDABCFC02C}"/>
                </c:ext>
              </c:extLst>
            </c:dLbl>
            <c:dLbl>
              <c:idx val="2"/>
              <c:delete val="1"/>
              <c:extLst>
                <c:ext xmlns:c15="http://schemas.microsoft.com/office/drawing/2012/chart" uri="{CE6537A1-D6FC-4f65-9D91-7224C49458BB}"/>
                <c:ext xmlns:c16="http://schemas.microsoft.com/office/drawing/2014/chart" uri="{C3380CC4-5D6E-409C-BE32-E72D297353CC}">
                  <c16:uniqueId val="{0000000D-9103-4263-A0F4-63FE7EDB9A90}"/>
                </c:ext>
              </c:extLst>
            </c:dLbl>
            <c:dLbl>
              <c:idx val="3"/>
              <c:delete val="1"/>
              <c:extLst>
                <c:ext xmlns:c15="http://schemas.microsoft.com/office/drawing/2012/chart" uri="{CE6537A1-D6FC-4f65-9D91-7224C49458BB}"/>
                <c:ext xmlns:c16="http://schemas.microsoft.com/office/drawing/2014/chart" uri="{C3380CC4-5D6E-409C-BE32-E72D297353CC}">
                  <c16:uniqueId val="{0000000E-9103-4263-A0F4-63FE7EDB9A90}"/>
                </c:ext>
              </c:extLst>
            </c:dLbl>
            <c:dLbl>
              <c:idx val="4"/>
              <c:layout>
                <c:manualLayout>
                  <c:x val="-2.6485719537694474E-2"/>
                  <c:y val="3.65596702100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BA-4D24-B43A-BABDABCFC02C}"/>
                </c:ext>
              </c:extLst>
            </c:dLbl>
            <c:dLbl>
              <c:idx val="5"/>
              <c:delete val="1"/>
              <c:extLst>
                <c:ext xmlns:c15="http://schemas.microsoft.com/office/drawing/2012/chart" uri="{CE6537A1-D6FC-4f65-9D91-7224C49458BB}"/>
                <c:ext xmlns:c16="http://schemas.microsoft.com/office/drawing/2014/chart" uri="{C3380CC4-5D6E-409C-BE32-E72D297353CC}">
                  <c16:uniqueId val="{0000000F-9103-4263-A0F4-63FE7EDB9A90}"/>
                </c:ext>
              </c:extLst>
            </c:dLbl>
            <c:dLbl>
              <c:idx val="6"/>
              <c:delete val="1"/>
              <c:extLst>
                <c:ext xmlns:c15="http://schemas.microsoft.com/office/drawing/2012/chart" uri="{CE6537A1-D6FC-4f65-9D91-7224C49458BB}"/>
                <c:ext xmlns:c16="http://schemas.microsoft.com/office/drawing/2014/chart" uri="{C3380CC4-5D6E-409C-BE32-E72D297353CC}">
                  <c16:uniqueId val="{00000010-9103-4263-A0F4-63FE7EDB9A90}"/>
                </c:ext>
              </c:extLst>
            </c:dLbl>
            <c:dLbl>
              <c:idx val="7"/>
              <c:layout>
                <c:manualLayout>
                  <c:x val="-2.3185358792307216E-2"/>
                  <c:y val="-4.4753004932953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103-4263-A0F4-63FE7EDB9A90}"/>
                </c:ext>
              </c:extLst>
            </c:dLbl>
            <c:dLbl>
              <c:idx val="8"/>
              <c:delete val="1"/>
              <c:extLst>
                <c:ext xmlns:c15="http://schemas.microsoft.com/office/drawing/2012/chart" uri="{CE6537A1-D6FC-4f65-9D91-7224C49458BB}"/>
                <c:ext xmlns:c16="http://schemas.microsoft.com/office/drawing/2014/chart" uri="{C3380CC4-5D6E-409C-BE32-E72D297353CC}">
                  <c16:uniqueId val="{00000012-9103-4263-A0F4-63FE7EDB9A90}"/>
                </c:ext>
              </c:extLst>
            </c:dLbl>
            <c:dLbl>
              <c:idx val="9"/>
              <c:delete val="1"/>
              <c:extLst>
                <c:ext xmlns:c15="http://schemas.microsoft.com/office/drawing/2012/chart" uri="{CE6537A1-D6FC-4f65-9D91-7224C49458BB}"/>
                <c:ext xmlns:c16="http://schemas.microsoft.com/office/drawing/2014/chart" uri="{C3380CC4-5D6E-409C-BE32-E72D297353CC}">
                  <c16:uniqueId val="{00000013-9103-4263-A0F4-63FE7EDB9A90}"/>
                </c:ext>
              </c:extLst>
            </c:dLbl>
            <c:dLbl>
              <c:idx val="10"/>
              <c:layout>
                <c:manualLayout>
                  <c:x val="-2.1872429401898041E-2"/>
                  <c:y val="-4.65608281803654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103-4263-A0F4-63FE7EDB9A90}"/>
                </c:ext>
              </c:extLst>
            </c:dLbl>
            <c:dLbl>
              <c:idx val="11"/>
              <c:delete val="1"/>
              <c:extLst>
                <c:ext xmlns:c15="http://schemas.microsoft.com/office/drawing/2012/chart" uri="{CE6537A1-D6FC-4f65-9D91-7224C49458BB}"/>
                <c:ext xmlns:c16="http://schemas.microsoft.com/office/drawing/2014/chart" uri="{C3380CC4-5D6E-409C-BE32-E72D297353CC}">
                  <c16:uniqueId val="{00000015-9103-4263-A0F4-63FE7EDB9A90}"/>
                </c:ext>
              </c:extLst>
            </c:dLbl>
            <c:dLbl>
              <c:idx val="12"/>
              <c:delete val="1"/>
              <c:extLst>
                <c:ext xmlns:c15="http://schemas.microsoft.com/office/drawing/2012/chart" uri="{CE6537A1-D6FC-4f65-9D91-7224C49458BB}"/>
                <c:ext xmlns:c16="http://schemas.microsoft.com/office/drawing/2014/chart" uri="{C3380CC4-5D6E-409C-BE32-E72D297353CC}">
                  <c16:uniqueId val="{00000016-9103-4263-A0F4-63FE7EDB9A90}"/>
                </c:ext>
              </c:extLst>
            </c:dLbl>
            <c:dLbl>
              <c:idx val="14"/>
              <c:delete val="1"/>
              <c:extLst>
                <c:ext xmlns:c15="http://schemas.microsoft.com/office/drawing/2012/chart" uri="{CE6537A1-D6FC-4f65-9D91-7224C49458BB}"/>
                <c:ext xmlns:c16="http://schemas.microsoft.com/office/drawing/2014/chart" uri="{C3380CC4-5D6E-409C-BE32-E72D297353CC}">
                  <c16:uniqueId val="{00000017-9103-4263-A0F4-63FE7EDB9A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失業率全国!$A$3:$A$24</c:f>
              <c:strCache>
                <c:ptCount val="22"/>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pt idx="14">
                  <c:v>20/6</c:v>
                </c:pt>
                <c:pt idx="15">
                  <c:v>20/7</c:v>
                </c:pt>
                <c:pt idx="16">
                  <c:v>20/8</c:v>
                </c:pt>
                <c:pt idx="17">
                  <c:v>20/9</c:v>
                </c:pt>
                <c:pt idx="18">
                  <c:v>20/10</c:v>
                </c:pt>
                <c:pt idx="19">
                  <c:v>20/11</c:v>
                </c:pt>
                <c:pt idx="20">
                  <c:v>20/12</c:v>
                </c:pt>
                <c:pt idx="21">
                  <c:v>21/1</c:v>
                </c:pt>
              </c:strCache>
            </c:strRef>
          </c:cat>
          <c:val>
            <c:numRef>
              <c:f>失業率全国!$D$3:$D$24</c:f>
              <c:numCache>
                <c:formatCode>0.0_ </c:formatCode>
                <c:ptCount val="22"/>
                <c:pt idx="1">
                  <c:v>2.4</c:v>
                </c:pt>
                <c:pt idx="4">
                  <c:v>2.2000000000000002</c:v>
                </c:pt>
                <c:pt idx="7">
                  <c:v>2.4</c:v>
                </c:pt>
                <c:pt idx="10">
                  <c:v>2.6</c:v>
                </c:pt>
                <c:pt idx="13">
                  <c:v>3.2</c:v>
                </c:pt>
                <c:pt idx="16">
                  <c:v>3.5</c:v>
                </c:pt>
                <c:pt idx="19">
                  <c:v>3</c:v>
                </c:pt>
              </c:numCache>
            </c:numRef>
          </c:val>
          <c:smooth val="0"/>
          <c:extLst>
            <c:ext xmlns:c16="http://schemas.microsoft.com/office/drawing/2014/chart" uri="{C3380CC4-5D6E-409C-BE32-E72D297353CC}">
              <c16:uniqueId val="{00000018-9103-4263-A0F4-63FE7EDB9A90}"/>
            </c:ext>
          </c:extLst>
        </c:ser>
        <c:dLbls>
          <c:showLegendKey val="0"/>
          <c:showVal val="0"/>
          <c:showCatName val="0"/>
          <c:showSerName val="0"/>
          <c:showPercent val="0"/>
          <c:showBubbleSize val="0"/>
        </c:dLbls>
        <c:marker val="1"/>
        <c:smooth val="0"/>
        <c:axId val="1615057983"/>
        <c:axId val="1615060063"/>
      </c:lineChart>
      <c:catAx>
        <c:axId val="161505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ea"/>
                <a:ea typeface="+mj-ea"/>
                <a:cs typeface="+mn-cs"/>
              </a:defRPr>
            </a:pPr>
            <a:endParaRPr lang="ja-JP"/>
          </a:p>
        </c:txPr>
        <c:crossAx val="1615060063"/>
        <c:crosses val="autoZero"/>
        <c:auto val="1"/>
        <c:lblAlgn val="ctr"/>
        <c:lblOffset val="100"/>
        <c:noMultiLvlLbl val="0"/>
      </c:catAx>
      <c:valAx>
        <c:axId val="1615060063"/>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ea"/>
                <a:ea typeface="+mj-ea"/>
                <a:cs typeface="+mn-cs"/>
              </a:defRPr>
            </a:pPr>
            <a:endParaRPr lang="ja-JP"/>
          </a:p>
        </c:txPr>
        <c:crossAx val="1615057983"/>
        <c:crosses val="autoZero"/>
        <c:crossBetween val="between"/>
      </c:valAx>
      <c:spPr>
        <a:noFill/>
        <a:ln>
          <a:noFill/>
        </a:ln>
        <a:effectLst/>
      </c:spPr>
    </c:plotArea>
    <c:plotVisOnly val="1"/>
    <c:dispBlanksAs val="span"/>
    <c:showDLblsOverMax val="0"/>
  </c:chart>
  <c:spPr>
    <a:noFill/>
    <a:ln>
      <a:noFill/>
    </a:ln>
    <a:effectLst/>
  </c:spPr>
  <c:txPr>
    <a:bodyPr/>
    <a:lstStyle/>
    <a:p>
      <a:pPr>
        <a:defRPr>
          <a:latin typeface="+mj-ea"/>
          <a:ea typeface="+mj-ea"/>
        </a:defRPr>
      </a:pPr>
      <a:endParaRPr lang="ja-JP"/>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03509176623798E-2"/>
          <c:y val="8.1085717553323292E-2"/>
          <c:w val="0.8875083878875426"/>
          <c:h val="0.73586237573135027"/>
        </c:manualLayout>
      </c:layout>
      <c:lineChart>
        <c:grouping val="standard"/>
        <c:varyColors val="0"/>
        <c:ser>
          <c:idx val="0"/>
          <c:order val="0"/>
          <c:tx>
            <c:strRef>
              <c:f>まとめ!$A$4</c:f>
              <c:strCache>
                <c:ptCount val="1"/>
                <c:pt idx="0">
                  <c:v>新規求人倍率（大阪府）</c:v>
                </c:pt>
              </c:strCache>
            </c:strRef>
          </c:tx>
          <c:marker>
            <c:symbol val="none"/>
          </c:marker>
          <c:dLbls>
            <c:dLbl>
              <c:idx val="116"/>
              <c:layout>
                <c:manualLayout>
                  <c:x val="-0.15788556248762481"/>
                  <c:y val="-0.10932727962098497"/>
                </c:manualLayout>
              </c:layout>
              <c:tx>
                <c:rich>
                  <a:bodyPr wrap="square" lIns="38100" tIns="19050" rIns="38100" bIns="19050" anchor="ctr">
                    <a:spAutoFit/>
                  </a:bodyPr>
                  <a:lstStyle/>
                  <a:p>
                    <a:pPr>
                      <a:defRPr>
                        <a:latin typeface="+mn-ea"/>
                        <a:ea typeface="+mn-ea"/>
                      </a:defRPr>
                    </a:pPr>
                    <a:r>
                      <a:rPr lang="zh-TW" altLang="en-US" dirty="0">
                        <a:latin typeface="ＭＳ Ｐゴシック" panose="020B0600070205080204" pitchFamily="50" charset="-128"/>
                        <a:ea typeface="ＭＳ Ｐゴシック" panose="020B0600070205080204" pitchFamily="50" charset="-128"/>
                      </a:rPr>
                      <a:t>新規求人倍率（大阪府）</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5697"/>
                        <a:gd name="adj2" fmla="val 201147"/>
                      </a:avLst>
                    </a:prstGeom>
                  </c15:spPr>
                  <c15:layout/>
                </c:ext>
                <c:ext xmlns:c16="http://schemas.microsoft.com/office/drawing/2014/chart" uri="{C3380CC4-5D6E-409C-BE32-E72D297353CC}">
                  <c16:uniqueId val="{00000000-9DDC-4DD4-8597-7AC3D69F6A07}"/>
                </c:ext>
              </c:extLst>
            </c:dLbl>
            <c:dLbl>
              <c:idx val="129"/>
              <c:layout>
                <c:manualLayout>
                  <c:x val="-7.0161162023860048E-3"/>
                  <c:y val="-5.0345978182981942E-2"/>
                </c:manualLayout>
              </c:layout>
              <c:tx>
                <c:rich>
                  <a:bodyPr/>
                  <a:lstStyle/>
                  <a:p>
                    <a:r>
                      <a:rPr lang="en-US" altLang="ja-JP" dirty="0" smtClean="0"/>
                      <a:t>2.59</a:t>
                    </a:r>
                    <a:endParaRPr lang="en-US" altLang="ja-JP" dirty="0"/>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DDC-4DD4-8597-7AC3D69F6A07}"/>
                </c:ext>
              </c:extLst>
            </c:dLbl>
            <c:spPr>
              <a:noFill/>
              <a:ln>
                <a:noFill/>
              </a:ln>
              <a:effectLst/>
            </c:spPr>
            <c:txPr>
              <a:bodyPr wrap="square" lIns="38100" tIns="19050" rIns="38100" bIns="19050" anchor="ctr">
                <a:spAutoFit/>
              </a:bodyPr>
              <a:lstStyle/>
              <a:p>
                <a:pPr>
                  <a:defRPr>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まとめ!$B$3:$ED$3</c:f>
              <c:numCache>
                <c:formatCode>yyyy"年"m"月"</c:formatCode>
                <c:ptCount val="13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numCache>
            </c:numRef>
          </c:cat>
          <c:val>
            <c:numRef>
              <c:f>まとめ!$B$4:$ED$4</c:f>
              <c:numCache>
                <c:formatCode>0.00_ ;[Red]\-0.00\ </c:formatCode>
                <c:ptCount val="133"/>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1.81</c:v>
                </c:pt>
                <c:pt idx="51">
                  <c:v>1.66</c:v>
                </c:pt>
                <c:pt idx="52">
                  <c:v>1.72</c:v>
                </c:pt>
                <c:pt idx="53">
                  <c:v>1.79</c:v>
                </c:pt>
                <c:pt idx="54">
                  <c:v>1.75</c:v>
                </c:pt>
                <c:pt idx="55">
                  <c:v>1.75</c:v>
                </c:pt>
                <c:pt idx="56">
                  <c:v>1.72</c:v>
                </c:pt>
                <c:pt idx="57">
                  <c:v>1.77</c:v>
                </c:pt>
                <c:pt idx="58">
                  <c:v>1.75</c:v>
                </c:pt>
                <c:pt idx="59">
                  <c:v>1.8</c:v>
                </c:pt>
                <c:pt idx="60">
                  <c:v>1.88</c:v>
                </c:pt>
                <c:pt idx="61">
                  <c:v>1.75</c:v>
                </c:pt>
                <c:pt idx="62">
                  <c:v>1.87</c:v>
                </c:pt>
                <c:pt idx="63">
                  <c:v>1.82</c:v>
                </c:pt>
                <c:pt idx="64">
                  <c:v>1.85</c:v>
                </c:pt>
                <c:pt idx="65">
                  <c:v>1.84</c:v>
                </c:pt>
                <c:pt idx="66">
                  <c:v>1.89</c:v>
                </c:pt>
                <c:pt idx="67">
                  <c:v>1.89</c:v>
                </c:pt>
                <c:pt idx="68">
                  <c:v>1.9</c:v>
                </c:pt>
                <c:pt idx="69">
                  <c:v>1.91</c:v>
                </c:pt>
                <c:pt idx="70">
                  <c:v>1.99</c:v>
                </c:pt>
                <c:pt idx="71">
                  <c:v>1.98</c:v>
                </c:pt>
                <c:pt idx="72">
                  <c:v>2.12</c:v>
                </c:pt>
                <c:pt idx="73">
                  <c:v>2.11</c:v>
                </c:pt>
                <c:pt idx="74">
                  <c:v>2.0699999999999998</c:v>
                </c:pt>
                <c:pt idx="75">
                  <c:v>2.15</c:v>
                </c:pt>
                <c:pt idx="76">
                  <c:v>2.1</c:v>
                </c:pt>
                <c:pt idx="77">
                  <c:v>2.1800000000000002</c:v>
                </c:pt>
                <c:pt idx="78">
                  <c:v>2.13</c:v>
                </c:pt>
                <c:pt idx="79">
                  <c:v>2.1800000000000002</c:v>
                </c:pt>
                <c:pt idx="80">
                  <c:v>2.2799999999999998</c:v>
                </c:pt>
                <c:pt idx="81">
                  <c:v>2.12</c:v>
                </c:pt>
                <c:pt idx="82">
                  <c:v>2.29</c:v>
                </c:pt>
                <c:pt idx="83">
                  <c:v>2.34</c:v>
                </c:pt>
                <c:pt idx="84">
                  <c:v>2.23</c:v>
                </c:pt>
                <c:pt idx="85">
                  <c:v>2.3199999999999998</c:v>
                </c:pt>
                <c:pt idx="86">
                  <c:v>2.36</c:v>
                </c:pt>
                <c:pt idx="87">
                  <c:v>2.35</c:v>
                </c:pt>
                <c:pt idx="88">
                  <c:v>2.54</c:v>
                </c:pt>
                <c:pt idx="89">
                  <c:v>2.46</c:v>
                </c:pt>
                <c:pt idx="90">
                  <c:v>2.4300000000000002</c:v>
                </c:pt>
                <c:pt idx="91">
                  <c:v>2.5</c:v>
                </c:pt>
                <c:pt idx="92">
                  <c:v>2.54</c:v>
                </c:pt>
                <c:pt idx="93">
                  <c:v>2.67</c:v>
                </c:pt>
                <c:pt idx="94">
                  <c:v>2.69</c:v>
                </c:pt>
                <c:pt idx="95">
                  <c:v>2.76</c:v>
                </c:pt>
                <c:pt idx="96">
                  <c:v>2.66</c:v>
                </c:pt>
                <c:pt idx="97">
                  <c:v>2.67</c:v>
                </c:pt>
                <c:pt idx="98">
                  <c:v>2.74</c:v>
                </c:pt>
                <c:pt idx="99">
                  <c:v>2.69</c:v>
                </c:pt>
                <c:pt idx="100">
                  <c:v>2.73</c:v>
                </c:pt>
                <c:pt idx="101">
                  <c:v>2.91</c:v>
                </c:pt>
                <c:pt idx="102">
                  <c:v>2.88</c:v>
                </c:pt>
                <c:pt idx="103">
                  <c:v>2.86</c:v>
                </c:pt>
                <c:pt idx="104">
                  <c:v>2.98</c:v>
                </c:pt>
                <c:pt idx="105">
                  <c:v>2.87</c:v>
                </c:pt>
                <c:pt idx="106">
                  <c:v>2.85</c:v>
                </c:pt>
                <c:pt idx="107">
                  <c:v>2.83</c:v>
                </c:pt>
                <c:pt idx="108">
                  <c:v>2.94</c:v>
                </c:pt>
                <c:pt idx="109">
                  <c:v>2.96</c:v>
                </c:pt>
                <c:pt idx="110">
                  <c:v>2.85</c:v>
                </c:pt>
                <c:pt idx="111">
                  <c:v>2.96</c:v>
                </c:pt>
                <c:pt idx="112">
                  <c:v>2.88</c:v>
                </c:pt>
                <c:pt idx="113">
                  <c:v>2.81</c:v>
                </c:pt>
                <c:pt idx="114">
                  <c:v>2.9</c:v>
                </c:pt>
                <c:pt idx="115">
                  <c:v>2.95</c:v>
                </c:pt>
                <c:pt idx="116">
                  <c:v>2.87</c:v>
                </c:pt>
                <c:pt idx="117">
                  <c:v>2.93</c:v>
                </c:pt>
                <c:pt idx="118">
                  <c:v>2.79</c:v>
                </c:pt>
                <c:pt idx="119">
                  <c:v>2.86</c:v>
                </c:pt>
                <c:pt idx="120">
                  <c:v>2.52</c:v>
                </c:pt>
                <c:pt idx="121">
                  <c:v>2.71</c:v>
                </c:pt>
                <c:pt idx="122">
                  <c:v>2.81</c:v>
                </c:pt>
                <c:pt idx="123">
                  <c:v>2.23</c:v>
                </c:pt>
                <c:pt idx="124">
                  <c:v>2.19</c:v>
                </c:pt>
                <c:pt idx="125">
                  <c:v>2.08</c:v>
                </c:pt>
                <c:pt idx="126">
                  <c:v>1.98</c:v>
                </c:pt>
                <c:pt idx="127">
                  <c:v>2.17</c:v>
                </c:pt>
                <c:pt idx="128">
                  <c:v>2.4300000000000002</c:v>
                </c:pt>
                <c:pt idx="129">
                  <c:v>2.0499999999999998</c:v>
                </c:pt>
                <c:pt idx="130">
                  <c:v>2.37</c:v>
                </c:pt>
                <c:pt idx="131">
                  <c:v>2.41</c:v>
                </c:pt>
                <c:pt idx="132">
                  <c:v>2.59</c:v>
                </c:pt>
              </c:numCache>
            </c:numRef>
          </c:val>
          <c:smooth val="0"/>
          <c:extLst>
            <c:ext xmlns:c16="http://schemas.microsoft.com/office/drawing/2014/chart" uri="{C3380CC4-5D6E-409C-BE32-E72D297353CC}">
              <c16:uniqueId val="{00000002-9DDC-4DD4-8597-7AC3D69F6A07}"/>
            </c:ext>
          </c:extLst>
        </c:ser>
        <c:ser>
          <c:idx val="1"/>
          <c:order val="1"/>
          <c:tx>
            <c:strRef>
              <c:f>まとめ!$A$5</c:f>
              <c:strCache>
                <c:ptCount val="1"/>
                <c:pt idx="0">
                  <c:v>新規求人倍率（全国）</c:v>
                </c:pt>
              </c:strCache>
            </c:strRef>
          </c:tx>
          <c:spPr>
            <a:ln>
              <a:prstDash val="sysDash"/>
            </a:ln>
          </c:spPr>
          <c:marker>
            <c:symbol val="none"/>
          </c:marker>
          <c:dLbls>
            <c:dLbl>
              <c:idx val="94"/>
              <c:layout>
                <c:manualLayout>
                  <c:x val="-0.16998318677558066"/>
                  <c:y val="-0.10596793886225923"/>
                </c:manualLayout>
              </c:layout>
              <c:tx>
                <c:rich>
                  <a:bodyPr wrap="square" lIns="38100" tIns="19050" rIns="38100" bIns="19050" anchor="ctr">
                    <a:spAutoFit/>
                  </a:bodyPr>
                  <a:lstStyle/>
                  <a:p>
                    <a:pPr>
                      <a:defRPr/>
                    </a:pPr>
                    <a:r>
                      <a:rPr lang="ja-JP" altLang="en-US" dirty="0"/>
                      <a:t>新規求人倍率（全国）</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61825"/>
                        <a:gd name="adj2" fmla="val 225001"/>
                      </a:avLst>
                    </a:prstGeom>
                  </c15:spPr>
                  <c15:layout/>
                </c:ext>
                <c:ext xmlns:c16="http://schemas.microsoft.com/office/drawing/2014/chart" uri="{C3380CC4-5D6E-409C-BE32-E72D297353CC}">
                  <c16:uniqueId val="{00000003-9DDC-4DD4-8597-7AC3D69F6A07}"/>
                </c:ext>
              </c:extLst>
            </c:dLbl>
            <c:dLbl>
              <c:idx val="129"/>
              <c:layout>
                <c:manualLayout>
                  <c:x val="-7.0913121754526921E-3"/>
                  <c:y val="-2.4875035654406241E-2"/>
                </c:manualLayout>
              </c:layout>
              <c:tx>
                <c:rich>
                  <a:bodyPr wrap="square" lIns="38100" tIns="19050" rIns="38100" bIns="19050" anchor="ctr">
                    <a:spAutoFit/>
                  </a:bodyPr>
                  <a:lstStyle/>
                  <a:p>
                    <a:pPr>
                      <a:defRPr>
                        <a:latin typeface="ＭＳ Ｐゴシック" panose="020B0600070205080204" pitchFamily="50" charset="-128"/>
                        <a:ea typeface="ＭＳ Ｐゴシック" panose="020B0600070205080204" pitchFamily="50" charset="-128"/>
                      </a:defRPr>
                    </a:pPr>
                    <a:r>
                      <a:rPr lang="en-US" altLang="ja-JP" dirty="0" smtClean="0"/>
                      <a:t>2.03</a:t>
                    </a:r>
                    <a:endParaRPr lang="en-US" altLang="ja-JP" dirty="0"/>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DDC-4DD4-8597-7AC3D69F6A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まとめ!$B$3:$ED$3</c:f>
              <c:numCache>
                <c:formatCode>yyyy"年"m"月"</c:formatCode>
                <c:ptCount val="13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numCache>
            </c:numRef>
          </c:cat>
          <c:val>
            <c:numRef>
              <c:f>まとめ!$B$5:$ED$5</c:f>
              <c:numCache>
                <c:formatCode>0.00_ ;[Red]\-0.00\ </c:formatCode>
                <c:ptCount val="133"/>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1.64</c:v>
                </c:pt>
                <c:pt idx="49">
                  <c:v>1.69</c:v>
                </c:pt>
                <c:pt idx="50">
                  <c:v>1.63</c:v>
                </c:pt>
                <c:pt idx="51">
                  <c:v>1.63</c:v>
                </c:pt>
                <c:pt idx="52">
                  <c:v>1.63</c:v>
                </c:pt>
                <c:pt idx="53">
                  <c:v>1.65</c:v>
                </c:pt>
                <c:pt idx="54">
                  <c:v>1.67</c:v>
                </c:pt>
                <c:pt idx="55">
                  <c:v>1.65</c:v>
                </c:pt>
                <c:pt idx="56">
                  <c:v>1.66</c:v>
                </c:pt>
                <c:pt idx="57">
                  <c:v>1.69</c:v>
                </c:pt>
                <c:pt idx="58">
                  <c:v>1.69</c:v>
                </c:pt>
                <c:pt idx="59">
                  <c:v>1.75</c:v>
                </c:pt>
                <c:pt idx="60">
                  <c:v>1.77</c:v>
                </c:pt>
                <c:pt idx="61">
                  <c:v>1.72</c:v>
                </c:pt>
                <c:pt idx="62">
                  <c:v>1.76</c:v>
                </c:pt>
                <c:pt idx="63">
                  <c:v>1.76</c:v>
                </c:pt>
                <c:pt idx="64">
                  <c:v>1.76</c:v>
                </c:pt>
                <c:pt idx="65">
                  <c:v>1.79</c:v>
                </c:pt>
                <c:pt idx="66">
                  <c:v>1.83</c:v>
                </c:pt>
                <c:pt idx="67">
                  <c:v>1.84</c:v>
                </c:pt>
                <c:pt idx="68">
                  <c:v>1.86</c:v>
                </c:pt>
                <c:pt idx="69">
                  <c:v>1.84</c:v>
                </c:pt>
                <c:pt idx="70">
                  <c:v>1.89</c:v>
                </c:pt>
                <c:pt idx="71">
                  <c:v>1.89</c:v>
                </c:pt>
                <c:pt idx="72">
                  <c:v>2.0299999999999998</c:v>
                </c:pt>
                <c:pt idx="73">
                  <c:v>1.95</c:v>
                </c:pt>
                <c:pt idx="74">
                  <c:v>1.95</c:v>
                </c:pt>
                <c:pt idx="75">
                  <c:v>2.0299999999999998</c:v>
                </c:pt>
                <c:pt idx="76">
                  <c:v>2.04</c:v>
                </c:pt>
                <c:pt idx="77">
                  <c:v>2.0099999999999998</c:v>
                </c:pt>
                <c:pt idx="78">
                  <c:v>2.02</c:v>
                </c:pt>
                <c:pt idx="79">
                  <c:v>2.08</c:v>
                </c:pt>
                <c:pt idx="80">
                  <c:v>2.1</c:v>
                </c:pt>
                <c:pt idx="81">
                  <c:v>2.08</c:v>
                </c:pt>
                <c:pt idx="82">
                  <c:v>2.13</c:v>
                </c:pt>
                <c:pt idx="83">
                  <c:v>2.16</c:v>
                </c:pt>
                <c:pt idx="84">
                  <c:v>2.14</c:v>
                </c:pt>
                <c:pt idx="85">
                  <c:v>2.16</c:v>
                </c:pt>
                <c:pt idx="86">
                  <c:v>2.15</c:v>
                </c:pt>
                <c:pt idx="87">
                  <c:v>2.17</c:v>
                </c:pt>
                <c:pt idx="88">
                  <c:v>2.2799999999999998</c:v>
                </c:pt>
                <c:pt idx="89">
                  <c:v>2.23</c:v>
                </c:pt>
                <c:pt idx="90">
                  <c:v>2.25</c:v>
                </c:pt>
                <c:pt idx="91">
                  <c:v>2.23</c:v>
                </c:pt>
                <c:pt idx="92">
                  <c:v>2.27</c:v>
                </c:pt>
                <c:pt idx="93">
                  <c:v>2.34</c:v>
                </c:pt>
                <c:pt idx="94">
                  <c:v>2.34</c:v>
                </c:pt>
                <c:pt idx="95">
                  <c:v>2.41</c:v>
                </c:pt>
                <c:pt idx="96">
                  <c:v>2.35</c:v>
                </c:pt>
                <c:pt idx="97">
                  <c:v>2.3199999999999998</c:v>
                </c:pt>
                <c:pt idx="98">
                  <c:v>2.37</c:v>
                </c:pt>
                <c:pt idx="99">
                  <c:v>2.35</c:v>
                </c:pt>
                <c:pt idx="100">
                  <c:v>2.37</c:v>
                </c:pt>
                <c:pt idx="101">
                  <c:v>2.44</c:v>
                </c:pt>
                <c:pt idx="102">
                  <c:v>2.44</c:v>
                </c:pt>
                <c:pt idx="103">
                  <c:v>2.39</c:v>
                </c:pt>
                <c:pt idx="104">
                  <c:v>2.4900000000000002</c:v>
                </c:pt>
                <c:pt idx="105">
                  <c:v>2.4</c:v>
                </c:pt>
                <c:pt idx="106">
                  <c:v>2.4300000000000002</c:v>
                </c:pt>
                <c:pt idx="107">
                  <c:v>2.42</c:v>
                </c:pt>
                <c:pt idx="108">
                  <c:v>2.44</c:v>
                </c:pt>
                <c:pt idx="109">
                  <c:v>2.4500000000000002</c:v>
                </c:pt>
                <c:pt idx="110">
                  <c:v>2.4300000000000002</c:v>
                </c:pt>
                <c:pt idx="111">
                  <c:v>2.44</c:v>
                </c:pt>
                <c:pt idx="112">
                  <c:v>2.4</c:v>
                </c:pt>
                <c:pt idx="113">
                  <c:v>2.38</c:v>
                </c:pt>
                <c:pt idx="114">
                  <c:v>2.37</c:v>
                </c:pt>
                <c:pt idx="115">
                  <c:v>2.4300000000000002</c:v>
                </c:pt>
                <c:pt idx="116">
                  <c:v>2.35</c:v>
                </c:pt>
                <c:pt idx="117">
                  <c:v>2.4300000000000002</c:v>
                </c:pt>
                <c:pt idx="118">
                  <c:v>2.38</c:v>
                </c:pt>
                <c:pt idx="119">
                  <c:v>2.44</c:v>
                </c:pt>
                <c:pt idx="120">
                  <c:v>2.04</c:v>
                </c:pt>
                <c:pt idx="121">
                  <c:v>2.2200000000000002</c:v>
                </c:pt>
                <c:pt idx="122">
                  <c:v>2.2599999999999998</c:v>
                </c:pt>
                <c:pt idx="123">
                  <c:v>1.85</c:v>
                </c:pt>
                <c:pt idx="124">
                  <c:v>1.88</c:v>
                </c:pt>
                <c:pt idx="125">
                  <c:v>1.72</c:v>
                </c:pt>
                <c:pt idx="126">
                  <c:v>1.72</c:v>
                </c:pt>
                <c:pt idx="127">
                  <c:v>1.82</c:v>
                </c:pt>
                <c:pt idx="128">
                  <c:v>2.02</c:v>
                </c:pt>
                <c:pt idx="129">
                  <c:v>1.82</c:v>
                </c:pt>
                <c:pt idx="130">
                  <c:v>2.02</c:v>
                </c:pt>
                <c:pt idx="131">
                  <c:v>2.0699999999999998</c:v>
                </c:pt>
                <c:pt idx="132">
                  <c:v>2.0299999999999998</c:v>
                </c:pt>
              </c:numCache>
            </c:numRef>
          </c:val>
          <c:smooth val="0"/>
          <c:extLst>
            <c:ext xmlns:c16="http://schemas.microsoft.com/office/drawing/2014/chart" uri="{C3380CC4-5D6E-409C-BE32-E72D297353CC}">
              <c16:uniqueId val="{00000005-9DDC-4DD4-8597-7AC3D69F6A07}"/>
            </c:ext>
          </c:extLst>
        </c:ser>
        <c:ser>
          <c:idx val="2"/>
          <c:order val="2"/>
          <c:tx>
            <c:strRef>
              <c:f>まとめ!$A$6</c:f>
              <c:strCache>
                <c:ptCount val="1"/>
                <c:pt idx="0">
                  <c:v>有効求人倍率（大阪府）</c:v>
                </c:pt>
              </c:strCache>
            </c:strRef>
          </c:tx>
          <c:spPr>
            <a:ln cmpd="dbl">
              <a:prstDash val="solid"/>
            </a:ln>
          </c:spPr>
          <c:marker>
            <c:symbol val="none"/>
          </c:marker>
          <c:dLbls>
            <c:dLbl>
              <c:idx val="116"/>
              <c:layout>
                <c:manualLayout>
                  <c:x val="-0.14020420799869981"/>
                  <c:y val="-7.4261823348940159E-2"/>
                </c:manualLayout>
              </c:layout>
              <c:tx>
                <c:rich>
                  <a:bodyPr wrap="square" lIns="38100" tIns="19050" rIns="38100" bIns="19050" anchor="ctr">
                    <a:spAutoFit/>
                  </a:bodyPr>
                  <a:lstStyle/>
                  <a:p>
                    <a:pPr>
                      <a:defRPr>
                        <a:latin typeface="+mn-ea"/>
                        <a:ea typeface="+mn-ea"/>
                      </a:defRPr>
                    </a:pPr>
                    <a:r>
                      <a:rPr lang="ja-JP" altLang="en-US" baseline="0" dirty="0">
                        <a:latin typeface="+mn-ea"/>
                        <a:ea typeface="+mn-ea"/>
                      </a:rPr>
                      <a:t>有効求人倍率（大阪府）</a:t>
                    </a:r>
                    <a:endParaRPr lang="ja-JP" altLang="en-US" dirty="0">
                      <a:latin typeface="+mn-ea"/>
                      <a:ea typeface="+mn-ea"/>
                    </a:endParaRPr>
                  </a:p>
                </c:rich>
              </c:tx>
              <c:spPr>
                <a:solidFill>
                  <a:sysClr val="window" lastClr="FFFFFF"/>
                </a:solidFill>
                <a:ln>
                  <a:solidFill>
                    <a:sysClr val="windowText" lastClr="000000">
                      <a:lumMod val="65000"/>
                      <a:lumOff val="35000"/>
                    </a:sysClr>
                  </a:solidFill>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ext>
                <c:ext xmlns:c16="http://schemas.microsoft.com/office/drawing/2014/chart" uri="{C3380CC4-5D6E-409C-BE32-E72D297353CC}">
                  <c16:uniqueId val="{00000006-9DDC-4DD4-8597-7AC3D69F6A07}"/>
                </c:ext>
              </c:extLst>
            </c:dLbl>
            <c:dLbl>
              <c:idx val="129"/>
              <c:layout>
                <c:manualLayout>
                  <c:x val="-6.9384022515300639E-3"/>
                  <c:y val="-2.5013305180846206E-2"/>
                </c:manualLayout>
              </c:layout>
              <c:tx>
                <c:rich>
                  <a:bodyPr/>
                  <a:lstStyle/>
                  <a:p>
                    <a:r>
                      <a:rPr lang="en-US" altLang="ja-JP" dirty="0" smtClean="0"/>
                      <a:t>1.16</a:t>
                    </a:r>
                    <a:endParaRPr lang="en-US" altLang="ja-JP" dirty="0"/>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DDC-4DD4-8597-7AC3D69F6A07}"/>
                </c:ext>
              </c:extLst>
            </c:dLbl>
            <c:spPr>
              <a:noFill/>
              <a:ln>
                <a:noFill/>
              </a:ln>
              <a:effectLst/>
            </c:spPr>
            <c:txPr>
              <a:bodyPr wrap="square" lIns="38100" tIns="19050" rIns="38100" bIns="19050" anchor="ctr">
                <a:spAutoFit/>
              </a:bodyPr>
              <a:lstStyle/>
              <a:p>
                <a:pPr>
                  <a:defRPr>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まとめ!$B$3:$ED$3</c:f>
              <c:numCache>
                <c:formatCode>yyyy"年"m"月"</c:formatCode>
                <c:ptCount val="13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numCache>
            </c:numRef>
          </c:cat>
          <c:val>
            <c:numRef>
              <c:f>まとめ!$B$6:$ED$6</c:f>
              <c:numCache>
                <c:formatCode>0.00_ ;[Red]\-0.00\ </c:formatCode>
                <c:ptCount val="133"/>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1.1000000000000001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1.18</c:v>
                </c:pt>
                <c:pt idx="65">
                  <c:v>1.19</c:v>
                </c:pt>
                <c:pt idx="66">
                  <c:v>1.2</c:v>
                </c:pt>
                <c:pt idx="67">
                  <c:v>1.21</c:v>
                </c:pt>
                <c:pt idx="68">
                  <c:v>1.22</c:v>
                </c:pt>
                <c:pt idx="69">
                  <c:v>1.23</c:v>
                </c:pt>
                <c:pt idx="70">
                  <c:v>1.25</c:v>
                </c:pt>
                <c:pt idx="71">
                  <c:v>1.27</c:v>
                </c:pt>
                <c:pt idx="72">
                  <c:v>1.29</c:v>
                </c:pt>
                <c:pt idx="73">
                  <c:v>1.32</c:v>
                </c:pt>
                <c:pt idx="74">
                  <c:v>1.32</c:v>
                </c:pt>
                <c:pt idx="75">
                  <c:v>1.35</c:v>
                </c:pt>
                <c:pt idx="76">
                  <c:v>1.35</c:v>
                </c:pt>
                <c:pt idx="77">
                  <c:v>1.38</c:v>
                </c:pt>
                <c:pt idx="78">
                  <c:v>1.39</c:v>
                </c:pt>
                <c:pt idx="79">
                  <c:v>1.4</c:v>
                </c:pt>
                <c:pt idx="80">
                  <c:v>1.41</c:v>
                </c:pt>
                <c:pt idx="81">
                  <c:v>1.41</c:v>
                </c:pt>
                <c:pt idx="82">
                  <c:v>1.43</c:v>
                </c:pt>
                <c:pt idx="83">
                  <c:v>1.45</c:v>
                </c:pt>
                <c:pt idx="84">
                  <c:v>1.47</c:v>
                </c:pt>
                <c:pt idx="85">
                  <c:v>1.49</c:v>
                </c:pt>
                <c:pt idx="86">
                  <c:v>1.49</c:v>
                </c:pt>
                <c:pt idx="87">
                  <c:v>1.52</c:v>
                </c:pt>
                <c:pt idx="88">
                  <c:v>1.55</c:v>
                </c:pt>
                <c:pt idx="89">
                  <c:v>1.58</c:v>
                </c:pt>
                <c:pt idx="90">
                  <c:v>1.59</c:v>
                </c:pt>
                <c:pt idx="91">
                  <c:v>1.58</c:v>
                </c:pt>
                <c:pt idx="92">
                  <c:v>1.6</c:v>
                </c:pt>
                <c:pt idx="93">
                  <c:v>1.63</c:v>
                </c:pt>
                <c:pt idx="94">
                  <c:v>1.67</c:v>
                </c:pt>
                <c:pt idx="95">
                  <c:v>1.69</c:v>
                </c:pt>
                <c:pt idx="96">
                  <c:v>1.71</c:v>
                </c:pt>
                <c:pt idx="97">
                  <c:v>1.71</c:v>
                </c:pt>
                <c:pt idx="98">
                  <c:v>1.71</c:v>
                </c:pt>
                <c:pt idx="99">
                  <c:v>1.73</c:v>
                </c:pt>
                <c:pt idx="100">
                  <c:v>1.73</c:v>
                </c:pt>
                <c:pt idx="101">
                  <c:v>1.75</c:v>
                </c:pt>
                <c:pt idx="102">
                  <c:v>1.77</c:v>
                </c:pt>
                <c:pt idx="103">
                  <c:v>1.8</c:v>
                </c:pt>
                <c:pt idx="104">
                  <c:v>1.81</c:v>
                </c:pt>
                <c:pt idx="105">
                  <c:v>1.8</c:v>
                </c:pt>
                <c:pt idx="106">
                  <c:v>1.8</c:v>
                </c:pt>
                <c:pt idx="107">
                  <c:v>1.78</c:v>
                </c:pt>
                <c:pt idx="108">
                  <c:v>1.78</c:v>
                </c:pt>
                <c:pt idx="109">
                  <c:v>1.79</c:v>
                </c:pt>
                <c:pt idx="110">
                  <c:v>1.79</c:v>
                </c:pt>
                <c:pt idx="111">
                  <c:v>1.8</c:v>
                </c:pt>
                <c:pt idx="112">
                  <c:v>1.8</c:v>
                </c:pt>
                <c:pt idx="113">
                  <c:v>1.79</c:v>
                </c:pt>
                <c:pt idx="114">
                  <c:v>1.78</c:v>
                </c:pt>
                <c:pt idx="115">
                  <c:v>1.77</c:v>
                </c:pt>
                <c:pt idx="116">
                  <c:v>1.78</c:v>
                </c:pt>
                <c:pt idx="117">
                  <c:v>1.78</c:v>
                </c:pt>
                <c:pt idx="118">
                  <c:v>1.76</c:v>
                </c:pt>
                <c:pt idx="119">
                  <c:v>1.76</c:v>
                </c:pt>
                <c:pt idx="120">
                  <c:v>1.65</c:v>
                </c:pt>
                <c:pt idx="121">
                  <c:v>1.64</c:v>
                </c:pt>
                <c:pt idx="122">
                  <c:v>1.6</c:v>
                </c:pt>
                <c:pt idx="123">
                  <c:v>1.48</c:v>
                </c:pt>
                <c:pt idx="124">
                  <c:v>1.33</c:v>
                </c:pt>
                <c:pt idx="125">
                  <c:v>1.23</c:v>
                </c:pt>
                <c:pt idx="126">
                  <c:v>1.17</c:v>
                </c:pt>
                <c:pt idx="127">
                  <c:v>1.1399999999999999</c:v>
                </c:pt>
                <c:pt idx="128">
                  <c:v>1.1200000000000001</c:v>
                </c:pt>
                <c:pt idx="129">
                  <c:v>1.1000000000000001</c:v>
                </c:pt>
                <c:pt idx="130">
                  <c:v>1.1200000000000001</c:v>
                </c:pt>
                <c:pt idx="131">
                  <c:v>1.1000000000000001</c:v>
                </c:pt>
                <c:pt idx="132">
                  <c:v>1.1599999999999999</c:v>
                </c:pt>
              </c:numCache>
            </c:numRef>
          </c:val>
          <c:smooth val="0"/>
          <c:extLst>
            <c:ext xmlns:c16="http://schemas.microsoft.com/office/drawing/2014/chart" uri="{C3380CC4-5D6E-409C-BE32-E72D297353CC}">
              <c16:uniqueId val="{00000008-9DDC-4DD4-8597-7AC3D69F6A07}"/>
            </c:ext>
          </c:extLst>
        </c:ser>
        <c:ser>
          <c:idx val="3"/>
          <c:order val="3"/>
          <c:tx>
            <c:strRef>
              <c:f>まとめ!$A$7</c:f>
              <c:strCache>
                <c:ptCount val="1"/>
                <c:pt idx="0">
                  <c:v>有効求人倍率（全国）</c:v>
                </c:pt>
              </c:strCache>
            </c:strRef>
          </c:tx>
          <c:spPr>
            <a:ln cmpd="dbl">
              <a:prstDash val="sysDash"/>
            </a:ln>
          </c:spPr>
          <c:marker>
            <c:symbol val="none"/>
          </c:marker>
          <c:dLbls>
            <c:dLbl>
              <c:idx val="100"/>
              <c:layout>
                <c:manualLayout>
                  <c:x val="-0.13665157024528549"/>
                  <c:y val="8.015219213724685E-2"/>
                </c:manualLayout>
              </c:layout>
              <c:tx>
                <c:rich>
                  <a:bodyPr wrap="square" lIns="38100" tIns="19050" rIns="38100" bIns="19050" anchor="ctr">
                    <a:spAutoFit/>
                  </a:bodyPr>
                  <a:lstStyle/>
                  <a:p>
                    <a:pPr>
                      <a:defRPr>
                        <a:latin typeface="+mn-ea"/>
                        <a:ea typeface="+mn-ea"/>
                      </a:defRPr>
                    </a:pPr>
                    <a:r>
                      <a:rPr lang="zh-CN" altLang="en-US" dirty="0">
                        <a:latin typeface="ＭＳ Ｐゴシック" panose="020B0600070205080204" pitchFamily="50" charset="-128"/>
                        <a:ea typeface="ＭＳ Ｐゴシック" panose="020B0600070205080204" pitchFamily="50" charset="-128"/>
                      </a:rPr>
                      <a:t>有効求人倍率（全国）</a:t>
                    </a:r>
                  </a:p>
                </c:rich>
              </c:tx>
              <c:spPr>
                <a:solidFill>
                  <a:sysClr val="window" lastClr="FFFFFF"/>
                </a:solidFill>
                <a:ln>
                  <a:solidFill>
                    <a:sysClr val="windowText" lastClr="000000">
                      <a:lumMod val="65000"/>
                      <a:lumOff val="35000"/>
                    </a:sysClr>
                  </a:solidFill>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ext>
                <c:ext xmlns:c16="http://schemas.microsoft.com/office/drawing/2014/chart" uri="{C3380CC4-5D6E-409C-BE32-E72D297353CC}">
                  <c16:uniqueId val="{00000009-9DDC-4DD4-8597-7AC3D69F6A07}"/>
                </c:ext>
              </c:extLst>
            </c:dLbl>
            <c:dLbl>
              <c:idx val="129"/>
              <c:layout>
                <c:manualLayout>
                  <c:x val="-7.5499274936850266E-3"/>
                  <c:y val="1.0903508741416854E-2"/>
                </c:manualLayout>
              </c:layout>
              <c:tx>
                <c:rich>
                  <a:bodyPr/>
                  <a:lstStyle/>
                  <a:p>
                    <a:r>
                      <a:rPr lang="en-US" altLang="ja-JP" dirty="0" smtClean="0"/>
                      <a:t>1.10</a:t>
                    </a:r>
                    <a:endParaRPr lang="en-US" altLang="ja-JP" dirty="0"/>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9DDC-4DD4-8597-7AC3D69F6A07}"/>
                </c:ext>
              </c:extLst>
            </c:dLbl>
            <c:spPr>
              <a:noFill/>
              <a:ln>
                <a:noFill/>
              </a:ln>
              <a:effectLst/>
            </c:spPr>
            <c:txPr>
              <a:bodyPr wrap="square" lIns="38100" tIns="19050" rIns="38100" bIns="19050" anchor="ctr">
                <a:spAutoFit/>
              </a:bodyPr>
              <a:lstStyle/>
              <a:p>
                <a:pPr>
                  <a:defRPr>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まとめ!$B$3:$ED$3</c:f>
              <c:numCache>
                <c:formatCode>yyyy"年"m"月"</c:formatCode>
                <c:ptCount val="13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numCache>
            </c:numRef>
          </c:cat>
          <c:val>
            <c:numRef>
              <c:f>まとめ!$B$7:$ED$7</c:f>
              <c:numCache>
                <c:formatCode>0.00_ ;[Red]\-0.00\ </c:formatCode>
                <c:ptCount val="133"/>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1.06</c:v>
                </c:pt>
                <c:pt idx="50">
                  <c:v>1.07</c:v>
                </c:pt>
                <c:pt idx="51">
                  <c:v>1.08</c:v>
                </c:pt>
                <c:pt idx="52">
                  <c:v>1.0900000000000001</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1.1599999999999999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1.3</c:v>
                </c:pt>
                <c:pt idx="74">
                  <c:v>1.31</c:v>
                </c:pt>
                <c:pt idx="75">
                  <c:v>1.33</c:v>
                </c:pt>
                <c:pt idx="76">
                  <c:v>1.35</c:v>
                </c:pt>
                <c:pt idx="77">
                  <c:v>1.36</c:v>
                </c:pt>
                <c:pt idx="78">
                  <c:v>1.36</c:v>
                </c:pt>
                <c:pt idx="79">
                  <c:v>1.37</c:v>
                </c:pt>
                <c:pt idx="80">
                  <c:v>1.39</c:v>
                </c:pt>
                <c:pt idx="81">
                  <c:v>1.4</c:v>
                </c:pt>
                <c:pt idx="82">
                  <c:v>1.41</c:v>
                </c:pt>
                <c:pt idx="83">
                  <c:v>1.42</c:v>
                </c:pt>
                <c:pt idx="84">
                  <c:v>1.43</c:v>
                </c:pt>
                <c:pt idx="85">
                  <c:v>1.45</c:v>
                </c:pt>
                <c:pt idx="86">
                  <c:v>1.45</c:v>
                </c:pt>
                <c:pt idx="87">
                  <c:v>1.48</c:v>
                </c:pt>
                <c:pt idx="88">
                  <c:v>1.49</c:v>
                </c:pt>
                <c:pt idx="89">
                  <c:v>1.5</c:v>
                </c:pt>
                <c:pt idx="90">
                  <c:v>1.51</c:v>
                </c:pt>
                <c:pt idx="91">
                  <c:v>1.52</c:v>
                </c:pt>
                <c:pt idx="92">
                  <c:v>1.53</c:v>
                </c:pt>
                <c:pt idx="93">
                  <c:v>1.55</c:v>
                </c:pt>
                <c:pt idx="94">
                  <c:v>1.56</c:v>
                </c:pt>
                <c:pt idx="95">
                  <c:v>1.58</c:v>
                </c:pt>
                <c:pt idx="96">
                  <c:v>1.59</c:v>
                </c:pt>
                <c:pt idx="97">
                  <c:v>1.59</c:v>
                </c:pt>
                <c:pt idx="98">
                  <c:v>1.59</c:v>
                </c:pt>
                <c:pt idx="99">
                  <c:v>1.6</c:v>
                </c:pt>
                <c:pt idx="100">
                  <c:v>1.6</c:v>
                </c:pt>
                <c:pt idx="101">
                  <c:v>1.61</c:v>
                </c:pt>
                <c:pt idx="102">
                  <c:v>1.62</c:v>
                </c:pt>
                <c:pt idx="103">
                  <c:v>1.63</c:v>
                </c:pt>
                <c:pt idx="104">
                  <c:v>1.63</c:v>
                </c:pt>
                <c:pt idx="105">
                  <c:v>1.63</c:v>
                </c:pt>
                <c:pt idx="106">
                  <c:v>1.63</c:v>
                </c:pt>
                <c:pt idx="107">
                  <c:v>1.62</c:v>
                </c:pt>
                <c:pt idx="108">
                  <c:v>1.63</c:v>
                </c:pt>
                <c:pt idx="109">
                  <c:v>1.63</c:v>
                </c:pt>
                <c:pt idx="110">
                  <c:v>1.62</c:v>
                </c:pt>
                <c:pt idx="111">
                  <c:v>1.63</c:v>
                </c:pt>
                <c:pt idx="112">
                  <c:v>1.62</c:v>
                </c:pt>
                <c:pt idx="113">
                  <c:v>1.61</c:v>
                </c:pt>
                <c:pt idx="114">
                  <c:v>1.59</c:v>
                </c:pt>
                <c:pt idx="115">
                  <c:v>1.59</c:v>
                </c:pt>
                <c:pt idx="116">
                  <c:v>1.58</c:v>
                </c:pt>
                <c:pt idx="117">
                  <c:v>1.58</c:v>
                </c:pt>
                <c:pt idx="118">
                  <c:v>1.57</c:v>
                </c:pt>
                <c:pt idx="119">
                  <c:v>1.57</c:v>
                </c:pt>
                <c:pt idx="120">
                  <c:v>1.49</c:v>
                </c:pt>
                <c:pt idx="121">
                  <c:v>1.45</c:v>
                </c:pt>
                <c:pt idx="122">
                  <c:v>1.39</c:v>
                </c:pt>
                <c:pt idx="123">
                  <c:v>1.32</c:v>
                </c:pt>
                <c:pt idx="124">
                  <c:v>1.2</c:v>
                </c:pt>
                <c:pt idx="125">
                  <c:v>1.1100000000000001</c:v>
                </c:pt>
                <c:pt idx="126">
                  <c:v>1.08</c:v>
                </c:pt>
                <c:pt idx="127">
                  <c:v>1.04</c:v>
                </c:pt>
                <c:pt idx="128">
                  <c:v>1.03</c:v>
                </c:pt>
                <c:pt idx="129">
                  <c:v>1.04</c:v>
                </c:pt>
                <c:pt idx="130">
                  <c:v>1.06</c:v>
                </c:pt>
                <c:pt idx="131">
                  <c:v>1.06</c:v>
                </c:pt>
                <c:pt idx="132">
                  <c:v>1.1000000000000001</c:v>
                </c:pt>
              </c:numCache>
            </c:numRef>
          </c:val>
          <c:smooth val="0"/>
          <c:extLst>
            <c:ext xmlns:c16="http://schemas.microsoft.com/office/drawing/2014/chart" uri="{C3380CC4-5D6E-409C-BE32-E72D297353CC}">
              <c16:uniqueId val="{0000000B-9DDC-4DD4-8597-7AC3D69F6A07}"/>
            </c:ext>
          </c:extLst>
        </c:ser>
        <c:dLbls>
          <c:showLegendKey val="0"/>
          <c:showVal val="0"/>
          <c:showCatName val="0"/>
          <c:showSerName val="0"/>
          <c:showPercent val="0"/>
          <c:showBubbleSize val="0"/>
        </c:dLbls>
        <c:smooth val="0"/>
        <c:axId val="71874048"/>
        <c:axId val="71875584"/>
      </c:lineChart>
      <c:dateAx>
        <c:axId val="71874048"/>
        <c:scaling>
          <c:orientation val="minMax"/>
          <c:max val="44105"/>
        </c:scaling>
        <c:delete val="0"/>
        <c:axPos val="b"/>
        <c:numFmt formatCode="yyyy&quot;年&quot;m&quot;月&quot;" sourceLinked="1"/>
        <c:majorTickMark val="none"/>
        <c:minorTickMark val="none"/>
        <c:tickLblPos val="nextTo"/>
        <c:txPr>
          <a:bodyPr/>
          <a:lstStyle/>
          <a:p>
            <a:pPr>
              <a:defRPr sz="900"/>
            </a:pPr>
            <a:endParaRPr lang="ja-JP"/>
          </a:p>
        </c:txPr>
        <c:crossAx val="71875584"/>
        <c:crosses val="autoZero"/>
        <c:auto val="1"/>
        <c:lblOffset val="100"/>
        <c:baseTimeUnit val="months"/>
        <c:majorUnit val="6"/>
        <c:majorTimeUnit val="months"/>
      </c:dateAx>
      <c:valAx>
        <c:axId val="71875584"/>
        <c:scaling>
          <c:orientation val="minMax"/>
        </c:scaling>
        <c:delete val="0"/>
        <c:axPos val="l"/>
        <c:majorGridlines/>
        <c:title>
          <c:tx>
            <c:rich>
              <a:bodyPr rot="0" vert="horz"/>
              <a:lstStyle/>
              <a:p>
                <a:pPr>
                  <a:defRPr/>
                </a:pPr>
                <a:r>
                  <a:rPr lang="ja-JP" altLang="en-US" sz="800"/>
                  <a:t>（季節調整済、倍）</a:t>
                </a:r>
              </a:p>
            </c:rich>
          </c:tx>
          <c:layout>
            <c:manualLayout>
              <c:xMode val="edge"/>
              <c:yMode val="edge"/>
              <c:x val="0"/>
              <c:y val="6.8217389186452987E-3"/>
            </c:manualLayout>
          </c:layout>
          <c:overlay val="0"/>
        </c:title>
        <c:numFmt formatCode="0.00_ ;[Red]\-0.00\ " sourceLinked="1"/>
        <c:majorTickMark val="none"/>
        <c:minorTickMark val="none"/>
        <c:tickLblPos val="nextTo"/>
        <c:crossAx val="71874048"/>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グラフ!$B$2</c:f>
              <c:strCache>
                <c:ptCount val="1"/>
                <c:pt idx="0">
                  <c:v>大阪</c:v>
                </c:pt>
              </c:strCache>
            </c:strRef>
          </c:tx>
          <c:marker>
            <c:symbol val="circle"/>
            <c:size val="7"/>
          </c:marker>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グラフ!$B$10:$B$19</c:f>
              <c:numCache>
                <c:formatCode>0.0%</c:formatCode>
                <c:ptCount val="10"/>
                <c:pt idx="0">
                  <c:v>0.53196527229676405</c:v>
                </c:pt>
                <c:pt idx="1">
                  <c:v>0.53597264237800868</c:v>
                </c:pt>
                <c:pt idx="2">
                  <c:v>0.53636363636363638</c:v>
                </c:pt>
                <c:pt idx="3">
                  <c:v>0.5457376411054885</c:v>
                </c:pt>
                <c:pt idx="4">
                  <c:v>0.54647996888370287</c:v>
                </c:pt>
                <c:pt idx="5">
                  <c:v>0.54703291008033172</c:v>
                </c:pt>
                <c:pt idx="6">
                  <c:v>0.55371472948485634</c:v>
                </c:pt>
                <c:pt idx="7">
                  <c:v>0.55987096774193545</c:v>
                </c:pt>
                <c:pt idx="8">
                  <c:v>0.57021276595744685</c:v>
                </c:pt>
                <c:pt idx="9">
                  <c:v>0.59007731958762888</c:v>
                </c:pt>
              </c:numCache>
            </c:numRef>
          </c:val>
          <c:smooth val="0"/>
          <c:extLst>
            <c:ext xmlns:c16="http://schemas.microsoft.com/office/drawing/2014/chart" uri="{C3380CC4-5D6E-409C-BE32-E72D297353CC}">
              <c16:uniqueId val="{00000001-8183-4A17-9102-513D827AF466}"/>
            </c:ext>
          </c:extLst>
        </c:ser>
        <c:ser>
          <c:idx val="1"/>
          <c:order val="1"/>
          <c:tx>
            <c:strRef>
              <c:f>グラフ!$C$2</c:f>
              <c:strCache>
                <c:ptCount val="1"/>
                <c:pt idx="0">
                  <c:v>全国</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グラフ!$C$10:$C$19</c:f>
              <c:numCache>
                <c:formatCode>0.0%</c:formatCode>
                <c:ptCount val="10"/>
                <c:pt idx="0">
                  <c:v>0.56629559236129967</c:v>
                </c:pt>
                <c:pt idx="1">
                  <c:v>0.56601566015660154</c:v>
                </c:pt>
                <c:pt idx="2">
                  <c:v>0.56496666065957835</c:v>
                </c:pt>
                <c:pt idx="3">
                  <c:v>0.56917388167388172</c:v>
                </c:pt>
                <c:pt idx="4">
                  <c:v>0.57319494584837549</c:v>
                </c:pt>
                <c:pt idx="5">
                  <c:v>0.57560711383948726</c:v>
                </c:pt>
                <c:pt idx="6">
                  <c:v>0.58133237046398267</c:v>
                </c:pt>
                <c:pt idx="7">
                  <c:v>0.58786460208858482</c:v>
                </c:pt>
                <c:pt idx="8">
                  <c:v>0.6003062787136294</c:v>
                </c:pt>
                <c:pt idx="9">
                  <c:v>0.60620266858997474</c:v>
                </c:pt>
              </c:numCache>
            </c:numRef>
          </c:val>
          <c:smooth val="0"/>
          <c:extLst>
            <c:ext xmlns:c16="http://schemas.microsoft.com/office/drawing/2014/chart" uri="{C3380CC4-5D6E-409C-BE32-E72D297353CC}">
              <c16:uniqueId val="{00000003-8183-4A17-9102-513D827AF466}"/>
            </c:ext>
          </c:extLst>
        </c:ser>
        <c:ser>
          <c:idx val="0"/>
          <c:order val="2"/>
          <c:tx>
            <c:strRef>
              <c:f>グラフ!$D$2</c:f>
              <c:strCache>
                <c:ptCount val="1"/>
                <c:pt idx="0">
                  <c:v>東京</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グラフ!$D$10:$D$19</c:f>
              <c:numCache>
                <c:formatCode>0.0%</c:formatCode>
                <c:ptCount val="10"/>
                <c:pt idx="0">
                  <c:v>0.59079733052335792</c:v>
                </c:pt>
                <c:pt idx="1">
                  <c:v>0.59464426358624312</c:v>
                </c:pt>
                <c:pt idx="2">
                  <c:v>0.60272804774083544</c:v>
                </c:pt>
                <c:pt idx="3">
                  <c:v>0.60827105978260865</c:v>
                </c:pt>
                <c:pt idx="4">
                  <c:v>0.61756756756756759</c:v>
                </c:pt>
                <c:pt idx="5">
                  <c:v>0.6205450733752621</c:v>
                </c:pt>
                <c:pt idx="6">
                  <c:v>0.6229317369252515</c:v>
                </c:pt>
                <c:pt idx="7">
                  <c:v>0.63184734331304493</c:v>
                </c:pt>
                <c:pt idx="8">
                  <c:v>0.64664109052322261</c:v>
                </c:pt>
                <c:pt idx="9">
                  <c:v>0.65308271895001213</c:v>
                </c:pt>
              </c:numCache>
            </c:numRef>
          </c:val>
          <c:smooth val="0"/>
          <c:extLst>
            <c:ext xmlns:c16="http://schemas.microsoft.com/office/drawing/2014/chart" uri="{C3380CC4-5D6E-409C-BE32-E72D297353CC}">
              <c16:uniqueId val="{00000005-8183-4A17-9102-513D827AF466}"/>
            </c:ext>
          </c:extLst>
        </c:ser>
        <c:ser>
          <c:idx val="4"/>
          <c:order val="3"/>
          <c:tx>
            <c:strRef>
              <c:f>グラフ!$E$2</c:f>
              <c:strCache>
                <c:ptCount val="1"/>
                <c:pt idx="0">
                  <c:v>神奈川</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グラフ!$E$10:$E$19</c:f>
              <c:numCache>
                <c:formatCode>0.0%</c:formatCode>
                <c:ptCount val="10"/>
                <c:pt idx="0">
                  <c:v>0.57723995880535528</c:v>
                </c:pt>
                <c:pt idx="1">
                  <c:v>0.57809124412250601</c:v>
                </c:pt>
                <c:pt idx="2">
                  <c:v>0.57534246575342463</c:v>
                </c:pt>
                <c:pt idx="3">
                  <c:v>0.58321731426401724</c:v>
                </c:pt>
                <c:pt idx="4">
                  <c:v>0.58649842271293373</c:v>
                </c:pt>
                <c:pt idx="5">
                  <c:v>0.58493650194895008</c:v>
                </c:pt>
                <c:pt idx="6">
                  <c:v>0.59701866466240761</c:v>
                </c:pt>
                <c:pt idx="7">
                  <c:v>0.60410958904109591</c:v>
                </c:pt>
                <c:pt idx="8">
                  <c:v>0.61558506018116388</c:v>
                </c:pt>
                <c:pt idx="9">
                  <c:v>0.62900234886883422</c:v>
                </c:pt>
              </c:numCache>
            </c:numRef>
          </c:val>
          <c:smooth val="0"/>
          <c:extLst>
            <c:ext xmlns:c16="http://schemas.microsoft.com/office/drawing/2014/chart" uri="{C3380CC4-5D6E-409C-BE32-E72D297353CC}">
              <c16:uniqueId val="{00000007-8183-4A17-9102-513D827AF466}"/>
            </c:ext>
          </c:extLst>
        </c:ser>
        <c:ser>
          <c:idx val="2"/>
          <c:order val="4"/>
          <c:tx>
            <c:strRef>
              <c:f>グラフ!$F$2</c:f>
              <c:strCache>
                <c:ptCount val="1"/>
                <c:pt idx="0">
                  <c:v>愛知</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グラフ!$F$10:$F$19</c:f>
              <c:numCache>
                <c:formatCode>0.0%</c:formatCode>
                <c:ptCount val="10"/>
                <c:pt idx="0">
                  <c:v>0.59892795207315153</c:v>
                </c:pt>
                <c:pt idx="1">
                  <c:v>0.60053577056413487</c:v>
                </c:pt>
                <c:pt idx="2">
                  <c:v>0.59400031411967957</c:v>
                </c:pt>
                <c:pt idx="3">
                  <c:v>0.604698512137823</c:v>
                </c:pt>
                <c:pt idx="4">
                  <c:v>0.60995785859216478</c:v>
                </c:pt>
                <c:pt idx="5">
                  <c:v>0.60451010886469669</c:v>
                </c:pt>
                <c:pt idx="6">
                  <c:v>0.60563816604708798</c:v>
                </c:pt>
                <c:pt idx="7">
                  <c:v>0.6092837380879188</c:v>
                </c:pt>
                <c:pt idx="8">
                  <c:v>0.62515318627450978</c:v>
                </c:pt>
                <c:pt idx="9">
                  <c:v>0.63343511450381684</c:v>
                </c:pt>
              </c:numCache>
            </c:numRef>
          </c:val>
          <c:smooth val="0"/>
          <c:extLst>
            <c:ext xmlns:c16="http://schemas.microsoft.com/office/drawing/2014/chart" uri="{C3380CC4-5D6E-409C-BE32-E72D297353CC}">
              <c16:uniqueId val="{00000009-8183-4A17-9102-513D827AF466}"/>
            </c:ext>
          </c:extLst>
        </c:ser>
        <c:dLbls>
          <c:showLegendKey val="0"/>
          <c:showVal val="0"/>
          <c:showCatName val="0"/>
          <c:showSerName val="0"/>
          <c:showPercent val="0"/>
          <c:showBubbleSize val="0"/>
        </c:dLbls>
        <c:marker val="1"/>
        <c:smooth val="0"/>
        <c:axId val="112584576"/>
        <c:axId val="112586112"/>
      </c:lineChart>
      <c:catAx>
        <c:axId val="112584576"/>
        <c:scaling>
          <c:orientation val="minMax"/>
        </c:scaling>
        <c:delete val="0"/>
        <c:axPos val="b"/>
        <c:numFmt formatCode="General" sourceLinked="1"/>
        <c:majorTickMark val="out"/>
        <c:minorTickMark val="none"/>
        <c:tickLblPos val="nextTo"/>
        <c:crossAx val="112586112"/>
        <c:crosses val="autoZero"/>
        <c:auto val="1"/>
        <c:lblAlgn val="ctr"/>
        <c:lblOffset val="100"/>
        <c:noMultiLvlLbl val="0"/>
      </c:catAx>
      <c:valAx>
        <c:axId val="112586112"/>
        <c:scaling>
          <c:orientation val="minMax"/>
          <c:min val="0.52"/>
        </c:scaling>
        <c:delete val="0"/>
        <c:axPos val="l"/>
        <c:majorGridlines/>
        <c:numFmt formatCode="0.0%" sourceLinked="1"/>
        <c:majorTickMark val="out"/>
        <c:minorTickMark val="none"/>
        <c:tickLblPos val="nextTo"/>
        <c:crossAx val="112584576"/>
        <c:crosses val="autoZero"/>
        <c:crossBetween val="between"/>
        <c:minorUnit val="1.0000000000000002E-2"/>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製造業中分類別!$C$1</c:f>
              <c:strCache>
                <c:ptCount val="1"/>
                <c:pt idx="0">
                  <c:v>寄与度</c:v>
                </c:pt>
              </c:strCache>
            </c:strRef>
          </c:tx>
          <c:spPr>
            <a:solidFill>
              <a:schemeClr val="accent1"/>
            </a:solidFill>
            <a:ln>
              <a:solidFill>
                <a:schemeClr val="accent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0-033B-4FD6-B7F4-5F50124816AA}"/>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D-033B-4FD6-B7F4-5F50124816AA}"/>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033B-4FD6-B7F4-5F50124816AA}"/>
                </c:ext>
              </c:extLst>
            </c:dLbl>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E-033B-4FD6-B7F4-5F50124816AA}"/>
                </c:ext>
              </c:extLst>
            </c:dLbl>
            <c:dLbl>
              <c:idx val="4"/>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033B-4FD6-B7F4-5F50124816AA}"/>
                </c:ext>
              </c:extLst>
            </c:dLbl>
            <c:dLbl>
              <c:idx val="5"/>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033B-4FD6-B7F4-5F50124816AA}"/>
                </c:ext>
              </c:extLst>
            </c:dLbl>
            <c:dLbl>
              <c:idx val="6"/>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4-033B-4FD6-B7F4-5F50124816AA}"/>
                </c:ext>
              </c:extLst>
            </c:dLbl>
            <c:dLbl>
              <c:idx val="7"/>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5-033B-4FD6-B7F4-5F50124816AA}"/>
                </c:ext>
              </c:extLst>
            </c:dLbl>
            <c:dLbl>
              <c:idx val="8"/>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6-033B-4FD6-B7F4-5F50124816AA}"/>
                </c:ext>
              </c:extLst>
            </c:dLbl>
            <c:dLbl>
              <c:idx val="9"/>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7-033B-4FD6-B7F4-5F50124816AA}"/>
                </c:ext>
              </c:extLst>
            </c:dLbl>
            <c:dLbl>
              <c:idx val="1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8-033B-4FD6-B7F4-5F50124816AA}"/>
                </c:ext>
              </c:extLst>
            </c:dLbl>
            <c:dLbl>
              <c:idx val="1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9-033B-4FD6-B7F4-5F50124816AA}"/>
                </c:ext>
              </c:extLst>
            </c:dLbl>
            <c:dLbl>
              <c:idx val="1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A-033B-4FD6-B7F4-5F50124816AA}"/>
                </c:ext>
              </c:extLst>
            </c:dLbl>
            <c:dLbl>
              <c:idx val="1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F-033B-4FD6-B7F4-5F50124816AA}"/>
                </c:ext>
              </c:extLst>
            </c:dLbl>
            <c:dLbl>
              <c:idx val="14"/>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B-033B-4FD6-B7F4-5F50124816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製造業中分類別!$B$2:$B$16</c:f>
              <c:strCache>
                <c:ptCount val="15"/>
                <c:pt idx="0">
                  <c:v>食料品</c:v>
                </c:pt>
                <c:pt idx="1">
                  <c:v>繊維製品</c:v>
                </c:pt>
                <c:pt idx="2">
                  <c:v>パルプ・紙・紙加工品</c:v>
                </c:pt>
                <c:pt idx="3">
                  <c:v>化学</c:v>
                </c:pt>
                <c:pt idx="4">
                  <c:v>石油・石炭製品</c:v>
                </c:pt>
                <c:pt idx="5">
                  <c:v>窯業・土石製品</c:v>
                </c:pt>
                <c:pt idx="6">
                  <c:v>一次金属</c:v>
                </c:pt>
                <c:pt idx="7">
                  <c:v>金属製品</c:v>
                </c:pt>
                <c:pt idx="8">
                  <c:v>はん用・生産用・業務用機械</c:v>
                </c:pt>
                <c:pt idx="9">
                  <c:v>電子部品・デバイス</c:v>
                </c:pt>
                <c:pt idx="10">
                  <c:v>電気機械</c:v>
                </c:pt>
                <c:pt idx="11">
                  <c:v>情報・通信機器</c:v>
                </c:pt>
                <c:pt idx="12">
                  <c:v>輸送用機械</c:v>
                </c:pt>
                <c:pt idx="13">
                  <c:v>印刷業</c:v>
                </c:pt>
                <c:pt idx="14">
                  <c:v>その他の製造業</c:v>
                </c:pt>
              </c:strCache>
            </c:strRef>
          </c:cat>
          <c:val>
            <c:numRef>
              <c:f>製造業中分類別!$C$2:$C$16</c:f>
              <c:numCache>
                <c:formatCode>0.00;"▲ "0.00</c:formatCode>
                <c:ptCount val="15"/>
                <c:pt idx="0">
                  <c:v>-0.06</c:v>
                </c:pt>
                <c:pt idx="1">
                  <c:v>-1E-3</c:v>
                </c:pt>
                <c:pt idx="2">
                  <c:v>0</c:v>
                </c:pt>
                <c:pt idx="3">
                  <c:v>-0.01</c:v>
                </c:pt>
                <c:pt idx="4">
                  <c:v>-0.42</c:v>
                </c:pt>
                <c:pt idx="5">
                  <c:v>-0.03</c:v>
                </c:pt>
                <c:pt idx="6">
                  <c:v>-0.01</c:v>
                </c:pt>
                <c:pt idx="7">
                  <c:v>0.17</c:v>
                </c:pt>
                <c:pt idx="8">
                  <c:v>0.17</c:v>
                </c:pt>
                <c:pt idx="9">
                  <c:v>-0.03</c:v>
                </c:pt>
                <c:pt idx="10">
                  <c:v>0.16</c:v>
                </c:pt>
                <c:pt idx="11">
                  <c:v>-0.02</c:v>
                </c:pt>
                <c:pt idx="12">
                  <c:v>0.15</c:v>
                </c:pt>
                <c:pt idx="13">
                  <c:v>-1E-3</c:v>
                </c:pt>
                <c:pt idx="14">
                  <c:v>7.0000000000000007E-2</c:v>
                </c:pt>
              </c:numCache>
            </c:numRef>
          </c:val>
          <c:extLst>
            <c:ext xmlns:c16="http://schemas.microsoft.com/office/drawing/2014/chart" uri="{C3380CC4-5D6E-409C-BE32-E72D297353CC}">
              <c16:uniqueId val="{0000000C-033B-4FD6-B7F4-5F50124816AA}"/>
            </c:ext>
          </c:extLst>
        </c:ser>
        <c:dLbls>
          <c:showLegendKey val="0"/>
          <c:showVal val="0"/>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ax val="0.4"/>
          <c:min val="-0.60000000000000009"/>
        </c:scaling>
        <c:delete val="0"/>
        <c:axPos val="l"/>
        <c:majorGridlines>
          <c:spPr>
            <a:ln w="317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月別</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正規・非正規別就業者数前年同期比増減</a:t>
            </a:r>
            <a:r>
              <a:rPr lang="ja-JP" altLang="en-US" sz="1100" b="1" dirty="0" smtClean="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4807218494166116"/>
          <c:y val="2.7252077401652237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749932852692554"/>
          <c:y val="0.12326639516854464"/>
          <c:w val="0.86101353309040463"/>
          <c:h val="0.74492894446256719"/>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strCache>
            </c:strRef>
          </c:cat>
          <c:val>
            <c:numRef>
              <c:f>Sheet1!$B$2:$B$14</c:f>
              <c:numCache>
                <c:formatCode>General</c:formatCode>
                <c:ptCount val="13"/>
                <c:pt idx="0">
                  <c:v>42</c:v>
                </c:pt>
                <c:pt idx="1">
                  <c:v>44</c:v>
                </c:pt>
                <c:pt idx="2">
                  <c:v>67</c:v>
                </c:pt>
                <c:pt idx="3">
                  <c:v>63</c:v>
                </c:pt>
                <c:pt idx="4">
                  <c:v>-1</c:v>
                </c:pt>
                <c:pt idx="5">
                  <c:v>30</c:v>
                </c:pt>
                <c:pt idx="6">
                  <c:v>52</c:v>
                </c:pt>
                <c:pt idx="7">
                  <c:v>38</c:v>
                </c:pt>
                <c:pt idx="8">
                  <c:v>48</c:v>
                </c:pt>
                <c:pt idx="9">
                  <c:v>9</c:v>
                </c:pt>
                <c:pt idx="10">
                  <c:v>21</c:v>
                </c:pt>
                <c:pt idx="11">
                  <c:v>16</c:v>
                </c:pt>
                <c:pt idx="12">
                  <c:v>36</c:v>
                </c:pt>
              </c:numCache>
            </c:numRef>
          </c:val>
          <c:extLst>
            <c:ext xmlns:c16="http://schemas.microsoft.com/office/drawing/2014/chart" uri="{C3380CC4-5D6E-409C-BE32-E72D297353CC}">
              <c16:uniqueId val="{00000000-8BE7-413E-B2BC-4BB35F990E2F}"/>
            </c:ext>
          </c:extLst>
        </c:ser>
        <c:ser>
          <c:idx val="1"/>
          <c:order val="1"/>
          <c:tx>
            <c:strRef>
              <c:f>Sheet1!$C$1</c:f>
              <c:strCache>
                <c:ptCount val="1"/>
                <c:pt idx="0">
                  <c:v>非正規雇用増減</c:v>
                </c:pt>
              </c:strCache>
            </c:strRef>
          </c:tx>
          <c:spPr>
            <a:solidFill>
              <a:schemeClr val="accent2"/>
            </a:solidFill>
            <a:ln>
              <a:noFill/>
            </a:ln>
            <a:effectLst/>
          </c:spPr>
          <c:invertIfNegative val="0"/>
          <c:dLbls>
            <c:dLbl>
              <c:idx val="3"/>
              <c:layout>
                <c:manualLayout>
                  <c:x val="-1.1559738363964659E-16"/>
                  <c:y val="1.02514443798402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BE7-413E-B2BC-4BB35F990E2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20/1月</c:v>
                </c:pt>
                <c:pt idx="1">
                  <c:v>20/2月</c:v>
                </c:pt>
                <c:pt idx="2">
                  <c:v>20/3月</c:v>
                </c:pt>
                <c:pt idx="3">
                  <c:v>20/4月</c:v>
                </c:pt>
                <c:pt idx="4">
                  <c:v>20/5月</c:v>
                </c:pt>
                <c:pt idx="5">
                  <c:v>20/6月</c:v>
                </c:pt>
                <c:pt idx="6">
                  <c:v>20/7月</c:v>
                </c:pt>
                <c:pt idx="7">
                  <c:v>20/8月</c:v>
                </c:pt>
                <c:pt idx="8">
                  <c:v>20/9月</c:v>
                </c:pt>
                <c:pt idx="9">
                  <c:v>20/10月</c:v>
                </c:pt>
                <c:pt idx="10">
                  <c:v>20/11月</c:v>
                </c:pt>
                <c:pt idx="11">
                  <c:v>20/12月</c:v>
                </c:pt>
                <c:pt idx="12">
                  <c:v>21/1月</c:v>
                </c:pt>
              </c:strCache>
            </c:strRef>
          </c:cat>
          <c:val>
            <c:numRef>
              <c:f>Sheet1!$C$2:$C$14</c:f>
              <c:numCache>
                <c:formatCode>General</c:formatCode>
                <c:ptCount val="13"/>
                <c:pt idx="0">
                  <c:v>-5</c:v>
                </c:pt>
                <c:pt idx="1">
                  <c:v>2</c:v>
                </c:pt>
                <c:pt idx="2">
                  <c:v>-26</c:v>
                </c:pt>
                <c:pt idx="3">
                  <c:v>-97</c:v>
                </c:pt>
                <c:pt idx="4">
                  <c:v>-61</c:v>
                </c:pt>
                <c:pt idx="5">
                  <c:v>-104</c:v>
                </c:pt>
                <c:pt idx="6">
                  <c:v>-131</c:v>
                </c:pt>
                <c:pt idx="7">
                  <c:v>-120</c:v>
                </c:pt>
                <c:pt idx="8">
                  <c:v>-123</c:v>
                </c:pt>
                <c:pt idx="9">
                  <c:v>-85</c:v>
                </c:pt>
                <c:pt idx="10">
                  <c:v>-62</c:v>
                </c:pt>
                <c:pt idx="11">
                  <c:v>-86</c:v>
                </c:pt>
                <c:pt idx="12">
                  <c:v>-91</c:v>
                </c:pt>
              </c:numCache>
            </c:numRef>
          </c:val>
          <c:extLst>
            <c:ext xmlns:c16="http://schemas.microsoft.com/office/drawing/2014/chart" uri="{C3380CC4-5D6E-409C-BE32-E72D297353CC}">
              <c16:uniqueId val="{00000002-8BE7-413E-B2BC-4BB35F990E2F}"/>
            </c:ext>
          </c:extLst>
        </c:ser>
        <c:dLbls>
          <c:showLegendKey val="0"/>
          <c:showVal val="0"/>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in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58846684528250037"/>
          <c:y val="9.5378806430824928E-2"/>
          <c:w val="0.38340313526564418"/>
          <c:h val="0.12752545180616107"/>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業種別</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正規・非正規別就業者数前年同期比増減</a:t>
            </a:r>
            <a:endParaRPr lang="en-US" altLang="ja-JP" sz="1200" b="1" dirty="0" smtClean="0">
              <a:latin typeface="Meiryo UI" panose="020B0604030504040204" pitchFamily="50" charset="-128"/>
              <a:ea typeface="Meiryo UI" panose="020B0604030504040204" pitchFamily="50" charset="-128"/>
            </a:endParaRPr>
          </a:p>
          <a:p>
            <a:pPr>
              <a:defRPr sz="1200" b="1">
                <a:latin typeface="Meiryo UI" panose="020B0604030504040204" pitchFamily="50" charset="-128"/>
                <a:ea typeface="Meiryo UI" panose="020B0604030504040204" pitchFamily="50" charset="-128"/>
              </a:defRPr>
            </a:pPr>
            <a:r>
              <a:rPr lang="ja-JP" altLang="en-US" sz="1050" b="1" dirty="0" smtClean="0">
                <a:latin typeface="Meiryo UI" panose="020B0604030504040204" pitchFamily="50" charset="-128"/>
                <a:ea typeface="Meiryo UI" panose="020B0604030504040204" pitchFamily="50" charset="-128"/>
              </a:rPr>
              <a:t>（</a:t>
            </a:r>
            <a:r>
              <a:rPr lang="en-US" altLang="ja-JP" sz="1050" b="1" smtClean="0">
                <a:latin typeface="Meiryo UI" panose="020B0604030504040204" pitchFamily="50" charset="-128"/>
                <a:ea typeface="Meiryo UI" panose="020B0604030504040204" pitchFamily="50" charset="-128"/>
              </a:rPr>
              <a:t>2021</a:t>
            </a:r>
            <a:r>
              <a:rPr lang="ja-JP" altLang="en-US" sz="1050" b="1" smtClean="0">
                <a:latin typeface="Meiryo UI" panose="020B0604030504040204" pitchFamily="50" charset="-128"/>
                <a:ea typeface="Meiryo UI" panose="020B0604030504040204" pitchFamily="50" charset="-128"/>
              </a:rPr>
              <a:t>年</a:t>
            </a:r>
            <a:r>
              <a:rPr lang="en-US" altLang="ja-JP" sz="1050" b="1" dirty="0" smtClean="0">
                <a:latin typeface="Meiryo UI" panose="020B0604030504040204" pitchFamily="50" charset="-128"/>
                <a:ea typeface="Meiryo UI" panose="020B0604030504040204" pitchFamily="50" charset="-128"/>
              </a:rPr>
              <a:t>1</a:t>
            </a:r>
            <a:r>
              <a:rPr lang="ja-JP" altLang="en-US" sz="1050" b="1" dirty="0" smtClean="0">
                <a:latin typeface="Meiryo UI" panose="020B0604030504040204" pitchFamily="50" charset="-128"/>
                <a:ea typeface="Meiryo UI" panose="020B0604030504040204" pitchFamily="50" charset="-128"/>
              </a:rPr>
              <a:t>月）</a:t>
            </a:r>
            <a:r>
              <a:rPr lang="ja-JP" altLang="en-US" sz="1100" b="1" dirty="0" smtClean="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7574945787591503"/>
          <c:y val="2.6320853547023206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093883265217199"/>
          <c:y val="0.10700763326188009"/>
          <c:w val="0.87088004970527833"/>
          <c:h val="0.68295702917430778"/>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Sheet1!$B$2:$B$10</c:f>
              <c:numCache>
                <c:formatCode>General</c:formatCode>
                <c:ptCount val="9"/>
                <c:pt idx="0">
                  <c:v>-8</c:v>
                </c:pt>
                <c:pt idx="1">
                  <c:v>0</c:v>
                </c:pt>
                <c:pt idx="2">
                  <c:v>20</c:v>
                </c:pt>
                <c:pt idx="3">
                  <c:v>-6</c:v>
                </c:pt>
                <c:pt idx="4">
                  <c:v>-2</c:v>
                </c:pt>
                <c:pt idx="5">
                  <c:v>8</c:v>
                </c:pt>
                <c:pt idx="6">
                  <c:v>5</c:v>
                </c:pt>
                <c:pt idx="7">
                  <c:v>23</c:v>
                </c:pt>
                <c:pt idx="8">
                  <c:v>3</c:v>
                </c:pt>
              </c:numCache>
            </c:numRef>
          </c:val>
          <c:extLst>
            <c:ext xmlns:c16="http://schemas.microsoft.com/office/drawing/2014/chart" uri="{C3380CC4-5D6E-409C-BE32-E72D297353CC}">
              <c16:uniqueId val="{00000000-D571-4E75-BD1A-886D4DEA23DE}"/>
            </c:ext>
          </c:extLst>
        </c:ser>
        <c:ser>
          <c:idx val="1"/>
          <c:order val="1"/>
          <c:tx>
            <c:strRef>
              <c:f>Sheet1!$C$1</c:f>
              <c:strCache>
                <c:ptCount val="1"/>
                <c:pt idx="0">
                  <c:v>非正規雇用増減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Sheet1!$C$2:$C$10</c:f>
              <c:numCache>
                <c:formatCode>General</c:formatCode>
                <c:ptCount val="9"/>
                <c:pt idx="0">
                  <c:v>-32</c:v>
                </c:pt>
                <c:pt idx="1">
                  <c:v>-17</c:v>
                </c:pt>
                <c:pt idx="2">
                  <c:v>-3</c:v>
                </c:pt>
                <c:pt idx="3">
                  <c:v>-8</c:v>
                </c:pt>
                <c:pt idx="4">
                  <c:v>-11</c:v>
                </c:pt>
                <c:pt idx="5">
                  <c:v>4</c:v>
                </c:pt>
                <c:pt idx="6">
                  <c:v>-1</c:v>
                </c:pt>
                <c:pt idx="7">
                  <c:v>4</c:v>
                </c:pt>
                <c:pt idx="8">
                  <c:v>-1</c:v>
                </c:pt>
              </c:numCache>
            </c:numRef>
          </c:val>
          <c:extLst>
            <c:ext xmlns:c16="http://schemas.microsoft.com/office/drawing/2014/chart" uri="{C3380CC4-5D6E-409C-BE32-E72D297353CC}">
              <c16:uniqueId val="{00000001-D571-4E75-BD1A-886D4DEA23DE}"/>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67294569358747192"/>
          <c:y val="0.64465612601856093"/>
          <c:w val="0.28499523974988039"/>
          <c:h val="0.10622090843505384"/>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86008397168207"/>
          <c:y val="0.13104444346691299"/>
          <c:w val="0.70743250517297462"/>
          <c:h val="0.70713001656915786"/>
        </c:manualLayout>
      </c:layout>
      <c:barChart>
        <c:barDir val="col"/>
        <c:grouping val="clustered"/>
        <c:varyColors val="0"/>
        <c:ser>
          <c:idx val="0"/>
          <c:order val="0"/>
          <c:tx>
            <c:strRef>
              <c:f>'栄養補助食品（R2.11.9最新）'!$A$18</c:f>
              <c:strCache>
                <c:ptCount val="1"/>
                <c:pt idx="0">
                  <c:v>出荷額（左目盛）</c:v>
                </c:pt>
              </c:strCache>
            </c:strRef>
          </c:tx>
          <c:spPr>
            <a:pattFill prst="trellis">
              <a:fgClr>
                <a:srgbClr val="92D050"/>
              </a:fgClr>
              <a:bgClr>
                <a:schemeClr val="bg1"/>
              </a:bgClr>
            </a:pattFill>
          </c:spPr>
          <c:invertIfNegative val="0"/>
          <c:dLbls>
            <c:dLbl>
              <c:idx val="0"/>
              <c:layout>
                <c:manualLayout>
                  <c:x val="-1.7262821196270951E-17"/>
                  <c:y val="0.191706593704964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951-4DB4-84E9-DD2717C3D8E3}"/>
                </c:ext>
              </c:extLst>
            </c:dLbl>
            <c:dLbl>
              <c:idx val="1"/>
              <c:layout>
                <c:manualLayout>
                  <c:x val="7.5329544514274203E-3"/>
                  <c:y val="0.14926627540257745"/>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951-4DB4-84E9-DD2717C3D8E3}"/>
                </c:ext>
              </c:extLst>
            </c:dLbl>
            <c:dLbl>
              <c:idx val="2"/>
              <c:layout>
                <c:manualLayout>
                  <c:x val="0"/>
                  <c:y val="0.149266275402577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951-4DB4-84E9-DD2717C3D8E3}"/>
                </c:ext>
              </c:extLst>
            </c:dLbl>
            <c:dLbl>
              <c:idx val="3"/>
              <c:layout>
                <c:manualLayout>
                  <c:x val="0"/>
                  <c:y val="0.1068259571001899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951-4DB4-84E9-DD2717C3D8E3}"/>
                </c:ext>
              </c:extLst>
            </c:dLbl>
            <c:dLbl>
              <c:idx val="4"/>
              <c:layout>
                <c:manualLayout>
                  <c:x val="0"/>
                  <c:y val="9.267918433272763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951-4DB4-84E9-DD2717C3D8E3}"/>
                </c:ext>
              </c:extLst>
            </c:dLbl>
            <c:dLbl>
              <c:idx val="5"/>
              <c:layout>
                <c:manualLayout>
                  <c:x val="0"/>
                  <c:y val="0.1457295822107117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951-4DB4-84E9-DD2717C3D8E3}"/>
                </c:ext>
              </c:extLst>
            </c:dLbl>
            <c:dLbl>
              <c:idx val="6"/>
              <c:layout>
                <c:manualLayout>
                  <c:x val="-3.7664772257137795E-3"/>
                  <c:y val="0.1280461162513837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951-4DB4-84E9-DD2717C3D8E3}"/>
                </c:ext>
              </c:extLst>
            </c:dLbl>
            <c:dLbl>
              <c:idx val="7"/>
              <c:layout>
                <c:manualLayout>
                  <c:x val="0"/>
                  <c:y val="0.1245094230595180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951-4DB4-84E9-DD2717C3D8E3}"/>
                </c:ext>
              </c:extLst>
            </c:dLbl>
            <c:dLbl>
              <c:idx val="8"/>
              <c:layout>
                <c:manualLayout>
                  <c:x val="0"/>
                  <c:y val="0.1032892639083244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951-4DB4-84E9-DD2717C3D8E3}"/>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'栄養補助食品（R2.11.9最新）'!$B$17:$J$17</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'栄養補助食品（R2.11.9最新）'!$B$18:$J$18</c:f>
              <c:numCache>
                <c:formatCode>#,##0_);[Red]\(#,##0\)</c:formatCode>
                <c:ptCount val="9"/>
                <c:pt idx="0">
                  <c:v>149422</c:v>
                </c:pt>
                <c:pt idx="1">
                  <c:v>156303</c:v>
                </c:pt>
                <c:pt idx="2">
                  <c:v>191181</c:v>
                </c:pt>
                <c:pt idx="3">
                  <c:v>193173</c:v>
                </c:pt>
                <c:pt idx="4">
                  <c:v>212169</c:v>
                </c:pt>
                <c:pt idx="5">
                  <c:v>273301</c:v>
                </c:pt>
                <c:pt idx="6">
                  <c:v>288672</c:v>
                </c:pt>
                <c:pt idx="7" formatCode="#,##0;&quot;▲ &quot;#,##0">
                  <c:v>306974</c:v>
                </c:pt>
                <c:pt idx="8">
                  <c:v>318732</c:v>
                </c:pt>
              </c:numCache>
            </c:numRef>
          </c:val>
          <c:extLst>
            <c:ext xmlns:c16="http://schemas.microsoft.com/office/drawing/2014/chart" uri="{C3380CC4-5D6E-409C-BE32-E72D297353CC}">
              <c16:uniqueId val="{00000009-D951-4DB4-84E9-DD2717C3D8E3}"/>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'栄養補助食品（R2.11.9最新）'!$A$19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'栄養補助食品（R2.11.9最新）'!$B$17:$J$17</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'栄養補助食品（R2.11.9最新）'!$B$19:$J$19</c:f>
              <c:numCache>
                <c:formatCode>General</c:formatCode>
                <c:ptCount val="9"/>
                <c:pt idx="0">
                  <c:v>207</c:v>
                </c:pt>
                <c:pt idx="1">
                  <c:v>252</c:v>
                </c:pt>
                <c:pt idx="2">
                  <c:v>241</c:v>
                </c:pt>
                <c:pt idx="3">
                  <c:v>239</c:v>
                </c:pt>
                <c:pt idx="4">
                  <c:v>244</c:v>
                </c:pt>
                <c:pt idx="5">
                  <c:v>307</c:v>
                </c:pt>
                <c:pt idx="6">
                  <c:v>263</c:v>
                </c:pt>
                <c:pt idx="7" formatCode="#,##0;&quot;▲ &quot;#,##0">
                  <c:v>266</c:v>
                </c:pt>
                <c:pt idx="8">
                  <c:v>265</c:v>
                </c:pt>
              </c:numCache>
            </c:numRef>
          </c:val>
          <c:smooth val="0"/>
          <c:extLst>
            <c:ext xmlns:c16="http://schemas.microsoft.com/office/drawing/2014/chart" uri="{C3380CC4-5D6E-409C-BE32-E72D297353CC}">
              <c16:uniqueId val="{0000000A-D951-4DB4-84E9-DD2717C3D8E3}"/>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7.7427666509173321E-2"/>
          <c:y val="1.755074404811784E-2"/>
          <c:w val="0.89999973308429104"/>
          <c:h val="5.1850647701295403E-2"/>
        </c:manualLayout>
      </c:layout>
      <c:overlay val="0"/>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フィットネス!$C$2</c:f>
              <c:strCache>
                <c:ptCount val="1"/>
                <c:pt idx="0">
                  <c:v>売上高（左目盛）</c:v>
                </c:pt>
              </c:strCache>
            </c:strRef>
          </c:tx>
          <c:spPr>
            <a:pattFill prst="trellis">
              <a:fgClr>
                <a:srgbClr val="92D050"/>
              </a:fgClr>
              <a:bgClr>
                <a:schemeClr val="bg1"/>
              </a:bgClr>
            </a:pattFill>
          </c:spPr>
          <c:invertIfNegative val="0"/>
          <c:dLbls>
            <c:spPr>
              <a:noFill/>
              <a:ln>
                <a:noFill/>
              </a:ln>
              <a:effectLst/>
            </c:spPr>
            <c:txPr>
              <a:bodyPr/>
              <a:lstStyle/>
              <a:p>
                <a:pPr>
                  <a:defRPr sz="800"/>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フィットネス!$B$3:$B$12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フィットネス!$C$3:$C$12</c:f>
              <c:numCache>
                <c:formatCode>#,##0_);[Red]\(#,##0\)</c:formatCode>
                <c:ptCount val="10"/>
                <c:pt idx="0">
                  <c:v>295946</c:v>
                </c:pt>
                <c:pt idx="1">
                  <c:v>292635</c:v>
                </c:pt>
                <c:pt idx="2">
                  <c:v>292505</c:v>
                </c:pt>
                <c:pt idx="3">
                  <c:v>299790</c:v>
                </c:pt>
                <c:pt idx="4">
                  <c:v>310144</c:v>
                </c:pt>
                <c:pt idx="5">
                  <c:v>314644</c:v>
                </c:pt>
                <c:pt idx="6">
                  <c:v>328245</c:v>
                </c:pt>
                <c:pt idx="7">
                  <c:v>333006</c:v>
                </c:pt>
                <c:pt idx="8">
                  <c:v>337263</c:v>
                </c:pt>
                <c:pt idx="9">
                  <c:v>334780</c:v>
                </c:pt>
              </c:numCache>
            </c:numRef>
          </c:val>
          <c:extLst>
            <c:ext xmlns:c16="http://schemas.microsoft.com/office/drawing/2014/chart" uri="{C3380CC4-5D6E-409C-BE32-E72D297353CC}">
              <c16:uniqueId val="{00000000-A6A6-4FC0-97EF-0BB15CFDB4DA}"/>
            </c:ext>
          </c:extLst>
        </c:ser>
        <c:dLbls>
          <c:showLegendKey val="0"/>
          <c:showVal val="0"/>
          <c:showCatName val="0"/>
          <c:showSerName val="0"/>
          <c:showPercent val="0"/>
          <c:showBubbleSize val="0"/>
        </c:dLbls>
        <c:gapWidth val="150"/>
        <c:axId val="112117632"/>
        <c:axId val="112119168"/>
      </c:barChart>
      <c:lineChart>
        <c:grouping val="standard"/>
        <c:varyColors val="0"/>
        <c:ser>
          <c:idx val="1"/>
          <c:order val="1"/>
          <c:tx>
            <c:strRef>
              <c:f>フィットネス!$D$2</c:f>
              <c:strCache>
                <c:ptCount val="1"/>
                <c:pt idx="0">
                  <c:v>延べ利用者数（右目盛）</c:v>
                </c:pt>
              </c:strCache>
            </c:strRef>
          </c:tx>
          <c:spPr>
            <a:ln>
              <a:solidFill>
                <a:srgbClr val="FF0000">
                  <a:alpha val="98000"/>
                </a:srgbClr>
              </a:solidFill>
            </a:ln>
          </c:spPr>
          <c:marker>
            <c:spPr>
              <a:solidFill>
                <a:srgbClr val="FF0000"/>
              </a:solidFill>
              <a:ln>
                <a:solidFill>
                  <a:srgbClr val="FF0000"/>
                </a:solidFill>
              </a:ln>
            </c:spPr>
          </c:marker>
          <c:dLbls>
            <c:dLbl>
              <c:idx val="0"/>
              <c:layout>
                <c:manualLayout>
                  <c:x val="-6.3959254163861459E-2"/>
                  <c:y val="-7.3829208848893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A6-4FC0-97EF-0BB15CFDB4DA}"/>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A6-4FC0-97EF-0BB15CFDB4DA}"/>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A6-4FC0-97EF-0BB15CFDB4DA}"/>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A6-4FC0-97EF-0BB15CFDB4DA}"/>
                </c:ext>
              </c:extLst>
            </c:dLbl>
            <c:dLbl>
              <c:idx val="7"/>
              <c:layout>
                <c:manualLayout>
                  <c:x val="-6.3959254163861584E-2"/>
                  <c:y val="4.6051743532058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A6-4FC0-97EF-0BB15CFDB4DA}"/>
                </c:ext>
              </c:extLst>
            </c:dLbl>
            <c:dLbl>
              <c:idx val="9"/>
              <c:layout>
                <c:manualLayout>
                  <c:x val="-6.6437568909834321E-2"/>
                  <c:y val="3.3816875609581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A6-4FC0-97EF-0BB15CFDB4DA}"/>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フィットネス!$B$3:$B$11</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フィットネス!$D$3:$D$12</c:f>
              <c:numCache>
                <c:formatCode>#,##0_);[Red]\(#,##0\)</c:formatCode>
                <c:ptCount val="10"/>
                <c:pt idx="0">
                  <c:v>204931.997</c:v>
                </c:pt>
                <c:pt idx="1">
                  <c:v>205629.476</c:v>
                </c:pt>
                <c:pt idx="2">
                  <c:v>223597.28200000001</c:v>
                </c:pt>
                <c:pt idx="3">
                  <c:v>230466.201</c:v>
                </c:pt>
                <c:pt idx="4">
                  <c:v>223877.951</c:v>
                </c:pt>
                <c:pt idx="5">
                  <c:v>227133.15100000001</c:v>
                </c:pt>
                <c:pt idx="6">
                  <c:v>248177.42499999999</c:v>
                </c:pt>
                <c:pt idx="7">
                  <c:v>252046.54199999999</c:v>
                </c:pt>
                <c:pt idx="8">
                  <c:v>256243</c:v>
                </c:pt>
                <c:pt idx="9">
                  <c:v>254507</c:v>
                </c:pt>
              </c:numCache>
            </c:numRef>
          </c:val>
          <c:smooth val="0"/>
          <c:extLst>
            <c:ext xmlns:c16="http://schemas.microsoft.com/office/drawing/2014/chart" uri="{C3380CC4-5D6E-409C-BE32-E72D297353CC}">
              <c16:uniqueId val="{00000007-A6A6-4FC0-97EF-0BB15CFDB4DA}"/>
            </c:ext>
          </c:extLst>
        </c:ser>
        <c:dLbls>
          <c:showLegendKey val="0"/>
          <c:showVal val="0"/>
          <c:showCatName val="0"/>
          <c:showSerName val="0"/>
          <c:showPercent val="0"/>
          <c:showBubbleSize val="0"/>
        </c:dLbls>
        <c:marker val="1"/>
        <c:smooth val="0"/>
        <c:axId val="113642112"/>
        <c:axId val="113640576"/>
      </c:lineChart>
      <c:catAx>
        <c:axId val="112117632"/>
        <c:scaling>
          <c:orientation val="minMax"/>
        </c:scaling>
        <c:delete val="0"/>
        <c:axPos val="b"/>
        <c:numFmt formatCode="General" sourceLinked="0"/>
        <c:majorTickMark val="out"/>
        <c:minorTickMark val="none"/>
        <c:tickLblPos val="nextTo"/>
        <c:txPr>
          <a:bodyPr rot="-2700000"/>
          <a:lstStyle/>
          <a:p>
            <a:pPr>
              <a:defRPr sz="800"/>
            </a:pPr>
            <a:endParaRPr lang="ja-JP"/>
          </a:p>
        </c:txPr>
        <c:crossAx val="112119168"/>
        <c:crosses val="autoZero"/>
        <c:auto val="1"/>
        <c:lblAlgn val="ctr"/>
        <c:lblOffset val="100"/>
        <c:noMultiLvlLbl val="0"/>
      </c:catAx>
      <c:valAx>
        <c:axId val="112119168"/>
        <c:scaling>
          <c:orientation val="minMax"/>
          <c:max val="360000"/>
          <c:min val="280000"/>
        </c:scaling>
        <c:delete val="0"/>
        <c:axPos val="l"/>
        <c:majorGridlines/>
        <c:numFmt formatCode="#,##0_);[Red]\(#,##0\)" sourceLinked="1"/>
        <c:majorTickMark val="out"/>
        <c:minorTickMark val="none"/>
        <c:tickLblPos val="nextTo"/>
        <c:txPr>
          <a:bodyPr/>
          <a:lstStyle/>
          <a:p>
            <a:pPr>
              <a:defRPr sz="800"/>
            </a:pPr>
            <a:endParaRPr lang="ja-JP"/>
          </a:p>
        </c:txPr>
        <c:crossAx val="112117632"/>
        <c:crosses val="autoZero"/>
        <c:crossBetween val="between"/>
        <c:majorUnit val="20000"/>
      </c:valAx>
      <c:valAx>
        <c:axId val="113640576"/>
        <c:scaling>
          <c:orientation val="minMax"/>
          <c:max val="300000"/>
        </c:scaling>
        <c:delete val="0"/>
        <c:axPos val="r"/>
        <c:numFmt formatCode="#,##0_);[Red]\(#,##0\)" sourceLinked="1"/>
        <c:majorTickMark val="out"/>
        <c:minorTickMark val="none"/>
        <c:tickLblPos val="nextTo"/>
        <c:txPr>
          <a:bodyPr/>
          <a:lstStyle/>
          <a:p>
            <a:pPr>
              <a:defRPr sz="800"/>
            </a:pPr>
            <a:endParaRPr lang="ja-JP"/>
          </a:p>
        </c:txPr>
        <c:crossAx val="113642112"/>
        <c:crosses val="max"/>
        <c:crossBetween val="between"/>
      </c:valAx>
      <c:catAx>
        <c:axId val="113642112"/>
        <c:scaling>
          <c:orientation val="minMax"/>
        </c:scaling>
        <c:delete val="1"/>
        <c:axPos val="b"/>
        <c:numFmt formatCode="General" sourceLinked="1"/>
        <c:majorTickMark val="out"/>
        <c:minorTickMark val="none"/>
        <c:tickLblPos val="nextTo"/>
        <c:crossAx val="113640576"/>
        <c:crosses val="autoZero"/>
        <c:auto val="1"/>
        <c:lblAlgn val="ctr"/>
        <c:lblOffset val="100"/>
        <c:noMultiLvlLbl val="0"/>
      </c:catAx>
    </c:plotArea>
    <c:legend>
      <c:legendPos val="t"/>
      <c:overlay val="0"/>
    </c:legend>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9"/>
              <c:layout>
                <c:manualLayout>
                  <c:x val="-1.7627896833140116E-2"/>
                  <c:y val="-3.04866814510272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72F-4191-BA40-02BA587BC054}"/>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訪問地別_1人当たり旅行支出!$B$5:$K$5</c:f>
              <c:numCache>
                <c:formatCode>#,##0_ </c:formatCode>
                <c:ptCount val="10"/>
                <c:pt idx="0">
                  <c:v>24174</c:v>
                </c:pt>
                <c:pt idx="1">
                  <c:v>20209</c:v>
                </c:pt>
                <c:pt idx="2">
                  <c:v>21801</c:v>
                </c:pt>
                <c:pt idx="3">
                  <c:v>21065</c:v>
                </c:pt>
                <c:pt idx="4">
                  <c:v>21391</c:v>
                </c:pt>
                <c:pt idx="5">
                  <c:v>35156</c:v>
                </c:pt>
                <c:pt idx="6">
                  <c:v>36720</c:v>
                </c:pt>
                <c:pt idx="7">
                  <c:v>42171</c:v>
                </c:pt>
                <c:pt idx="8">
                  <c:v>62744</c:v>
                </c:pt>
                <c:pt idx="9">
                  <c:v>63889</c:v>
                </c:pt>
              </c:numCache>
            </c:numRef>
          </c:val>
          <c:smooth val="0"/>
          <c:extLst>
            <c:ext xmlns:c16="http://schemas.microsoft.com/office/drawing/2014/chart" uri="{C3380CC4-5D6E-409C-BE32-E72D297353CC}">
              <c16:uniqueId val="{00000001-572F-4191-BA40-02BA587BC054}"/>
            </c:ext>
          </c:extLst>
        </c:ser>
        <c:ser>
          <c:idx val="1"/>
          <c:order val="1"/>
          <c:tx>
            <c:strRef>
              <c:f>訪問地別_1人当たり旅行支出!$A$6</c:f>
              <c:strCache>
                <c:ptCount val="1"/>
                <c:pt idx="0">
                  <c:v>東京</c:v>
                </c:pt>
              </c:strCache>
            </c:strRef>
          </c:tx>
          <c:marker>
            <c:symbol val="square"/>
            <c:size val="6"/>
          </c:marker>
          <c:dLbls>
            <c:dLbl>
              <c:idx val="9"/>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72F-4191-BA40-02BA587BC054}"/>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訪問地別_1人当たり旅行支出!$B$6:$K$6</c:f>
              <c:numCache>
                <c:formatCode>#,##0_ </c:formatCode>
                <c:ptCount val="10"/>
                <c:pt idx="0">
                  <c:v>21266</c:v>
                </c:pt>
                <c:pt idx="1">
                  <c:v>22169</c:v>
                </c:pt>
                <c:pt idx="2">
                  <c:v>24194</c:v>
                </c:pt>
                <c:pt idx="3">
                  <c:v>27851</c:v>
                </c:pt>
                <c:pt idx="4">
                  <c:v>33939</c:v>
                </c:pt>
                <c:pt idx="5">
                  <c:v>81858</c:v>
                </c:pt>
                <c:pt idx="6">
                  <c:v>64952</c:v>
                </c:pt>
                <c:pt idx="7">
                  <c:v>67926</c:v>
                </c:pt>
                <c:pt idx="8">
                  <c:v>98561</c:v>
                </c:pt>
                <c:pt idx="9">
                  <c:v>99959</c:v>
                </c:pt>
              </c:numCache>
            </c:numRef>
          </c:val>
          <c:smooth val="0"/>
          <c:extLst>
            <c:ext xmlns:c16="http://schemas.microsoft.com/office/drawing/2014/chart" uri="{C3380CC4-5D6E-409C-BE32-E72D297353CC}">
              <c16:uniqueId val="{00000003-572F-4191-BA40-02BA587BC054}"/>
            </c:ext>
          </c:extLst>
        </c:ser>
        <c:ser>
          <c:idx val="2"/>
          <c:order val="2"/>
          <c:tx>
            <c:strRef>
              <c:f>訪問地別_1人当たり旅行支出!$A$7</c:f>
              <c:strCache>
                <c:ptCount val="1"/>
                <c:pt idx="0">
                  <c:v>愛知</c:v>
                </c:pt>
              </c:strCache>
            </c:strRef>
          </c:tx>
          <c:marker>
            <c:symbol val="triangle"/>
            <c:size val="6"/>
          </c:marker>
          <c:dLbls>
            <c:dLbl>
              <c:idx val="9"/>
              <c:layout>
                <c:manualLayout>
                  <c:x val="-2.0440700726363828E-3"/>
                  <c:y val="-4.44561096529600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72F-4191-BA40-02BA587BC054}"/>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訪問地別_1人当たり旅行支出!$B$7:$K$7</c:f>
              <c:numCache>
                <c:formatCode>#,##0_ </c:formatCode>
                <c:ptCount val="10"/>
                <c:pt idx="0">
                  <c:v>21103</c:v>
                </c:pt>
                <c:pt idx="1">
                  <c:v>15874</c:v>
                </c:pt>
                <c:pt idx="2">
                  <c:v>15855</c:v>
                </c:pt>
                <c:pt idx="3">
                  <c:v>16908</c:v>
                </c:pt>
                <c:pt idx="4">
                  <c:v>19306</c:v>
                </c:pt>
                <c:pt idx="5">
                  <c:v>31143</c:v>
                </c:pt>
                <c:pt idx="6">
                  <c:v>28946</c:v>
                </c:pt>
                <c:pt idx="7">
                  <c:v>34490</c:v>
                </c:pt>
                <c:pt idx="8">
                  <c:v>52535</c:v>
                </c:pt>
                <c:pt idx="9">
                  <c:v>50776</c:v>
                </c:pt>
              </c:numCache>
            </c:numRef>
          </c:val>
          <c:smooth val="0"/>
          <c:extLst>
            <c:ext xmlns:c16="http://schemas.microsoft.com/office/drawing/2014/chart" uri="{C3380CC4-5D6E-409C-BE32-E72D297353CC}">
              <c16:uniqueId val="{00000005-572F-4191-BA40-02BA587BC054}"/>
            </c:ext>
          </c:extLst>
        </c:ser>
        <c:ser>
          <c:idx val="3"/>
          <c:order val="3"/>
          <c:tx>
            <c:strRef>
              <c:f>訪問地別_1人当たり旅行支出!$A$8</c:f>
              <c:strCache>
                <c:ptCount val="1"/>
                <c:pt idx="0">
                  <c:v>京都</c:v>
                </c:pt>
              </c:strCache>
            </c:strRef>
          </c:tx>
          <c:marker>
            <c:symbol val="x"/>
            <c:size val="6"/>
          </c:marker>
          <c:dLbls>
            <c:dLbl>
              <c:idx val="9"/>
              <c:layout>
                <c:manualLayout>
                  <c:x val="-2.0440700726363828E-3"/>
                  <c:y val="-4.90857392825896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72F-4191-BA40-02BA587BC054}"/>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訪問地別_1人当たり旅行支出!$B$8:$K$8</c:f>
              <c:numCache>
                <c:formatCode>#,##0_ </c:formatCode>
                <c:ptCount val="10"/>
                <c:pt idx="0">
                  <c:v>16600</c:v>
                </c:pt>
                <c:pt idx="1">
                  <c:v>16169</c:v>
                </c:pt>
                <c:pt idx="2">
                  <c:v>16586</c:v>
                </c:pt>
                <c:pt idx="3">
                  <c:v>16190</c:v>
                </c:pt>
                <c:pt idx="4">
                  <c:v>17706</c:v>
                </c:pt>
                <c:pt idx="5">
                  <c:v>21727</c:v>
                </c:pt>
                <c:pt idx="6">
                  <c:v>16303</c:v>
                </c:pt>
                <c:pt idx="7">
                  <c:v>16967</c:v>
                </c:pt>
                <c:pt idx="8">
                  <c:v>29659</c:v>
                </c:pt>
                <c:pt idx="9">
                  <c:v>28825</c:v>
                </c:pt>
              </c:numCache>
            </c:numRef>
          </c:val>
          <c:smooth val="0"/>
          <c:extLst>
            <c:ext xmlns:c16="http://schemas.microsoft.com/office/drawing/2014/chart" uri="{C3380CC4-5D6E-409C-BE32-E72D297353CC}">
              <c16:uniqueId val="{00000007-572F-4191-BA40-02BA587BC054}"/>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0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40594925633"/>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9"/>
              <c:layout>
                <c:manualLayout>
                  <c:x val="0"/>
                  <c:y val="-0.100257318477847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D9-4DB7-9D53-0D55C9F29642}"/>
                </c:ext>
              </c:extLst>
            </c:dLbl>
            <c:spPr>
              <a:noFill/>
              <a:ln>
                <a:noFill/>
              </a:ln>
              <a:effectLst/>
            </c:spPr>
            <c:txPr>
              <a:bodyPr wrap="square" lIns="38100" tIns="19050" rIns="38100" bIns="19050" anchor="ctr">
                <a:spAutoFit/>
              </a:bodyPr>
              <a:lstStyle/>
              <a:p>
                <a:pPr>
                  <a:defRPr>
                    <a:solidFill>
                      <a:srgbClr val="0070C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国地域別_1人当たり旅行支出!$C$4:$C$13</c:f>
              <c:numCache>
                <c:formatCode>#,##0_);[Red]\(#,##0\)</c:formatCode>
                <c:ptCount val="10"/>
                <c:pt idx="0">
                  <c:v>145498</c:v>
                </c:pt>
                <c:pt idx="1">
                  <c:v>164358</c:v>
                </c:pt>
                <c:pt idx="2">
                  <c:v>160154</c:v>
                </c:pt>
                <c:pt idx="3">
                  <c:v>189111</c:v>
                </c:pt>
                <c:pt idx="4">
                  <c:v>197777</c:v>
                </c:pt>
                <c:pt idx="5">
                  <c:v>229317</c:v>
                </c:pt>
                <c:pt idx="6">
                  <c:v>190406</c:v>
                </c:pt>
                <c:pt idx="7">
                  <c:v>195044</c:v>
                </c:pt>
                <c:pt idx="8" formatCode="#,##0">
                  <c:v>192931</c:v>
                </c:pt>
                <c:pt idx="9">
                  <c:v>185836</c:v>
                </c:pt>
              </c:numCache>
            </c:numRef>
          </c:val>
          <c:smooth val="0"/>
          <c:extLst>
            <c:ext xmlns:c16="http://schemas.microsoft.com/office/drawing/2014/chart" uri="{C3380CC4-5D6E-409C-BE32-E72D297353CC}">
              <c16:uniqueId val="{00000001-EAD9-4DB7-9D53-0D55C9F29642}"/>
            </c:ext>
          </c:extLst>
        </c:ser>
        <c:ser>
          <c:idx val="1"/>
          <c:order val="1"/>
          <c:tx>
            <c:strRef>
              <c:f>国地域別_1人当たり旅行支出!$D$3</c:f>
              <c:strCache>
                <c:ptCount val="1"/>
                <c:pt idx="0">
                  <c:v>韓国</c:v>
                </c:pt>
              </c:strCache>
            </c:strRef>
          </c:tx>
          <c:spPr>
            <a:ln>
              <a:solidFill>
                <a:schemeClr val="accent2"/>
              </a:solidFill>
            </a:ln>
          </c:spPr>
          <c:dLbls>
            <c:dLbl>
              <c:idx val="9"/>
              <c:layout>
                <c:manualLayout>
                  <c:x val="-1.9738829451759695E-2"/>
                  <c:y val="-2.5304459104952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D9-4DB7-9D53-0D55C9F29642}"/>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国地域別_1人当たり旅行支出!$D$4:$D$13</c:f>
              <c:numCache>
                <c:formatCode>#,##0_);[Red]\(#,##0\)</c:formatCode>
                <c:ptCount val="10"/>
                <c:pt idx="0">
                  <c:v>68489</c:v>
                </c:pt>
                <c:pt idx="1">
                  <c:v>63614</c:v>
                </c:pt>
                <c:pt idx="2">
                  <c:v>61983</c:v>
                </c:pt>
                <c:pt idx="3">
                  <c:v>66204</c:v>
                </c:pt>
                <c:pt idx="4">
                  <c:v>64020</c:v>
                </c:pt>
                <c:pt idx="5">
                  <c:v>63469</c:v>
                </c:pt>
                <c:pt idx="6">
                  <c:v>51569</c:v>
                </c:pt>
                <c:pt idx="7">
                  <c:v>62621</c:v>
                </c:pt>
                <c:pt idx="8" formatCode="#,##0">
                  <c:v>69457</c:v>
                </c:pt>
                <c:pt idx="9">
                  <c:v>68533</c:v>
                </c:pt>
              </c:numCache>
            </c:numRef>
          </c:val>
          <c:smooth val="0"/>
          <c:extLst>
            <c:ext xmlns:c16="http://schemas.microsoft.com/office/drawing/2014/chart" uri="{C3380CC4-5D6E-409C-BE32-E72D297353CC}">
              <c16:uniqueId val="{00000003-EAD9-4DB7-9D53-0D55C9F29642}"/>
            </c:ext>
          </c:extLst>
        </c:ser>
        <c:ser>
          <c:idx val="2"/>
          <c:order val="2"/>
          <c:tx>
            <c:strRef>
              <c:f>国地域別_1人当たり旅行支出!$E$3</c:f>
              <c:strCache>
                <c:ptCount val="1"/>
                <c:pt idx="0">
                  <c:v>台湾</c:v>
                </c:pt>
              </c:strCache>
            </c:strRef>
          </c:tx>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D9-4DB7-9D53-0D55C9F296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国地域別_1人当たり旅行支出!$E$4:$E$13</c:f>
              <c:numCache>
                <c:formatCode>#,##0_);[Red]\(#,##0\)</c:formatCode>
                <c:ptCount val="10"/>
                <c:pt idx="0">
                  <c:v>77555</c:v>
                </c:pt>
                <c:pt idx="1">
                  <c:v>82508</c:v>
                </c:pt>
                <c:pt idx="2">
                  <c:v>85266</c:v>
                </c:pt>
                <c:pt idx="3">
                  <c:v>80009</c:v>
                </c:pt>
                <c:pt idx="4">
                  <c:v>88915</c:v>
                </c:pt>
                <c:pt idx="5">
                  <c:v>101740</c:v>
                </c:pt>
                <c:pt idx="6">
                  <c:v>92900</c:v>
                </c:pt>
                <c:pt idx="7">
                  <c:v>93376</c:v>
                </c:pt>
                <c:pt idx="8" formatCode="#,##0">
                  <c:v>99398</c:v>
                </c:pt>
                <c:pt idx="9">
                  <c:v>93993</c:v>
                </c:pt>
              </c:numCache>
            </c:numRef>
          </c:val>
          <c:smooth val="0"/>
          <c:extLst>
            <c:ext xmlns:c16="http://schemas.microsoft.com/office/drawing/2014/chart" uri="{C3380CC4-5D6E-409C-BE32-E72D297353CC}">
              <c16:uniqueId val="{00000005-EAD9-4DB7-9D53-0D55C9F29642}"/>
            </c:ext>
          </c:extLst>
        </c:ser>
        <c:ser>
          <c:idx val="3"/>
          <c:order val="3"/>
          <c:tx>
            <c:strRef>
              <c:f>国地域別_1人当たり旅行支出!$F$3</c:f>
              <c:strCache>
                <c:ptCount val="1"/>
                <c:pt idx="0">
                  <c:v>香港</c:v>
                </c:pt>
              </c:strCache>
            </c:strRef>
          </c:tx>
          <c:dLbls>
            <c:dLbl>
              <c:idx val="9"/>
              <c:layout>
                <c:manualLayout>
                  <c:x val="0"/>
                  <c:y val="-2.8427494912156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D9-4DB7-9D53-0D55C9F29642}"/>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国地域別_1人当たり旅行支出!$F$4:$F$13</c:f>
              <c:numCache>
                <c:formatCode>#,##0_);[Red]\(#,##0\)</c:formatCode>
                <c:ptCount val="10"/>
                <c:pt idx="0">
                  <c:v>91053</c:v>
                </c:pt>
                <c:pt idx="1">
                  <c:v>95381</c:v>
                </c:pt>
                <c:pt idx="2">
                  <c:v>109934</c:v>
                </c:pt>
                <c:pt idx="3">
                  <c:v>113198</c:v>
                </c:pt>
                <c:pt idx="4">
                  <c:v>110821</c:v>
                </c:pt>
                <c:pt idx="5">
                  <c:v>141135</c:v>
                </c:pt>
                <c:pt idx="6">
                  <c:v>134868</c:v>
                </c:pt>
                <c:pt idx="7">
                  <c:v>133120</c:v>
                </c:pt>
                <c:pt idx="8" formatCode="#,##0">
                  <c:v>136039</c:v>
                </c:pt>
                <c:pt idx="9">
                  <c:v>138521</c:v>
                </c:pt>
              </c:numCache>
            </c:numRef>
          </c:val>
          <c:smooth val="0"/>
          <c:extLst>
            <c:ext xmlns:c16="http://schemas.microsoft.com/office/drawing/2014/chart" uri="{C3380CC4-5D6E-409C-BE32-E72D297353CC}">
              <c16:uniqueId val="{00000007-EAD9-4DB7-9D53-0D55C9F29642}"/>
            </c:ext>
          </c:extLst>
        </c:ser>
        <c:ser>
          <c:idx val="4"/>
          <c:order val="4"/>
          <c:tx>
            <c:strRef>
              <c:f>国地域別_1人当たり旅行支出!$G$3</c:f>
              <c:strCache>
                <c:ptCount val="1"/>
                <c:pt idx="0">
                  <c:v>アメリカ</c:v>
                </c:pt>
              </c:strCache>
            </c:strRef>
          </c:tx>
          <c:dLbls>
            <c:dLbl>
              <c:idx val="9"/>
              <c:layout>
                <c:manualLayout>
                  <c:x val="-3.5169201010676067E-3"/>
                  <c:y val="-1.9058387490544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D9-4DB7-9D53-0D55C9F29642}"/>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国地域別_1人当たり旅行支出!$G$4:$G$13</c:f>
              <c:numCache>
                <c:formatCode>#,##0_);[Red]\(#,##0\)</c:formatCode>
                <c:ptCount val="10"/>
                <c:pt idx="0">
                  <c:v>145675</c:v>
                </c:pt>
                <c:pt idx="1">
                  <c:v>134405</c:v>
                </c:pt>
                <c:pt idx="2">
                  <c:v>130244</c:v>
                </c:pt>
                <c:pt idx="3">
                  <c:v>156943</c:v>
                </c:pt>
                <c:pt idx="4">
                  <c:v>146558</c:v>
                </c:pt>
                <c:pt idx="5">
                  <c:v>158839</c:v>
                </c:pt>
                <c:pt idx="6">
                  <c:v>152690</c:v>
                </c:pt>
                <c:pt idx="7">
                  <c:v>163390</c:v>
                </c:pt>
                <c:pt idx="8" formatCode="#,##0">
                  <c:v>168307</c:v>
                </c:pt>
                <c:pt idx="9">
                  <c:v>171349</c:v>
                </c:pt>
              </c:numCache>
            </c:numRef>
          </c:val>
          <c:smooth val="0"/>
          <c:extLst>
            <c:ext xmlns:c16="http://schemas.microsoft.com/office/drawing/2014/chart" uri="{C3380CC4-5D6E-409C-BE32-E72D297353CC}">
              <c16:uniqueId val="{00000009-EAD9-4DB7-9D53-0D55C9F29642}"/>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5631105721125E-2"/>
          <c:y val="9.7999566744693067E-2"/>
          <c:w val="0.88957101287350304"/>
          <c:h val="0.71576738829489772"/>
        </c:manualLayout>
      </c:layout>
      <c:barChart>
        <c:barDir val="col"/>
        <c:grouping val="clustered"/>
        <c:varyColors val="0"/>
        <c:ser>
          <c:idx val="2"/>
          <c:order val="5"/>
          <c:tx>
            <c:strRef>
              <c:f>n2009_8_7!$T$26</c:f>
              <c:strCache>
                <c:ptCount val="1"/>
                <c:pt idx="0">
                  <c:v>全国</c:v>
                </c:pt>
              </c:strCache>
            </c:strRef>
          </c:tx>
          <c:spPr>
            <a:solidFill>
              <a:schemeClr val="accent1">
                <a:lumMod val="40000"/>
                <a:lumOff val="60000"/>
              </a:schemeClr>
            </a:solidFill>
          </c:spPr>
          <c:invertIfNegative val="0"/>
          <c:dLbls>
            <c:dLbl>
              <c:idx val="0"/>
              <c:layout>
                <c:manualLayout>
                  <c:x val="4.3316906258804074E-3"/>
                  <c:y val="4.92330060602211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F9B-4702-8E17-2038FC7A8931}"/>
                </c:ext>
              </c:extLst>
            </c:dLbl>
            <c:dLbl>
              <c:idx val="1"/>
              <c:layout>
                <c:manualLayout>
                  <c:x val="0"/>
                  <c:y val="7.473841554559043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F9B-4702-8E17-2038FC7A8931}"/>
                </c:ext>
              </c:extLst>
            </c:dLbl>
            <c:dLbl>
              <c:idx val="2"/>
              <c:layout>
                <c:manualLayout>
                  <c:x val="0"/>
                  <c:y val="6.875934230194319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F9B-4702-8E17-2038FC7A8931}"/>
                </c:ext>
              </c:extLst>
            </c:dLbl>
            <c:dLbl>
              <c:idx val="3"/>
              <c:layout>
                <c:manualLayout>
                  <c:x val="0"/>
                  <c:y val="8.071748878923766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F9B-4702-8E17-2038FC7A8931}"/>
                </c:ext>
              </c:extLst>
            </c:dLbl>
            <c:dLbl>
              <c:idx val="4"/>
              <c:layout>
                <c:manualLayout>
                  <c:x val="0"/>
                  <c:y val="-4.663846771219713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F9B-4702-8E17-2038FC7A8931}"/>
                </c:ext>
              </c:extLst>
            </c:dLbl>
            <c:dLbl>
              <c:idx val="5"/>
              <c:layout>
                <c:manualLayout>
                  <c:x val="-4.3316906258804074E-3"/>
                  <c:y val="-2.852561506015432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F9B-4702-8E17-2038FC7A8931}"/>
                </c:ext>
              </c:extLst>
            </c:dLbl>
            <c:spPr>
              <a:solidFill>
                <a:schemeClr val="bg1"/>
              </a:solidFill>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n2009_8_7!$T$27:$T$35</c:f>
              <c:numCache>
                <c:formatCode>#,##0_);[Red]\(#,##0\)</c:formatCode>
                <c:ptCount val="9"/>
                <c:pt idx="0">
                  <c:v>2159</c:v>
                </c:pt>
                <c:pt idx="1">
                  <c:v>1892</c:v>
                </c:pt>
                <c:pt idx="2">
                  <c:v>2337</c:v>
                </c:pt>
                <c:pt idx="3">
                  <c:v>2427</c:v>
                </c:pt>
                <c:pt idx="4">
                  <c:v>2590</c:v>
                </c:pt>
                <c:pt idx="5">
                  <c:v>2847</c:v>
                </c:pt>
                <c:pt idx="6">
                  <c:v>3121</c:v>
                </c:pt>
                <c:pt idx="7">
                  <c:v>3313</c:v>
                </c:pt>
                <c:pt idx="8">
                  <c:v>3433</c:v>
                </c:pt>
              </c:numCache>
            </c:numRef>
          </c:val>
          <c:extLst>
            <c:ext xmlns:c16="http://schemas.microsoft.com/office/drawing/2014/chart" uri="{C3380CC4-5D6E-409C-BE32-E72D297353CC}">
              <c16:uniqueId val="{00000006-7F9B-4702-8E17-2038FC7A8931}"/>
            </c:ext>
          </c:extLst>
        </c:ser>
        <c:dLbls>
          <c:showLegendKey val="0"/>
          <c:showVal val="0"/>
          <c:showCatName val="0"/>
          <c:showSerName val="0"/>
          <c:showPercent val="0"/>
          <c:showBubbleSize val="0"/>
        </c:dLbls>
        <c:gapWidth val="150"/>
        <c:axId val="116065408"/>
        <c:axId val="116067328"/>
      </c:barChart>
      <c:lineChart>
        <c:grouping val="standard"/>
        <c:varyColors val="0"/>
        <c:ser>
          <c:idx val="0"/>
          <c:order val="0"/>
          <c:tx>
            <c:strRef>
              <c:f>n2009_8_7!$O$26</c:f>
              <c:strCache>
                <c:ptCount val="1"/>
                <c:pt idx="0">
                  <c:v>東京</c:v>
                </c:pt>
              </c:strCache>
            </c:strRef>
          </c:tx>
          <c:spPr>
            <a:ln w="25400">
              <a:solidFill>
                <a:srgbClr val="00B0F0"/>
              </a:solidFill>
              <a:prstDash val="solid"/>
            </a:ln>
          </c:spPr>
          <c:marker>
            <c:symbol val="diamond"/>
            <c:size val="5"/>
            <c:spPr>
              <a:solidFill>
                <a:srgbClr val="00B0F0"/>
              </a:solidFill>
              <a:ln>
                <a:solidFill>
                  <a:srgbClr val="00B0F0"/>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n2009_8_7!$O$27:$O$35</c:f>
              <c:numCache>
                <c:formatCode>#,##0_);[Red]\(#,##0\)</c:formatCode>
                <c:ptCount val="9"/>
                <c:pt idx="0">
                  <c:v>510</c:v>
                </c:pt>
                <c:pt idx="1">
                  <c:v>484</c:v>
                </c:pt>
                <c:pt idx="2">
                  <c:v>517</c:v>
                </c:pt>
                <c:pt idx="3">
                  <c:v>537</c:v>
                </c:pt>
                <c:pt idx="4">
                  <c:v>565</c:v>
                </c:pt>
                <c:pt idx="5">
                  <c:v>583</c:v>
                </c:pt>
                <c:pt idx="6">
                  <c:v>593</c:v>
                </c:pt>
                <c:pt idx="7">
                  <c:v>631</c:v>
                </c:pt>
                <c:pt idx="8" formatCode="General">
                  <c:v>670</c:v>
                </c:pt>
              </c:numCache>
            </c:numRef>
          </c:val>
          <c:smooth val="0"/>
          <c:extLst>
            <c:ext xmlns:c16="http://schemas.microsoft.com/office/drawing/2014/chart" uri="{C3380CC4-5D6E-409C-BE32-E72D297353CC}">
              <c16:uniqueId val="{00000007-7F9B-4702-8E17-2038FC7A8931}"/>
            </c:ext>
          </c:extLst>
        </c:ser>
        <c:ser>
          <c:idx val="1"/>
          <c:order val="1"/>
          <c:tx>
            <c:strRef>
              <c:f>n2009_8_7!$P$26</c:f>
              <c:strCache>
                <c:ptCount val="1"/>
                <c:pt idx="0">
                  <c:v>愛知</c:v>
                </c:pt>
              </c:strCache>
            </c:strRef>
          </c:tx>
          <c:spPr>
            <a:ln w="12700">
              <a:solidFill>
                <a:schemeClr val="tx1"/>
              </a:solidFill>
              <a:prstDash val="dash"/>
            </a:ln>
          </c:spPr>
          <c:marker>
            <c:symbol val="diamond"/>
            <c:size val="5"/>
            <c:spPr>
              <a:solidFill>
                <a:schemeClr val="tx1"/>
              </a:solidFill>
              <a:ln>
                <a:solidFill>
                  <a:schemeClr val="tx1"/>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n2009_8_7!$P$27:$P$35</c:f>
              <c:numCache>
                <c:formatCode>#,##0_);[Red]\(#,##0\)</c:formatCode>
                <c:ptCount val="9"/>
                <c:pt idx="0">
                  <c:v>139</c:v>
                </c:pt>
                <c:pt idx="1">
                  <c:v>125</c:v>
                </c:pt>
                <c:pt idx="2">
                  <c:v>144</c:v>
                </c:pt>
                <c:pt idx="3">
                  <c:v>154</c:v>
                </c:pt>
                <c:pt idx="4">
                  <c:v>179</c:v>
                </c:pt>
                <c:pt idx="5">
                  <c:v>187</c:v>
                </c:pt>
                <c:pt idx="6">
                  <c:v>210</c:v>
                </c:pt>
                <c:pt idx="7">
                  <c:v>192</c:v>
                </c:pt>
                <c:pt idx="8" formatCode="General">
                  <c:v>216</c:v>
                </c:pt>
              </c:numCache>
            </c:numRef>
          </c:val>
          <c:smooth val="0"/>
          <c:extLst>
            <c:ext xmlns:c16="http://schemas.microsoft.com/office/drawing/2014/chart" uri="{C3380CC4-5D6E-409C-BE32-E72D297353CC}">
              <c16:uniqueId val="{00000008-7F9B-4702-8E17-2038FC7A8931}"/>
            </c:ext>
          </c:extLst>
        </c:ser>
        <c:ser>
          <c:idx val="3"/>
          <c:order val="2"/>
          <c:tx>
            <c:strRef>
              <c:f>n2009_8_7!$Q$26</c:f>
              <c:strCache>
                <c:ptCount val="1"/>
                <c:pt idx="0">
                  <c:v>大阪</c:v>
                </c:pt>
              </c:strCache>
            </c:strRef>
          </c:tx>
          <c:spPr>
            <a:ln w="34925">
              <a:solidFill>
                <a:srgbClr val="FF0000"/>
              </a:solidFill>
              <a:prstDash val="solid"/>
            </a:ln>
          </c:spPr>
          <c:marker>
            <c:symbol val="square"/>
            <c:size val="6"/>
            <c:spPr>
              <a:solidFill>
                <a:srgbClr val="FF0000"/>
              </a:solidFill>
              <a:ln>
                <a:solidFill>
                  <a:srgbClr val="FF0000"/>
                </a:solidFill>
                <a:prstDash val="solid"/>
              </a:ln>
            </c:spPr>
          </c:marker>
          <c:dLbls>
            <c:dLbl>
              <c:idx val="2"/>
              <c:layout>
                <c:manualLayout>
                  <c:x val="-2.0214556254108569E-2"/>
                  <c:y val="3.30979931428604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7F9B-4702-8E17-2038FC7A8931}"/>
                </c:ext>
              </c:extLst>
            </c:dLbl>
            <c:dLbl>
              <c:idx val="3"/>
              <c:layout>
                <c:manualLayout>
                  <c:x val="-3.3573141486810551E-2"/>
                  <c:y val="-3.64648140955474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F9B-4702-8E17-2038FC7A8931}"/>
                </c:ext>
              </c:extLst>
            </c:dLbl>
            <c:dLbl>
              <c:idx val="4"/>
              <c:layout>
                <c:manualLayout>
                  <c:x val="-3.3573141486810551E-2"/>
                  <c:y val="-4.543342396101832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7F9B-4702-8E17-2038FC7A8931}"/>
                </c:ext>
              </c:extLst>
            </c:dLbl>
            <c:dLbl>
              <c:idx val="5"/>
              <c:layout>
                <c:manualLayout>
                  <c:x val="-2.4546246879988975E-2"/>
                  <c:y val="-4.84853373056729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7F9B-4702-8E17-2038FC7A8931}"/>
                </c:ext>
              </c:extLst>
            </c:dLbl>
            <c:dLbl>
              <c:idx val="6"/>
              <c:layout>
                <c:manualLayout>
                  <c:x val="-1.155117500234786E-2"/>
                  <c:y val="2.85655858957195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7F9B-4702-8E17-2038FC7A8931}"/>
                </c:ext>
              </c:extLst>
            </c:dLbl>
            <c:dLbl>
              <c:idx val="7"/>
              <c:layout>
                <c:manualLayout>
                  <c:x val="-3.6097421882337788E-3"/>
                  <c:y val="-2.80895046935396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7F9B-4702-8E17-2038FC7A8931}"/>
                </c:ext>
              </c:extLst>
            </c:dLbl>
            <c:dLbl>
              <c:idx val="8"/>
              <c:layout>
                <c:manualLayout>
                  <c:x val="-2.0936504691755408E-2"/>
                  <c:y val="-4.62191336821026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7F9B-4702-8E17-2038FC7A8931}"/>
                </c:ext>
              </c:extLst>
            </c:dLbl>
            <c:spPr>
              <a:noFill/>
              <a:ln>
                <a:noFill/>
              </a:ln>
              <a:effectLst/>
            </c:spPr>
            <c:txPr>
              <a:bodyPr/>
              <a:lstStyle/>
              <a:p>
                <a:pPr>
                  <a:defRPr sz="12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n2009_8_7!$Q$27:$Q$35</c:f>
              <c:numCache>
                <c:formatCode>#,##0_);[Red]\(#,##0\)</c:formatCode>
                <c:ptCount val="9"/>
                <c:pt idx="0">
                  <c:v>152</c:v>
                </c:pt>
                <c:pt idx="1">
                  <c:v>135</c:v>
                </c:pt>
                <c:pt idx="2">
                  <c:v>281</c:v>
                </c:pt>
                <c:pt idx="3">
                  <c:v>314</c:v>
                </c:pt>
                <c:pt idx="4">
                  <c:v>253</c:v>
                </c:pt>
                <c:pt idx="5">
                  <c:v>242</c:v>
                </c:pt>
                <c:pt idx="6">
                  <c:v>280</c:v>
                </c:pt>
                <c:pt idx="7">
                  <c:v>251</c:v>
                </c:pt>
                <c:pt idx="8" formatCode="General">
                  <c:v>240</c:v>
                </c:pt>
              </c:numCache>
            </c:numRef>
          </c:val>
          <c:smooth val="0"/>
          <c:extLst>
            <c:ext xmlns:c16="http://schemas.microsoft.com/office/drawing/2014/chart" uri="{C3380CC4-5D6E-409C-BE32-E72D297353CC}">
              <c16:uniqueId val="{0000000B-7F9B-4702-8E17-2038FC7A8931}"/>
            </c:ext>
          </c:extLst>
        </c:ser>
        <c:ser>
          <c:idx val="4"/>
          <c:order val="3"/>
          <c:tx>
            <c:strRef>
              <c:f>n2009_8_7!$R$26</c:f>
              <c:strCache>
                <c:ptCount val="1"/>
                <c:pt idx="0">
                  <c:v>京都</c:v>
                </c:pt>
              </c:strCache>
            </c:strRef>
          </c:tx>
          <c:spPr>
            <a:ln w="12700">
              <a:solidFill>
                <a:srgbClr val="FFC000"/>
              </a:solidFill>
              <a:prstDash val="solid"/>
            </a:ln>
          </c:spPr>
          <c:marker>
            <c:symbol val="triangle"/>
            <c:size val="5"/>
            <c:spPr>
              <a:solidFill>
                <a:srgbClr val="FFC000"/>
              </a:solidFill>
              <a:ln>
                <a:solidFill>
                  <a:srgbClr val="FFC000"/>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n2009_8_7!$R$27:$R$35</c:f>
              <c:numCache>
                <c:formatCode>#,##0_);[Red]\(#,##0\)</c:formatCode>
                <c:ptCount val="9"/>
                <c:pt idx="0">
                  <c:v>160</c:v>
                </c:pt>
                <c:pt idx="1">
                  <c:v>145</c:v>
                </c:pt>
                <c:pt idx="2">
                  <c:v>202</c:v>
                </c:pt>
                <c:pt idx="3">
                  <c:v>179</c:v>
                </c:pt>
                <c:pt idx="4">
                  <c:v>211</c:v>
                </c:pt>
                <c:pt idx="5">
                  <c:v>230</c:v>
                </c:pt>
                <c:pt idx="6">
                  <c:v>290</c:v>
                </c:pt>
                <c:pt idx="7">
                  <c:v>334</c:v>
                </c:pt>
                <c:pt idx="8" formatCode="General">
                  <c:v>367</c:v>
                </c:pt>
              </c:numCache>
            </c:numRef>
          </c:val>
          <c:smooth val="0"/>
          <c:extLst>
            <c:ext xmlns:c16="http://schemas.microsoft.com/office/drawing/2014/chart" uri="{C3380CC4-5D6E-409C-BE32-E72D297353CC}">
              <c16:uniqueId val="{0000000C-7F9B-4702-8E17-2038FC7A8931}"/>
            </c:ext>
          </c:extLst>
        </c:ser>
        <c:ser>
          <c:idx val="5"/>
          <c:order val="4"/>
          <c:tx>
            <c:strRef>
              <c:f>n2009_8_7!$S$26</c:f>
              <c:strCache>
                <c:ptCount val="1"/>
                <c:pt idx="0">
                  <c:v>福岡</c:v>
                </c:pt>
              </c:strCache>
            </c:strRef>
          </c:tx>
          <c:spPr>
            <a:ln w="19050">
              <a:solidFill>
                <a:srgbClr val="7030A0"/>
              </a:solidFill>
              <a:prstDash val="solid"/>
            </a:ln>
          </c:spPr>
          <c:marker>
            <c:symbol val="circle"/>
            <c:size val="5"/>
            <c:spPr>
              <a:solidFill>
                <a:srgbClr val="800000"/>
              </a:solidFill>
              <a:ln>
                <a:solidFill>
                  <a:srgbClr val="7030A0"/>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n2009_8_7!$S$27:$S$35</c:f>
              <c:numCache>
                <c:formatCode>#,##0_);[Red]\(#,##0\)</c:formatCode>
                <c:ptCount val="9"/>
                <c:pt idx="0">
                  <c:v>269</c:v>
                </c:pt>
                <c:pt idx="1">
                  <c:v>268</c:v>
                </c:pt>
                <c:pt idx="2">
                  <c:v>301</c:v>
                </c:pt>
                <c:pt idx="3">
                  <c:v>312</c:v>
                </c:pt>
                <c:pt idx="4">
                  <c:v>411</c:v>
                </c:pt>
                <c:pt idx="5">
                  <c:v>450</c:v>
                </c:pt>
                <c:pt idx="6">
                  <c:v>488</c:v>
                </c:pt>
                <c:pt idx="7">
                  <c:v>436</c:v>
                </c:pt>
                <c:pt idx="8" formatCode="General">
                  <c:v>427</c:v>
                </c:pt>
              </c:numCache>
            </c:numRef>
          </c:val>
          <c:smooth val="0"/>
          <c:extLst>
            <c:ext xmlns:c16="http://schemas.microsoft.com/office/drawing/2014/chart" uri="{C3380CC4-5D6E-409C-BE32-E72D297353CC}">
              <c16:uniqueId val="{0000000D-7F9B-4702-8E17-2038FC7A8931}"/>
            </c:ext>
          </c:extLst>
        </c:ser>
        <c:dLbls>
          <c:showLegendKey val="0"/>
          <c:showVal val="0"/>
          <c:showCatName val="0"/>
          <c:showSerName val="0"/>
          <c:showPercent val="0"/>
          <c:showBubbleSize val="0"/>
        </c:dLbls>
        <c:marker val="1"/>
        <c:smooth val="0"/>
        <c:axId val="116087424"/>
        <c:axId val="116085888"/>
      </c:lineChart>
      <c:catAx>
        <c:axId val="1160654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7328"/>
        <c:crosses val="autoZero"/>
        <c:auto val="1"/>
        <c:lblAlgn val="ctr"/>
        <c:lblOffset val="100"/>
        <c:tickLblSkip val="1"/>
        <c:tickMarkSkip val="1"/>
        <c:noMultiLvlLbl val="0"/>
      </c:catAx>
      <c:valAx>
        <c:axId val="116067328"/>
        <c:scaling>
          <c:orientation val="minMax"/>
        </c:scaling>
        <c:delete val="0"/>
        <c:axPos val="l"/>
        <c:title>
          <c:tx>
            <c:rich>
              <a:bodyPr rot="0" vert="horz"/>
              <a:lstStyle/>
              <a:p>
                <a:pPr algn="ct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a:latin typeface="Meiryo UI" panose="020B0604030504040204" pitchFamily="50" charset="-128"/>
                    <a:ea typeface="Meiryo UI" panose="020B0604030504040204" pitchFamily="50" charset="-128"/>
                    <a:cs typeface="Meiryo UI" panose="020B0604030504040204" pitchFamily="50" charset="-128"/>
                  </a:rPr>
                  <a:t>（件）</a:t>
                </a:r>
              </a:p>
            </c:rich>
          </c:tx>
          <c:layout>
            <c:manualLayout>
              <c:xMode val="edge"/>
              <c:yMode val="edge"/>
              <c:x val="0"/>
              <c:y val="0"/>
            </c:manualLayout>
          </c:layout>
          <c:overlay val="0"/>
          <c:spPr>
            <a:noFill/>
            <a:ln w="25400">
              <a:noFill/>
            </a:ln>
          </c:spPr>
        </c:title>
        <c:numFmt formatCode="#,##0_);[Red]\(#,##0\)" sourceLinked="1"/>
        <c:majorTickMark val="in"/>
        <c:minorTickMark val="none"/>
        <c:tickLblPos val="high"/>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5408"/>
        <c:crosses val="autoZero"/>
        <c:crossBetween val="between"/>
      </c:valAx>
      <c:valAx>
        <c:axId val="116085888"/>
        <c:scaling>
          <c:orientation val="minMax"/>
        </c:scaling>
        <c:delete val="0"/>
        <c:axPos val="r"/>
        <c:numFmt formatCode="#,##0_);[Red]\(#,##0\)" sourceLinked="1"/>
        <c:majorTickMark val="out"/>
        <c:minorTickMark val="none"/>
        <c:tickLblPos val="low"/>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87424"/>
        <c:crosses val="max"/>
        <c:crossBetween val="between"/>
      </c:valAx>
      <c:catAx>
        <c:axId val="116087424"/>
        <c:scaling>
          <c:orientation val="minMax"/>
        </c:scaling>
        <c:delete val="1"/>
        <c:axPos val="b"/>
        <c:numFmt formatCode="General" sourceLinked="1"/>
        <c:majorTickMark val="out"/>
        <c:minorTickMark val="none"/>
        <c:tickLblPos val="nextTo"/>
        <c:crossAx val="116085888"/>
        <c:crosses val="autoZero"/>
        <c:auto val="1"/>
        <c:lblAlgn val="ctr"/>
        <c:lblOffset val="100"/>
        <c:noMultiLvlLbl val="0"/>
      </c:catAx>
      <c:spPr>
        <a:noFill/>
        <a:ln w="25400">
          <a:noFill/>
        </a:ln>
      </c:spPr>
    </c:plotArea>
    <c:legend>
      <c:legendPos val="b"/>
      <c:legendEntry>
        <c:idx val="0"/>
        <c:delete val="1"/>
      </c:legendEntry>
      <c:layout>
        <c:manualLayout>
          <c:xMode val="edge"/>
          <c:yMode val="edge"/>
          <c:x val="0.27258624214127858"/>
          <c:y val="0.90756173263579465"/>
          <c:w val="0.45482751571744279"/>
          <c:h val="7.4308638375642347E-2"/>
        </c:manualLayout>
      </c:layout>
      <c:overlay val="0"/>
      <c:txPr>
        <a:bodyPr/>
        <a:lstStyle/>
        <a:p>
          <a:pPr>
            <a:defRPr sz="1050"/>
          </a:pPr>
          <a:endParaRPr lang="ja-JP"/>
        </a:p>
      </c:txPr>
    </c:legend>
    <c:plotVisOnly val="1"/>
    <c:dispBlanksAs val="gap"/>
    <c:showDLblsOverMax val="0"/>
  </c:chart>
  <c:spPr>
    <a:solidFill>
      <a:srgbClr val="FFFFFF"/>
    </a:solidFill>
    <a:ln w="3175">
      <a:noFill/>
      <a:prstDash val="solid"/>
    </a:ln>
  </c:spPr>
  <c:txPr>
    <a:bodyPr/>
    <a:lstStyle/>
    <a:p>
      <a:pPr>
        <a:defRPr sz="17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3521704884228"/>
          <c:y val="6.9418960244648317E-2"/>
          <c:w val="0.87021998075514984"/>
          <c:h val="0.74662621300777765"/>
        </c:manualLayout>
      </c:layout>
      <c:barChart>
        <c:barDir val="col"/>
        <c:grouping val="clustered"/>
        <c:varyColors val="0"/>
        <c:ser>
          <c:idx val="0"/>
          <c:order val="0"/>
          <c:spPr>
            <a:pattFill prst="pct90">
              <a:fgClr>
                <a:schemeClr val="accent1"/>
              </a:fgClr>
              <a:bgClr>
                <a:schemeClr val="bg1"/>
              </a:bgClr>
            </a:pattFill>
          </c:spPr>
          <c:invertIfNegative val="0"/>
          <c:dLbls>
            <c:spPr>
              <a:noFill/>
              <a:ln>
                <a:noFill/>
              </a:ln>
              <a:effectLst/>
            </c:spPr>
            <c:txPr>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'[＜ｐ98-99＞上場・提案型融資.xlsx]上場'!$K$18:$K$23</c:f>
              <c:strCache>
                <c:ptCount val="6"/>
                <c:pt idx="0">
                  <c:v>大阪府</c:v>
                </c:pt>
                <c:pt idx="1">
                  <c:v>東京都</c:v>
                </c:pt>
                <c:pt idx="2">
                  <c:v>愛知県</c:v>
                </c:pt>
                <c:pt idx="3">
                  <c:v>京都府</c:v>
                </c:pt>
                <c:pt idx="4">
                  <c:v>福岡県</c:v>
                </c:pt>
                <c:pt idx="5">
                  <c:v>その他</c:v>
                </c:pt>
              </c:strCache>
            </c:strRef>
          </c:cat>
          <c:val>
            <c:numRef>
              <c:f>'[＜ｐ98-99＞上場・提案型融資.xlsx]上場'!$L$18:$L$23</c:f>
              <c:numCache>
                <c:formatCode>General</c:formatCode>
                <c:ptCount val="6"/>
                <c:pt idx="0">
                  <c:v>5</c:v>
                </c:pt>
                <c:pt idx="1">
                  <c:v>63</c:v>
                </c:pt>
                <c:pt idx="2">
                  <c:v>4</c:v>
                </c:pt>
                <c:pt idx="3">
                  <c:v>3</c:v>
                </c:pt>
                <c:pt idx="4">
                  <c:v>5</c:v>
                </c:pt>
                <c:pt idx="5">
                  <c:v>17</c:v>
                </c:pt>
              </c:numCache>
            </c:numRef>
          </c:val>
          <c:extLst>
            <c:ext xmlns:c16="http://schemas.microsoft.com/office/drawing/2014/chart" uri="{C3380CC4-5D6E-409C-BE32-E72D297353CC}">
              <c16:uniqueId val="{00000000-0EAC-4CAD-A809-98D9C403AB8D}"/>
            </c:ext>
          </c:extLst>
        </c:ser>
        <c:dLbls>
          <c:showLegendKey val="0"/>
          <c:showVal val="0"/>
          <c:showCatName val="0"/>
          <c:showSerName val="0"/>
          <c:showPercent val="0"/>
          <c:showBubbleSize val="0"/>
        </c:dLbls>
        <c:gapWidth val="129"/>
        <c:axId val="126383616"/>
        <c:axId val="126385152"/>
      </c:barChart>
      <c:catAx>
        <c:axId val="126383616"/>
        <c:scaling>
          <c:orientation val="minMax"/>
        </c:scaling>
        <c:delete val="0"/>
        <c:axPos val="b"/>
        <c:numFmt formatCode="General" sourceLinked="0"/>
        <c:majorTickMark val="out"/>
        <c:minorTickMark val="none"/>
        <c:tickLblPos val="nextTo"/>
        <c:crossAx val="126385152"/>
        <c:crosses val="autoZero"/>
        <c:auto val="1"/>
        <c:lblAlgn val="ctr"/>
        <c:lblOffset val="100"/>
        <c:noMultiLvlLbl val="0"/>
      </c:catAx>
      <c:valAx>
        <c:axId val="126385152"/>
        <c:scaling>
          <c:orientation val="minMax"/>
          <c:max val="80"/>
        </c:scaling>
        <c:delete val="0"/>
        <c:axPos val="l"/>
        <c:numFmt formatCode="General" sourceLinked="1"/>
        <c:majorTickMark val="out"/>
        <c:minorTickMark val="none"/>
        <c:tickLblPos val="nextTo"/>
        <c:txPr>
          <a:bodyPr/>
          <a:lstStyle/>
          <a:p>
            <a:pPr>
              <a:defRPr sz="1100"/>
            </a:pPr>
            <a:endParaRPr lang="ja-JP"/>
          </a:p>
        </c:txPr>
        <c:crossAx val="126383616"/>
        <c:crosses val="autoZero"/>
        <c:crossBetween val="between"/>
        <c:majorUnit val="20"/>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025676750191752E-2"/>
          <c:y val="0.10894339221110874"/>
          <c:w val="0.86665470435498515"/>
          <c:h val="0.77463041781939423"/>
        </c:manualLayout>
      </c:layout>
      <c:barChart>
        <c:barDir val="col"/>
        <c:grouping val="clustered"/>
        <c:varyColors val="0"/>
        <c:ser>
          <c:idx val="2"/>
          <c:order val="1"/>
          <c:tx>
            <c:strRef>
              <c:f>'[Microsoft PowerPoint 内のグラフ]提案型融資'!$B$5</c:f>
              <c:strCache>
                <c:ptCount val="1"/>
                <c:pt idx="0">
                  <c:v>融資実績</c:v>
                </c:pt>
              </c:strCache>
            </c:strRef>
          </c:tx>
          <c:invertIfNegative val="0"/>
          <c:dLbls>
            <c:dLbl>
              <c:idx val="6"/>
              <c:layout>
                <c:manualLayout>
                  <c:x val="0"/>
                  <c:y val="2.25225225225225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448-4519-817C-3F4E0F9B1B0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'[Microsoft PowerPoint 内のグラフ]提案型融資'!$C$2:$K$2</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'[Microsoft PowerPoint 内のグラフ]提案型融資'!$C$5:$K$5</c:f>
              <c:numCache>
                <c:formatCode>#,##0</c:formatCode>
                <c:ptCount val="9"/>
                <c:pt idx="0">
                  <c:v>18654</c:v>
                </c:pt>
                <c:pt idx="1">
                  <c:v>77931</c:v>
                </c:pt>
                <c:pt idx="2">
                  <c:v>83154</c:v>
                </c:pt>
                <c:pt idx="3">
                  <c:v>97305</c:v>
                </c:pt>
                <c:pt idx="4">
                  <c:v>126339</c:v>
                </c:pt>
                <c:pt idx="5">
                  <c:v>127271</c:v>
                </c:pt>
                <c:pt idx="6">
                  <c:v>133244</c:v>
                </c:pt>
                <c:pt idx="7">
                  <c:v>105192</c:v>
                </c:pt>
                <c:pt idx="8">
                  <c:v>60351</c:v>
                </c:pt>
              </c:numCache>
            </c:numRef>
          </c:val>
          <c:extLst>
            <c:ext xmlns:c16="http://schemas.microsoft.com/office/drawing/2014/chart" uri="{C3380CC4-5D6E-409C-BE32-E72D297353CC}">
              <c16:uniqueId val="{00000001-6448-4519-817C-3F4E0F9B1B03}"/>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'[Microsoft PowerPoint 内のグラフ]提案型融資'!$B$3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dLbl>
              <c:idx val="8"/>
              <c:layout>
                <c:manualLayout>
                  <c:x val="-2.2145724847776875E-2"/>
                  <c:y val="6.13369658892857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448-4519-817C-3F4E0F9B1B03}"/>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'[Microsoft PowerPoint 内のグラフ]提案型融資'!$C$2:$K$2</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'[Microsoft PowerPoint 内のグラフ]提案型融資'!$C$3:$K$3</c:f>
              <c:numCache>
                <c:formatCode>General</c:formatCode>
                <c:ptCount val="9"/>
                <c:pt idx="0">
                  <c:v>17</c:v>
                </c:pt>
                <c:pt idx="1">
                  <c:v>20</c:v>
                </c:pt>
                <c:pt idx="2">
                  <c:v>18</c:v>
                </c:pt>
                <c:pt idx="3">
                  <c:v>19</c:v>
                </c:pt>
                <c:pt idx="4">
                  <c:v>19</c:v>
                </c:pt>
                <c:pt idx="5">
                  <c:v>19</c:v>
                </c:pt>
                <c:pt idx="6">
                  <c:v>19</c:v>
                </c:pt>
                <c:pt idx="7">
                  <c:v>19</c:v>
                </c:pt>
                <c:pt idx="8">
                  <c:v>18</c:v>
                </c:pt>
              </c:numCache>
            </c:numRef>
          </c:val>
          <c:smooth val="0"/>
          <c:extLst>
            <c:ext xmlns:c16="http://schemas.microsoft.com/office/drawing/2014/chart" uri="{C3380CC4-5D6E-409C-BE32-E72D297353CC}">
              <c16:uniqueId val="{00000002-6448-4519-817C-3F4E0F9B1B03}"/>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5201072386058979"/>
          <c:y val="2.7027027027027029E-2"/>
          <c:w val="0.35853440571939232"/>
          <c:h val="8.1454564801021492E-2"/>
        </c:manualLayout>
      </c:layout>
      <c:overlay val="0"/>
      <c:txPr>
        <a:bodyPr/>
        <a:lstStyle/>
        <a:p>
          <a:pPr>
            <a:defRPr sz="100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4.5878257610231031E-2"/>
          <c:w val="0.9053477391400957"/>
          <c:h val="0.84642544764114536"/>
        </c:manualLayout>
      </c:layout>
      <c:barChart>
        <c:barDir val="col"/>
        <c:grouping val="clustered"/>
        <c:varyColors val="0"/>
        <c:ser>
          <c:idx val="0"/>
          <c:order val="0"/>
          <c:tx>
            <c:strRef>
              <c:f>開廃業率!$C$2</c:f>
              <c:strCache>
                <c:ptCount val="1"/>
                <c:pt idx="0">
                  <c:v>開業数</c:v>
                </c:pt>
              </c:strCache>
            </c:strRef>
          </c:tx>
          <c:spPr>
            <a:solidFill>
              <a:schemeClr val="accent4">
                <a:lumMod val="60000"/>
                <a:lumOff val="40000"/>
              </a:schemeClr>
            </a:solidFill>
          </c:spPr>
          <c:invertIfNegative val="0"/>
          <c:dLbls>
            <c:spPr>
              <a:noFill/>
              <a:ln>
                <a:noFill/>
              </a:ln>
              <a:effectLst/>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開廃業率!$B$3:$B$16</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開廃業率!$C$3:$C$16</c:f>
              <c:numCache>
                <c:formatCode>#,##0_);[Red]\(#,##0\)</c:formatCode>
                <c:ptCount val="11"/>
                <c:pt idx="0">
                  <c:v>7770</c:v>
                </c:pt>
                <c:pt idx="1">
                  <c:v>7477</c:v>
                </c:pt>
                <c:pt idx="2">
                  <c:v>7564</c:v>
                </c:pt>
                <c:pt idx="3">
                  <c:v>7854</c:v>
                </c:pt>
                <c:pt idx="4">
                  <c:v>8276</c:v>
                </c:pt>
                <c:pt idx="5">
                  <c:v>8383</c:v>
                </c:pt>
                <c:pt idx="6">
                  <c:v>10119</c:v>
                </c:pt>
                <c:pt idx="7">
                  <c:v>11700</c:v>
                </c:pt>
                <c:pt idx="8">
                  <c:v>11629</c:v>
                </c:pt>
                <c:pt idx="9">
                  <c:v>8463</c:v>
                </c:pt>
                <c:pt idx="10">
                  <c:v>8460</c:v>
                </c:pt>
              </c:numCache>
            </c:numRef>
          </c:val>
          <c:extLst>
            <c:ext xmlns:c16="http://schemas.microsoft.com/office/drawing/2014/chart" uri="{C3380CC4-5D6E-409C-BE32-E72D297353CC}">
              <c16:uniqueId val="{00000000-751B-48DB-9C9F-59F9605EC49C}"/>
            </c:ext>
          </c:extLst>
        </c:ser>
        <c:dLbls>
          <c:showLegendKey val="0"/>
          <c:showVal val="0"/>
          <c:showCatName val="0"/>
          <c:showSerName val="0"/>
          <c:showPercent val="0"/>
          <c:showBubbleSize val="0"/>
        </c:dLbls>
        <c:gapWidth val="150"/>
        <c:axId val="243557888"/>
        <c:axId val="243559424"/>
      </c:barChart>
      <c:lineChart>
        <c:grouping val="standard"/>
        <c:varyColors val="0"/>
        <c:ser>
          <c:idx val="1"/>
          <c:order val="1"/>
          <c:tx>
            <c:strRef>
              <c:f>開廃業率!$D$2</c:f>
              <c:strCache>
                <c:ptCount val="1"/>
                <c:pt idx="0">
                  <c:v>開業率</c:v>
                </c:pt>
              </c:strCache>
            </c:strRef>
          </c:tx>
          <c:marker>
            <c:symbol val="none"/>
          </c:marker>
          <c:dLbls>
            <c:dLbl>
              <c:idx val="0"/>
              <c:layout>
                <c:manualLayout>
                  <c:x val="-3.3378890348756754E-2"/>
                  <c:y val="5.9999295983905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1B-48DB-9C9F-59F9605EC49C}"/>
                </c:ext>
              </c:extLst>
            </c:dLbl>
            <c:dLbl>
              <c:idx val="2"/>
              <c:layout>
                <c:manualLayout>
                  <c:x val="-3.6456844532258621E-2"/>
                  <c:y val="-4.3759991399587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1B-48DB-9C9F-59F9605EC49C}"/>
                </c:ext>
              </c:extLst>
            </c:dLbl>
            <c:dLbl>
              <c:idx val="3"/>
              <c:layout>
                <c:manualLayout>
                  <c:x val="-3.4643511594907701E-2"/>
                  <c:y val="-4.216041609253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1B-48DB-9C9F-59F9605EC49C}"/>
                </c:ext>
              </c:extLst>
            </c:dLbl>
            <c:dLbl>
              <c:idx val="9"/>
              <c:layout>
                <c:manualLayout>
                  <c:x val="-3.4088067353737761E-2"/>
                  <c:y val="-0.153457115430415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1B-48DB-9C9F-59F9605EC49C}"/>
                </c:ext>
              </c:extLst>
            </c:dLbl>
            <c:spPr>
              <a:noFill/>
              <a:ln>
                <a:noFill/>
              </a:ln>
              <a:effectLst/>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開廃業率!$B$3:$B$16</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開廃業率!$D$3:$D$16</c:f>
              <c:numCache>
                <c:formatCode>0.0%</c:formatCode>
                <c:ptCount val="11"/>
                <c:pt idx="0">
                  <c:v>4.7E-2</c:v>
                </c:pt>
                <c:pt idx="1">
                  <c:v>4.5601751614693556E-2</c:v>
                </c:pt>
                <c:pt idx="2">
                  <c:v>4.6083173914632812E-2</c:v>
                </c:pt>
                <c:pt idx="3">
                  <c:v>4.7634354473832644E-2</c:v>
                </c:pt>
                <c:pt idx="4">
                  <c:v>4.9906831736306674E-2</c:v>
                </c:pt>
                <c:pt idx="5">
                  <c:v>0.05</c:v>
                </c:pt>
                <c:pt idx="6">
                  <c:v>5.9000000000000004E-2</c:v>
                </c:pt>
                <c:pt idx="7">
                  <c:v>6.8000000000000005E-2</c:v>
                </c:pt>
                <c:pt idx="8">
                  <c:v>6.5000000000000002E-2</c:v>
                </c:pt>
                <c:pt idx="9">
                  <c:v>4.5999999999999999E-2</c:v>
                </c:pt>
                <c:pt idx="10">
                  <c:v>4.4999999999999998E-2</c:v>
                </c:pt>
              </c:numCache>
            </c:numRef>
          </c:val>
          <c:smooth val="0"/>
          <c:extLst>
            <c:ext xmlns:c16="http://schemas.microsoft.com/office/drawing/2014/chart" uri="{C3380CC4-5D6E-409C-BE32-E72D297353CC}">
              <c16:uniqueId val="{00000005-751B-48DB-9C9F-59F9605EC49C}"/>
            </c:ext>
          </c:extLst>
        </c:ser>
        <c:ser>
          <c:idx val="2"/>
          <c:order val="2"/>
          <c:tx>
            <c:strRef>
              <c:f>開廃業率!$E$2</c:f>
              <c:strCache>
                <c:ptCount val="1"/>
                <c:pt idx="0">
                  <c:v>廃業率</c:v>
                </c:pt>
              </c:strCache>
            </c:strRef>
          </c:tx>
          <c:spPr>
            <a:ln>
              <a:solidFill>
                <a:schemeClr val="accent1"/>
              </a:solidFill>
              <a:prstDash val="sysDash"/>
            </a:ln>
          </c:spPr>
          <c:marker>
            <c:symbol val="none"/>
          </c:marker>
          <c:dLbls>
            <c:dLbl>
              <c:idx val="0"/>
              <c:layout>
                <c:manualLayout>
                  <c:x val="-3.3378890348756754E-2"/>
                  <c:y val="-2.37519808380771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1B-48DB-9C9F-59F9605EC49C}"/>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開廃業率!$B$3:$B$16</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開廃業率!$E$3:$E$16</c:f>
              <c:numCache>
                <c:formatCode>0.0%</c:formatCode>
                <c:ptCount val="11"/>
                <c:pt idx="0">
                  <c:v>0.05</c:v>
                </c:pt>
                <c:pt idx="1">
                  <c:v>4.2999999999999997E-2</c:v>
                </c:pt>
                <c:pt idx="2">
                  <c:v>4.2000000000000003E-2</c:v>
                </c:pt>
                <c:pt idx="3">
                  <c:v>4.1000000000000002E-2</c:v>
                </c:pt>
                <c:pt idx="4">
                  <c:v>3.5999999999999997E-2</c:v>
                </c:pt>
                <c:pt idx="5">
                  <c:v>3.7999999999999999E-2</c:v>
                </c:pt>
                <c:pt idx="6">
                  <c:v>3.7000000000000005E-2</c:v>
                </c:pt>
                <c:pt idx="7">
                  <c:v>3.6999999999999998E-2</c:v>
                </c:pt>
                <c:pt idx="8">
                  <c:v>4.2999999999999997E-2</c:v>
                </c:pt>
                <c:pt idx="9">
                  <c:v>3.7999999999999999E-2</c:v>
                </c:pt>
                <c:pt idx="10">
                  <c:v>3.5999999999999997E-2</c:v>
                </c:pt>
              </c:numCache>
            </c:numRef>
          </c:val>
          <c:smooth val="0"/>
          <c:extLst>
            <c:ext xmlns:c16="http://schemas.microsoft.com/office/drawing/2014/chart" uri="{C3380CC4-5D6E-409C-BE32-E72D297353CC}">
              <c16:uniqueId val="{00000007-751B-48DB-9C9F-59F9605EC49C}"/>
            </c:ext>
          </c:extLst>
        </c:ser>
        <c:dLbls>
          <c:showLegendKey val="0"/>
          <c:showVal val="0"/>
          <c:showCatName val="0"/>
          <c:showSerName val="0"/>
          <c:showPercent val="0"/>
          <c:showBubbleSize val="0"/>
        </c:dLbls>
        <c:marker val="1"/>
        <c:smooth val="0"/>
        <c:axId val="252098816"/>
        <c:axId val="252097280"/>
      </c:lineChart>
      <c:catAx>
        <c:axId val="243557888"/>
        <c:scaling>
          <c:orientation val="minMax"/>
        </c:scaling>
        <c:delete val="0"/>
        <c:axPos val="b"/>
        <c:numFmt formatCode="General" sourceLinked="1"/>
        <c:majorTickMark val="out"/>
        <c:minorTickMark val="none"/>
        <c:tickLblPos val="nextTo"/>
        <c:crossAx val="243559424"/>
        <c:crosses val="autoZero"/>
        <c:auto val="1"/>
        <c:lblAlgn val="ctr"/>
        <c:lblOffset val="100"/>
        <c:noMultiLvlLbl val="0"/>
      </c:catAx>
      <c:valAx>
        <c:axId val="243559424"/>
        <c:scaling>
          <c:orientation val="minMax"/>
        </c:scaling>
        <c:delete val="0"/>
        <c:axPos val="l"/>
        <c:majorGridlines>
          <c:spPr>
            <a:ln>
              <a:noFill/>
            </a:ln>
          </c:spPr>
        </c:majorGridlines>
        <c:numFmt formatCode="#,##0_);[Red]\(#,##0\)" sourceLinked="1"/>
        <c:majorTickMark val="none"/>
        <c:minorTickMark val="none"/>
        <c:tickLblPos val="none"/>
        <c:crossAx val="243557888"/>
        <c:crosses val="autoZero"/>
        <c:crossBetween val="between"/>
      </c:valAx>
      <c:valAx>
        <c:axId val="252097280"/>
        <c:scaling>
          <c:orientation val="minMax"/>
          <c:max val="8.0000000000000016E-2"/>
          <c:min val="3.0000000000000006E-2"/>
        </c:scaling>
        <c:delete val="0"/>
        <c:axPos val="r"/>
        <c:numFmt formatCode="0.0%" sourceLinked="0"/>
        <c:majorTickMark val="out"/>
        <c:minorTickMark val="none"/>
        <c:tickLblPos val="nextTo"/>
        <c:crossAx val="252098816"/>
        <c:crosses val="max"/>
        <c:crossBetween val="between"/>
        <c:majorUnit val="1.0000000000000002E-2"/>
      </c:valAx>
      <c:catAx>
        <c:axId val="252098816"/>
        <c:scaling>
          <c:orientation val="minMax"/>
        </c:scaling>
        <c:delete val="1"/>
        <c:axPos val="b"/>
        <c:numFmt formatCode="General" sourceLinked="1"/>
        <c:majorTickMark val="out"/>
        <c:minorTickMark val="none"/>
        <c:tickLblPos val="nextTo"/>
        <c:crossAx val="252097280"/>
        <c:crosses val="autoZero"/>
        <c:auto val="1"/>
        <c:lblAlgn val="ctr"/>
        <c:lblOffset val="100"/>
        <c:noMultiLvlLbl val="0"/>
      </c:catAx>
    </c:plotArea>
    <c:legend>
      <c:legendPos val="r"/>
      <c:legendEntry>
        <c:idx val="1"/>
        <c:txPr>
          <a:bodyPr/>
          <a:lstStyle/>
          <a:p>
            <a:pPr>
              <a:defRPr u="sng"/>
            </a:pPr>
            <a:endParaRPr lang="ja-JP"/>
          </a:p>
        </c:txPr>
      </c:legendEntry>
      <c:layout>
        <c:manualLayout>
          <c:xMode val="edge"/>
          <c:yMode val="edge"/>
          <c:x val="6.25E-2"/>
          <c:y val="3.646106736657917E-2"/>
          <c:w val="0.46342585835143507"/>
          <c:h val="8.218499957346774E-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まとめ!$C$2</c:f>
              <c:strCache>
                <c:ptCount val="1"/>
                <c:pt idx="0">
                  <c:v>景気動向指数（大阪府）</c:v>
                </c:pt>
              </c:strCache>
            </c:strRef>
          </c:tx>
          <c:spPr>
            <a:ln w="28575" cap="rnd">
              <a:solidFill>
                <a:srgbClr val="0070C0"/>
              </a:solidFill>
              <a:round/>
            </a:ln>
            <a:effectLst/>
          </c:spPr>
          <c:marker>
            <c:symbol val="none"/>
          </c:marker>
          <c:cat>
            <c:numRef>
              <c:f>まとめ!$B$3:$B$134</c:f>
              <c:numCache>
                <c:formatCode>yyyy"年"m"月"</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まとめ!$C$3:$C$134</c:f>
              <c:numCache>
                <c:formatCode>0.0</c:formatCode>
                <c:ptCount val="132"/>
                <c:pt idx="0">
                  <c:v>75.400000000000006</c:v>
                </c:pt>
                <c:pt idx="1">
                  <c:v>76.3</c:v>
                </c:pt>
                <c:pt idx="2">
                  <c:v>76.900000000000006</c:v>
                </c:pt>
                <c:pt idx="3">
                  <c:v>77.3</c:v>
                </c:pt>
                <c:pt idx="4">
                  <c:v>79.099999999999994</c:v>
                </c:pt>
                <c:pt idx="5">
                  <c:v>78.900000000000006</c:v>
                </c:pt>
                <c:pt idx="6">
                  <c:v>79.900000000000006</c:v>
                </c:pt>
                <c:pt idx="7">
                  <c:v>80.8</c:v>
                </c:pt>
                <c:pt idx="8">
                  <c:v>79.8</c:v>
                </c:pt>
                <c:pt idx="9">
                  <c:v>80.099999999999994</c:v>
                </c:pt>
                <c:pt idx="10">
                  <c:v>82</c:v>
                </c:pt>
                <c:pt idx="11">
                  <c:v>81.8</c:v>
                </c:pt>
                <c:pt idx="12">
                  <c:v>83.6</c:v>
                </c:pt>
                <c:pt idx="13">
                  <c:v>85.3</c:v>
                </c:pt>
                <c:pt idx="14">
                  <c:v>85.8</c:v>
                </c:pt>
                <c:pt idx="15">
                  <c:v>86</c:v>
                </c:pt>
                <c:pt idx="16">
                  <c:v>84.1</c:v>
                </c:pt>
                <c:pt idx="17">
                  <c:v>86.3</c:v>
                </c:pt>
                <c:pt idx="18">
                  <c:v>87.4</c:v>
                </c:pt>
                <c:pt idx="19">
                  <c:v>88.2</c:v>
                </c:pt>
                <c:pt idx="20">
                  <c:v>86</c:v>
                </c:pt>
                <c:pt idx="21">
                  <c:v>88.2</c:v>
                </c:pt>
                <c:pt idx="22">
                  <c:v>87.9</c:v>
                </c:pt>
                <c:pt idx="23">
                  <c:v>88.9</c:v>
                </c:pt>
                <c:pt idx="24">
                  <c:v>87.7</c:v>
                </c:pt>
                <c:pt idx="25">
                  <c:v>87.3</c:v>
                </c:pt>
                <c:pt idx="26">
                  <c:v>88.3</c:v>
                </c:pt>
                <c:pt idx="27">
                  <c:v>88.3</c:v>
                </c:pt>
                <c:pt idx="28">
                  <c:v>88.7</c:v>
                </c:pt>
                <c:pt idx="29">
                  <c:v>88.5</c:v>
                </c:pt>
                <c:pt idx="30">
                  <c:v>87.1</c:v>
                </c:pt>
                <c:pt idx="31">
                  <c:v>87.9</c:v>
                </c:pt>
                <c:pt idx="32">
                  <c:v>89.3</c:v>
                </c:pt>
                <c:pt idx="33">
                  <c:v>90.8</c:v>
                </c:pt>
                <c:pt idx="34">
                  <c:v>90.8</c:v>
                </c:pt>
                <c:pt idx="35">
                  <c:v>90.5</c:v>
                </c:pt>
                <c:pt idx="36">
                  <c:v>90.6</c:v>
                </c:pt>
                <c:pt idx="37">
                  <c:v>92.7</c:v>
                </c:pt>
                <c:pt idx="38">
                  <c:v>93.7</c:v>
                </c:pt>
                <c:pt idx="39">
                  <c:v>95.7</c:v>
                </c:pt>
                <c:pt idx="40">
                  <c:v>96</c:v>
                </c:pt>
                <c:pt idx="41">
                  <c:v>96</c:v>
                </c:pt>
                <c:pt idx="42">
                  <c:v>97.7</c:v>
                </c:pt>
                <c:pt idx="43">
                  <c:v>97.7</c:v>
                </c:pt>
                <c:pt idx="44">
                  <c:v>97.7</c:v>
                </c:pt>
                <c:pt idx="45">
                  <c:v>98.7</c:v>
                </c:pt>
                <c:pt idx="46">
                  <c:v>99.2</c:v>
                </c:pt>
                <c:pt idx="47">
                  <c:v>100.6</c:v>
                </c:pt>
                <c:pt idx="48">
                  <c:v>104.1</c:v>
                </c:pt>
                <c:pt idx="49">
                  <c:v>102.2</c:v>
                </c:pt>
                <c:pt idx="50">
                  <c:v>104.2</c:v>
                </c:pt>
                <c:pt idx="51">
                  <c:v>101.5</c:v>
                </c:pt>
                <c:pt idx="52">
                  <c:v>103.3</c:v>
                </c:pt>
                <c:pt idx="53">
                  <c:v>102.7</c:v>
                </c:pt>
                <c:pt idx="54">
                  <c:v>101.7</c:v>
                </c:pt>
                <c:pt idx="55">
                  <c:v>100.9</c:v>
                </c:pt>
                <c:pt idx="56">
                  <c:v>104.4</c:v>
                </c:pt>
                <c:pt idx="57">
                  <c:v>102.5</c:v>
                </c:pt>
                <c:pt idx="58">
                  <c:v>102.2</c:v>
                </c:pt>
                <c:pt idx="59">
                  <c:v>100.9</c:v>
                </c:pt>
                <c:pt idx="60">
                  <c:v>103.1</c:v>
                </c:pt>
                <c:pt idx="61">
                  <c:v>103.4</c:v>
                </c:pt>
                <c:pt idx="62">
                  <c:v>98.8</c:v>
                </c:pt>
                <c:pt idx="63">
                  <c:v>99.9</c:v>
                </c:pt>
                <c:pt idx="64">
                  <c:v>99.6</c:v>
                </c:pt>
                <c:pt idx="65">
                  <c:v>99.2</c:v>
                </c:pt>
                <c:pt idx="66">
                  <c:v>100.9</c:v>
                </c:pt>
                <c:pt idx="67">
                  <c:v>99.8</c:v>
                </c:pt>
                <c:pt idx="68">
                  <c:v>99.5</c:v>
                </c:pt>
                <c:pt idx="69">
                  <c:v>100.2</c:v>
                </c:pt>
                <c:pt idx="70">
                  <c:v>99</c:v>
                </c:pt>
                <c:pt idx="71">
                  <c:v>96.6</c:v>
                </c:pt>
                <c:pt idx="72">
                  <c:v>98.2</c:v>
                </c:pt>
                <c:pt idx="73">
                  <c:v>99.1</c:v>
                </c:pt>
                <c:pt idx="74">
                  <c:v>98.5</c:v>
                </c:pt>
                <c:pt idx="75">
                  <c:v>100</c:v>
                </c:pt>
                <c:pt idx="76">
                  <c:v>97.9</c:v>
                </c:pt>
                <c:pt idx="77">
                  <c:v>97.9</c:v>
                </c:pt>
                <c:pt idx="78">
                  <c:v>98.4</c:v>
                </c:pt>
                <c:pt idx="79">
                  <c:v>98.8</c:v>
                </c:pt>
                <c:pt idx="80">
                  <c:v>98.3</c:v>
                </c:pt>
                <c:pt idx="81">
                  <c:v>98.2</c:v>
                </c:pt>
                <c:pt idx="82">
                  <c:v>100.2</c:v>
                </c:pt>
                <c:pt idx="83">
                  <c:v>101.4</c:v>
                </c:pt>
                <c:pt idx="84">
                  <c:v>101.1</c:v>
                </c:pt>
                <c:pt idx="85">
                  <c:v>100.8</c:v>
                </c:pt>
                <c:pt idx="86">
                  <c:v>101.6</c:v>
                </c:pt>
                <c:pt idx="87">
                  <c:v>103.2</c:v>
                </c:pt>
                <c:pt idx="88">
                  <c:v>102.3</c:v>
                </c:pt>
                <c:pt idx="89">
                  <c:v>104.5</c:v>
                </c:pt>
                <c:pt idx="90">
                  <c:v>104.1</c:v>
                </c:pt>
                <c:pt idx="91">
                  <c:v>103.5</c:v>
                </c:pt>
                <c:pt idx="92">
                  <c:v>104.4</c:v>
                </c:pt>
                <c:pt idx="93">
                  <c:v>103.6</c:v>
                </c:pt>
                <c:pt idx="94">
                  <c:v>103.7</c:v>
                </c:pt>
                <c:pt idx="95">
                  <c:v>105.7</c:v>
                </c:pt>
                <c:pt idx="96">
                  <c:v>102.2</c:v>
                </c:pt>
                <c:pt idx="97">
                  <c:v>105.4</c:v>
                </c:pt>
                <c:pt idx="98">
                  <c:v>104.4</c:v>
                </c:pt>
                <c:pt idx="99">
                  <c:v>104.6</c:v>
                </c:pt>
                <c:pt idx="100">
                  <c:v>104.8</c:v>
                </c:pt>
                <c:pt idx="101">
                  <c:v>103.2</c:v>
                </c:pt>
                <c:pt idx="102">
                  <c:v>101.8</c:v>
                </c:pt>
                <c:pt idx="103">
                  <c:v>103.9</c:v>
                </c:pt>
                <c:pt idx="104">
                  <c:v>101</c:v>
                </c:pt>
                <c:pt idx="105">
                  <c:v>106.8</c:v>
                </c:pt>
                <c:pt idx="106">
                  <c:v>105.9</c:v>
                </c:pt>
                <c:pt idx="107">
                  <c:v>102.7</c:v>
                </c:pt>
                <c:pt idx="108">
                  <c:v>102.7</c:v>
                </c:pt>
                <c:pt idx="109">
                  <c:v>102.7</c:v>
                </c:pt>
                <c:pt idx="110">
                  <c:v>101.7</c:v>
                </c:pt>
                <c:pt idx="111">
                  <c:v>101.9</c:v>
                </c:pt>
                <c:pt idx="112">
                  <c:v>102.6</c:v>
                </c:pt>
                <c:pt idx="113">
                  <c:v>101.7</c:v>
                </c:pt>
                <c:pt idx="114">
                  <c:v>100.8</c:v>
                </c:pt>
                <c:pt idx="115">
                  <c:v>99.7</c:v>
                </c:pt>
                <c:pt idx="116">
                  <c:v>101.7</c:v>
                </c:pt>
                <c:pt idx="117">
                  <c:v>99.5</c:v>
                </c:pt>
                <c:pt idx="118">
                  <c:v>96.9</c:v>
                </c:pt>
                <c:pt idx="119">
                  <c:v>99</c:v>
                </c:pt>
                <c:pt idx="120">
                  <c:v>93.5</c:v>
                </c:pt>
                <c:pt idx="121">
                  <c:v>91.7</c:v>
                </c:pt>
                <c:pt idx="122">
                  <c:v>85.1</c:v>
                </c:pt>
                <c:pt idx="123">
                  <c:v>76.3</c:v>
                </c:pt>
                <c:pt idx="124">
                  <c:v>68.7</c:v>
                </c:pt>
                <c:pt idx="125">
                  <c:v>68.8</c:v>
                </c:pt>
                <c:pt idx="126">
                  <c:v>68.5</c:v>
                </c:pt>
                <c:pt idx="127">
                  <c:v>67.099999999999994</c:v>
                </c:pt>
                <c:pt idx="128">
                  <c:v>68.5</c:v>
                </c:pt>
                <c:pt idx="129">
                  <c:v>70.3</c:v>
                </c:pt>
                <c:pt idx="130">
                  <c:v>68.8</c:v>
                </c:pt>
                <c:pt idx="131">
                  <c:v>69.900000000000006</c:v>
                </c:pt>
              </c:numCache>
            </c:numRef>
          </c:val>
          <c:smooth val="0"/>
          <c:extLst>
            <c:ext xmlns:c16="http://schemas.microsoft.com/office/drawing/2014/chart" uri="{C3380CC4-5D6E-409C-BE32-E72D297353CC}">
              <c16:uniqueId val="{00000000-3F6D-4B58-9DCA-7FDD12EF5109}"/>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まとめ!$B$3:$B$134</c:f>
              <c:numCache>
                <c:formatCode>yyyy"年"m"月"</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まとめ!$D$3:$D$134</c:f>
              <c:numCache>
                <c:formatCode>0.0_ ;[Red]\-0.0\ </c:formatCode>
                <c:ptCount val="132"/>
                <c:pt idx="0">
                  <c:v>87.6</c:v>
                </c:pt>
                <c:pt idx="1">
                  <c:v>88.5</c:v>
                </c:pt>
                <c:pt idx="2">
                  <c:v>89.7</c:v>
                </c:pt>
                <c:pt idx="3">
                  <c:v>90.9</c:v>
                </c:pt>
                <c:pt idx="4">
                  <c:v>90.4</c:v>
                </c:pt>
                <c:pt idx="5">
                  <c:v>90.8</c:v>
                </c:pt>
                <c:pt idx="6">
                  <c:v>91.4</c:v>
                </c:pt>
                <c:pt idx="7">
                  <c:v>91.7</c:v>
                </c:pt>
                <c:pt idx="8">
                  <c:v>92.2</c:v>
                </c:pt>
                <c:pt idx="9">
                  <c:v>91.9</c:v>
                </c:pt>
                <c:pt idx="10">
                  <c:v>93.9</c:v>
                </c:pt>
                <c:pt idx="11">
                  <c:v>93.9</c:v>
                </c:pt>
                <c:pt idx="12">
                  <c:v>93.8</c:v>
                </c:pt>
                <c:pt idx="13">
                  <c:v>95.3</c:v>
                </c:pt>
                <c:pt idx="14">
                  <c:v>88.1</c:v>
                </c:pt>
                <c:pt idx="15">
                  <c:v>85.8</c:v>
                </c:pt>
                <c:pt idx="16">
                  <c:v>88.1</c:v>
                </c:pt>
                <c:pt idx="17">
                  <c:v>90.6</c:v>
                </c:pt>
                <c:pt idx="18">
                  <c:v>92</c:v>
                </c:pt>
                <c:pt idx="19">
                  <c:v>92.9</c:v>
                </c:pt>
                <c:pt idx="20">
                  <c:v>93.7</c:v>
                </c:pt>
                <c:pt idx="21">
                  <c:v>95.2</c:v>
                </c:pt>
                <c:pt idx="22">
                  <c:v>93.7</c:v>
                </c:pt>
                <c:pt idx="23">
                  <c:v>95.7</c:v>
                </c:pt>
                <c:pt idx="24">
                  <c:v>95.8</c:v>
                </c:pt>
                <c:pt idx="25">
                  <c:v>96.8</c:v>
                </c:pt>
                <c:pt idx="26">
                  <c:v>97.8</c:v>
                </c:pt>
                <c:pt idx="27">
                  <c:v>96.4</c:v>
                </c:pt>
                <c:pt idx="28">
                  <c:v>96.2</c:v>
                </c:pt>
                <c:pt idx="29">
                  <c:v>94.2</c:v>
                </c:pt>
                <c:pt idx="30">
                  <c:v>93.5</c:v>
                </c:pt>
                <c:pt idx="31">
                  <c:v>93.5</c:v>
                </c:pt>
                <c:pt idx="32">
                  <c:v>92.2</c:v>
                </c:pt>
                <c:pt idx="33">
                  <c:v>91.9</c:v>
                </c:pt>
                <c:pt idx="34">
                  <c:v>91.4</c:v>
                </c:pt>
                <c:pt idx="35">
                  <c:v>92.7</c:v>
                </c:pt>
                <c:pt idx="36">
                  <c:v>93.1</c:v>
                </c:pt>
                <c:pt idx="37">
                  <c:v>93.9</c:v>
                </c:pt>
                <c:pt idx="38">
                  <c:v>95.6</c:v>
                </c:pt>
                <c:pt idx="39">
                  <c:v>96</c:v>
                </c:pt>
                <c:pt idx="40">
                  <c:v>97.1</c:v>
                </c:pt>
                <c:pt idx="41">
                  <c:v>97.1</c:v>
                </c:pt>
                <c:pt idx="42">
                  <c:v>98.2</c:v>
                </c:pt>
                <c:pt idx="43">
                  <c:v>99.2</c:v>
                </c:pt>
                <c:pt idx="44">
                  <c:v>99.9</c:v>
                </c:pt>
                <c:pt idx="45">
                  <c:v>100.5</c:v>
                </c:pt>
                <c:pt idx="46">
                  <c:v>101.6</c:v>
                </c:pt>
                <c:pt idx="47">
                  <c:v>101.4</c:v>
                </c:pt>
                <c:pt idx="48">
                  <c:v>103.1</c:v>
                </c:pt>
                <c:pt idx="49">
                  <c:v>102.8</c:v>
                </c:pt>
                <c:pt idx="50">
                  <c:v>104.7</c:v>
                </c:pt>
                <c:pt idx="51">
                  <c:v>100.8</c:v>
                </c:pt>
                <c:pt idx="52">
                  <c:v>100.9</c:v>
                </c:pt>
                <c:pt idx="53">
                  <c:v>99.8</c:v>
                </c:pt>
                <c:pt idx="54">
                  <c:v>100.2</c:v>
                </c:pt>
                <c:pt idx="55">
                  <c:v>99.6</c:v>
                </c:pt>
                <c:pt idx="56">
                  <c:v>100.8</c:v>
                </c:pt>
                <c:pt idx="57">
                  <c:v>100.6</c:v>
                </c:pt>
                <c:pt idx="58">
                  <c:v>100.1</c:v>
                </c:pt>
                <c:pt idx="59">
                  <c:v>100.5</c:v>
                </c:pt>
                <c:pt idx="60">
                  <c:v>102</c:v>
                </c:pt>
                <c:pt idx="61">
                  <c:v>100.2</c:v>
                </c:pt>
                <c:pt idx="62">
                  <c:v>99.6</c:v>
                </c:pt>
                <c:pt idx="63">
                  <c:v>100.4</c:v>
                </c:pt>
                <c:pt idx="64">
                  <c:v>99.7</c:v>
                </c:pt>
                <c:pt idx="65">
                  <c:v>100.5</c:v>
                </c:pt>
                <c:pt idx="66">
                  <c:v>100.3</c:v>
                </c:pt>
                <c:pt idx="67">
                  <c:v>99.4</c:v>
                </c:pt>
                <c:pt idx="68">
                  <c:v>100</c:v>
                </c:pt>
                <c:pt idx="69">
                  <c:v>100.2</c:v>
                </c:pt>
                <c:pt idx="70">
                  <c:v>99.3</c:v>
                </c:pt>
                <c:pt idx="71">
                  <c:v>98.3</c:v>
                </c:pt>
                <c:pt idx="72">
                  <c:v>99</c:v>
                </c:pt>
                <c:pt idx="73">
                  <c:v>98.5</c:v>
                </c:pt>
                <c:pt idx="74">
                  <c:v>98.4</c:v>
                </c:pt>
                <c:pt idx="75">
                  <c:v>98.4</c:v>
                </c:pt>
                <c:pt idx="76">
                  <c:v>98.1</c:v>
                </c:pt>
                <c:pt idx="77">
                  <c:v>98.4</c:v>
                </c:pt>
                <c:pt idx="78">
                  <c:v>98.9</c:v>
                </c:pt>
                <c:pt idx="79">
                  <c:v>98.9</c:v>
                </c:pt>
                <c:pt idx="80">
                  <c:v>99.6</c:v>
                </c:pt>
                <c:pt idx="81">
                  <c:v>100.1</c:v>
                </c:pt>
                <c:pt idx="82">
                  <c:v>101.5</c:v>
                </c:pt>
                <c:pt idx="83">
                  <c:v>101.3</c:v>
                </c:pt>
                <c:pt idx="84">
                  <c:v>101</c:v>
                </c:pt>
                <c:pt idx="85">
                  <c:v>101.8</c:v>
                </c:pt>
                <c:pt idx="86">
                  <c:v>101.7</c:v>
                </c:pt>
                <c:pt idx="87">
                  <c:v>102.7</c:v>
                </c:pt>
                <c:pt idx="88">
                  <c:v>102.4</c:v>
                </c:pt>
                <c:pt idx="89">
                  <c:v>102.8</c:v>
                </c:pt>
                <c:pt idx="90">
                  <c:v>102.4</c:v>
                </c:pt>
                <c:pt idx="91">
                  <c:v>103.9</c:v>
                </c:pt>
                <c:pt idx="92">
                  <c:v>103</c:v>
                </c:pt>
                <c:pt idx="93">
                  <c:v>103</c:v>
                </c:pt>
                <c:pt idx="94">
                  <c:v>104.4</c:v>
                </c:pt>
                <c:pt idx="95">
                  <c:v>105.4</c:v>
                </c:pt>
                <c:pt idx="96">
                  <c:v>103.1</c:v>
                </c:pt>
                <c:pt idx="97">
                  <c:v>103.3</c:v>
                </c:pt>
                <c:pt idx="98">
                  <c:v>103.4</c:v>
                </c:pt>
                <c:pt idx="99">
                  <c:v>104.4</c:v>
                </c:pt>
                <c:pt idx="100">
                  <c:v>104</c:v>
                </c:pt>
                <c:pt idx="101">
                  <c:v>103.8</c:v>
                </c:pt>
                <c:pt idx="102">
                  <c:v>103.2</c:v>
                </c:pt>
                <c:pt idx="103">
                  <c:v>103.3</c:v>
                </c:pt>
                <c:pt idx="104">
                  <c:v>101.9</c:v>
                </c:pt>
                <c:pt idx="105">
                  <c:v>104.2</c:v>
                </c:pt>
                <c:pt idx="106">
                  <c:v>102.4</c:v>
                </c:pt>
                <c:pt idx="107">
                  <c:v>101.1</c:v>
                </c:pt>
                <c:pt idx="108">
                  <c:v>100.3</c:v>
                </c:pt>
                <c:pt idx="109">
                  <c:v>101.8</c:v>
                </c:pt>
                <c:pt idx="110">
                  <c:v>101.3</c:v>
                </c:pt>
                <c:pt idx="111">
                  <c:v>101.6</c:v>
                </c:pt>
                <c:pt idx="112">
                  <c:v>101.5</c:v>
                </c:pt>
                <c:pt idx="113">
                  <c:v>99.7</c:v>
                </c:pt>
                <c:pt idx="114">
                  <c:v>99.7</c:v>
                </c:pt>
                <c:pt idx="115">
                  <c:v>98.4</c:v>
                </c:pt>
                <c:pt idx="116">
                  <c:v>99.7</c:v>
                </c:pt>
                <c:pt idx="117">
                  <c:v>95.9</c:v>
                </c:pt>
                <c:pt idx="118">
                  <c:v>94.9</c:v>
                </c:pt>
                <c:pt idx="119">
                  <c:v>94.2</c:v>
                </c:pt>
                <c:pt idx="120">
                  <c:v>94.6</c:v>
                </c:pt>
                <c:pt idx="121">
                  <c:v>94.5</c:v>
                </c:pt>
                <c:pt idx="122">
                  <c:v>89.3</c:v>
                </c:pt>
                <c:pt idx="123">
                  <c:v>79.099999999999994</c:v>
                </c:pt>
                <c:pt idx="124">
                  <c:v>71.7</c:v>
                </c:pt>
                <c:pt idx="125">
                  <c:v>75</c:v>
                </c:pt>
                <c:pt idx="126">
                  <c:v>81</c:v>
                </c:pt>
                <c:pt idx="127">
                  <c:v>82.4</c:v>
                </c:pt>
                <c:pt idx="128">
                  <c:v>84.8</c:v>
                </c:pt>
                <c:pt idx="129">
                  <c:v>89.4</c:v>
                </c:pt>
                <c:pt idx="130">
                  <c:v>89</c:v>
                </c:pt>
                <c:pt idx="131">
                  <c:v>88.3</c:v>
                </c:pt>
              </c:numCache>
            </c:numRef>
          </c:val>
          <c:smooth val="0"/>
          <c:extLst>
            <c:ext xmlns:c16="http://schemas.microsoft.com/office/drawing/2014/chart" uri="{C3380CC4-5D6E-409C-BE32-E72D297353CC}">
              <c16:uniqueId val="{00000001-3F6D-4B58-9DCA-7FDD12EF5109}"/>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ax val="110"/>
          <c:min val="6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71348742696E-2"/>
          <c:y val="0.12403355500462483"/>
          <c:w val="0.84227033493954251"/>
          <c:h val="0.70780114744120959"/>
        </c:manualLayout>
      </c:layout>
      <c:lineChart>
        <c:grouping val="standard"/>
        <c:varyColors val="0"/>
        <c:ser>
          <c:idx val="0"/>
          <c:order val="0"/>
          <c:tx>
            <c:strRef>
              <c:f>開業率!$B$9</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9"/>
              <c:layout>
                <c:manualLayout>
                  <c:x val="-0.12288586788020392"/>
                  <c:y val="-1.7081273250212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2A-44FD-99C7-42F65CBEE1BD}"/>
                </c:ext>
              </c:extLst>
            </c:dLbl>
            <c:dLbl>
              <c:idx val="10"/>
              <c:layout>
                <c:manualLayout>
                  <c:x val="4.013987109716022E-3"/>
                  <c:y val="4.7406308347746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2A-44FD-99C7-42F65CBEE1BD}"/>
                </c:ext>
              </c:extLst>
            </c:dLbl>
            <c:spPr>
              <a:noFill/>
              <a:ln>
                <a:solidFill>
                  <a:schemeClr val="tx1"/>
                </a:solidFill>
                <a:prstDash val="solid"/>
              </a:ln>
              <a:effectLst/>
            </c:spPr>
            <c:txPr>
              <a:bodyPr wrap="square" lIns="38100" tIns="19050" rIns="38100" bIns="19050" anchor="ctr">
                <a:spAutoFit/>
              </a:bodyPr>
              <a:lstStyle/>
              <a:p>
                <a:pPr>
                  <a:defRPr b="1"/>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開業率!$C$9:$M$9</c:f>
              <c:numCache>
                <c:formatCode>0.0%</c:formatCode>
                <c:ptCount val="11"/>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pt idx="10">
                  <c:v>4.5286654889995184E-2</c:v>
                </c:pt>
              </c:numCache>
            </c:numRef>
          </c:val>
          <c:smooth val="0"/>
          <c:extLst>
            <c:ext xmlns:c16="http://schemas.microsoft.com/office/drawing/2014/chart" uri="{C3380CC4-5D6E-409C-BE32-E72D297353CC}">
              <c16:uniqueId val="{00000002-992A-44FD-99C7-42F65CBEE1BD}"/>
            </c:ext>
          </c:extLst>
        </c:ser>
        <c:ser>
          <c:idx val="1"/>
          <c:order val="1"/>
          <c:tx>
            <c:strRef>
              <c:f>開業率!$B$10</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9"/>
              <c:layout>
                <c:manualLayout>
                  <c:x val="-0.14671764679635629"/>
                  <c:y val="-3.3735694982789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2A-44FD-99C7-42F65CBEE1BD}"/>
                </c:ext>
              </c:extLst>
            </c:dLbl>
            <c:dLbl>
              <c:idx val="10"/>
              <c:layout>
                <c:manualLayout>
                  <c:x val="1.2160879311326225E-2"/>
                  <c:y val="1.2063964781799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開業率!$C$10:$M$10</c:f>
              <c:numCache>
                <c:formatCode>0.0%</c:formatCode>
                <c:ptCount val="11"/>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pt idx="10">
                  <c:v>4.800644294133332E-2</c:v>
                </c:pt>
              </c:numCache>
            </c:numRef>
          </c:val>
          <c:smooth val="0"/>
          <c:extLst>
            <c:ext xmlns:c16="http://schemas.microsoft.com/office/drawing/2014/chart" uri="{C3380CC4-5D6E-409C-BE32-E72D297353CC}">
              <c16:uniqueId val="{00000005-992A-44FD-99C7-42F65CBEE1BD}"/>
            </c:ext>
          </c:extLst>
        </c:ser>
        <c:ser>
          <c:idx val="2"/>
          <c:order val="2"/>
          <c:tx>
            <c:strRef>
              <c:f>開業率!$B$11</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9"/>
              <c:layout>
                <c:manualLayout>
                  <c:x val="-1.9614825910210184E-2"/>
                  <c:y val="-0.100353381913101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2A-44FD-99C7-42F65CBEE1BD}"/>
                </c:ext>
              </c:extLst>
            </c:dLbl>
            <c:dLbl>
              <c:idx val="10"/>
              <c:layout>
                <c:manualLayout>
                  <c:x val="-1.0789978643139858E-3"/>
                  <c:y val="-6.7044538447945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開業率!$C$11:$M$11</c:f>
              <c:numCache>
                <c:formatCode>0.0%</c:formatCode>
                <c:ptCount val="11"/>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pt idx="10">
                  <c:v>4.9026084010840111E-2</c:v>
                </c:pt>
              </c:numCache>
            </c:numRef>
          </c:val>
          <c:smooth val="0"/>
          <c:extLst>
            <c:ext xmlns:c16="http://schemas.microsoft.com/office/drawing/2014/chart" uri="{C3380CC4-5D6E-409C-BE32-E72D297353CC}">
              <c16:uniqueId val="{00000008-992A-44FD-99C7-42F65CBEE1BD}"/>
            </c:ext>
          </c:extLst>
        </c:ser>
        <c:ser>
          <c:idx val="3"/>
          <c:order val="3"/>
          <c:tx>
            <c:strRef>
              <c:f>開業率!$B$12</c:f>
              <c:strCache>
                <c:ptCount val="1"/>
                <c:pt idx="0">
                  <c:v>全国平均</c:v>
                </c:pt>
              </c:strCache>
            </c:strRef>
          </c:tx>
          <c:spPr>
            <a:ln>
              <a:prstDash val="solid"/>
            </a:ln>
          </c:spPr>
          <c:marker>
            <c:symbol val="x"/>
            <c:size val="7"/>
          </c:marker>
          <c:dLbls>
            <c:dLbl>
              <c:idx val="9"/>
              <c:layout>
                <c:manualLayout>
                  <c:x val="-9.1110162658667421E-2"/>
                  <c:y val="4.5372808246954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2A-44FD-99C7-42F65CBEE1BD}"/>
                </c:ext>
              </c:extLst>
            </c:dLbl>
            <c:dLbl>
              <c:idx val="10"/>
              <c:layout>
                <c:manualLayout>
                  <c:x val="1.2160879311326225E-2"/>
                  <c:y val="3.70455973806659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開業率!$C$12:$M$12</c:f>
              <c:numCache>
                <c:formatCode>0.0%</c:formatCode>
                <c:ptCount val="11"/>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pt idx="10">
                  <c:v>4.2475251649225311E-2</c:v>
                </c:pt>
              </c:numCache>
            </c:numRef>
          </c:val>
          <c:smooth val="0"/>
          <c:extLst>
            <c:ext xmlns:c16="http://schemas.microsoft.com/office/drawing/2014/chart" uri="{C3380CC4-5D6E-409C-BE32-E72D297353CC}">
              <c16:uniqueId val="{0000000B-992A-44FD-99C7-42F65CBEE1BD}"/>
            </c:ext>
          </c:extLst>
        </c:ser>
        <c:dLbls>
          <c:showLegendKey val="0"/>
          <c:showVal val="0"/>
          <c:showCatName val="0"/>
          <c:showSerName val="0"/>
          <c:showPercent val="0"/>
          <c:showBubbleSize val="0"/>
        </c:dLbls>
        <c:marker val="1"/>
        <c:smooth val="0"/>
        <c:axId val="251228544"/>
        <c:axId val="251230080"/>
      </c:lineChart>
      <c:catAx>
        <c:axId val="251228544"/>
        <c:scaling>
          <c:orientation val="minMax"/>
        </c:scaling>
        <c:delete val="0"/>
        <c:axPos val="b"/>
        <c:numFmt formatCode="General" sourceLinked="1"/>
        <c:majorTickMark val="out"/>
        <c:minorTickMark val="none"/>
        <c:tickLblPos val="nextTo"/>
        <c:crossAx val="251230080"/>
        <c:crosses val="autoZero"/>
        <c:auto val="1"/>
        <c:lblAlgn val="ctr"/>
        <c:lblOffset val="100"/>
        <c:noMultiLvlLbl val="0"/>
      </c:catAx>
      <c:valAx>
        <c:axId val="251230080"/>
        <c:scaling>
          <c:orientation val="minMax"/>
          <c:max val="7.0000000000000007E-2"/>
          <c:min val="4.0000000000000008E-2"/>
        </c:scaling>
        <c:delete val="0"/>
        <c:axPos val="l"/>
        <c:majorGridlines/>
        <c:numFmt formatCode="0.0%" sourceLinked="1"/>
        <c:majorTickMark val="out"/>
        <c:minorTickMark val="none"/>
        <c:tickLblPos val="nextTo"/>
        <c:crossAx val="251228544"/>
        <c:crosses val="autoZero"/>
        <c:crossBetween val="between"/>
      </c:valAx>
    </c:plotArea>
    <c:legend>
      <c:legendPos val="t"/>
      <c:layout>
        <c:manualLayout>
          <c:xMode val="edge"/>
          <c:yMode val="edge"/>
          <c:x val="0.12334148881410599"/>
          <c:y val="4.0940131558587584E-2"/>
          <c:w val="0.81023051523647205"/>
          <c:h val="4.9354456865219498E-2"/>
        </c:manualLayout>
      </c:layout>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75405491192601215"/>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0-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01-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02-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03-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04-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05-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06-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07-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08-C629-44C3-809B-0B209AAB42A7}"/>
                </c:ext>
              </c:extLst>
            </c:dLbl>
            <c:dLbl>
              <c:idx val="9"/>
              <c:layout>
                <c:manualLayout>
                  <c:x val="-0.12863767547728744"/>
                  <c:y val="-0.12519841269841278"/>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fld id="{19D15B8D-30AD-4B63-93D7-06A96F4F793B}"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t>[値]</a:t>
                    </a:fld>
                    <a:endParaRPr lang="ja-JP" altLang="en-US"/>
                  </a:p>
                </c:rich>
              </c:tx>
              <c:spPr>
                <a:noFill/>
                <a:ln>
                  <a:solidFill>
                    <a:schemeClr val="tx1"/>
                  </a:solid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629-44C3-809B-0B209AAB42A7}"/>
                </c:ext>
              </c:extLst>
            </c:dLbl>
            <c:dLbl>
              <c:idx val="10"/>
              <c:layout>
                <c:manualLayout>
                  <c:x val="-1.390095947550226E-3"/>
                  <c:y val="-0.15019841269841269"/>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fld id="{64F3F08D-2DA2-4F93-905E-96055B0E48F5}"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0.0</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solidFill>
                    <a:schemeClr val="tx1"/>
                  </a:solid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629-44C3-809B-0B209AAB42A7}"/>
                </c:ext>
              </c:extLst>
            </c:dLbl>
            <c:spPr>
              <a:noFill/>
              <a:ln>
                <a:solidFill>
                  <a:schemeClr val="tx1"/>
                </a:solidFill>
              </a:ln>
              <a:effectLst/>
            </c:spPr>
            <c:txPr>
              <a:bodyPr wrap="square" lIns="38100" tIns="19050" rIns="38100" bIns="19050" anchor="ctr">
                <a:spAutoFit/>
              </a:bodyPr>
              <a:lstStyle/>
              <a:p>
                <a:pPr>
                  <a:defRPr sz="1000" b="1">
                    <a:latin typeface="+mn-ea"/>
                    <a:ea typeface="+mn-ea"/>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開業数!$C$4:$M$4</c:f>
              <c:numCache>
                <c:formatCode>#,##0</c:formatCode>
                <c:ptCount val="11"/>
                <c:pt idx="0">
                  <c:v>7770</c:v>
                </c:pt>
                <c:pt idx="1">
                  <c:v>7477</c:v>
                </c:pt>
                <c:pt idx="2">
                  <c:v>7564</c:v>
                </c:pt>
                <c:pt idx="3">
                  <c:v>7854</c:v>
                </c:pt>
                <c:pt idx="4">
                  <c:v>8276</c:v>
                </c:pt>
                <c:pt idx="5">
                  <c:v>8383</c:v>
                </c:pt>
                <c:pt idx="6">
                  <c:v>10119</c:v>
                </c:pt>
                <c:pt idx="7">
                  <c:v>11700</c:v>
                </c:pt>
                <c:pt idx="8">
                  <c:v>11629</c:v>
                </c:pt>
                <c:pt idx="9" formatCode="#,##0_ ">
                  <c:v>8463</c:v>
                </c:pt>
                <c:pt idx="10">
                  <c:v>8460</c:v>
                </c:pt>
              </c:numCache>
            </c:numRef>
          </c:val>
          <c:smooth val="0"/>
          <c:extLst>
            <c:ext xmlns:c16="http://schemas.microsoft.com/office/drawing/2014/chart" uri="{C3380CC4-5D6E-409C-BE32-E72D297353CC}">
              <c16:uniqueId val="{0000000B-C629-44C3-809B-0B209AAB42A7}"/>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C-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0D-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0E-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0F-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10-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11-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12-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13-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14-C629-44C3-809B-0B209AAB42A7}"/>
                </c:ext>
              </c:extLst>
            </c:dLbl>
            <c:dLbl>
              <c:idx val="9"/>
              <c:layout>
                <c:manualLayout>
                  <c:x val="-0.12324010709767981"/>
                  <c:y val="-0.11263338887672573"/>
                </c:manualLayout>
              </c:layout>
              <c:tx>
                <c:rich>
                  <a:bodyPr/>
                  <a:lstStyle/>
                  <a:p>
                    <a:fld id="{6003A404-D2EF-4447-8466-2C857F189392}"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C629-44C3-809B-0B209AAB42A7}"/>
                </c:ext>
              </c:extLst>
            </c:dLbl>
            <c:dLbl>
              <c:idx val="10"/>
              <c:layout>
                <c:manualLayout>
                  <c:x val="-1.6922054867622874E-3"/>
                  <c:y val="-0.12834333208348955"/>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A9112513-2AA0-438D-85FF-A0909C18AC34}"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2.9</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C629-44C3-809B-0B209AAB42A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開業数!$C$5:$M$5</c:f>
              <c:numCache>
                <c:formatCode>#,##0</c:formatCode>
                <c:ptCount val="11"/>
                <c:pt idx="0">
                  <c:v>15516</c:v>
                </c:pt>
                <c:pt idx="1">
                  <c:v>15065</c:v>
                </c:pt>
                <c:pt idx="2">
                  <c:v>14727</c:v>
                </c:pt>
                <c:pt idx="3">
                  <c:v>14931</c:v>
                </c:pt>
                <c:pt idx="4">
                  <c:v>15757</c:v>
                </c:pt>
                <c:pt idx="5">
                  <c:v>16995</c:v>
                </c:pt>
                <c:pt idx="6">
                  <c:v>18930</c:v>
                </c:pt>
                <c:pt idx="7">
                  <c:v>20557</c:v>
                </c:pt>
                <c:pt idx="8">
                  <c:v>20811</c:v>
                </c:pt>
                <c:pt idx="9" formatCode="#,##0_ ">
                  <c:v>18179</c:v>
                </c:pt>
                <c:pt idx="10">
                  <c:v>17644</c:v>
                </c:pt>
              </c:numCache>
            </c:numRef>
          </c:val>
          <c:smooth val="0"/>
          <c:extLst>
            <c:ext xmlns:c16="http://schemas.microsoft.com/office/drawing/2014/chart" uri="{C3380CC4-5D6E-409C-BE32-E72D297353CC}">
              <c16:uniqueId val="{00000017-C629-44C3-809B-0B209AAB42A7}"/>
            </c:ext>
          </c:extLst>
        </c:ser>
        <c:ser>
          <c:idx val="2"/>
          <c:order val="2"/>
          <c:tx>
            <c:strRef>
              <c:f>開業数!$B$6</c:f>
              <c:strCache>
                <c:ptCount val="1"/>
                <c:pt idx="0">
                  <c:v>愛知</c:v>
                </c:pt>
              </c:strCache>
            </c:strRef>
          </c:tx>
          <c:spPr>
            <a:ln>
              <a:prstDash val="sysDash"/>
            </a:ln>
          </c:spPr>
          <c:dLbls>
            <c:dLbl>
              <c:idx val="0"/>
              <c:delete val="1"/>
              <c:extLst>
                <c:ext xmlns:c15="http://schemas.microsoft.com/office/drawing/2012/chart" uri="{CE6537A1-D6FC-4f65-9D91-7224C49458BB}"/>
                <c:ext xmlns:c16="http://schemas.microsoft.com/office/drawing/2014/chart" uri="{C3380CC4-5D6E-409C-BE32-E72D297353CC}">
                  <c16:uniqueId val="{00000018-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19-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1A-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1B-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1C-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1D-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1E-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1F-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20-C629-44C3-809B-0B209AAB42A7}"/>
                </c:ext>
              </c:extLst>
            </c:dLbl>
            <c:dLbl>
              <c:idx val="9"/>
              <c:layout>
                <c:manualLayout>
                  <c:x val="-0.13316322663239347"/>
                  <c:y val="-7.2177131704690756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D0C5BF4E-E77D-4604-B197-33CD3F70A28A}"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C629-44C3-809B-0B209AAB42A7}"/>
                </c:ext>
              </c:extLst>
            </c:dLbl>
            <c:dLbl>
              <c:idx val="10"/>
              <c:layout>
                <c:manualLayout>
                  <c:x val="1.0407187687068698E-16"/>
                  <c:y val="2.7893836698762138E-3"/>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C157ACFB-36A7-4C3E-85CE-2CE5DD16096B}"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3.3</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C629-44C3-809B-0B209AAB42A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開業数!$C$6:$M$6</c:f>
              <c:numCache>
                <c:formatCode>#,##0</c:formatCode>
                <c:ptCount val="11"/>
                <c:pt idx="0">
                  <c:v>5568</c:v>
                </c:pt>
                <c:pt idx="1">
                  <c:v>5424</c:v>
                </c:pt>
                <c:pt idx="2">
                  <c:v>5233</c:v>
                </c:pt>
                <c:pt idx="3">
                  <c:v>5480</c:v>
                </c:pt>
                <c:pt idx="4">
                  <c:v>5660</c:v>
                </c:pt>
                <c:pt idx="5">
                  <c:v>6196</c:v>
                </c:pt>
                <c:pt idx="6">
                  <c:v>6613</c:v>
                </c:pt>
                <c:pt idx="7">
                  <c:v>7149</c:v>
                </c:pt>
                <c:pt idx="8">
                  <c:v>7040</c:v>
                </c:pt>
                <c:pt idx="9" formatCode="#,##0_ ">
                  <c:v>5987</c:v>
                </c:pt>
                <c:pt idx="10">
                  <c:v>5789</c:v>
                </c:pt>
              </c:numCache>
            </c:numRef>
          </c:val>
          <c:smooth val="0"/>
          <c:extLst>
            <c:ext xmlns:c16="http://schemas.microsoft.com/office/drawing/2014/chart" uri="{C3380CC4-5D6E-409C-BE32-E72D297353CC}">
              <c16:uniqueId val="{00000023-C629-44C3-809B-0B209AAB42A7}"/>
            </c:ext>
          </c:extLst>
        </c:ser>
        <c:ser>
          <c:idx val="3"/>
          <c:order val="3"/>
          <c:tx>
            <c:strRef>
              <c:f>開業数!$B$7</c:f>
              <c:strCache>
                <c:ptCount val="1"/>
                <c:pt idx="0">
                  <c:v>全国平均</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4-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25-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26-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27-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28-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29-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2A-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2B-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2C-C629-44C3-809B-0B209AAB42A7}"/>
                </c:ext>
              </c:extLst>
            </c:dLbl>
            <c:dLbl>
              <c:idx val="9"/>
              <c:layout>
                <c:manualLayout>
                  <c:x val="-0.11823656897659576"/>
                  <c:y val="-5.7509998750156305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B5B6C133-EAD0-429C-8E0F-E83A1F3D4B70}" type="VALUE">
                      <a:rPr lang="en-US" altLang="ja-JP" sz="1000" u="none"/>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C629-44C3-809B-0B209AAB42A7}"/>
                </c:ext>
              </c:extLst>
            </c:dLbl>
            <c:dLbl>
              <c:idx val="10"/>
              <c:layout>
                <c:manualLayout>
                  <c:x val="1.0407187687068698E-16"/>
                  <c:y val="5.8038875489058199E-3"/>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836E3FEF-4EF5-4194-9084-E1F8780E71E4}" type="VALUE">
                      <a:rPr lang="en-US" altLang="ja-JP" sz="1000" u="none"/>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u="none"/>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2.7</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E-C629-44C3-809B-0B209AAB42A7}"/>
                </c:ext>
              </c:extLst>
            </c:dLbl>
            <c:spPr>
              <a:noFill/>
              <a:ln>
                <a:noFill/>
              </a:ln>
              <a:effectLst/>
            </c:spPr>
            <c:txPr>
              <a:bodyPr wrap="square" lIns="38100" tIns="19050" rIns="38100" bIns="19050" anchor="ctr">
                <a:spAutoFit/>
              </a:bodyPr>
              <a:lstStyle/>
              <a:p>
                <a:pPr>
                  <a:defRPr sz="10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開業数!$C$7:$M$7</c:f>
              <c:numCache>
                <c:formatCode>#,##0</c:formatCode>
                <c:ptCount val="11"/>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pt idx="10" formatCode="#,##0_ ">
                  <c:v>2039.2765957446809</c:v>
                </c:pt>
              </c:numCache>
            </c:numRef>
          </c:val>
          <c:smooth val="0"/>
          <c:extLst>
            <c:ext xmlns:c16="http://schemas.microsoft.com/office/drawing/2014/chart" uri="{C3380CC4-5D6E-409C-BE32-E72D297353CC}">
              <c16:uniqueId val="{0000002F-C629-44C3-809B-0B209AAB42A7}"/>
            </c:ext>
          </c:extLst>
        </c:ser>
        <c:dLbls>
          <c:showLegendKey val="0"/>
          <c:showVal val="0"/>
          <c:showCatName val="0"/>
          <c:showSerName val="0"/>
          <c:showPercent val="0"/>
          <c:showBubbleSize val="0"/>
        </c:dLbls>
        <c:marker val="1"/>
        <c:smooth val="0"/>
        <c:axId val="216316160"/>
        <c:axId val="216326144"/>
      </c:lineChart>
      <c:catAx>
        <c:axId val="216316160"/>
        <c:scaling>
          <c:orientation val="minMax"/>
        </c:scaling>
        <c:delete val="0"/>
        <c:axPos val="b"/>
        <c:numFmt formatCode="General" sourceLinked="1"/>
        <c:majorTickMark val="out"/>
        <c:minorTickMark val="none"/>
        <c:tickLblPos val="nextTo"/>
        <c:txPr>
          <a:bodyPr/>
          <a:lstStyle/>
          <a:p>
            <a:pPr>
              <a:defRPr sz="1000"/>
            </a:pPr>
            <a:endParaRPr lang="ja-JP"/>
          </a:p>
        </c:txPr>
        <c:crossAx val="216326144"/>
        <c:crosses val="autoZero"/>
        <c:auto val="1"/>
        <c:lblAlgn val="ctr"/>
        <c:lblOffset val="100"/>
        <c:noMultiLvlLbl val="0"/>
      </c:catAx>
      <c:valAx>
        <c:axId val="216326144"/>
        <c:scaling>
          <c:orientation val="minMax"/>
        </c:scaling>
        <c:delete val="0"/>
        <c:axPos val="l"/>
        <c:majorGridlines/>
        <c:numFmt formatCode="#,##0" sourceLinked="1"/>
        <c:majorTickMark val="out"/>
        <c:minorTickMark val="none"/>
        <c:tickLblPos val="nextTo"/>
        <c:crossAx val="216316160"/>
        <c:crosses val="autoZero"/>
        <c:crossBetween val="between"/>
      </c:valAx>
    </c:plotArea>
    <c:legend>
      <c:legendPos val="t"/>
      <c:layout>
        <c:manualLayout>
          <c:xMode val="edge"/>
          <c:yMode val="edge"/>
          <c:x val="0.12838283828382838"/>
          <c:y val="2.564102564102564E-2"/>
          <c:w val="0.85544554455445532"/>
          <c:h val="7.7277407631738335E-2"/>
        </c:manualLayout>
      </c:layout>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458798470144807E-2"/>
          <c:y val="5.754843454004669E-2"/>
          <c:w val="0.73014619047751117"/>
          <c:h val="0.87700823299009278"/>
        </c:manualLayout>
      </c:layout>
      <c:lineChart>
        <c:grouping val="standard"/>
        <c:varyColors val="0"/>
        <c:ser>
          <c:idx val="0"/>
          <c:order val="0"/>
          <c:tx>
            <c:strRef>
              <c:f>業種別!$A$3</c:f>
              <c:strCache>
                <c:ptCount val="1"/>
                <c:pt idx="0">
                  <c:v>製造業</c:v>
                </c:pt>
              </c:strCache>
            </c:strRef>
          </c:tx>
          <c:dLbls>
            <c:dLbl>
              <c:idx val="1"/>
              <c:delete val="1"/>
              <c:extLst>
                <c:ext xmlns:c15="http://schemas.microsoft.com/office/drawing/2012/chart" uri="{CE6537A1-D6FC-4f65-9D91-7224C49458BB}"/>
                <c:ext xmlns:c16="http://schemas.microsoft.com/office/drawing/2014/chart" uri="{C3380CC4-5D6E-409C-BE32-E72D297353CC}">
                  <c16:uniqueId val="{00000000-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01-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02-48F7-4E23-9B85-4D4B2F2DF635}"/>
                </c:ext>
              </c:extLst>
            </c:dLbl>
            <c:dLbl>
              <c:idx val="4"/>
              <c:layout>
                <c:manualLayout>
                  <c:x val="2.4324320873331792E-2"/>
                  <c:y val="-3.720238095238095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3-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04-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05-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06-48F7-4E23-9B85-4D4B2F2DF635}"/>
                </c:ext>
              </c:extLst>
            </c:dLbl>
            <c:dLbl>
              <c:idx val="9"/>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業種別!$B$3:$K$3</c:f>
              <c:numCache>
                <c:formatCode>#,##0</c:formatCode>
                <c:ptCount val="10"/>
                <c:pt idx="0">
                  <c:v>30741</c:v>
                </c:pt>
                <c:pt idx="1">
                  <c:v>29924</c:v>
                </c:pt>
                <c:pt idx="2">
                  <c:v>29386</c:v>
                </c:pt>
                <c:pt idx="3">
                  <c:v>28853</c:v>
                </c:pt>
                <c:pt idx="4">
                  <c:v>28472</c:v>
                </c:pt>
                <c:pt idx="5">
                  <c:v>27907</c:v>
                </c:pt>
                <c:pt idx="6">
                  <c:v>27584</c:v>
                </c:pt>
                <c:pt idx="7">
                  <c:v>27344</c:v>
                </c:pt>
                <c:pt idx="8">
                  <c:v>27020</c:v>
                </c:pt>
                <c:pt idx="9" formatCode="#,##0_);[Red]\(#,##0\)">
                  <c:v>26752</c:v>
                </c:pt>
              </c:numCache>
            </c:numRef>
          </c:val>
          <c:smooth val="0"/>
          <c:extLst>
            <c:ext xmlns:c16="http://schemas.microsoft.com/office/drawing/2014/chart" uri="{C3380CC4-5D6E-409C-BE32-E72D297353CC}">
              <c16:uniqueId val="{00000008-48F7-4E23-9B85-4D4B2F2DF635}"/>
            </c:ext>
          </c:extLst>
        </c:ser>
        <c:ser>
          <c:idx val="1"/>
          <c:order val="1"/>
          <c:tx>
            <c:strRef>
              <c:f>業種別!$A$4</c:f>
              <c:strCache>
                <c:ptCount val="1"/>
                <c:pt idx="0">
                  <c:v>建設業</c:v>
                </c:pt>
              </c:strCache>
            </c:strRef>
          </c:tx>
          <c:dLbls>
            <c:dLbl>
              <c:idx val="0"/>
              <c:layout>
                <c:manualLayout>
                  <c:x val="-7.47028862478777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8F7-4E23-9B85-4D4B2F2DF635}"/>
                </c:ext>
              </c:extLst>
            </c:dLbl>
            <c:dLbl>
              <c:idx val="6"/>
              <c:layout>
                <c:manualLayout>
                  <c:x val="-9.6504490813011226E-2"/>
                  <c:y val="-5.8035714285714343E-2"/>
                </c:manualLayout>
              </c:layout>
              <c:tx>
                <c:rich>
                  <a:bodyPr/>
                  <a:lstStyle/>
                  <a:p>
                    <a:r>
                      <a:rPr lang="ja-JP" altLang="en-US" b="1"/>
                      <a:t>建設業</a:t>
                    </a:r>
                  </a:p>
                </c:rich>
              </c:tx>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A-48F7-4E23-9B85-4D4B2F2DF635}"/>
                </c:ext>
              </c:extLst>
            </c:dLbl>
            <c:dLbl>
              <c:idx val="8"/>
              <c:layout>
                <c:manualLayout>
                  <c:x val="-3.8888836080182156E-2"/>
                  <c:y val="3.73678290213723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8F7-4E23-9B85-4D4B2F2DF635}"/>
                </c:ext>
              </c:extLst>
            </c:dLbl>
            <c:dLbl>
              <c:idx val="9"/>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8F7-4E23-9B85-4D4B2F2DF6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業種別!$B$4:$K$4</c:f>
              <c:numCache>
                <c:formatCode>#,##0</c:formatCode>
                <c:ptCount val="10"/>
                <c:pt idx="0" formatCode="#,##0_);[Red]\(#,##0\)">
                  <c:v>17716</c:v>
                </c:pt>
                <c:pt idx="1">
                  <c:v>17641</c:v>
                </c:pt>
                <c:pt idx="2">
                  <c:v>17640</c:v>
                </c:pt>
                <c:pt idx="3">
                  <c:v>17984</c:v>
                </c:pt>
                <c:pt idx="4">
                  <c:v>18743</c:v>
                </c:pt>
                <c:pt idx="5">
                  <c:v>19574</c:v>
                </c:pt>
                <c:pt idx="6">
                  <c:v>20885</c:v>
                </c:pt>
                <c:pt idx="7">
                  <c:v>23669</c:v>
                </c:pt>
                <c:pt idx="8">
                  <c:v>26527</c:v>
                </c:pt>
                <c:pt idx="9" formatCode="#,##0_);[Red]\(#,##0\)">
                  <c:v>27233</c:v>
                </c:pt>
              </c:numCache>
            </c:numRef>
          </c:val>
          <c:smooth val="0"/>
          <c:extLst>
            <c:ext xmlns:c16="http://schemas.microsoft.com/office/drawing/2014/chart" uri="{C3380CC4-5D6E-409C-BE32-E72D297353CC}">
              <c16:uniqueId val="{0000000D-48F7-4E23-9B85-4D4B2F2DF635}"/>
            </c:ext>
          </c:extLst>
        </c:ser>
        <c:ser>
          <c:idx val="2"/>
          <c:order val="2"/>
          <c:tx>
            <c:strRef>
              <c:f>業種別!$A$5</c:f>
              <c:strCache>
                <c:ptCount val="1"/>
                <c:pt idx="0">
                  <c:v>卸売業</c:v>
                </c:pt>
              </c:strCache>
            </c:strRef>
          </c:tx>
          <c:dLbls>
            <c:dLbl>
              <c:idx val="1"/>
              <c:layout>
                <c:manualLayout>
                  <c:x val="-6.414413504374902E-3"/>
                  <c:y val="-4.017857142857143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E-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0F-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10-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11-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12-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13-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14-48F7-4E23-9B85-4D4B2F2DF635}"/>
                </c:ext>
              </c:extLst>
            </c:dLbl>
            <c:dLbl>
              <c:idx val="8"/>
              <c:layout>
                <c:manualLayout>
                  <c:x val="-3.4927736807217724E-2"/>
                  <c:y val="2.7686464516741036E-2"/>
                </c:manualLayout>
              </c:layout>
              <c:tx>
                <c:rich>
                  <a:bodyPr/>
                  <a:lstStyle/>
                  <a:p>
                    <a:r>
                      <a:rPr lang="en-US" altLang="ja-JP"/>
                      <a:t>17,805</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48F7-4E23-9B85-4D4B2F2DF635}"/>
                </c:ext>
              </c:extLst>
            </c:dLbl>
            <c:dLbl>
              <c:idx val="9"/>
              <c:layout>
                <c:manualLayout>
                  <c:x val="-3.1591787151546077E-2"/>
                  <c:y val="2.34317327466582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1-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業種別!$B$5:$K$5</c:f>
              <c:numCache>
                <c:formatCode>#,##0</c:formatCode>
                <c:ptCount val="10"/>
                <c:pt idx="0">
                  <c:v>19552</c:v>
                </c:pt>
                <c:pt idx="1">
                  <c:v>19353</c:v>
                </c:pt>
                <c:pt idx="2">
                  <c:v>19039</c:v>
                </c:pt>
                <c:pt idx="3">
                  <c:v>18788</c:v>
                </c:pt>
                <c:pt idx="4">
                  <c:v>18640</c:v>
                </c:pt>
                <c:pt idx="5">
                  <c:v>18357</c:v>
                </c:pt>
                <c:pt idx="6">
                  <c:v>18175</c:v>
                </c:pt>
                <c:pt idx="7">
                  <c:v>18048</c:v>
                </c:pt>
                <c:pt idx="8">
                  <c:v>17805</c:v>
                </c:pt>
                <c:pt idx="9" formatCode="#,##0_);[Red]\(#,##0\)">
                  <c:v>17619</c:v>
                </c:pt>
              </c:numCache>
            </c:numRef>
          </c:val>
          <c:smooth val="0"/>
          <c:extLst>
            <c:ext xmlns:c16="http://schemas.microsoft.com/office/drawing/2014/chart" uri="{C3380CC4-5D6E-409C-BE32-E72D297353CC}">
              <c16:uniqueId val="{00000016-48F7-4E23-9B85-4D4B2F2DF635}"/>
            </c:ext>
          </c:extLst>
        </c:ser>
        <c:ser>
          <c:idx val="3"/>
          <c:order val="3"/>
          <c:tx>
            <c:strRef>
              <c:f>業種別!$A$6</c:f>
              <c:strCache>
                <c:ptCount val="1"/>
                <c:pt idx="0">
                  <c:v>小売業</c:v>
                </c:pt>
              </c:strCache>
            </c:strRef>
          </c:tx>
          <c:dLbls>
            <c:dLbl>
              <c:idx val="1"/>
              <c:layout>
                <c:manualLayout>
                  <c:x val="-1.5423421235238528E-2"/>
                  <c:y val="4.9107142857142856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17-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18-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19-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1A-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1B-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1C-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1D-48F7-4E23-9B85-4D4B2F2DF635}"/>
                </c:ext>
              </c:extLst>
            </c:dLbl>
            <c:dLbl>
              <c:idx val="8"/>
              <c:layout>
                <c:manualLayout>
                  <c:x val="-4.2202732183765093E-2"/>
                  <c:y val="-2.9456786651668596E-2"/>
                </c:manualLayout>
              </c:layout>
              <c:tx>
                <c:rich>
                  <a:bodyPr/>
                  <a:lstStyle/>
                  <a:p>
                    <a:r>
                      <a:rPr lang="en-US" altLang="ja-JP"/>
                      <a:t>18,146</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48F7-4E23-9B85-4D4B2F2DF635}"/>
                </c:ext>
              </c:extLst>
            </c:dLbl>
            <c:dLbl>
              <c:idx val="9"/>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2-48F7-4E23-9B85-4D4B2F2DF635}"/>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業種別!$B$6:$K$6</c:f>
              <c:numCache>
                <c:formatCode>#,##0</c:formatCode>
                <c:ptCount val="10"/>
                <c:pt idx="0">
                  <c:v>16674</c:v>
                </c:pt>
                <c:pt idx="1">
                  <c:v>16827</c:v>
                </c:pt>
                <c:pt idx="2">
                  <c:v>16950</c:v>
                </c:pt>
                <c:pt idx="3">
                  <c:v>17028</c:v>
                </c:pt>
                <c:pt idx="4">
                  <c:v>17209</c:v>
                </c:pt>
                <c:pt idx="5">
                  <c:v>17267</c:v>
                </c:pt>
                <c:pt idx="6">
                  <c:v>17617</c:v>
                </c:pt>
                <c:pt idx="7">
                  <c:v>17974</c:v>
                </c:pt>
                <c:pt idx="8">
                  <c:v>18146</c:v>
                </c:pt>
                <c:pt idx="9" formatCode="#,##0_);[Red]\(#,##0\)">
                  <c:v>18111</c:v>
                </c:pt>
              </c:numCache>
            </c:numRef>
          </c:val>
          <c:smooth val="0"/>
          <c:extLst>
            <c:ext xmlns:c16="http://schemas.microsoft.com/office/drawing/2014/chart" uri="{C3380CC4-5D6E-409C-BE32-E72D297353CC}">
              <c16:uniqueId val="{0000001F-48F7-4E23-9B85-4D4B2F2DF635}"/>
            </c:ext>
          </c:extLst>
        </c:ser>
        <c:ser>
          <c:idx val="4"/>
          <c:order val="4"/>
          <c:tx>
            <c:strRef>
              <c:f>業種別!$A$7</c:f>
              <c:strCache>
                <c:ptCount val="1"/>
                <c:pt idx="0">
                  <c:v>宿泊業、飲食サービス業</c:v>
                </c:pt>
              </c:strCache>
            </c:strRef>
          </c:tx>
          <c:dLbls>
            <c:dLbl>
              <c:idx val="0"/>
              <c:layout>
                <c:manualLayout>
                  <c:x val="-2.6824426924249568E-2"/>
                  <c:y val="-3.304321334833156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21-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22-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23-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24-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25-48F7-4E23-9B85-4D4B2F2DF635}"/>
                </c:ext>
              </c:extLst>
            </c:dLbl>
            <c:dLbl>
              <c:idx val="6"/>
              <c:layout>
                <c:manualLayout>
                  <c:x val="-0.12913965678659903"/>
                  <c:y val="-9.4360236220472446E-2"/>
                </c:manualLayout>
              </c:layout>
              <c:tx>
                <c:rich>
                  <a:bodyPr/>
                  <a:lstStyle/>
                  <a:p>
                    <a:r>
                      <a:rPr lang="ja-JP" altLang="en-US" b="1"/>
                      <a:t>宿泊業、飲食サービス業</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27-48F7-4E23-9B85-4D4B2F2DF635}"/>
                </c:ext>
              </c:extLst>
            </c:dLbl>
            <c:dLbl>
              <c:idx val="8"/>
              <c:layout>
                <c:manualLayout>
                  <c:x val="-3.7635236201285983E-2"/>
                  <c:y val="-2.41146419197600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48F7-4E23-9B85-4D4B2F2DF635}"/>
                </c:ext>
              </c:extLst>
            </c:dLbl>
            <c:dLbl>
              <c:idx val="9"/>
              <c:layout>
                <c:manualLayout>
                  <c:x val="-3.7635236201285921E-2"/>
                  <c:y val="-2.41146419197601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業種別!$B$7:$K$7</c:f>
              <c:numCache>
                <c:formatCode>#,##0_);[Red]\(#,##0\)</c:formatCode>
                <c:ptCount val="10"/>
                <c:pt idx="0">
                  <c:v>6329</c:v>
                </c:pt>
                <c:pt idx="1">
                  <c:v>6589</c:v>
                </c:pt>
                <c:pt idx="2">
                  <c:v>6917</c:v>
                </c:pt>
                <c:pt idx="3">
                  <c:v>7169</c:v>
                </c:pt>
                <c:pt idx="4">
                  <c:v>7590</c:v>
                </c:pt>
                <c:pt idx="5">
                  <c:v>8039</c:v>
                </c:pt>
                <c:pt idx="6">
                  <c:v>8650</c:v>
                </c:pt>
                <c:pt idx="7">
                  <c:v>9305</c:v>
                </c:pt>
                <c:pt idx="8">
                  <c:v>9669</c:v>
                </c:pt>
                <c:pt idx="9">
                  <c:v>9940</c:v>
                </c:pt>
              </c:numCache>
            </c:numRef>
          </c:val>
          <c:smooth val="0"/>
          <c:extLst>
            <c:ext xmlns:c16="http://schemas.microsoft.com/office/drawing/2014/chart" uri="{C3380CC4-5D6E-409C-BE32-E72D297353CC}">
              <c16:uniqueId val="{0000002A-48F7-4E23-9B85-4D4B2F2DF635}"/>
            </c:ext>
          </c:extLst>
        </c:ser>
        <c:ser>
          <c:idx val="5"/>
          <c:order val="5"/>
          <c:tx>
            <c:strRef>
              <c:f>業種別!$A$8</c:f>
              <c:strCache>
                <c:ptCount val="1"/>
                <c:pt idx="0">
                  <c:v>生活関連、娯楽サービス業</c:v>
                </c:pt>
              </c:strCache>
            </c:strRef>
          </c:tx>
          <c:dLbls>
            <c:dLbl>
              <c:idx val="0"/>
              <c:layout>
                <c:manualLayout>
                  <c:x val="-4.1315309453740609E-2"/>
                  <c:y val="-1.8162260967379079E-2"/>
                </c:manualLayout>
              </c:layout>
              <c:spPr/>
              <c:txPr>
                <a:bodyPr/>
                <a:lstStyle/>
                <a:p>
                  <a:pPr>
                    <a:defRPr b="1"/>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2C-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2D-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2E-48F7-4E23-9B85-4D4B2F2DF635}"/>
                </c:ext>
              </c:extLst>
            </c:dLbl>
            <c:dLbl>
              <c:idx val="4"/>
              <c:layout>
                <c:manualLayout>
                  <c:x val="-0.1759864969870899"/>
                  <c:y val="-9.9702380952380959E-2"/>
                </c:manualLayout>
              </c:layout>
              <c:tx>
                <c:rich>
                  <a:bodyPr wrap="square" lIns="38100" tIns="19050" rIns="38100" bIns="19050" anchor="ctr">
                    <a:noAutofit/>
                  </a:bodyPr>
                  <a:lstStyle/>
                  <a:p>
                    <a:pPr>
                      <a:defRPr/>
                    </a:pPr>
                    <a:r>
                      <a:rPr lang="ja-JP" altLang="en-US" b="1"/>
                      <a:t>生活関連、娯楽サービス業</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22044133922943332"/>
                      <c:h val="7.1428571428571425E-2"/>
                    </c:manualLayout>
                  </c15:layout>
                </c:ext>
                <c:ext xmlns:c16="http://schemas.microsoft.com/office/drawing/2014/chart" uri="{C3380CC4-5D6E-409C-BE32-E72D297353CC}">
                  <c16:uniqueId val="{0000002F-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30-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31-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32-48F7-4E23-9B85-4D4B2F2DF635}"/>
                </c:ext>
              </c:extLst>
            </c:dLbl>
            <c:dLbl>
              <c:idx val="8"/>
              <c:layout>
                <c:manualLayout>
                  <c:x val="-3.9437037747458645E-2"/>
                  <c:y val="-2.41146419197600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3-48F7-4E23-9B85-4D4B2F2DF635}"/>
                </c:ext>
              </c:extLst>
            </c:dLbl>
            <c:dLbl>
              <c:idx val="9"/>
              <c:layout>
                <c:manualLayout>
                  <c:x val="-3.7635236201285921E-2"/>
                  <c:y val="-2.41146419197601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4-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業種別!$B$8:$K$8</c:f>
              <c:numCache>
                <c:formatCode>#,##0</c:formatCode>
                <c:ptCount val="10"/>
                <c:pt idx="0">
                  <c:v>5298</c:v>
                </c:pt>
                <c:pt idx="1">
                  <c:v>5516</c:v>
                </c:pt>
                <c:pt idx="2">
                  <c:v>5705</c:v>
                </c:pt>
                <c:pt idx="3">
                  <c:v>5967</c:v>
                </c:pt>
                <c:pt idx="4">
                  <c:v>6266</c:v>
                </c:pt>
                <c:pt idx="5">
                  <c:v>6590</c:v>
                </c:pt>
                <c:pt idx="6">
                  <c:v>6999</c:v>
                </c:pt>
                <c:pt idx="7">
                  <c:v>7327</c:v>
                </c:pt>
                <c:pt idx="8">
                  <c:v>7577</c:v>
                </c:pt>
                <c:pt idx="9" formatCode="#,##0_);[Red]\(#,##0\)">
                  <c:v>7659</c:v>
                </c:pt>
              </c:numCache>
            </c:numRef>
          </c:val>
          <c:smooth val="0"/>
          <c:extLst>
            <c:ext xmlns:c16="http://schemas.microsoft.com/office/drawing/2014/chart" uri="{C3380CC4-5D6E-409C-BE32-E72D297353CC}">
              <c16:uniqueId val="{00000035-48F7-4E23-9B85-4D4B2F2DF635}"/>
            </c:ext>
          </c:extLst>
        </c:ser>
        <c:ser>
          <c:idx val="6"/>
          <c:order val="6"/>
          <c:tx>
            <c:strRef>
              <c:f>業種別!$A$9</c:f>
              <c:strCache>
                <c:ptCount val="1"/>
                <c:pt idx="0">
                  <c:v>情報通信業</c:v>
                </c:pt>
              </c:strCache>
            </c:strRef>
          </c:tx>
          <c:dLbls>
            <c:dLbl>
              <c:idx val="0"/>
              <c:layout>
                <c:manualLayout>
                  <c:x val="-3.7635236201285921E-2"/>
                  <c:y val="3.60194038245218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6-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37-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38-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39-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3A-48F7-4E23-9B85-4D4B2F2DF635}"/>
                </c:ext>
              </c:extLst>
            </c:dLbl>
            <c:dLbl>
              <c:idx val="5"/>
              <c:layout>
                <c:manualLayout>
                  <c:x val="-6.1959557074617706E-2"/>
                  <c:y val="6.7269403824521831E-2"/>
                </c:manualLayout>
              </c:layout>
              <c:tx>
                <c:rich>
                  <a:bodyPr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8A2B2BBF-6375-48A4-9A7A-071B677391DD}" type="SERIESNAME">
                      <a:rPr lang="ja-JP" altLang="en-US" sz="1000" b="1" i="0" u="none" strike="noStrike" kern="1200" baseline="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[系列名]</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0666665153342535"/>
                      <c:h val="5.7157855268091494E-2"/>
                    </c:manualLayout>
                  </c15:layout>
                  <c15:dlblFieldTable/>
                  <c15:showDataLabelsRange val="0"/>
                </c:ext>
                <c:ext xmlns:c16="http://schemas.microsoft.com/office/drawing/2014/chart" uri="{C3380CC4-5D6E-409C-BE32-E72D297353CC}">
                  <c16:uniqueId val="{0000003B-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3C-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3D-48F7-4E23-9B85-4D4B2F2DF635}"/>
                </c:ext>
              </c:extLst>
            </c:dLbl>
            <c:dLbl>
              <c:idx val="8"/>
              <c:layout>
                <c:manualLayout>
                  <c:x val="-3.7635236201285983E-2"/>
                  <c:y val="3.601940382452204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E-48F7-4E23-9B85-4D4B2F2DF635}"/>
                </c:ext>
              </c:extLst>
            </c:dLbl>
            <c:dLbl>
              <c:idx val="9"/>
              <c:layout>
                <c:manualLayout>
                  <c:x val="-3.5833434655113329E-2"/>
                  <c:y val="3.30432133483313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F-48F7-4E23-9B85-4D4B2F2DF635}"/>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業種別!$B$9:$K$9</c:f>
              <c:numCache>
                <c:formatCode>#,##0</c:formatCode>
                <c:ptCount val="10"/>
                <c:pt idx="0">
                  <c:v>5068</c:v>
                </c:pt>
                <c:pt idx="1">
                  <c:v>5115</c:v>
                </c:pt>
                <c:pt idx="2">
                  <c:v>5136</c:v>
                </c:pt>
                <c:pt idx="3">
                  <c:v>5132</c:v>
                </c:pt>
                <c:pt idx="4">
                  <c:v>5182</c:v>
                </c:pt>
                <c:pt idx="5">
                  <c:v>5260</c:v>
                </c:pt>
                <c:pt idx="6">
                  <c:v>5349</c:v>
                </c:pt>
                <c:pt idx="7">
                  <c:v>5416</c:v>
                </c:pt>
                <c:pt idx="8">
                  <c:v>5438</c:v>
                </c:pt>
                <c:pt idx="9" formatCode="#,##0_);[Red]\(#,##0\)">
                  <c:v>5434</c:v>
                </c:pt>
              </c:numCache>
            </c:numRef>
          </c:val>
          <c:smooth val="0"/>
          <c:extLst>
            <c:ext xmlns:c16="http://schemas.microsoft.com/office/drawing/2014/chart" uri="{C3380CC4-5D6E-409C-BE32-E72D297353CC}">
              <c16:uniqueId val="{00000040-48F7-4E23-9B85-4D4B2F2DF635}"/>
            </c:ext>
          </c:extLst>
        </c:ser>
        <c:dLbls>
          <c:showLegendKey val="0"/>
          <c:showVal val="0"/>
          <c:showCatName val="0"/>
          <c:showSerName val="0"/>
          <c:showPercent val="0"/>
          <c:showBubbleSize val="0"/>
        </c:dLbls>
        <c:marker val="1"/>
        <c:smooth val="0"/>
        <c:axId val="243805184"/>
        <c:axId val="243823360"/>
      </c:lineChart>
      <c:catAx>
        <c:axId val="243805184"/>
        <c:scaling>
          <c:orientation val="minMax"/>
        </c:scaling>
        <c:delete val="0"/>
        <c:axPos val="b"/>
        <c:numFmt formatCode="General" sourceLinked="1"/>
        <c:majorTickMark val="out"/>
        <c:minorTickMark val="none"/>
        <c:tickLblPos val="nextTo"/>
        <c:crossAx val="243823360"/>
        <c:crosses val="autoZero"/>
        <c:auto val="1"/>
        <c:lblAlgn val="ctr"/>
        <c:lblOffset val="100"/>
        <c:noMultiLvlLbl val="0"/>
      </c:catAx>
      <c:valAx>
        <c:axId val="243823360"/>
        <c:scaling>
          <c:orientation val="minMax"/>
        </c:scaling>
        <c:delete val="0"/>
        <c:axPos val="l"/>
        <c:majorGridlines/>
        <c:numFmt formatCode="#,##0" sourceLinked="1"/>
        <c:majorTickMark val="out"/>
        <c:minorTickMark val="none"/>
        <c:tickLblPos val="nextTo"/>
        <c:crossAx val="243805184"/>
        <c:crosses val="autoZero"/>
        <c:crossBetween val="between"/>
      </c:valAx>
      <c:spPr>
        <a:noFill/>
        <a:ln w="25400">
          <a:noFill/>
        </a:ln>
      </c:spPr>
    </c:plotArea>
    <c:legend>
      <c:legendPos val="r"/>
      <c:layout>
        <c:manualLayout>
          <c:xMode val="edge"/>
          <c:yMode val="edge"/>
          <c:x val="0.79724071367356619"/>
          <c:y val="0.3398895991778767"/>
          <c:w val="0.20275928632643384"/>
          <c:h val="0.33066992104177301"/>
        </c:manualLayout>
      </c:layout>
      <c:overlay val="0"/>
    </c:legend>
    <c:plotVisOnly val="1"/>
    <c:dispBlanksAs val="gap"/>
    <c:showDLblsOverMax val="0"/>
  </c:chart>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7942704274124708"/>
        </c:manualLayout>
      </c:layout>
      <c:lineChart>
        <c:grouping val="standard"/>
        <c:varyColors val="0"/>
        <c:ser>
          <c:idx val="0"/>
          <c:order val="0"/>
          <c:tx>
            <c:strRef>
              <c:f>Sheet1!$J$4</c:f>
              <c:strCache>
                <c:ptCount val="1"/>
                <c:pt idx="0">
                  <c:v>大阪</c:v>
                </c:pt>
              </c:strCache>
            </c:strRef>
          </c:tx>
          <c:dLbls>
            <c:dLbl>
              <c:idx val="0"/>
              <c:layout>
                <c:manualLayout>
                  <c:x val="-5.3605004855237962E-2"/>
                  <c:y val="5.99324967278137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FFF-482E-9B64-72A807984AE4}"/>
                </c:ext>
              </c:extLst>
            </c:dLbl>
            <c:dLbl>
              <c:idx val="1"/>
              <c:layout>
                <c:manualLayout>
                  <c:x val="-5.0451769275518053E-2"/>
                  <c:y val="5.5651604104398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FF-482E-9B64-72A807984AE4}"/>
                </c:ext>
              </c:extLst>
            </c:dLbl>
            <c:dLbl>
              <c:idx val="2"/>
              <c:layout>
                <c:manualLayout>
                  <c:x val="-5.675824043495787E-2"/>
                  <c:y val="5.13707114809830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FFF-482E-9B64-72A807984AE4}"/>
                </c:ext>
              </c:extLst>
            </c:dLbl>
            <c:dLbl>
              <c:idx val="3"/>
              <c:layout>
                <c:manualLayout>
                  <c:x val="-5.6758240434957814E-2"/>
                  <c:y val="3.85280336107372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FFF-482E-9B64-72A807984AE4}"/>
                </c:ext>
              </c:extLst>
            </c:dLbl>
            <c:dLbl>
              <c:idx val="4"/>
              <c:layout>
                <c:manualLayout>
                  <c:x val="-5.9911476014677688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FFF-482E-9B64-72A807984AE4}"/>
                </c:ext>
              </c:extLst>
            </c:dLbl>
            <c:dLbl>
              <c:idx val="5"/>
              <c:layout>
                <c:manualLayout>
                  <c:x val="-7.2524418333557314E-2"/>
                  <c:y val="3.42471409873222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FFF-482E-9B64-72A807984AE4}"/>
                </c:ext>
              </c:extLst>
            </c:dLbl>
            <c:dLbl>
              <c:idx val="6"/>
              <c:layout>
                <c:manualLayout>
                  <c:x val="-7.2524418333557203E-2"/>
                  <c:y val="3.42471409873220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FFF-482E-9B64-72A807984AE4}"/>
                </c:ext>
              </c:extLst>
            </c:dLbl>
            <c:dLbl>
              <c:idx val="7"/>
              <c:layout>
                <c:manualLayout>
                  <c:x val="-4.729853369579818E-2"/>
                  <c:y val="3.85280336107374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FFF-482E-9B64-72A807984AE4}"/>
                </c:ext>
              </c:extLst>
            </c:dLbl>
            <c:dLbl>
              <c:idx val="8"/>
              <c:layout>
                <c:manualLayout>
                  <c:x val="-4.3962758005354284E-2"/>
                  <c:y val="3.00826918719093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FFF-482E-9B64-72A807984AE4}"/>
                </c:ext>
              </c:extLst>
            </c:dLbl>
            <c:spPr>
              <a:noFill/>
              <a:ln>
                <a:noFill/>
              </a:ln>
              <a:effectLst/>
            </c:spPr>
            <c:txPr>
              <a:bodyPr wrap="square" lIns="38100" tIns="19050" rIns="38100" bIns="19050" anchor="ctr">
                <a:spAutoFit/>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Sheet1!$K$3:$S$3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Sheet1!$K$4:$S$4</c:f>
              <c:numCache>
                <c:formatCode>#,##0_);[Red]\(#,##0\)</c:formatCode>
                <c:ptCount val="9"/>
                <c:pt idx="0">
                  <c:v>1471.5419999999999</c:v>
                </c:pt>
                <c:pt idx="1">
                  <c:v>1428.4749999999999</c:v>
                </c:pt>
                <c:pt idx="2">
                  <c:v>1394.771</c:v>
                </c:pt>
                <c:pt idx="3">
                  <c:v>1399.117</c:v>
                </c:pt>
                <c:pt idx="4">
                  <c:v>1569.268</c:v>
                </c:pt>
                <c:pt idx="5">
                  <c:v>1456.0640000000001</c:v>
                </c:pt>
                <c:pt idx="6">
                  <c:v>1508.021</c:v>
                </c:pt>
                <c:pt idx="7" formatCode="#,##0_ ">
                  <c:v>1622</c:v>
                </c:pt>
                <c:pt idx="8">
                  <c:v>1639</c:v>
                </c:pt>
              </c:numCache>
            </c:numRef>
          </c:val>
          <c:smooth val="0"/>
          <c:extLst>
            <c:ext xmlns:c16="http://schemas.microsoft.com/office/drawing/2014/chart" uri="{C3380CC4-5D6E-409C-BE32-E72D297353CC}">
              <c16:uniqueId val="{00000009-3FFF-482E-9B64-72A807984AE4}"/>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FFF-482E-9B64-72A807984AE4}"/>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FFF-482E-9B64-72A807984AE4}"/>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FFF-482E-9B64-72A807984AE4}"/>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FFF-482E-9B64-72A807984AE4}"/>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FFF-482E-9B64-72A807984AE4}"/>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FFF-482E-9B64-72A807984AE4}"/>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3FFF-482E-9B64-72A807984AE4}"/>
                </c:ext>
              </c:extLst>
            </c:dLbl>
            <c:dLbl>
              <c:idx val="7"/>
              <c:layout>
                <c:manualLayout>
                  <c:x val="-5.0451769275518053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FFF-482E-9B64-72A807984AE4}"/>
                </c:ext>
              </c:extLst>
            </c:dLbl>
            <c:dLbl>
              <c:idx val="8"/>
              <c:layout>
                <c:manualLayout>
                  <c:x val="-4.1215085630019639E-2"/>
                  <c:y val="-5.34803411056165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FFF-482E-9B64-72A807984AE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Sheet1!$K$3:$S$3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Sheet1!$K$5:$S$5</c:f>
              <c:numCache>
                <c:formatCode>#,##0_);[Red]\(#,##0\)</c:formatCode>
                <c:ptCount val="9"/>
                <c:pt idx="0">
                  <c:v>5845.1130000000003</c:v>
                </c:pt>
                <c:pt idx="1">
                  <c:v>6232.4549999999999</c:v>
                </c:pt>
                <c:pt idx="2">
                  <c:v>6272.5969999999998</c:v>
                </c:pt>
                <c:pt idx="3">
                  <c:v>6479.6639999999998</c:v>
                </c:pt>
                <c:pt idx="4">
                  <c:v>6905.6760000000004</c:v>
                </c:pt>
                <c:pt idx="5">
                  <c:v>7206.1719999999996</c:v>
                </c:pt>
                <c:pt idx="6">
                  <c:v>6682.3559999999998</c:v>
                </c:pt>
                <c:pt idx="7" formatCode="#,##0_ ">
                  <c:v>7171</c:v>
                </c:pt>
                <c:pt idx="8">
                  <c:v>6947</c:v>
                </c:pt>
              </c:numCache>
            </c:numRef>
          </c:val>
          <c:smooth val="0"/>
          <c:extLst>
            <c:ext xmlns:c16="http://schemas.microsoft.com/office/drawing/2014/chart" uri="{C3380CC4-5D6E-409C-BE32-E72D297353CC}">
              <c16:uniqueId val="{00000013-3FFF-482E-9B64-72A807984AE4}"/>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FFF-482E-9B64-72A807984AE4}"/>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FFF-482E-9B64-72A807984AE4}"/>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FFF-482E-9B64-72A807984AE4}"/>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3FFF-482E-9B64-72A807984AE4}"/>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3FFF-482E-9B64-72A807984AE4}"/>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3FFF-482E-9B64-72A807984AE4}"/>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3FFF-482E-9B64-72A807984AE4}"/>
                </c:ext>
              </c:extLst>
            </c:dLbl>
            <c:dLbl>
              <c:idx val="7"/>
              <c:layout>
                <c:manualLayout>
                  <c:x val="-5.0451769275518053E-2"/>
                  <c:y val="-3.85280336107374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3FFF-482E-9B64-72A807984AE4}"/>
                </c:ext>
              </c:extLst>
            </c:dLbl>
            <c:dLbl>
              <c:idx val="8"/>
              <c:layout>
                <c:manualLayout>
                  <c:x val="-4.6710430380688825E-2"/>
                  <c:y val="-4.0110255829212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3FFF-482E-9B64-72A807984AE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Sheet1!$K$3:$S$3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Sheet1!$K$6:$S$6</c:f>
              <c:numCache>
                <c:formatCode>#,##0_);[Red]\(#,##0\)</c:formatCode>
                <c:ptCount val="9"/>
                <c:pt idx="0">
                  <c:v>1434.3679999999999</c:v>
                </c:pt>
                <c:pt idx="1">
                  <c:v>1499.5540000000001</c:v>
                </c:pt>
                <c:pt idx="2">
                  <c:v>1678.819</c:v>
                </c:pt>
                <c:pt idx="3">
                  <c:v>1765.5609999999999</c:v>
                </c:pt>
                <c:pt idx="4">
                  <c:v>1948.6410000000001</c:v>
                </c:pt>
                <c:pt idx="5">
                  <c:v>2037.2739999999999</c:v>
                </c:pt>
                <c:pt idx="6">
                  <c:v>2026.0250000000001</c:v>
                </c:pt>
                <c:pt idx="7" formatCode="#,##0_ ">
                  <c:v>2020</c:v>
                </c:pt>
                <c:pt idx="8">
                  <c:v>2129</c:v>
                </c:pt>
              </c:numCache>
            </c:numRef>
          </c:val>
          <c:smooth val="0"/>
          <c:extLst>
            <c:ext xmlns:c16="http://schemas.microsoft.com/office/drawing/2014/chart" uri="{C3380CC4-5D6E-409C-BE32-E72D297353CC}">
              <c16:uniqueId val="{0000001D-3FFF-482E-9B64-72A807984AE4}"/>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spPr>
          <a:ln>
            <a:noFill/>
          </a:ln>
        </c:spPr>
        <c:crossAx val="123929728"/>
        <c:crosses val="autoZero"/>
        <c:crossBetween val="between"/>
      </c:valAx>
    </c:plotArea>
    <c:legend>
      <c:legendPos val="r"/>
      <c:layout>
        <c:manualLayout>
          <c:xMode val="edge"/>
          <c:yMode val="edge"/>
          <c:x val="0.24691866010810404"/>
          <c:y val="0.86256522351109899"/>
          <c:w val="0.56644235385066166"/>
          <c:h val="0.12496849565728577"/>
        </c:manualLayout>
      </c:layout>
      <c:overlay val="0"/>
    </c:legend>
    <c:plotVisOnly val="1"/>
    <c:dispBlanksAs val="gap"/>
    <c:showDLblsOverMax val="0"/>
  </c:chart>
  <c:spPr>
    <a:ln>
      <a:noFill/>
    </a:ln>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'3-1_3'!$B$60:$K$60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'3-1_3'!$B$61:$K$61</c:f>
              <c:numCache>
                <c:formatCode>#,##0</c:formatCode>
                <c:ptCount val="10"/>
                <c:pt idx="0">
                  <c:v>6767</c:v>
                </c:pt>
                <c:pt idx="1">
                  <c:v>7761</c:v>
                </c:pt>
                <c:pt idx="2">
                  <c:v>8748</c:v>
                </c:pt>
                <c:pt idx="3">
                  <c:v>6933</c:v>
                </c:pt>
                <c:pt idx="4">
                  <c:v>6151</c:v>
                </c:pt>
                <c:pt idx="5">
                  <c:v>6187</c:v>
                </c:pt>
                <c:pt idx="6">
                  <c:v>6192</c:v>
                </c:pt>
                <c:pt idx="7">
                  <c:v>6504</c:v>
                </c:pt>
                <c:pt idx="8">
                  <c:v>6778</c:v>
                </c:pt>
                <c:pt idx="9">
                  <c:v>6484</c:v>
                </c:pt>
              </c:numCache>
            </c:numRef>
          </c:val>
          <c:smooth val="0"/>
          <c:extLst>
            <c:ext xmlns:c16="http://schemas.microsoft.com/office/drawing/2014/chart" uri="{C3380CC4-5D6E-409C-BE32-E72D297353CC}">
              <c16:uniqueId val="{00000000-0A92-440C-97E6-2A9FBC66185E}"/>
            </c:ext>
          </c:extLst>
        </c:ser>
        <c:ser>
          <c:idx val="1"/>
          <c:order val="1"/>
          <c:tx>
            <c:strRef>
              <c:f>'3-1_3'!$A$62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9"/>
              <c:layout>
                <c:manualLayout>
                  <c:x val="-2.9588229113649524E-2"/>
                  <c:y val="-2.6214565593101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92-440C-97E6-2A9FBC66185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'3-1_3'!$B$60:$K$60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'3-1_3'!$B$62:$K$62</c:f>
              <c:numCache>
                <c:formatCode>#,##0</c:formatCode>
                <c:ptCount val="10"/>
                <c:pt idx="0">
                  <c:v>15365</c:v>
                </c:pt>
                <c:pt idx="1">
                  <c:v>18394</c:v>
                </c:pt>
                <c:pt idx="2">
                  <c:v>21412</c:v>
                </c:pt>
                <c:pt idx="3">
                  <c:v>22861</c:v>
                </c:pt>
                <c:pt idx="4">
                  <c:v>22117</c:v>
                </c:pt>
                <c:pt idx="5">
                  <c:v>23822</c:v>
                </c:pt>
                <c:pt idx="6">
                  <c:v>24269</c:v>
                </c:pt>
                <c:pt idx="7">
                  <c:v>25124</c:v>
                </c:pt>
                <c:pt idx="8">
                  <c:v>25331</c:v>
                </c:pt>
                <c:pt idx="9">
                  <c:v>28323</c:v>
                </c:pt>
              </c:numCache>
            </c:numRef>
          </c:val>
          <c:smooth val="0"/>
          <c:extLst>
            <c:ext xmlns:c16="http://schemas.microsoft.com/office/drawing/2014/chart" uri="{C3380CC4-5D6E-409C-BE32-E72D297353CC}">
              <c16:uniqueId val="{00000002-0A92-440C-97E6-2A9FBC66185E}"/>
            </c:ext>
          </c:extLst>
        </c:ser>
        <c:ser>
          <c:idx val="2"/>
          <c:order val="2"/>
          <c:tx>
            <c:strRef>
              <c:f>'3-1_3'!$A$63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'3-1_3'!$B$60:$K$60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'3-1_3'!$B$63:$K$63</c:f>
              <c:numCache>
                <c:formatCode>#,##0</c:formatCode>
                <c:ptCount val="10"/>
                <c:pt idx="0">
                  <c:v>2286</c:v>
                </c:pt>
                <c:pt idx="1">
                  <c:v>2922</c:v>
                </c:pt>
                <c:pt idx="2">
                  <c:v>2782</c:v>
                </c:pt>
                <c:pt idx="3">
                  <c:v>2750</c:v>
                </c:pt>
                <c:pt idx="4">
                  <c:v>2772</c:v>
                </c:pt>
                <c:pt idx="5">
                  <c:v>2845</c:v>
                </c:pt>
                <c:pt idx="6">
                  <c:v>2890</c:v>
                </c:pt>
                <c:pt idx="7">
                  <c:v>3094</c:v>
                </c:pt>
                <c:pt idx="8">
                  <c:v>2952</c:v>
                </c:pt>
                <c:pt idx="9">
                  <c:v>2831</c:v>
                </c:pt>
              </c:numCache>
            </c:numRef>
          </c:val>
          <c:smooth val="0"/>
          <c:extLst>
            <c:ext xmlns:c16="http://schemas.microsoft.com/office/drawing/2014/chart" uri="{C3380CC4-5D6E-409C-BE32-E72D297353CC}">
              <c16:uniqueId val="{00000003-0A92-440C-97E6-2A9FBC66185E}"/>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 (2019)'!$A$10</c:f>
              <c:strCache>
                <c:ptCount val="1"/>
                <c:pt idx="0">
                  <c:v>事業所数（左目盛）</c:v>
                </c:pt>
              </c:strCache>
            </c:strRef>
          </c:tx>
          <c:spPr>
            <a:pattFill prst="pct80">
              <a:fgClr>
                <a:srgbClr val="0070C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(2019)'!$B$10:$D$10</c:f>
              <c:numCache>
                <c:formatCode>#,##0_);[Red]\(#,##0\)</c:formatCode>
                <c:ptCount val="3"/>
                <c:pt idx="0">
                  <c:v>15357</c:v>
                </c:pt>
                <c:pt idx="1">
                  <c:v>9794</c:v>
                </c:pt>
                <c:pt idx="2">
                  <c:v>14944</c:v>
                </c:pt>
              </c:numCache>
            </c:numRef>
          </c:val>
          <c:extLst>
            <c:ext xmlns:c16="http://schemas.microsoft.com/office/drawing/2014/chart" uri="{C3380CC4-5D6E-409C-BE32-E72D297353CC}">
              <c16:uniqueId val="{00000000-6F58-40F2-A1E5-C681234DDB40}"/>
            </c:ext>
          </c:extLst>
        </c:ser>
        <c:ser>
          <c:idx val="1"/>
          <c:order val="1"/>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1-6F58-40F2-A1E5-C681234DDB40}"/>
            </c:ext>
          </c:extLst>
        </c:ser>
        <c:ser>
          <c:idx val="2"/>
          <c:order val="2"/>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2-6F58-40F2-A1E5-C681234DDB40}"/>
            </c:ext>
          </c:extLst>
        </c:ser>
        <c:dLbls>
          <c:showLegendKey val="0"/>
          <c:showVal val="0"/>
          <c:showCatName val="0"/>
          <c:showSerName val="0"/>
          <c:showPercent val="0"/>
          <c:showBubbleSize val="0"/>
        </c:dLbls>
        <c:gapWidth val="117"/>
        <c:axId val="1361077760"/>
        <c:axId val="1"/>
      </c:barChart>
      <c:barChart>
        <c:barDir val="col"/>
        <c:grouping val="clustered"/>
        <c:varyColors val="0"/>
        <c:ser>
          <c:idx val="3"/>
          <c:order val="3"/>
          <c:tx>
            <c:strRef>
              <c:f>'グラフ (2019)'!$A$11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58-40F2-A1E5-C681234DDB40}"/>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58-40F2-A1E5-C681234DDB40}"/>
                </c:ext>
              </c:extLst>
            </c:dLbl>
            <c:dLbl>
              <c:idx val="2"/>
              <c:layout>
                <c:manualLayout>
                  <c:x val="1.2093726379440665E-2"/>
                  <c:y val="1.3201326993231462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58-40F2-A1E5-C681234DDB40}"/>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(2019)'!$B$11:$D$11</c:f>
              <c:numCache>
                <c:formatCode>#,##0_);[Red]\(#,##0\)</c:formatCode>
                <c:ptCount val="3"/>
                <c:pt idx="0">
                  <c:v>3564.6170000000002</c:v>
                </c:pt>
                <c:pt idx="1">
                  <c:v>1639.501</c:v>
                </c:pt>
                <c:pt idx="2">
                  <c:v>4575.6670000000004</c:v>
                </c:pt>
              </c:numCache>
            </c:numRef>
          </c:val>
          <c:extLst>
            <c:ext xmlns:c16="http://schemas.microsoft.com/office/drawing/2014/chart" uri="{C3380CC4-5D6E-409C-BE32-E72D297353CC}">
              <c16:uniqueId val="{00000006-6F58-40F2-A1E5-C681234DDB40}"/>
            </c:ext>
          </c:extLst>
        </c:ser>
        <c:dLbls>
          <c:showLegendKey val="0"/>
          <c:showVal val="0"/>
          <c:showCatName val="0"/>
          <c:showSerName val="0"/>
          <c:showPercent val="0"/>
          <c:showBubbleSize val="0"/>
        </c:dLbls>
        <c:gapWidth val="294"/>
        <c:axId val="3"/>
        <c:axId val="4"/>
      </c:barChart>
      <c:catAx>
        <c:axId val="13610777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77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0537245717"/>
          <c:y val="9.2760345255350554E-2"/>
          <c:w val="0.61235555136446274"/>
          <c:h val="0.1198130084485708"/>
        </c:manualLayout>
      </c:layout>
      <c:overlay val="0"/>
    </c:legend>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74328835386"/>
          <c:y val="0.10435363919535783"/>
          <c:w val="0.86212215358107824"/>
          <c:h val="0.70572251170671962"/>
        </c:manualLayout>
      </c:layout>
      <c:barChart>
        <c:barDir val="col"/>
        <c:grouping val="clustered"/>
        <c:varyColors val="0"/>
        <c:ser>
          <c:idx val="0"/>
          <c:order val="0"/>
          <c:tx>
            <c:strRef>
              <c:f>'グラフ (2019)'!$A$31</c:f>
              <c:strCache>
                <c:ptCount val="1"/>
                <c:pt idx="0">
                  <c:v>1人当たりの付加価値額</c:v>
                </c:pt>
              </c:strCache>
            </c:strRef>
          </c:tx>
          <c:spPr>
            <a:pattFill prst="pct90">
              <a:fgClr>
                <a:srgbClr val="FF0000"/>
              </a:fgClr>
              <a:bgClr>
                <a:schemeClr val="bg1"/>
              </a:bgClr>
            </a:pattFill>
          </c:spPr>
          <c:invertIfNegative val="0"/>
          <c:dLbls>
            <c:spPr>
              <a:noFill/>
              <a:ln w="25400">
                <a:noFill/>
              </a:ln>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(2019)'!$B$30:$D$30</c:f>
              <c:strCache>
                <c:ptCount val="3"/>
                <c:pt idx="0">
                  <c:v>大阪府</c:v>
                </c:pt>
                <c:pt idx="1">
                  <c:v>東京都</c:v>
                </c:pt>
                <c:pt idx="2">
                  <c:v>愛知県</c:v>
                </c:pt>
              </c:strCache>
            </c:strRef>
          </c:cat>
          <c:val>
            <c:numRef>
              <c:f>'グラフ (2019)'!$B$31:$D$31</c:f>
              <c:numCache>
                <c:formatCode>#,##0_);[Red]\(#,##0\)</c:formatCode>
                <c:ptCount val="3"/>
                <c:pt idx="0">
                  <c:v>1039.4772602675812</c:v>
                </c:pt>
                <c:pt idx="1">
                  <c:v>907.65708907711894</c:v>
                </c:pt>
                <c:pt idx="2">
                  <c:v>1078.8715823029547</c:v>
                </c:pt>
              </c:numCache>
            </c:numRef>
          </c:val>
          <c:extLst>
            <c:ext xmlns:c16="http://schemas.microsoft.com/office/drawing/2014/chart" uri="{C3380CC4-5D6E-409C-BE32-E72D297353CC}">
              <c16:uniqueId val="{00000000-D704-4817-A464-66593B7F2D17}"/>
            </c:ext>
          </c:extLst>
        </c:ser>
        <c:dLbls>
          <c:showLegendKey val="0"/>
          <c:showVal val="0"/>
          <c:showCatName val="0"/>
          <c:showSerName val="0"/>
          <c:showPercent val="0"/>
          <c:showBubbleSize val="0"/>
        </c:dLbls>
        <c:gapWidth val="150"/>
        <c:axId val="1361074432"/>
        <c:axId val="1"/>
      </c:barChart>
      <c:catAx>
        <c:axId val="1361074432"/>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4432"/>
        <c:crosses val="autoZero"/>
        <c:crossBetween val="between"/>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 (2019)'!$G$10</c:f>
              <c:strCache>
                <c:ptCount val="1"/>
                <c:pt idx="0">
                  <c:v>大阪府</c:v>
                </c:pt>
              </c:strCache>
            </c:strRef>
          </c:tx>
          <c:spPr>
            <a:solidFill>
              <a:srgbClr val="002060"/>
            </a:solid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(2019)'!$H$9:$L$9</c:f>
              <c:strCache>
                <c:ptCount val="5"/>
                <c:pt idx="0">
                  <c:v>4～9人</c:v>
                </c:pt>
                <c:pt idx="1">
                  <c:v>10～19人</c:v>
                </c:pt>
                <c:pt idx="2">
                  <c:v>20～29人</c:v>
                </c:pt>
                <c:pt idx="3">
                  <c:v>30～99人</c:v>
                </c:pt>
                <c:pt idx="4">
                  <c:v>100～299人</c:v>
                </c:pt>
              </c:strCache>
            </c:strRef>
          </c:cat>
          <c:val>
            <c:numRef>
              <c:f>'グラフ (2019)'!$H$10:$L$10</c:f>
              <c:numCache>
                <c:formatCode>#,##0;"▲ "#,##0</c:formatCode>
                <c:ptCount val="5"/>
                <c:pt idx="0">
                  <c:v>286.17099999999999</c:v>
                </c:pt>
                <c:pt idx="1">
                  <c:v>484.38099999999997</c:v>
                </c:pt>
                <c:pt idx="2">
                  <c:v>444.46600000000001</c:v>
                </c:pt>
                <c:pt idx="3">
                  <c:v>1254.3710000000001</c:v>
                </c:pt>
                <c:pt idx="4">
                  <c:v>1095.2280000000001</c:v>
                </c:pt>
              </c:numCache>
            </c:numRef>
          </c:val>
          <c:extLst>
            <c:ext xmlns:c16="http://schemas.microsoft.com/office/drawing/2014/chart" uri="{C3380CC4-5D6E-409C-BE32-E72D297353CC}">
              <c16:uniqueId val="{00000000-C130-4037-B541-FABDEBE0FA49}"/>
            </c:ext>
          </c:extLst>
        </c:ser>
        <c:ser>
          <c:idx val="1"/>
          <c:order val="1"/>
          <c:tx>
            <c:strRef>
              <c:f>'グラフ (2019)'!$G$11</c:f>
              <c:strCache>
                <c:ptCount val="1"/>
                <c:pt idx="0">
                  <c:v>東京都</c:v>
                </c:pt>
              </c:strCache>
            </c:strRef>
          </c:tx>
          <c:spPr>
            <a:pattFill prst="pct80">
              <a:fgClr>
                <a:srgbClr val="FF000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(2019)'!$H$9:$L$9</c:f>
              <c:strCache>
                <c:ptCount val="5"/>
                <c:pt idx="0">
                  <c:v>4～9人</c:v>
                </c:pt>
                <c:pt idx="1">
                  <c:v>10～19人</c:v>
                </c:pt>
                <c:pt idx="2">
                  <c:v>20～29人</c:v>
                </c:pt>
                <c:pt idx="3">
                  <c:v>30～99人</c:v>
                </c:pt>
                <c:pt idx="4">
                  <c:v>100～299人</c:v>
                </c:pt>
              </c:strCache>
            </c:strRef>
          </c:cat>
          <c:val>
            <c:numRef>
              <c:f>'グラフ (2019)'!$H$11:$L$11</c:f>
              <c:numCache>
                <c:formatCode>#,##0;"▲ "#,##0</c:formatCode>
                <c:ptCount val="5"/>
                <c:pt idx="0">
                  <c:v>185.02600000000001</c:v>
                </c:pt>
                <c:pt idx="1">
                  <c:v>287.339</c:v>
                </c:pt>
                <c:pt idx="2">
                  <c:v>241.65</c:v>
                </c:pt>
                <c:pt idx="3">
                  <c:v>549.447</c:v>
                </c:pt>
                <c:pt idx="4">
                  <c:v>376.03899999999999</c:v>
                </c:pt>
              </c:numCache>
            </c:numRef>
          </c:val>
          <c:extLst>
            <c:ext xmlns:c16="http://schemas.microsoft.com/office/drawing/2014/chart" uri="{C3380CC4-5D6E-409C-BE32-E72D297353CC}">
              <c16:uniqueId val="{00000001-C130-4037-B541-FABDEBE0FA49}"/>
            </c:ext>
          </c:extLst>
        </c:ser>
        <c:ser>
          <c:idx val="2"/>
          <c:order val="2"/>
          <c:tx>
            <c:strRef>
              <c:f>'グラフ (2019)'!$G$12</c:f>
              <c:strCache>
                <c:ptCount val="1"/>
                <c:pt idx="0">
                  <c:v>愛知県</c:v>
                </c:pt>
              </c:strCache>
            </c:strRef>
          </c:tx>
          <c:spPr>
            <a:pattFill prst="dkUpDiag">
              <a:fgClr>
                <a:srgbClr val="00B05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(2019)'!$H$9:$L$9</c:f>
              <c:strCache>
                <c:ptCount val="5"/>
                <c:pt idx="0">
                  <c:v>4～9人</c:v>
                </c:pt>
                <c:pt idx="1">
                  <c:v>10～19人</c:v>
                </c:pt>
                <c:pt idx="2">
                  <c:v>20～29人</c:v>
                </c:pt>
                <c:pt idx="3">
                  <c:v>30～99人</c:v>
                </c:pt>
                <c:pt idx="4">
                  <c:v>100～299人</c:v>
                </c:pt>
              </c:strCache>
            </c:strRef>
          </c:cat>
          <c:val>
            <c:numRef>
              <c:f>'グラフ (2019)'!$H$12:$L$12</c:f>
              <c:numCache>
                <c:formatCode>#,##0;"▲ "#,##0</c:formatCode>
                <c:ptCount val="5"/>
                <c:pt idx="0">
                  <c:v>238.93100000000001</c:v>
                </c:pt>
                <c:pt idx="1">
                  <c:v>457.54</c:v>
                </c:pt>
                <c:pt idx="2">
                  <c:v>446.19900000000001</c:v>
                </c:pt>
                <c:pt idx="3">
                  <c:v>1381.4280000000001</c:v>
                </c:pt>
                <c:pt idx="4">
                  <c:v>2051.569</c:v>
                </c:pt>
              </c:numCache>
            </c:numRef>
          </c:val>
          <c:extLst>
            <c:ext xmlns:c16="http://schemas.microsoft.com/office/drawing/2014/chart" uri="{C3380CC4-5D6E-409C-BE32-E72D297353CC}">
              <c16:uniqueId val="{00000002-C130-4037-B541-FABDEBE0FA49}"/>
            </c:ext>
          </c:extLst>
        </c:ser>
        <c:dLbls>
          <c:showLegendKey val="0"/>
          <c:showVal val="0"/>
          <c:showCatName val="0"/>
          <c:showSerName val="0"/>
          <c:showPercent val="0"/>
          <c:showBubbleSize val="0"/>
        </c:dLbls>
        <c:gapWidth val="150"/>
        <c:axId val="1361076928"/>
        <c:axId val="1"/>
      </c:barChart>
      <c:catAx>
        <c:axId val="136107692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2100"/>
          <c:min val="0"/>
        </c:scaling>
        <c:delete val="0"/>
        <c:axPos val="l"/>
        <c:majorGridlines/>
        <c:numFmt formatCode="#,##0;&quot;▲ &quot;#,##0" sourceLinked="1"/>
        <c:majorTickMark val="out"/>
        <c:minorTickMark val="none"/>
        <c:tickLblPos val="nextTo"/>
        <c:crossAx val="1361076928"/>
        <c:crosses val="autoZero"/>
        <c:crossBetween val="between"/>
      </c:valAx>
    </c:plotArea>
    <c:legend>
      <c:legendPos val="t"/>
      <c:layout>
        <c:manualLayout>
          <c:xMode val="edge"/>
          <c:yMode val="edge"/>
          <c:x val="0.1034110358417932"/>
          <c:y val="0.1188688163882148"/>
          <c:w val="0.39576189150992297"/>
          <c:h val="0.12741074032412614"/>
        </c:manualLayout>
      </c:layout>
      <c:overlay val="0"/>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6.8244107677495072E-2"/>
          <c:w val="0.86235870516185475"/>
          <c:h val="0.75857924794576559"/>
        </c:manualLayout>
      </c:layout>
      <c:barChart>
        <c:barDir val="col"/>
        <c:grouping val="clustered"/>
        <c:varyColors val="0"/>
        <c:ser>
          <c:idx val="0"/>
          <c:order val="0"/>
          <c:tx>
            <c:strRef>
              <c:f>'グラフ (2019)'!$G$27</c:f>
              <c:strCache>
                <c:ptCount val="1"/>
                <c:pt idx="0">
                  <c:v>大阪府</c:v>
                </c:pt>
              </c:strCache>
            </c:strRef>
          </c:tx>
          <c:spPr>
            <a:solidFill>
              <a:srgbClr val="002060"/>
            </a:solidFill>
          </c:spPr>
          <c:invertIfNegative val="0"/>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(2019)'!$H$26:$L$26</c:f>
              <c:strCache>
                <c:ptCount val="5"/>
                <c:pt idx="0">
                  <c:v>4～9人</c:v>
                </c:pt>
                <c:pt idx="1">
                  <c:v>10～19人</c:v>
                </c:pt>
                <c:pt idx="2">
                  <c:v>20～29人</c:v>
                </c:pt>
                <c:pt idx="3">
                  <c:v>30～99人</c:v>
                </c:pt>
                <c:pt idx="4">
                  <c:v>100～299人</c:v>
                </c:pt>
              </c:strCache>
            </c:strRef>
          </c:cat>
          <c:val>
            <c:numRef>
              <c:f>'グラフ (2019)'!$H$27:$L$27</c:f>
              <c:numCache>
                <c:formatCode>#,##0;"▲ "#,##0</c:formatCode>
                <c:ptCount val="5"/>
                <c:pt idx="0">
                  <c:v>6545</c:v>
                </c:pt>
                <c:pt idx="1">
                  <c:v>4222</c:v>
                </c:pt>
                <c:pt idx="2">
                  <c:v>1908</c:v>
                </c:pt>
                <c:pt idx="3">
                  <c:v>2154</c:v>
                </c:pt>
                <c:pt idx="4">
                  <c:v>528</c:v>
                </c:pt>
              </c:numCache>
            </c:numRef>
          </c:val>
          <c:extLst>
            <c:ext xmlns:c16="http://schemas.microsoft.com/office/drawing/2014/chart" uri="{C3380CC4-5D6E-409C-BE32-E72D297353CC}">
              <c16:uniqueId val="{00000000-B5AC-47CE-B7DA-E073EA3BE358}"/>
            </c:ext>
          </c:extLst>
        </c:ser>
        <c:ser>
          <c:idx val="1"/>
          <c:order val="1"/>
          <c:tx>
            <c:strRef>
              <c:f>'グラフ (2019)'!$G$28</c:f>
              <c:strCache>
                <c:ptCount val="1"/>
                <c:pt idx="0">
                  <c:v>東京都</c:v>
                </c:pt>
              </c:strCache>
            </c:strRef>
          </c:tx>
          <c:spPr>
            <a:pattFill prst="pct80">
              <a:fgClr>
                <a:srgbClr val="FF0000"/>
              </a:fgClr>
              <a:bgClr>
                <a:schemeClr val="bg1"/>
              </a:bgClr>
            </a:pattFill>
          </c:spPr>
          <c:invertIfNegative val="0"/>
          <c:dLbls>
            <c:dLbl>
              <c:idx val="0"/>
              <c:layout>
                <c:manualLayout>
                  <c:x val="1.9444444444444445E-2"/>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AC-47CE-B7DA-E073EA3BE358}"/>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AC-47CE-B7DA-E073EA3BE358}"/>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AC-47CE-B7DA-E073EA3BE358}"/>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AC-47CE-B7DA-E073EA3BE358}"/>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AC-47CE-B7DA-E073EA3BE358}"/>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(2019)'!$H$26:$L$26</c:f>
              <c:strCache>
                <c:ptCount val="5"/>
                <c:pt idx="0">
                  <c:v>4～9人</c:v>
                </c:pt>
                <c:pt idx="1">
                  <c:v>10～19人</c:v>
                </c:pt>
                <c:pt idx="2">
                  <c:v>20～29人</c:v>
                </c:pt>
                <c:pt idx="3">
                  <c:v>30～99人</c:v>
                </c:pt>
                <c:pt idx="4">
                  <c:v>100～299人</c:v>
                </c:pt>
              </c:strCache>
            </c:strRef>
          </c:cat>
          <c:val>
            <c:numRef>
              <c:f>'グラフ (2019)'!$H$28:$L$28</c:f>
              <c:numCache>
                <c:formatCode>#,##0;"▲ "#,##0</c:formatCode>
                <c:ptCount val="5"/>
                <c:pt idx="0">
                  <c:v>4789</c:v>
                </c:pt>
                <c:pt idx="1">
                  <c:v>2592</c:v>
                </c:pt>
                <c:pt idx="2">
                  <c:v>1105</c:v>
                </c:pt>
                <c:pt idx="3">
                  <c:v>1076</c:v>
                </c:pt>
                <c:pt idx="4">
                  <c:v>232</c:v>
                </c:pt>
              </c:numCache>
            </c:numRef>
          </c:val>
          <c:extLst>
            <c:ext xmlns:c16="http://schemas.microsoft.com/office/drawing/2014/chart" uri="{C3380CC4-5D6E-409C-BE32-E72D297353CC}">
              <c16:uniqueId val="{00000006-B5AC-47CE-B7DA-E073EA3BE358}"/>
            </c:ext>
          </c:extLst>
        </c:ser>
        <c:ser>
          <c:idx val="2"/>
          <c:order val="2"/>
          <c:tx>
            <c:strRef>
              <c:f>'グラフ (2019)'!$G$29</c:f>
              <c:strCache>
                <c:ptCount val="1"/>
                <c:pt idx="0">
                  <c:v>愛知県</c:v>
                </c:pt>
              </c:strCache>
            </c:strRef>
          </c:tx>
          <c:spPr>
            <a:pattFill prst="dkUpDiag">
              <a:fgClr>
                <a:srgbClr val="00B050"/>
              </a:fgClr>
              <a:bgClr>
                <a:schemeClr val="bg1"/>
              </a:bgClr>
            </a:pattFill>
          </c:spPr>
          <c:invertIfNegative val="0"/>
          <c:dLbls>
            <c:dLbl>
              <c:idx val="0"/>
              <c:layout>
                <c:manualLayout>
                  <c:x val="2.2222222222222223E-2"/>
                  <c:y val="6.7001675041875736E-3"/>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AC-47CE-B7DA-E073EA3BE358}"/>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(2019)'!$H$26:$L$26</c:f>
              <c:strCache>
                <c:ptCount val="5"/>
                <c:pt idx="0">
                  <c:v>4～9人</c:v>
                </c:pt>
                <c:pt idx="1">
                  <c:v>10～19人</c:v>
                </c:pt>
                <c:pt idx="2">
                  <c:v>20～29人</c:v>
                </c:pt>
                <c:pt idx="3">
                  <c:v>30～99人</c:v>
                </c:pt>
                <c:pt idx="4">
                  <c:v>100～299人</c:v>
                </c:pt>
              </c:strCache>
            </c:strRef>
          </c:cat>
          <c:val>
            <c:numRef>
              <c:f>'グラフ (2019)'!$H$29:$L$29</c:f>
              <c:numCache>
                <c:formatCode>#,##0;"▲ "#,##0</c:formatCode>
                <c:ptCount val="5"/>
                <c:pt idx="0">
                  <c:v>5614</c:v>
                </c:pt>
                <c:pt idx="1">
                  <c:v>3850</c:v>
                </c:pt>
                <c:pt idx="2">
                  <c:v>2038</c:v>
                </c:pt>
                <c:pt idx="3">
                  <c:v>2518</c:v>
                </c:pt>
                <c:pt idx="4">
                  <c:v>924</c:v>
                </c:pt>
              </c:numCache>
            </c:numRef>
          </c:val>
          <c:extLst>
            <c:ext xmlns:c16="http://schemas.microsoft.com/office/drawing/2014/chart" uri="{C3380CC4-5D6E-409C-BE32-E72D297353CC}">
              <c16:uniqueId val="{00000008-B5AC-47CE-B7DA-E073EA3BE358}"/>
            </c:ext>
          </c:extLst>
        </c:ser>
        <c:dLbls>
          <c:showLegendKey val="0"/>
          <c:showVal val="0"/>
          <c:showCatName val="0"/>
          <c:showSerName val="0"/>
          <c:showPercent val="0"/>
          <c:showBubbleSize val="0"/>
        </c:dLbls>
        <c:gapWidth val="150"/>
        <c:axId val="1361077344"/>
        <c:axId val="1"/>
      </c:barChart>
      <c:catAx>
        <c:axId val="136107734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10000"/>
        </c:scaling>
        <c:delete val="0"/>
        <c:axPos val="l"/>
        <c:majorGridlines/>
        <c:numFmt formatCode="#,##0;&quot;▲ &quot;#,##0" sourceLinked="1"/>
        <c:majorTickMark val="out"/>
        <c:minorTickMark val="none"/>
        <c:tickLblPos val="nextTo"/>
        <c:crossAx val="1361077344"/>
        <c:crosses val="autoZero"/>
        <c:crossBetween val="between"/>
        <c:majorUnit val="2000"/>
      </c:valAx>
    </c:plotArea>
    <c:legend>
      <c:legendPos val="t"/>
      <c:layout>
        <c:manualLayout>
          <c:xMode val="edge"/>
          <c:yMode val="edge"/>
          <c:x val="8.9522156923731722E-2"/>
          <c:y val="6.0301172030915486E-2"/>
          <c:w val="0.40954354718134245"/>
          <c:h val="0.11098854578661541"/>
        </c:manualLayout>
      </c:layout>
      <c:overlay val="0"/>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5649467867149"/>
          <c:y val="0.1172912216876606"/>
          <c:w val="0.86249498706173433"/>
          <c:h val="0.74860366004845524"/>
        </c:manualLayout>
      </c:layout>
      <c:lineChart>
        <c:grouping val="standard"/>
        <c:varyColors val="0"/>
        <c:ser>
          <c:idx val="0"/>
          <c:order val="0"/>
          <c:tx>
            <c:strRef>
              <c:f>Sheet1!$B$7</c:f>
              <c:strCache>
                <c:ptCount val="1"/>
                <c:pt idx="0">
                  <c:v>東京都</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Sheet1!$C$5:$J$5</c:f>
              <c:strCache>
                <c:ptCount val="8"/>
                <c:pt idx="0">
                  <c:v>2011年</c:v>
                </c:pt>
                <c:pt idx="1">
                  <c:v>2012年</c:v>
                </c:pt>
                <c:pt idx="2">
                  <c:v>2013年</c:v>
                </c:pt>
                <c:pt idx="3">
                  <c:v>2014年</c:v>
                </c:pt>
                <c:pt idx="4">
                  <c:v>2015年</c:v>
                </c:pt>
                <c:pt idx="5">
                  <c:v>2016年</c:v>
                </c:pt>
                <c:pt idx="6">
                  <c:v>2017年</c:v>
                </c:pt>
                <c:pt idx="7">
                  <c:v>2018年</c:v>
                </c:pt>
              </c:strCache>
            </c:strRef>
          </c:cat>
          <c:val>
            <c:numRef>
              <c:f>Sheet1!$C$7:$J$7</c:f>
              <c:numCache>
                <c:formatCode>#,##0_);[Red]\(#,##0\)</c:formatCode>
                <c:ptCount val="8"/>
                <c:pt idx="0">
                  <c:v>10364</c:v>
                </c:pt>
                <c:pt idx="1">
                  <c:v>11976</c:v>
                </c:pt>
                <c:pt idx="2">
                  <c:v>12121</c:v>
                </c:pt>
                <c:pt idx="3">
                  <c:v>12101</c:v>
                </c:pt>
                <c:pt idx="4">
                  <c:v>12502</c:v>
                </c:pt>
                <c:pt idx="5">
                  <c:v>12444</c:v>
                </c:pt>
                <c:pt idx="6">
                  <c:v>12350</c:v>
                </c:pt>
                <c:pt idx="7">
                  <c:v>12570</c:v>
                </c:pt>
              </c:numCache>
            </c:numRef>
          </c:val>
          <c:smooth val="0"/>
          <c:extLst>
            <c:ext xmlns:c16="http://schemas.microsoft.com/office/drawing/2014/chart" uri="{C3380CC4-5D6E-409C-BE32-E72D297353CC}">
              <c16:uniqueId val="{00000000-B186-43E9-8B0D-9B55A99D5F29}"/>
            </c:ext>
          </c:extLst>
        </c:ser>
        <c:ser>
          <c:idx val="1"/>
          <c:order val="1"/>
          <c:tx>
            <c:strRef>
              <c:f>Sheet1!$B$6</c:f>
              <c:strCache>
                <c:ptCount val="1"/>
                <c:pt idx="0">
                  <c:v>大阪府</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anchor="ctr" anchorCtr="1"/>
              <a:lstStyle/>
              <a:p>
                <a:pPr>
                  <a:defRPr sz="10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Sheet1!$C$5:$J$5</c:f>
              <c:strCache>
                <c:ptCount val="8"/>
                <c:pt idx="0">
                  <c:v>2011年</c:v>
                </c:pt>
                <c:pt idx="1">
                  <c:v>2012年</c:v>
                </c:pt>
                <c:pt idx="2">
                  <c:v>2013年</c:v>
                </c:pt>
                <c:pt idx="3">
                  <c:v>2014年</c:v>
                </c:pt>
                <c:pt idx="4">
                  <c:v>2015年</c:v>
                </c:pt>
                <c:pt idx="5">
                  <c:v>2016年</c:v>
                </c:pt>
                <c:pt idx="6">
                  <c:v>2017年</c:v>
                </c:pt>
                <c:pt idx="7">
                  <c:v>2018年</c:v>
                </c:pt>
              </c:strCache>
            </c:strRef>
          </c:cat>
          <c:val>
            <c:numRef>
              <c:f>Sheet1!$C$6:$J$6</c:f>
              <c:numCache>
                <c:formatCode>#,##0_);[Red]\(#,##0\)</c:formatCode>
                <c:ptCount val="8"/>
                <c:pt idx="0">
                  <c:v>2418</c:v>
                </c:pt>
                <c:pt idx="1">
                  <c:v>2967</c:v>
                </c:pt>
                <c:pt idx="2">
                  <c:v>3105</c:v>
                </c:pt>
                <c:pt idx="3">
                  <c:v>3055</c:v>
                </c:pt>
                <c:pt idx="4">
                  <c:v>3202</c:v>
                </c:pt>
                <c:pt idx="5">
                  <c:v>3139</c:v>
                </c:pt>
                <c:pt idx="6">
                  <c:v>3012</c:v>
                </c:pt>
                <c:pt idx="7">
                  <c:v>3198</c:v>
                </c:pt>
              </c:numCache>
            </c:numRef>
          </c:val>
          <c:smooth val="0"/>
          <c:extLst>
            <c:ext xmlns:c16="http://schemas.microsoft.com/office/drawing/2014/chart" uri="{C3380CC4-5D6E-409C-BE32-E72D297353CC}">
              <c16:uniqueId val="{00000001-B186-43E9-8B0D-9B55A99D5F29}"/>
            </c:ext>
          </c:extLst>
        </c:ser>
        <c:ser>
          <c:idx val="2"/>
          <c:order val="2"/>
          <c:tx>
            <c:strRef>
              <c:f>Sheet1!$B$8</c:f>
              <c:strCache>
                <c:ptCount val="1"/>
                <c:pt idx="0">
                  <c:v>愛知県</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0"/>
              <c:layout>
                <c:manualLayout>
                  <c:x val="-4.4658040665434384E-2"/>
                  <c:y val="4.420674825285393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186-43E9-8B0D-9B55A99D5F29}"/>
                </c:ext>
              </c:extLst>
            </c:dLbl>
            <c:dLbl>
              <c:idx val="1"/>
              <c:layout>
                <c:manualLayout>
                  <c:x val="-4.4658040665434426E-2"/>
                  <c:y val="4.82228125098818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186-43E9-8B0D-9B55A99D5F29}"/>
                </c:ext>
              </c:extLst>
            </c:dLbl>
            <c:dLbl>
              <c:idx val="2"/>
              <c:layout>
                <c:manualLayout>
                  <c:x val="-4.2193468884781316E-2"/>
                  <c:y val="5.22388767669101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186-43E9-8B0D-9B55A99D5F29}"/>
                </c:ext>
              </c:extLst>
            </c:dLbl>
            <c:dLbl>
              <c:idx val="3"/>
              <c:layout>
                <c:manualLayout>
                  <c:x val="-4.5344585091420538E-2"/>
                  <c:y val="5.09605570137066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186-43E9-8B0D-9B55A99D5F29}"/>
                </c:ext>
              </c:extLst>
            </c:dLbl>
            <c:dLbl>
              <c:idx val="4"/>
              <c:layout>
                <c:manualLayout>
                  <c:x val="-4.4658040665434384E-2"/>
                  <c:y val="4.420674825285393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186-43E9-8B0D-9B55A99D5F29}"/>
                </c:ext>
              </c:extLst>
            </c:dLbl>
            <c:dLbl>
              <c:idx val="5"/>
              <c:layout>
                <c:manualLayout>
                  <c:x val="-4.4658040665434474E-2"/>
                  <c:y val="5.22388767669101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186-43E9-8B0D-9B55A99D5F29}"/>
                </c:ext>
              </c:extLst>
            </c:dLbl>
            <c:dLbl>
              <c:idx val="6"/>
              <c:layout>
                <c:manualLayout>
                  <c:x val="-4.4658040665434384E-2"/>
                  <c:y val="5.223887676691001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186-43E9-8B0D-9B55A99D5F29}"/>
                </c:ext>
              </c:extLst>
            </c:dLbl>
            <c:dLbl>
              <c:idx val="7"/>
              <c:layout>
                <c:manualLayout>
                  <c:x val="-4.1302535889113853E-2"/>
                  <c:y val="4.8222812509882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186-43E9-8B0D-9B55A99D5F2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Sheet1!$C$5:$J$5</c:f>
              <c:strCache>
                <c:ptCount val="8"/>
                <c:pt idx="0">
                  <c:v>2011年</c:v>
                </c:pt>
                <c:pt idx="1">
                  <c:v>2012年</c:v>
                </c:pt>
                <c:pt idx="2">
                  <c:v>2013年</c:v>
                </c:pt>
                <c:pt idx="3">
                  <c:v>2014年</c:v>
                </c:pt>
                <c:pt idx="4">
                  <c:v>2015年</c:v>
                </c:pt>
                <c:pt idx="5">
                  <c:v>2016年</c:v>
                </c:pt>
                <c:pt idx="6">
                  <c:v>2017年</c:v>
                </c:pt>
                <c:pt idx="7">
                  <c:v>2018年</c:v>
                </c:pt>
              </c:strCache>
            </c:strRef>
          </c:cat>
          <c:val>
            <c:numRef>
              <c:f>Sheet1!$C$8:$J$8</c:f>
              <c:numCache>
                <c:formatCode>#,##0_);[Red]\(#,##0\)</c:formatCode>
                <c:ptCount val="8"/>
                <c:pt idx="0">
                  <c:v>1610</c:v>
                </c:pt>
                <c:pt idx="1">
                  <c:v>1990</c:v>
                </c:pt>
                <c:pt idx="2">
                  <c:v>2218</c:v>
                </c:pt>
                <c:pt idx="3">
                  <c:v>2212</c:v>
                </c:pt>
                <c:pt idx="4">
                  <c:v>2292</c:v>
                </c:pt>
                <c:pt idx="5">
                  <c:v>2267</c:v>
                </c:pt>
                <c:pt idx="6">
                  <c:v>2261</c:v>
                </c:pt>
                <c:pt idx="7">
                  <c:v>2458</c:v>
                </c:pt>
              </c:numCache>
            </c:numRef>
          </c:val>
          <c:smooth val="0"/>
          <c:extLst>
            <c:ext xmlns:c16="http://schemas.microsoft.com/office/drawing/2014/chart" uri="{C3380CC4-5D6E-409C-BE32-E72D297353CC}">
              <c16:uniqueId val="{0000000A-B186-43E9-8B0D-9B55A99D5F29}"/>
            </c:ext>
          </c:extLst>
        </c:ser>
        <c:dLbls>
          <c:dLblPos val="t"/>
          <c:showLegendKey val="0"/>
          <c:showVal val="1"/>
          <c:showCatName val="0"/>
          <c:showSerName val="0"/>
          <c:showPercent val="0"/>
          <c:showBubbleSize val="0"/>
        </c:dLbls>
        <c:marker val="1"/>
        <c:smooth val="0"/>
        <c:axId val="327657568"/>
        <c:axId val="327657984"/>
      </c:lineChart>
      <c:catAx>
        <c:axId val="327657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ja-JP"/>
          </a:p>
        </c:txPr>
        <c:crossAx val="327657984"/>
        <c:crosses val="autoZero"/>
        <c:auto val="1"/>
        <c:lblAlgn val="ctr"/>
        <c:lblOffset val="100"/>
        <c:noMultiLvlLbl val="0"/>
      </c:catAx>
      <c:valAx>
        <c:axId val="327657984"/>
        <c:scaling>
          <c:orientation val="minMax"/>
        </c:scaling>
        <c:delete val="0"/>
        <c:axPos val="l"/>
        <c:numFmt formatCode="#,##0_);[Red]\(#,##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327657568"/>
        <c:crosses val="autoZero"/>
        <c:crossBetween val="between"/>
      </c:valAx>
      <c:spPr>
        <a:noFill/>
        <a:ln>
          <a:noFill/>
        </a:ln>
        <a:effectLst/>
      </c:spPr>
    </c:plotArea>
    <c:legend>
      <c:legendPos val="t"/>
      <c:layout>
        <c:manualLayout>
          <c:xMode val="edge"/>
          <c:yMode val="edge"/>
          <c:x val="0.10813617326947789"/>
          <c:y val="4.0472010380403545E-2"/>
          <c:w val="0.64750530138575768"/>
          <c:h val="6.88078210407185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zero"/>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まとめ!$F$2</c:f>
              <c:strCache>
                <c:ptCount val="1"/>
                <c:pt idx="0">
                  <c:v>製造工業生産指数（大阪府）</c:v>
                </c:pt>
              </c:strCache>
            </c:strRef>
          </c:tx>
          <c:spPr>
            <a:ln w="28575" cap="rnd">
              <a:solidFill>
                <a:srgbClr val="0070C0"/>
              </a:solidFill>
              <a:round/>
            </a:ln>
            <a:effectLst/>
          </c:spPr>
          <c:marker>
            <c:symbol val="none"/>
          </c:marker>
          <c:cat>
            <c:numRef>
              <c:f>まとめ!$E$3:$E$134</c:f>
              <c:numCache>
                <c:formatCode>yyyy"年"m"月"</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まとめ!$F$3:$F$134</c:f>
              <c:numCache>
                <c:formatCode>0.0_);[Red]\(0.0\)</c:formatCode>
                <c:ptCount val="132"/>
                <c:pt idx="0">
                  <c:v>92.5</c:v>
                </c:pt>
                <c:pt idx="1">
                  <c:v>94.1</c:v>
                </c:pt>
                <c:pt idx="2">
                  <c:v>94.3</c:v>
                </c:pt>
                <c:pt idx="3">
                  <c:v>92.9</c:v>
                </c:pt>
                <c:pt idx="4">
                  <c:v>96.2</c:v>
                </c:pt>
                <c:pt idx="5">
                  <c:v>96.2</c:v>
                </c:pt>
                <c:pt idx="6">
                  <c:v>97.1</c:v>
                </c:pt>
                <c:pt idx="7">
                  <c:v>98.8</c:v>
                </c:pt>
                <c:pt idx="8">
                  <c:v>96.4</c:v>
                </c:pt>
                <c:pt idx="9">
                  <c:v>96.6</c:v>
                </c:pt>
                <c:pt idx="10">
                  <c:v>96.4</c:v>
                </c:pt>
                <c:pt idx="11">
                  <c:v>96.4</c:v>
                </c:pt>
                <c:pt idx="12">
                  <c:v>102.4</c:v>
                </c:pt>
                <c:pt idx="13">
                  <c:v>107.2</c:v>
                </c:pt>
                <c:pt idx="14">
                  <c:v>107.1</c:v>
                </c:pt>
                <c:pt idx="15">
                  <c:v>101</c:v>
                </c:pt>
                <c:pt idx="16">
                  <c:v>95.6</c:v>
                </c:pt>
                <c:pt idx="17">
                  <c:v>105</c:v>
                </c:pt>
                <c:pt idx="18">
                  <c:v>105.5</c:v>
                </c:pt>
                <c:pt idx="19">
                  <c:v>107.9</c:v>
                </c:pt>
                <c:pt idx="20">
                  <c:v>104.4</c:v>
                </c:pt>
                <c:pt idx="21">
                  <c:v>103.8</c:v>
                </c:pt>
                <c:pt idx="22">
                  <c:v>104.2</c:v>
                </c:pt>
                <c:pt idx="23">
                  <c:v>102.9</c:v>
                </c:pt>
                <c:pt idx="24">
                  <c:v>100.6</c:v>
                </c:pt>
                <c:pt idx="25">
                  <c:v>99.1</c:v>
                </c:pt>
                <c:pt idx="26">
                  <c:v>99.3</c:v>
                </c:pt>
                <c:pt idx="27">
                  <c:v>99.9</c:v>
                </c:pt>
                <c:pt idx="28">
                  <c:v>98.5</c:v>
                </c:pt>
                <c:pt idx="29">
                  <c:v>98.6</c:v>
                </c:pt>
                <c:pt idx="30">
                  <c:v>95.6</c:v>
                </c:pt>
                <c:pt idx="31">
                  <c:v>95.9</c:v>
                </c:pt>
                <c:pt idx="32">
                  <c:v>97.1</c:v>
                </c:pt>
                <c:pt idx="33">
                  <c:v>102.1</c:v>
                </c:pt>
                <c:pt idx="34">
                  <c:v>98.4</c:v>
                </c:pt>
                <c:pt idx="35">
                  <c:v>98.7</c:v>
                </c:pt>
                <c:pt idx="36">
                  <c:v>97.4</c:v>
                </c:pt>
                <c:pt idx="37">
                  <c:v>98.9</c:v>
                </c:pt>
                <c:pt idx="38">
                  <c:v>100.3</c:v>
                </c:pt>
                <c:pt idx="39">
                  <c:v>100.9</c:v>
                </c:pt>
                <c:pt idx="40">
                  <c:v>101.6</c:v>
                </c:pt>
                <c:pt idx="41">
                  <c:v>100.1</c:v>
                </c:pt>
                <c:pt idx="42">
                  <c:v>103.1</c:v>
                </c:pt>
                <c:pt idx="43">
                  <c:v>102.4</c:v>
                </c:pt>
                <c:pt idx="44">
                  <c:v>100.6</c:v>
                </c:pt>
                <c:pt idx="45">
                  <c:v>100.3</c:v>
                </c:pt>
                <c:pt idx="46">
                  <c:v>100.4</c:v>
                </c:pt>
                <c:pt idx="47">
                  <c:v>101.8</c:v>
                </c:pt>
                <c:pt idx="48">
                  <c:v>104.8</c:v>
                </c:pt>
                <c:pt idx="49">
                  <c:v>101.9</c:v>
                </c:pt>
                <c:pt idx="50">
                  <c:v>103</c:v>
                </c:pt>
                <c:pt idx="51">
                  <c:v>100.7</c:v>
                </c:pt>
                <c:pt idx="52">
                  <c:v>101.6</c:v>
                </c:pt>
                <c:pt idx="53">
                  <c:v>101.6</c:v>
                </c:pt>
                <c:pt idx="54">
                  <c:v>99.2</c:v>
                </c:pt>
                <c:pt idx="55">
                  <c:v>99.5</c:v>
                </c:pt>
                <c:pt idx="56">
                  <c:v>104.6</c:v>
                </c:pt>
                <c:pt idx="57">
                  <c:v>102.2</c:v>
                </c:pt>
                <c:pt idx="58">
                  <c:v>100.5</c:v>
                </c:pt>
                <c:pt idx="59">
                  <c:v>99.8</c:v>
                </c:pt>
                <c:pt idx="60">
                  <c:v>104.3</c:v>
                </c:pt>
                <c:pt idx="61">
                  <c:v>100.8</c:v>
                </c:pt>
                <c:pt idx="62">
                  <c:v>98.6</c:v>
                </c:pt>
                <c:pt idx="63">
                  <c:v>99.3</c:v>
                </c:pt>
                <c:pt idx="64">
                  <c:v>101.2</c:v>
                </c:pt>
                <c:pt idx="65">
                  <c:v>99.3</c:v>
                </c:pt>
                <c:pt idx="66">
                  <c:v>100.4</c:v>
                </c:pt>
                <c:pt idx="67">
                  <c:v>98.4</c:v>
                </c:pt>
                <c:pt idx="68">
                  <c:v>100</c:v>
                </c:pt>
                <c:pt idx="69">
                  <c:v>101.9</c:v>
                </c:pt>
                <c:pt idx="70">
                  <c:v>100.6</c:v>
                </c:pt>
                <c:pt idx="71">
                  <c:v>95.6</c:v>
                </c:pt>
                <c:pt idx="72">
                  <c:v>100.5</c:v>
                </c:pt>
                <c:pt idx="73">
                  <c:v>101.1</c:v>
                </c:pt>
                <c:pt idx="74">
                  <c:v>101.9</c:v>
                </c:pt>
                <c:pt idx="75">
                  <c:v>104.9</c:v>
                </c:pt>
                <c:pt idx="76">
                  <c:v>99.6</c:v>
                </c:pt>
                <c:pt idx="77">
                  <c:v>98</c:v>
                </c:pt>
                <c:pt idx="78">
                  <c:v>99.2</c:v>
                </c:pt>
                <c:pt idx="79">
                  <c:v>100.7</c:v>
                </c:pt>
                <c:pt idx="80">
                  <c:v>100.3</c:v>
                </c:pt>
                <c:pt idx="81">
                  <c:v>99</c:v>
                </c:pt>
                <c:pt idx="82">
                  <c:v>102.2</c:v>
                </c:pt>
                <c:pt idx="83">
                  <c:v>102.4</c:v>
                </c:pt>
                <c:pt idx="84">
                  <c:v>100.9</c:v>
                </c:pt>
                <c:pt idx="85">
                  <c:v>101.9</c:v>
                </c:pt>
                <c:pt idx="86">
                  <c:v>102</c:v>
                </c:pt>
                <c:pt idx="87">
                  <c:v>104.4</c:v>
                </c:pt>
                <c:pt idx="88">
                  <c:v>101.7</c:v>
                </c:pt>
                <c:pt idx="89">
                  <c:v>105.9</c:v>
                </c:pt>
                <c:pt idx="90">
                  <c:v>104.4</c:v>
                </c:pt>
                <c:pt idx="91">
                  <c:v>104</c:v>
                </c:pt>
                <c:pt idx="92">
                  <c:v>103.7</c:v>
                </c:pt>
                <c:pt idx="93">
                  <c:v>102.3</c:v>
                </c:pt>
                <c:pt idx="94">
                  <c:v>100.2</c:v>
                </c:pt>
                <c:pt idx="95">
                  <c:v>104</c:v>
                </c:pt>
                <c:pt idx="96">
                  <c:v>97.7</c:v>
                </c:pt>
                <c:pt idx="97">
                  <c:v>102.7</c:v>
                </c:pt>
                <c:pt idx="98">
                  <c:v>103.9</c:v>
                </c:pt>
                <c:pt idx="99">
                  <c:v>103.6</c:v>
                </c:pt>
                <c:pt idx="100">
                  <c:v>103.7</c:v>
                </c:pt>
                <c:pt idx="101">
                  <c:v>100.1</c:v>
                </c:pt>
                <c:pt idx="102">
                  <c:v>99.8</c:v>
                </c:pt>
                <c:pt idx="103">
                  <c:v>102.6</c:v>
                </c:pt>
                <c:pt idx="104">
                  <c:v>101.3</c:v>
                </c:pt>
                <c:pt idx="105">
                  <c:v>108.3</c:v>
                </c:pt>
                <c:pt idx="106">
                  <c:v>106.6</c:v>
                </c:pt>
                <c:pt idx="107">
                  <c:v>102.5</c:v>
                </c:pt>
                <c:pt idx="108">
                  <c:v>107</c:v>
                </c:pt>
                <c:pt idx="109">
                  <c:v>106</c:v>
                </c:pt>
                <c:pt idx="110">
                  <c:v>104.9</c:v>
                </c:pt>
                <c:pt idx="111">
                  <c:v>105.2</c:v>
                </c:pt>
                <c:pt idx="112">
                  <c:v>107</c:v>
                </c:pt>
                <c:pt idx="113">
                  <c:v>107</c:v>
                </c:pt>
                <c:pt idx="114">
                  <c:v>107.3</c:v>
                </c:pt>
                <c:pt idx="115">
                  <c:v>104.9</c:v>
                </c:pt>
                <c:pt idx="116">
                  <c:v>106</c:v>
                </c:pt>
                <c:pt idx="117">
                  <c:v>106.5</c:v>
                </c:pt>
                <c:pt idx="118">
                  <c:v>102.2</c:v>
                </c:pt>
                <c:pt idx="119">
                  <c:v>106.7</c:v>
                </c:pt>
                <c:pt idx="120">
                  <c:v>98</c:v>
                </c:pt>
                <c:pt idx="121">
                  <c:v>109</c:v>
                </c:pt>
                <c:pt idx="122">
                  <c:v>102.4</c:v>
                </c:pt>
                <c:pt idx="123">
                  <c:v>94.5</c:v>
                </c:pt>
                <c:pt idx="124">
                  <c:v>87.4</c:v>
                </c:pt>
                <c:pt idx="125">
                  <c:v>86.7</c:v>
                </c:pt>
                <c:pt idx="126">
                  <c:v>96.4</c:v>
                </c:pt>
                <c:pt idx="127">
                  <c:v>92.7</c:v>
                </c:pt>
                <c:pt idx="128">
                  <c:v>97</c:v>
                </c:pt>
                <c:pt idx="129">
                  <c:v>98.2</c:v>
                </c:pt>
                <c:pt idx="130">
                  <c:v>96.4</c:v>
                </c:pt>
                <c:pt idx="131">
                  <c:v>96.4</c:v>
                </c:pt>
              </c:numCache>
            </c:numRef>
          </c:val>
          <c:smooth val="0"/>
          <c:extLst>
            <c:ext xmlns:c16="http://schemas.microsoft.com/office/drawing/2014/chart" uri="{C3380CC4-5D6E-409C-BE32-E72D297353CC}">
              <c16:uniqueId val="{00000000-639D-4335-872A-F4549B0CBDBB}"/>
            </c:ext>
          </c:extLst>
        </c:ser>
        <c:ser>
          <c:idx val="1"/>
          <c:order val="1"/>
          <c:tx>
            <c:strRef>
              <c:f>まとめ!$G$2</c:f>
              <c:strCache>
                <c:ptCount val="1"/>
                <c:pt idx="0">
                  <c:v>鉱工業生産指数（全国）</c:v>
                </c:pt>
              </c:strCache>
            </c:strRef>
          </c:tx>
          <c:spPr>
            <a:ln w="28575" cap="rnd">
              <a:solidFill>
                <a:srgbClr val="FF0000"/>
              </a:solidFill>
              <a:prstDash val="sysDash"/>
              <a:round/>
            </a:ln>
            <a:effectLst/>
          </c:spPr>
          <c:marker>
            <c:symbol val="none"/>
          </c:marker>
          <c:cat>
            <c:numRef>
              <c:f>まとめ!$E$3:$E$134</c:f>
              <c:numCache>
                <c:formatCode>yyyy"年"m"月"</c:formatCode>
                <c:ptCount val="13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numCache>
            </c:numRef>
          </c:cat>
          <c:val>
            <c:numRef>
              <c:f>まとめ!$G$3:$G$134</c:f>
              <c:numCache>
                <c:formatCode>0.0_);[Red]\(0.0\)</c:formatCode>
                <c:ptCount val="132"/>
                <c:pt idx="0">
                  <c:v>100.3</c:v>
                </c:pt>
                <c:pt idx="1">
                  <c:v>100.7</c:v>
                </c:pt>
                <c:pt idx="2">
                  <c:v>100.9</c:v>
                </c:pt>
                <c:pt idx="3">
                  <c:v>102</c:v>
                </c:pt>
                <c:pt idx="4">
                  <c:v>101.8</c:v>
                </c:pt>
                <c:pt idx="5">
                  <c:v>101</c:v>
                </c:pt>
                <c:pt idx="6">
                  <c:v>102.1</c:v>
                </c:pt>
                <c:pt idx="7">
                  <c:v>102.5</c:v>
                </c:pt>
                <c:pt idx="8">
                  <c:v>104.1</c:v>
                </c:pt>
                <c:pt idx="9">
                  <c:v>101.2</c:v>
                </c:pt>
                <c:pt idx="10">
                  <c:v>102.8</c:v>
                </c:pt>
                <c:pt idx="11">
                  <c:v>103.4</c:v>
                </c:pt>
                <c:pt idx="12">
                  <c:v>103.9</c:v>
                </c:pt>
                <c:pt idx="13">
                  <c:v>104.5</c:v>
                </c:pt>
                <c:pt idx="14">
                  <c:v>87.3</c:v>
                </c:pt>
                <c:pt idx="15">
                  <c:v>89.2</c:v>
                </c:pt>
                <c:pt idx="16">
                  <c:v>95.3</c:v>
                </c:pt>
                <c:pt idx="17">
                  <c:v>99.3</c:v>
                </c:pt>
                <c:pt idx="18">
                  <c:v>100.5</c:v>
                </c:pt>
                <c:pt idx="19">
                  <c:v>102.2</c:v>
                </c:pt>
                <c:pt idx="20">
                  <c:v>101.3</c:v>
                </c:pt>
                <c:pt idx="21">
                  <c:v>103.1</c:v>
                </c:pt>
                <c:pt idx="22">
                  <c:v>100.9</c:v>
                </c:pt>
                <c:pt idx="23">
                  <c:v>102.9</c:v>
                </c:pt>
                <c:pt idx="24">
                  <c:v>103.3</c:v>
                </c:pt>
                <c:pt idx="25">
                  <c:v>103.1</c:v>
                </c:pt>
                <c:pt idx="26">
                  <c:v>102.9</c:v>
                </c:pt>
                <c:pt idx="27">
                  <c:v>102.4</c:v>
                </c:pt>
                <c:pt idx="28">
                  <c:v>100.6</c:v>
                </c:pt>
                <c:pt idx="29">
                  <c:v>99.8</c:v>
                </c:pt>
                <c:pt idx="30">
                  <c:v>99.3</c:v>
                </c:pt>
                <c:pt idx="31">
                  <c:v>97.8</c:v>
                </c:pt>
                <c:pt idx="32">
                  <c:v>95.7</c:v>
                </c:pt>
                <c:pt idx="33">
                  <c:v>96</c:v>
                </c:pt>
                <c:pt idx="34">
                  <c:v>95.1</c:v>
                </c:pt>
                <c:pt idx="35">
                  <c:v>96.4</c:v>
                </c:pt>
                <c:pt idx="36" formatCode="General">
                  <c:v>94.8</c:v>
                </c:pt>
                <c:pt idx="37" formatCode="General">
                  <c:v>96.4</c:v>
                </c:pt>
                <c:pt idx="38" formatCode="General">
                  <c:v>97.7</c:v>
                </c:pt>
                <c:pt idx="39" formatCode="General">
                  <c:v>97.7</c:v>
                </c:pt>
                <c:pt idx="40" formatCode="General">
                  <c:v>99.2</c:v>
                </c:pt>
                <c:pt idx="41" formatCode="General">
                  <c:v>98.2</c:v>
                </c:pt>
                <c:pt idx="42" formatCode="General">
                  <c:v>99.7</c:v>
                </c:pt>
                <c:pt idx="43" formatCode="General">
                  <c:v>99.9</c:v>
                </c:pt>
                <c:pt idx="44" formatCode="General">
                  <c:v>101</c:v>
                </c:pt>
                <c:pt idx="45" formatCode="General">
                  <c:v>101.1</c:v>
                </c:pt>
                <c:pt idx="46" formatCode="General">
                  <c:v>101.8</c:v>
                </c:pt>
                <c:pt idx="47" formatCode="General">
                  <c:v>101.9</c:v>
                </c:pt>
                <c:pt idx="48" formatCode="General">
                  <c:v>103.8</c:v>
                </c:pt>
                <c:pt idx="49" formatCode="General">
                  <c:v>102.7</c:v>
                </c:pt>
                <c:pt idx="50" formatCode="General">
                  <c:v>104.2</c:v>
                </c:pt>
                <c:pt idx="51" formatCode="General">
                  <c:v>99.5</c:v>
                </c:pt>
                <c:pt idx="52" formatCode="General">
                  <c:v>101.8</c:v>
                </c:pt>
                <c:pt idx="53" formatCode="General">
                  <c:v>100.3</c:v>
                </c:pt>
                <c:pt idx="54" formatCode="General">
                  <c:v>100.1</c:v>
                </c:pt>
                <c:pt idx="55" formatCode="General">
                  <c:v>99.4</c:v>
                </c:pt>
                <c:pt idx="56" formatCode="General">
                  <c:v>100.6</c:v>
                </c:pt>
                <c:pt idx="57" formatCode="General">
                  <c:v>100.4</c:v>
                </c:pt>
                <c:pt idx="58" formatCode="General">
                  <c:v>100.4</c:v>
                </c:pt>
                <c:pt idx="59" formatCode="General">
                  <c:v>99.9</c:v>
                </c:pt>
                <c:pt idx="60" formatCode="General">
                  <c:v>102.9</c:v>
                </c:pt>
                <c:pt idx="61" formatCode="General">
                  <c:v>99.8</c:v>
                </c:pt>
                <c:pt idx="62" formatCode="General">
                  <c:v>99.3</c:v>
                </c:pt>
                <c:pt idx="63" formatCode="General">
                  <c:v>99.5</c:v>
                </c:pt>
                <c:pt idx="64" formatCode="General">
                  <c:v>99.5</c:v>
                </c:pt>
                <c:pt idx="65" formatCode="General">
                  <c:v>100.4</c:v>
                </c:pt>
                <c:pt idx="66" formatCode="General">
                  <c:v>100.4</c:v>
                </c:pt>
                <c:pt idx="67" formatCode="General">
                  <c:v>98.6</c:v>
                </c:pt>
                <c:pt idx="68" formatCode="General">
                  <c:v>100.5</c:v>
                </c:pt>
                <c:pt idx="69" formatCode="General">
                  <c:v>100.7</c:v>
                </c:pt>
                <c:pt idx="70" formatCode="General">
                  <c:v>99.9</c:v>
                </c:pt>
                <c:pt idx="71" formatCode="General">
                  <c:v>98.5</c:v>
                </c:pt>
                <c:pt idx="72" formatCode="General">
                  <c:v>100.1</c:v>
                </c:pt>
                <c:pt idx="73" formatCode="General">
                  <c:v>99.2</c:v>
                </c:pt>
                <c:pt idx="74" formatCode="General">
                  <c:v>99.7</c:v>
                </c:pt>
                <c:pt idx="75" formatCode="General">
                  <c:v>99.3</c:v>
                </c:pt>
                <c:pt idx="76" formatCode="General">
                  <c:v>98.5</c:v>
                </c:pt>
                <c:pt idx="77" formatCode="General">
                  <c:v>99.2</c:v>
                </c:pt>
                <c:pt idx="78" formatCode="General">
                  <c:v>99.8</c:v>
                </c:pt>
                <c:pt idx="79" formatCode="General">
                  <c:v>100.5</c:v>
                </c:pt>
                <c:pt idx="80" formatCode="General">
                  <c:v>100.8</c:v>
                </c:pt>
                <c:pt idx="81" formatCode="General">
                  <c:v>101.1</c:v>
                </c:pt>
                <c:pt idx="82" formatCode="General">
                  <c:v>102</c:v>
                </c:pt>
                <c:pt idx="83" formatCode="General">
                  <c:v>102</c:v>
                </c:pt>
                <c:pt idx="84" formatCode="General">
                  <c:v>100.9</c:v>
                </c:pt>
                <c:pt idx="85" formatCode="General">
                  <c:v>101.6</c:v>
                </c:pt>
                <c:pt idx="86" formatCode="General">
                  <c:v>101.5</c:v>
                </c:pt>
                <c:pt idx="87" formatCode="General">
                  <c:v>104.1</c:v>
                </c:pt>
                <c:pt idx="88" formatCode="General">
                  <c:v>102.3</c:v>
                </c:pt>
                <c:pt idx="89" formatCode="General">
                  <c:v>103.3</c:v>
                </c:pt>
                <c:pt idx="90" formatCode="General">
                  <c:v>102.5</c:v>
                </c:pt>
                <c:pt idx="91" formatCode="General">
                  <c:v>104</c:v>
                </c:pt>
                <c:pt idx="92" formatCode="General">
                  <c:v>102.9</c:v>
                </c:pt>
                <c:pt idx="93" formatCode="General">
                  <c:v>103.3</c:v>
                </c:pt>
                <c:pt idx="94" formatCode="General">
                  <c:v>104.2</c:v>
                </c:pt>
                <c:pt idx="95" formatCode="General">
                  <c:v>105.8</c:v>
                </c:pt>
                <c:pt idx="96" formatCode="General">
                  <c:v>101.4</c:v>
                </c:pt>
                <c:pt idx="97" formatCode="General">
                  <c:v>104</c:v>
                </c:pt>
                <c:pt idx="98" formatCode="General">
                  <c:v>105.1</c:v>
                </c:pt>
                <c:pt idx="99" formatCode="General">
                  <c:v>104.5</c:v>
                </c:pt>
                <c:pt idx="100" formatCode="General">
                  <c:v>104.8</c:v>
                </c:pt>
                <c:pt idx="101" formatCode="General">
                  <c:v>103.7</c:v>
                </c:pt>
                <c:pt idx="102" formatCode="General">
                  <c:v>103.8</c:v>
                </c:pt>
                <c:pt idx="103" formatCode="General">
                  <c:v>103.6</c:v>
                </c:pt>
                <c:pt idx="104" formatCode="General">
                  <c:v>103.5</c:v>
                </c:pt>
                <c:pt idx="105" formatCode="General">
                  <c:v>105.6</c:v>
                </c:pt>
                <c:pt idx="106" formatCode="General">
                  <c:v>104.6</c:v>
                </c:pt>
                <c:pt idx="107" formatCode="General">
                  <c:v>104.8</c:v>
                </c:pt>
                <c:pt idx="108" formatCode="General">
                  <c:v>102.3</c:v>
                </c:pt>
                <c:pt idx="109" formatCode="General">
                  <c:v>103.3</c:v>
                </c:pt>
                <c:pt idx="110" formatCode="General">
                  <c:v>102.9</c:v>
                </c:pt>
                <c:pt idx="111" formatCode="General">
                  <c:v>102.8</c:v>
                </c:pt>
                <c:pt idx="112" formatCode="General">
                  <c:v>104.2</c:v>
                </c:pt>
                <c:pt idx="113" formatCode="General">
                  <c:v>101.5</c:v>
                </c:pt>
                <c:pt idx="114" formatCode="General">
                  <c:v>102.3</c:v>
                </c:pt>
                <c:pt idx="115" formatCode="General">
                  <c:v>100.5</c:v>
                </c:pt>
                <c:pt idx="116" formatCode="General">
                  <c:v>102.3</c:v>
                </c:pt>
                <c:pt idx="117" formatCode="General">
                  <c:v>98.4</c:v>
                </c:pt>
                <c:pt idx="118" formatCode="General">
                  <c:v>97.7</c:v>
                </c:pt>
                <c:pt idx="119" formatCode="General">
                  <c:v>97.9</c:v>
                </c:pt>
                <c:pt idx="120" formatCode="General">
                  <c:v>99.8</c:v>
                </c:pt>
                <c:pt idx="121" formatCode="General">
                  <c:v>99.5</c:v>
                </c:pt>
                <c:pt idx="122" formatCode="General">
                  <c:v>95.8</c:v>
                </c:pt>
                <c:pt idx="123" formatCode="General">
                  <c:v>86.4</c:v>
                </c:pt>
                <c:pt idx="124" formatCode="General">
                  <c:v>78.7</c:v>
                </c:pt>
                <c:pt idx="125" formatCode="General">
                  <c:v>80.2</c:v>
                </c:pt>
                <c:pt idx="126" formatCode="General">
                  <c:v>87.2</c:v>
                </c:pt>
                <c:pt idx="127" formatCode="General">
                  <c:v>88.1</c:v>
                </c:pt>
                <c:pt idx="128" formatCode="General">
                  <c:v>91.5</c:v>
                </c:pt>
                <c:pt idx="129" formatCode="General">
                  <c:v>95.2</c:v>
                </c:pt>
                <c:pt idx="130" formatCode="General">
                  <c:v>94.7</c:v>
                </c:pt>
                <c:pt idx="131" formatCode="General">
                  <c:v>93.8</c:v>
                </c:pt>
              </c:numCache>
            </c:numRef>
          </c:val>
          <c:smooth val="0"/>
          <c:extLst>
            <c:ext xmlns:c16="http://schemas.microsoft.com/office/drawing/2014/chart" uri="{C3380CC4-5D6E-409C-BE32-E72D297353CC}">
              <c16:uniqueId val="{00000001-639D-4335-872A-F4549B0CBDBB}"/>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ax val="110"/>
          <c:min val="75"/>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2194467070927"/>
          <c:y val="0.16247059045676845"/>
          <c:w val="0.85515827082477669"/>
          <c:h val="0.7177850790233955"/>
        </c:manualLayout>
      </c:layout>
      <c:lineChart>
        <c:grouping val="standard"/>
        <c:varyColors val="0"/>
        <c:ser>
          <c:idx val="4"/>
          <c:order val="0"/>
          <c:tx>
            <c:strRef>
              <c:f>Sheet1!$B$31</c:f>
              <c:strCache>
                <c:ptCount val="1"/>
                <c:pt idx="0">
                  <c:v>中国</c:v>
                </c:pt>
              </c:strCache>
            </c:strRef>
          </c:tx>
          <c:spPr>
            <a:ln w="22225" cap="rnd">
              <a:solidFill>
                <a:schemeClr val="accent5"/>
              </a:solidFill>
              <a:round/>
            </a:ln>
            <a:effectLst/>
          </c:spPr>
          <c:marker>
            <c:symbol val="star"/>
            <c:size val="6"/>
            <c:spPr>
              <a:noFill/>
              <a:ln w="9525">
                <a:solidFill>
                  <a:schemeClr val="accent5"/>
                </a:solidFill>
                <a:round/>
              </a:ln>
              <a:effectLst/>
            </c:spPr>
          </c:marker>
          <c:dLbls>
            <c:dLbl>
              <c:idx val="0"/>
              <c:layout>
                <c:manualLayout>
                  <c:x val="-6.3000000000000028E-2"/>
                  <c:y val="-6.9444444444444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3E-4B0F-8C82-4DCAC58DB3EF}"/>
                </c:ext>
              </c:extLst>
            </c:dLbl>
            <c:dLbl>
              <c:idx val="1"/>
              <c:layout>
                <c:manualLayout>
                  <c:x val="-6.2458223972003499E-2"/>
                  <c:y val="-5.5555555555555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3E-4B0F-8C82-4DCAC58DB3EF}"/>
                </c:ext>
              </c:extLst>
            </c:dLbl>
            <c:dLbl>
              <c:idx val="2"/>
              <c:layout>
                <c:manualLayout>
                  <c:x val="-5.6902668416447942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3E-4B0F-8C82-4DCAC58DB3EF}"/>
                </c:ext>
              </c:extLst>
            </c:dLbl>
            <c:dLbl>
              <c:idx val="3"/>
              <c:layout>
                <c:manualLayout>
                  <c:x val="-5.6902668416447942E-2"/>
                  <c:y val="-5.5555555555555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3E-4B0F-8C82-4DCAC58DB3EF}"/>
                </c:ext>
              </c:extLst>
            </c:dLbl>
            <c:dLbl>
              <c:idx val="4"/>
              <c:layout>
                <c:manualLayout>
                  <c:x val="-5.4124890638670167E-2"/>
                  <c:y val="-5.0925925925925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3E-4B0F-8C82-4DCAC58DB3EF}"/>
                </c:ext>
              </c:extLst>
            </c:dLbl>
            <c:dLbl>
              <c:idx val="5"/>
              <c:layout>
                <c:manualLayout>
                  <c:x val="-4.6333333333333435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3E-4B0F-8C82-4DCAC58DB3EF}"/>
                </c:ext>
              </c:extLst>
            </c:dLbl>
            <c:dLbl>
              <c:idx val="6"/>
              <c:layout>
                <c:manualLayout>
                  <c:x val="-4.6333005249343834E-2"/>
                  <c:y val="-5.555537328667249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5.4666666666666662E-2"/>
                      <c:h val="6.4745552639253412E-2"/>
                    </c:manualLayout>
                  </c15:layout>
                </c:ext>
                <c:ext xmlns:c16="http://schemas.microsoft.com/office/drawing/2014/chart" uri="{C3380CC4-5D6E-409C-BE32-E72D297353CC}">
                  <c16:uniqueId val="{00000006-1E3E-4B0F-8C82-4DCAC58DB3EF}"/>
                </c:ext>
              </c:extLst>
            </c:dLbl>
            <c:dLbl>
              <c:idx val="7"/>
              <c:layout>
                <c:manualLayout>
                  <c:x val="-4.8900262467191598E-2"/>
                  <c:y val="-6.4814814814814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3E-4B0F-8C82-4DCAC58DB3E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Sheet1!$C$31:$J$31</c:f>
              <c:numCache>
                <c:formatCode>#,##0_);[Red]\(#,##0\)</c:formatCode>
                <c:ptCount val="8"/>
                <c:pt idx="0">
                  <c:v>753</c:v>
                </c:pt>
                <c:pt idx="1">
                  <c:v>1042</c:v>
                </c:pt>
                <c:pt idx="2">
                  <c:v>1060</c:v>
                </c:pt>
                <c:pt idx="3">
                  <c:v>1030</c:v>
                </c:pt>
                <c:pt idx="4">
                  <c:v>1051</c:v>
                </c:pt>
                <c:pt idx="5">
                  <c:v>998</c:v>
                </c:pt>
                <c:pt idx="6">
                  <c:v>963</c:v>
                </c:pt>
                <c:pt idx="7">
                  <c:v>1015</c:v>
                </c:pt>
              </c:numCache>
            </c:numRef>
          </c:val>
          <c:smooth val="0"/>
          <c:extLst>
            <c:ext xmlns:c16="http://schemas.microsoft.com/office/drawing/2014/chart" uri="{C3380CC4-5D6E-409C-BE32-E72D297353CC}">
              <c16:uniqueId val="{00000008-1E3E-4B0F-8C82-4DCAC58DB3EF}"/>
            </c:ext>
          </c:extLst>
        </c:ser>
        <c:ser>
          <c:idx val="3"/>
          <c:order val="1"/>
          <c:tx>
            <c:strRef>
              <c:f>Sheet1!$B$30</c:f>
              <c:strCache>
                <c:ptCount val="1"/>
                <c:pt idx="0">
                  <c:v>アメリカ</c:v>
                </c:pt>
              </c:strCache>
            </c:strRef>
          </c:tx>
          <c:spPr>
            <a:ln w="22225" cap="rnd">
              <a:solidFill>
                <a:schemeClr val="accent4"/>
              </a:solidFill>
              <a:round/>
            </a:ln>
            <a:effectLst/>
          </c:spPr>
          <c:marker>
            <c:symbol val="x"/>
            <c:size val="6"/>
            <c:spPr>
              <a:noFill/>
              <a:ln w="9525">
                <a:solidFill>
                  <a:schemeClr val="accent4"/>
                </a:solidFill>
                <a:round/>
              </a:ln>
              <a:effectLst/>
            </c:spPr>
          </c:marker>
          <c:dLbls>
            <c:dLbl>
              <c:idx val="0"/>
              <c:layout>
                <c:manualLayout>
                  <c:x val="-4.9111111111111112E-2"/>
                  <c:y val="-6.481481481481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E3E-4B0F-8C82-4DCAC58DB3EF}"/>
                </c:ext>
              </c:extLst>
            </c:dLbl>
            <c:dLbl>
              <c:idx val="1"/>
              <c:layout>
                <c:manualLayout>
                  <c:x val="-4.6333333333333331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E3E-4B0F-8C82-4DCAC58DB3EF}"/>
                </c:ext>
              </c:extLst>
            </c:dLbl>
            <c:dLbl>
              <c:idx val="2"/>
              <c:layout>
                <c:manualLayout>
                  <c:x val="-5.1888888888888887E-2"/>
                  <c:y val="-6.481481481481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E3E-4B0F-8C82-4DCAC58DB3EF}"/>
                </c:ext>
              </c:extLst>
            </c:dLbl>
            <c:dLbl>
              <c:idx val="3"/>
              <c:layout>
                <c:manualLayout>
                  <c:x val="-4.6333333333333386E-2"/>
                  <c:y val="-5.55555555555557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E3E-4B0F-8C82-4DCAC58DB3EF}"/>
                </c:ext>
              </c:extLst>
            </c:dLbl>
            <c:dLbl>
              <c:idx val="4"/>
              <c:layout>
                <c:manualLayout>
                  <c:x val="-4.9111111111111112E-2"/>
                  <c:y val="-5.555555555555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E3E-4B0F-8C82-4DCAC58DB3EF}"/>
                </c:ext>
              </c:extLst>
            </c:dLbl>
            <c:dLbl>
              <c:idx val="5"/>
              <c:layout>
                <c:manualLayout>
                  <c:x val="-4.6333333333333435E-2"/>
                  <c:y val="-5.0925925925925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E3E-4B0F-8C82-4DCAC58DB3EF}"/>
                </c:ext>
              </c:extLst>
            </c:dLbl>
            <c:dLbl>
              <c:idx val="6"/>
              <c:layout>
                <c:manualLayout>
                  <c:x val="-5.1888888888888991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E3E-4B0F-8C82-4DCAC58DB3EF}"/>
                </c:ext>
              </c:extLst>
            </c:dLbl>
            <c:dLbl>
              <c:idx val="7"/>
              <c:layout>
                <c:manualLayout>
                  <c:x val="-4.6333333333333435E-2"/>
                  <c:y val="-6.0185185185185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E3E-4B0F-8C82-4DCAC58DB3E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Sheet1!$C$30:$J$30</c:f>
              <c:numCache>
                <c:formatCode>#,##0_);[Red]\(#,##0\)</c:formatCode>
                <c:ptCount val="8"/>
                <c:pt idx="0">
                  <c:v>294</c:v>
                </c:pt>
                <c:pt idx="1">
                  <c:v>329</c:v>
                </c:pt>
                <c:pt idx="2">
                  <c:v>321</c:v>
                </c:pt>
                <c:pt idx="3">
                  <c:v>316</c:v>
                </c:pt>
                <c:pt idx="4">
                  <c:v>324</c:v>
                </c:pt>
                <c:pt idx="5">
                  <c:v>334</c:v>
                </c:pt>
                <c:pt idx="6">
                  <c:v>309</c:v>
                </c:pt>
                <c:pt idx="7">
                  <c:v>318</c:v>
                </c:pt>
              </c:numCache>
            </c:numRef>
          </c:val>
          <c:smooth val="0"/>
          <c:extLst>
            <c:ext xmlns:c16="http://schemas.microsoft.com/office/drawing/2014/chart" uri="{C3380CC4-5D6E-409C-BE32-E72D297353CC}">
              <c16:uniqueId val="{00000011-1E3E-4B0F-8C82-4DCAC58DB3EF}"/>
            </c:ext>
          </c:extLst>
        </c:ser>
        <c:ser>
          <c:idx val="2"/>
          <c:order val="2"/>
          <c:tx>
            <c:strRef>
              <c:f>Sheet1!$B$29</c:f>
              <c:strCache>
                <c:ptCount val="1"/>
                <c:pt idx="0">
                  <c:v>タイ</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elete val="1"/>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Sheet1!$C$29:$J$29</c:f>
              <c:numCache>
                <c:formatCode>#,##0_);[Red]\(#,##0\)</c:formatCode>
                <c:ptCount val="8"/>
                <c:pt idx="0">
                  <c:v>186</c:v>
                </c:pt>
                <c:pt idx="1">
                  <c:v>241</c:v>
                </c:pt>
                <c:pt idx="2">
                  <c:v>274</c:v>
                </c:pt>
                <c:pt idx="3">
                  <c:v>271</c:v>
                </c:pt>
                <c:pt idx="4">
                  <c:v>307</c:v>
                </c:pt>
                <c:pt idx="5">
                  <c:v>302</c:v>
                </c:pt>
                <c:pt idx="6">
                  <c:v>290</c:v>
                </c:pt>
                <c:pt idx="7">
                  <c:v>316</c:v>
                </c:pt>
              </c:numCache>
            </c:numRef>
          </c:val>
          <c:smooth val="0"/>
          <c:extLst>
            <c:ext xmlns:c16="http://schemas.microsoft.com/office/drawing/2014/chart" uri="{C3380CC4-5D6E-409C-BE32-E72D297353CC}">
              <c16:uniqueId val="{00000012-1E3E-4B0F-8C82-4DCAC58DB3EF}"/>
            </c:ext>
          </c:extLst>
        </c:ser>
        <c:ser>
          <c:idx val="1"/>
          <c:order val="3"/>
          <c:tx>
            <c:strRef>
              <c:f>Sheet1!$B$28</c:f>
              <c:strCache>
                <c:ptCount val="1"/>
                <c:pt idx="0">
                  <c:v>香港</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elete val="1"/>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Sheet1!$C$28:$J$28</c:f>
              <c:numCache>
                <c:formatCode>#,##0_);[Red]\(#,##0\)</c:formatCode>
                <c:ptCount val="8"/>
                <c:pt idx="0">
                  <c:v>131</c:v>
                </c:pt>
                <c:pt idx="1">
                  <c:v>167</c:v>
                </c:pt>
                <c:pt idx="2">
                  <c:v>168</c:v>
                </c:pt>
                <c:pt idx="3">
                  <c:v>159</c:v>
                </c:pt>
                <c:pt idx="4">
                  <c:v>168</c:v>
                </c:pt>
                <c:pt idx="5">
                  <c:v>168</c:v>
                </c:pt>
                <c:pt idx="6">
                  <c:v>157</c:v>
                </c:pt>
                <c:pt idx="7">
                  <c:v>172</c:v>
                </c:pt>
              </c:numCache>
            </c:numRef>
          </c:val>
          <c:smooth val="0"/>
          <c:extLst>
            <c:ext xmlns:c16="http://schemas.microsoft.com/office/drawing/2014/chart" uri="{C3380CC4-5D6E-409C-BE32-E72D297353CC}">
              <c16:uniqueId val="{00000013-1E3E-4B0F-8C82-4DCAC58DB3EF}"/>
            </c:ext>
          </c:extLst>
        </c:ser>
        <c:ser>
          <c:idx val="0"/>
          <c:order val="4"/>
          <c:tx>
            <c:strRef>
              <c:f>Sheet1!$B$27</c:f>
              <c:strCache>
                <c:ptCount val="1"/>
                <c:pt idx="0">
                  <c:v>シンガポール</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elete val="1"/>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Sheet1!$C$27:$J$27</c:f>
              <c:numCache>
                <c:formatCode>#,##0_);[Red]\(#,##0\)</c:formatCode>
                <c:ptCount val="8"/>
                <c:pt idx="0">
                  <c:v>114</c:v>
                </c:pt>
                <c:pt idx="1">
                  <c:v>130</c:v>
                </c:pt>
                <c:pt idx="2">
                  <c:v>131</c:v>
                </c:pt>
                <c:pt idx="3">
                  <c:v>126</c:v>
                </c:pt>
                <c:pt idx="4">
                  <c:v>136</c:v>
                </c:pt>
                <c:pt idx="5">
                  <c:v>136</c:v>
                </c:pt>
                <c:pt idx="6">
                  <c:v>127</c:v>
                </c:pt>
                <c:pt idx="7">
                  <c:v>141</c:v>
                </c:pt>
              </c:numCache>
            </c:numRef>
          </c:val>
          <c:smooth val="0"/>
          <c:extLst>
            <c:ext xmlns:c16="http://schemas.microsoft.com/office/drawing/2014/chart" uri="{C3380CC4-5D6E-409C-BE32-E72D297353CC}">
              <c16:uniqueId val="{00000014-1E3E-4B0F-8C82-4DCAC58DB3EF}"/>
            </c:ext>
          </c:extLst>
        </c:ser>
        <c:dLbls>
          <c:dLblPos val="l"/>
          <c:showLegendKey val="0"/>
          <c:showVal val="1"/>
          <c:showCatName val="0"/>
          <c:showSerName val="0"/>
          <c:showPercent val="0"/>
          <c:showBubbleSize val="0"/>
        </c:dLbls>
        <c:marker val="1"/>
        <c:smooth val="0"/>
        <c:axId val="501403280"/>
        <c:axId val="501404944"/>
      </c:lineChart>
      <c:catAx>
        <c:axId val="50140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ja-JP"/>
          </a:p>
        </c:txPr>
        <c:crossAx val="501404944"/>
        <c:crosses val="autoZero"/>
        <c:auto val="1"/>
        <c:lblAlgn val="ctr"/>
        <c:lblOffset val="100"/>
        <c:noMultiLvlLbl val="0"/>
      </c:catAx>
      <c:valAx>
        <c:axId val="5014049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01403280"/>
        <c:crosses val="autoZero"/>
        <c:crossBetween val="between"/>
      </c:valAx>
      <c:spPr>
        <a:noFill/>
        <a:ln>
          <a:noFill/>
        </a:ln>
        <a:effectLst/>
      </c:spPr>
    </c:plotArea>
    <c:legend>
      <c:legendPos val="t"/>
      <c:layout>
        <c:manualLayout>
          <c:xMode val="edge"/>
          <c:yMode val="edge"/>
          <c:x val="0.10722487275297485"/>
          <c:y val="5.7553956834532377E-2"/>
          <c:w val="0.81387299700574944"/>
          <c:h val="8.09358182745142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Sheet1!$B$47</c:f>
              <c:strCache>
                <c:ptCount val="1"/>
                <c:pt idx="0">
                  <c:v>製造業</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3915823778055654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67-4E19-B442-2E6B49EA7E67}"/>
                </c:ext>
              </c:extLst>
            </c:dLbl>
            <c:dLbl>
              <c:idx val="1"/>
              <c:layout>
                <c:manualLayout>
                  <c:x val="-4.6355591765725408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67-4E19-B442-2E6B49EA7E67}"/>
                </c:ext>
              </c:extLst>
            </c:dLbl>
            <c:dLbl>
              <c:idx val="2"/>
              <c:layout>
                <c:manualLayout>
                  <c:x val="-4.3915823778055654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67-4E19-B442-2E6B49EA7E67}"/>
                </c:ext>
              </c:extLst>
            </c:dLbl>
            <c:dLbl>
              <c:idx val="3"/>
              <c:layout>
                <c:manualLayout>
                  <c:x val="-4.3915823778055654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67-4E19-B442-2E6B49EA7E67}"/>
                </c:ext>
              </c:extLst>
            </c:dLbl>
            <c:dLbl>
              <c:idx val="4"/>
              <c:layout>
                <c:manualLayout>
                  <c:x val="-5.317702910853838E-2"/>
                  <c:y val="-4.9625525279863809E-2"/>
                </c:manualLayout>
              </c:layout>
              <c:showLegendKey val="0"/>
              <c:showVal val="1"/>
              <c:showCatName val="0"/>
              <c:showSerName val="0"/>
              <c:showPercent val="0"/>
              <c:showBubbleSize val="0"/>
              <c:extLst>
                <c:ext xmlns:c15="http://schemas.microsoft.com/office/drawing/2012/chart" uri="{CE6537A1-D6FC-4f65-9D91-7224C49458BB}">
                  <c15:layout>
                    <c:manualLayout>
                      <c:w val="9.3723363982051208E-2"/>
                      <c:h val="9.1276071804890446E-2"/>
                    </c:manualLayout>
                  </c15:layout>
                </c:ext>
                <c:ext xmlns:c16="http://schemas.microsoft.com/office/drawing/2014/chart" uri="{C3380CC4-5D6E-409C-BE32-E72D297353CC}">
                  <c16:uniqueId val="{00000004-CA67-4E19-B442-2E6B49EA7E67}"/>
                </c:ext>
              </c:extLst>
            </c:dLbl>
            <c:dLbl>
              <c:idx val="5"/>
              <c:layout>
                <c:manualLayout>
                  <c:x val="-4.6355591765725498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67-4E19-B442-2E6B49EA7E67}"/>
                </c:ext>
              </c:extLst>
            </c:dLbl>
            <c:dLbl>
              <c:idx val="6"/>
              <c:layout>
                <c:manualLayout>
                  <c:x val="-4.3915823778055738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A67-4E19-B442-2E6B49EA7E67}"/>
                </c:ext>
              </c:extLst>
            </c:dLbl>
            <c:dLbl>
              <c:idx val="7"/>
              <c:layout>
                <c:manualLayout>
                  <c:x val="-4.6355591765725589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67-4E19-B442-2E6B49EA7E67}"/>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Sheet1!$C$47:$J$47</c:f>
              <c:numCache>
                <c:formatCode>#,##0_);[Red]\(#,##0\)</c:formatCode>
                <c:ptCount val="8"/>
                <c:pt idx="0">
                  <c:v>1262</c:v>
                </c:pt>
                <c:pt idx="1">
                  <c:v>1514</c:v>
                </c:pt>
                <c:pt idx="2">
                  <c:v>1541</c:v>
                </c:pt>
                <c:pt idx="3">
                  <c:v>1499</c:v>
                </c:pt>
                <c:pt idx="4">
                  <c:v>1504</c:v>
                </c:pt>
                <c:pt idx="5">
                  <c:v>1489</c:v>
                </c:pt>
                <c:pt idx="6">
                  <c:v>1418</c:v>
                </c:pt>
                <c:pt idx="7">
                  <c:v>1475</c:v>
                </c:pt>
              </c:numCache>
            </c:numRef>
          </c:val>
          <c:smooth val="0"/>
          <c:extLst>
            <c:ext xmlns:c16="http://schemas.microsoft.com/office/drawing/2014/chart" uri="{C3380CC4-5D6E-409C-BE32-E72D297353CC}">
              <c16:uniqueId val="{00000008-CA67-4E19-B442-2E6B49EA7E67}"/>
            </c:ext>
          </c:extLst>
        </c:ser>
        <c:ser>
          <c:idx val="1"/>
          <c:order val="1"/>
          <c:tx>
            <c:strRef>
              <c:f>Sheet1!$B$48</c:f>
              <c:strCache>
                <c:ptCount val="1"/>
                <c:pt idx="0">
                  <c:v>卸売業、小売業</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3.9036287802716133E-2"/>
                  <c:y val="5.092592592592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A67-4E19-B442-2E6B49EA7E67}"/>
                </c:ext>
              </c:extLst>
            </c:dLbl>
            <c:dLbl>
              <c:idx val="1"/>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A67-4E19-B442-2E6B49EA7E67}"/>
                </c:ext>
              </c:extLst>
            </c:dLbl>
            <c:dLbl>
              <c:idx val="2"/>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A67-4E19-B442-2E6B49EA7E67}"/>
                </c:ext>
              </c:extLst>
            </c:dLbl>
            <c:dLbl>
              <c:idx val="3"/>
              <c:layout>
                <c:manualLayout>
                  <c:x val="-5.1235127741064923E-2"/>
                  <c:y val="5.55555555555554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A67-4E19-B442-2E6B49EA7E67}"/>
                </c:ext>
              </c:extLst>
            </c:dLbl>
            <c:dLbl>
              <c:idx val="4"/>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A67-4E19-B442-2E6B49EA7E67}"/>
                </c:ext>
              </c:extLst>
            </c:dLbl>
            <c:dLbl>
              <c:idx val="5"/>
              <c:layout>
                <c:manualLayout>
                  <c:x val="-4.635559176572549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A67-4E19-B442-2E6B49EA7E67}"/>
                </c:ext>
              </c:extLst>
            </c:dLbl>
            <c:dLbl>
              <c:idx val="6"/>
              <c:layout>
                <c:manualLayout>
                  <c:x val="-4.391582377805573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A67-4E19-B442-2E6B49EA7E67}"/>
                </c:ext>
              </c:extLst>
            </c:dLbl>
            <c:dLbl>
              <c:idx val="7"/>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A67-4E19-B442-2E6B49EA7E67}"/>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Sheet1!$C$48:$J$48</c:f>
              <c:numCache>
                <c:formatCode>#,##0_);[Red]\(#,##0\)</c:formatCode>
                <c:ptCount val="8"/>
                <c:pt idx="0">
                  <c:v>825</c:v>
                </c:pt>
                <c:pt idx="1">
                  <c:v>1034</c:v>
                </c:pt>
                <c:pt idx="2">
                  <c:v>1108</c:v>
                </c:pt>
                <c:pt idx="3">
                  <c:v>1110</c:v>
                </c:pt>
                <c:pt idx="4">
                  <c:v>1180</c:v>
                </c:pt>
                <c:pt idx="5">
                  <c:v>1128</c:v>
                </c:pt>
                <c:pt idx="6">
                  <c:v>1081</c:v>
                </c:pt>
                <c:pt idx="7">
                  <c:v>1169</c:v>
                </c:pt>
              </c:numCache>
            </c:numRef>
          </c:val>
          <c:smooth val="0"/>
          <c:extLst>
            <c:ext xmlns:c16="http://schemas.microsoft.com/office/drawing/2014/chart" uri="{C3380CC4-5D6E-409C-BE32-E72D297353CC}">
              <c16:uniqueId val="{00000011-CA67-4E19-B442-2E6B49EA7E67}"/>
            </c:ext>
          </c:extLst>
        </c:ser>
        <c:ser>
          <c:idx val="2"/>
          <c:order val="2"/>
          <c:tx>
            <c:strRef>
              <c:f>Sheet1!$B$49</c:f>
              <c:strCache>
                <c:ptCount val="1"/>
                <c:pt idx="0">
                  <c:v>学術研修、専門・技術サービス業</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elete val="1"/>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Sheet1!$C$49:$J$49</c:f>
              <c:numCache>
                <c:formatCode>#,##0_);[Red]\(#,##0\)</c:formatCode>
                <c:ptCount val="8"/>
                <c:pt idx="0">
                  <c:v>80</c:v>
                </c:pt>
                <c:pt idx="1">
                  <c:v>105</c:v>
                </c:pt>
                <c:pt idx="2">
                  <c:v>113</c:v>
                </c:pt>
                <c:pt idx="3">
                  <c:v>116</c:v>
                </c:pt>
                <c:pt idx="4">
                  <c:v>132</c:v>
                </c:pt>
                <c:pt idx="5">
                  <c:v>135</c:v>
                </c:pt>
                <c:pt idx="6">
                  <c:v>134</c:v>
                </c:pt>
                <c:pt idx="7">
                  <c:v>150</c:v>
                </c:pt>
              </c:numCache>
            </c:numRef>
          </c:val>
          <c:smooth val="0"/>
          <c:extLst>
            <c:ext xmlns:c16="http://schemas.microsoft.com/office/drawing/2014/chart" uri="{C3380CC4-5D6E-409C-BE32-E72D297353CC}">
              <c16:uniqueId val="{00000012-CA67-4E19-B442-2E6B49EA7E67}"/>
            </c:ext>
          </c:extLst>
        </c:ser>
        <c:ser>
          <c:idx val="3"/>
          <c:order val="3"/>
          <c:tx>
            <c:strRef>
              <c:f>Sheet1!$B$50</c:f>
              <c:strCache>
                <c:ptCount val="1"/>
                <c:pt idx="0">
                  <c:v>運輸業、郵便業</c:v>
                </c:pt>
              </c:strCache>
            </c:strRef>
          </c:tx>
          <c:spPr>
            <a:ln w="22225" cap="rnd">
              <a:solidFill>
                <a:schemeClr val="accent4"/>
              </a:solidFill>
              <a:round/>
            </a:ln>
            <a:effectLst/>
          </c:spPr>
          <c:marker>
            <c:symbol val="x"/>
            <c:size val="6"/>
            <c:spPr>
              <a:noFill/>
              <a:ln w="9525">
                <a:solidFill>
                  <a:schemeClr val="accent4"/>
                </a:solidFill>
                <a:round/>
              </a:ln>
              <a:effectLst/>
            </c:spPr>
          </c:marker>
          <c:dLbls>
            <c:delete val="1"/>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Sheet1!$C$50:$J$50</c:f>
              <c:numCache>
                <c:formatCode>#,##0_);[Red]\(#,##0\)</c:formatCode>
                <c:ptCount val="8"/>
                <c:pt idx="0">
                  <c:v>77</c:v>
                </c:pt>
                <c:pt idx="1">
                  <c:v>98</c:v>
                </c:pt>
                <c:pt idx="2">
                  <c:v>111</c:v>
                </c:pt>
                <c:pt idx="3">
                  <c:v>111</c:v>
                </c:pt>
                <c:pt idx="4">
                  <c:v>120</c:v>
                </c:pt>
                <c:pt idx="5">
                  <c:v>123</c:v>
                </c:pt>
                <c:pt idx="6">
                  <c:v>110</c:v>
                </c:pt>
                <c:pt idx="7">
                  <c:v>118</c:v>
                </c:pt>
              </c:numCache>
            </c:numRef>
          </c:val>
          <c:smooth val="0"/>
          <c:extLst>
            <c:ext xmlns:c16="http://schemas.microsoft.com/office/drawing/2014/chart" uri="{C3380CC4-5D6E-409C-BE32-E72D297353CC}">
              <c16:uniqueId val="{00000013-CA67-4E19-B442-2E6B49EA7E67}"/>
            </c:ext>
          </c:extLst>
        </c:ser>
        <c:ser>
          <c:idx val="4"/>
          <c:order val="4"/>
          <c:tx>
            <c:strRef>
              <c:f>Sheet1!$B$51</c:f>
              <c:strCache>
                <c:ptCount val="1"/>
                <c:pt idx="0">
                  <c:v>建設業</c:v>
                </c:pt>
              </c:strCache>
            </c:strRef>
          </c:tx>
          <c:spPr>
            <a:ln w="22225" cap="rnd">
              <a:solidFill>
                <a:schemeClr val="accent5"/>
              </a:solidFill>
              <a:round/>
            </a:ln>
            <a:effectLst/>
          </c:spPr>
          <c:marker>
            <c:symbol val="star"/>
            <c:size val="6"/>
            <c:spPr>
              <a:noFill/>
              <a:ln w="9525">
                <a:solidFill>
                  <a:schemeClr val="accent5"/>
                </a:solidFill>
                <a:round/>
              </a:ln>
              <a:effectLst/>
            </c:spPr>
          </c:marker>
          <c:dLbls>
            <c:delete val="1"/>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Sheet1!$C$51:$J$51</c:f>
              <c:numCache>
                <c:formatCode>#,##0_);[Red]\(#,##0\)</c:formatCode>
                <c:ptCount val="8"/>
                <c:pt idx="0">
                  <c:v>28</c:v>
                </c:pt>
                <c:pt idx="1">
                  <c:v>52</c:v>
                </c:pt>
                <c:pt idx="2">
                  <c:v>52</c:v>
                </c:pt>
                <c:pt idx="3">
                  <c:v>52</c:v>
                </c:pt>
                <c:pt idx="4">
                  <c:v>58</c:v>
                </c:pt>
                <c:pt idx="5">
                  <c:v>57</c:v>
                </c:pt>
                <c:pt idx="6">
                  <c:v>56</c:v>
                </c:pt>
                <c:pt idx="7">
                  <c:v>52</c:v>
                </c:pt>
              </c:numCache>
            </c:numRef>
          </c:val>
          <c:smooth val="0"/>
          <c:extLst>
            <c:ext xmlns:c16="http://schemas.microsoft.com/office/drawing/2014/chart" uri="{C3380CC4-5D6E-409C-BE32-E72D297353CC}">
              <c16:uniqueId val="{00000014-CA67-4E19-B442-2E6B49EA7E67}"/>
            </c:ext>
          </c:extLst>
        </c:ser>
        <c:dLbls>
          <c:showLegendKey val="0"/>
          <c:showVal val="1"/>
          <c:showCatName val="0"/>
          <c:showSerName val="0"/>
          <c:showPercent val="0"/>
          <c:showBubbleSize val="0"/>
        </c:dLbls>
        <c:marker val="1"/>
        <c:smooth val="0"/>
        <c:axId val="636232464"/>
        <c:axId val="636226640"/>
      </c:lineChart>
      <c:catAx>
        <c:axId val="636232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ja-JP"/>
          </a:p>
        </c:txPr>
        <c:crossAx val="636226640"/>
        <c:crosses val="autoZero"/>
        <c:auto val="1"/>
        <c:lblAlgn val="ctr"/>
        <c:lblOffset val="100"/>
        <c:noMultiLvlLbl val="0"/>
      </c:catAx>
      <c:valAx>
        <c:axId val="636226640"/>
        <c:scaling>
          <c:orientation val="minMax"/>
        </c:scaling>
        <c:delete val="0"/>
        <c:axPos val="l"/>
        <c:numFmt formatCode="#,##0_);[Red]\(#,##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636232464"/>
        <c:crosses val="autoZero"/>
        <c:crossBetween val="between"/>
      </c:valAx>
      <c:spPr>
        <a:noFill/>
        <a:ln>
          <a:noFill/>
        </a:ln>
        <a:effectLst/>
      </c:spPr>
    </c:plotArea>
    <c:legend>
      <c:legendPos val="t"/>
      <c:layout>
        <c:manualLayout>
          <c:xMode val="edge"/>
          <c:yMode val="edge"/>
          <c:x val="7.9190283605501302E-2"/>
          <c:y val="0.13909962289313579"/>
          <c:w val="0.91764262749144399"/>
          <c:h val="0.227432195975503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Sheet1!$A$10</c:f>
              <c:strCache>
                <c:ptCount val="1"/>
                <c:pt idx="0">
                  <c:v>その他</c:v>
                </c:pt>
              </c:strCache>
            </c:strRef>
          </c:tx>
          <c:spPr>
            <a:pattFill prst="narVert">
              <a:fgClr>
                <a:srgbClr val="92D05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Sheet1!$B$10:$J$10</c:f>
              <c:numCache>
                <c:formatCode>#,##0_);[Red]\(#,##0\)</c:formatCode>
                <c:ptCount val="9"/>
                <c:pt idx="0">
                  <c:v>328</c:v>
                </c:pt>
                <c:pt idx="1">
                  <c:v>319</c:v>
                </c:pt>
                <c:pt idx="2">
                  <c:v>313</c:v>
                </c:pt>
                <c:pt idx="3">
                  <c:v>319</c:v>
                </c:pt>
                <c:pt idx="4">
                  <c:v>324</c:v>
                </c:pt>
                <c:pt idx="5">
                  <c:v>313</c:v>
                </c:pt>
                <c:pt idx="6">
                  <c:v>309</c:v>
                </c:pt>
                <c:pt idx="7">
                  <c:v>311</c:v>
                </c:pt>
                <c:pt idx="8">
                  <c:v>274</c:v>
                </c:pt>
              </c:numCache>
            </c:numRef>
          </c:val>
          <c:extLst>
            <c:ext xmlns:c16="http://schemas.microsoft.com/office/drawing/2014/chart" uri="{C3380CC4-5D6E-409C-BE32-E72D297353CC}">
              <c16:uniqueId val="{00000000-E889-4468-858E-3A24CBE960A3}"/>
            </c:ext>
          </c:extLst>
        </c:ser>
        <c:ser>
          <c:idx val="1"/>
          <c:order val="1"/>
          <c:tx>
            <c:strRef>
              <c:f>Sheet1!$A$9</c:f>
              <c:strCache>
                <c:ptCount val="1"/>
                <c:pt idx="0">
                  <c:v>愛知県</c:v>
                </c:pt>
              </c:strCache>
            </c:strRef>
          </c:tx>
          <c:spPr>
            <a:pattFill prst="pct20">
              <a:fgClr>
                <a:srgbClr val="FFC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Sheet1!$B$9:$J$9</c:f>
              <c:numCache>
                <c:formatCode>#,##0_);[Red]\(#,##0\)</c:formatCode>
                <c:ptCount val="9"/>
                <c:pt idx="0">
                  <c:v>37</c:v>
                </c:pt>
                <c:pt idx="1">
                  <c:v>36</c:v>
                </c:pt>
                <c:pt idx="2">
                  <c:v>33</c:v>
                </c:pt>
                <c:pt idx="3">
                  <c:v>30</c:v>
                </c:pt>
                <c:pt idx="4">
                  <c:v>33</c:v>
                </c:pt>
                <c:pt idx="5">
                  <c:v>35</c:v>
                </c:pt>
                <c:pt idx="6">
                  <c:v>38</c:v>
                </c:pt>
                <c:pt idx="7">
                  <c:v>46</c:v>
                </c:pt>
                <c:pt idx="8">
                  <c:v>49</c:v>
                </c:pt>
              </c:numCache>
            </c:numRef>
          </c:val>
          <c:extLst>
            <c:ext xmlns:c16="http://schemas.microsoft.com/office/drawing/2014/chart" uri="{C3380CC4-5D6E-409C-BE32-E72D297353CC}">
              <c16:uniqueId val="{00000001-E889-4468-858E-3A24CBE960A3}"/>
            </c:ext>
          </c:extLst>
        </c:ser>
        <c:ser>
          <c:idx val="2"/>
          <c:order val="2"/>
          <c:tx>
            <c:strRef>
              <c:f>Sheet1!$A$8</c:f>
              <c:strCache>
                <c:ptCount val="1"/>
                <c:pt idx="0">
                  <c:v>神奈川県</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Sheet1!$B$8:$J$8</c:f>
              <c:numCache>
                <c:formatCode>#,##0_);[Red]\(#,##0\)</c:formatCode>
                <c:ptCount val="9"/>
                <c:pt idx="0">
                  <c:v>267</c:v>
                </c:pt>
                <c:pt idx="1">
                  <c:v>277</c:v>
                </c:pt>
                <c:pt idx="2">
                  <c:v>267</c:v>
                </c:pt>
                <c:pt idx="3">
                  <c:v>263</c:v>
                </c:pt>
                <c:pt idx="4">
                  <c:v>267</c:v>
                </c:pt>
                <c:pt idx="5">
                  <c:v>268</c:v>
                </c:pt>
                <c:pt idx="6">
                  <c:v>278</c:v>
                </c:pt>
                <c:pt idx="7">
                  <c:v>288</c:v>
                </c:pt>
                <c:pt idx="8">
                  <c:v>299</c:v>
                </c:pt>
              </c:numCache>
            </c:numRef>
          </c:val>
          <c:extLst>
            <c:ext xmlns:c16="http://schemas.microsoft.com/office/drawing/2014/chart" uri="{C3380CC4-5D6E-409C-BE32-E72D297353CC}">
              <c16:uniqueId val="{00000002-E889-4468-858E-3A24CBE960A3}"/>
            </c:ext>
          </c:extLst>
        </c:ser>
        <c:ser>
          <c:idx val="3"/>
          <c:order val="3"/>
          <c:tx>
            <c:strRef>
              <c:f>Sheet1!$A$7</c:f>
              <c:strCache>
                <c:ptCount val="1"/>
                <c:pt idx="0">
                  <c:v>東京都</c:v>
                </c:pt>
              </c:strCache>
            </c:strRef>
          </c:tx>
          <c:spPr>
            <a:pattFill prst="ltUpDiag">
              <a:fgClr>
                <a:srgbClr val="FF0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Sheet1!$B$7:$J$7</c:f>
              <c:numCache>
                <c:formatCode>#,##0_);[Red]\(#,##0\)</c:formatCode>
                <c:ptCount val="9"/>
                <c:pt idx="0">
                  <c:v>2346</c:v>
                </c:pt>
                <c:pt idx="1">
                  <c:v>2331</c:v>
                </c:pt>
                <c:pt idx="2">
                  <c:v>2371</c:v>
                </c:pt>
                <c:pt idx="3">
                  <c:v>2376</c:v>
                </c:pt>
                <c:pt idx="4">
                  <c:v>2378</c:v>
                </c:pt>
                <c:pt idx="5">
                  <c:v>2419</c:v>
                </c:pt>
                <c:pt idx="6">
                  <c:v>2422</c:v>
                </c:pt>
                <c:pt idx="7">
                  <c:v>2434</c:v>
                </c:pt>
                <c:pt idx="8">
                  <c:v>2428</c:v>
                </c:pt>
              </c:numCache>
            </c:numRef>
          </c:val>
          <c:extLst>
            <c:ext xmlns:c16="http://schemas.microsoft.com/office/drawing/2014/chart" uri="{C3380CC4-5D6E-409C-BE32-E72D297353CC}">
              <c16:uniqueId val="{00000003-E889-4468-858E-3A24CBE960A3}"/>
            </c:ext>
          </c:extLst>
        </c:ser>
        <c:ser>
          <c:idx val="4"/>
          <c:order val="4"/>
          <c:tx>
            <c:strRef>
              <c:f>Sheet1!$A$6</c:f>
              <c:strCache>
                <c:ptCount val="1"/>
                <c:pt idx="0">
                  <c:v>大阪府</c:v>
                </c:pt>
              </c:strCache>
            </c:strRef>
          </c:tx>
          <c:spPr>
            <a:solidFill>
              <a:schemeClr val="accent5"/>
            </a:solidFill>
            <a:ln>
              <a:noFill/>
            </a:ln>
            <a:effectLst/>
          </c:spPr>
          <c:invertIfNegative val="0"/>
          <c:dLbls>
            <c:dLbl>
              <c:idx val="0"/>
              <c:layout>
                <c:manualLayout>
                  <c:x val="-1.3088501345378732E-17"/>
                  <c:y val="-3.2569931538682685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889-4468-858E-3A24CBE960A3}"/>
                </c:ext>
              </c:extLst>
            </c:dLbl>
            <c:dLbl>
              <c:idx val="1"/>
              <c:layout>
                <c:manualLayout>
                  <c:x val="4.2835590146824629E-3"/>
                  <c:y val="-3.54559073610239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889-4468-858E-3A24CBE960A3}"/>
                </c:ext>
              </c:extLst>
            </c:dLbl>
            <c:dLbl>
              <c:idx val="2"/>
              <c:layout>
                <c:manualLayout>
                  <c:x val="0"/>
                  <c:y val="-4.574707156824384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889-4468-858E-3A24CBE960A3}"/>
                </c:ext>
              </c:extLst>
            </c:dLbl>
            <c:dLbl>
              <c:idx val="3"/>
              <c:layout>
                <c:manualLayout>
                  <c:x val="-4.2835590146825409E-3"/>
                  <c:y val="-4.248445187912148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889-4468-858E-3A24CBE960A3}"/>
                </c:ext>
              </c:extLst>
            </c:dLbl>
            <c:dLbl>
              <c:idx val="4"/>
              <c:layout>
                <c:manualLayout>
                  <c:x val="2.8557060097883259E-3"/>
                  <c:y val="-3.972410965217992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889-4468-858E-3A24CBE960A3}"/>
                </c:ext>
              </c:extLst>
            </c:dLbl>
            <c:dLbl>
              <c:idx val="5"/>
              <c:layout>
                <c:manualLayout>
                  <c:x val="-2.8557060097883259E-3"/>
                  <c:y val="-3.21932876719015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889-4468-858E-3A24CBE960A3}"/>
                </c:ext>
              </c:extLst>
            </c:dLbl>
            <c:dLbl>
              <c:idx val="6"/>
              <c:layout>
                <c:manualLayout>
                  <c:x val="0"/>
                  <c:y val="-2.830224308636269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889-4468-858E-3A24CBE960A3}"/>
                </c:ext>
              </c:extLst>
            </c:dLbl>
            <c:dLbl>
              <c:idx val="7"/>
              <c:layout>
                <c:manualLayout>
                  <c:x val="-4.2835590146825938E-3"/>
                  <c:y val="-4.173039338730526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889-4468-858E-3A24CBE960A3}"/>
                </c:ext>
              </c:extLst>
            </c:dLbl>
            <c:dLbl>
              <c:idx val="8"/>
              <c:layout>
                <c:manualLayout>
                  <c:x val="1.427853004894163E-3"/>
                  <c:y val="-4.210755109292235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889-4468-858E-3A24CBE960A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Sheet1!$B$6:$J$6</c:f>
              <c:numCache>
                <c:formatCode>#,##0_);[Red]\(#,##0\)</c:formatCode>
                <c:ptCount val="9"/>
                <c:pt idx="0">
                  <c:v>120</c:v>
                </c:pt>
                <c:pt idx="1">
                  <c:v>123</c:v>
                </c:pt>
                <c:pt idx="2">
                  <c:v>119</c:v>
                </c:pt>
                <c:pt idx="3">
                  <c:v>119</c:v>
                </c:pt>
                <c:pt idx="4">
                  <c:v>115</c:v>
                </c:pt>
                <c:pt idx="5">
                  <c:v>123</c:v>
                </c:pt>
                <c:pt idx="6">
                  <c:v>128</c:v>
                </c:pt>
                <c:pt idx="7">
                  <c:v>125</c:v>
                </c:pt>
                <c:pt idx="8">
                  <c:v>122</c:v>
                </c:pt>
              </c:numCache>
            </c:numRef>
          </c:val>
          <c:extLst>
            <c:ext xmlns:c16="http://schemas.microsoft.com/office/drawing/2014/chart" uri="{C3380CC4-5D6E-409C-BE32-E72D297353CC}">
              <c16:uniqueId val="{00000004-E889-4468-858E-3A24CBE960A3}"/>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20452051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000"/>
      </a:pPr>
      <a:endParaRPr lang="ja-JP"/>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(3)'!$B$5</c:f>
              <c:strCache>
                <c:ptCount val="1"/>
                <c:pt idx="0">
                  <c:v>新規誘致件数(左目盛）</c:v>
                </c:pt>
              </c:strCache>
            </c:strRef>
          </c:tx>
          <c:spPr>
            <a:solidFill>
              <a:srgbClr val="FFC000"/>
            </a:solidFill>
            <a:ln>
              <a:solidFill>
                <a:schemeClr val="accent1"/>
              </a:solidFill>
            </a:ln>
            <a:effectLst/>
          </c:spPr>
          <c:invertIfNegative val="0"/>
          <c:dLbls>
            <c:dLbl>
              <c:idx val="0"/>
              <c:layout>
                <c:manualLayout>
                  <c:x val="1.4223330024262602E-3"/>
                  <c:y val="4.744616354804652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7C0F-46B8-AEEA-409F9CF7CC5C}"/>
                </c:ext>
              </c:extLst>
            </c:dLbl>
            <c:dLbl>
              <c:idx val="1"/>
              <c:layout>
                <c:manualLayout>
                  <c:x val="1.4223330024262406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7C0F-46B8-AEEA-409F9CF7CC5C}"/>
                </c:ext>
              </c:extLst>
            </c:dLbl>
            <c:dLbl>
              <c:idx val="2"/>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7C0F-46B8-AEEA-409F9CF7CC5C}"/>
                </c:ext>
              </c:extLst>
            </c:dLbl>
            <c:dLbl>
              <c:idx val="3"/>
              <c:layout>
                <c:manualLayout>
                  <c:x val="1.4223330024262276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7C0F-46B8-AEEA-409F9CF7CC5C}"/>
                </c:ext>
              </c:extLst>
            </c:dLbl>
            <c:dLbl>
              <c:idx val="4"/>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7C0F-46B8-AEEA-409F9CF7CC5C}"/>
                </c:ext>
              </c:extLst>
            </c:dLbl>
            <c:dLbl>
              <c:idx val="5"/>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C0F-46B8-AEEA-409F9CF7CC5C}"/>
                </c:ext>
              </c:extLst>
            </c:dLbl>
            <c:dLbl>
              <c:idx val="6"/>
              <c:layout>
                <c:manualLayout>
                  <c:x val="1.4223330024262537E-3"/>
                  <c:y val="9.489232709609305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C0F-46B8-AEEA-409F9CF7CC5C}"/>
                </c:ext>
              </c:extLst>
            </c:dLbl>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516-40BC-9133-FF2B71DEF0DC}"/>
                </c:ext>
              </c:extLst>
            </c:dLbl>
            <c:dLbl>
              <c:idx val="8"/>
              <c:layout>
                <c:manualLayout>
                  <c:x val="1.4223330024262016E-3"/>
                  <c:y val="1.89784654192185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0F-46B8-AEEA-409F9CF7CC5C}"/>
                </c:ext>
              </c:extLst>
            </c:dLbl>
            <c:dLbl>
              <c:idx val="9"/>
              <c:layout>
                <c:manualLayout>
                  <c:x val="0"/>
                  <c:y val="6.64246289672650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C0F-46B8-AEEA-409F9CF7CC5C}"/>
                </c:ext>
              </c:extLst>
            </c:dLbl>
            <c:dLbl>
              <c:idx val="10"/>
              <c:layout>
                <c:manualLayout>
                  <c:x val="1.4223330024261494E-3"/>
                  <c:y val="2.84676981288279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C0F-46B8-AEEA-409F9CF7CC5C}"/>
                </c:ext>
              </c:extLst>
            </c:dLbl>
            <c:dLbl>
              <c:idx val="11"/>
              <c:layout>
                <c:manualLayout>
                  <c:x val="1.4223330024262537E-3"/>
                  <c:y val="1.89784654192185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C0F-46B8-AEEA-409F9CF7CC5C}"/>
                </c:ext>
              </c:extLst>
            </c:dLbl>
            <c:dLbl>
              <c:idx val="12"/>
              <c:layout>
                <c:manualLayout>
                  <c:x val="1.4223330024262537E-3"/>
                  <c:y val="2.37230817740232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C0F-46B8-AEEA-409F9CF7CC5C}"/>
                </c:ext>
              </c:extLst>
            </c:dLbl>
            <c:dLbl>
              <c:idx val="13"/>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C0F-46B8-AEEA-409F9CF7CC5C}"/>
                </c:ext>
              </c:extLst>
            </c:dLbl>
            <c:dLbl>
              <c:idx val="14"/>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C0F-46B8-AEEA-409F9CF7CC5C}"/>
                </c:ext>
              </c:extLst>
            </c:dLbl>
            <c:dLbl>
              <c:idx val="15"/>
              <c:layout>
                <c:manualLayout>
                  <c:x val="1.0430321525828207E-16"/>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C0F-46B8-AEEA-409F9CF7CC5C}"/>
                </c:ext>
              </c:extLst>
            </c:dLbl>
            <c:dLbl>
              <c:idx val="16"/>
              <c:layout>
                <c:manualLayout>
                  <c:x val="2.8446660048524032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7C0F-46B8-AEEA-409F9CF7CC5C}"/>
                </c:ext>
              </c:extLst>
            </c:dLbl>
            <c:dLbl>
              <c:idx val="17"/>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7C0F-46B8-AEEA-409F9CF7CC5C}"/>
                </c:ext>
              </c:extLst>
            </c:dLbl>
            <c:dLbl>
              <c:idx val="18"/>
              <c:layout>
                <c:manualLayout>
                  <c:x val="-1.4223330024264623E-3"/>
                  <c:y val="9.489232709609262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7C0F-46B8-AEEA-409F9CF7CC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(3)'!$C$4:$U$4</c:f>
              <c:strCache>
                <c:ptCount val="19"/>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strCache>
            </c:strRef>
          </c:cat>
          <c:val>
            <c:numRef>
              <c:f>'Sheet1 (3)'!$C$5:$U$5</c:f>
              <c:numCache>
                <c:formatCode>General</c:formatCode>
                <c:ptCount val="19"/>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pt idx="18">
                  <c:v>35</c:v>
                </c:pt>
              </c:numCache>
            </c:numRef>
          </c:val>
          <c:extLst>
            <c:ext xmlns:c16="http://schemas.microsoft.com/office/drawing/2014/chart" uri="{C3380CC4-5D6E-409C-BE32-E72D297353CC}">
              <c16:uniqueId val="{00000001-E516-40BC-9133-FF2B71DEF0DC}"/>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 (3)'!$B$6</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516-40BC-9133-FF2B71DEF0DC}"/>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516-40BC-9133-FF2B71DEF0DC}"/>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516-40BC-9133-FF2B71DEF0DC}"/>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516-40BC-9133-FF2B71DEF0DC}"/>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516-40BC-9133-FF2B71DEF0DC}"/>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516-40BC-9133-FF2B71DEF0DC}"/>
                </c:ext>
              </c:extLst>
            </c:dLbl>
            <c:dLbl>
              <c:idx val="6"/>
              <c:layout>
                <c:manualLayout>
                  <c:x val="-2.6809655247536215E-2"/>
                  <c:y val="-2.08741030658838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516-40BC-9133-FF2B71DEF0DC}"/>
                </c:ext>
              </c:extLst>
            </c:dLbl>
            <c:dLbl>
              <c:idx val="7"/>
              <c:layout>
                <c:manualLayout>
                  <c:x val="-2.4329957961660174E-2"/>
                  <c:y val="3.08426214491029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516-40BC-9133-FF2B71DEF0DC}"/>
                </c:ext>
              </c:extLst>
            </c:dLbl>
            <c:dLbl>
              <c:idx val="8"/>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516-40BC-9133-FF2B71DEF0DC}"/>
                </c:ext>
              </c:extLst>
            </c:dLbl>
            <c:dLbl>
              <c:idx val="9"/>
              <c:layout>
                <c:manualLayout>
                  <c:x val="-2.2542634151760915E-2"/>
                  <c:y val="-3.03633031197160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516-40BC-9133-FF2B71DEF0DC}"/>
                </c:ext>
              </c:extLst>
            </c:dLbl>
            <c:dLbl>
              <c:idx val="10"/>
              <c:layout>
                <c:manualLayout>
                  <c:x val="-2.396496715418717E-2"/>
                  <c:y val="-3.03633031197160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516-40BC-9133-FF2B71DEF0DC}"/>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516-40BC-9133-FF2B71DEF0DC}"/>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516-40BC-9133-FF2B71DEF0DC}"/>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516-40BC-9133-FF2B71DEF0DC}"/>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E516-40BC-9133-FF2B71DEF0DC}"/>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E516-40BC-9133-FF2B71DEF0DC}"/>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E516-40BC-9133-FF2B71DEF0DC}"/>
                </c:ext>
              </c:extLst>
            </c:dLbl>
            <c:dLbl>
              <c:idx val="17"/>
              <c:layout>
                <c:manualLayout>
                  <c:x val="-3.7533464023710626E-2"/>
                  <c:y val="-1.82649050068031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E516-40BC-9133-FF2B71DEF0DC}"/>
                </c:ext>
              </c:extLst>
            </c:dLbl>
            <c:dLbl>
              <c:idx val="18"/>
              <c:layout>
                <c:manualLayout>
                  <c:x val="-3.4135992058230195E-2"/>
                  <c:y val="-2.84676981288279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4F9-4C79-966A-DA6BC0C6D886}"/>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(3)'!$C$4:$U$4</c:f>
              <c:strCache>
                <c:ptCount val="19"/>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strCache>
            </c:strRef>
          </c:cat>
          <c:val>
            <c:numRef>
              <c:f>'Sheet1 (3)'!$C$6:$U$6</c:f>
              <c:numCache>
                <c:formatCode>General</c:formatCode>
                <c:ptCount val="19"/>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pt idx="18">
                  <c:v>583</c:v>
                </c:pt>
              </c:numCache>
            </c:numRef>
          </c:val>
          <c:smooth val="0"/>
          <c:extLst>
            <c:ext xmlns:c16="http://schemas.microsoft.com/office/drawing/2014/chart" uri="{C3380CC4-5D6E-409C-BE32-E72D297353CC}">
              <c16:uniqueId val="{00000014-E516-40BC-9133-FF2B71DEF0DC}"/>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7440978780135542"/>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Sheet1!$B$32</c:f>
              <c:strCache>
                <c:ptCount val="1"/>
                <c:pt idx="0">
                  <c:v>実績値</c:v>
                </c:pt>
              </c:strCache>
            </c:strRef>
          </c:tx>
          <c:dLbls>
            <c:dLbl>
              <c:idx val="0"/>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D-4DDC-8266-2888AD008FCD}"/>
                </c:ext>
              </c:extLst>
            </c:dLbl>
            <c:dLbl>
              <c:idx val="1"/>
              <c:layout>
                <c:manualLayout>
                  <c:x val="-4.722222222222227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D-4DDC-8266-2888AD008FCD}"/>
                </c:ext>
              </c:extLst>
            </c:dLbl>
            <c:dLbl>
              <c:idx val="2"/>
              <c:layout>
                <c:manualLayout>
                  <c:x val="-5.555555555555555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8D-4DDC-8266-2888AD008FCD}"/>
                </c:ext>
              </c:extLst>
            </c:dLbl>
            <c:dLbl>
              <c:idx val="3"/>
              <c:layout>
                <c:manualLayout>
                  <c:x val="-3.3333333333333333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D-4DDC-8266-2888AD008FCD}"/>
                </c:ext>
              </c:extLst>
            </c:dLbl>
            <c:dLbl>
              <c:idx val="4"/>
              <c:layout>
                <c:manualLayout>
                  <c:x val="-5.277777777777788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8D-4DDC-8266-2888AD008FC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Sheet1!$D$31:$H$31</c:f>
              <c:strCache>
                <c:ptCount val="5"/>
                <c:pt idx="0">
                  <c:v>2014年</c:v>
                </c:pt>
                <c:pt idx="1">
                  <c:v>2015年</c:v>
                </c:pt>
                <c:pt idx="2">
                  <c:v>2016年</c:v>
                </c:pt>
                <c:pt idx="3">
                  <c:v>2017年</c:v>
                </c:pt>
                <c:pt idx="4">
                  <c:v>2018年</c:v>
                </c:pt>
              </c:strCache>
            </c:strRef>
          </c:cat>
          <c:val>
            <c:numRef>
              <c:f>Sheet1!$D$32:$H$32</c:f>
              <c:numCache>
                <c:formatCode>#,##0_);[Red]\(#,##0\)</c:formatCode>
                <c:ptCount val="5"/>
                <c:pt idx="0">
                  <c:v>4594</c:v>
                </c:pt>
                <c:pt idx="1">
                  <c:v>4645</c:v>
                </c:pt>
                <c:pt idx="2">
                  <c:v>4652</c:v>
                </c:pt>
                <c:pt idx="3">
                  <c:v>4573</c:v>
                </c:pt>
                <c:pt idx="4">
                  <c:v>4468</c:v>
                </c:pt>
              </c:numCache>
            </c:numRef>
          </c:val>
          <c:smooth val="0"/>
          <c:extLst>
            <c:ext xmlns:c16="http://schemas.microsoft.com/office/drawing/2014/chart" uri="{C3380CC4-5D6E-409C-BE32-E72D297353CC}">
              <c16:uniqueId val="{00000005-7F8D-4DDC-8266-2888AD008FCD}"/>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4.8651128927386933E-2"/>
          <c:y val="6.2418675469527223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1"/>
            <c:invertIfNegative val="0"/>
            <c:bubble3D val="0"/>
            <c:spPr>
              <a:pattFill prst="ltUpDiag">
                <a:fgClr>
                  <a:srgbClr val="FF0000"/>
                </a:fgClr>
                <a:bgClr>
                  <a:schemeClr val="bg1"/>
                </a:bgClr>
              </a:pattFill>
              <a:ln w="19050">
                <a:solidFill>
                  <a:schemeClr val="tx1"/>
                </a:solidFill>
              </a:ln>
            </c:spPr>
            <c:extLst>
              <c:ext xmlns:c16="http://schemas.microsoft.com/office/drawing/2014/chart" uri="{C3380CC4-5D6E-409C-BE32-E72D297353CC}">
                <c16:uniqueId val="{00000007-5DC3-42DB-A930-99217006831A}"/>
              </c:ext>
            </c:extLst>
          </c:dPt>
          <c:dPt>
            <c:idx val="2"/>
            <c:invertIfNegative val="0"/>
            <c:bubble3D val="0"/>
            <c:spPr>
              <a:solidFill>
                <a:srgbClr val="00B0F0"/>
              </a:solidFill>
              <a:ln w="12700">
                <a:solidFill>
                  <a:schemeClr val="tx1"/>
                </a:solidFill>
              </a:ln>
            </c:spPr>
            <c:extLst>
              <c:ext xmlns:c16="http://schemas.microsoft.com/office/drawing/2014/chart" uri="{C3380CC4-5D6E-409C-BE32-E72D297353CC}">
                <c16:uniqueId val="{00000001-CFA7-42A1-8DC4-73E75DC5873C}"/>
              </c:ext>
            </c:extLst>
          </c:dPt>
          <c:dPt>
            <c:idx val="4"/>
            <c:invertIfNegative val="0"/>
            <c:bubble3D val="0"/>
            <c:extLst>
              <c:ext xmlns:c16="http://schemas.microsoft.com/office/drawing/2014/chart" uri="{C3380CC4-5D6E-409C-BE32-E72D297353CC}">
                <c16:uniqueId val="{00000002-CFA7-42A1-8DC4-73E75DC5873C}"/>
              </c:ext>
            </c:extLst>
          </c:dPt>
          <c:dPt>
            <c:idx val="5"/>
            <c:invertIfNegative val="0"/>
            <c:bubble3D val="0"/>
            <c:spPr>
              <a:pattFill prst="ltDnDiag">
                <a:fgClr>
                  <a:srgbClr val="00B050"/>
                </a:fgClr>
                <a:bgClr>
                  <a:schemeClr val="bg1"/>
                </a:bgClr>
              </a:pattFill>
              <a:ln>
                <a:solidFill>
                  <a:schemeClr val="tx1"/>
                </a:solidFill>
              </a:ln>
            </c:spPr>
            <c:extLst>
              <c:ext xmlns:c16="http://schemas.microsoft.com/office/drawing/2014/chart" uri="{C3380CC4-5D6E-409C-BE32-E72D297353CC}">
                <c16:uniqueId val="{00000004-CFA7-42A1-8DC4-73E75DC5873C}"/>
              </c:ext>
            </c:extLst>
          </c:dPt>
          <c:dPt>
            <c:idx val="7"/>
            <c:invertIfNegative val="0"/>
            <c:bubble3D val="0"/>
            <c:spPr>
              <a:pattFill prst="sphere">
                <a:fgClr>
                  <a:srgbClr val="FFFF00"/>
                </a:fgClr>
                <a:bgClr>
                  <a:schemeClr val="bg1"/>
                </a:bgClr>
              </a:pattFill>
              <a:ln w="19050">
                <a:solidFill>
                  <a:schemeClr val="tx1"/>
                </a:solidFill>
              </a:ln>
            </c:spPr>
            <c:extLst>
              <c:ext xmlns:c16="http://schemas.microsoft.com/office/drawing/2014/chart" uri="{C3380CC4-5D6E-409C-BE32-E72D297353CC}">
                <c16:uniqueId val="{00000006-CFA7-42A1-8DC4-73E75DC5873C}"/>
              </c:ext>
            </c:extLst>
          </c:dPt>
          <c:cat>
            <c:strRef>
              <c:f>Sheet1!$A$2:$A$10</c:f>
              <c:strCache>
                <c:ptCount val="9"/>
                <c:pt idx="0">
                  <c:v>ドイツ</c:v>
                </c:pt>
                <c:pt idx="1">
                  <c:v>日本</c:v>
                </c:pt>
                <c:pt idx="2">
                  <c:v>フランス</c:v>
                </c:pt>
                <c:pt idx="3">
                  <c:v>アメリカ</c:v>
                </c:pt>
                <c:pt idx="4">
                  <c:v>カナダ</c:v>
                </c:pt>
                <c:pt idx="5">
                  <c:v>国家戦略特区</c:v>
                </c:pt>
                <c:pt idx="6">
                  <c:v>イタリア</c:v>
                </c:pt>
                <c:pt idx="7">
                  <c:v>大阪の成長特区</c:v>
                </c:pt>
                <c:pt idx="8">
                  <c:v>イギリス</c:v>
                </c:pt>
              </c:strCache>
            </c:strRef>
          </c:cat>
          <c:val>
            <c:numRef>
              <c:f>Sheet1!$B$2:$B$10</c:f>
              <c:numCache>
                <c:formatCode>General</c:formatCode>
                <c:ptCount val="9"/>
                <c:pt idx="0">
                  <c:v>29.9</c:v>
                </c:pt>
                <c:pt idx="1">
                  <c:v>29.74</c:v>
                </c:pt>
                <c:pt idx="2">
                  <c:v>28</c:v>
                </c:pt>
                <c:pt idx="3">
                  <c:v>27.98</c:v>
                </c:pt>
                <c:pt idx="4">
                  <c:v>26.5</c:v>
                </c:pt>
                <c:pt idx="5">
                  <c:v>24.49</c:v>
                </c:pt>
                <c:pt idx="6">
                  <c:v>24</c:v>
                </c:pt>
                <c:pt idx="7">
                  <c:v>22.49</c:v>
                </c:pt>
                <c:pt idx="8">
                  <c:v>19</c:v>
                </c:pt>
              </c:numCache>
            </c:numRef>
          </c:val>
          <c:extLst>
            <c:ext xmlns:c16="http://schemas.microsoft.com/office/drawing/2014/chart" uri="{C3380CC4-5D6E-409C-BE32-E72D297353CC}">
              <c16:uniqueId val="{00000007-CFA7-42A1-8DC4-73E75DC5873C}"/>
            </c:ext>
          </c:extLst>
        </c:ser>
        <c:dLbls>
          <c:showLegendKey val="0"/>
          <c:showVal val="0"/>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max val="35"/>
        </c:scaling>
        <c:delete val="0"/>
        <c:axPos val="l"/>
        <c:majorGridlines/>
        <c:numFmt formatCode="General" sourceLinked="1"/>
        <c:majorTickMark val="out"/>
        <c:minorTickMark val="none"/>
        <c:tickLblPos val="nextTo"/>
        <c:crossAx val="223541248"/>
        <c:crosses val="autoZero"/>
        <c:crossBetween val="between"/>
      </c:valAx>
      <c:spPr>
        <a:noFill/>
        <a:ln w="25395">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85739282589688E-2"/>
          <c:y val="9.1682406768640312E-2"/>
          <c:w val="0.87080314960629912"/>
          <c:h val="0.77615909793753124"/>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2.5285272962502374E-2"/>
                  <c:y val="-3.88415294219803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BE6-49B3-B084-FAADE8273184}"/>
                </c:ext>
              </c:extLst>
            </c:dLbl>
            <c:dLbl>
              <c:idx val="1"/>
              <c:layout>
                <c:manualLayout>
                  <c:x val="-3.2664493371704219E-2"/>
                  <c:y val="-4.47230310573389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BE6-49B3-B084-FAADE8273184}"/>
                </c:ext>
              </c:extLst>
            </c:dLbl>
            <c:dLbl>
              <c:idx val="2"/>
              <c:layout>
                <c:manualLayout>
                  <c:x val="-3.1108326673380378E-2"/>
                  <c:y val="-4.47230310573389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BE6-49B3-B084-FAADE8273184}"/>
                </c:ext>
              </c:extLst>
            </c:dLbl>
            <c:dLbl>
              <c:idx val="3"/>
              <c:layout>
                <c:manualLayout>
                  <c:x val="-2.6841327666101669E-2"/>
                  <c:y val="-3.59007786043011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BE6-49B3-B084-FAADE8273184}"/>
                </c:ext>
              </c:extLst>
            </c:dLbl>
            <c:dLbl>
              <c:idx val="7"/>
              <c:layout>
                <c:manualLayout>
                  <c:x val="-4.546544181977253E-2"/>
                  <c:y val="-4.87513381069058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グラフ!$B$4:$K$4</c:f>
              <c:numCache>
                <c:formatCode>General</c:formatCode>
                <c:ptCount val="10"/>
                <c:pt idx="0" formatCode="0.0">
                  <c:v>46.3</c:v>
                </c:pt>
                <c:pt idx="1">
                  <c:v>46.2</c:v>
                </c:pt>
                <c:pt idx="2" formatCode="0.0">
                  <c:v>46.2</c:v>
                </c:pt>
                <c:pt idx="3" formatCode="0.0">
                  <c:v>47.1</c:v>
                </c:pt>
                <c:pt idx="4" formatCode="0.0">
                  <c:v>47.6</c:v>
                </c:pt>
                <c:pt idx="5" formatCode="0.0">
                  <c:v>48</c:v>
                </c:pt>
                <c:pt idx="6" formatCode="0.0">
                  <c:v>48.9</c:v>
                </c:pt>
                <c:pt idx="7">
                  <c:v>49.8</c:v>
                </c:pt>
                <c:pt idx="8">
                  <c:v>51.3</c:v>
                </c:pt>
                <c:pt idx="9">
                  <c:v>52.2</c:v>
                </c:pt>
              </c:numCache>
            </c:numRef>
          </c:val>
          <c:smooth val="0"/>
          <c:extLst>
            <c:ext xmlns:c16="http://schemas.microsoft.com/office/drawing/2014/chart" uri="{C3380CC4-5D6E-409C-BE32-E72D297353CC}">
              <c16:uniqueId val="{00000005-3BE6-49B3-B084-FAADE8273184}"/>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BE6-49B3-B084-FAADE8273184}"/>
                </c:ext>
              </c:extLst>
            </c:dLbl>
            <c:dLbl>
              <c:idx val="9"/>
              <c:layout>
                <c:manualLayout>
                  <c:x val="-2.7785667183933074E-2"/>
                  <c:y val="-3.18726446496281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グラフ!$B$5:$K$5</c:f>
              <c:numCache>
                <c:formatCode>0.0</c:formatCode>
                <c:ptCount val="10"/>
                <c:pt idx="0">
                  <c:v>42.8</c:v>
                </c:pt>
                <c:pt idx="1">
                  <c:v>43.5</c:v>
                </c:pt>
                <c:pt idx="2" formatCode="General">
                  <c:v>43.9</c:v>
                </c:pt>
                <c:pt idx="3">
                  <c:v>44.6</c:v>
                </c:pt>
                <c:pt idx="4">
                  <c:v>44.8</c:v>
                </c:pt>
                <c:pt idx="5">
                  <c:v>45.3</c:v>
                </c:pt>
                <c:pt idx="6">
                  <c:v>46.8</c:v>
                </c:pt>
                <c:pt idx="7" formatCode="General">
                  <c:v>47.7</c:v>
                </c:pt>
                <c:pt idx="8" formatCode="General">
                  <c:v>48.6</c:v>
                </c:pt>
                <c:pt idx="9">
                  <c:v>51</c:v>
                </c:pt>
              </c:numCache>
            </c:numRef>
          </c:val>
          <c:smooth val="0"/>
          <c:extLst>
            <c:ext xmlns:c16="http://schemas.microsoft.com/office/drawing/2014/chart" uri="{C3380CC4-5D6E-409C-BE32-E72D297353CC}">
              <c16:uniqueId val="{00000008-3BE6-49B3-B084-FAADE8273184}"/>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5"/>
          <c:min val="42"/>
        </c:scaling>
        <c:delete val="0"/>
        <c:axPos val="l"/>
        <c:majorGridlines/>
        <c:title>
          <c:tx>
            <c:rich>
              <a:bodyPr rot="0" vert="horz"/>
              <a:lstStyle/>
              <a:p>
                <a:pPr>
                  <a:defRPr/>
                </a:pPr>
                <a:r>
                  <a:rPr lang="ja-JP" altLang="en-US"/>
                  <a:t>（％）</a:t>
                </a:r>
              </a:p>
            </c:rich>
          </c:tx>
          <c:layout>
            <c:manualLayout>
              <c:xMode val="edge"/>
              <c:yMode val="edge"/>
              <c:x val="4.336946533258023E-2"/>
              <c:y val="2.6094183343679116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0.10687689353657974"/>
          <c:w val="0.88239298862259286"/>
          <c:h val="0.45330145866498989"/>
        </c:manualLayout>
      </c:layout>
      <c:barChart>
        <c:barDir val="col"/>
        <c:grouping val="stacked"/>
        <c:varyColors val="0"/>
        <c:ser>
          <c:idx val="0"/>
          <c:order val="0"/>
          <c:tx>
            <c:strRef>
              <c:f>'2020.4月度 '!$B$6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8DC1-4E86-BD81-A002D0FF3D1C}"/>
                </c:ext>
              </c:extLst>
            </c:dLbl>
            <c:dLbl>
              <c:idx val="3"/>
              <c:delete val="1"/>
              <c:extLst>
                <c:ext xmlns:c15="http://schemas.microsoft.com/office/drawing/2012/chart" uri="{CE6537A1-D6FC-4f65-9D91-7224C49458BB}"/>
                <c:ext xmlns:c16="http://schemas.microsoft.com/office/drawing/2014/chart" uri="{C3380CC4-5D6E-409C-BE32-E72D297353CC}">
                  <c16:uniqueId val="{00000001-8DC1-4E86-BD81-A002D0FF3D1C}"/>
                </c:ext>
              </c:extLst>
            </c:dLbl>
            <c:dLbl>
              <c:idx val="5"/>
              <c:delete val="1"/>
              <c:extLst>
                <c:ext xmlns:c15="http://schemas.microsoft.com/office/drawing/2012/chart" uri="{CE6537A1-D6FC-4f65-9D91-7224C49458BB}"/>
                <c:ext xmlns:c16="http://schemas.microsoft.com/office/drawing/2014/chart" uri="{C3380CC4-5D6E-409C-BE32-E72D297353CC}">
                  <c16:uniqueId val="{00000002-8DC1-4E86-BD81-A002D0FF3D1C}"/>
                </c:ext>
              </c:extLst>
            </c:dLbl>
            <c:dLbl>
              <c:idx val="7"/>
              <c:delete val="1"/>
              <c:extLst>
                <c:ext xmlns:c15="http://schemas.microsoft.com/office/drawing/2012/chart" uri="{CE6537A1-D6FC-4f65-9D91-7224C49458BB}"/>
                <c:ext xmlns:c16="http://schemas.microsoft.com/office/drawing/2014/chart" uri="{C3380CC4-5D6E-409C-BE32-E72D297353CC}">
                  <c16:uniqueId val="{00000003-8DC1-4E86-BD81-A002D0FF3D1C}"/>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'2020.4月度 '!$E$4:$L$5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'!$E$6:$L$6</c:f>
              <c:numCache>
                <c:formatCode>General</c:formatCode>
                <c:ptCount val="8"/>
                <c:pt idx="0">
                  <c:v>8160</c:v>
                </c:pt>
                <c:pt idx="1">
                  <c:v>0</c:v>
                </c:pt>
                <c:pt idx="2">
                  <c:v>2491</c:v>
                </c:pt>
                <c:pt idx="3">
                  <c:v>0</c:v>
                </c:pt>
                <c:pt idx="4">
                  <c:v>2806</c:v>
                </c:pt>
                <c:pt idx="5">
                  <c:v>0</c:v>
                </c:pt>
                <c:pt idx="6">
                  <c:v>6753</c:v>
                </c:pt>
                <c:pt idx="7">
                  <c:v>0</c:v>
                </c:pt>
              </c:numCache>
            </c:numRef>
          </c:val>
          <c:extLst>
            <c:ext xmlns:c16="http://schemas.microsoft.com/office/drawing/2014/chart" uri="{C3380CC4-5D6E-409C-BE32-E72D297353CC}">
              <c16:uniqueId val="{00000004-8DC1-4E86-BD81-A002D0FF3D1C}"/>
            </c:ext>
          </c:extLst>
        </c:ser>
        <c:ser>
          <c:idx val="1"/>
          <c:order val="1"/>
          <c:tx>
            <c:strRef>
              <c:f>'2020.4月度 '!$B$7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'2020.4月度 '!$E$4:$L$5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'!$E$7:$L$7</c:f>
              <c:numCache>
                <c:formatCode>General</c:formatCode>
                <c:ptCount val="8"/>
                <c:pt idx="1">
                  <c:v>1763</c:v>
                </c:pt>
                <c:pt idx="3">
                  <c:v>1306</c:v>
                </c:pt>
                <c:pt idx="5">
                  <c:v>1186</c:v>
                </c:pt>
                <c:pt idx="7">
                  <c:v>1230</c:v>
                </c:pt>
              </c:numCache>
            </c:numRef>
          </c:val>
          <c:extLst>
            <c:ext xmlns:c16="http://schemas.microsoft.com/office/drawing/2014/chart" uri="{C3380CC4-5D6E-409C-BE32-E72D297353CC}">
              <c16:uniqueId val="{00000005-8DC1-4E86-BD81-A002D0FF3D1C}"/>
            </c:ext>
          </c:extLst>
        </c:ser>
        <c:ser>
          <c:idx val="2"/>
          <c:order val="2"/>
          <c:tx>
            <c:strRef>
              <c:f>'2020.4月度 '!$B$8</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'2020.4月度 '!$E$4:$L$5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'!$E$8:$L$8</c:f>
              <c:numCache>
                <c:formatCode>General</c:formatCode>
                <c:ptCount val="8"/>
                <c:pt idx="1">
                  <c:v>1904</c:v>
                </c:pt>
                <c:pt idx="3">
                  <c:v>4025</c:v>
                </c:pt>
                <c:pt idx="5">
                  <c:v>564</c:v>
                </c:pt>
                <c:pt idx="7">
                  <c:v>934</c:v>
                </c:pt>
              </c:numCache>
            </c:numRef>
          </c:val>
          <c:extLst>
            <c:ext xmlns:c16="http://schemas.microsoft.com/office/drawing/2014/chart" uri="{C3380CC4-5D6E-409C-BE32-E72D297353CC}">
              <c16:uniqueId val="{00000006-8DC1-4E86-BD81-A002D0FF3D1C}"/>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dirty="0"/>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9.9006771740439911E-2"/>
          <c:w val="0.88239298862259286"/>
          <c:h val="0.38042866635357342"/>
        </c:manualLayout>
      </c:layout>
      <c:barChart>
        <c:barDir val="col"/>
        <c:grouping val="stacked"/>
        <c:varyColors val="0"/>
        <c:ser>
          <c:idx val="0"/>
          <c:order val="0"/>
          <c:tx>
            <c:strRef>
              <c:f>'2020.4月度 '!$B$15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DD2-4755-BD1A-9C446CAA711A}"/>
                </c:ext>
              </c:extLst>
            </c:dLbl>
            <c:dLbl>
              <c:idx val="3"/>
              <c:delete val="1"/>
              <c:extLst>
                <c:ext xmlns:c15="http://schemas.microsoft.com/office/drawing/2012/chart" uri="{CE6537A1-D6FC-4f65-9D91-7224C49458BB}"/>
                <c:ext xmlns:c16="http://schemas.microsoft.com/office/drawing/2014/chart" uri="{C3380CC4-5D6E-409C-BE32-E72D297353CC}">
                  <c16:uniqueId val="{00000001-5DD2-4755-BD1A-9C446CAA711A}"/>
                </c:ext>
              </c:extLst>
            </c:dLbl>
            <c:dLbl>
              <c:idx val="5"/>
              <c:delete val="1"/>
              <c:extLst>
                <c:ext xmlns:c15="http://schemas.microsoft.com/office/drawing/2012/chart" uri="{CE6537A1-D6FC-4f65-9D91-7224C49458BB}"/>
                <c:ext xmlns:c16="http://schemas.microsoft.com/office/drawing/2014/chart" uri="{C3380CC4-5D6E-409C-BE32-E72D297353CC}">
                  <c16:uniqueId val="{00000002-5DD2-4755-BD1A-9C446CAA711A}"/>
                </c:ext>
              </c:extLst>
            </c:dLbl>
            <c:dLbl>
              <c:idx val="7"/>
              <c:delete val="1"/>
              <c:extLst>
                <c:ext xmlns:c15="http://schemas.microsoft.com/office/drawing/2012/chart" uri="{CE6537A1-D6FC-4f65-9D91-7224C49458BB}"/>
                <c:ext xmlns:c16="http://schemas.microsoft.com/office/drawing/2014/chart" uri="{C3380CC4-5D6E-409C-BE32-E72D297353CC}">
                  <c16:uniqueId val="{00000003-5DD2-4755-BD1A-9C446CAA711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'!$E$15:$L$15</c:f>
              <c:numCache>
                <c:formatCode>General</c:formatCode>
                <c:ptCount val="8"/>
                <c:pt idx="0">
                  <c:v>3293</c:v>
                </c:pt>
                <c:pt idx="1">
                  <c:v>0</c:v>
                </c:pt>
                <c:pt idx="2">
                  <c:v>1826</c:v>
                </c:pt>
                <c:pt idx="3">
                  <c:v>0</c:v>
                </c:pt>
                <c:pt idx="4">
                  <c:v>903</c:v>
                </c:pt>
                <c:pt idx="5">
                  <c:v>0</c:v>
                </c:pt>
                <c:pt idx="6">
                  <c:v>8171</c:v>
                </c:pt>
                <c:pt idx="7">
                  <c:v>0</c:v>
                </c:pt>
              </c:numCache>
            </c:numRef>
          </c:val>
          <c:extLst>
            <c:ext xmlns:c16="http://schemas.microsoft.com/office/drawing/2014/chart" uri="{C3380CC4-5D6E-409C-BE32-E72D297353CC}">
              <c16:uniqueId val="{00000004-5DD2-4755-BD1A-9C446CAA711A}"/>
            </c:ext>
          </c:extLst>
        </c:ser>
        <c:ser>
          <c:idx val="1"/>
          <c:order val="1"/>
          <c:tx>
            <c:strRef>
              <c:f>'2020.4月度 '!$B$16</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'!$E$16:$L$16</c:f>
              <c:numCache>
                <c:formatCode>General</c:formatCode>
                <c:ptCount val="8"/>
                <c:pt idx="1">
                  <c:v>365</c:v>
                </c:pt>
                <c:pt idx="3">
                  <c:v>475</c:v>
                </c:pt>
                <c:pt idx="5">
                  <c:v>123</c:v>
                </c:pt>
                <c:pt idx="7">
                  <c:v>368</c:v>
                </c:pt>
              </c:numCache>
            </c:numRef>
          </c:val>
          <c:extLst>
            <c:ext xmlns:c16="http://schemas.microsoft.com/office/drawing/2014/chart" uri="{C3380CC4-5D6E-409C-BE32-E72D297353CC}">
              <c16:uniqueId val="{00000005-5DD2-4755-BD1A-9C446CAA711A}"/>
            </c:ext>
          </c:extLst>
        </c:ser>
        <c:ser>
          <c:idx val="2"/>
          <c:order val="2"/>
          <c:tx>
            <c:strRef>
              <c:f>'2020.4月度 '!$B$17</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'!$E$17:$L$17</c:f>
              <c:numCache>
                <c:formatCode>General</c:formatCode>
                <c:ptCount val="8"/>
                <c:pt idx="1">
                  <c:v>971</c:v>
                </c:pt>
                <c:pt idx="3">
                  <c:v>1519</c:v>
                </c:pt>
                <c:pt idx="5">
                  <c:v>311</c:v>
                </c:pt>
                <c:pt idx="7">
                  <c:v>862</c:v>
                </c:pt>
              </c:numCache>
            </c:numRef>
          </c:val>
          <c:extLst>
            <c:ext xmlns:c16="http://schemas.microsoft.com/office/drawing/2014/chart" uri="{C3380CC4-5D6E-409C-BE32-E72D297353CC}">
              <c16:uniqueId val="{00000006-5DD2-4755-BD1A-9C446CAA711A}"/>
            </c:ext>
          </c:extLst>
        </c:ser>
        <c:dLbls>
          <c:showLegendKey val="0"/>
          <c:showVal val="0"/>
          <c:showCatName val="0"/>
          <c:showSerName val="0"/>
          <c:showPercent val="0"/>
          <c:showBubbleSize val="0"/>
        </c:dLbls>
        <c:gapWidth val="66"/>
        <c:overlap val="100"/>
        <c:axId val="94362240"/>
        <c:axId val="94364032"/>
      </c:barChart>
      <c:catAx>
        <c:axId val="94362240"/>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94364032"/>
        <c:crosses val="autoZero"/>
        <c:auto val="1"/>
        <c:lblAlgn val="ctr"/>
        <c:lblOffset val="100"/>
        <c:noMultiLvlLbl val="0"/>
      </c:catAx>
      <c:valAx>
        <c:axId val="94364032"/>
        <c:scaling>
          <c:orientation val="minMax"/>
          <c:max val="12000"/>
        </c:scaling>
        <c:delete val="0"/>
        <c:axPos val="l"/>
        <c:majorGridlines/>
        <c:title>
          <c:tx>
            <c:rich>
              <a:bodyPr rot="0" vert="horz"/>
              <a:lstStyle/>
              <a:p>
                <a:pPr>
                  <a:defRPr/>
                </a:pPr>
                <a:r>
                  <a:rPr lang="ja-JP" altLang="en-US"/>
                  <a:t>（件）</a:t>
                </a:r>
              </a:p>
            </c:rich>
          </c:tx>
          <c:layout>
            <c:manualLayout>
              <c:xMode val="edge"/>
              <c:yMode val="edge"/>
              <c:x val="1.5119752178928065E-2"/>
              <c:y val="4.1949690118137338E-3"/>
            </c:manualLayout>
          </c:layout>
          <c:overlay val="0"/>
        </c:title>
        <c:numFmt formatCode="General" sourceLinked="1"/>
        <c:majorTickMark val="out"/>
        <c:minorTickMark val="none"/>
        <c:tickLblPos val="nextTo"/>
        <c:crossAx val="94362240"/>
        <c:crosses val="autoZero"/>
        <c:crossBetween val="between"/>
      </c:valAx>
    </c:plotArea>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6.1297372789493092E-2"/>
          <c:y val="0.12931078059686985"/>
          <c:w val="0.87241012291406761"/>
          <c:h val="0.74305161854768154"/>
        </c:manualLayout>
      </c:layout>
      <c:barChart>
        <c:barDir val="col"/>
        <c:grouping val="clustered"/>
        <c:varyColors val="0"/>
        <c:ser>
          <c:idx val="0"/>
          <c:order val="0"/>
          <c:tx>
            <c:strRef>
              <c:f>就業状況!$B$4</c:f>
              <c:strCache>
                <c:ptCount val="1"/>
                <c:pt idx="0">
                  <c:v>労働力人口（実数）[左目盛]</c:v>
                </c:pt>
              </c:strCache>
            </c:strRef>
          </c:tx>
          <c:invertIfNegative val="0"/>
          <c:dLbls>
            <c:dLbl>
              <c:idx val="0"/>
              <c:layout>
                <c:manualLayout>
                  <c:x val="0"/>
                  <c:y val="1.4814814814814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28A-4406-AD84-F40DD620AC3E}"/>
                </c:ext>
              </c:extLst>
            </c:dLbl>
            <c:dLbl>
              <c:idx val="1"/>
              <c:layout>
                <c:manualLayout>
                  <c:x val="0"/>
                  <c:y val="2.46913580246914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28A-4406-AD84-F40DD620AC3E}"/>
                </c:ext>
              </c:extLst>
            </c:dLbl>
            <c:dLbl>
              <c:idx val="2"/>
              <c:layout>
                <c:manualLayout>
                  <c:x val="1.9782390588192777E-3"/>
                  <c:y val="3.456790123456785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28A-4406-AD84-F40DD620AC3E}"/>
                </c:ext>
              </c:extLst>
            </c:dLbl>
            <c:dLbl>
              <c:idx val="3"/>
              <c:layout>
                <c:manualLayout>
                  <c:x val="-7.2534594230884681E-17"/>
                  <c:y val="1.4814814814814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28A-4406-AD84-F40DD620AC3E}"/>
                </c:ext>
              </c:extLst>
            </c:dLbl>
            <c:dLbl>
              <c:idx val="4"/>
              <c:layout>
                <c:manualLayout>
                  <c:x val="0"/>
                  <c:y val="2.96296296296295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28A-4406-AD84-F40DD620AC3E}"/>
                </c:ext>
              </c:extLst>
            </c:dLbl>
            <c:dLbl>
              <c:idx val="5"/>
              <c:layout>
                <c:manualLayout>
                  <c:x val="-7.2534594230884681E-17"/>
                  <c:y val="1.4814814814814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28A-4406-AD84-F40DD620AC3E}"/>
                </c:ext>
              </c:extLst>
            </c:dLbl>
            <c:dLbl>
              <c:idx val="6"/>
              <c:layout>
                <c:manualLayout>
                  <c:x val="0"/>
                  <c:y val="2.46913580246913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28A-4406-AD84-F40DD620AC3E}"/>
                </c:ext>
              </c:extLst>
            </c:dLbl>
            <c:dLbl>
              <c:idx val="7"/>
              <c:layout>
                <c:manualLayout>
                  <c:x val="0"/>
                  <c:y val="1.4814814814814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28A-4406-AD84-F40DD620AC3E}"/>
                </c:ext>
              </c:extLst>
            </c:dLbl>
            <c:dLbl>
              <c:idx val="8"/>
              <c:layout>
                <c:manualLayout>
                  <c:x val="2.3738868705831334E-2"/>
                  <c:y val="3.45679012345679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28A-4406-AD84-F40DD620AC3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就業状況!$C$3:$L$3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就業状況!$C$4:$L$4</c:f>
              <c:numCache>
                <c:formatCode>General</c:formatCode>
                <c:ptCount val="10"/>
                <c:pt idx="0">
                  <c:v>347</c:v>
                </c:pt>
                <c:pt idx="1">
                  <c:v>360</c:v>
                </c:pt>
                <c:pt idx="2">
                  <c:v>372</c:v>
                </c:pt>
                <c:pt idx="3">
                  <c:v>397</c:v>
                </c:pt>
                <c:pt idx="4">
                  <c:v>417</c:v>
                </c:pt>
                <c:pt idx="5">
                  <c:v>450</c:v>
                </c:pt>
                <c:pt idx="6">
                  <c:v>459</c:v>
                </c:pt>
                <c:pt idx="7">
                  <c:v>447</c:v>
                </c:pt>
                <c:pt idx="8">
                  <c:v>502</c:v>
                </c:pt>
                <c:pt idx="9">
                  <c:v>549</c:v>
                </c:pt>
              </c:numCache>
            </c:numRef>
          </c:val>
          <c:extLst>
            <c:ext xmlns:c16="http://schemas.microsoft.com/office/drawing/2014/chart" uri="{C3380CC4-5D6E-409C-BE32-E72D297353CC}">
              <c16:uniqueId val="{00000009-128A-4406-AD84-F40DD620AC3E}"/>
            </c:ext>
          </c:extLst>
        </c:ser>
        <c:dLbls>
          <c:showLegendKey val="0"/>
          <c:showVal val="0"/>
          <c:showCatName val="0"/>
          <c:showSerName val="0"/>
          <c:showPercent val="0"/>
          <c:showBubbleSize val="0"/>
        </c:dLbls>
        <c:gapWidth val="150"/>
        <c:axId val="178665344"/>
        <c:axId val="178666880"/>
      </c:barChart>
      <c:lineChart>
        <c:grouping val="standard"/>
        <c:varyColors val="0"/>
        <c:ser>
          <c:idx val="1"/>
          <c:order val="1"/>
          <c:tx>
            <c:strRef>
              <c:f>就業状況!$B$5</c:f>
              <c:strCache>
                <c:ptCount val="1"/>
                <c:pt idx="0">
                  <c:v>労働力人口比率[右目盛]</c:v>
                </c:pt>
              </c:strCache>
            </c:strRef>
          </c:tx>
          <c:spPr>
            <a:ln w="28575">
              <a:prstDash val="sysDash"/>
            </a:ln>
          </c:spPr>
          <c:marker>
            <c:symbol val="circle"/>
            <c:size val="5"/>
          </c:marker>
          <c:dLbls>
            <c:dLbl>
              <c:idx val="0"/>
              <c:layout>
                <c:manualLayout>
                  <c:x val="-3.5352845416505775E-2"/>
                  <c:y val="-5.43209876543210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28A-4406-AD84-F40DD620AC3E}"/>
                </c:ext>
              </c:extLst>
            </c:dLbl>
            <c:dLbl>
              <c:idx val="1"/>
              <c:layout>
                <c:manualLayout>
                  <c:x val="-2.9797264765179167E-2"/>
                  <c:y val="-4.44444444444445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28A-4406-AD84-F40DD620AC3E}"/>
                </c:ext>
              </c:extLst>
            </c:dLbl>
            <c:dLbl>
              <c:idx val="2"/>
              <c:layout>
                <c:manualLayout>
                  <c:x val="-3.535284541650581E-2"/>
                  <c:y val="-5.92592592592592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128A-4406-AD84-F40DD620AC3E}"/>
                </c:ext>
              </c:extLst>
            </c:dLbl>
            <c:dLbl>
              <c:idx val="3"/>
              <c:layout>
                <c:manualLayout>
                  <c:x val="-3.4174157624530535E-2"/>
                  <c:y val="-5.43209876543209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128A-4406-AD84-F40DD620AC3E}"/>
                </c:ext>
              </c:extLst>
            </c:dLbl>
            <c:dLbl>
              <c:idx val="4"/>
              <c:layout>
                <c:manualLayout>
                  <c:x val="-3.3374606357686569E-2"/>
                  <c:y val="-5.43209876543209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128A-4406-AD84-F40DD620AC3E}"/>
                </c:ext>
              </c:extLst>
            </c:dLbl>
            <c:dLbl>
              <c:idx val="5"/>
              <c:layout>
                <c:manualLayout>
                  <c:x val="-3.5352845416505845E-2"/>
                  <c:y val="-4.44444444444444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128A-4406-AD84-F40DD620AC3E}"/>
                </c:ext>
              </c:extLst>
            </c:dLbl>
            <c:dLbl>
              <c:idx val="6"/>
              <c:layout>
                <c:manualLayout>
                  <c:x val="-3.5352845416505775E-2"/>
                  <c:y val="-4.93827160493827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128A-4406-AD84-F40DD620AC3E}"/>
                </c:ext>
              </c:extLst>
            </c:dLbl>
            <c:dLbl>
              <c:idx val="7"/>
              <c:layout>
                <c:manualLayout>
                  <c:x val="-3.6572655658207644E-2"/>
                  <c:y val="-6.9135802469135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128A-4406-AD84-F40DD620AC3E}"/>
                </c:ext>
              </c:extLst>
            </c:dLbl>
            <c:dLbl>
              <c:idx val="8"/>
              <c:layout>
                <c:manualLayout>
                  <c:x val="-4.1666666666666768E-2"/>
                  <c:y val="-4.93827160493827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128A-4406-AD84-F40DD620AC3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就業状況!$C$3:$L$3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就業状況!$C$5:$L$5</c:f>
              <c:numCache>
                <c:formatCode>General</c:formatCode>
                <c:ptCount val="10"/>
                <c:pt idx="0">
                  <c:v>17.600000000000001</c:v>
                </c:pt>
                <c:pt idx="1">
                  <c:v>18</c:v>
                </c:pt>
                <c:pt idx="2">
                  <c:v>17.899999999999999</c:v>
                </c:pt>
                <c:pt idx="3">
                  <c:v>18.3</c:v>
                </c:pt>
                <c:pt idx="4">
                  <c:v>18.5</c:v>
                </c:pt>
                <c:pt idx="5">
                  <c:v>19.399999999999999</c:v>
                </c:pt>
                <c:pt idx="6">
                  <c:v>19.399999999999999</c:v>
                </c:pt>
                <c:pt idx="7">
                  <c:v>18.7</c:v>
                </c:pt>
                <c:pt idx="8">
                  <c:v>20.8</c:v>
                </c:pt>
                <c:pt idx="9">
                  <c:v>22.6</c:v>
                </c:pt>
              </c:numCache>
            </c:numRef>
          </c:val>
          <c:smooth val="0"/>
          <c:extLst>
            <c:ext xmlns:c16="http://schemas.microsoft.com/office/drawing/2014/chart" uri="{C3380CC4-5D6E-409C-BE32-E72D297353CC}">
              <c16:uniqueId val="{00000013-128A-4406-AD84-F40DD620AC3E}"/>
            </c:ext>
          </c:extLst>
        </c:ser>
        <c:ser>
          <c:idx val="2"/>
          <c:order val="2"/>
          <c:tx>
            <c:strRef>
              <c:f>就業状況!$B$6</c:f>
              <c:strCache>
                <c:ptCount val="1"/>
                <c:pt idx="0">
                  <c:v>就業率[右目盛]</c:v>
                </c:pt>
              </c:strCache>
            </c:strRef>
          </c:tx>
          <c:spPr>
            <a:ln w="28575"/>
          </c:spPr>
          <c:marker>
            <c:symbol val="square"/>
            <c:size val="5"/>
          </c:marker>
          <c:dLbls>
            <c:dLbl>
              <c:idx val="0"/>
              <c:layout>
                <c:manualLayout>
                  <c:x val="-2.7019474439515807E-2"/>
                  <c:y val="4.938271604938262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128A-4406-AD84-F40DD620AC3E}"/>
                </c:ext>
              </c:extLst>
            </c:dLbl>
            <c:dLbl>
              <c:idx val="1"/>
              <c:layout>
                <c:manualLayout>
                  <c:x val="-3.5731981941636966E-2"/>
                  <c:y val="5.92592592592591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128A-4406-AD84-F40DD620AC3E}"/>
                </c:ext>
              </c:extLst>
            </c:dLbl>
            <c:dLbl>
              <c:idx val="2"/>
              <c:layout>
                <c:manualLayout>
                  <c:x val="-3.7710221000456241E-2"/>
                  <c:y val="5.92592592592592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128A-4406-AD84-F40DD620AC3E}"/>
                </c:ext>
              </c:extLst>
            </c:dLbl>
            <c:dLbl>
              <c:idx val="3"/>
              <c:layout>
                <c:manualLayout>
                  <c:x val="-3.6531533208481008E-2"/>
                  <c:y val="5.43209876543208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128A-4406-AD84-F40DD620AC3E}"/>
                </c:ext>
              </c:extLst>
            </c:dLbl>
            <c:dLbl>
              <c:idx val="4"/>
              <c:layout>
                <c:manualLayout>
                  <c:x val="-2.9376850023466277E-2"/>
                  <c:y val="5.92592592592592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128A-4406-AD84-F40DD620AC3E}"/>
                </c:ext>
              </c:extLst>
            </c:dLbl>
            <c:dLbl>
              <c:idx val="5"/>
              <c:layout>
                <c:manualLayout>
                  <c:x val="-3.5731981941636889E-2"/>
                  <c:y val="5.92592592592592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128A-4406-AD84-F40DD620AC3E}"/>
                </c:ext>
              </c:extLst>
            </c:dLbl>
            <c:dLbl>
              <c:idx val="6"/>
              <c:layout>
                <c:manualLayout>
                  <c:x val="-3.5352845416505775E-2"/>
                  <c:y val="4.93827160493827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128A-4406-AD84-F40DD620AC3E}"/>
                </c:ext>
              </c:extLst>
            </c:dLbl>
            <c:dLbl>
              <c:idx val="7"/>
              <c:layout>
                <c:manualLayout>
                  <c:x val="-3.8509772267300284E-2"/>
                  <c:y val="4.93827160493827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128A-4406-AD84-F40DD620AC3E}"/>
                </c:ext>
              </c:extLst>
            </c:dLbl>
            <c:dLbl>
              <c:idx val="8"/>
              <c:layout>
                <c:manualLayout>
                  <c:x val="-3.5731981941637111E-2"/>
                  <c:y val="8.39506172839505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128A-4406-AD84-F40DD620AC3E}"/>
                </c:ext>
              </c:extLst>
            </c:dLbl>
            <c:dLbl>
              <c:idx val="9"/>
              <c:layout>
                <c:manualLayout>
                  <c:x val="-4.4839650584963253E-3"/>
                  <c:y val="2.05280014408855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3E4-413D-85E0-ABA8EE006B0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就業状況!$C$3:$L$3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就業状況!$C$6:$L$6</c:f>
              <c:numCache>
                <c:formatCode>General</c:formatCode>
                <c:ptCount val="10"/>
                <c:pt idx="0">
                  <c:v>17</c:v>
                </c:pt>
                <c:pt idx="1">
                  <c:v>17.600000000000001</c:v>
                </c:pt>
                <c:pt idx="2">
                  <c:v>17.5</c:v>
                </c:pt>
                <c:pt idx="3">
                  <c:v>17.8</c:v>
                </c:pt>
                <c:pt idx="4">
                  <c:v>18</c:v>
                </c:pt>
                <c:pt idx="5">
                  <c:v>18.899999999999999</c:v>
                </c:pt>
                <c:pt idx="6">
                  <c:v>18.899999999999999</c:v>
                </c:pt>
                <c:pt idx="7">
                  <c:v>18.3</c:v>
                </c:pt>
                <c:pt idx="8">
                  <c:v>20.399999999999999</c:v>
                </c:pt>
                <c:pt idx="9">
                  <c:v>22.2</c:v>
                </c:pt>
              </c:numCache>
            </c:numRef>
          </c:val>
          <c:smooth val="0"/>
          <c:extLst>
            <c:ext xmlns:c16="http://schemas.microsoft.com/office/drawing/2014/chart" uri="{C3380CC4-5D6E-409C-BE32-E72D297353CC}">
              <c16:uniqueId val="{0000001D-128A-4406-AD84-F40DD620AC3E}"/>
            </c:ext>
          </c:extLst>
        </c:ser>
        <c:dLbls>
          <c:showLegendKey val="0"/>
          <c:showVal val="0"/>
          <c:showCatName val="0"/>
          <c:showSerName val="0"/>
          <c:showPercent val="0"/>
          <c:showBubbleSize val="0"/>
        </c:dLbls>
        <c:marker val="1"/>
        <c:smooth val="0"/>
        <c:axId val="101296768"/>
        <c:axId val="101294464"/>
      </c:lineChart>
      <c:catAx>
        <c:axId val="178665344"/>
        <c:scaling>
          <c:orientation val="minMax"/>
        </c:scaling>
        <c:delete val="0"/>
        <c:axPos val="b"/>
        <c:numFmt formatCode="General" sourceLinked="0"/>
        <c:majorTickMark val="out"/>
        <c:minorTickMark val="none"/>
        <c:tickLblPos val="nextTo"/>
        <c:crossAx val="178666880"/>
        <c:crosses val="autoZero"/>
        <c:auto val="1"/>
        <c:lblAlgn val="ctr"/>
        <c:lblOffset val="100"/>
        <c:noMultiLvlLbl val="0"/>
      </c:catAx>
      <c:valAx>
        <c:axId val="178666880"/>
        <c:scaling>
          <c:orientation val="minMax"/>
          <c:max val="650"/>
        </c:scaling>
        <c:delete val="0"/>
        <c:axPos val="l"/>
        <c:majorGridlines/>
        <c:title>
          <c:tx>
            <c:rich>
              <a:bodyPr rot="0" vert="horz"/>
              <a:lstStyle/>
              <a:p>
                <a:pPr>
                  <a:defRPr b="0"/>
                </a:pPr>
                <a:r>
                  <a:rPr lang="ja-JP" altLang="en-US" b="0"/>
                  <a:t>（千人）</a:t>
                </a:r>
              </a:p>
            </c:rich>
          </c:tx>
          <c:layout>
            <c:manualLayout>
              <c:xMode val="edge"/>
              <c:yMode val="edge"/>
              <c:x val="0"/>
              <c:y val="1.688577816661806E-2"/>
            </c:manualLayout>
          </c:layout>
          <c:overlay val="0"/>
        </c:title>
        <c:numFmt formatCode="General" sourceLinked="1"/>
        <c:majorTickMark val="out"/>
        <c:minorTickMark val="none"/>
        <c:tickLblPos val="nextTo"/>
        <c:crossAx val="178665344"/>
        <c:crosses val="autoZero"/>
        <c:crossBetween val="between"/>
        <c:majorUnit val="50"/>
      </c:valAx>
      <c:valAx>
        <c:axId val="101294464"/>
        <c:scaling>
          <c:orientation val="minMax"/>
          <c:max val="25"/>
          <c:min val="16"/>
        </c:scaling>
        <c:delete val="0"/>
        <c:axPos val="r"/>
        <c:title>
          <c:tx>
            <c:rich>
              <a:bodyPr rot="0" vert="horz"/>
              <a:lstStyle/>
              <a:p>
                <a:pPr>
                  <a:defRPr b="0"/>
                </a:pPr>
                <a:r>
                  <a:rPr lang="ja-JP" altLang="en-US" b="0"/>
                  <a:t>（％）</a:t>
                </a:r>
              </a:p>
            </c:rich>
          </c:tx>
          <c:layout>
            <c:manualLayout>
              <c:xMode val="edge"/>
              <c:yMode val="edge"/>
              <c:x val="0.93729963514729553"/>
              <c:y val="2.1824049771556334E-2"/>
            </c:manualLayout>
          </c:layout>
          <c:overlay val="0"/>
        </c:title>
        <c:numFmt formatCode="General" sourceLinked="1"/>
        <c:majorTickMark val="out"/>
        <c:minorTickMark val="none"/>
        <c:tickLblPos val="nextTo"/>
        <c:crossAx val="101296768"/>
        <c:crosses val="max"/>
        <c:crossBetween val="between"/>
        <c:majorUnit val="1"/>
      </c:valAx>
      <c:catAx>
        <c:axId val="101296768"/>
        <c:scaling>
          <c:orientation val="minMax"/>
        </c:scaling>
        <c:delete val="1"/>
        <c:axPos val="b"/>
        <c:numFmt formatCode="General" sourceLinked="1"/>
        <c:majorTickMark val="out"/>
        <c:minorTickMark val="none"/>
        <c:tickLblPos val="nextTo"/>
        <c:crossAx val="101294464"/>
        <c:crosses val="autoZero"/>
        <c:auto val="1"/>
        <c:lblAlgn val="ctr"/>
        <c:lblOffset val="100"/>
        <c:noMultiLvlLbl val="0"/>
      </c:catAx>
    </c:plotArea>
    <c:legend>
      <c:legendPos val="t"/>
      <c:layout>
        <c:manualLayout>
          <c:xMode val="edge"/>
          <c:yMode val="edge"/>
          <c:x val="5.000007009508476E-2"/>
          <c:y val="1.9753086419753086E-2"/>
          <c:w val="0.89999985980983044"/>
          <c:h val="8.9298337707786529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Sheet1!$G$3</c:f>
              <c:strCache>
                <c:ptCount val="1"/>
                <c:pt idx="0">
                  <c:v>2018年</c:v>
                </c:pt>
              </c:strCache>
            </c:strRef>
          </c:tx>
          <c:spPr>
            <a:solidFill>
              <a:schemeClr val="tx2"/>
            </a:solidFill>
            <a:ln>
              <a:solidFill>
                <a:schemeClr val="accent1"/>
              </a:solidFill>
            </a:ln>
            <a:effectLst/>
          </c:spPr>
          <c:invertIfNegative val="0"/>
          <c:dLbls>
            <c:dLbl>
              <c:idx val="0"/>
              <c:layout>
                <c:manualLayout>
                  <c:x val="-8.3333333333333332E-3"/>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19E-4BBF-9664-AA1B34BA1A36}"/>
                </c:ext>
              </c:extLst>
            </c:dLbl>
            <c:dLbl>
              <c:idx val="1"/>
              <c:layout>
                <c:manualLayout>
                  <c:x val="-5.5555555555555558E-3"/>
                  <c:y val="1.38888888888888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19E-4BBF-9664-AA1B34BA1A36}"/>
                </c:ext>
              </c:extLst>
            </c:dLbl>
            <c:dLbl>
              <c:idx val="2"/>
              <c:layout>
                <c:manualLayout>
                  <c:x val="-1.1111111111111112E-2"/>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19E-4BBF-9664-AA1B34BA1A36}"/>
                </c:ext>
              </c:extLst>
            </c:dLbl>
            <c:dLbl>
              <c:idx val="3"/>
              <c:layout>
                <c:manualLayout>
                  <c:x val="-8.3333333333333332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19E-4BBF-9664-AA1B34BA1A36}"/>
                </c:ext>
              </c:extLst>
            </c:dLbl>
            <c:dLbl>
              <c:idx val="4"/>
              <c:layout>
                <c:manualLayout>
                  <c:x val="-1.4869284871927678E-2"/>
                  <c:y val="1.388888298543825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19E-4BBF-9664-AA1B34BA1A36}"/>
                </c:ext>
              </c:extLst>
            </c:dLbl>
            <c:dLbl>
              <c:idx val="5"/>
              <c:layout>
                <c:manualLayout>
                  <c:x val="-1.4869284871927556E-2"/>
                  <c:y val="1.312039539706538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19E-4BBF-9664-AA1B34BA1A3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維持・補修</c:v>
                </c:pt>
                <c:pt idx="5">
                  <c:v>その他</c:v>
                </c:pt>
              </c:strCache>
            </c:strRef>
          </c:cat>
          <c:val>
            <c:numRef>
              <c:f>Sheet1!$H$3:$M$3</c:f>
              <c:numCache>
                <c:formatCode>General</c:formatCode>
                <c:ptCount val="6"/>
                <c:pt idx="0">
                  <c:v>26.1</c:v>
                </c:pt>
                <c:pt idx="1">
                  <c:v>12.2</c:v>
                </c:pt>
                <c:pt idx="2">
                  <c:v>28.4</c:v>
                </c:pt>
                <c:pt idx="3">
                  <c:v>4.0999999999999996</c:v>
                </c:pt>
                <c:pt idx="4">
                  <c:v>59.7</c:v>
                </c:pt>
                <c:pt idx="5">
                  <c:v>10.7</c:v>
                </c:pt>
              </c:numCache>
            </c:numRef>
          </c:val>
          <c:extLst>
            <c:ext xmlns:c16="http://schemas.microsoft.com/office/drawing/2014/chart" uri="{C3380CC4-5D6E-409C-BE32-E72D297353CC}">
              <c16:uniqueId val="{00000006-D19E-4BBF-9664-AA1B34BA1A36}"/>
            </c:ext>
          </c:extLst>
        </c:ser>
        <c:ser>
          <c:idx val="1"/>
          <c:order val="1"/>
          <c:tx>
            <c:strRef>
              <c:f>Sheet1!$G$4</c:f>
              <c:strCache>
                <c:ptCount val="1"/>
                <c:pt idx="0">
                  <c:v>2019年</c:v>
                </c:pt>
              </c:strCache>
            </c:strRef>
          </c:tx>
          <c:spPr>
            <a:pattFill prst="dkUpDiag">
              <a:fgClr>
                <a:srgbClr val="FF0000"/>
              </a:fgClr>
              <a:bgClr>
                <a:schemeClr val="bg1"/>
              </a:bgClr>
            </a:pattFill>
            <a:ln>
              <a:solidFill>
                <a:srgbClr val="FF0000"/>
              </a:solidFill>
            </a:ln>
            <a:effectLst/>
          </c:spPr>
          <c:invertIfNegative val="0"/>
          <c:dLbls>
            <c:dLbl>
              <c:idx val="0"/>
              <c:layout>
                <c:manualLayout>
                  <c:x val="3.0228765948424153E-2"/>
                  <c:y val="2.777776597087653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19E-4BBF-9664-AA1B34BA1A36}"/>
                </c:ext>
              </c:extLst>
            </c:dLbl>
            <c:dLbl>
              <c:idx val="1"/>
              <c:layout>
                <c:manualLayout>
                  <c:x val="1.3888888888888888E-2"/>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19E-4BBF-9664-AA1B34BA1A36}"/>
                </c:ext>
              </c:extLst>
            </c:dLbl>
            <c:dLbl>
              <c:idx val="2"/>
              <c:layout>
                <c:manualLayout>
                  <c:x val="1.3888888888888838E-2"/>
                  <c:y val="4.629629629629586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19E-4BBF-9664-AA1B34BA1A36}"/>
                </c:ext>
              </c:extLst>
            </c:dLbl>
            <c:dLbl>
              <c:idx val="3"/>
              <c:layout>
                <c:manualLayout>
                  <c:x val="5.5555555555555558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19E-4BBF-9664-AA1B34BA1A36}"/>
                </c:ext>
              </c:extLst>
            </c:dLbl>
            <c:dLbl>
              <c:idx val="4"/>
              <c:layout>
                <c:manualLayout>
                  <c:x val="1.6666670955347372E-2"/>
                  <c:y val="1.542585816218404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19E-4BBF-9664-AA1B34BA1A36}"/>
                </c:ext>
              </c:extLst>
            </c:dLbl>
            <c:dLbl>
              <c:idx val="5"/>
              <c:layout>
                <c:manualLayout>
                  <c:x val="1.7647063364485453E-2"/>
                  <c:y val="1.92869982356239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19E-4BBF-9664-AA1B34BA1A3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維持・補修</c:v>
                </c:pt>
                <c:pt idx="5">
                  <c:v>その他</c:v>
                </c:pt>
              </c:strCache>
            </c:strRef>
          </c:cat>
          <c:val>
            <c:numRef>
              <c:f>Sheet1!$H$4:$M$4</c:f>
              <c:numCache>
                <c:formatCode>General</c:formatCode>
                <c:ptCount val="6"/>
                <c:pt idx="0">
                  <c:v>25.5</c:v>
                </c:pt>
                <c:pt idx="1">
                  <c:v>10.7</c:v>
                </c:pt>
                <c:pt idx="2">
                  <c:v>31.9</c:v>
                </c:pt>
                <c:pt idx="3">
                  <c:v>4.5999999999999996</c:v>
                </c:pt>
                <c:pt idx="4">
                  <c:v>58.2</c:v>
                </c:pt>
                <c:pt idx="5">
                  <c:v>9.8000000000000007</c:v>
                </c:pt>
              </c:numCache>
            </c:numRef>
          </c:val>
          <c:extLst>
            <c:ext xmlns:c16="http://schemas.microsoft.com/office/drawing/2014/chart" uri="{C3380CC4-5D6E-409C-BE32-E72D297353CC}">
              <c16:uniqueId val="{0000000D-D19E-4BBF-9664-AA1B34BA1A36}"/>
            </c:ext>
          </c:extLst>
        </c:ser>
        <c:dLbls>
          <c:dLblPos val="outEnd"/>
          <c:showLegendKey val="0"/>
          <c:showVal val="1"/>
          <c:showCatName val="0"/>
          <c:showSerName val="0"/>
          <c:showPercent val="0"/>
          <c:showBubbleSize val="0"/>
        </c:dLbls>
        <c:gapWidth val="219"/>
        <c:overlap val="-27"/>
        <c:axId val="1502211327"/>
        <c:axId val="1502208831"/>
      </c:barChart>
      <c:catAx>
        <c:axId val="15022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08831"/>
        <c:crosses val="autoZero"/>
        <c:auto val="1"/>
        <c:lblAlgn val="ctr"/>
        <c:lblOffset val="100"/>
        <c:noMultiLvlLbl val="0"/>
      </c:catAx>
      <c:valAx>
        <c:axId val="1502208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11327"/>
        <c:crosses val="autoZero"/>
        <c:crossBetween val="between"/>
      </c:valAx>
      <c:spPr>
        <a:noFill/>
        <a:ln>
          <a:noFill/>
        </a:ln>
        <a:effectLst/>
      </c:spPr>
    </c:plotArea>
    <c:legend>
      <c:legendPos val="b"/>
      <c:layout>
        <c:manualLayout>
          <c:xMode val="edge"/>
          <c:yMode val="edge"/>
          <c:x val="0.18425150127412412"/>
          <c:y val="0.17187445319335079"/>
          <c:w val="0.41872791383045488"/>
          <c:h val="9.7613650515817538E-2"/>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4.203702639359861E-2"/>
          <c:y val="0.10271033829104693"/>
          <c:w val="0.94012031342797475"/>
          <c:h val="0.43768372703412073"/>
        </c:manualLayout>
      </c:layout>
      <c:barChart>
        <c:barDir val="col"/>
        <c:grouping val="clustered"/>
        <c:varyColors val="0"/>
        <c:ser>
          <c:idx val="0"/>
          <c:order val="0"/>
          <c:tx>
            <c:strRef>
              <c:f>就業状況!$E$16</c:f>
              <c:strCache>
                <c:ptCount val="1"/>
                <c:pt idx="0">
                  <c:v>2017年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就業状況!$E$17:$E$29</c:f>
              <c:numCache>
                <c:formatCode>General</c:formatCode>
                <c:ptCount val="13"/>
                <c:pt idx="0">
                  <c:v>30</c:v>
                </c:pt>
                <c:pt idx="1">
                  <c:v>70</c:v>
                </c:pt>
                <c:pt idx="2">
                  <c:v>21</c:v>
                </c:pt>
                <c:pt idx="3">
                  <c:v>74</c:v>
                </c:pt>
                <c:pt idx="4">
                  <c:v>3</c:v>
                </c:pt>
                <c:pt idx="5">
                  <c:v>27</c:v>
                </c:pt>
                <c:pt idx="6">
                  <c:v>16</c:v>
                </c:pt>
                <c:pt idx="7">
                  <c:v>33</c:v>
                </c:pt>
                <c:pt idx="8">
                  <c:v>21</c:v>
                </c:pt>
                <c:pt idx="9">
                  <c:v>16</c:v>
                </c:pt>
                <c:pt idx="10">
                  <c:v>48</c:v>
                </c:pt>
                <c:pt idx="11">
                  <c:v>58</c:v>
                </c:pt>
                <c:pt idx="12">
                  <c:v>6</c:v>
                </c:pt>
              </c:numCache>
            </c:numRef>
          </c:val>
          <c:extLst>
            <c:ext xmlns:c16="http://schemas.microsoft.com/office/drawing/2014/chart" uri="{C3380CC4-5D6E-409C-BE32-E72D297353CC}">
              <c16:uniqueId val="{00000000-71C8-4F8F-BF2B-5B81E2E60D9A}"/>
            </c:ext>
          </c:extLst>
        </c:ser>
        <c:ser>
          <c:idx val="1"/>
          <c:order val="1"/>
          <c:tx>
            <c:strRef>
              <c:f>就業状況!$F$16</c:f>
              <c:strCache>
                <c:ptCount val="1"/>
                <c:pt idx="0">
                  <c:v>2018年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1-71C8-4F8F-BF2B-5B81E2E60D9A}"/>
            </c:ext>
          </c:extLst>
        </c:ser>
        <c:ser>
          <c:idx val="2"/>
          <c:order val="2"/>
          <c:tx>
            <c:strRef>
              <c:f>就業状況!$G$16</c:f>
              <c:strCache>
                <c:ptCount val="1"/>
                <c:pt idx="0">
                  <c:v>2019年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就業状況!$G$17:$G$29</c:f>
              <c:numCache>
                <c:formatCode>General</c:formatCode>
                <c:ptCount val="13"/>
                <c:pt idx="0">
                  <c:v>44</c:v>
                </c:pt>
                <c:pt idx="1">
                  <c:v>67</c:v>
                </c:pt>
                <c:pt idx="2">
                  <c:v>31</c:v>
                </c:pt>
                <c:pt idx="3">
                  <c:v>84</c:v>
                </c:pt>
                <c:pt idx="4">
                  <c:v>4</c:v>
                </c:pt>
                <c:pt idx="5">
                  <c:v>30</c:v>
                </c:pt>
                <c:pt idx="6">
                  <c:v>22</c:v>
                </c:pt>
                <c:pt idx="7">
                  <c:v>38</c:v>
                </c:pt>
                <c:pt idx="8">
                  <c:v>22</c:v>
                </c:pt>
                <c:pt idx="9">
                  <c:v>20</c:v>
                </c:pt>
                <c:pt idx="10">
                  <c:v>63</c:v>
                </c:pt>
                <c:pt idx="11">
                  <c:v>75</c:v>
                </c:pt>
                <c:pt idx="12">
                  <c:v>18</c:v>
                </c:pt>
              </c:numCache>
            </c:numRef>
          </c:val>
          <c:extLst>
            <c:ext xmlns:c16="http://schemas.microsoft.com/office/drawing/2014/chart" uri="{C3380CC4-5D6E-409C-BE32-E72D297353CC}">
              <c16:uniqueId val="{00000002-71C8-4F8F-BF2B-5B81E2E60D9A}"/>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8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a:t>（千人）</a:t>
                </a:r>
              </a:p>
            </c:rich>
          </c:tx>
          <c:layout>
            <c:manualLayout>
              <c:xMode val="edge"/>
              <c:yMode val="edge"/>
              <c:x val="0"/>
              <c:y val="2.0931166668231176E-2"/>
            </c:manualLayout>
          </c:layout>
          <c:overlay val="0"/>
        </c:title>
        <c:numFmt formatCode="General" sourceLinked="1"/>
        <c:majorTickMark val="out"/>
        <c:minorTickMark val="none"/>
        <c:tickLblPos val="nextTo"/>
        <c:crossAx val="100847616"/>
        <c:crosses val="autoZero"/>
        <c:crossBetween val="between"/>
      </c:valAx>
    </c:plotArea>
    <c:legend>
      <c:legendPos val="t"/>
      <c:layout>
        <c:manualLayout>
          <c:xMode val="edge"/>
          <c:yMode val="edge"/>
          <c:x val="0.38438594810685162"/>
          <c:y val="1.3888888888888888E-2"/>
          <c:w val="0.24096046388362041"/>
          <c:h val="5.6730694647350401E-2"/>
        </c:manualLayout>
      </c:layout>
      <c:overlay val="0"/>
      <c:txPr>
        <a:bodyPr/>
        <a:lstStyle/>
        <a:p>
          <a:pPr>
            <a:defRPr sz="1200"/>
          </a:pPr>
          <a:endParaRPr lang="ja-JP"/>
        </a:p>
      </c:txPr>
    </c:legend>
    <c:plotVisOnly val="1"/>
    <c:dispBlanksAs val="gap"/>
    <c:showDLblsOverMax val="0"/>
  </c:chart>
  <c:externalData r:id="rId1">
    <c:autoUpdate val="0"/>
  </c:externalData>
  <c:userShapes r:id="rId2"/>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就業状況!$E$10:$H$10</c:f>
              <c:strCache>
                <c:ptCount val="4"/>
                <c:pt idx="0">
                  <c:v>2016年</c:v>
                </c:pt>
                <c:pt idx="1">
                  <c:v>2017年</c:v>
                </c:pt>
                <c:pt idx="2">
                  <c:v>2018年</c:v>
                </c:pt>
                <c:pt idx="3">
                  <c:v>2019年</c:v>
                </c:pt>
              </c:strCache>
            </c:strRef>
          </c:cat>
          <c:val>
            <c:numRef>
              <c:f>就業状況!$E$11:$H$11</c:f>
              <c:numCache>
                <c:formatCode>General</c:formatCode>
                <c:ptCount val="4"/>
                <c:pt idx="0">
                  <c:v>60</c:v>
                </c:pt>
                <c:pt idx="1">
                  <c:v>58</c:v>
                </c:pt>
                <c:pt idx="2">
                  <c:v>64</c:v>
                </c:pt>
                <c:pt idx="3">
                  <c:v>68</c:v>
                </c:pt>
              </c:numCache>
            </c:numRef>
          </c:val>
          <c:extLst>
            <c:ext xmlns:c16="http://schemas.microsoft.com/office/drawing/2014/chart" uri="{C3380CC4-5D6E-409C-BE32-E72D297353CC}">
              <c16:uniqueId val="{00000000-C21C-4F0F-B7E8-814DF2BC4984}"/>
            </c:ext>
          </c:extLst>
        </c:ser>
        <c:ser>
          <c:idx val="1"/>
          <c:order val="1"/>
          <c:tx>
            <c:strRef>
              <c:f>就業状況!$B$12</c:f>
              <c:strCache>
                <c:ptCount val="1"/>
                <c:pt idx="0">
                  <c:v>非正規の職員・従業員</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就業状況!$E$10:$H$10</c:f>
              <c:strCache>
                <c:ptCount val="4"/>
                <c:pt idx="0">
                  <c:v>2016年</c:v>
                </c:pt>
                <c:pt idx="1">
                  <c:v>2017年</c:v>
                </c:pt>
                <c:pt idx="2">
                  <c:v>2018年</c:v>
                </c:pt>
                <c:pt idx="3">
                  <c:v>2019年</c:v>
                </c:pt>
              </c:strCache>
            </c:strRef>
          </c:cat>
          <c:val>
            <c:numRef>
              <c:f>就業状況!$E$12:$H$12</c:f>
              <c:numCache>
                <c:formatCode>General</c:formatCode>
                <c:ptCount val="4"/>
                <c:pt idx="0">
                  <c:v>186</c:v>
                </c:pt>
                <c:pt idx="1">
                  <c:v>190</c:v>
                </c:pt>
                <c:pt idx="2">
                  <c:v>227</c:v>
                </c:pt>
                <c:pt idx="3">
                  <c:v>256</c:v>
                </c:pt>
              </c:numCache>
            </c:numRef>
          </c:val>
          <c:extLst>
            <c:ext xmlns:c16="http://schemas.microsoft.com/office/drawing/2014/chart" uri="{C3380CC4-5D6E-409C-BE32-E72D297353CC}">
              <c16:uniqueId val="{00000001-C21C-4F0F-B7E8-814DF2BC4984}"/>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798726697624335"/>
          <c:h val="6.3448818897637801E-2"/>
        </c:manualLayout>
      </c:layout>
      <c:overlay val="0"/>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5654395764631991E-2"/>
          <c:y val="0.10493930446194227"/>
          <c:w val="0.88927437916414298"/>
          <c:h val="0.66375492125984248"/>
        </c:manualLayout>
      </c:layout>
      <c:barChart>
        <c:barDir val="col"/>
        <c:grouping val="clustered"/>
        <c:varyColors val="0"/>
        <c:ser>
          <c:idx val="0"/>
          <c:order val="0"/>
          <c:tx>
            <c:strRef>
              <c:f>賃金!$B$16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08-4B99-844F-175ABC2625DB}"/>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08-4B99-844F-175ABC2625DB}"/>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08-4B99-844F-175ABC2625DB}"/>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08-4B99-844F-175ABC2625DB}"/>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08-4B99-844F-175ABC2625D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賃金!$B$17:$B$28</c:f>
              <c:numCache>
                <c:formatCode>0.0</c:formatCode>
                <c:ptCount val="12"/>
                <c:pt idx="0">
                  <c:v>21</c:v>
                </c:pt>
                <c:pt idx="1">
                  <c:v>24.580000000000002</c:v>
                </c:pt>
                <c:pt idx="2">
                  <c:v>28.52</c:v>
                </c:pt>
                <c:pt idx="3">
                  <c:v>32.989999999999995</c:v>
                </c:pt>
                <c:pt idx="4">
                  <c:v>36.64</c:v>
                </c:pt>
                <c:pt idx="5">
                  <c:v>38.549999999999997</c:v>
                </c:pt>
                <c:pt idx="6">
                  <c:v>40.61</c:v>
                </c:pt>
                <c:pt idx="7">
                  <c:v>44.05</c:v>
                </c:pt>
                <c:pt idx="8">
                  <c:v>42.86</c:v>
                </c:pt>
                <c:pt idx="9">
                  <c:v>32.5</c:v>
                </c:pt>
                <c:pt idx="10">
                  <c:v>31.68</c:v>
                </c:pt>
                <c:pt idx="11">
                  <c:v>25.82</c:v>
                </c:pt>
              </c:numCache>
            </c:numRef>
          </c:val>
          <c:extLst>
            <c:ext xmlns:c16="http://schemas.microsoft.com/office/drawing/2014/chart" uri="{C3380CC4-5D6E-409C-BE32-E72D297353CC}">
              <c16:uniqueId val="{00000005-C008-4B99-844F-175ABC2625DB}"/>
            </c:ext>
          </c:extLst>
        </c:ser>
        <c:ser>
          <c:idx val="1"/>
          <c:order val="1"/>
          <c:tx>
            <c:strRef>
              <c:f>賃金!$C$16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08-4B99-844F-175ABC2625DB}"/>
                </c:ext>
              </c:extLst>
            </c:dLbl>
            <c:dLbl>
              <c:idx val="11"/>
              <c:layout>
                <c:manualLayout>
                  <c:x val="1.3675213675213509E-2"/>
                  <c:y val="2.083333333333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08-4B99-844F-175ABC2625D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賃金!$C$17:$C$28</c:f>
              <c:numCache>
                <c:formatCode>0.0</c:formatCode>
                <c:ptCount val="12"/>
                <c:pt idx="0">
                  <c:v>14.4</c:v>
                </c:pt>
                <c:pt idx="1">
                  <c:v>37.549999999999997</c:v>
                </c:pt>
                <c:pt idx="2">
                  <c:v>75.05</c:v>
                </c:pt>
                <c:pt idx="3">
                  <c:v>89.11</c:v>
                </c:pt>
                <c:pt idx="4">
                  <c:v>109.47999999999999</c:v>
                </c:pt>
                <c:pt idx="5">
                  <c:v>119.65</c:v>
                </c:pt>
                <c:pt idx="6">
                  <c:v>132.38</c:v>
                </c:pt>
                <c:pt idx="7">
                  <c:v>151.24</c:v>
                </c:pt>
                <c:pt idx="8">
                  <c:v>146.30000000000001</c:v>
                </c:pt>
                <c:pt idx="9">
                  <c:v>79.679999999999993</c:v>
                </c:pt>
                <c:pt idx="10">
                  <c:v>38.44</c:v>
                </c:pt>
                <c:pt idx="11">
                  <c:v>28.98</c:v>
                </c:pt>
              </c:numCache>
            </c:numRef>
          </c:val>
          <c:extLst>
            <c:ext xmlns:c16="http://schemas.microsoft.com/office/drawing/2014/chart" uri="{C3380CC4-5D6E-409C-BE32-E72D297353CC}">
              <c16:uniqueId val="{00000008-C008-4B99-844F-175ABC2625DB}"/>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in val="0"/>
        </c:scaling>
        <c:delete val="0"/>
        <c:axPos val="l"/>
        <c:majorGridlines/>
        <c:title>
          <c:tx>
            <c:rich>
              <a:bodyPr rot="0" vert="horz"/>
              <a:lstStyle/>
              <a:p>
                <a:pPr>
                  <a:defRPr b="0"/>
                </a:pPr>
                <a:r>
                  <a:rPr lang="ja-JP" altLang="en-US" b="0"/>
                  <a:t>（万円）</a:t>
                </a:r>
              </a:p>
            </c:rich>
          </c:tx>
          <c:layout>
            <c:manualLayout>
              <c:xMode val="edge"/>
              <c:yMode val="edge"/>
              <c:x val="2.2792022792022793E-2"/>
              <c:y val="1.2452099737532809E-2"/>
            </c:manualLayout>
          </c:layout>
          <c:overlay val="0"/>
        </c:title>
        <c:numFmt formatCode="0.0" sourceLinked="1"/>
        <c:majorTickMark val="out"/>
        <c:minorTickMark val="none"/>
        <c:tickLblPos val="nextTo"/>
        <c:crossAx val="177372160"/>
        <c:crosses val="autoZero"/>
        <c:crossBetween val="between"/>
      </c:valAx>
    </c:plotArea>
    <c:legend>
      <c:legendPos val="t"/>
      <c:overlay val="0"/>
    </c:legend>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059764268596853E-2"/>
          <c:y val="5.104606751742239E-2"/>
          <c:w val="0.84773968471332384"/>
          <c:h val="0.83377391619151053"/>
        </c:manualLayout>
      </c:layout>
      <c:lineChart>
        <c:grouping val="standard"/>
        <c:varyColors val="0"/>
        <c:ser>
          <c:idx val="2"/>
          <c:order val="2"/>
          <c:tx>
            <c:strRef>
              <c:f>大阪経年!$B$6</c:f>
              <c:strCache>
                <c:ptCount val="1"/>
                <c:pt idx="0">
                  <c:v>実雇用率（全国）</c:v>
                </c:pt>
              </c:strCache>
            </c:strRef>
          </c:tx>
          <c:spPr>
            <a:ln cmpd="dbl">
              <a:prstDash val="sysDash"/>
            </a:ln>
          </c:spP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611-42E4-9AD9-684EFD12A9D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大阪経年!$C$6:$L$6</c:f>
              <c:numCache>
                <c:formatCode>0.00_);[Red]\(0.00\)</c:formatCode>
                <c:ptCount val="10"/>
                <c:pt idx="0">
                  <c:v>1.68</c:v>
                </c:pt>
                <c:pt idx="1">
                  <c:v>1.65</c:v>
                </c:pt>
                <c:pt idx="2">
                  <c:v>1.69</c:v>
                </c:pt>
                <c:pt idx="3">
                  <c:v>1.76</c:v>
                </c:pt>
                <c:pt idx="4">
                  <c:v>1.82</c:v>
                </c:pt>
                <c:pt idx="5">
                  <c:v>1.88</c:v>
                </c:pt>
                <c:pt idx="6">
                  <c:v>1.92</c:v>
                </c:pt>
                <c:pt idx="7">
                  <c:v>1.97</c:v>
                </c:pt>
                <c:pt idx="8">
                  <c:v>2.0499999999999998</c:v>
                </c:pt>
                <c:pt idx="9">
                  <c:v>2.11</c:v>
                </c:pt>
              </c:numCache>
            </c:numRef>
          </c:val>
          <c:smooth val="0"/>
          <c:extLst>
            <c:ext xmlns:c16="http://schemas.microsoft.com/office/drawing/2014/chart" uri="{C3380CC4-5D6E-409C-BE32-E72D297353CC}">
              <c16:uniqueId val="{00000001-0611-42E4-9AD9-684EFD12A9D6}"/>
            </c:ext>
          </c:extLst>
        </c:ser>
        <c:ser>
          <c:idx val="3"/>
          <c:order val="3"/>
          <c:tx>
            <c:strRef>
              <c:f>大阪経年!$B$7</c:f>
              <c:strCache>
                <c:ptCount val="1"/>
                <c:pt idx="0">
                  <c:v>実雇用率（大阪府）</c:v>
                </c:pt>
              </c:strCache>
            </c:strRef>
          </c:tx>
          <c:spPr>
            <a:ln cmpd="dbl"/>
          </c:spP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大阪経年!$C$7:$L$7</c:f>
              <c:numCache>
                <c:formatCode>0.00_);[Red]\(0.00\)</c:formatCode>
                <c:ptCount val="10"/>
                <c:pt idx="0">
                  <c:v>1.67</c:v>
                </c:pt>
                <c:pt idx="1">
                  <c:v>1.63</c:v>
                </c:pt>
                <c:pt idx="2">
                  <c:v>1.69</c:v>
                </c:pt>
                <c:pt idx="3">
                  <c:v>1.76</c:v>
                </c:pt>
                <c:pt idx="4">
                  <c:v>1.81</c:v>
                </c:pt>
                <c:pt idx="5">
                  <c:v>1.84</c:v>
                </c:pt>
                <c:pt idx="6">
                  <c:v>1.88</c:v>
                </c:pt>
                <c:pt idx="7">
                  <c:v>1.92</c:v>
                </c:pt>
                <c:pt idx="8">
                  <c:v>2.0099999999999998</c:v>
                </c:pt>
                <c:pt idx="9">
                  <c:v>2.08</c:v>
                </c:pt>
              </c:numCache>
            </c:numRef>
          </c:val>
          <c:smooth val="0"/>
          <c:extLst>
            <c:ext xmlns:c16="http://schemas.microsoft.com/office/drawing/2014/chart" uri="{C3380CC4-5D6E-409C-BE32-E72D297353CC}">
              <c16:uniqueId val="{00000002-0611-42E4-9AD9-684EFD12A9D6}"/>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c:v>
                </c:pt>
              </c:strCache>
            </c:strRef>
          </c:tx>
          <c:spPr>
            <a:ln>
              <a:prstDash val="sysDash"/>
            </a:ln>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大阪経年!$C$4:$L$4</c:f>
              <c:numCache>
                <c:formatCode>0.0_);[Red]\(0.0\)</c:formatCode>
                <c:ptCount val="10"/>
                <c:pt idx="0">
                  <c:v>47</c:v>
                </c:pt>
                <c:pt idx="1">
                  <c:v>45.3</c:v>
                </c:pt>
                <c:pt idx="2">
                  <c:v>46.8</c:v>
                </c:pt>
                <c:pt idx="3">
                  <c:v>42.7</c:v>
                </c:pt>
                <c:pt idx="4">
                  <c:v>44.7</c:v>
                </c:pt>
                <c:pt idx="5">
                  <c:v>47.2</c:v>
                </c:pt>
                <c:pt idx="6">
                  <c:v>48.8</c:v>
                </c:pt>
                <c:pt idx="7">
                  <c:v>50</c:v>
                </c:pt>
                <c:pt idx="8">
                  <c:v>45.9</c:v>
                </c:pt>
                <c:pt idx="9">
                  <c:v>48</c:v>
                </c:pt>
              </c:numCache>
            </c:numRef>
          </c:val>
          <c:smooth val="0"/>
          <c:extLst>
            <c:ext xmlns:c16="http://schemas.microsoft.com/office/drawing/2014/chart" uri="{C3380CC4-5D6E-409C-BE32-E72D297353CC}">
              <c16:uniqueId val="{00000003-0611-42E4-9AD9-684EFD12A9D6}"/>
            </c:ext>
          </c:extLst>
        </c:ser>
        <c:ser>
          <c:idx val="1"/>
          <c:order val="1"/>
          <c:tx>
            <c:strRef>
              <c:f>大阪経年!$B$5</c:f>
              <c:strCache>
                <c:ptCount val="1"/>
                <c:pt idx="0">
                  <c:v>法定雇用率達成企業の割合（大阪府）</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0611-42E4-9AD9-684EFD12A9D6}"/>
                </c:ext>
              </c:extLst>
            </c:dLbl>
            <c:dLbl>
              <c:idx val="9"/>
              <c:layout>
                <c:manualLayout>
                  <c:x val="-1.1390343279457649E-2"/>
                  <c:y val="2.01848596769375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611-42E4-9AD9-684EFD12A9D6}"/>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大阪経年!$C$5:$L$5</c:f>
              <c:numCache>
                <c:formatCode>0.0_);[Red]\(0.0\)</c:formatCode>
                <c:ptCount val="10"/>
                <c:pt idx="0">
                  <c:v>44.5</c:v>
                </c:pt>
                <c:pt idx="1">
                  <c:v>43.8</c:v>
                </c:pt>
                <c:pt idx="2">
                  <c:v>44.9</c:v>
                </c:pt>
                <c:pt idx="3">
                  <c:v>40.700000000000003</c:v>
                </c:pt>
                <c:pt idx="4">
                  <c:v>42.6</c:v>
                </c:pt>
                <c:pt idx="5">
                  <c:v>44</c:v>
                </c:pt>
                <c:pt idx="6">
                  <c:v>45.3</c:v>
                </c:pt>
                <c:pt idx="7">
                  <c:v>45.5</c:v>
                </c:pt>
                <c:pt idx="8">
                  <c:v>41</c:v>
                </c:pt>
                <c:pt idx="9">
                  <c:v>43.1</c:v>
                </c:pt>
              </c:numCache>
            </c:numRef>
          </c:val>
          <c:smooth val="0"/>
          <c:extLst>
            <c:ext xmlns:c16="http://schemas.microsoft.com/office/drawing/2014/chart" uri="{C3380CC4-5D6E-409C-BE32-E72D297353CC}">
              <c16:uniqueId val="{00000005-0611-42E4-9AD9-684EFD12A9D6}"/>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2.5"/>
          <c:min val="1.5"/>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964734579957733E-2"/>
          <c:y val="2.9961214589162143E-2"/>
          <c:w val="0.72776068014332651"/>
          <c:h val="0.90028921723931088"/>
        </c:manualLayout>
      </c:layout>
      <c:lineChart>
        <c:grouping val="standard"/>
        <c:varyColors val="0"/>
        <c:ser>
          <c:idx val="0"/>
          <c:order val="0"/>
          <c:tx>
            <c:strRef>
              <c:f>'産業 (並換)'!$L$5</c:f>
              <c:strCache>
                <c:ptCount val="1"/>
                <c:pt idx="0">
                  <c:v>医療福祉</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(並換)'!$M$5:$V$5</c:f>
              <c:numCache>
                <c:formatCode>0.00_);[Red]\(0.00\)</c:formatCode>
                <c:ptCount val="10"/>
                <c:pt idx="0">
                  <c:v>2.02</c:v>
                </c:pt>
                <c:pt idx="1">
                  <c:v>1.9</c:v>
                </c:pt>
                <c:pt idx="2">
                  <c:v>1.98</c:v>
                </c:pt>
                <c:pt idx="3">
                  <c:v>2.0499999999999998</c:v>
                </c:pt>
                <c:pt idx="4">
                  <c:v>2.17</c:v>
                </c:pt>
                <c:pt idx="5">
                  <c:v>2.2999999999999998</c:v>
                </c:pt>
                <c:pt idx="6">
                  <c:v>2.4300000000000002</c:v>
                </c:pt>
                <c:pt idx="7">
                  <c:v>2.5</c:v>
                </c:pt>
                <c:pt idx="8">
                  <c:v>2.68</c:v>
                </c:pt>
                <c:pt idx="9">
                  <c:v>2.73</c:v>
                </c:pt>
              </c:numCache>
            </c:numRef>
          </c:val>
          <c:smooth val="0"/>
          <c:extLst>
            <c:ext xmlns:c16="http://schemas.microsoft.com/office/drawing/2014/chart" uri="{C3380CC4-5D6E-409C-BE32-E72D297353CC}">
              <c16:uniqueId val="{00000001-4B13-4FDA-83EE-A9B2C72DF0C7}"/>
            </c:ext>
          </c:extLst>
        </c:ser>
        <c:ser>
          <c:idx val="1"/>
          <c:order val="1"/>
          <c:tx>
            <c:strRef>
              <c:f>'産業 (並換)'!$L$6</c:f>
              <c:strCache>
                <c:ptCount val="1"/>
                <c:pt idx="0">
                  <c:v>生活関連サービス業、娯楽業</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(並換)'!$M$6:$V$6</c:f>
              <c:numCache>
                <c:formatCode>0.00_);[Red]\(0.00\)</c:formatCode>
                <c:ptCount val="10"/>
                <c:pt idx="0">
                  <c:v>1.9</c:v>
                </c:pt>
                <c:pt idx="1">
                  <c:v>1.87</c:v>
                </c:pt>
                <c:pt idx="2">
                  <c:v>1.94</c:v>
                </c:pt>
                <c:pt idx="3">
                  <c:v>1.98</c:v>
                </c:pt>
                <c:pt idx="4">
                  <c:v>2.02</c:v>
                </c:pt>
                <c:pt idx="5">
                  <c:v>2.04</c:v>
                </c:pt>
                <c:pt idx="6">
                  <c:v>2.11</c:v>
                </c:pt>
                <c:pt idx="7">
                  <c:v>2.15</c:v>
                </c:pt>
                <c:pt idx="8">
                  <c:v>2.2599999999999998</c:v>
                </c:pt>
                <c:pt idx="9">
                  <c:v>2.3199999999999998</c:v>
                </c:pt>
              </c:numCache>
            </c:numRef>
          </c:val>
          <c:smooth val="0"/>
          <c:extLst>
            <c:ext xmlns:c16="http://schemas.microsoft.com/office/drawing/2014/chart" uri="{C3380CC4-5D6E-409C-BE32-E72D297353CC}">
              <c16:uniqueId val="{00000003-4B13-4FDA-83EE-A9B2C72DF0C7}"/>
            </c:ext>
          </c:extLst>
        </c:ser>
        <c:ser>
          <c:idx val="2"/>
          <c:order val="2"/>
          <c:tx>
            <c:strRef>
              <c:f>'産業 (並換)'!$L$7</c:f>
              <c:strCache>
                <c:ptCount val="1"/>
                <c:pt idx="0">
                  <c:v>運輸業、郵便業</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(並換)'!$M$7:$V$7</c:f>
              <c:numCache>
                <c:formatCode>0.00_);[Red]\(0.00\)</c:formatCode>
                <c:ptCount val="10"/>
                <c:pt idx="0">
                  <c:v>1.88</c:v>
                </c:pt>
                <c:pt idx="1">
                  <c:v>1.69</c:v>
                </c:pt>
                <c:pt idx="2">
                  <c:v>1.74</c:v>
                </c:pt>
                <c:pt idx="3">
                  <c:v>1.82</c:v>
                </c:pt>
                <c:pt idx="4">
                  <c:v>1.88</c:v>
                </c:pt>
                <c:pt idx="5">
                  <c:v>1.94</c:v>
                </c:pt>
                <c:pt idx="6">
                  <c:v>2</c:v>
                </c:pt>
                <c:pt idx="7">
                  <c:v>2.04</c:v>
                </c:pt>
                <c:pt idx="8">
                  <c:v>2.13</c:v>
                </c:pt>
                <c:pt idx="9">
                  <c:v>2.19</c:v>
                </c:pt>
              </c:numCache>
            </c:numRef>
          </c:val>
          <c:smooth val="0"/>
          <c:extLst>
            <c:ext xmlns:c16="http://schemas.microsoft.com/office/drawing/2014/chart" uri="{C3380CC4-5D6E-409C-BE32-E72D297353CC}">
              <c16:uniqueId val="{00000005-4B13-4FDA-83EE-A9B2C72DF0C7}"/>
            </c:ext>
          </c:extLst>
        </c:ser>
        <c:ser>
          <c:idx val="3"/>
          <c:order val="3"/>
          <c:tx>
            <c:strRef>
              <c:f>'産業 (並換)'!$L$8</c:f>
              <c:strCache>
                <c:ptCount val="1"/>
                <c:pt idx="0">
                  <c:v>製造業</c:v>
                </c:pt>
              </c:strCache>
            </c:strRef>
          </c:tx>
          <c:dLbls>
            <c:dLbl>
              <c:idx val="9"/>
              <c:layout>
                <c:manualLayout>
                  <c:x val="-1.3430856339691892E-16"/>
                  <c:y val="-6.999123180710260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(並換)'!$M$8:$V$8</c:f>
              <c:numCache>
                <c:formatCode>0.00_);[Red]\(0.00\)</c:formatCode>
                <c:ptCount val="10"/>
                <c:pt idx="0">
                  <c:v>1.78</c:v>
                </c:pt>
                <c:pt idx="1">
                  <c:v>1.77</c:v>
                </c:pt>
                <c:pt idx="2">
                  <c:v>1.81</c:v>
                </c:pt>
                <c:pt idx="3">
                  <c:v>1.86</c:v>
                </c:pt>
                <c:pt idx="4">
                  <c:v>1.91</c:v>
                </c:pt>
                <c:pt idx="5">
                  <c:v>1.95</c:v>
                </c:pt>
                <c:pt idx="6">
                  <c:v>1.98</c:v>
                </c:pt>
                <c:pt idx="7">
                  <c:v>2.02</c:v>
                </c:pt>
                <c:pt idx="8">
                  <c:v>2.0699999999999998</c:v>
                </c:pt>
                <c:pt idx="9">
                  <c:v>2.12</c:v>
                </c:pt>
              </c:numCache>
            </c:numRef>
          </c:val>
          <c:smooth val="0"/>
          <c:extLst>
            <c:ext xmlns:c16="http://schemas.microsoft.com/office/drawing/2014/chart" uri="{C3380CC4-5D6E-409C-BE32-E72D297353CC}">
              <c16:uniqueId val="{00000007-4B13-4FDA-83EE-A9B2C72DF0C7}"/>
            </c:ext>
          </c:extLst>
        </c:ser>
        <c:ser>
          <c:idx val="4"/>
          <c:order val="4"/>
          <c:tx>
            <c:strRef>
              <c:f>'産業 (並換)'!$L$9</c:f>
              <c:strCache>
                <c:ptCount val="1"/>
                <c:pt idx="0">
                  <c:v>金融業、保険業</c:v>
                </c:pt>
              </c:strCache>
            </c:strRef>
          </c:tx>
          <c:dLbls>
            <c:dLbl>
              <c:idx val="9"/>
              <c:layout>
                <c:manualLayout>
                  <c:x val="-1.3430856339691892E-16"/>
                  <c:y val="1.74978079517754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(並換)'!$M$9:$V$9</c:f>
              <c:numCache>
                <c:formatCode>0.00_);[Red]\(0.00\)</c:formatCode>
                <c:ptCount val="10"/>
                <c:pt idx="0">
                  <c:v>1.73</c:v>
                </c:pt>
                <c:pt idx="1">
                  <c:v>1.73</c:v>
                </c:pt>
                <c:pt idx="2">
                  <c:v>1.76</c:v>
                </c:pt>
                <c:pt idx="3">
                  <c:v>1.83</c:v>
                </c:pt>
                <c:pt idx="4">
                  <c:v>1.89</c:v>
                </c:pt>
                <c:pt idx="5">
                  <c:v>1.91</c:v>
                </c:pt>
                <c:pt idx="6">
                  <c:v>1.94</c:v>
                </c:pt>
                <c:pt idx="7">
                  <c:v>1.97</c:v>
                </c:pt>
                <c:pt idx="8">
                  <c:v>2.0299999999999998</c:v>
                </c:pt>
                <c:pt idx="9">
                  <c:v>2.1</c:v>
                </c:pt>
              </c:numCache>
            </c:numRef>
          </c:val>
          <c:smooth val="0"/>
          <c:extLst>
            <c:ext xmlns:c16="http://schemas.microsoft.com/office/drawing/2014/chart" uri="{C3380CC4-5D6E-409C-BE32-E72D297353CC}">
              <c16:uniqueId val="{00000009-4B13-4FDA-83EE-A9B2C72DF0C7}"/>
            </c:ext>
          </c:extLst>
        </c:ser>
        <c:ser>
          <c:idx val="5"/>
          <c:order val="5"/>
          <c:tx>
            <c:strRef>
              <c:f>'産業 (並換)'!$L$10</c:f>
              <c:strCache>
                <c:ptCount val="1"/>
                <c:pt idx="0">
                  <c:v>宿泊業、飲食サービス業</c:v>
                </c:pt>
              </c:strCache>
            </c:strRef>
          </c:tx>
          <c:dLbls>
            <c:dLbl>
              <c:idx val="9"/>
              <c:layout>
                <c:manualLayout>
                  <c:x val="-1.3430856339691892E-16"/>
                  <c:y val="2.099736954213052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(並換)'!$M$10:$V$10</c:f>
              <c:numCache>
                <c:formatCode>0.00_);[Red]\(0.00\)</c:formatCode>
                <c:ptCount val="10"/>
                <c:pt idx="0">
                  <c:v>1.58</c:v>
                </c:pt>
                <c:pt idx="1">
                  <c:v>1.49</c:v>
                </c:pt>
                <c:pt idx="2">
                  <c:v>1.58</c:v>
                </c:pt>
                <c:pt idx="3">
                  <c:v>1.68</c:v>
                </c:pt>
                <c:pt idx="4">
                  <c:v>1.7</c:v>
                </c:pt>
                <c:pt idx="5">
                  <c:v>1.78</c:v>
                </c:pt>
                <c:pt idx="6">
                  <c:v>1.83</c:v>
                </c:pt>
                <c:pt idx="7">
                  <c:v>1.88</c:v>
                </c:pt>
                <c:pt idx="8">
                  <c:v>1.98</c:v>
                </c:pt>
                <c:pt idx="9">
                  <c:v>2.06</c:v>
                </c:pt>
              </c:numCache>
            </c:numRef>
          </c:val>
          <c:smooth val="0"/>
          <c:extLst>
            <c:ext xmlns:c16="http://schemas.microsoft.com/office/drawing/2014/chart" uri="{C3380CC4-5D6E-409C-BE32-E72D297353CC}">
              <c16:uniqueId val="{0000000B-4B13-4FDA-83EE-A9B2C72DF0C7}"/>
            </c:ext>
          </c:extLst>
        </c:ser>
        <c:ser>
          <c:idx val="6"/>
          <c:order val="6"/>
          <c:tx>
            <c:strRef>
              <c:f>'産業 (並換)'!$L$11</c:f>
              <c:strCache>
                <c:ptCount val="1"/>
                <c:pt idx="0">
                  <c:v>卸売業、小売業</c:v>
                </c:pt>
              </c:strCache>
            </c:strRef>
          </c:tx>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(並換)'!$M$11:$V$11</c:f>
              <c:numCache>
                <c:formatCode>0.00_);[Red]\(0.00\)</c:formatCode>
                <c:ptCount val="10"/>
                <c:pt idx="0">
                  <c:v>1.48</c:v>
                </c:pt>
                <c:pt idx="1">
                  <c:v>1.41</c:v>
                </c:pt>
                <c:pt idx="2">
                  <c:v>1.48</c:v>
                </c:pt>
                <c:pt idx="3">
                  <c:v>1.56</c:v>
                </c:pt>
                <c:pt idx="4">
                  <c:v>1.63</c:v>
                </c:pt>
                <c:pt idx="5">
                  <c:v>1.68</c:v>
                </c:pt>
                <c:pt idx="6">
                  <c:v>1.74</c:v>
                </c:pt>
                <c:pt idx="7">
                  <c:v>1.78</c:v>
                </c:pt>
                <c:pt idx="8">
                  <c:v>1.87</c:v>
                </c:pt>
                <c:pt idx="9">
                  <c:v>1.94</c:v>
                </c:pt>
              </c:numCache>
            </c:numRef>
          </c:val>
          <c:smooth val="0"/>
          <c:extLst>
            <c:ext xmlns:c16="http://schemas.microsoft.com/office/drawing/2014/chart" uri="{C3380CC4-5D6E-409C-BE32-E72D297353CC}">
              <c16:uniqueId val="{0000000D-4B13-4FDA-83EE-A9B2C72DF0C7}"/>
            </c:ext>
          </c:extLst>
        </c:ser>
        <c:ser>
          <c:idx val="7"/>
          <c:order val="7"/>
          <c:tx>
            <c:strRef>
              <c:f>'産業 (並換)'!$L$12</c:f>
              <c:strCache>
                <c:ptCount val="1"/>
                <c:pt idx="0">
                  <c:v>建設業</c:v>
                </c:pt>
              </c:strCache>
            </c:strRef>
          </c:tx>
          <c:marker>
            <c:symbol val="triangle"/>
            <c:size val="7"/>
          </c:marker>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(並換)'!$M$12:$V$12</c:f>
              <c:numCache>
                <c:formatCode>0.00_);[Red]\(0.00\)</c:formatCode>
                <c:ptCount val="10"/>
                <c:pt idx="0">
                  <c:v>1.56</c:v>
                </c:pt>
                <c:pt idx="1">
                  <c:v>1.46</c:v>
                </c:pt>
                <c:pt idx="2">
                  <c:v>1.52</c:v>
                </c:pt>
                <c:pt idx="3">
                  <c:v>1.58</c:v>
                </c:pt>
                <c:pt idx="4">
                  <c:v>1.66</c:v>
                </c:pt>
                <c:pt idx="5">
                  <c:v>1.69</c:v>
                </c:pt>
                <c:pt idx="6">
                  <c:v>1.72</c:v>
                </c:pt>
                <c:pt idx="7">
                  <c:v>1.76</c:v>
                </c:pt>
                <c:pt idx="8">
                  <c:v>1.83</c:v>
                </c:pt>
                <c:pt idx="9">
                  <c:v>1.88</c:v>
                </c:pt>
              </c:numCache>
            </c:numRef>
          </c:val>
          <c:smooth val="0"/>
          <c:extLst>
            <c:ext xmlns:c16="http://schemas.microsoft.com/office/drawing/2014/chart" uri="{C3380CC4-5D6E-409C-BE32-E72D297353CC}">
              <c16:uniqueId val="{0000000F-4B13-4FDA-83EE-A9B2C72DF0C7}"/>
            </c:ext>
          </c:extLst>
        </c:ser>
        <c:ser>
          <c:idx val="8"/>
          <c:order val="8"/>
          <c:tx>
            <c:strRef>
              <c:f>'産業 (並換)'!$L$13</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(並換)'!$M$13:$V$13</c:f>
              <c:numCache>
                <c:formatCode>0.00_);[Red]\(0.00\)</c:formatCode>
                <c:ptCount val="10"/>
                <c:pt idx="0">
                  <c:v>1.35</c:v>
                </c:pt>
                <c:pt idx="1">
                  <c:v>1.39</c:v>
                </c:pt>
                <c:pt idx="2">
                  <c:v>1.42</c:v>
                </c:pt>
                <c:pt idx="3">
                  <c:v>1.48</c:v>
                </c:pt>
                <c:pt idx="4">
                  <c:v>1.54</c:v>
                </c:pt>
                <c:pt idx="5">
                  <c:v>1.59</c:v>
                </c:pt>
                <c:pt idx="6">
                  <c:v>1.63</c:v>
                </c:pt>
                <c:pt idx="7">
                  <c:v>1.66</c:v>
                </c:pt>
                <c:pt idx="8">
                  <c:v>1.7</c:v>
                </c:pt>
                <c:pt idx="9">
                  <c:v>1.74</c:v>
                </c:pt>
              </c:numCache>
            </c:numRef>
          </c:val>
          <c:smooth val="0"/>
          <c:extLst>
            <c:ext xmlns:c16="http://schemas.microsoft.com/office/drawing/2014/chart" uri="{C3380CC4-5D6E-409C-BE32-E72D297353CC}">
              <c16:uniqueId val="{00000011-4B13-4FDA-83EE-A9B2C72DF0C7}"/>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2.8"/>
          <c:min val="1.3"/>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79278345739524314"/>
          <c:y val="7.1747591609364003E-2"/>
          <c:w val="0.20190145013740701"/>
          <c:h val="0.81101017187531865"/>
        </c:manualLayout>
      </c:layout>
      <c:overlay val="0"/>
      <c:txPr>
        <a:bodyPr/>
        <a:lstStyle/>
        <a:p>
          <a:pPr>
            <a:defRPr sz="1050"/>
          </a:pPr>
          <a:endParaRPr lang="ja-JP"/>
        </a:p>
      </c:txPr>
    </c:legend>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5374183852536E-2"/>
          <c:y val="4.8219428802800383E-2"/>
          <c:w val="0.8868702215356199"/>
          <c:h val="0.87919363513721283"/>
        </c:manualLayout>
      </c:layout>
      <c:lineChart>
        <c:grouping val="standard"/>
        <c:varyColors val="0"/>
        <c:ser>
          <c:idx val="0"/>
          <c:order val="0"/>
          <c:tx>
            <c:strRef>
              <c:f>Sheet1!$B$22</c:f>
              <c:strCache>
                <c:ptCount val="1"/>
                <c:pt idx="0">
                  <c:v>医療・福祉</c:v>
                </c:pt>
              </c:strCache>
            </c:strRef>
          </c:tx>
          <c:spPr>
            <a:ln w="34925"/>
          </c:spPr>
          <c:dLbls>
            <c:dLbl>
              <c:idx val="6"/>
              <c:layout>
                <c:manualLayout>
                  <c:x val="-9.5336742788990556E-2"/>
                  <c:y val="-0.10020788316314848"/>
                </c:manualLayout>
              </c:layout>
              <c:tx>
                <c:rich>
                  <a:bodyPr/>
                  <a:lstStyle/>
                  <a:p>
                    <a:r>
                      <a:rPr lang="ja-JP" altLang="en-US"/>
                      <a:t>医療・福祉</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942-44BC-A4FE-0C4333D6B381}"/>
                </c:ext>
              </c:extLst>
            </c:dLbl>
            <c:dLbl>
              <c:idx val="8"/>
              <c:layout>
                <c:manualLayout>
                  <c:x val="-1.3633528604109293E-2"/>
                  <c:y val="1.069739129653505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Sheet1!$C$22:$K$22</c:f>
              <c:numCache>
                <c:formatCode>0.0%</c:formatCode>
                <c:ptCount val="9"/>
                <c:pt idx="0">
                  <c:v>0.2485685015458354</c:v>
                </c:pt>
                <c:pt idx="1">
                  <c:v>0.23363574285435568</c:v>
                </c:pt>
                <c:pt idx="2">
                  <c:v>0.21577572672679016</c:v>
                </c:pt>
                <c:pt idx="3">
                  <c:v>0.2042902117729877</c:v>
                </c:pt>
                <c:pt idx="4">
                  <c:v>0.17778189417137963</c:v>
                </c:pt>
                <c:pt idx="5">
                  <c:v>0.15320632664307823</c:v>
                </c:pt>
                <c:pt idx="6">
                  <c:v>0.13538814474950048</c:v>
                </c:pt>
                <c:pt idx="7">
                  <c:v>0.12426253531148221</c:v>
                </c:pt>
                <c:pt idx="8">
                  <c:v>0.11298154076585659</c:v>
                </c:pt>
              </c:numCache>
            </c:numRef>
          </c:val>
          <c:smooth val="0"/>
          <c:extLst>
            <c:ext xmlns:c16="http://schemas.microsoft.com/office/drawing/2014/chart" uri="{C3380CC4-5D6E-409C-BE32-E72D297353CC}">
              <c16:uniqueId val="{00000002-D942-44BC-A4FE-0C4333D6B381}"/>
            </c:ext>
          </c:extLst>
        </c:ser>
        <c:ser>
          <c:idx val="2"/>
          <c:order val="2"/>
          <c:tx>
            <c:strRef>
              <c:f>Sheet1!$B$24</c:f>
              <c:strCache>
                <c:ptCount val="1"/>
                <c:pt idx="0">
                  <c:v>卸売業・小売業</c:v>
                </c:pt>
              </c:strCache>
            </c:strRef>
          </c:tx>
          <c:spPr>
            <a:ln w="19050"/>
          </c:spPr>
          <c:dLbls>
            <c:dLbl>
              <c:idx val="7"/>
              <c:layout>
                <c:manualLayout>
                  <c:x val="-8.009704764327831E-2"/>
                  <c:y val="-7.739576641614368E-2"/>
                </c:manualLayout>
              </c:layout>
              <c:tx>
                <c:rich>
                  <a:bodyPr/>
                  <a:lstStyle/>
                  <a:p>
                    <a:r>
                      <a:rPr lang="ja-JP" altLang="en-US"/>
                      <a:t>卸売業・小売業</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942-44BC-A4FE-0C4333D6B381}"/>
                </c:ext>
              </c:extLst>
            </c:dLbl>
            <c:dLbl>
              <c:idx val="8"/>
              <c:layout>
                <c:manualLayout>
                  <c:x val="-1.5337719679622813E-2"/>
                  <c:y val="-3.20921738896051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Sheet1!$C$24:$K$24</c:f>
              <c:numCache>
                <c:formatCode>0.0%</c:formatCode>
                <c:ptCount val="9"/>
                <c:pt idx="0">
                  <c:v>0.29725371892229274</c:v>
                </c:pt>
                <c:pt idx="1">
                  <c:v>0.2783193392822369</c:v>
                </c:pt>
                <c:pt idx="2">
                  <c:v>0.24437538723667906</c:v>
                </c:pt>
                <c:pt idx="3">
                  <c:v>0.21614369029303374</c:v>
                </c:pt>
                <c:pt idx="4">
                  <c:v>0.18681681554548918</c:v>
                </c:pt>
                <c:pt idx="5">
                  <c:v>0.15661465845024256</c:v>
                </c:pt>
                <c:pt idx="6">
                  <c:v>0.14768393286177522</c:v>
                </c:pt>
                <c:pt idx="7">
                  <c:v>0.13383121974087275</c:v>
                </c:pt>
                <c:pt idx="8">
                  <c:v>0.1233776742078519</c:v>
                </c:pt>
              </c:numCache>
            </c:numRef>
          </c:val>
          <c:smooth val="0"/>
          <c:extLst>
            <c:ext xmlns:c16="http://schemas.microsoft.com/office/drawing/2014/chart" uri="{C3380CC4-5D6E-409C-BE32-E72D297353CC}">
              <c16:uniqueId val="{00000005-D942-44BC-A4FE-0C4333D6B381}"/>
            </c:ext>
          </c:extLst>
        </c:ser>
        <c:ser>
          <c:idx val="3"/>
          <c:order val="3"/>
          <c:tx>
            <c:strRef>
              <c:f>Sheet1!$B$25</c:f>
              <c:strCache>
                <c:ptCount val="1"/>
                <c:pt idx="0">
                  <c:v>宿泊業・飲食サービス業</c:v>
                </c:pt>
              </c:strCache>
            </c:strRef>
          </c:tx>
          <c:spPr>
            <a:ln w="19050"/>
          </c:spPr>
          <c:dLbls>
            <c:dLbl>
              <c:idx val="5"/>
              <c:layout>
                <c:manualLayout>
                  <c:x val="-0.11015045725996134"/>
                  <c:y val="5.8835652130942807E-2"/>
                </c:manualLayout>
              </c:layout>
              <c:tx>
                <c:rich>
                  <a:bodyPr/>
                  <a:lstStyle/>
                  <a:p>
                    <a:r>
                      <a:rPr lang="ja-JP" altLang="en-US"/>
                      <a:t>宿泊業・飲食サービス業</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942-44BC-A4FE-0C4333D6B381}"/>
                </c:ext>
              </c:extLst>
            </c:dLbl>
            <c:dLbl>
              <c:idx val="8"/>
              <c:layout>
                <c:manualLayout>
                  <c:x val="-3.4083821510272915E-3"/>
                  <c:y val="-7.131594197690037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Sheet1!$C$25:$K$25</c:f>
              <c:numCache>
                <c:formatCode>0.0%</c:formatCode>
                <c:ptCount val="9"/>
                <c:pt idx="0">
                  <c:v>0.19674273650346838</c:v>
                </c:pt>
                <c:pt idx="1">
                  <c:v>0.1792090547732938</c:v>
                </c:pt>
                <c:pt idx="2">
                  <c:v>0.12926844763508147</c:v>
                </c:pt>
                <c:pt idx="3">
                  <c:v>0.11390052510472594</c:v>
                </c:pt>
                <c:pt idx="4">
                  <c:v>0.11914983575633395</c:v>
                </c:pt>
                <c:pt idx="5">
                  <c:v>8.9936930623686059E-2</c:v>
                </c:pt>
                <c:pt idx="6">
                  <c:v>7.7461560382104055E-2</c:v>
                </c:pt>
                <c:pt idx="7">
                  <c:v>6.6088691643444455E-2</c:v>
                </c:pt>
                <c:pt idx="8">
                  <c:v>5.7469996470172958E-2</c:v>
                </c:pt>
              </c:numCache>
            </c:numRef>
          </c:val>
          <c:smooth val="0"/>
          <c:extLst>
            <c:ext xmlns:c16="http://schemas.microsoft.com/office/drawing/2014/chart" uri="{C3380CC4-5D6E-409C-BE32-E72D297353CC}">
              <c16:uniqueId val="{00000008-D942-44BC-A4FE-0C4333D6B381}"/>
            </c:ext>
          </c:extLst>
        </c:ser>
        <c:ser>
          <c:idx val="4"/>
          <c:order val="4"/>
          <c:tx>
            <c:strRef>
              <c:f>Sheet1!$B$26</c:f>
              <c:strCache>
                <c:ptCount val="1"/>
                <c:pt idx="0">
                  <c:v>建設業</c:v>
                </c:pt>
              </c:strCache>
            </c:strRef>
          </c:tx>
          <c:spPr>
            <a:ln w="19050"/>
          </c:spPr>
          <c:marker>
            <c:symbol val="circle"/>
            <c:size val="5"/>
          </c:marker>
          <c:dLbls>
            <c:dLbl>
              <c:idx val="6"/>
              <c:layout>
                <c:manualLayout>
                  <c:x val="-8.4357458237925467E-2"/>
                  <c:y val="2.6743478241337638E-2"/>
                </c:manualLayout>
              </c:layout>
              <c:tx>
                <c:rich>
                  <a:bodyPr/>
                  <a:lstStyle/>
                  <a:p>
                    <a:r>
                      <a:rPr lang="ja-JP" altLang="en-US"/>
                      <a:t>建設業</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942-44BC-A4FE-0C4333D6B381}"/>
                </c:ext>
              </c:extLst>
            </c:dLbl>
            <c:dLbl>
              <c:idx val="8"/>
              <c:layout>
                <c:manualLayout>
                  <c:x val="-5.1125732265410624E-3"/>
                  <c:y val="-3.565797098845018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Sheet1!$C$26:$K$26</c:f>
              <c:numCache>
                <c:formatCode>0.0%</c:formatCode>
                <c:ptCount val="9"/>
                <c:pt idx="0">
                  <c:v>0.27096300645918969</c:v>
                </c:pt>
                <c:pt idx="1">
                  <c:v>0.23294692469821804</c:v>
                </c:pt>
                <c:pt idx="2">
                  <c:v>0.19546676260819876</c:v>
                </c:pt>
                <c:pt idx="3">
                  <c:v>0.15330761537362481</c:v>
                </c:pt>
                <c:pt idx="4">
                  <c:v>0.14730219256434698</c:v>
                </c:pt>
                <c:pt idx="5">
                  <c:v>0.12120803299541302</c:v>
                </c:pt>
                <c:pt idx="6">
                  <c:v>0.10991126430038134</c:v>
                </c:pt>
                <c:pt idx="7">
                  <c:v>9.4965213591906697E-2</c:v>
                </c:pt>
                <c:pt idx="8">
                  <c:v>7.857142857142857E-2</c:v>
                </c:pt>
              </c:numCache>
            </c:numRef>
          </c:val>
          <c:smooth val="0"/>
          <c:extLst>
            <c:ext xmlns:c16="http://schemas.microsoft.com/office/drawing/2014/chart" uri="{C3380CC4-5D6E-409C-BE32-E72D297353CC}">
              <c16:uniqueId val="{0000000B-D942-44BC-A4FE-0C4333D6B381}"/>
            </c:ext>
          </c:extLst>
        </c:ser>
        <c:dLbls>
          <c:showLegendKey val="0"/>
          <c:showVal val="0"/>
          <c:showCatName val="0"/>
          <c:showSerName val="0"/>
          <c:showPercent val="0"/>
          <c:showBubbleSize val="0"/>
        </c:dLbls>
        <c:marker val="1"/>
        <c:smooth val="0"/>
        <c:axId val="112285568"/>
        <c:axId val="112287104"/>
      </c:lineChart>
      <c:lineChart>
        <c:grouping val="standard"/>
        <c:varyColors val="0"/>
        <c:ser>
          <c:idx val="1"/>
          <c:order val="1"/>
          <c:tx>
            <c:strRef>
              <c:f>Sheet1!$B$23</c:f>
              <c:strCache>
                <c:ptCount val="1"/>
                <c:pt idx="0">
                  <c:v>製造業</c:v>
                </c:pt>
              </c:strCache>
            </c:strRef>
          </c:tx>
          <c:dLbls>
            <c:dLbl>
              <c:idx val="7"/>
              <c:layout>
                <c:manualLayout>
                  <c:x val="-7.3280216247086902E-2"/>
                  <c:y val="-9.9842318767660518E-2"/>
                </c:manualLayout>
              </c:layout>
              <c:tx>
                <c:rich>
                  <a:bodyPr/>
                  <a:lstStyle/>
                  <a:p>
                    <a:r>
                      <a:rPr lang="zh-TW" altLang="en-US"/>
                      <a:t>製造業</a:t>
                    </a:r>
                  </a:p>
                  <a:p>
                    <a:r>
                      <a:rPr lang="zh-TW" altLang="en-US"/>
                      <a:t>（右目盛）</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942-44BC-A4FE-0C4333D6B381}"/>
                </c:ext>
              </c:extLst>
            </c:dLbl>
            <c:dLbl>
              <c:idx val="8"/>
              <c:layout>
                <c:manualLayout>
                  <c:x val="-1.0225146453082E-2"/>
                  <c:y val="7.131594197690037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Sheet1!$C$23:$K$23</c:f>
              <c:numCache>
                <c:formatCode>0.0%</c:formatCode>
                <c:ptCount val="9"/>
                <c:pt idx="0">
                  <c:v>0.52413821354689383</c:v>
                </c:pt>
                <c:pt idx="1">
                  <c:v>0.4991430061852597</c:v>
                </c:pt>
                <c:pt idx="2">
                  <c:v>0.46755201892574871</c:v>
                </c:pt>
                <c:pt idx="3">
                  <c:v>0.43514597548698447</c:v>
                </c:pt>
                <c:pt idx="4">
                  <c:v>0.397089270490805</c:v>
                </c:pt>
                <c:pt idx="5">
                  <c:v>0.33913491406896334</c:v>
                </c:pt>
                <c:pt idx="6">
                  <c:v>0.31064406779661019</c:v>
                </c:pt>
                <c:pt idx="7">
                  <c:v>0.27893934444081453</c:v>
                </c:pt>
                <c:pt idx="8">
                  <c:v>0.24251376218425061</c:v>
                </c:pt>
              </c:numCache>
            </c:numRef>
          </c:val>
          <c:smooth val="0"/>
          <c:extLst>
            <c:ext xmlns:c16="http://schemas.microsoft.com/office/drawing/2014/chart" uri="{C3380CC4-5D6E-409C-BE32-E72D297353CC}">
              <c16:uniqueId val="{0000000E-D942-44BC-A4FE-0C4333D6B381}"/>
            </c:ext>
          </c:extLst>
        </c:ser>
        <c:ser>
          <c:idx val="5"/>
          <c:order val="5"/>
          <c:tx>
            <c:strRef>
              <c:f>Sheet1!$B$27</c:f>
              <c:strCache>
                <c:ptCount val="1"/>
                <c:pt idx="0">
                  <c:v>全産業</c:v>
                </c:pt>
              </c:strCache>
            </c:strRef>
          </c:tx>
          <c:dLbls>
            <c:dLbl>
              <c:idx val="7"/>
              <c:layout>
                <c:manualLayout>
                  <c:x val="-5.1977827803166322E-2"/>
                  <c:y val="-6.9533043427477861E-2"/>
                </c:manualLayout>
              </c:layout>
              <c:tx>
                <c:rich>
                  <a:bodyPr/>
                  <a:lstStyle/>
                  <a:p>
                    <a:r>
                      <a:rPr lang="ja-JP" altLang="en-US"/>
                      <a:t>全産業</a:t>
                    </a:r>
                  </a:p>
                </c:rich>
              </c:tx>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942-44BC-A4FE-0C4333D6B381}"/>
                </c:ext>
              </c:extLst>
            </c:dLbl>
            <c:dLbl>
              <c:idx val="8"/>
              <c:layout>
                <c:manualLayout>
                  <c:x val="-1.0225146453082E-2"/>
                  <c:y val="6.5372191627022575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942-44BC-A4FE-0C4333D6B381}"/>
                </c:ext>
              </c:extLst>
            </c:dLbl>
            <c:spPr>
              <a:noFill/>
              <a:ln>
                <a:noFill/>
              </a:ln>
              <a:effectLst/>
            </c:spPr>
            <c:txPr>
              <a:bodyPr wrap="square" lIns="38100" tIns="19050" rIns="38100" bIns="19050" anchor="ctr">
                <a:spAutoFit/>
              </a:bodyPr>
              <a:lstStyle/>
              <a:p>
                <a:pPr>
                  <a:defRPr u="sng"/>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Sheet1!$C$27:$K$27</c:f>
              <c:numCache>
                <c:formatCode>0.0%</c:formatCode>
                <c:ptCount val="9"/>
                <c:pt idx="0">
                  <c:v>0.28782068955509765</c:v>
                </c:pt>
                <c:pt idx="1">
                  <c:v>0.27018224543418057</c:v>
                </c:pt>
                <c:pt idx="2">
                  <c:v>0.23786359013385802</c:v>
                </c:pt>
                <c:pt idx="3">
                  <c:v>0.21146462680949069</c:v>
                </c:pt>
                <c:pt idx="4">
                  <c:v>0.19503754904267429</c:v>
                </c:pt>
                <c:pt idx="5">
                  <c:v>0.16677553065053188</c:v>
                </c:pt>
                <c:pt idx="6">
                  <c:v>0.1487427110966876</c:v>
                </c:pt>
                <c:pt idx="7">
                  <c:v>0.13319571706491232</c:v>
                </c:pt>
                <c:pt idx="8">
                  <c:v>0.11856779953758569</c:v>
                </c:pt>
              </c:numCache>
            </c:numRef>
          </c:val>
          <c:smooth val="0"/>
          <c:extLst>
            <c:ext xmlns:c16="http://schemas.microsoft.com/office/drawing/2014/chart" uri="{C3380CC4-5D6E-409C-BE32-E72D297353CC}">
              <c16:uniqueId val="{00000011-D942-44BC-A4FE-0C4333D6B381}"/>
            </c:ext>
          </c:extLst>
        </c:ser>
        <c:dLbls>
          <c:showLegendKey val="0"/>
          <c:showVal val="0"/>
          <c:showCatName val="0"/>
          <c:showSerName val="0"/>
          <c:showPercent val="0"/>
          <c:showBubbleSize val="0"/>
        </c:dLbls>
        <c:marker val="1"/>
        <c:smooth val="0"/>
        <c:axId val="118356992"/>
        <c:axId val="118354688"/>
      </c:lineChart>
      <c:catAx>
        <c:axId val="112285568"/>
        <c:scaling>
          <c:orientation val="minMax"/>
        </c:scaling>
        <c:delete val="0"/>
        <c:axPos val="b"/>
        <c:numFmt formatCode="General" sourceLinked="1"/>
        <c:majorTickMark val="none"/>
        <c:minorTickMark val="none"/>
        <c:tickLblPos val="nextTo"/>
        <c:crossAx val="112287104"/>
        <c:crosses val="autoZero"/>
        <c:auto val="1"/>
        <c:lblAlgn val="ctr"/>
        <c:lblOffset val="100"/>
        <c:noMultiLvlLbl val="0"/>
      </c:catAx>
      <c:valAx>
        <c:axId val="112287104"/>
        <c:scaling>
          <c:orientation val="minMax"/>
          <c:max val="0.4"/>
          <c:min val="5.000000000000001E-2"/>
        </c:scaling>
        <c:delete val="0"/>
        <c:axPos val="l"/>
        <c:majorGridlines/>
        <c:numFmt formatCode="0%" sourceLinked="0"/>
        <c:majorTickMark val="none"/>
        <c:minorTickMark val="none"/>
        <c:tickLblPos val="nextTo"/>
        <c:spPr>
          <a:ln w="9525">
            <a:noFill/>
          </a:ln>
        </c:spPr>
        <c:crossAx val="112285568"/>
        <c:crosses val="autoZero"/>
        <c:crossBetween val="between"/>
      </c:valAx>
      <c:valAx>
        <c:axId val="118354688"/>
        <c:scaling>
          <c:orientation val="minMax"/>
          <c:min val="-0.2"/>
        </c:scaling>
        <c:delete val="0"/>
        <c:axPos val="r"/>
        <c:numFmt formatCode="0%" sourceLinked="0"/>
        <c:majorTickMark val="out"/>
        <c:minorTickMark val="none"/>
        <c:tickLblPos val="nextTo"/>
        <c:crossAx val="118356992"/>
        <c:crosses val="max"/>
        <c:crossBetween val="between"/>
      </c:valAx>
      <c:catAx>
        <c:axId val="118356992"/>
        <c:scaling>
          <c:orientation val="minMax"/>
        </c:scaling>
        <c:delete val="1"/>
        <c:axPos val="b"/>
        <c:numFmt formatCode="General" sourceLinked="1"/>
        <c:majorTickMark val="out"/>
        <c:minorTickMark val="none"/>
        <c:tickLblPos val="nextTo"/>
        <c:crossAx val="118354688"/>
        <c:crosses val="autoZero"/>
        <c:auto val="1"/>
        <c:lblAlgn val="ctr"/>
        <c:lblOffset val="100"/>
        <c:noMultiLvlLbl val="0"/>
      </c:catAx>
    </c:plotArea>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4"/>
          <c:order val="0"/>
          <c:tx>
            <c:strRef>
              <c:f>'201106更新版29（業種別雇用者と非正規割合）'!$L$8</c:f>
              <c:strCache>
                <c:ptCount val="1"/>
                <c:pt idx="0">
                  <c:v>非正規割合（全国）</c:v>
                </c:pt>
              </c:strCache>
            </c:strRef>
          </c:tx>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'201106更新版29（業種別雇用者と非正規割合）'!$L$9:$L$29</c:f>
              <c:numCache>
                <c:formatCode>0.0%</c:formatCode>
                <c:ptCount val="21"/>
                <c:pt idx="0">
                  <c:v>0.38191133858888171</c:v>
                </c:pt>
                <c:pt idx="1">
                  <c:v>0.51146016989902232</c:v>
                </c:pt>
                <c:pt idx="2">
                  <c:v>0.38907284768211919</c:v>
                </c:pt>
                <c:pt idx="3">
                  <c:v>0.15178571428571427</c:v>
                </c:pt>
                <c:pt idx="4">
                  <c:v>0.18362416107382551</c:v>
                </c:pt>
                <c:pt idx="5">
                  <c:v>0.26646475195822455</c:v>
                </c:pt>
                <c:pt idx="6">
                  <c:v>0.14418350628072091</c:v>
                </c:pt>
                <c:pt idx="7">
                  <c:v>0.18256379100850548</c:v>
                </c:pt>
                <c:pt idx="8">
                  <c:v>0.31799280912927935</c:v>
                </c:pt>
                <c:pt idx="9">
                  <c:v>0.50067221436684362</c:v>
                </c:pt>
                <c:pt idx="10">
                  <c:v>0.22840343735866123</c:v>
                </c:pt>
                <c:pt idx="11">
                  <c:v>0.39777993318245503</c:v>
                </c:pt>
                <c:pt idx="12">
                  <c:v>0.2468114844796459</c:v>
                </c:pt>
                <c:pt idx="13">
                  <c:v>0.74353806781829812</c:v>
                </c:pt>
                <c:pt idx="14">
                  <c:v>0.57160314227524001</c:v>
                </c:pt>
                <c:pt idx="15">
                  <c:v>0.39411623356561737</c:v>
                </c:pt>
                <c:pt idx="16">
                  <c:v>0.39131962519521085</c:v>
                </c:pt>
                <c:pt idx="17">
                  <c:v>0.32998885172798215</c:v>
                </c:pt>
                <c:pt idx="18">
                  <c:v>0.51350843269953805</c:v>
                </c:pt>
                <c:pt idx="19">
                  <c:v>0.16449497530233351</c:v>
                </c:pt>
                <c:pt idx="20">
                  <c:v>0.54575382211806722</c:v>
                </c:pt>
              </c:numCache>
            </c:numRef>
          </c:val>
          <c:extLst>
            <c:ext xmlns:c16="http://schemas.microsoft.com/office/drawing/2014/chart" uri="{C3380CC4-5D6E-409C-BE32-E72D297353CC}">
              <c16:uniqueId val="{00000000-AB1B-4553-B451-40E444DC8EC6}"/>
            </c:ext>
          </c:extLst>
        </c:ser>
        <c:ser>
          <c:idx val="2"/>
          <c:order val="1"/>
          <c:tx>
            <c:strRef>
              <c:f>'201106更新版29（業種別雇用者と非正規割合）'!$K$8</c:f>
              <c:strCache>
                <c:ptCount val="1"/>
                <c:pt idx="0">
                  <c:v>非正規割合（大阪）</c:v>
                </c:pt>
              </c:strCache>
            </c:strRef>
          </c:tx>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'201106更新版29（業種別雇用者と非正規割合）'!$K$9:$K$29</c:f>
              <c:numCache>
                <c:formatCode>0.0%</c:formatCode>
                <c:ptCount val="21"/>
                <c:pt idx="0">
                  <c:v>0.4030387320247717</c:v>
                </c:pt>
                <c:pt idx="1">
                  <c:v>0.5</c:v>
                </c:pt>
                <c:pt idx="2">
                  <c:v>0</c:v>
                </c:pt>
                <c:pt idx="3">
                  <c:v>1</c:v>
                </c:pt>
                <c:pt idx="4">
                  <c:v>0.16796267496111975</c:v>
                </c:pt>
                <c:pt idx="5">
                  <c:v>0.25023255813953488</c:v>
                </c:pt>
                <c:pt idx="6">
                  <c:v>0.14723926380368099</c:v>
                </c:pt>
                <c:pt idx="7">
                  <c:v>0.20476973684210525</c:v>
                </c:pt>
                <c:pt idx="8">
                  <c:v>0.34694686756542426</c:v>
                </c:pt>
                <c:pt idx="9">
                  <c:v>0.49290157919923433</c:v>
                </c:pt>
                <c:pt idx="10">
                  <c:v>0.27392449517120282</c:v>
                </c:pt>
                <c:pt idx="11">
                  <c:v>0.42401215805471126</c:v>
                </c:pt>
                <c:pt idx="12">
                  <c:v>0.31818181818181818</c:v>
                </c:pt>
                <c:pt idx="13">
                  <c:v>0.75097783572359844</c:v>
                </c:pt>
                <c:pt idx="14">
                  <c:v>0.66035950804162724</c:v>
                </c:pt>
                <c:pt idx="15">
                  <c:v>0.43297926150733435</c:v>
                </c:pt>
                <c:pt idx="16">
                  <c:v>0.42156314120499905</c:v>
                </c:pt>
                <c:pt idx="17">
                  <c:v>0.31677018633540371</c:v>
                </c:pt>
                <c:pt idx="18">
                  <c:v>0.55350938151494089</c:v>
                </c:pt>
                <c:pt idx="19">
                  <c:v>0.14722004698512137</c:v>
                </c:pt>
                <c:pt idx="20">
                  <c:v>0.51713770294648231</c:v>
                </c:pt>
              </c:numCache>
            </c:numRef>
          </c:val>
          <c:extLst>
            <c:ext xmlns:c16="http://schemas.microsoft.com/office/drawing/2014/chart" uri="{C3380CC4-5D6E-409C-BE32-E72D297353CC}">
              <c16:uniqueId val="{00000001-AB1B-4553-B451-40E444DC8EC6}"/>
            </c:ext>
          </c:extLst>
        </c:ser>
        <c:ser>
          <c:idx val="1"/>
          <c:order val="2"/>
          <c:tx>
            <c:strRef>
              <c:f>'201106更新版29（業種別雇用者と非正規割合）'!$I$8</c:f>
              <c:strCache>
                <c:ptCount val="1"/>
                <c:pt idx="0">
                  <c:v>非正規総数(人)</c:v>
                </c:pt>
              </c:strCache>
            </c:strRef>
          </c:tx>
          <c:spPr>
            <a:pattFill prst="openDmnd">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'201106更新版29（業種別雇用者と非正規割合）'!$I$9:$I$29</c:f>
              <c:numCache>
                <c:formatCode>#,##0_);\(#,##0\)</c:formatCode>
                <c:ptCount val="21"/>
                <c:pt idx="0">
                  <c:v>1535900</c:v>
                </c:pt>
                <c:pt idx="1">
                  <c:v>3400</c:v>
                </c:pt>
                <c:pt idx="3">
                  <c:v>300</c:v>
                </c:pt>
                <c:pt idx="4">
                  <c:v>32400</c:v>
                </c:pt>
                <c:pt idx="5">
                  <c:v>161400</c:v>
                </c:pt>
                <c:pt idx="6">
                  <c:v>2400</c:v>
                </c:pt>
                <c:pt idx="7">
                  <c:v>24900</c:v>
                </c:pt>
                <c:pt idx="8">
                  <c:v>87500</c:v>
                </c:pt>
                <c:pt idx="9">
                  <c:v>309000</c:v>
                </c:pt>
                <c:pt idx="10">
                  <c:v>31200</c:v>
                </c:pt>
                <c:pt idx="11">
                  <c:v>27900</c:v>
                </c:pt>
                <c:pt idx="12">
                  <c:v>32200</c:v>
                </c:pt>
                <c:pt idx="13">
                  <c:v>172800</c:v>
                </c:pt>
                <c:pt idx="14">
                  <c:v>69800</c:v>
                </c:pt>
                <c:pt idx="15">
                  <c:v>85600</c:v>
                </c:pt>
                <c:pt idx="16">
                  <c:v>226000</c:v>
                </c:pt>
                <c:pt idx="17">
                  <c:v>5100</c:v>
                </c:pt>
                <c:pt idx="18">
                  <c:v>159300</c:v>
                </c:pt>
                <c:pt idx="19">
                  <c:v>18800</c:v>
                </c:pt>
                <c:pt idx="20">
                  <c:v>86000</c:v>
                </c:pt>
              </c:numCache>
            </c:numRef>
          </c:val>
          <c:extLst>
            <c:ext xmlns:c16="http://schemas.microsoft.com/office/drawing/2014/chart" uri="{C3380CC4-5D6E-409C-BE32-E72D297353CC}">
              <c16:uniqueId val="{00000002-AB1B-4553-B451-40E444DC8EC6}"/>
            </c:ext>
          </c:extLst>
        </c:ser>
        <c:ser>
          <c:idx val="0"/>
          <c:order val="3"/>
          <c:tx>
            <c:strRef>
              <c:f>'201106更新版29（業種別雇用者と非正規割合）'!$H$8</c:f>
              <c:strCache>
                <c:ptCount val="1"/>
                <c:pt idx="0">
                  <c:v>正規総数(人)</c:v>
                </c:pt>
              </c:strCache>
            </c:strRef>
          </c:tx>
          <c:spPr>
            <a:pattFill prst="pct90">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'201106更新版29（業種別雇用者と非正規割合）'!$H$9:$H$29</c:f>
              <c:numCache>
                <c:formatCode>#,##0_);\(#,##0\)</c:formatCode>
                <c:ptCount val="21"/>
                <c:pt idx="0">
                  <c:v>2274900</c:v>
                </c:pt>
                <c:pt idx="1">
                  <c:v>3400</c:v>
                </c:pt>
                <c:pt idx="2">
                  <c:v>600</c:v>
                </c:pt>
                <c:pt idx="4">
                  <c:v>160500</c:v>
                </c:pt>
                <c:pt idx="5">
                  <c:v>483600</c:v>
                </c:pt>
                <c:pt idx="6">
                  <c:v>13900</c:v>
                </c:pt>
                <c:pt idx="7">
                  <c:v>96700</c:v>
                </c:pt>
                <c:pt idx="8">
                  <c:v>164700</c:v>
                </c:pt>
                <c:pt idx="9">
                  <c:v>317900</c:v>
                </c:pt>
                <c:pt idx="10">
                  <c:v>82700</c:v>
                </c:pt>
                <c:pt idx="11">
                  <c:v>37900</c:v>
                </c:pt>
                <c:pt idx="12">
                  <c:v>69000</c:v>
                </c:pt>
                <c:pt idx="13">
                  <c:v>57300</c:v>
                </c:pt>
                <c:pt idx="14">
                  <c:v>35900</c:v>
                </c:pt>
                <c:pt idx="15">
                  <c:v>112100</c:v>
                </c:pt>
                <c:pt idx="16">
                  <c:v>310100</c:v>
                </c:pt>
                <c:pt idx="17">
                  <c:v>11000</c:v>
                </c:pt>
                <c:pt idx="18">
                  <c:v>128500</c:v>
                </c:pt>
                <c:pt idx="19">
                  <c:v>108900</c:v>
                </c:pt>
                <c:pt idx="20">
                  <c:v>80300</c:v>
                </c:pt>
              </c:numCache>
            </c:numRef>
          </c:val>
          <c:extLst>
            <c:ext xmlns:c16="http://schemas.microsoft.com/office/drawing/2014/chart" uri="{C3380CC4-5D6E-409C-BE32-E72D297353CC}">
              <c16:uniqueId val="{00000003-AB1B-4553-B451-40E444DC8EC6}"/>
            </c:ext>
          </c:extLst>
        </c:ser>
        <c:dLbls>
          <c:showLegendKey val="0"/>
          <c:showVal val="0"/>
          <c:showCatName val="0"/>
          <c:showSerName val="0"/>
          <c:showPercent val="0"/>
          <c:showBubbleSize val="0"/>
        </c:dLbls>
        <c:gapWidth val="150"/>
        <c:overlap val="100"/>
        <c:axId val="1177474415"/>
        <c:axId val="1"/>
      </c:barChart>
      <c:catAx>
        <c:axId val="1177474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100"/>
            </a:pPr>
            <a:endParaRPr lang="ja-JP"/>
          </a:p>
        </c:txPr>
        <c:crossAx val="1177474415"/>
        <c:crosses val="autoZero"/>
        <c:crossBetween val="between"/>
      </c:valAx>
      <c:dTable>
        <c:showHorzBorder val="1"/>
        <c:showVertBorder val="1"/>
        <c:showOutline val="1"/>
        <c:showKeys val="1"/>
        <c:txPr>
          <a:bodyPr/>
          <a:lstStyle/>
          <a:p>
            <a:pPr rtl="0">
              <a:defRPr sz="700"/>
            </a:pPr>
            <a:endParaRPr lang="ja-JP"/>
          </a:p>
        </c:txPr>
      </c:dTable>
    </c:plotArea>
    <c:plotVisOnly val="1"/>
    <c:dispBlanksAs val="gap"/>
    <c:showDLblsOverMax val="0"/>
  </c:chart>
  <c:txPr>
    <a:bodyPr/>
    <a:lstStyle/>
    <a:p>
      <a:pPr>
        <a:defRPr sz="900"/>
      </a:pPr>
      <a:endParaRPr lang="ja-JP"/>
    </a:p>
  </c:txPr>
  <c:externalData r:id="rId1">
    <c:autoUpdate val="0"/>
  </c:externalData>
  <c:userShapes r:id="rId2"/>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07261592301"/>
          <c:y val="5.1400554097404488E-2"/>
          <c:w val="0.6718864829396326"/>
          <c:h val="0.63731338892372968"/>
        </c:manualLayout>
      </c:layout>
      <c:lineChart>
        <c:grouping val="standard"/>
        <c:varyColors val="0"/>
        <c:ser>
          <c:idx val="0"/>
          <c:order val="0"/>
          <c:tx>
            <c:strRef>
              <c:f>グラフ!$A$27</c:f>
              <c:strCache>
                <c:ptCount val="1"/>
                <c:pt idx="0">
                  <c:v>大阪府</c:v>
                </c:pt>
              </c:strCache>
            </c:strRef>
          </c:tx>
          <c:dLbls>
            <c:spPr>
              <a:noFill/>
              <a:ln>
                <a:noFill/>
              </a:ln>
              <a:effectLst/>
            </c:spPr>
            <c:txPr>
              <a:bodyPr/>
              <a:lstStyle/>
              <a:p>
                <a:pPr>
                  <a:defRPr sz="8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グラフ!$B$27:$K$27</c:f>
              <c:numCache>
                <c:formatCode>#,##0_);[Red]\(#,##0\)</c:formatCode>
                <c:ptCount val="10"/>
                <c:pt idx="0">
                  <c:v>10791</c:v>
                </c:pt>
                <c:pt idx="1">
                  <c:v>10325</c:v>
                </c:pt>
                <c:pt idx="2">
                  <c:v>10521</c:v>
                </c:pt>
                <c:pt idx="3">
                  <c:v>10533</c:v>
                </c:pt>
                <c:pt idx="4">
                  <c:v>10853</c:v>
                </c:pt>
                <c:pt idx="5">
                  <c:v>11916</c:v>
                </c:pt>
                <c:pt idx="6">
                  <c:v>13365</c:v>
                </c:pt>
                <c:pt idx="7">
                  <c:v>15600</c:v>
                </c:pt>
                <c:pt idx="8">
                  <c:v>17376</c:v>
                </c:pt>
                <c:pt idx="9">
                  <c:v>18334</c:v>
                </c:pt>
              </c:numCache>
            </c:numRef>
          </c:val>
          <c:smooth val="0"/>
          <c:extLst>
            <c:ext xmlns:c16="http://schemas.microsoft.com/office/drawing/2014/chart" uri="{C3380CC4-5D6E-409C-BE32-E72D297353CC}">
              <c16:uniqueId val="{00000000-7449-46E2-A0E1-A77ABBA60171}"/>
            </c:ext>
          </c:extLst>
        </c:ser>
        <c:ser>
          <c:idx val="1"/>
          <c:order val="1"/>
          <c:tx>
            <c:strRef>
              <c:f>グラフ!$A$28</c:f>
              <c:strCache>
                <c:ptCount val="1"/>
                <c:pt idx="0">
                  <c:v>東京都</c:v>
                </c:pt>
              </c:strCache>
            </c:strRef>
          </c:tx>
          <c:dLbls>
            <c:spPr>
              <a:noFill/>
              <a:ln>
                <a:noFill/>
              </a:ln>
              <a:effectLst/>
            </c:spPr>
            <c:txPr>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グラフ!$B$28:$K$28</c:f>
              <c:numCache>
                <c:formatCode>#,##0_);[Red]\(#,##0\)</c:formatCode>
                <c:ptCount val="10"/>
                <c:pt idx="0">
                  <c:v>45617</c:v>
                </c:pt>
                <c:pt idx="1">
                  <c:v>43188</c:v>
                </c:pt>
                <c:pt idx="2">
                  <c:v>43500</c:v>
                </c:pt>
                <c:pt idx="3">
                  <c:v>42791</c:v>
                </c:pt>
                <c:pt idx="4">
                  <c:v>45280</c:v>
                </c:pt>
                <c:pt idx="5">
                  <c:v>50557</c:v>
                </c:pt>
                <c:pt idx="6">
                  <c:v>55441</c:v>
                </c:pt>
                <c:pt idx="7">
                  <c:v>60768</c:v>
                </c:pt>
                <c:pt idx="8">
                  <c:v>67297</c:v>
                </c:pt>
                <c:pt idx="9">
                  <c:v>72421</c:v>
                </c:pt>
              </c:numCache>
            </c:numRef>
          </c:val>
          <c:smooth val="0"/>
          <c:extLst>
            <c:ext xmlns:c16="http://schemas.microsoft.com/office/drawing/2014/chart" uri="{C3380CC4-5D6E-409C-BE32-E72D297353CC}">
              <c16:uniqueId val="{00000001-7449-46E2-A0E1-A77ABBA60171}"/>
            </c:ext>
          </c:extLst>
        </c:ser>
        <c:ser>
          <c:idx val="2"/>
          <c:order val="2"/>
          <c:tx>
            <c:strRef>
              <c:f>グラフ!$A$29</c:f>
              <c:strCache>
                <c:ptCount val="1"/>
                <c:pt idx="0">
                  <c:v>京都府</c:v>
                </c:pt>
              </c:strCache>
            </c:strRef>
          </c:tx>
          <c:spPr>
            <a:ln cmpd="dbl"/>
          </c:spPr>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グラフ!$B$29:$K$29</c:f>
              <c:numCache>
                <c:formatCode>#,##0_);[Red]\(#,##0\)</c:formatCode>
                <c:ptCount val="10"/>
                <c:pt idx="0">
                  <c:v>5896</c:v>
                </c:pt>
                <c:pt idx="1">
                  <c:v>6246</c:v>
                </c:pt>
                <c:pt idx="2">
                  <c:v>6900</c:v>
                </c:pt>
                <c:pt idx="3">
                  <c:v>7243</c:v>
                </c:pt>
                <c:pt idx="4">
                  <c:v>7470</c:v>
                </c:pt>
                <c:pt idx="5">
                  <c:v>7667</c:v>
                </c:pt>
                <c:pt idx="6">
                  <c:v>8368</c:v>
                </c:pt>
                <c:pt idx="7">
                  <c:v>9031</c:v>
                </c:pt>
                <c:pt idx="8">
                  <c:v>10299</c:v>
                </c:pt>
                <c:pt idx="9">
                  <c:v>11946</c:v>
                </c:pt>
              </c:numCache>
            </c:numRef>
          </c:val>
          <c:smooth val="0"/>
          <c:extLst>
            <c:ext xmlns:c16="http://schemas.microsoft.com/office/drawing/2014/chart" uri="{C3380CC4-5D6E-409C-BE32-E72D297353CC}">
              <c16:uniqueId val="{00000002-7449-46E2-A0E1-A77ABBA60171}"/>
            </c:ext>
          </c:extLst>
        </c:ser>
        <c:ser>
          <c:idx val="3"/>
          <c:order val="3"/>
          <c:tx>
            <c:strRef>
              <c:f>グラフ!$A$30</c:f>
              <c:strCache>
                <c:ptCount val="1"/>
                <c:pt idx="0">
                  <c:v>福岡県</c:v>
                </c:pt>
              </c:strCache>
            </c:strRef>
          </c:tx>
          <c:spPr>
            <a:ln>
              <a:prstDash val="sysDash"/>
            </a:ln>
          </c:spPr>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グラフ!$B$30:$K$30</c:f>
              <c:numCache>
                <c:formatCode>#,##0_);[Red]\(#,##0\)</c:formatCode>
                <c:ptCount val="10"/>
                <c:pt idx="0">
                  <c:v>9665</c:v>
                </c:pt>
                <c:pt idx="1">
                  <c:v>10635</c:v>
                </c:pt>
                <c:pt idx="2">
                  <c:v>10434</c:v>
                </c:pt>
                <c:pt idx="3">
                  <c:v>10779</c:v>
                </c:pt>
                <c:pt idx="4">
                  <c:v>10627</c:v>
                </c:pt>
                <c:pt idx="5">
                  <c:v>9948</c:v>
                </c:pt>
                <c:pt idx="6">
                  <c:v>11717</c:v>
                </c:pt>
                <c:pt idx="7">
                  <c:v>12813</c:v>
                </c:pt>
                <c:pt idx="8">
                  <c:v>13669</c:v>
                </c:pt>
                <c:pt idx="9">
                  <c:v>14910</c:v>
                </c:pt>
              </c:numCache>
            </c:numRef>
          </c:val>
          <c:smooth val="0"/>
          <c:extLst>
            <c:ext xmlns:c16="http://schemas.microsoft.com/office/drawing/2014/chart" uri="{C3380CC4-5D6E-409C-BE32-E72D297353CC}">
              <c16:uniqueId val="{00000003-7449-46E2-A0E1-A77ABBA60171}"/>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0.1125984251968504"/>
          <c:y val="0.84234842326125159"/>
          <c:w val="0.55695538057742777"/>
          <c:h val="0.13405275667975131"/>
        </c:manualLayout>
      </c:layout>
      <c:overlay val="0"/>
    </c:legend>
    <c:plotVisOnly val="1"/>
    <c:dispBlanksAs val="gap"/>
    <c:showDLblsOverMax val="0"/>
  </c:chart>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(グラフ!$B$2:$B$4,グラフ!$B$6,グラフ!$B$8)</c:f>
              <c:numCache>
                <c:formatCode>#,##0_);[Red]\(#,##0\)</c:formatCode>
                <c:ptCount val="5"/>
                <c:pt idx="0">
                  <c:v>1658.8040000000001</c:v>
                </c:pt>
                <c:pt idx="1">
                  <c:v>485.34500000000003</c:v>
                </c:pt>
                <c:pt idx="2">
                  <c:v>91.581000000000003</c:v>
                </c:pt>
                <c:pt idx="3">
                  <c:v>175.119</c:v>
                </c:pt>
                <c:pt idx="4">
                  <c:v>105.379</c:v>
                </c:pt>
              </c:numCache>
            </c:numRef>
          </c:val>
          <c:extLst>
            <c:ext xmlns:c16="http://schemas.microsoft.com/office/drawing/2014/chart" uri="{C3380CC4-5D6E-409C-BE32-E72D297353CC}">
              <c16:uniqueId val="{00000000-7B70-4C09-9FBC-29F6148A347D}"/>
            </c:ext>
          </c:extLst>
        </c:ser>
        <c:ser>
          <c:idx val="1"/>
          <c:order val="1"/>
          <c:tx>
            <c:strRef>
              <c:f>グラフ!$C$1</c:f>
              <c:strCache>
                <c:ptCount val="1"/>
                <c:pt idx="0">
                  <c:v>「専門的・技術的」資格人数</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(グラフ!$C$2:$C$4,グラフ!$C$6,グラフ!$C$8)</c:f>
              <c:numCache>
                <c:formatCode>#,##0_);[Red]\(#,##0\)</c:formatCode>
                <c:ptCount val="5"/>
                <c:pt idx="0">
                  <c:v>329.03399999999999</c:v>
                </c:pt>
                <c:pt idx="1">
                  <c:v>156.47800000000001</c:v>
                </c:pt>
                <c:pt idx="2">
                  <c:v>20.515000000000001</c:v>
                </c:pt>
                <c:pt idx="3">
                  <c:v>24.231999999999999</c:v>
                </c:pt>
                <c:pt idx="4">
                  <c:v>25.815999999999999</c:v>
                </c:pt>
              </c:numCache>
            </c:numRef>
          </c:val>
          <c:extLst>
            <c:ext xmlns:c16="http://schemas.microsoft.com/office/drawing/2014/chart" uri="{C3380CC4-5D6E-409C-BE32-E72D297353CC}">
              <c16:uniqueId val="{00000001-7B70-4C09-9FBC-29F6148A347D}"/>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spPr>
              <a:solidFill>
                <a:schemeClr val="bg1"/>
              </a:solidFill>
              <a:ln>
                <a:solidFill>
                  <a:schemeClr val="tx1"/>
                </a:solidFill>
              </a:ln>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(グラフ!$D$2:$D$4,グラフ!$D$6,グラフ!$D$8)</c:f>
              <c:numCache>
                <c:formatCode>0.0%</c:formatCode>
                <c:ptCount val="5"/>
                <c:pt idx="0">
                  <c:v>0.19835616504421255</c:v>
                </c:pt>
                <c:pt idx="1">
                  <c:v>0.32240571140116825</c:v>
                </c:pt>
                <c:pt idx="2">
                  <c:v>0.22400934691693691</c:v>
                </c:pt>
                <c:pt idx="3">
                  <c:v>0.13837447678435807</c:v>
                </c:pt>
                <c:pt idx="4">
                  <c:v>0.24498239687224208</c:v>
                </c:pt>
              </c:numCache>
            </c:numRef>
          </c:val>
          <c:smooth val="0"/>
          <c:extLst>
            <c:ext xmlns:c16="http://schemas.microsoft.com/office/drawing/2014/chart" uri="{C3380CC4-5D6E-409C-BE32-E72D297353CC}">
              <c16:uniqueId val="{00000002-7B70-4C09-9FBC-29F6148A347D}"/>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1">
    <c:autoUpdate val="0"/>
  </c:externalData>
  <c:userShapes r:id="rId2"/>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1"/>
          <c:order val="0"/>
          <c:tx>
            <c:strRef>
              <c:f>まとめ!$B$4</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6"/>
              <c:layout>
                <c:manualLayout>
                  <c:x val="-6.6290380008646399E-2"/>
                  <c:y val="3.70024059492562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まとめ!$C$4:$I$4</c:f>
              <c:numCache>
                <c:formatCode>_(* #,##0_);_(* \(#,##0\);_(* "-"_);_(@_)</c:formatCode>
                <c:ptCount val="7"/>
                <c:pt idx="0">
                  <c:v>816</c:v>
                </c:pt>
                <c:pt idx="1">
                  <c:v>869</c:v>
                </c:pt>
                <c:pt idx="2">
                  <c:v>1021</c:v>
                </c:pt>
                <c:pt idx="3">
                  <c:v>1292</c:v>
                </c:pt>
                <c:pt idx="4">
                  <c:v>1681</c:v>
                </c:pt>
                <c:pt idx="5">
                  <c:v>2031</c:v>
                </c:pt>
                <c:pt idx="6">
                  <c:v>2310</c:v>
                </c:pt>
              </c:numCache>
            </c:numRef>
          </c:val>
          <c:smooth val="0"/>
          <c:extLst>
            <c:ext xmlns:c16="http://schemas.microsoft.com/office/drawing/2014/chart" uri="{C3380CC4-5D6E-409C-BE32-E72D297353CC}">
              <c16:uniqueId val="{00000001-ACB7-40B8-A25F-867AF7045556}"/>
            </c:ext>
          </c:extLst>
        </c:ser>
        <c:ser>
          <c:idx val="3"/>
          <c:order val="2"/>
          <c:tx>
            <c:strRef>
              <c:f>まとめ!$B$6</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まとめ!$C$6:$I$6</c:f>
              <c:numCache>
                <c:formatCode>_(* #,##0_);_(* \(#,##0\);_(* "-"_);_(@_)</c:formatCode>
                <c:ptCount val="7"/>
                <c:pt idx="0">
                  <c:v>951</c:v>
                </c:pt>
                <c:pt idx="1">
                  <c:v>1062</c:v>
                </c:pt>
                <c:pt idx="2">
                  <c:v>1343</c:v>
                </c:pt>
                <c:pt idx="3">
                  <c:v>1764</c:v>
                </c:pt>
                <c:pt idx="4">
                  <c:v>2175</c:v>
                </c:pt>
                <c:pt idx="5">
                  <c:v>2433</c:v>
                </c:pt>
                <c:pt idx="6">
                  <c:v>2646</c:v>
                </c:pt>
              </c:numCache>
            </c:numRef>
          </c:val>
          <c:smooth val="0"/>
          <c:extLst>
            <c:ext xmlns:c16="http://schemas.microsoft.com/office/drawing/2014/chart" uri="{C3380CC4-5D6E-409C-BE32-E72D297353CC}">
              <c16:uniqueId val="{00000003-ACB7-40B8-A25F-867AF7045556}"/>
            </c:ext>
          </c:extLst>
        </c:ser>
        <c:ser>
          <c:idx val="4"/>
          <c:order val="3"/>
          <c:tx>
            <c:strRef>
              <c:f>まとめ!$B$7</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6"/>
              <c:layout>
                <c:manualLayout>
                  <c:x val="-5.5157392698273168E-2"/>
                  <c:y val="3.700240594925634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まとめ!$C$7:$I$7</c:f>
              <c:numCache>
                <c:formatCode>_(* #,##0_);_(* \(#,##0\);_(* "-"_);_(@_)</c:formatCode>
                <c:ptCount val="7"/>
                <c:pt idx="0">
                  <c:v>470</c:v>
                </c:pt>
                <c:pt idx="1">
                  <c:v>460</c:v>
                </c:pt>
                <c:pt idx="2">
                  <c:v>465</c:v>
                </c:pt>
                <c:pt idx="3">
                  <c:v>552</c:v>
                </c:pt>
                <c:pt idx="4">
                  <c:v>643</c:v>
                </c:pt>
                <c:pt idx="5">
                  <c:v>741</c:v>
                </c:pt>
                <c:pt idx="6">
                  <c:v>889</c:v>
                </c:pt>
              </c:numCache>
            </c:numRef>
          </c:val>
          <c:smooth val="0"/>
          <c:extLst>
            <c:ext xmlns:c16="http://schemas.microsoft.com/office/drawing/2014/chart" uri="{C3380CC4-5D6E-409C-BE32-E72D297353CC}">
              <c16:uniqueId val="{00000005-ACB7-40B8-A25F-867AF7045556}"/>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6"/>
              <c:layout>
                <c:manualLayout>
                  <c:x val="-5.3521401088977849E-2"/>
                  <c:y val="-3.46875911344415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まとめ!$C$8:$I$8</c:f>
              <c:numCache>
                <c:formatCode>_(* #,##0_);_(* \(#,##0\);_(* "-"_);_(@_)</c:formatCode>
                <c:ptCount val="7"/>
                <c:pt idx="0">
                  <c:v>313</c:v>
                </c:pt>
                <c:pt idx="1">
                  <c:v>365</c:v>
                </c:pt>
                <c:pt idx="2">
                  <c:v>419</c:v>
                </c:pt>
                <c:pt idx="3">
                  <c:v>540</c:v>
                </c:pt>
                <c:pt idx="4">
                  <c:v>720</c:v>
                </c:pt>
                <c:pt idx="5">
                  <c:v>835</c:v>
                </c:pt>
                <c:pt idx="6">
                  <c:v>910</c:v>
                </c:pt>
              </c:numCache>
            </c:numRef>
          </c:val>
          <c:smooth val="0"/>
          <c:extLst>
            <c:ext xmlns:c16="http://schemas.microsoft.com/office/drawing/2014/chart" uri="{C3380CC4-5D6E-409C-BE32-E72D297353CC}">
              <c16:uniqueId val="{00000007-ACB7-40B8-A25F-867AF7045556}"/>
            </c:ext>
          </c:extLst>
        </c:ser>
        <c:dLbls>
          <c:showLegendKey val="0"/>
          <c:showVal val="0"/>
          <c:showCatName val="0"/>
          <c:showSerName val="0"/>
          <c:showPercent val="0"/>
          <c:showBubbleSize val="0"/>
        </c:dLbls>
        <c:marker val="1"/>
        <c:smooth val="0"/>
        <c:axId val="1334528736"/>
        <c:axId val="1334524992"/>
      </c:lineChart>
      <c:lineChart>
        <c:grouping val="standard"/>
        <c:varyColors val="0"/>
        <c:ser>
          <c:idx val="2"/>
          <c:order val="1"/>
          <c:tx>
            <c:strRef>
              <c:f>まとめ!$B$5</c:f>
              <c:strCache>
                <c:ptCount val="1"/>
                <c:pt idx="0">
                  <c:v>東京都（右軸）</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6"/>
              <c:layout>
                <c:manualLayout>
                  <c:x val="-9.1208916908051552E-2"/>
                  <c:y val="-5.26615221692538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まとめ!$C$5:$I$5</c:f>
              <c:numCache>
                <c:formatCode>_(* #,##0_);_(* \(#,##0\);_(* "-"_);_(@_)</c:formatCode>
                <c:ptCount val="7"/>
                <c:pt idx="0">
                  <c:v>6058</c:v>
                </c:pt>
                <c:pt idx="1">
                  <c:v>6248</c:v>
                </c:pt>
                <c:pt idx="2">
                  <c:v>6897</c:v>
                </c:pt>
                <c:pt idx="3">
                  <c:v>7914</c:v>
                </c:pt>
                <c:pt idx="4">
                  <c:v>9242</c:v>
                </c:pt>
                <c:pt idx="5">
                  <c:v>9722</c:v>
                </c:pt>
                <c:pt idx="6">
                  <c:v>9990</c:v>
                </c:pt>
              </c:numCache>
            </c:numRef>
          </c:val>
          <c:smooth val="0"/>
          <c:extLst>
            <c:ext xmlns:c16="http://schemas.microsoft.com/office/drawing/2014/chart" uri="{C3380CC4-5D6E-409C-BE32-E72D297353CC}">
              <c16:uniqueId val="{00000009-ACB7-40B8-A25F-867AF7045556}"/>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415697022937E-2"/>
          <c:y val="0.85995261009040536"/>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74538272523389E-2"/>
          <c:y val="8.70002577560791E-2"/>
          <c:w val="0.77860250720034374"/>
          <c:h val="0.53137958059478385"/>
        </c:manualLayout>
      </c:layout>
      <c:lineChart>
        <c:grouping val="standard"/>
        <c:varyColors val="0"/>
        <c:ser>
          <c:idx val="0"/>
          <c:order val="0"/>
          <c:tx>
            <c:strRef>
              <c:f>まとめ!$C$2</c:f>
              <c:strCache>
                <c:ptCount val="1"/>
                <c:pt idx="0">
                  <c:v>府内企業合計</c:v>
                </c:pt>
              </c:strCache>
            </c:strRef>
          </c:tx>
          <c:marker>
            <c:symbol val="none"/>
          </c:marker>
          <c:cat>
            <c:multiLvlStrRef>
              <c:f>まとめ!$A$3:$B$45</c:f>
              <c:multiLvlStrCache>
                <c:ptCount val="43"/>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lvl>
              </c:multiLvlStrCache>
            </c:multiLvlStrRef>
          </c:cat>
          <c:val>
            <c:numRef>
              <c:f>まとめ!$C$3:$C$45</c:f>
              <c:numCache>
                <c:formatCode>0.0</c:formatCode>
                <c:ptCount val="43"/>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pt idx="37">
                  <c:v>-1.3862633900441104</c:v>
                </c:pt>
                <c:pt idx="38">
                  <c:v>1.5822784810126578</c:v>
                </c:pt>
                <c:pt idx="39">
                  <c:v>3.6745406824146976</c:v>
                </c:pt>
                <c:pt idx="40">
                  <c:v>-5.6568196103079842</c:v>
                </c:pt>
                <c:pt idx="41">
                  <c:v>-19.706498951781967</c:v>
                </c:pt>
                <c:pt idx="42">
                  <c:v>-15.485278080697929</c:v>
                </c:pt>
              </c:numCache>
            </c:numRef>
          </c:val>
          <c:smooth val="0"/>
          <c:extLst>
            <c:ext xmlns:c16="http://schemas.microsoft.com/office/drawing/2014/chart" uri="{C3380CC4-5D6E-409C-BE32-E72D297353CC}">
              <c16:uniqueId val="{00000000-D1F0-4BB4-B5C9-86E3B4C670F0}"/>
            </c:ext>
          </c:extLst>
        </c:ser>
        <c:ser>
          <c:idx val="1"/>
          <c:order val="1"/>
          <c:tx>
            <c:strRef>
              <c:f>まとめ!$D$2</c:f>
              <c:strCache>
                <c:ptCount val="1"/>
                <c:pt idx="0">
                  <c:v>大企業</c:v>
                </c:pt>
              </c:strCache>
            </c:strRef>
          </c:tx>
          <c:spPr>
            <a:ln cmpd="dbl"/>
          </c:spPr>
          <c:marker>
            <c:symbol val="none"/>
          </c:marker>
          <c:cat>
            <c:multiLvlStrRef>
              <c:f>まとめ!$A$3:$B$45</c:f>
              <c:multiLvlStrCache>
                <c:ptCount val="43"/>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lvl>
              </c:multiLvlStrCache>
            </c:multiLvlStrRef>
          </c:cat>
          <c:val>
            <c:numRef>
              <c:f>まとめ!$D$3:$D$45</c:f>
              <c:numCache>
                <c:formatCode>0.0</c:formatCode>
                <c:ptCount val="43"/>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pt idx="37">
                  <c:v>13.274336283185841</c:v>
                </c:pt>
                <c:pt idx="38">
                  <c:v>9.9173553719008218</c:v>
                </c:pt>
                <c:pt idx="39">
                  <c:v>11.016949152542374</c:v>
                </c:pt>
                <c:pt idx="40">
                  <c:v>11.538461538461537</c:v>
                </c:pt>
                <c:pt idx="41">
                  <c:v>-7.2580645161290356</c:v>
                </c:pt>
                <c:pt idx="42">
                  <c:v>-22.727272727272734</c:v>
                </c:pt>
              </c:numCache>
            </c:numRef>
          </c:val>
          <c:smooth val="0"/>
          <c:extLst>
            <c:ext xmlns:c16="http://schemas.microsoft.com/office/drawing/2014/chart" uri="{C3380CC4-5D6E-409C-BE32-E72D297353CC}">
              <c16:uniqueId val="{00000001-D1F0-4BB4-B5C9-86E3B4C670F0}"/>
            </c:ext>
          </c:extLst>
        </c:ser>
        <c:ser>
          <c:idx val="2"/>
          <c:order val="2"/>
          <c:tx>
            <c:strRef>
              <c:f>まとめ!$E$2</c:f>
              <c:strCache>
                <c:ptCount val="1"/>
                <c:pt idx="0">
                  <c:v>中小企業</c:v>
                </c:pt>
              </c:strCache>
            </c:strRef>
          </c:tx>
          <c:spPr>
            <a:ln>
              <a:prstDash val="sysDash"/>
            </a:ln>
          </c:spPr>
          <c:marker>
            <c:symbol val="none"/>
          </c:marker>
          <c:cat>
            <c:multiLvlStrRef>
              <c:f>まとめ!$A$3:$B$45</c:f>
              <c:multiLvlStrCache>
                <c:ptCount val="43"/>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lvl>
              </c:multiLvlStrCache>
            </c:multiLvlStrRef>
          </c:cat>
          <c:val>
            <c:numRef>
              <c:f>まとめ!$E$3:$E$45</c:f>
              <c:numCache>
                <c:formatCode>0.0</c:formatCode>
                <c:ptCount val="43"/>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pt idx="37">
                  <c:v>-2.6045236463331047</c:v>
                </c:pt>
                <c:pt idx="38">
                  <c:v>0.62543432939541255</c:v>
                </c:pt>
                <c:pt idx="39">
                  <c:v>3.2258064516129021</c:v>
                </c:pt>
                <c:pt idx="40">
                  <c:v>-6.9830508474576245</c:v>
                </c:pt>
                <c:pt idx="41">
                  <c:v>-20.374574347332576</c:v>
                </c:pt>
                <c:pt idx="42">
                  <c:v>-14.867256637168142</c:v>
                </c:pt>
              </c:numCache>
            </c:numRef>
          </c:val>
          <c:smooth val="0"/>
          <c:extLst>
            <c:ext xmlns:c16="http://schemas.microsoft.com/office/drawing/2014/chart" uri="{C3380CC4-5D6E-409C-BE32-E72D297353CC}">
              <c16:uniqueId val="{00000002-D1F0-4BB4-B5C9-86E3B4C670F0}"/>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overlay val="0"/>
    </c:legend>
    <c:plotVisOnly val="1"/>
    <c:dispBlanksAs val="gap"/>
    <c:showDLblsOverMax val="0"/>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6613315024411E-2"/>
          <c:y val="7.569120401907356E-2"/>
          <c:w val="0.88937167988289068"/>
          <c:h val="0.79915893222070844"/>
        </c:manualLayout>
      </c:layout>
      <c:lineChart>
        <c:grouping val="standard"/>
        <c:varyColors val="0"/>
        <c:ser>
          <c:idx val="0"/>
          <c:order val="0"/>
          <c:tx>
            <c:strRef>
              <c:f>'グラフ更新案（京都→愛知）'!$B$5</c:f>
              <c:strCache>
                <c:ptCount val="1"/>
                <c:pt idx="0">
                  <c:v>東京</c:v>
                </c:pt>
              </c:strCache>
            </c:strRef>
          </c:tx>
          <c:dLbls>
            <c:dLbl>
              <c:idx val="9"/>
              <c:layout>
                <c:manualLayout>
                  <c:x val="1.2737984791176028E-3"/>
                  <c:y val="-2.7032202370052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58-4DC9-B880-3CA93FA67F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'グラフ更新案（京都→愛知）'!$C$5:$L$5</c:f>
              <c:numCache>
                <c:formatCode>0.0_ </c:formatCode>
                <c:ptCount val="10"/>
                <c:pt idx="0">
                  <c:v>92.286406087858879</c:v>
                </c:pt>
                <c:pt idx="1">
                  <c:v>94.229428172942818</c:v>
                </c:pt>
                <c:pt idx="2">
                  <c:v>92.4</c:v>
                </c:pt>
                <c:pt idx="3">
                  <c:v>94.7</c:v>
                </c:pt>
                <c:pt idx="4">
                  <c:v>95.7</c:v>
                </c:pt>
                <c:pt idx="5">
                  <c:v>98.4</c:v>
                </c:pt>
                <c:pt idx="6">
                  <c:v>95.8</c:v>
                </c:pt>
                <c:pt idx="7">
                  <c:v>95.9</c:v>
                </c:pt>
                <c:pt idx="8">
                  <c:v>96.1</c:v>
                </c:pt>
                <c:pt idx="9">
                  <c:v>95.5</c:v>
                </c:pt>
              </c:numCache>
            </c:numRef>
          </c:val>
          <c:smooth val="0"/>
          <c:extLst>
            <c:ext xmlns:c16="http://schemas.microsoft.com/office/drawing/2014/chart" uri="{C3380CC4-5D6E-409C-BE32-E72D297353CC}">
              <c16:uniqueId val="{00000001-2558-4DC9-B880-3CA93FA67F94}"/>
            </c:ext>
          </c:extLst>
        </c:ser>
        <c:ser>
          <c:idx val="1"/>
          <c:order val="1"/>
          <c:tx>
            <c:strRef>
              <c:f>'グラフ更新案（京都→愛知）'!$B$6</c:f>
              <c:strCache>
                <c:ptCount val="1"/>
                <c:pt idx="0">
                  <c:v>愛知</c:v>
                </c:pt>
              </c:strCache>
            </c:strRef>
          </c:tx>
          <c:marker>
            <c:symbol val="circle"/>
            <c:size val="5"/>
          </c:marker>
          <c:dLbls>
            <c:dLbl>
              <c:idx val="9"/>
              <c:layout>
                <c:manualLayout>
                  <c:x val="-1.6853089738405058E-2"/>
                  <c:y val="-7.575866970117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58-4DC9-B880-3CA93FA67F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'グラフ更新案（京都→愛知）'!$C$6:$L$6</c:f>
              <c:numCache>
                <c:formatCode>0.0_ </c:formatCode>
                <c:ptCount val="10"/>
                <c:pt idx="0">
                  <c:v>96.699445039431396</c:v>
                </c:pt>
                <c:pt idx="1">
                  <c:v>97.438039543302693</c:v>
                </c:pt>
                <c:pt idx="2">
                  <c:v>96.9</c:v>
                </c:pt>
                <c:pt idx="3">
                  <c:v>98.2</c:v>
                </c:pt>
                <c:pt idx="4">
                  <c:v>98.9</c:v>
                </c:pt>
                <c:pt idx="5">
                  <c:v>98.4</c:v>
                </c:pt>
                <c:pt idx="6">
                  <c:v>98.8</c:v>
                </c:pt>
                <c:pt idx="7">
                  <c:v>99</c:v>
                </c:pt>
                <c:pt idx="8">
                  <c:v>99.1</c:v>
                </c:pt>
                <c:pt idx="9">
                  <c:v>98.9</c:v>
                </c:pt>
              </c:numCache>
            </c:numRef>
          </c:val>
          <c:smooth val="0"/>
          <c:extLst>
            <c:ext xmlns:c16="http://schemas.microsoft.com/office/drawing/2014/chart" uri="{C3380CC4-5D6E-409C-BE32-E72D297353CC}">
              <c16:uniqueId val="{00000003-2558-4DC9-B880-3CA93FA67F94}"/>
            </c:ext>
          </c:extLst>
        </c:ser>
        <c:ser>
          <c:idx val="2"/>
          <c:order val="2"/>
          <c:tx>
            <c:strRef>
              <c:f>'グラフ更新案（京都→愛知）'!$B$7</c:f>
              <c:strCache>
                <c:ptCount val="1"/>
                <c:pt idx="0">
                  <c:v>大阪</c:v>
                </c:pt>
              </c:strCache>
            </c:strRef>
          </c:tx>
          <c:spPr>
            <a:ln w="22225">
              <a:solidFill>
                <a:srgbClr val="002060"/>
              </a:solidFill>
            </a:ln>
          </c:spPr>
          <c:marker>
            <c:symbol val="square"/>
            <c:size val="7"/>
            <c:spPr>
              <a:solidFill>
                <a:srgbClr val="002060"/>
              </a:solidFill>
              <a:ln>
                <a:solidFill>
                  <a:srgbClr val="002060"/>
                </a:solidFill>
              </a:ln>
            </c:spPr>
          </c:marker>
          <c:dLbls>
            <c:dLbl>
              <c:idx val="0"/>
              <c:layout>
                <c:manualLayout>
                  <c:x val="-4.6207705909873047E-2"/>
                  <c:y val="-5.934130326732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58-4DC9-B880-3CA93FA67F94}"/>
                </c:ext>
              </c:extLst>
            </c:dLbl>
            <c:dLbl>
              <c:idx val="2"/>
              <c:layout>
                <c:manualLayout>
                  <c:x val="-1.4838991047569205E-2"/>
                  <c:y val="-4.3842659202483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58-4DC9-B880-3CA93FA67F94}"/>
                </c:ext>
              </c:extLst>
            </c:dLbl>
            <c:dLbl>
              <c:idx val="3"/>
              <c:layout>
                <c:manualLayout>
                  <c:x val="-3.6994076646763567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58-4DC9-B880-3CA93FA67F94}"/>
                </c:ext>
              </c:extLst>
            </c:dLbl>
            <c:dLbl>
              <c:idx val="4"/>
              <c:layout>
                <c:manualLayout>
                  <c:x val="-3.6994076646763567E-2"/>
                  <c:y val="4.918059661147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58-4DC9-B880-3CA93FA67F94}"/>
                </c:ext>
              </c:extLst>
            </c:dLbl>
            <c:dLbl>
              <c:idx val="5"/>
              <c:layout>
                <c:manualLayout>
                  <c:x val="-3.6994076646763491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58-4DC9-B880-3CA93FA67F94}"/>
                </c:ext>
              </c:extLst>
            </c:dLbl>
            <c:dLbl>
              <c:idx val="6"/>
              <c:layout>
                <c:manualLayout>
                  <c:x val="-3.6994076646763567E-2"/>
                  <c:y val="3.5891560066619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58-4DC9-B880-3CA93FA67F94}"/>
                </c:ext>
              </c:extLst>
            </c:dLbl>
            <c:dLbl>
              <c:idx val="7"/>
              <c:layout>
                <c:manualLayout>
                  <c:x val="-3.6994076646763567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58-4DC9-B880-3CA93FA67F94}"/>
                </c:ext>
              </c:extLst>
            </c:dLbl>
            <c:dLbl>
              <c:idx val="8"/>
              <c:layout>
                <c:manualLayout>
                  <c:x val="-3.900817533759942E-2"/>
                  <c:y val="4.0321238914903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58-4DC9-B880-3CA93FA67F94}"/>
                </c:ext>
              </c:extLst>
            </c:dLbl>
            <c:dLbl>
              <c:idx val="9"/>
              <c:layout>
                <c:manualLayout>
                  <c:x val="-2.6915226305349645E-2"/>
                  <c:y val="4.6477137261580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58-4DC9-B880-3CA93FA67F94}"/>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'グラフ更新案（京都→愛知）'!$C$7:$L$7</c:f>
              <c:numCache>
                <c:formatCode>0.0_ </c:formatCode>
                <c:ptCount val="10"/>
                <c:pt idx="0">
                  <c:v>87.878413443716795</c:v>
                </c:pt>
                <c:pt idx="1">
                  <c:v>90.479616306954441</c:v>
                </c:pt>
                <c:pt idx="2">
                  <c:v>93.3</c:v>
                </c:pt>
                <c:pt idx="3">
                  <c:v>93</c:v>
                </c:pt>
                <c:pt idx="4">
                  <c:v>94.7</c:v>
                </c:pt>
                <c:pt idx="5">
                  <c:v>94.5</c:v>
                </c:pt>
                <c:pt idx="6">
                  <c:v>95.1</c:v>
                </c:pt>
                <c:pt idx="7">
                  <c:v>94.9</c:v>
                </c:pt>
                <c:pt idx="8">
                  <c:v>95.2</c:v>
                </c:pt>
                <c:pt idx="9">
                  <c:v>94.3</c:v>
                </c:pt>
              </c:numCache>
            </c:numRef>
          </c:val>
          <c:smooth val="0"/>
          <c:extLst>
            <c:ext xmlns:c16="http://schemas.microsoft.com/office/drawing/2014/chart" uri="{C3380CC4-5D6E-409C-BE32-E72D297353CC}">
              <c16:uniqueId val="{0000000D-2558-4DC9-B880-3CA93FA67F94}"/>
            </c:ext>
          </c:extLst>
        </c:ser>
        <c:ser>
          <c:idx val="3"/>
          <c:order val="3"/>
          <c:tx>
            <c:strRef>
              <c:f>'グラフ更新案（京都→愛知）'!$B$8</c:f>
              <c:strCache>
                <c:ptCount val="1"/>
                <c:pt idx="0">
                  <c:v>全国</c:v>
                </c:pt>
              </c:strCache>
            </c:strRef>
          </c:tx>
          <c:spPr>
            <a:ln w="22225">
              <a:solidFill>
                <a:schemeClr val="bg2">
                  <a:lumMod val="50000"/>
                </a:schemeClr>
              </a:solidFill>
            </a:ln>
          </c:spPr>
          <c:marker>
            <c:symbol val="x"/>
            <c:size val="6"/>
            <c:spPr>
              <a:noFill/>
              <a:ln w="15875">
                <a:solidFill>
                  <a:schemeClr val="bg2">
                    <a:lumMod val="50000"/>
                  </a:schemeClr>
                </a:solidFill>
              </a:ln>
            </c:spPr>
          </c:marker>
          <c:dLbls>
            <c:dLbl>
              <c:idx val="0"/>
              <c:layout>
                <c:manualLayout>
                  <c:x val="-4.9981280641806569E-2"/>
                  <c:y val="-4.4456109652960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58-4DC9-B880-3CA93FA67F94}"/>
                </c:ext>
              </c:extLst>
            </c:dLbl>
            <c:dLbl>
              <c:idx val="1"/>
              <c:layout>
                <c:manualLayout>
                  <c:x val="-9.7297083147625408E-3"/>
                  <c:y val="1.1099445902595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58-4DC9-B880-3CA93FA67F94}"/>
                </c:ext>
              </c:extLst>
            </c:dLbl>
            <c:dLbl>
              <c:idx val="2"/>
              <c:layout>
                <c:manualLayout>
                  <c:x val="-6.205834542585504E-2"/>
                  <c:y val="-2.2507651659821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58-4DC9-B880-3CA93FA67F94}"/>
                </c:ext>
              </c:extLst>
            </c:dLbl>
            <c:dLbl>
              <c:idx val="3"/>
              <c:layout>
                <c:manualLayout>
                  <c:x val="-3.639175012489005E-2"/>
                  <c:y val="3.4847620791587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58-4DC9-B880-3CA93FA67F94}"/>
                </c:ext>
              </c:extLst>
            </c:dLbl>
            <c:dLbl>
              <c:idx val="4"/>
              <c:layout>
                <c:manualLayout>
                  <c:x val="-4.494983410092606E-2"/>
                  <c:y val="3.4247594050743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58-4DC9-B880-3CA93FA67F94}"/>
                </c:ext>
              </c:extLst>
            </c:dLbl>
            <c:dLbl>
              <c:idx val="5"/>
              <c:layout>
                <c:manualLayout>
                  <c:x val="-4.494983410092606E-2"/>
                  <c:y val="4.8136482939632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58-4DC9-B880-3CA93FA67F94}"/>
                </c:ext>
              </c:extLst>
            </c:dLbl>
            <c:dLbl>
              <c:idx val="6"/>
              <c:layout>
                <c:manualLayout>
                  <c:x val="-3.3972928610509788E-2"/>
                  <c:y val="3.719814093005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58-4DC9-B880-3CA93FA67F94}"/>
                </c:ext>
              </c:extLst>
            </c:dLbl>
            <c:dLbl>
              <c:idx val="7"/>
              <c:layout>
                <c:manualLayout>
                  <c:x val="-4.0015224683017339E-2"/>
                  <c:y val="3.2768462081774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58-4DC9-B880-3CA93FA67F94}"/>
                </c:ext>
              </c:extLst>
            </c:dLbl>
            <c:dLbl>
              <c:idx val="8"/>
              <c:layout>
                <c:manualLayout>
                  <c:x val="-4.0015224683017339E-2"/>
                  <c:y val="3.27684620817746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58-4DC9-B880-3CA93FA67F94}"/>
                </c:ext>
              </c:extLst>
            </c:dLbl>
            <c:dLbl>
              <c:idx val="9"/>
              <c:layout>
                <c:manualLayout>
                  <c:x val="-4.0015224683017339E-2"/>
                  <c:y val="4.1627819778341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558-4DC9-B880-3CA93FA67F94}"/>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'グラフ更新案（京都→愛知）'!$C$8:$L$8</c:f>
              <c:numCache>
                <c:formatCode>0.0_ </c:formatCode>
                <c:ptCount val="10"/>
                <c:pt idx="0">
                  <c:v>93.191445057564493</c:v>
                </c:pt>
                <c:pt idx="1">
                  <c:v>94.821013532593298</c:v>
                </c:pt>
                <c:pt idx="2">
                  <c:v>95.8</c:v>
                </c:pt>
                <c:pt idx="3">
                  <c:v>96.6</c:v>
                </c:pt>
                <c:pt idx="4">
                  <c:v>97.5</c:v>
                </c:pt>
                <c:pt idx="5">
                  <c:v>97.7</c:v>
                </c:pt>
                <c:pt idx="6">
                  <c:v>98</c:v>
                </c:pt>
                <c:pt idx="7">
                  <c:v>98.1</c:v>
                </c:pt>
                <c:pt idx="8">
                  <c:v>98.2</c:v>
                </c:pt>
                <c:pt idx="9">
                  <c:v>98.1</c:v>
                </c:pt>
              </c:numCache>
            </c:numRef>
          </c:val>
          <c:smooth val="0"/>
          <c:extLst>
            <c:ext xmlns:c16="http://schemas.microsoft.com/office/drawing/2014/chart" uri="{C3380CC4-5D6E-409C-BE32-E72D297353CC}">
              <c16:uniqueId val="{00000018-2558-4DC9-B880-3CA93FA67F94}"/>
            </c:ext>
          </c:extLst>
        </c:ser>
        <c:dLbls>
          <c:showLegendKey val="0"/>
          <c:showVal val="0"/>
          <c:showCatName val="0"/>
          <c:showSerName val="0"/>
          <c:showPercent val="0"/>
          <c:showBubbleSize val="0"/>
        </c:dLbls>
        <c:marker val="1"/>
        <c:smooth val="0"/>
        <c:axId val="134036480"/>
        <c:axId val="134058752"/>
      </c:lineChart>
      <c:catAx>
        <c:axId val="134036480"/>
        <c:scaling>
          <c:orientation val="minMax"/>
        </c:scaling>
        <c:delete val="0"/>
        <c:axPos val="b"/>
        <c:numFmt formatCode="General" sourceLinked="0"/>
        <c:majorTickMark val="out"/>
        <c:minorTickMark val="none"/>
        <c:tickLblPos val="nextTo"/>
        <c:txPr>
          <a:bodyPr/>
          <a:lstStyle/>
          <a:p>
            <a:pPr>
              <a:defRPr sz="900"/>
            </a:pPr>
            <a:endParaRPr lang="ja-JP"/>
          </a:p>
        </c:txPr>
        <c:crossAx val="134058752"/>
        <c:crosses val="autoZero"/>
        <c:auto val="1"/>
        <c:lblAlgn val="ctr"/>
        <c:lblOffset val="100"/>
        <c:noMultiLvlLbl val="0"/>
      </c:catAx>
      <c:valAx>
        <c:axId val="134058752"/>
        <c:scaling>
          <c:orientation val="minMax"/>
          <c:max val="100"/>
          <c:min val="85"/>
        </c:scaling>
        <c:delete val="0"/>
        <c:axPos val="l"/>
        <c:majorGridlines/>
        <c:numFmt formatCode="0.0_ " sourceLinked="1"/>
        <c:majorTickMark val="out"/>
        <c:minorTickMark val="none"/>
        <c:tickLblPos val="nextTo"/>
        <c:crossAx val="134036480"/>
        <c:crosses val="autoZero"/>
        <c:crossBetween val="between"/>
        <c:majorUnit val="5"/>
      </c:valAx>
    </c:plotArea>
    <c:legend>
      <c:legendPos val="b"/>
      <c:overlay val="0"/>
    </c:legend>
    <c:plotVisOnly val="1"/>
    <c:dispBlanksAs val="gap"/>
    <c:showDLblsOverMax val="0"/>
  </c:chart>
  <c:externalData r:id="rId1">
    <c:autoUpdate val="0"/>
  </c:externalData>
  <c:userShapes r:id="rId2"/>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485746872351113"/>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'!$N$52:$N$63</c:f>
              <c:numCache>
                <c:formatCode>0.0%</c:formatCode>
                <c:ptCount val="3"/>
                <c:pt idx="0">
                  <c:v>0.24475578805614545</c:v>
                </c:pt>
                <c:pt idx="1">
                  <c:v>0.26654299654401303</c:v>
                </c:pt>
                <c:pt idx="2">
                  <c:v>0.21786120591581343</c:v>
                </c:pt>
              </c:numCache>
            </c:numRef>
          </c:val>
          <c:extLst>
            <c:ext xmlns:c16="http://schemas.microsoft.com/office/drawing/2014/chart" uri="{C3380CC4-5D6E-409C-BE32-E72D297353CC}">
              <c16:uniqueId val="{00000000-568F-4352-913E-B282DCB116C4}"/>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'!$O$52:$O$63</c:f>
              <c:numCache>
                <c:formatCode>0.0%</c:formatCode>
                <c:ptCount val="3"/>
                <c:pt idx="0">
                  <c:v>0.23600248614492153</c:v>
                </c:pt>
                <c:pt idx="1">
                  <c:v>0.23612522870502134</c:v>
                </c:pt>
                <c:pt idx="2">
                  <c:v>0.22475824800910124</c:v>
                </c:pt>
              </c:numCache>
            </c:numRef>
          </c:val>
          <c:extLst>
            <c:ext xmlns:c16="http://schemas.microsoft.com/office/drawing/2014/chart" uri="{C3380CC4-5D6E-409C-BE32-E72D297353CC}">
              <c16:uniqueId val="{00000001-568F-4352-913E-B282DCB116C4}"/>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'!$P$52:$P$63</c:f>
              <c:numCache>
                <c:formatCode>0.0%</c:formatCode>
                <c:ptCount val="3"/>
                <c:pt idx="0">
                  <c:v>0.42761692650334077</c:v>
                </c:pt>
                <c:pt idx="1">
                  <c:v>0.34394694043504775</c:v>
                </c:pt>
                <c:pt idx="2">
                  <c:v>0.36478479332574898</c:v>
                </c:pt>
              </c:numCache>
            </c:numRef>
          </c:val>
          <c:extLst>
            <c:ext xmlns:c16="http://schemas.microsoft.com/office/drawing/2014/chart" uri="{C3380CC4-5D6E-409C-BE32-E72D297353CC}">
              <c16:uniqueId val="{00000002-568F-4352-913E-B282DCB116C4}"/>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'!$Q$52:$Q$63</c:f>
              <c:numCache>
                <c:formatCode>0.0%</c:formatCode>
                <c:ptCount val="3"/>
                <c:pt idx="0">
                  <c:v>9.1624799295592266E-2</c:v>
                </c:pt>
                <c:pt idx="1">
                  <c:v>0.15338483431591787</c:v>
                </c:pt>
                <c:pt idx="2">
                  <c:v>0.19259575274933638</c:v>
                </c:pt>
              </c:numCache>
            </c:numRef>
          </c:val>
          <c:extLst>
            <c:ext xmlns:c16="http://schemas.microsoft.com/office/drawing/2014/chart" uri="{C3380CC4-5D6E-409C-BE32-E72D297353CC}">
              <c16:uniqueId val="{00000003-568F-4352-913E-B282DCB116C4}"/>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568F-4352-913E-B282DCB116C4}"/>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485757456943294"/>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'!$N$52:$N$63</c:f>
              <c:numCache>
                <c:formatCode>0.0%</c:formatCode>
                <c:ptCount val="3"/>
                <c:pt idx="0">
                  <c:v>0.22133766889050849</c:v>
                </c:pt>
                <c:pt idx="1">
                  <c:v>0.23778764634638677</c:v>
                </c:pt>
                <c:pt idx="2">
                  <c:v>0.20132346343651861</c:v>
                </c:pt>
              </c:numCache>
            </c:numRef>
          </c:val>
          <c:extLst>
            <c:ext xmlns:c16="http://schemas.microsoft.com/office/drawing/2014/chart" uri="{C3380CC4-5D6E-409C-BE32-E72D297353CC}">
              <c16:uniqueId val="{00000000-E45D-4975-859D-0ED182EDB978}"/>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'!$O$52:$O$63</c:f>
              <c:numCache>
                <c:formatCode>0.0%</c:formatCode>
                <c:ptCount val="3"/>
                <c:pt idx="0">
                  <c:v>0.23350339182597971</c:v>
                </c:pt>
                <c:pt idx="1">
                  <c:v>0.24338197127862046</c:v>
                </c:pt>
                <c:pt idx="2">
                  <c:v>0.23026020637056976</c:v>
                </c:pt>
              </c:numCache>
            </c:numRef>
          </c:val>
          <c:extLst>
            <c:ext xmlns:c16="http://schemas.microsoft.com/office/drawing/2014/chart" uri="{C3380CC4-5D6E-409C-BE32-E72D297353CC}">
              <c16:uniqueId val="{00000001-E45D-4975-859D-0ED182EDB978}"/>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'!$P$52:$P$63</c:f>
              <c:numCache>
                <c:formatCode>0.0%</c:formatCode>
                <c:ptCount val="3"/>
                <c:pt idx="0">
                  <c:v>0.46397936872792511</c:v>
                </c:pt>
                <c:pt idx="1">
                  <c:v>0.39085299036853338</c:v>
                </c:pt>
                <c:pt idx="2">
                  <c:v>0.41369448183041724</c:v>
                </c:pt>
              </c:numCache>
            </c:numRef>
          </c:val>
          <c:extLst>
            <c:ext xmlns:c16="http://schemas.microsoft.com/office/drawing/2014/chart" uri="{C3380CC4-5D6E-409C-BE32-E72D297353CC}">
              <c16:uniqueId val="{00000002-E45D-4975-859D-0ED182EDB978}"/>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'!$Q$52:$Q$63</c:f>
              <c:numCache>
                <c:formatCode>0.0%</c:formatCode>
                <c:ptCount val="3"/>
                <c:pt idx="0">
                  <c:v>8.1179570555586708E-2</c:v>
                </c:pt>
                <c:pt idx="1">
                  <c:v>0.12797739200645944</c:v>
                </c:pt>
                <c:pt idx="2">
                  <c:v>0.15472184836249439</c:v>
                </c:pt>
              </c:numCache>
            </c:numRef>
          </c:val>
          <c:extLst>
            <c:ext xmlns:c16="http://schemas.microsoft.com/office/drawing/2014/chart" uri="{C3380CC4-5D6E-409C-BE32-E72D297353CC}">
              <c16:uniqueId val="{00000003-E45D-4975-859D-0ED182EDB978}"/>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E45D-4975-859D-0ED182EDB978}"/>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8.5842546020782826E-2"/>
          <c:w val="0.75132052263008897"/>
          <c:h val="0.71049114694259818"/>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'!$N$52:$N$63</c:f>
              <c:numCache>
                <c:formatCode>0.0%</c:formatCode>
                <c:ptCount val="3"/>
                <c:pt idx="0">
                  <c:v>0.26282819068120589</c:v>
                </c:pt>
                <c:pt idx="1">
                  <c:v>0.27905770101333705</c:v>
                </c:pt>
                <c:pt idx="2">
                  <c:v>0.24409777522082915</c:v>
                </c:pt>
              </c:numCache>
            </c:numRef>
          </c:val>
          <c:extLst>
            <c:ext xmlns:c16="http://schemas.microsoft.com/office/drawing/2014/chart" uri="{C3380CC4-5D6E-409C-BE32-E72D297353CC}">
              <c16:uniqueId val="{00000000-1808-415B-B427-BC04354C9E93}"/>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'!$O$52:$O$63</c:f>
              <c:numCache>
                <c:formatCode>0.0%</c:formatCode>
                <c:ptCount val="3"/>
                <c:pt idx="0">
                  <c:v>0.2389454582445962</c:v>
                </c:pt>
                <c:pt idx="1">
                  <c:v>0.24601803809590139</c:v>
                </c:pt>
                <c:pt idx="2">
                  <c:v>0.2327704148571188</c:v>
                </c:pt>
              </c:numCache>
            </c:numRef>
          </c:val>
          <c:extLst>
            <c:ext xmlns:c16="http://schemas.microsoft.com/office/drawing/2014/chart" uri="{C3380CC4-5D6E-409C-BE32-E72D297353CC}">
              <c16:uniqueId val="{00000001-1808-415B-B427-BC04354C9E93}"/>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'!$P$52:$P$63</c:f>
              <c:numCache>
                <c:formatCode>0.0%</c:formatCode>
                <c:ptCount val="3"/>
                <c:pt idx="0">
                  <c:v>0.4352511493441929</c:v>
                </c:pt>
                <c:pt idx="1">
                  <c:v>0.36229062924400179</c:v>
                </c:pt>
                <c:pt idx="2">
                  <c:v>0.38815766394679052</c:v>
                </c:pt>
              </c:numCache>
            </c:numRef>
          </c:val>
          <c:extLst>
            <c:ext xmlns:c16="http://schemas.microsoft.com/office/drawing/2014/chart" uri="{C3380CC4-5D6E-409C-BE32-E72D297353CC}">
              <c16:uniqueId val="{00000002-1808-415B-B427-BC04354C9E93}"/>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'!$Q$52:$Q$63</c:f>
              <c:numCache>
                <c:formatCode>0.0%</c:formatCode>
                <c:ptCount val="3"/>
                <c:pt idx="0">
                  <c:v>6.2975201730005023E-2</c:v>
                </c:pt>
                <c:pt idx="1">
                  <c:v>0.11263363164675975</c:v>
                </c:pt>
                <c:pt idx="2">
                  <c:v>0.13497414597526153</c:v>
                </c:pt>
              </c:numCache>
            </c:numRef>
          </c:val>
          <c:extLst>
            <c:ext xmlns:c16="http://schemas.microsoft.com/office/drawing/2014/chart" uri="{C3380CC4-5D6E-409C-BE32-E72D297353CC}">
              <c16:uniqueId val="{00000003-1808-415B-B427-BC04354C9E93}"/>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2"/>
                      <c:lvl>
                        <c:pt idx="0">
                          <c:v>2007年</c:v>
                        </c:pt>
                        <c:pt idx="1">
                          <c:v>2012年</c:v>
                        </c:pt>
                        <c:pt idx="2">
                          <c:v>2017年</c:v>
                        </c:pt>
                        <c:pt idx="3">
                          <c:v>2007年</c:v>
                        </c:pt>
                        <c:pt idx="4">
                          <c:v>2012年</c:v>
                        </c:pt>
                        <c:pt idx="5">
                          <c:v>2017年</c:v>
                        </c:pt>
                        <c:pt idx="6">
                          <c:v>2007年</c:v>
                        </c:pt>
                        <c:pt idx="7">
                          <c:v>2012年</c:v>
                        </c:pt>
                        <c:pt idx="8">
                          <c:v>2017年</c:v>
                        </c:pt>
                        <c:pt idx="9">
                          <c:v>2007年</c:v>
                        </c:pt>
                        <c:pt idx="10">
                          <c:v>2012年</c:v>
                        </c:pt>
                        <c:pt idx="11">
                          <c:v>2017年</c:v>
                        </c:pt>
                      </c:lvl>
                      <c:lvl>
                        <c:pt idx="0">
                          <c:v>全国</c:v>
                        </c:pt>
                        <c:pt idx="3">
                          <c:v>愛知県</c:v>
                        </c:pt>
                        <c:pt idx="6">
                          <c:v>東京都</c:v>
                        </c:pt>
                        <c:pt idx="9">
                          <c:v>大阪府</c:v>
                        </c:pt>
                      </c:lvl>
                    </c:multiLvlStrCache>
                  </c:multiLvlStrRef>
                </c:cat>
                <c:val>
                  <c:numRef>
                    <c:extLst>
                      <c:ext uri="{02D57815-91ED-43cb-92C2-25804820EDAC}">
                        <c15:formulaRef>
                          <c15:sqref>'新（高齢者除く） '!$F$32</c15:sqref>
                        </c15:formulaRef>
                      </c:ext>
                    </c:extLst>
                    <c:numCache>
                      <c:formatCode>General</c:formatCode>
                      <c:ptCount val="1"/>
                      <c:pt idx="0">
                        <c:v>0</c:v>
                      </c:pt>
                    </c:numCache>
                  </c:numRef>
                </c:val>
                <c:extLst>
                  <c:ext xmlns:c16="http://schemas.microsoft.com/office/drawing/2014/chart" uri="{C3380CC4-5D6E-409C-BE32-E72D297353CC}">
                    <c16:uniqueId val="{00000004-1808-415B-B427-BC04354C9E93}"/>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0"/>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216275856866012"/>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'!$N$52:$N$63</c:f>
              <c:numCache>
                <c:formatCode>0.0%</c:formatCode>
                <c:ptCount val="3"/>
                <c:pt idx="0">
                  <c:v>0.28310728608119679</c:v>
                </c:pt>
                <c:pt idx="1">
                  <c:v>0.31815575728619205</c:v>
                </c:pt>
                <c:pt idx="2">
                  <c:v>0.27629959284158695</c:v>
                </c:pt>
              </c:numCache>
            </c:numRef>
          </c:val>
          <c:extLst>
            <c:ext xmlns:c16="http://schemas.microsoft.com/office/drawing/2014/chart" uri="{C3380CC4-5D6E-409C-BE32-E72D297353CC}">
              <c16:uniqueId val="{00000000-63D5-4273-9843-DC6B8256ADA6}"/>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'!$O$52:$O$63</c:f>
              <c:numCache>
                <c:formatCode>0.0%</c:formatCode>
                <c:ptCount val="3"/>
                <c:pt idx="0">
                  <c:v>0.24886225386383093</c:v>
                </c:pt>
                <c:pt idx="1">
                  <c:v>0.25991399904443385</c:v>
                </c:pt>
                <c:pt idx="2">
                  <c:v>0.24448442382350155</c:v>
                </c:pt>
              </c:numCache>
            </c:numRef>
          </c:val>
          <c:extLst>
            <c:ext xmlns:c16="http://schemas.microsoft.com/office/drawing/2014/chart" uri="{C3380CC4-5D6E-409C-BE32-E72D297353CC}">
              <c16:uniqueId val="{00000001-63D5-4273-9843-DC6B8256ADA6}"/>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'!$P$52:$P$63</c:f>
              <c:numCache>
                <c:formatCode>0.0%</c:formatCode>
                <c:ptCount val="3"/>
                <c:pt idx="0">
                  <c:v>0.41211192718424727</c:v>
                </c:pt>
                <c:pt idx="1">
                  <c:v>0.32804586717630196</c:v>
                </c:pt>
                <c:pt idx="2">
                  <c:v>0.36265505160496164</c:v>
                </c:pt>
              </c:numCache>
            </c:numRef>
          </c:val>
          <c:extLst>
            <c:ext xmlns:c16="http://schemas.microsoft.com/office/drawing/2014/chart" uri="{C3380CC4-5D6E-409C-BE32-E72D297353CC}">
              <c16:uniqueId val="{00000002-63D5-4273-9843-DC6B8256ADA6}"/>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'!$Q$52:$Q$63</c:f>
              <c:numCache>
                <c:formatCode>0.0%</c:formatCode>
                <c:ptCount val="3"/>
                <c:pt idx="0">
                  <c:v>5.5918532870725006E-2</c:v>
                </c:pt>
                <c:pt idx="1">
                  <c:v>9.3884376493072144E-2</c:v>
                </c:pt>
                <c:pt idx="2">
                  <c:v>0.11656093172994982</c:v>
                </c:pt>
              </c:numCache>
            </c:numRef>
          </c:val>
          <c:extLst>
            <c:ext xmlns:c16="http://schemas.microsoft.com/office/drawing/2014/chart" uri="{C3380CC4-5D6E-409C-BE32-E72D297353CC}">
              <c16:uniqueId val="{00000003-63D5-4273-9843-DC6B8256ADA6}"/>
            </c:ext>
          </c:extLst>
        </c:ser>
        <c:dLbls>
          <c:showLegendKey val="0"/>
          <c:showVal val="0"/>
          <c:showCatName val="0"/>
          <c:showSerName val="0"/>
          <c:showPercent val="0"/>
          <c:showBubbleSize val="0"/>
        </c:dLbls>
        <c:gapWidth val="80"/>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63D5-4273-9843-DC6B8256ADA6}"/>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368272254039361"/>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'新（全世代）'!$N$68:$N$79</c:f>
              <c:numCache>
                <c:formatCode>0.0%</c:formatCode>
                <c:ptCount val="3"/>
                <c:pt idx="0">
                  <c:v>0.38407900805817075</c:v>
                </c:pt>
                <c:pt idx="1">
                  <c:v>0.42560763431222648</c:v>
                </c:pt>
                <c:pt idx="2">
                  <c:v>0.40534689619196662</c:v>
                </c:pt>
              </c:numCache>
            </c:numRef>
          </c:val>
          <c:extLst>
            <c:ext xmlns:c16="http://schemas.microsoft.com/office/drawing/2014/chart" uri="{C3380CC4-5D6E-409C-BE32-E72D297353CC}">
              <c16:uniqueId val="{00000000-42F6-4DED-A10C-09E79103764D}"/>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'新（全世代）'!$O$68:$O$79</c:f>
              <c:numCache>
                <c:formatCode>0.0%</c:formatCode>
                <c:ptCount val="3"/>
                <c:pt idx="0">
                  <c:v>0.2416094636025721</c:v>
                </c:pt>
                <c:pt idx="1">
                  <c:v>0.24800970105973533</c:v>
                </c:pt>
                <c:pt idx="2">
                  <c:v>0.2384454877412624</c:v>
                </c:pt>
              </c:numCache>
            </c:numRef>
          </c:val>
          <c:extLst>
            <c:ext xmlns:c16="http://schemas.microsoft.com/office/drawing/2014/chart" uri="{C3380CC4-5D6E-409C-BE32-E72D297353CC}">
              <c16:uniqueId val="{00000001-42F6-4DED-A10C-09E79103764D}"/>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'新（全世代）'!$P$68:$P$79</c:f>
              <c:numCache>
                <c:formatCode>0.0%</c:formatCode>
                <c:ptCount val="3"/>
                <c:pt idx="0">
                  <c:v>0.28274140597444175</c:v>
                </c:pt>
                <c:pt idx="1">
                  <c:v>0.25338746243475513</c:v>
                </c:pt>
                <c:pt idx="2">
                  <c:v>0.26875326030255609</c:v>
                </c:pt>
              </c:numCache>
            </c:numRef>
          </c:val>
          <c:extLst>
            <c:ext xmlns:c16="http://schemas.microsoft.com/office/drawing/2014/chart" uri="{C3380CC4-5D6E-409C-BE32-E72D297353CC}">
              <c16:uniqueId val="{00000002-42F6-4DED-A10C-09E79103764D}"/>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'新（全世代）'!$Q$68:$Q$79</c:f>
              <c:numCache>
                <c:formatCode>0.0%</c:formatCode>
                <c:ptCount val="3"/>
                <c:pt idx="0">
                  <c:v>9.1570122364815362E-2</c:v>
                </c:pt>
                <c:pt idx="1">
                  <c:v>7.2995202193283065E-2</c:v>
                </c:pt>
                <c:pt idx="2">
                  <c:v>8.7454355764214925E-2</c:v>
                </c:pt>
              </c:numCache>
            </c:numRef>
          </c:val>
          <c:extLst>
            <c:ext xmlns:c16="http://schemas.microsoft.com/office/drawing/2014/chart" uri="{C3380CC4-5D6E-409C-BE32-E72D297353CC}">
              <c16:uniqueId val="{00000003-42F6-4DED-A10C-09E79103764D}"/>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42F6-4DED-A10C-09E79103764D}"/>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637578833797249"/>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'新（全世代）'!$N$68:$N$79</c:f>
              <c:numCache>
                <c:formatCode>0.0%</c:formatCode>
                <c:ptCount val="3"/>
                <c:pt idx="0">
                  <c:v>0.29864300265874799</c:v>
                </c:pt>
                <c:pt idx="1">
                  <c:v>0.33110810060881063</c:v>
                </c:pt>
                <c:pt idx="2">
                  <c:v>0.29781727999507079</c:v>
                </c:pt>
              </c:numCache>
            </c:numRef>
          </c:val>
          <c:extLst>
            <c:ext xmlns:c16="http://schemas.microsoft.com/office/drawing/2014/chart" uri="{C3380CC4-5D6E-409C-BE32-E72D297353CC}">
              <c16:uniqueId val="{00000000-889A-4890-8EEA-C9D925233D47}"/>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'新（全世代）'!$O$68:$O$79</c:f>
              <c:numCache>
                <c:formatCode>0.0%</c:formatCode>
                <c:ptCount val="3"/>
                <c:pt idx="0">
                  <c:v>0.23842408756603709</c:v>
                </c:pt>
                <c:pt idx="1">
                  <c:v>0.23875822220771378</c:v>
                </c:pt>
                <c:pt idx="2">
                  <c:v>0.23150387405844206</c:v>
                </c:pt>
              </c:numCache>
            </c:numRef>
          </c:val>
          <c:extLst>
            <c:ext xmlns:c16="http://schemas.microsoft.com/office/drawing/2014/chart" uri="{C3380CC4-5D6E-409C-BE32-E72D297353CC}">
              <c16:uniqueId val="{00000001-889A-4890-8EEA-C9D925233D47}"/>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'新（全世代）'!$P$68:$P$79</c:f>
              <c:numCache>
                <c:formatCode>0.0%</c:formatCode>
                <c:ptCount val="3"/>
                <c:pt idx="0">
                  <c:v>0.31071095611339389</c:v>
                </c:pt>
                <c:pt idx="1">
                  <c:v>0.29692983172017562</c:v>
                </c:pt>
                <c:pt idx="2">
                  <c:v>0.31243549654184444</c:v>
                </c:pt>
              </c:numCache>
            </c:numRef>
          </c:val>
          <c:extLst>
            <c:ext xmlns:c16="http://schemas.microsoft.com/office/drawing/2014/chart" uri="{C3380CC4-5D6E-409C-BE32-E72D297353CC}">
              <c16:uniqueId val="{00000002-889A-4890-8EEA-C9D925233D47}"/>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'新（全世代）'!$Q$68:$Q$79</c:f>
              <c:numCache>
                <c:formatCode>0.0%</c:formatCode>
                <c:ptCount val="3"/>
                <c:pt idx="0">
                  <c:v>0.15222195366182106</c:v>
                </c:pt>
                <c:pt idx="1">
                  <c:v>0.13320384546329997</c:v>
                </c:pt>
                <c:pt idx="2">
                  <c:v>0.15824334940464271</c:v>
                </c:pt>
              </c:numCache>
            </c:numRef>
          </c:val>
          <c:extLst>
            <c:ext xmlns:c16="http://schemas.microsoft.com/office/drawing/2014/chart" uri="{C3380CC4-5D6E-409C-BE32-E72D297353CC}">
              <c16:uniqueId val="{00000003-889A-4890-8EEA-C9D925233D47}"/>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889A-4890-8EEA-C9D925233D47}"/>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672899329354379"/>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'新（全世代）'!$N$68:$N$79</c:f>
              <c:numCache>
                <c:formatCode>0.0%</c:formatCode>
                <c:ptCount val="3"/>
                <c:pt idx="0">
                  <c:v>0.28410960864277024</c:v>
                </c:pt>
                <c:pt idx="1">
                  <c:v>0.32765016164709887</c:v>
                </c:pt>
                <c:pt idx="2">
                  <c:v>0.3098550252484118</c:v>
                </c:pt>
              </c:numCache>
            </c:numRef>
          </c:val>
          <c:extLst>
            <c:ext xmlns:c16="http://schemas.microsoft.com/office/drawing/2014/chart" uri="{C3380CC4-5D6E-409C-BE32-E72D297353CC}">
              <c16:uniqueId val="{00000000-08EE-4A94-AE7F-B14C63314860}"/>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'新（全世代）'!$O$68:$O$79</c:f>
              <c:numCache>
                <c:formatCode>0.0%</c:formatCode>
                <c:ptCount val="3"/>
                <c:pt idx="0">
                  <c:v>0.23545825284395794</c:v>
                </c:pt>
                <c:pt idx="1">
                  <c:v>0.24267483409903012</c:v>
                </c:pt>
                <c:pt idx="2">
                  <c:v>0.23365368952598142</c:v>
                </c:pt>
              </c:numCache>
            </c:numRef>
          </c:val>
          <c:extLst>
            <c:ext xmlns:c16="http://schemas.microsoft.com/office/drawing/2014/chart" uri="{C3380CC4-5D6E-409C-BE32-E72D297353CC}">
              <c16:uniqueId val="{00000001-08EE-4A94-AE7F-B14C63314860}"/>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'新（全世代）'!$P$68:$P$79</c:f>
              <c:numCache>
                <c:formatCode>0.0%</c:formatCode>
                <c:ptCount val="3"/>
                <c:pt idx="0">
                  <c:v>0.34048794448021752</c:v>
                </c:pt>
                <c:pt idx="1">
                  <c:v>0.3198570699336396</c:v>
                </c:pt>
                <c:pt idx="2">
                  <c:v>0.33077048379214857</c:v>
                </c:pt>
              </c:numCache>
            </c:numRef>
          </c:val>
          <c:extLst>
            <c:ext xmlns:c16="http://schemas.microsoft.com/office/drawing/2014/chart" uri="{C3380CC4-5D6E-409C-BE32-E72D297353CC}">
              <c16:uniqueId val="{00000002-08EE-4A94-AE7F-B14C63314860}"/>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'新（全世代）'!$Q$68:$Q$79</c:f>
              <c:numCache>
                <c:formatCode>0.0%</c:formatCode>
                <c:ptCount val="3"/>
                <c:pt idx="0">
                  <c:v>0.1399441940330543</c:v>
                </c:pt>
                <c:pt idx="1">
                  <c:v>0.10981793432023142</c:v>
                </c:pt>
                <c:pt idx="2">
                  <c:v>0.12572080143345821</c:v>
                </c:pt>
              </c:numCache>
            </c:numRef>
          </c:val>
          <c:extLst>
            <c:ext xmlns:c16="http://schemas.microsoft.com/office/drawing/2014/chart" uri="{C3380CC4-5D6E-409C-BE32-E72D297353CC}">
              <c16:uniqueId val="{00000003-08EE-4A94-AE7F-B14C63314860}"/>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08EE-4A94-AE7F-B14C63314860}"/>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165106040797954"/>
          <c:w val="0.75335077211149593"/>
          <c:h val="0.71736214190527003"/>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'新（全世代）'!$N$68:$N$79</c:f>
              <c:numCache>
                <c:formatCode>0.0%</c:formatCode>
                <c:ptCount val="3"/>
                <c:pt idx="0">
                  <c:v>0.34313994887802485</c:v>
                </c:pt>
                <c:pt idx="1">
                  <c:v>0.37623042215786634</c:v>
                </c:pt>
                <c:pt idx="2">
                  <c:v>0.3626356498894896</c:v>
                </c:pt>
              </c:numCache>
            </c:numRef>
          </c:val>
          <c:extLst>
            <c:ext xmlns:c16="http://schemas.microsoft.com/office/drawing/2014/chart" uri="{C3380CC4-5D6E-409C-BE32-E72D297353CC}">
              <c16:uniqueId val="{00000000-3A92-41AF-B565-72BA6ECED105}"/>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'新（全世代）'!$O$68:$O$79</c:f>
              <c:numCache>
                <c:formatCode>0.0%</c:formatCode>
                <c:ptCount val="3"/>
                <c:pt idx="0">
                  <c:v>0.2417994302647628</c:v>
                </c:pt>
                <c:pt idx="1">
                  <c:v>0.24708815282663643</c:v>
                </c:pt>
                <c:pt idx="2">
                  <c:v>0.24033620704224559</c:v>
                </c:pt>
              </c:numCache>
            </c:numRef>
          </c:val>
          <c:extLst>
            <c:ext xmlns:c16="http://schemas.microsoft.com/office/drawing/2014/chart" uri="{C3380CC4-5D6E-409C-BE32-E72D297353CC}">
              <c16:uniqueId val="{00000001-3A92-41AF-B565-72BA6ECED105}"/>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'新（全世代）'!$P$68:$P$79</c:f>
              <c:numCache>
                <c:formatCode>0.0%</c:formatCode>
                <c:ptCount val="3"/>
                <c:pt idx="0">
                  <c:v>0.30442879199128592</c:v>
                </c:pt>
                <c:pt idx="1">
                  <c:v>0.28711993413439119</c:v>
                </c:pt>
                <c:pt idx="2">
                  <c:v>0.29619607570667511</c:v>
                </c:pt>
              </c:numCache>
            </c:numRef>
          </c:val>
          <c:extLst>
            <c:ext xmlns:c16="http://schemas.microsoft.com/office/drawing/2014/chart" uri="{C3380CC4-5D6E-409C-BE32-E72D297353CC}">
              <c16:uniqueId val="{00000002-3A92-41AF-B565-72BA6ECED105}"/>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'新（全世代）'!$Q$68:$Q$79</c:f>
              <c:numCache>
                <c:formatCode>0.0%</c:formatCode>
                <c:ptCount val="3"/>
                <c:pt idx="0">
                  <c:v>0.11063182886592639</c:v>
                </c:pt>
                <c:pt idx="1">
                  <c:v>8.9561490881106057E-2</c:v>
                </c:pt>
                <c:pt idx="2">
                  <c:v>0.1008320673615897</c:v>
                </c:pt>
              </c:numCache>
            </c:numRef>
          </c:val>
          <c:extLst>
            <c:ext xmlns:c16="http://schemas.microsoft.com/office/drawing/2014/chart" uri="{C3380CC4-5D6E-409C-BE32-E72D297353CC}">
              <c16:uniqueId val="{00000003-3A92-41AF-B565-72BA6ECED105}"/>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2"/>
                      <c:lvl>
                        <c:pt idx="0">
                          <c:v>2007年</c:v>
                        </c:pt>
                        <c:pt idx="1">
                          <c:v>2012年</c:v>
                        </c:pt>
                        <c:pt idx="2">
                          <c:v>2017年</c:v>
                        </c:pt>
                        <c:pt idx="3">
                          <c:v>2007年</c:v>
                        </c:pt>
                        <c:pt idx="4">
                          <c:v>2012年</c:v>
                        </c:pt>
                        <c:pt idx="5">
                          <c:v>2017年</c:v>
                        </c:pt>
                        <c:pt idx="6">
                          <c:v>2007年</c:v>
                        </c:pt>
                        <c:pt idx="7">
                          <c:v>2012年</c:v>
                        </c:pt>
                        <c:pt idx="8">
                          <c:v>2017年</c:v>
                        </c:pt>
                        <c:pt idx="9">
                          <c:v>2007年</c:v>
                        </c:pt>
                        <c:pt idx="10">
                          <c:v>2012年</c:v>
                        </c:pt>
                        <c:pt idx="11">
                          <c:v>2017年</c:v>
                        </c:pt>
                      </c:lvl>
                      <c:lvl>
                        <c:pt idx="0">
                          <c:v>全国</c:v>
                        </c:pt>
                        <c:pt idx="3">
                          <c:v>愛知県</c:v>
                        </c:pt>
                        <c:pt idx="6">
                          <c:v>東京都</c:v>
                        </c:pt>
                        <c:pt idx="9">
                          <c:v>大阪府</c:v>
                        </c:pt>
                      </c:lvl>
                    </c:multiLvlStrCache>
                  </c:multiLvlStrRef>
                </c:cat>
                <c:val>
                  <c:numRef>
                    <c:extLst>
                      <c:ext uri="{02D57815-91ED-43cb-92C2-25804820EDAC}">
                        <c15:formulaRef>
                          <c15:sqref>'新（全世代）'!$F$40</c15:sqref>
                        </c15:formulaRef>
                      </c:ext>
                    </c:extLst>
                    <c:numCache>
                      <c:formatCode>General</c:formatCode>
                      <c:ptCount val="1"/>
                      <c:pt idx="0">
                        <c:v>0</c:v>
                      </c:pt>
                    </c:numCache>
                  </c:numRef>
                </c:val>
                <c:extLst>
                  <c:ext xmlns:c16="http://schemas.microsoft.com/office/drawing/2014/chart" uri="{C3380CC4-5D6E-409C-BE32-E72D297353CC}">
                    <c16:uniqueId val="{00000004-3A92-41AF-B565-72BA6ECED105}"/>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0"/>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505557548701698E-2"/>
          <c:y val="3.6981941198209363E-2"/>
          <c:w val="0.90460734295523559"/>
          <c:h val="0.8914508228079426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イギリス</c:v>
                </c:pt>
                <c:pt idx="1">
                  <c:v>アメリカ</c:v>
                </c:pt>
                <c:pt idx="2">
                  <c:v>香港</c:v>
                </c:pt>
                <c:pt idx="3">
                  <c:v>シンガポール</c:v>
                </c:pt>
                <c:pt idx="4">
                  <c:v>日本</c:v>
                </c:pt>
                <c:pt idx="5">
                  <c:v>中国</c:v>
                </c:pt>
              </c:strCache>
            </c:strRef>
          </c:cat>
          <c:val>
            <c:numRef>
              <c:f>Sheet1!$B$3:$B$8</c:f>
              <c:numCache>
                <c:formatCode>#,##0_ </c:formatCode>
                <c:ptCount val="6"/>
                <c:pt idx="0">
                  <c:v>3916</c:v>
                </c:pt>
                <c:pt idx="1">
                  <c:v>2425</c:v>
                </c:pt>
                <c:pt idx="2">
                  <c:v>480</c:v>
                </c:pt>
                <c:pt idx="3">
                  <c:v>168</c:v>
                </c:pt>
                <c:pt idx="4">
                  <c:v>157</c:v>
                </c:pt>
                <c:pt idx="5">
                  <c:v>19</c:v>
                </c:pt>
              </c:numCache>
            </c:numRef>
          </c:val>
          <c:extLst>
            <c:ext xmlns:c16="http://schemas.microsoft.com/office/drawing/2014/chart" uri="{C3380CC4-5D6E-409C-BE32-E72D297353CC}">
              <c16:uniqueId val="{00000000-9C50-4449-8459-2459B0B53FCE}"/>
            </c:ext>
          </c:extLst>
        </c:ser>
        <c:dLbls>
          <c:dLblPos val="outEnd"/>
          <c:showLegendKey val="0"/>
          <c:showVal val="1"/>
          <c:showCatName val="0"/>
          <c:showSerName val="0"/>
          <c:showPercent val="0"/>
          <c:showBubbleSize val="0"/>
        </c:dLbls>
        <c:gapWidth val="219"/>
        <c:overlap val="-27"/>
        <c:axId val="1936473823"/>
        <c:axId val="1936474655"/>
      </c:barChart>
      <c:catAx>
        <c:axId val="1936473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36474655"/>
        <c:crosses val="autoZero"/>
        <c:auto val="1"/>
        <c:lblAlgn val="ctr"/>
        <c:lblOffset val="100"/>
        <c:noMultiLvlLbl val="0"/>
      </c:catAx>
      <c:valAx>
        <c:axId val="1936474655"/>
        <c:scaling>
          <c:orientation val="minMax"/>
        </c:scaling>
        <c:delete val="0"/>
        <c:axPos val="l"/>
        <c:majorGridlines>
          <c:spPr>
            <a:ln w="9525" cap="flat" cmpd="sng" algn="ctr">
              <a:no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36473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日本人延べ宿泊者数（大阪）</c:v>
                </c:pt>
              </c:strCache>
            </c:strRef>
          </c:tx>
          <c:spPr>
            <a:solidFill>
              <a:schemeClr val="accent1"/>
            </a:solidFill>
            <a:ln>
              <a:noFill/>
            </a:ln>
            <a:effectLst/>
          </c:spPr>
          <c:invertIfNegative val="0"/>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Sheet1!$B$2:$B$10</c:f>
              <c:numCache>
                <c:formatCode>#,##0;"▲ "#,##0</c:formatCode>
                <c:ptCount val="9"/>
                <c:pt idx="0">
                  <c:v>1940</c:v>
                </c:pt>
                <c:pt idx="1">
                  <c:v>2028</c:v>
                </c:pt>
                <c:pt idx="2">
                  <c:v>1957</c:v>
                </c:pt>
                <c:pt idx="3">
                  <c:v>2217</c:v>
                </c:pt>
                <c:pt idx="4">
                  <c:v>2140</c:v>
                </c:pt>
                <c:pt idx="5">
                  <c:v>2100</c:v>
                </c:pt>
                <c:pt idx="6">
                  <c:v>2154</c:v>
                </c:pt>
                <c:pt idx="7">
                  <c:v>2477</c:v>
                </c:pt>
                <c:pt idx="8">
                  <c:v>2950</c:v>
                </c:pt>
              </c:numCache>
            </c:numRef>
          </c:val>
          <c:extLst>
            <c:ext xmlns:c16="http://schemas.microsoft.com/office/drawing/2014/chart" uri="{C3380CC4-5D6E-409C-BE32-E72D297353CC}">
              <c16:uniqueId val="{00000000-D96A-4B7A-81A4-8A3423C85AD4}"/>
            </c:ext>
          </c:extLst>
        </c:ser>
        <c:dLbls>
          <c:showLegendKey val="0"/>
          <c:showVal val="0"/>
          <c:showCatName val="0"/>
          <c:showSerName val="0"/>
          <c:showPercent val="0"/>
          <c:showBubbleSize val="0"/>
        </c:dLbls>
        <c:gapWidth val="219"/>
        <c:axId val="1783152671"/>
        <c:axId val="1783154751"/>
      </c:barChart>
      <c:lineChart>
        <c:grouping val="standard"/>
        <c:varyColors val="0"/>
        <c:ser>
          <c:idx val="1"/>
          <c:order val="1"/>
          <c:tx>
            <c:strRef>
              <c:f>Sheet1!$C$1</c:f>
              <c:strCache>
                <c:ptCount val="1"/>
                <c:pt idx="0">
                  <c:v>対前年増減率</c:v>
                </c:pt>
              </c:strCache>
            </c:strRef>
          </c:tx>
          <c:spPr>
            <a:ln w="28575" cap="rnd">
              <a:solidFill>
                <a:schemeClr val="accent2"/>
              </a:solidFill>
              <a:round/>
            </a:ln>
            <a:effectLst/>
          </c:spPr>
          <c:marker>
            <c:symbol val="diamond"/>
            <c:size val="7"/>
            <c:spPr>
              <a:solidFill>
                <a:schemeClr val="accent2"/>
              </a:solidFill>
              <a:ln w="9525">
                <a:solidFill>
                  <a:schemeClr val="accent2"/>
                </a:solidFill>
              </a:ln>
              <a:effectLst/>
            </c:spPr>
          </c:marker>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Sheet1!$C$2:$C$10</c:f>
              <c:numCache>
                <c:formatCode>#,##0.0;"▲ "#,##0.0</c:formatCode>
                <c:ptCount val="9"/>
                <c:pt idx="0">
                  <c:v>17.399999999999999</c:v>
                </c:pt>
                <c:pt idx="1">
                  <c:v>4.5999999999999996</c:v>
                </c:pt>
                <c:pt idx="2">
                  <c:v>-3.5</c:v>
                </c:pt>
                <c:pt idx="3">
                  <c:v>13.3</c:v>
                </c:pt>
                <c:pt idx="4">
                  <c:v>-3.5</c:v>
                </c:pt>
                <c:pt idx="5">
                  <c:v>-1.9</c:v>
                </c:pt>
                <c:pt idx="6">
                  <c:v>2.6</c:v>
                </c:pt>
                <c:pt idx="7">
                  <c:v>15</c:v>
                </c:pt>
                <c:pt idx="8">
                  <c:v>19.100000000000001</c:v>
                </c:pt>
              </c:numCache>
            </c:numRef>
          </c:val>
          <c:smooth val="0"/>
          <c:extLst>
            <c:ext xmlns:c16="http://schemas.microsoft.com/office/drawing/2014/chart" uri="{C3380CC4-5D6E-409C-BE32-E72D297353CC}">
              <c16:uniqueId val="{00000001-D96A-4B7A-81A4-8A3423C85AD4}"/>
            </c:ext>
          </c:extLst>
        </c:ser>
        <c:dLbls>
          <c:showLegendKey val="0"/>
          <c:showVal val="0"/>
          <c:showCatName val="0"/>
          <c:showSerName val="0"/>
          <c:showPercent val="0"/>
          <c:showBubbleSize val="0"/>
        </c:dLbls>
        <c:marker val="1"/>
        <c:smooth val="0"/>
        <c:axId val="1641565999"/>
        <c:axId val="1641556847"/>
      </c:lineChart>
      <c:catAx>
        <c:axId val="1783152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783154751"/>
        <c:crosses val="autoZero"/>
        <c:auto val="1"/>
        <c:lblAlgn val="ctr"/>
        <c:lblOffset val="100"/>
        <c:noMultiLvlLbl val="0"/>
      </c:catAx>
      <c:valAx>
        <c:axId val="1783154751"/>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783152671"/>
        <c:crosses val="autoZero"/>
        <c:crossBetween val="between"/>
      </c:valAx>
      <c:valAx>
        <c:axId val="1641556847"/>
        <c:scaling>
          <c:orientation val="minMax"/>
        </c:scaling>
        <c:delete val="0"/>
        <c:axPos val="r"/>
        <c:numFmt formatCode="#,##0.0;&quot;▲ &quot;#,##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641565999"/>
        <c:crosses val="max"/>
        <c:crossBetween val="between"/>
      </c:valAx>
      <c:catAx>
        <c:axId val="1641565999"/>
        <c:scaling>
          <c:orientation val="minMax"/>
        </c:scaling>
        <c:delete val="1"/>
        <c:axPos val="b"/>
        <c:numFmt formatCode="General" sourceLinked="1"/>
        <c:majorTickMark val="out"/>
        <c:minorTickMark val="none"/>
        <c:tickLblPos val="nextTo"/>
        <c:crossAx val="1641556847"/>
        <c:crosses val="autoZero"/>
        <c:auto val="1"/>
        <c:lblAlgn val="ctr"/>
        <c:lblOffset val="100"/>
        <c:noMultiLvlLbl val="0"/>
      </c:catAx>
      <c:spPr>
        <a:noFill/>
        <a:ln>
          <a:noFill/>
        </a:ln>
        <a:effectLst/>
      </c:spPr>
    </c:plotArea>
    <c:legend>
      <c:legendPos val="b"/>
      <c:layout>
        <c:manualLayout>
          <c:xMode val="edge"/>
          <c:yMode val="edge"/>
          <c:x val="0.10519859411969128"/>
          <c:y val="6.2714509448463004E-2"/>
          <c:w val="0.57061101116969914"/>
          <c:h val="0.10908070161554095"/>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59859000819561E-2"/>
          <c:y val="1.7612941996343841E-2"/>
          <c:w val="0.90471870963866274"/>
          <c:h val="0.85556618261381501"/>
        </c:manualLayout>
      </c:layout>
      <c:barChart>
        <c:barDir val="col"/>
        <c:grouping val="clustered"/>
        <c:varyColors val="0"/>
        <c:ser>
          <c:idx val="0"/>
          <c:order val="0"/>
          <c:tx>
            <c:strRef>
              <c:f>Sheet2!$B$2</c:f>
              <c:strCache>
                <c:ptCount val="1"/>
                <c:pt idx="0">
                  <c:v>認定校数</c:v>
                </c:pt>
              </c:strCache>
            </c:strRef>
          </c:tx>
          <c:spPr>
            <a:solidFill>
              <a:srgbClr val="00B050"/>
            </a:solidFill>
            <a:ln>
              <a:noFill/>
            </a:ln>
            <a:effectLst/>
          </c:spPr>
          <c:invertIfNegative val="0"/>
          <c:dLbls>
            <c:dLbl>
              <c:idx val="2"/>
              <c:layout>
                <c:manualLayout>
                  <c:x val="2.8364207140007701E-3"/>
                  <c:y val="7.7344434661918548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2E5-4E65-BC93-1C59D6FD969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Sheet2!$A$3:$A$22</c:f>
              <c:strCache>
                <c:ptCount val="20"/>
                <c:pt idx="0">
                  <c:v>東京都</c:v>
                </c:pt>
                <c:pt idx="1">
                  <c:v>神奈川県</c:v>
                </c:pt>
                <c:pt idx="2">
                  <c:v>大阪府</c:v>
                </c:pt>
                <c:pt idx="3">
                  <c:v>愛知県</c:v>
                </c:pt>
                <c:pt idx="4">
                  <c:v>兵庫県</c:v>
                </c:pt>
                <c:pt idx="5">
                  <c:v>山梨県</c:v>
                </c:pt>
                <c:pt idx="6">
                  <c:v>静岡県</c:v>
                </c:pt>
                <c:pt idx="7">
                  <c:v>京都府</c:v>
                </c:pt>
                <c:pt idx="8">
                  <c:v>宮城県</c:v>
                </c:pt>
                <c:pt idx="9">
                  <c:v>茨城県</c:v>
                </c:pt>
                <c:pt idx="10">
                  <c:v>長野県</c:v>
                </c:pt>
                <c:pt idx="11">
                  <c:v>広島県</c:v>
                </c:pt>
                <c:pt idx="12">
                  <c:v>福岡県</c:v>
                </c:pt>
                <c:pt idx="13">
                  <c:v>埼玉県</c:v>
                </c:pt>
                <c:pt idx="14">
                  <c:v>岡山県</c:v>
                </c:pt>
                <c:pt idx="15">
                  <c:v>沖縄県</c:v>
                </c:pt>
                <c:pt idx="16">
                  <c:v>北海道</c:v>
                </c:pt>
                <c:pt idx="17">
                  <c:v>群馬県</c:v>
                </c:pt>
                <c:pt idx="18">
                  <c:v>岐阜県</c:v>
                </c:pt>
                <c:pt idx="19">
                  <c:v>滋賀県</c:v>
                </c:pt>
              </c:strCache>
            </c:strRef>
          </c:cat>
          <c:val>
            <c:numRef>
              <c:f>Sheet2!$B$3:$B$22</c:f>
              <c:numCache>
                <c:formatCode>General</c:formatCode>
                <c:ptCount val="20"/>
                <c:pt idx="0">
                  <c:v>21</c:v>
                </c:pt>
                <c:pt idx="1">
                  <c:v>8</c:v>
                </c:pt>
                <c:pt idx="2">
                  <c:v>7</c:v>
                </c:pt>
                <c:pt idx="3">
                  <c:v>5</c:v>
                </c:pt>
                <c:pt idx="4">
                  <c:v>5</c:v>
                </c:pt>
                <c:pt idx="5">
                  <c:v>4</c:v>
                </c:pt>
                <c:pt idx="6">
                  <c:v>4</c:v>
                </c:pt>
                <c:pt idx="7">
                  <c:v>4</c:v>
                </c:pt>
                <c:pt idx="8">
                  <c:v>3</c:v>
                </c:pt>
                <c:pt idx="9">
                  <c:v>3</c:v>
                </c:pt>
                <c:pt idx="10">
                  <c:v>3</c:v>
                </c:pt>
                <c:pt idx="11">
                  <c:v>3</c:v>
                </c:pt>
                <c:pt idx="12">
                  <c:v>3</c:v>
                </c:pt>
                <c:pt idx="13">
                  <c:v>2</c:v>
                </c:pt>
                <c:pt idx="14">
                  <c:v>2</c:v>
                </c:pt>
                <c:pt idx="15">
                  <c:v>2</c:v>
                </c:pt>
                <c:pt idx="16">
                  <c:v>1</c:v>
                </c:pt>
                <c:pt idx="17">
                  <c:v>1</c:v>
                </c:pt>
                <c:pt idx="18">
                  <c:v>1</c:v>
                </c:pt>
                <c:pt idx="19">
                  <c:v>1</c:v>
                </c:pt>
              </c:numCache>
            </c:numRef>
          </c:val>
          <c:extLst>
            <c:ext xmlns:c16="http://schemas.microsoft.com/office/drawing/2014/chart" uri="{C3380CC4-5D6E-409C-BE32-E72D297353CC}">
              <c16:uniqueId val="{00000000-22E5-4E65-BC93-1C59D6FD969B}"/>
            </c:ext>
          </c:extLst>
        </c:ser>
        <c:dLbls>
          <c:dLblPos val="outEnd"/>
          <c:showLegendKey val="0"/>
          <c:showVal val="1"/>
          <c:showCatName val="0"/>
          <c:showSerName val="0"/>
          <c:showPercent val="0"/>
          <c:showBubbleSize val="0"/>
        </c:dLbls>
        <c:gapWidth val="219"/>
        <c:overlap val="-27"/>
        <c:axId val="1830825567"/>
        <c:axId val="1830821823"/>
      </c:barChart>
      <c:catAx>
        <c:axId val="183082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0821823"/>
        <c:crosses val="autoZero"/>
        <c:auto val="1"/>
        <c:lblAlgn val="ctr"/>
        <c:lblOffset val="100"/>
        <c:noMultiLvlLbl val="0"/>
      </c:catAx>
      <c:valAx>
        <c:axId val="183082182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0825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集計!$B$2</c:f>
              <c:strCache>
                <c:ptCount val="1"/>
                <c:pt idx="0">
                  <c:v>医療機関数</c:v>
                </c:pt>
              </c:strCache>
            </c:strRef>
          </c:tx>
          <c:spPr>
            <a:solidFill>
              <a:srgbClr val="00B050"/>
            </a:solidFill>
            <a:ln>
              <a:noFill/>
            </a:ln>
            <a:effectLst/>
          </c:spPr>
          <c:invertIfNegative val="0"/>
          <c:dLbls>
            <c:dLbl>
              <c:idx val="0"/>
              <c:layout>
                <c:manualLayout>
                  <c:x val="-5.5549383401844272E-3"/>
                  <c:y val="-2.473130026466386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8A-480D-BF82-76BF1D8DDD5A}"/>
                </c:ext>
              </c:extLst>
            </c:dLbl>
            <c:dLbl>
              <c:idx val="4"/>
              <c:layout>
                <c:manualLayout>
                  <c:x val="-1.2729919972467497E-17"/>
                  <c:y val="-0.11623711124392024"/>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8A-480D-BF82-76BF1D8DDD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集計!$A$3:$A$49</c:f>
              <c:strCache>
                <c:ptCount val="47"/>
                <c:pt idx="0">
                  <c:v>東京都</c:v>
                </c:pt>
                <c:pt idx="1">
                  <c:v>三重県</c:v>
                </c:pt>
                <c:pt idx="2">
                  <c:v>香川県</c:v>
                </c:pt>
                <c:pt idx="3">
                  <c:v>茨城県</c:v>
                </c:pt>
                <c:pt idx="4">
                  <c:v>大阪府</c:v>
                </c:pt>
                <c:pt idx="5">
                  <c:v>埼玉県</c:v>
                </c:pt>
                <c:pt idx="6">
                  <c:v>山梨県</c:v>
                </c:pt>
                <c:pt idx="7">
                  <c:v>岐阜県</c:v>
                </c:pt>
                <c:pt idx="8">
                  <c:v>神奈川県</c:v>
                </c:pt>
                <c:pt idx="9">
                  <c:v>徳島県</c:v>
                </c:pt>
                <c:pt idx="10">
                  <c:v>秋田県</c:v>
                </c:pt>
                <c:pt idx="11">
                  <c:v>北海道</c:v>
                </c:pt>
                <c:pt idx="12">
                  <c:v>群馬県</c:v>
                </c:pt>
                <c:pt idx="13">
                  <c:v>愛知県</c:v>
                </c:pt>
                <c:pt idx="14">
                  <c:v>福井県</c:v>
                </c:pt>
                <c:pt idx="15">
                  <c:v>福岡県</c:v>
                </c:pt>
                <c:pt idx="16">
                  <c:v>島根県</c:v>
                </c:pt>
                <c:pt idx="17">
                  <c:v>石川県</c:v>
                </c:pt>
                <c:pt idx="18">
                  <c:v>京都府</c:v>
                </c:pt>
                <c:pt idx="19">
                  <c:v>熊本県</c:v>
                </c:pt>
                <c:pt idx="20">
                  <c:v>千葉県</c:v>
                </c:pt>
                <c:pt idx="21">
                  <c:v>栃木県</c:v>
                </c:pt>
                <c:pt idx="22">
                  <c:v>鳥取県</c:v>
                </c:pt>
                <c:pt idx="23">
                  <c:v>鹿児島県</c:v>
                </c:pt>
                <c:pt idx="24">
                  <c:v>富山県</c:v>
                </c:pt>
                <c:pt idx="25">
                  <c:v>新潟県</c:v>
                </c:pt>
                <c:pt idx="26">
                  <c:v>広島県</c:v>
                </c:pt>
                <c:pt idx="27">
                  <c:v>静岡県</c:v>
                </c:pt>
                <c:pt idx="28">
                  <c:v>兵庫県</c:v>
                </c:pt>
                <c:pt idx="29">
                  <c:v>奈良県</c:v>
                </c:pt>
                <c:pt idx="30">
                  <c:v>山口県</c:v>
                </c:pt>
                <c:pt idx="31">
                  <c:v>長野県</c:v>
                </c:pt>
                <c:pt idx="32">
                  <c:v>岡山県</c:v>
                </c:pt>
                <c:pt idx="33">
                  <c:v>山形県</c:v>
                </c:pt>
                <c:pt idx="34">
                  <c:v>愛媛県</c:v>
                </c:pt>
                <c:pt idx="35">
                  <c:v>岩手県</c:v>
                </c:pt>
                <c:pt idx="36">
                  <c:v>長崎県</c:v>
                </c:pt>
                <c:pt idx="37">
                  <c:v>福島県</c:v>
                </c:pt>
                <c:pt idx="38">
                  <c:v>沖縄県</c:v>
                </c:pt>
                <c:pt idx="39">
                  <c:v>高知県</c:v>
                </c:pt>
                <c:pt idx="40">
                  <c:v>宮城県</c:v>
                </c:pt>
                <c:pt idx="41">
                  <c:v>滋賀県</c:v>
                </c:pt>
                <c:pt idx="42">
                  <c:v>大分県</c:v>
                </c:pt>
                <c:pt idx="43">
                  <c:v>和歌山県</c:v>
                </c:pt>
                <c:pt idx="44">
                  <c:v>宮崎県</c:v>
                </c:pt>
                <c:pt idx="45">
                  <c:v>青森県</c:v>
                </c:pt>
                <c:pt idx="46">
                  <c:v>佐賀県</c:v>
                </c:pt>
              </c:strCache>
            </c:strRef>
          </c:cat>
          <c:val>
            <c:numRef>
              <c:f>集計!$B$3:$B$49</c:f>
              <c:numCache>
                <c:formatCode>General</c:formatCode>
                <c:ptCount val="47"/>
                <c:pt idx="0">
                  <c:v>392</c:v>
                </c:pt>
                <c:pt idx="1">
                  <c:v>115</c:v>
                </c:pt>
                <c:pt idx="2">
                  <c:v>99</c:v>
                </c:pt>
                <c:pt idx="3">
                  <c:v>85</c:v>
                </c:pt>
                <c:pt idx="4">
                  <c:v>70</c:v>
                </c:pt>
                <c:pt idx="5">
                  <c:v>67</c:v>
                </c:pt>
                <c:pt idx="6">
                  <c:v>57</c:v>
                </c:pt>
                <c:pt idx="7">
                  <c:v>57</c:v>
                </c:pt>
                <c:pt idx="8">
                  <c:v>51</c:v>
                </c:pt>
                <c:pt idx="9">
                  <c:v>47</c:v>
                </c:pt>
                <c:pt idx="10">
                  <c:v>43</c:v>
                </c:pt>
                <c:pt idx="11">
                  <c:v>42</c:v>
                </c:pt>
                <c:pt idx="12">
                  <c:v>41</c:v>
                </c:pt>
                <c:pt idx="13">
                  <c:v>40</c:v>
                </c:pt>
                <c:pt idx="14">
                  <c:v>38</c:v>
                </c:pt>
                <c:pt idx="15">
                  <c:v>37</c:v>
                </c:pt>
                <c:pt idx="16">
                  <c:v>36</c:v>
                </c:pt>
                <c:pt idx="17">
                  <c:v>35</c:v>
                </c:pt>
                <c:pt idx="18">
                  <c:v>34</c:v>
                </c:pt>
                <c:pt idx="19">
                  <c:v>34</c:v>
                </c:pt>
                <c:pt idx="20">
                  <c:v>33</c:v>
                </c:pt>
                <c:pt idx="21">
                  <c:v>32</c:v>
                </c:pt>
                <c:pt idx="22">
                  <c:v>32</c:v>
                </c:pt>
                <c:pt idx="23">
                  <c:v>32</c:v>
                </c:pt>
                <c:pt idx="24">
                  <c:v>26</c:v>
                </c:pt>
                <c:pt idx="25">
                  <c:v>25</c:v>
                </c:pt>
                <c:pt idx="26">
                  <c:v>25</c:v>
                </c:pt>
                <c:pt idx="27">
                  <c:v>24</c:v>
                </c:pt>
                <c:pt idx="28">
                  <c:v>24</c:v>
                </c:pt>
                <c:pt idx="29">
                  <c:v>24</c:v>
                </c:pt>
                <c:pt idx="30">
                  <c:v>24</c:v>
                </c:pt>
                <c:pt idx="31">
                  <c:v>22</c:v>
                </c:pt>
                <c:pt idx="32">
                  <c:v>22</c:v>
                </c:pt>
                <c:pt idx="33">
                  <c:v>19</c:v>
                </c:pt>
                <c:pt idx="34">
                  <c:v>18</c:v>
                </c:pt>
                <c:pt idx="35">
                  <c:v>17</c:v>
                </c:pt>
                <c:pt idx="36">
                  <c:v>17</c:v>
                </c:pt>
                <c:pt idx="37">
                  <c:v>15</c:v>
                </c:pt>
                <c:pt idx="38">
                  <c:v>15</c:v>
                </c:pt>
                <c:pt idx="39">
                  <c:v>14</c:v>
                </c:pt>
                <c:pt idx="40">
                  <c:v>13</c:v>
                </c:pt>
                <c:pt idx="41">
                  <c:v>13</c:v>
                </c:pt>
                <c:pt idx="42">
                  <c:v>11</c:v>
                </c:pt>
                <c:pt idx="43">
                  <c:v>10</c:v>
                </c:pt>
                <c:pt idx="44">
                  <c:v>9</c:v>
                </c:pt>
                <c:pt idx="45">
                  <c:v>5</c:v>
                </c:pt>
                <c:pt idx="46">
                  <c:v>5</c:v>
                </c:pt>
              </c:numCache>
            </c:numRef>
          </c:val>
          <c:extLst>
            <c:ext xmlns:c16="http://schemas.microsoft.com/office/drawing/2014/chart" uri="{C3380CC4-5D6E-409C-BE32-E72D297353CC}">
              <c16:uniqueId val="{00000002-488A-480D-BF82-76BF1D8DDD5A}"/>
            </c:ext>
          </c:extLst>
        </c:ser>
        <c:dLbls>
          <c:dLblPos val="outEnd"/>
          <c:showLegendKey val="0"/>
          <c:showVal val="1"/>
          <c:showCatName val="0"/>
          <c:showSerName val="0"/>
          <c:showPercent val="0"/>
          <c:showBubbleSize val="0"/>
        </c:dLbls>
        <c:gapWidth val="219"/>
        <c:overlap val="-27"/>
        <c:axId val="682364512"/>
        <c:axId val="682354112"/>
      </c:barChart>
      <c:catAx>
        <c:axId val="68236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682354112"/>
        <c:crosses val="autoZero"/>
        <c:auto val="1"/>
        <c:lblAlgn val="ctr"/>
        <c:lblOffset val="100"/>
        <c:noMultiLvlLbl val="0"/>
      </c:catAx>
      <c:valAx>
        <c:axId val="68235411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68236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81639083185823E-2"/>
          <c:y val="0.12445224622473078"/>
          <c:w val="0.93279758938136237"/>
          <c:h val="0.6924278681589956"/>
        </c:manualLayout>
      </c:layout>
      <c:lineChart>
        <c:grouping val="standard"/>
        <c:varyColors val="0"/>
        <c:ser>
          <c:idx val="0"/>
          <c:order val="0"/>
          <c:tx>
            <c:strRef>
              <c:f>計算シート!$A$39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062-41FA-B494-9B33A1DFA0D3}"/>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062-41FA-B494-9B33A1DFA0D3}"/>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062-41FA-B494-9B33A1DFA0D3}"/>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062-41FA-B494-9B33A1DFA0D3}"/>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062-41FA-B494-9B33A1DFA0D3}"/>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062-41FA-B494-9B33A1DFA0D3}"/>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062-41FA-B494-9B33A1DFA0D3}"/>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062-41FA-B494-9B33A1DFA0D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計算シート!$B$38:$S$38</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計算シート!$B$39:$S$39</c:f>
              <c:numCache>
                <c:formatCode>#,##0.0;"▲ "#,##0.0</c:formatCode>
                <c:ptCount val="18"/>
                <c:pt idx="0">
                  <c:v>55.4</c:v>
                </c:pt>
                <c:pt idx="1">
                  <c:v>58.1</c:v>
                </c:pt>
                <c:pt idx="2">
                  <c:v>59</c:v>
                </c:pt>
                <c:pt idx="3">
                  <c:v>58.7</c:v>
                </c:pt>
                <c:pt idx="4">
                  <c:v>58.3</c:v>
                </c:pt>
                <c:pt idx="5">
                  <c:v>58.2</c:v>
                </c:pt>
                <c:pt idx="6">
                  <c:v>57.8</c:v>
                </c:pt>
                <c:pt idx="7">
                  <c:v>61.8</c:v>
                </c:pt>
                <c:pt idx="8">
                  <c:v>63.7</c:v>
                </c:pt>
                <c:pt idx="9">
                  <c:v>63.4</c:v>
                </c:pt>
                <c:pt idx="10">
                  <c:v>61.751995848093088</c:v>
                </c:pt>
                <c:pt idx="11">
                  <c:v>62.242146465491288</c:v>
                </c:pt>
                <c:pt idx="12">
                  <c:v>61.246694334357677</c:v>
                </c:pt>
                <c:pt idx="13">
                  <c:v>62.935680300837447</c:v>
                </c:pt>
                <c:pt idx="14" formatCode="0.0">
                  <c:v>63.6</c:v>
                </c:pt>
                <c:pt idx="15">
                  <c:v>63</c:v>
                </c:pt>
                <c:pt idx="16" formatCode="General">
                  <c:v>61.9</c:v>
                </c:pt>
                <c:pt idx="17" formatCode="General">
                  <c:v>61.4</c:v>
                </c:pt>
              </c:numCache>
            </c:numRef>
          </c:val>
          <c:smooth val="0"/>
          <c:extLst>
            <c:ext xmlns:c16="http://schemas.microsoft.com/office/drawing/2014/chart" uri="{C3380CC4-5D6E-409C-BE32-E72D297353CC}">
              <c16:uniqueId val="{00000008-D062-41FA-B494-9B33A1DFA0D3}"/>
            </c:ext>
          </c:extLst>
        </c:ser>
        <c:ser>
          <c:idx val="1"/>
          <c:order val="1"/>
          <c:tx>
            <c:strRef>
              <c:f>計算シート!$A$40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062-41FA-B494-9B33A1DFA0D3}"/>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062-41FA-B494-9B33A1DFA0D3}"/>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062-41FA-B494-9B33A1DFA0D3}"/>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062-41FA-B494-9B33A1DFA0D3}"/>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062-41FA-B494-9B33A1DFA0D3}"/>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D062-41FA-B494-9B33A1DFA0D3}"/>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062-41FA-B494-9B33A1DFA0D3}"/>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062-41FA-B494-9B33A1DFA0D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計算シート!$B$38:$S$38</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計算シート!$B$40:$S$40</c:f>
              <c:numCache>
                <c:formatCode>#,##0.0;"▲ "#,##0.0</c:formatCode>
                <c:ptCount val="18"/>
                <c:pt idx="0">
                  <c:v>43.2</c:v>
                </c:pt>
                <c:pt idx="1">
                  <c:v>45.5</c:v>
                </c:pt>
                <c:pt idx="2">
                  <c:v>47</c:v>
                </c:pt>
                <c:pt idx="3">
                  <c:v>46.6</c:v>
                </c:pt>
                <c:pt idx="4">
                  <c:v>45.7</c:v>
                </c:pt>
                <c:pt idx="5">
                  <c:v>45.8</c:v>
                </c:pt>
                <c:pt idx="6">
                  <c:v>45</c:v>
                </c:pt>
                <c:pt idx="7">
                  <c:v>49.5</c:v>
                </c:pt>
                <c:pt idx="8">
                  <c:v>51</c:v>
                </c:pt>
                <c:pt idx="9">
                  <c:v>50.2</c:v>
                </c:pt>
                <c:pt idx="10">
                  <c:v>49.2</c:v>
                </c:pt>
                <c:pt idx="11">
                  <c:v>48.9</c:v>
                </c:pt>
                <c:pt idx="12">
                  <c:v>49.1</c:v>
                </c:pt>
                <c:pt idx="13">
                  <c:v>51</c:v>
                </c:pt>
                <c:pt idx="14">
                  <c:v>51.7</c:v>
                </c:pt>
                <c:pt idx="15">
                  <c:v>52</c:v>
                </c:pt>
                <c:pt idx="16" formatCode="General">
                  <c:v>51.1</c:v>
                </c:pt>
                <c:pt idx="17" formatCode="General">
                  <c:v>50.6</c:v>
                </c:pt>
              </c:numCache>
            </c:numRef>
          </c:val>
          <c:smooth val="0"/>
          <c:extLst>
            <c:ext xmlns:c16="http://schemas.microsoft.com/office/drawing/2014/chart" uri="{C3380CC4-5D6E-409C-BE32-E72D297353CC}">
              <c16:uniqueId val="{00000011-D062-41FA-B494-9B33A1DFA0D3}"/>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t"/>
      <c:layout>
        <c:manualLayout>
          <c:xMode val="edge"/>
          <c:yMode val="edge"/>
          <c:x val="0.37806440155590315"/>
          <c:y val="1.0878904091752848E-2"/>
          <c:w val="0.25696690555164092"/>
          <c:h val="9.8361140211941617E-2"/>
        </c:manualLayout>
      </c:layout>
      <c:overlay val="0"/>
    </c:legend>
    <c:plotVisOnly val="1"/>
    <c:dispBlanksAs val="gap"/>
    <c:showDLblsOverMax val="0"/>
  </c:chart>
  <c:spPr>
    <a:ln>
      <a:noFill/>
    </a:ln>
  </c:sp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7861978954798"/>
          <c:y val="2.7738725841088045E-2"/>
          <c:w val="0.85850511986867417"/>
          <c:h val="0.78877148607920322"/>
        </c:manualLayout>
      </c:layout>
      <c:lineChart>
        <c:grouping val="standard"/>
        <c:varyColors val="0"/>
        <c:ser>
          <c:idx val="0"/>
          <c:order val="0"/>
          <c:tx>
            <c:strRef>
              <c:f>Sheet1!$B$26</c:f>
              <c:strCache>
                <c:ptCount val="1"/>
                <c:pt idx="0">
                  <c:v>関西国際空港</c:v>
                </c:pt>
              </c:strCache>
            </c:strRef>
          </c:tx>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Sheet1!$D$2:$L$2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Sheet1!$C$26:$K$26</c:f>
              <c:numCache>
                <c:formatCode>#,##0_);[Red]\(#,##0\)</c:formatCode>
                <c:ptCount val="9"/>
                <c:pt idx="0">
                  <c:v>70465</c:v>
                </c:pt>
                <c:pt idx="1">
                  <c:v>68515</c:v>
                </c:pt>
                <c:pt idx="2">
                  <c:v>77374</c:v>
                </c:pt>
                <c:pt idx="3">
                  <c:v>84719</c:v>
                </c:pt>
                <c:pt idx="4">
                  <c:v>92125</c:v>
                </c:pt>
                <c:pt idx="5">
                  <c:v>86343.86</c:v>
                </c:pt>
                <c:pt idx="6">
                  <c:v>95846</c:v>
                </c:pt>
                <c:pt idx="7">
                  <c:v>92138</c:v>
                </c:pt>
                <c:pt idx="8">
                  <c:v>91567</c:v>
                </c:pt>
              </c:numCache>
            </c:numRef>
          </c:val>
          <c:smooth val="0"/>
          <c:extLst>
            <c:ext xmlns:c16="http://schemas.microsoft.com/office/drawing/2014/chart" uri="{C3380CC4-5D6E-409C-BE32-E72D297353CC}">
              <c16:uniqueId val="{00000000-3AB1-4302-9DA0-C5ED5059BA47}"/>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Sheet1!$D$2:$L$2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Sheet1!$C$27:$K$27</c:f>
              <c:numCache>
                <c:formatCode>#,##0_);[Red]\(#,##0\)</c:formatCode>
                <c:ptCount val="9"/>
                <c:pt idx="0">
                  <c:v>14337</c:v>
                </c:pt>
                <c:pt idx="1">
                  <c:v>14677</c:v>
                </c:pt>
                <c:pt idx="2">
                  <c:v>15922</c:v>
                </c:pt>
                <c:pt idx="3">
                  <c:v>17224</c:v>
                </c:pt>
                <c:pt idx="4">
                  <c:v>21248</c:v>
                </c:pt>
                <c:pt idx="5">
                  <c:v>17598.23</c:v>
                </c:pt>
                <c:pt idx="6">
                  <c:v>18817</c:v>
                </c:pt>
                <c:pt idx="7">
                  <c:v>21778</c:v>
                </c:pt>
                <c:pt idx="8">
                  <c:v>20511</c:v>
                </c:pt>
              </c:numCache>
            </c:numRef>
          </c:val>
          <c:smooth val="0"/>
          <c:extLst>
            <c:ext xmlns:c16="http://schemas.microsoft.com/office/drawing/2014/chart" uri="{C3380CC4-5D6E-409C-BE32-E72D297353CC}">
              <c16:uniqueId val="{00000001-3AB1-4302-9DA0-C5ED5059BA47}"/>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Sheet1!$D$2:$L$2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Sheet1!$C$28:$K$28</c:f>
              <c:numCache>
                <c:formatCode>#,##0_);[Red]\(#,##0\)</c:formatCode>
                <c:ptCount val="9"/>
                <c:pt idx="0">
                  <c:v>179019</c:v>
                </c:pt>
                <c:pt idx="1">
                  <c:v>162440</c:v>
                </c:pt>
                <c:pt idx="2">
                  <c:v>173116</c:v>
                </c:pt>
                <c:pt idx="3">
                  <c:v>156378</c:v>
                </c:pt>
                <c:pt idx="4">
                  <c:v>166802</c:v>
                </c:pt>
                <c:pt idx="5">
                  <c:v>156138</c:v>
                </c:pt>
                <c:pt idx="6">
                  <c:v>192286</c:v>
                </c:pt>
                <c:pt idx="7">
                  <c:v>251628</c:v>
                </c:pt>
                <c:pt idx="8">
                  <c:v>234816</c:v>
                </c:pt>
              </c:numCache>
            </c:numRef>
          </c:val>
          <c:smooth val="0"/>
          <c:extLst>
            <c:ext xmlns:c16="http://schemas.microsoft.com/office/drawing/2014/chart" uri="{C3380CC4-5D6E-409C-BE32-E72D297353CC}">
              <c16:uniqueId val="{00000002-3AB1-4302-9DA0-C5ED5059BA47}"/>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700000"/>
          <a:lstStyle/>
          <a:p>
            <a:pPr>
              <a:defRPr sz="11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計算表!$H$4</c:f>
              <c:strCache>
                <c:ptCount val="1"/>
                <c:pt idx="0">
                  <c:v>関空</c:v>
                </c:pt>
              </c:strCache>
            </c:strRef>
          </c:tx>
          <c:marker>
            <c:symbol val="square"/>
            <c:size val="7"/>
          </c:marker>
          <c:dLbls>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計算表!$H$5:$H$13</c:f>
              <c:numCache>
                <c:formatCode>#,##0.0;[Red]\-#,##0.0</c:formatCode>
                <c:ptCount val="9"/>
                <c:pt idx="0">
                  <c:v>67.537800000000004</c:v>
                </c:pt>
                <c:pt idx="1">
                  <c:v>65.900700000000001</c:v>
                </c:pt>
                <c:pt idx="2">
                  <c:v>64.6755</c:v>
                </c:pt>
                <c:pt idx="3">
                  <c:v>71.945099999999996</c:v>
                </c:pt>
                <c:pt idx="4">
                  <c:v>67.7179</c:v>
                </c:pt>
                <c:pt idx="5">
                  <c:v>73.523799999999994</c:v>
                </c:pt>
                <c:pt idx="6" formatCode="0.0_);[Red]\(0.0\)">
                  <c:v>83.2</c:v>
                </c:pt>
                <c:pt idx="7" formatCode="General">
                  <c:v>79.7</c:v>
                </c:pt>
                <c:pt idx="8" formatCode="General">
                  <c:v>74.2</c:v>
                </c:pt>
              </c:numCache>
            </c:numRef>
          </c:val>
          <c:smooth val="0"/>
          <c:extLst>
            <c:ext xmlns:c16="http://schemas.microsoft.com/office/drawing/2014/chart" uri="{C3380CC4-5D6E-409C-BE32-E72D297353CC}">
              <c16:uniqueId val="{00000000-1BB2-4D58-B3F6-F5E0EA19E897}"/>
            </c:ext>
          </c:extLst>
        </c:ser>
        <c:ser>
          <c:idx val="1"/>
          <c:order val="1"/>
          <c:tx>
            <c:strRef>
              <c:f>計算表!$I$4</c:f>
              <c:strCache>
                <c:ptCount val="1"/>
                <c:pt idx="0">
                  <c:v>成田</c:v>
                </c:pt>
              </c:strCache>
            </c:strRef>
          </c:tx>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計算表!$I$5:$I$13</c:f>
              <c:numCache>
                <c:formatCode>#,##0.0;[Red]\-#,##0.0</c:formatCode>
                <c:ptCount val="9"/>
                <c:pt idx="0">
                  <c:v>192.93960000000001</c:v>
                </c:pt>
                <c:pt idx="1">
                  <c:v>192.10810000000001</c:v>
                </c:pt>
                <c:pt idx="2">
                  <c:v>198.56370000000001</c:v>
                </c:pt>
                <c:pt idx="3">
                  <c:v>207.626</c:v>
                </c:pt>
                <c:pt idx="4">
                  <c:v>198.13900000000001</c:v>
                </c:pt>
                <c:pt idx="5">
                  <c:v>214.00749999999999</c:v>
                </c:pt>
                <c:pt idx="6" formatCode="0.0_);[Red]\(0.0\)">
                  <c:v>228.2</c:v>
                </c:pt>
                <c:pt idx="7" formatCode="General">
                  <c:v>212.9</c:v>
                </c:pt>
                <c:pt idx="8" formatCode="General">
                  <c:v>204.5</c:v>
                </c:pt>
              </c:numCache>
            </c:numRef>
          </c:val>
          <c:smooth val="0"/>
          <c:extLst>
            <c:ext xmlns:c16="http://schemas.microsoft.com/office/drawing/2014/chart" uri="{C3380CC4-5D6E-409C-BE32-E72D297353CC}">
              <c16:uniqueId val="{00000001-1BB2-4D58-B3F6-F5E0EA19E897}"/>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計算表!$J$5:$J$13</c:f>
              <c:numCache>
                <c:formatCode>#,##0.0;[Red]\-#,##0.0</c:formatCode>
                <c:ptCount val="9"/>
                <c:pt idx="0">
                  <c:v>11.600099999999999</c:v>
                </c:pt>
                <c:pt idx="1">
                  <c:v>10.809200000000001</c:v>
                </c:pt>
                <c:pt idx="2">
                  <c:v>14.692299999999999</c:v>
                </c:pt>
                <c:pt idx="3">
                  <c:v>17.6142</c:v>
                </c:pt>
                <c:pt idx="4">
                  <c:v>16.115200000000002</c:v>
                </c:pt>
                <c:pt idx="5">
                  <c:v>16.561499999999999</c:v>
                </c:pt>
                <c:pt idx="6" formatCode="0.0_);[Red]\(0.0\)">
                  <c:v>18</c:v>
                </c:pt>
                <c:pt idx="7" formatCode="General">
                  <c:v>19.5</c:v>
                </c:pt>
                <c:pt idx="8" formatCode="General">
                  <c:v>17.2</c:v>
                </c:pt>
              </c:numCache>
            </c:numRef>
          </c:val>
          <c:smooth val="0"/>
          <c:extLst>
            <c:ext xmlns:c16="http://schemas.microsoft.com/office/drawing/2014/chart" uri="{C3380CC4-5D6E-409C-BE32-E72D297353CC}">
              <c16:uniqueId val="{00000002-1BB2-4D58-B3F6-F5E0EA19E897}"/>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252191507862867"/>
          <c:y val="8.5495636580962417E-2"/>
          <c:w val="0.6907713959097409"/>
          <c:h val="0.54801506259083432"/>
        </c:manualLayout>
      </c:layout>
      <c:lineChart>
        <c:grouping val="standard"/>
        <c:varyColors val="0"/>
        <c:ser>
          <c:idx val="4"/>
          <c:order val="0"/>
          <c:tx>
            <c:strRef>
              <c:f>品目別輸出額推計!$J$12</c:f>
              <c:strCache>
                <c:ptCount val="1"/>
                <c:pt idx="0">
                  <c:v>半導体等電子部品</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品目別輸出額推計!$K$12:$P$12</c:f>
              <c:numCache>
                <c:formatCode>#,##0_);[Red]\(#,##0\)</c:formatCode>
                <c:ptCount val="6"/>
                <c:pt idx="0">
                  <c:v>1138945</c:v>
                </c:pt>
                <c:pt idx="1">
                  <c:v>1216909</c:v>
                </c:pt>
                <c:pt idx="2">
                  <c:v>1263191</c:v>
                </c:pt>
                <c:pt idx="3">
                  <c:v>1294041</c:v>
                </c:pt>
                <c:pt idx="4">
                  <c:v>1172743</c:v>
                </c:pt>
                <c:pt idx="5">
                  <c:v>1359138</c:v>
                </c:pt>
              </c:numCache>
            </c:numRef>
          </c:val>
          <c:smooth val="0"/>
          <c:extLst>
            <c:ext xmlns:c16="http://schemas.microsoft.com/office/drawing/2014/chart" uri="{C3380CC4-5D6E-409C-BE32-E72D297353CC}">
              <c16:uniqueId val="{00000000-06C9-4A99-A2B8-FD51D5C25E18}"/>
            </c:ext>
          </c:extLst>
        </c:ser>
        <c:ser>
          <c:idx val="3"/>
          <c:order val="1"/>
          <c:tx>
            <c:strRef>
              <c:f>品目別輸出額推計!$J$14</c:f>
              <c:strCache>
                <c:ptCount val="1"/>
                <c:pt idx="0">
                  <c:v>科学光学機器</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品目別輸出額推計!$K$14:$P$14</c:f>
              <c:numCache>
                <c:formatCode>#,##0_);[Red]\(#,##0\)</c:formatCode>
                <c:ptCount val="6"/>
                <c:pt idx="0">
                  <c:v>409264</c:v>
                </c:pt>
                <c:pt idx="1">
                  <c:v>402096</c:v>
                </c:pt>
                <c:pt idx="2">
                  <c:v>360536</c:v>
                </c:pt>
                <c:pt idx="3">
                  <c:v>430375</c:v>
                </c:pt>
                <c:pt idx="4">
                  <c:v>409306</c:v>
                </c:pt>
                <c:pt idx="5">
                  <c:v>331909</c:v>
                </c:pt>
              </c:numCache>
            </c:numRef>
          </c:val>
          <c:smooth val="0"/>
          <c:extLst>
            <c:ext xmlns:c16="http://schemas.microsoft.com/office/drawing/2014/chart" uri="{C3380CC4-5D6E-409C-BE32-E72D297353CC}">
              <c16:uniqueId val="{00000001-06C9-4A99-A2B8-FD51D5C25E18}"/>
            </c:ext>
          </c:extLst>
        </c:ser>
        <c:ser>
          <c:idx val="2"/>
          <c:order val="2"/>
          <c:tx>
            <c:strRef>
              <c:f>品目別輸出額推計!$J$13</c:f>
              <c:strCache>
                <c:ptCount val="1"/>
                <c:pt idx="0">
                  <c:v>電気回路等の機器</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品目別輸出額推計!$K$13:$P$13</c:f>
              <c:numCache>
                <c:formatCode>#,##0_);[Red]\(#,##0\)</c:formatCode>
                <c:ptCount val="6"/>
                <c:pt idx="0">
                  <c:v>286966</c:v>
                </c:pt>
                <c:pt idx="1">
                  <c:v>313276</c:v>
                </c:pt>
                <c:pt idx="2">
                  <c:v>303000</c:v>
                </c:pt>
                <c:pt idx="3">
                  <c:v>341559</c:v>
                </c:pt>
                <c:pt idx="4">
                  <c:v>350854</c:v>
                </c:pt>
                <c:pt idx="5">
                  <c:v>338799</c:v>
                </c:pt>
              </c:numCache>
            </c:numRef>
          </c:val>
          <c:smooth val="0"/>
          <c:extLst>
            <c:ext xmlns:c16="http://schemas.microsoft.com/office/drawing/2014/chart" uri="{C3380CC4-5D6E-409C-BE32-E72D297353CC}">
              <c16:uniqueId val="{00000002-06C9-4A99-A2B8-FD51D5C25E18}"/>
            </c:ext>
          </c:extLst>
        </c:ser>
        <c:ser>
          <c:idx val="1"/>
          <c:order val="3"/>
          <c:tx>
            <c:strRef>
              <c:f>品目別輸出額推計!$J$16</c:f>
              <c:strCache>
                <c:ptCount val="1"/>
                <c:pt idx="0">
                  <c:v>遊戯用具</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品目別輸出額推計!$K$16:$P$16</c:f>
              <c:numCache>
                <c:formatCode>#,##0_);[Red]\(#,##0\)</c:formatCode>
                <c:ptCount val="6"/>
                <c:pt idx="0">
                  <c:v>65215</c:v>
                </c:pt>
                <c:pt idx="1">
                  <c:v>46890</c:v>
                </c:pt>
                <c:pt idx="2">
                  <c:v>56067</c:v>
                </c:pt>
                <c:pt idx="3">
                  <c:v>151144</c:v>
                </c:pt>
                <c:pt idx="4">
                  <c:v>200673</c:v>
                </c:pt>
                <c:pt idx="5">
                  <c:v>202847</c:v>
                </c:pt>
              </c:numCache>
            </c:numRef>
          </c:val>
          <c:smooth val="0"/>
          <c:extLst>
            <c:ext xmlns:c16="http://schemas.microsoft.com/office/drawing/2014/chart" uri="{C3380CC4-5D6E-409C-BE32-E72D297353CC}">
              <c16:uniqueId val="{00000003-06C9-4A99-A2B8-FD51D5C25E18}"/>
            </c:ext>
          </c:extLst>
        </c:ser>
        <c:ser>
          <c:idx val="0"/>
          <c:order val="4"/>
          <c:tx>
            <c:strRef>
              <c:f>品目別輸出額推計!$J$15</c:f>
              <c:strCache>
                <c:ptCount val="1"/>
                <c:pt idx="0">
                  <c:v>半導体等製造装置</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品目別輸出額推計!$K$15:$P$15</c:f>
              <c:numCache>
                <c:formatCode>#,##0_);[Red]\(#,##0\)</c:formatCode>
                <c:ptCount val="6"/>
                <c:pt idx="0">
                  <c:v>157583</c:v>
                </c:pt>
                <c:pt idx="1">
                  <c:v>181985</c:v>
                </c:pt>
                <c:pt idx="2">
                  <c:v>229785</c:v>
                </c:pt>
                <c:pt idx="3">
                  <c:v>233958</c:v>
                </c:pt>
                <c:pt idx="4">
                  <c:v>215568</c:v>
                </c:pt>
                <c:pt idx="5">
                  <c:v>249660</c:v>
                </c:pt>
              </c:numCache>
            </c:numRef>
          </c:val>
          <c:smooth val="0"/>
          <c:extLst>
            <c:ext xmlns:c16="http://schemas.microsoft.com/office/drawing/2014/chart" uri="{C3380CC4-5D6E-409C-BE32-E72D297353CC}">
              <c16:uniqueId val="{00000004-06C9-4A99-A2B8-FD51D5C25E18}"/>
            </c:ext>
          </c:extLst>
        </c:ser>
        <c:dLbls>
          <c:showLegendKey val="0"/>
          <c:showVal val="0"/>
          <c:showCatName val="0"/>
          <c:showSerName val="0"/>
          <c:showPercent val="0"/>
          <c:showBubbleSize val="0"/>
        </c:dLbls>
        <c:marker val="1"/>
        <c:smooth val="0"/>
        <c:axId val="85274624"/>
        <c:axId val="85276160"/>
      </c:lineChart>
      <c:catAx>
        <c:axId val="85274624"/>
        <c:scaling>
          <c:orientation val="minMax"/>
        </c:scaling>
        <c:delete val="0"/>
        <c:axPos val="b"/>
        <c:numFmt formatCode="General" sourceLinked="1"/>
        <c:majorTickMark val="out"/>
        <c:minorTickMark val="none"/>
        <c:tickLblPos val="nextTo"/>
        <c:crossAx val="85276160"/>
        <c:crosses val="autoZero"/>
        <c:auto val="1"/>
        <c:lblAlgn val="ctr"/>
        <c:lblOffset val="100"/>
        <c:noMultiLvlLbl val="0"/>
      </c:catAx>
      <c:valAx>
        <c:axId val="85276160"/>
        <c:scaling>
          <c:orientation val="minMax"/>
          <c:max val="1360000"/>
          <c:min val="150000"/>
        </c:scaling>
        <c:delete val="0"/>
        <c:axPos val="l"/>
        <c:majorGridlines/>
        <c:title>
          <c:tx>
            <c:rich>
              <a:bodyPr rot="0" vert="horz"/>
              <a:lstStyle/>
              <a:p>
                <a:pPr>
                  <a:defRPr b="0"/>
                </a:pPr>
                <a:r>
                  <a:rPr lang="ja-JP" b="0"/>
                  <a:t>（百万円）</a:t>
                </a:r>
              </a:p>
            </c:rich>
          </c:tx>
          <c:layout>
            <c:manualLayout>
              <c:xMode val="edge"/>
              <c:yMode val="edge"/>
              <c:x val="0.16210336194583103"/>
              <c:y val="1.6185079478030315E-2"/>
            </c:manualLayout>
          </c:layout>
          <c:overlay val="0"/>
        </c:title>
        <c:numFmt formatCode="#,##0_);[Red]\(#,##0\)" sourceLinked="1"/>
        <c:majorTickMark val="out"/>
        <c:minorTickMark val="none"/>
        <c:tickLblPos val="nextTo"/>
        <c:crossAx val="85274624"/>
        <c:crosses val="autoZero"/>
        <c:crossBetween val="between"/>
      </c:valAx>
      <c:dTable>
        <c:showHorzBorder val="1"/>
        <c:showVertBorder val="1"/>
        <c:showOutline val="1"/>
        <c:showKeys val="1"/>
      </c:dTable>
    </c:plotArea>
    <c:plotVisOnly val="1"/>
    <c:dispBlanksAs val="gap"/>
    <c:showDLblsOverMax val="0"/>
  </c:chart>
  <c:txPr>
    <a:bodyPr/>
    <a:lstStyle/>
    <a:p>
      <a:pPr>
        <a:defRPr baseline="0">
          <a:latin typeface="ＭＳ Ｐゴシック" panose="020B0600070205080204" pitchFamily="50" charset="-128"/>
          <a:ea typeface="ＭＳ Ｐゴシック" panose="020B0600070205080204" pitchFamily="50" charset="-128"/>
        </a:defRPr>
      </a:pPr>
      <a:endParaRPr lang="ja-JP"/>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4"/>
          <c:order val="0"/>
          <c:tx>
            <c:strRef>
              <c:f>品目別輸入額推計!$J$12</c:f>
              <c:strCache>
                <c:ptCount val="1"/>
                <c:pt idx="0">
                  <c:v>医薬品</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品目別輸入額推計!$K$12:$Q$12</c:f>
              <c:numCache>
                <c:formatCode>#,##0_);[Red]\(#,##0\)</c:formatCode>
                <c:ptCount val="7"/>
                <c:pt idx="0">
                  <c:v>676178</c:v>
                </c:pt>
                <c:pt idx="1">
                  <c:v>670233</c:v>
                </c:pt>
                <c:pt idx="2">
                  <c:v>667635</c:v>
                </c:pt>
                <c:pt idx="3">
                  <c:v>737473</c:v>
                </c:pt>
                <c:pt idx="4">
                  <c:v>692750</c:v>
                </c:pt>
                <c:pt idx="5">
                  <c:v>727943</c:v>
                </c:pt>
                <c:pt idx="6">
                  <c:v>919148</c:v>
                </c:pt>
              </c:numCache>
            </c:numRef>
          </c:val>
          <c:smooth val="0"/>
          <c:extLst>
            <c:ext xmlns:c16="http://schemas.microsoft.com/office/drawing/2014/chart" uri="{C3380CC4-5D6E-409C-BE32-E72D297353CC}">
              <c16:uniqueId val="{00000000-FFA2-49F3-81E9-415CDDA39EAA}"/>
            </c:ext>
          </c:extLst>
        </c:ser>
        <c:ser>
          <c:idx val="3"/>
          <c:order val="1"/>
          <c:tx>
            <c:strRef>
              <c:f>品目別輸入額推計!$J$13</c:f>
              <c:strCache>
                <c:ptCount val="1"/>
                <c:pt idx="0">
                  <c:v>通信機</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品目別輸入額推計!$K$13:$Q$13</c:f>
              <c:numCache>
                <c:formatCode>#,##0_);[Red]\(#,##0\)</c:formatCode>
                <c:ptCount val="7"/>
                <c:pt idx="0">
                  <c:v>657268</c:v>
                </c:pt>
                <c:pt idx="1">
                  <c:v>655053</c:v>
                </c:pt>
                <c:pt idx="2">
                  <c:v>646785</c:v>
                </c:pt>
                <c:pt idx="3">
                  <c:v>626616</c:v>
                </c:pt>
                <c:pt idx="4">
                  <c:v>668126</c:v>
                </c:pt>
                <c:pt idx="5">
                  <c:v>674580</c:v>
                </c:pt>
                <c:pt idx="6">
                  <c:v>562790</c:v>
                </c:pt>
              </c:numCache>
            </c:numRef>
          </c:val>
          <c:smooth val="0"/>
          <c:extLst>
            <c:ext xmlns:c16="http://schemas.microsoft.com/office/drawing/2014/chart" uri="{C3380CC4-5D6E-409C-BE32-E72D297353CC}">
              <c16:uniqueId val="{00000001-FFA2-49F3-81E9-415CDDA39EAA}"/>
            </c:ext>
          </c:extLst>
        </c:ser>
        <c:ser>
          <c:idx val="2"/>
          <c:order val="2"/>
          <c:tx>
            <c:strRef>
              <c:f>品目別輸入額推計!$J$14</c:f>
              <c:strCache>
                <c:ptCount val="1"/>
                <c:pt idx="0">
                  <c:v>半導体等電子部品</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品目別輸入額推計!$K$14:$Q$14</c:f>
              <c:numCache>
                <c:formatCode>#,##0_);[Red]\(#,##0\)</c:formatCode>
                <c:ptCount val="7"/>
                <c:pt idx="0">
                  <c:v>273499</c:v>
                </c:pt>
                <c:pt idx="1">
                  <c:v>300973</c:v>
                </c:pt>
                <c:pt idx="2">
                  <c:v>328835</c:v>
                </c:pt>
                <c:pt idx="3">
                  <c:v>280478</c:v>
                </c:pt>
                <c:pt idx="4">
                  <c:v>356234</c:v>
                </c:pt>
                <c:pt idx="5">
                  <c:v>318374</c:v>
                </c:pt>
                <c:pt idx="6">
                  <c:v>324766</c:v>
                </c:pt>
              </c:numCache>
            </c:numRef>
          </c:val>
          <c:smooth val="0"/>
          <c:extLst>
            <c:ext xmlns:c16="http://schemas.microsoft.com/office/drawing/2014/chart" uri="{C3380CC4-5D6E-409C-BE32-E72D297353CC}">
              <c16:uniqueId val="{00000002-FFA2-49F3-81E9-415CDDA39EAA}"/>
            </c:ext>
          </c:extLst>
        </c:ser>
        <c:ser>
          <c:idx val="1"/>
          <c:order val="3"/>
          <c:tx>
            <c:strRef>
              <c:f>品目別輸入額推計!$J$15</c:f>
              <c:strCache>
                <c:ptCount val="1"/>
                <c:pt idx="0">
                  <c:v>科学光学機器</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品目別輸入額推計!$K$15:$Q$15</c:f>
              <c:numCache>
                <c:formatCode>#,##0_);[Red]\(#,##0\)</c:formatCode>
                <c:ptCount val="7"/>
                <c:pt idx="0">
                  <c:v>157712</c:v>
                </c:pt>
                <c:pt idx="1">
                  <c:v>173751</c:v>
                </c:pt>
                <c:pt idx="2">
                  <c:v>212741</c:v>
                </c:pt>
                <c:pt idx="3">
                  <c:v>180739</c:v>
                </c:pt>
                <c:pt idx="4">
                  <c:v>208815</c:v>
                </c:pt>
                <c:pt idx="5">
                  <c:v>200459</c:v>
                </c:pt>
                <c:pt idx="6">
                  <c:v>192045</c:v>
                </c:pt>
              </c:numCache>
            </c:numRef>
          </c:val>
          <c:smooth val="0"/>
          <c:extLst>
            <c:ext xmlns:c16="http://schemas.microsoft.com/office/drawing/2014/chart" uri="{C3380CC4-5D6E-409C-BE32-E72D297353CC}">
              <c16:uniqueId val="{00000003-FFA2-49F3-81E9-415CDDA39EAA}"/>
            </c:ext>
          </c:extLst>
        </c:ser>
        <c:ser>
          <c:idx val="0"/>
          <c:order val="4"/>
          <c:tx>
            <c:strRef>
              <c:f>品目別輸入額推計!$J$16</c:f>
              <c:strCache>
                <c:ptCount val="1"/>
                <c:pt idx="0">
                  <c:v>事務用機器</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品目別輸入額推計!$K$16:$Q$16</c:f>
              <c:numCache>
                <c:formatCode>#,##0_);[Red]\(#,##0\)</c:formatCode>
                <c:ptCount val="7"/>
                <c:pt idx="0">
                  <c:v>149935</c:v>
                </c:pt>
                <c:pt idx="1">
                  <c:v>161613</c:v>
                </c:pt>
                <c:pt idx="2">
                  <c:v>143916</c:v>
                </c:pt>
                <c:pt idx="3">
                  <c:v>132675</c:v>
                </c:pt>
                <c:pt idx="4">
                  <c:v>143701</c:v>
                </c:pt>
                <c:pt idx="5">
                  <c:v>136936</c:v>
                </c:pt>
                <c:pt idx="6">
                  <c:v>137476</c:v>
                </c:pt>
              </c:numCache>
            </c:numRef>
          </c:val>
          <c:smooth val="0"/>
          <c:extLst>
            <c:ext xmlns:c16="http://schemas.microsoft.com/office/drawing/2014/chart" uri="{C3380CC4-5D6E-409C-BE32-E72D297353CC}">
              <c16:uniqueId val="{00000004-FFA2-49F3-81E9-415CDDA39EAA}"/>
            </c:ext>
          </c:extLst>
        </c:ser>
        <c:dLbls>
          <c:showLegendKey val="0"/>
          <c:showVal val="0"/>
          <c:showCatName val="0"/>
          <c:showSerName val="0"/>
          <c:showPercent val="0"/>
          <c:showBubbleSize val="0"/>
        </c:dLbls>
        <c:marker val="1"/>
        <c:smooth val="0"/>
        <c:axId val="85617664"/>
        <c:axId val="85631744"/>
      </c:lineChart>
      <c:catAx>
        <c:axId val="85617664"/>
        <c:scaling>
          <c:orientation val="minMax"/>
        </c:scaling>
        <c:delete val="0"/>
        <c:axPos val="b"/>
        <c:numFmt formatCode="General" sourceLinked="1"/>
        <c:majorTickMark val="out"/>
        <c:minorTickMark val="none"/>
        <c:tickLblPos val="nextTo"/>
        <c:crossAx val="85631744"/>
        <c:crosses val="autoZero"/>
        <c:auto val="1"/>
        <c:lblAlgn val="ctr"/>
        <c:lblOffset val="100"/>
        <c:noMultiLvlLbl val="0"/>
      </c:catAx>
      <c:valAx>
        <c:axId val="85631744"/>
        <c:scaling>
          <c:orientation val="minMax"/>
          <c:min val="100000"/>
        </c:scaling>
        <c:delete val="0"/>
        <c:axPos val="l"/>
        <c:majorGridlines/>
        <c:numFmt formatCode="#,##0_);[Red]\(#,##0\)" sourceLinked="0"/>
        <c:majorTickMark val="out"/>
        <c:minorTickMark val="none"/>
        <c:tickLblPos val="nextTo"/>
        <c:spPr>
          <a:ln w="6350"/>
        </c:spPr>
        <c:crossAx val="85617664"/>
        <c:crosses val="autoZero"/>
        <c:crossBetween val="between"/>
      </c:valAx>
      <c:dTable>
        <c:showHorzBorder val="1"/>
        <c:showVertBorder val="1"/>
        <c:showOutline val="1"/>
        <c:showKeys val="1"/>
        <c:txPr>
          <a:bodyPr/>
          <a:lstStyle/>
          <a:p>
            <a:pPr rtl="0">
              <a:defRPr baseline="0">
                <a:ea typeface="ＭＳ Ｐゴシック" panose="020B0600070205080204" pitchFamily="50" charset="-128"/>
              </a:defRPr>
            </a:pPr>
            <a:endParaRPr lang="ja-JP"/>
          </a:p>
        </c:txPr>
      </c:dTable>
    </c:plotArea>
    <c:plotVisOnly val="1"/>
    <c:dispBlanksAs val="gap"/>
    <c:showDLblsOverMax val="0"/>
  </c:chart>
  <c:txPr>
    <a:bodyPr/>
    <a:lstStyle/>
    <a:p>
      <a:pPr>
        <a:defRPr>
          <a:latin typeface="+mn-ea"/>
          <a:ea typeface="+mn-ea"/>
        </a:defRPr>
      </a:pPr>
      <a:endParaRPr lang="ja-JP"/>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5958072982812632"/>
          <c:w val="0.86025984251968501"/>
          <c:h val="0.73267022267377868"/>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Sheet1!$B$6:$N$6</c:f>
              <c:numCache>
                <c:formatCode>#,##0_ </c:formatCode>
                <c:ptCount val="13"/>
                <c:pt idx="0">
                  <c:v>782</c:v>
                </c:pt>
                <c:pt idx="1">
                  <c:v>782</c:v>
                </c:pt>
                <c:pt idx="2">
                  <c:v>719</c:v>
                </c:pt>
                <c:pt idx="3">
                  <c:v>736</c:v>
                </c:pt>
                <c:pt idx="4">
                  <c:v>728</c:v>
                </c:pt>
                <c:pt idx="5">
                  <c:v>854</c:v>
                </c:pt>
                <c:pt idx="6">
                  <c:v>831</c:v>
                </c:pt>
                <c:pt idx="7">
                  <c:v>916</c:v>
                </c:pt>
                <c:pt idx="8">
                  <c:v>1164</c:v>
                </c:pt>
                <c:pt idx="9">
                  <c:v>1241</c:v>
                </c:pt>
                <c:pt idx="10">
                  <c:v>1304</c:v>
                </c:pt>
                <c:pt idx="11">
                  <c:v>1382</c:v>
                </c:pt>
                <c:pt idx="12">
                  <c:v>1548</c:v>
                </c:pt>
              </c:numCache>
            </c:numRef>
          </c:val>
          <c:smooth val="0"/>
          <c:extLst>
            <c:ext xmlns:c16="http://schemas.microsoft.com/office/drawing/2014/chart" uri="{C3380CC4-5D6E-409C-BE32-E72D297353CC}">
              <c16:uniqueId val="{00000000-2342-4D3E-B746-B255B37D1D01}"/>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Sheet1!$B$7:$N$7</c:f>
              <c:numCache>
                <c:formatCode>#,##0_ </c:formatCode>
                <c:ptCount val="13"/>
                <c:pt idx="0">
                  <c:v>605</c:v>
                </c:pt>
                <c:pt idx="1">
                  <c:v>598</c:v>
                </c:pt>
                <c:pt idx="2">
                  <c:v>599</c:v>
                </c:pt>
                <c:pt idx="3">
                  <c:v>594</c:v>
                </c:pt>
                <c:pt idx="4">
                  <c:v>581</c:v>
                </c:pt>
                <c:pt idx="5">
                  <c:v>716</c:v>
                </c:pt>
                <c:pt idx="6">
                  <c:v>696</c:v>
                </c:pt>
                <c:pt idx="7">
                  <c:v>775</c:v>
                </c:pt>
                <c:pt idx="8">
                  <c:v>1034</c:v>
                </c:pt>
                <c:pt idx="9">
                  <c:v>1109</c:v>
                </c:pt>
                <c:pt idx="10">
                  <c:v>1169</c:v>
                </c:pt>
                <c:pt idx="11">
                  <c:v>1244</c:v>
                </c:pt>
                <c:pt idx="12">
                  <c:v>1403</c:v>
                </c:pt>
              </c:numCache>
            </c:numRef>
          </c:val>
          <c:smooth val="0"/>
          <c:extLst>
            <c:ext xmlns:c16="http://schemas.microsoft.com/office/drawing/2014/chart" uri="{C3380CC4-5D6E-409C-BE32-E72D297353CC}">
              <c16:uniqueId val="{00000001-2342-4D3E-B746-B255B37D1D01}"/>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Sheet1!$B$8:$N$8</c:f>
              <c:numCache>
                <c:formatCode>#,##0_ </c:formatCode>
                <c:ptCount val="13"/>
                <c:pt idx="0">
                  <c:v>177</c:v>
                </c:pt>
                <c:pt idx="1">
                  <c:v>184</c:v>
                </c:pt>
                <c:pt idx="2">
                  <c:v>120</c:v>
                </c:pt>
                <c:pt idx="3">
                  <c:v>142</c:v>
                </c:pt>
                <c:pt idx="4">
                  <c:v>147</c:v>
                </c:pt>
                <c:pt idx="5">
                  <c:v>138</c:v>
                </c:pt>
                <c:pt idx="6">
                  <c:v>135</c:v>
                </c:pt>
                <c:pt idx="7">
                  <c:v>141</c:v>
                </c:pt>
                <c:pt idx="8">
                  <c:v>130</c:v>
                </c:pt>
                <c:pt idx="9">
                  <c:v>132</c:v>
                </c:pt>
                <c:pt idx="10">
                  <c:v>135</c:v>
                </c:pt>
                <c:pt idx="11">
                  <c:v>138</c:v>
                </c:pt>
                <c:pt idx="12">
                  <c:v>145</c:v>
                </c:pt>
              </c:numCache>
            </c:numRef>
          </c:val>
          <c:smooth val="0"/>
          <c:extLst>
            <c:ext xmlns:c16="http://schemas.microsoft.com/office/drawing/2014/chart" uri="{C3380CC4-5D6E-409C-BE32-E72D297353CC}">
              <c16:uniqueId val="{00000002-2342-4D3E-B746-B255B37D1D01}"/>
            </c:ext>
          </c:extLst>
        </c:ser>
        <c:dLbls>
          <c:dLblPos val="t"/>
          <c:showLegendKey val="0"/>
          <c:showVal val="1"/>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crossAx val="115004928"/>
        <c:crosses val="autoZero"/>
        <c:auto val="1"/>
        <c:lblAlgn val="ctr"/>
        <c:lblOffset val="100"/>
        <c:noMultiLvlLbl val="0"/>
      </c:catAx>
      <c:valAx>
        <c:axId val="115004928"/>
        <c:scaling>
          <c:orientation val="minMax"/>
          <c:max val="1600"/>
        </c:scaling>
        <c:delete val="0"/>
        <c:axPos val="l"/>
        <c:majorGridlines/>
        <c:numFmt formatCode="#,##0_ " sourceLinked="1"/>
        <c:majorTickMark val="none"/>
        <c:minorTickMark val="none"/>
        <c:tickLblPos val="nextTo"/>
        <c:crossAx val="115003392"/>
        <c:crosses val="autoZero"/>
        <c:crossBetween val="between"/>
      </c:valAx>
      <c:spPr>
        <a:noFill/>
        <a:ln w="25400">
          <a:noFill/>
        </a:ln>
      </c:spPr>
    </c:plotArea>
    <c:legend>
      <c:legendPos val="t"/>
      <c:layou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'2018夏まとめ'!$H$11</c:f>
              <c:strCache>
                <c:ptCount val="1"/>
                <c:pt idx="0">
                  <c:v>その他</c:v>
                </c:pt>
              </c:strCache>
            </c:strRef>
          </c:tx>
          <c:spPr>
            <a:solidFill>
              <a:schemeClr val="accent1"/>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'2018夏まとめ'!$I$11:$L$11</c:f>
              <c:numCache>
                <c:formatCode>General</c:formatCode>
                <c:ptCount val="4"/>
                <c:pt idx="0">
                  <c:v>16</c:v>
                </c:pt>
                <c:pt idx="1">
                  <c:v>101</c:v>
                </c:pt>
                <c:pt idx="2">
                  <c:v>28</c:v>
                </c:pt>
                <c:pt idx="3">
                  <c:v>7</c:v>
                </c:pt>
              </c:numCache>
            </c:numRef>
          </c:val>
          <c:extLst>
            <c:ext xmlns:c16="http://schemas.microsoft.com/office/drawing/2014/chart" uri="{C3380CC4-5D6E-409C-BE32-E72D297353CC}">
              <c16:uniqueId val="{00000000-F6EB-4040-A93A-EAA53AC38F7F}"/>
            </c:ext>
          </c:extLst>
        </c:ser>
        <c:ser>
          <c:idx val="1"/>
          <c:order val="1"/>
          <c:tx>
            <c:strRef>
              <c:f>'2018夏まとめ'!$H$12</c:f>
              <c:strCache>
                <c:ptCount val="1"/>
                <c:pt idx="0">
                  <c:v>欧州</c:v>
                </c:pt>
              </c:strCache>
            </c:strRef>
          </c:tx>
          <c:spPr>
            <a:solidFill>
              <a:schemeClr val="accent2"/>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'2018夏まとめ'!$I$12:$L$12</c:f>
              <c:numCache>
                <c:formatCode>General</c:formatCode>
                <c:ptCount val="4"/>
                <c:pt idx="0">
                  <c:v>35</c:v>
                </c:pt>
                <c:pt idx="1">
                  <c:v>150</c:v>
                </c:pt>
                <c:pt idx="2">
                  <c:v>97</c:v>
                </c:pt>
                <c:pt idx="3">
                  <c:v>12</c:v>
                </c:pt>
              </c:numCache>
            </c:numRef>
          </c:val>
          <c:extLst>
            <c:ext xmlns:c16="http://schemas.microsoft.com/office/drawing/2014/chart" uri="{C3380CC4-5D6E-409C-BE32-E72D297353CC}">
              <c16:uniqueId val="{00000001-F6EB-4040-A93A-EAA53AC38F7F}"/>
            </c:ext>
          </c:extLst>
        </c:ser>
        <c:ser>
          <c:idx val="2"/>
          <c:order val="2"/>
          <c:tx>
            <c:strRef>
              <c:f>'2018夏まとめ'!$H$13</c:f>
              <c:strCache>
                <c:ptCount val="1"/>
                <c:pt idx="0">
                  <c:v>北米</c:v>
                </c:pt>
              </c:strCache>
            </c:strRef>
          </c:tx>
          <c:spPr>
            <a:solidFill>
              <a:schemeClr val="accent3"/>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'2018夏まとめ'!$I$13:$L$13</c:f>
              <c:numCache>
                <c:formatCode>General</c:formatCode>
                <c:ptCount val="4"/>
                <c:pt idx="0">
                  <c:v>68</c:v>
                </c:pt>
                <c:pt idx="1">
                  <c:v>351</c:v>
                </c:pt>
                <c:pt idx="2">
                  <c:v>98</c:v>
                </c:pt>
                <c:pt idx="3">
                  <c:v>30</c:v>
                </c:pt>
              </c:numCache>
            </c:numRef>
          </c:val>
          <c:extLst>
            <c:ext xmlns:c16="http://schemas.microsoft.com/office/drawing/2014/chart" uri="{C3380CC4-5D6E-409C-BE32-E72D297353CC}">
              <c16:uniqueId val="{00000002-F6EB-4040-A93A-EAA53AC38F7F}"/>
            </c:ext>
          </c:extLst>
        </c:ser>
        <c:ser>
          <c:idx val="3"/>
          <c:order val="3"/>
          <c:tx>
            <c:strRef>
              <c:f>'2018夏まとめ'!$H$14</c:f>
              <c:strCache>
                <c:ptCount val="1"/>
                <c:pt idx="0">
                  <c:v>アジア</c:v>
                </c:pt>
              </c:strCache>
            </c:strRef>
          </c:tx>
          <c:spPr>
            <a:solidFill>
              <a:schemeClr val="accent4"/>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'2018夏まとめ'!$I$14:$L$14</c:f>
              <c:numCache>
                <c:formatCode>General</c:formatCode>
                <c:ptCount val="4"/>
                <c:pt idx="0">
                  <c:v>1256.5</c:v>
                </c:pt>
                <c:pt idx="1">
                  <c:v>1148.5</c:v>
                </c:pt>
                <c:pt idx="2">
                  <c:v>588.5</c:v>
                </c:pt>
                <c:pt idx="3">
                  <c:v>362.5</c:v>
                </c:pt>
              </c:numCache>
            </c:numRef>
          </c:val>
          <c:extLst>
            <c:ext xmlns:c16="http://schemas.microsoft.com/office/drawing/2014/chart" uri="{C3380CC4-5D6E-409C-BE32-E72D297353CC}">
              <c16:uniqueId val="{00000003-F6EB-4040-A93A-EAA53AC38F7F}"/>
            </c:ext>
          </c:extLst>
        </c:ser>
        <c:dLbls>
          <c:showLegendKey val="0"/>
          <c:showVal val="0"/>
          <c:showCatName val="0"/>
          <c:showSerName val="0"/>
          <c:showPercent val="0"/>
          <c:showBubbleSize val="0"/>
        </c:dLbls>
        <c:gapWidth val="95"/>
        <c:overlap val="100"/>
        <c:axId val="1841129264"/>
        <c:axId val="1841130096"/>
      </c:barChart>
      <c:catAx>
        <c:axId val="184112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30096"/>
        <c:crosses val="autoZero"/>
        <c:auto val="1"/>
        <c:lblAlgn val="ctr"/>
        <c:lblOffset val="100"/>
        <c:noMultiLvlLbl val="0"/>
      </c:catAx>
      <c:valAx>
        <c:axId val="184113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29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layout/>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3EEA-4A4D-AD7E-03A991DFA7DF}"/>
                </c:ext>
              </c:extLst>
            </c:dLbl>
            <c:dLbl>
              <c:idx val="11"/>
              <c:layout/>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夏期バージョン!$B$3:$M$3</c:f>
              <c:numCache>
                <c:formatCode>#,##0_);[Red]\(#,##0\)</c:formatCode>
                <c:ptCount val="12"/>
                <c:pt idx="0">
                  <c:v>12</c:v>
                </c:pt>
                <c:pt idx="1">
                  <c:v>17</c:v>
                </c:pt>
                <c:pt idx="2">
                  <c:v>42</c:v>
                </c:pt>
                <c:pt idx="3">
                  <c:v>43</c:v>
                </c:pt>
                <c:pt idx="4">
                  <c:v>104</c:v>
                </c:pt>
                <c:pt idx="5">
                  <c:v>119</c:v>
                </c:pt>
                <c:pt idx="6">
                  <c:v>170</c:v>
                </c:pt>
                <c:pt idx="7">
                  <c:v>308</c:v>
                </c:pt>
                <c:pt idx="8">
                  <c:v>365</c:v>
                </c:pt>
                <c:pt idx="9">
                  <c:v>431</c:v>
                </c:pt>
                <c:pt idx="10">
                  <c:v>494</c:v>
                </c:pt>
                <c:pt idx="11">
                  <c:v>536</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夏期バージョン!$B$4:$M$4</c:f>
              <c:numCache>
                <c:formatCode>0.0%</c:formatCode>
                <c:ptCount val="12"/>
                <c:pt idx="0">
                  <c:v>2.0066889632107024E-2</c:v>
                </c:pt>
                <c:pt idx="1">
                  <c:v>2.8380634390651086E-2</c:v>
                </c:pt>
                <c:pt idx="2">
                  <c:v>7.0707070707070704E-2</c:v>
                </c:pt>
                <c:pt idx="3">
                  <c:v>7.4010327022375214E-2</c:v>
                </c:pt>
                <c:pt idx="4">
                  <c:v>0.14525139664804471</c:v>
                </c:pt>
                <c:pt idx="5">
                  <c:v>0.17097701149425287</c:v>
                </c:pt>
                <c:pt idx="6">
                  <c:v>0.21935483870967742</c:v>
                </c:pt>
                <c:pt idx="7">
                  <c:v>0.2978723404255319</c:v>
                </c:pt>
                <c:pt idx="8">
                  <c:v>0.32912533814247069</c:v>
                </c:pt>
                <c:pt idx="9">
                  <c:v>0.36869118905047049</c:v>
                </c:pt>
                <c:pt idx="10">
                  <c:v>0.39710610932475882</c:v>
                </c:pt>
                <c:pt idx="11">
                  <c:v>0.38203848895224518</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4"/>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smtClean="0">
                <a:latin typeface="Meiryo UI" panose="020B0604030504040204" pitchFamily="50" charset="-128"/>
                <a:ea typeface="Meiryo UI" panose="020B0604030504040204" pitchFamily="50" charset="-128"/>
              </a:rPr>
              <a:t>大阪府</a:t>
            </a:r>
            <a:endParaRPr lang="ja-JP" altLang="en-US" sz="1400" b="1" dirty="0">
              <a:latin typeface="Meiryo UI" panose="020B0604030504040204" pitchFamily="50" charset="-128"/>
              <a:ea typeface="Meiryo UI" panose="020B0604030504040204" pitchFamily="50" charset="-128"/>
            </a:endParaRPr>
          </a:p>
        </c:rich>
      </c:tx>
      <c:layout>
        <c:manualLayout>
          <c:xMode val="edge"/>
          <c:yMode val="edge"/>
          <c:x val="0.19820974750729314"/>
          <c:y val="0.1679143074383394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20000"/>
                <a:lumOff val="8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DF8B-4D5B-8571-8B8E8C71268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DF8B-4D5B-8571-8B8E8C71268F}"/>
              </c:ext>
            </c:extLst>
          </c:dPt>
          <c:dLbls>
            <c:dLbl>
              <c:idx val="0"/>
              <c:layout>
                <c:manualLayout>
                  <c:x val="-0.15582514542093467"/>
                  <c:y val="-3.6613085995952477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smtClean="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DD3DE200-209D-4CB7-AF58-3F08CD6211AB}"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smtClean="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smtClean="0">
                        <a:latin typeface="Meiryo UI" panose="020B0604030504040204" pitchFamily="50" charset="-128"/>
                        <a:ea typeface="Meiryo UI" panose="020B0604030504040204" pitchFamily="50" charset="-128"/>
                      </a:rPr>
                      <a:t>（</a:t>
                    </a:r>
                    <a:r>
                      <a:rPr lang="en-US" altLang="zh-TW" sz="1000" b="1" dirty="0" smtClean="0">
                        <a:latin typeface="Meiryo UI" panose="020B0604030504040204" pitchFamily="50" charset="-128"/>
                        <a:ea typeface="Meiryo UI" panose="020B0604030504040204" pitchFamily="50" charset="-128"/>
                      </a:rPr>
                      <a:t>55</a:t>
                    </a:r>
                    <a:r>
                      <a:rPr lang="zh-TW" altLang="en-US" sz="1000" b="1" dirty="0" smtClean="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8892640046570487"/>
                      <c:h val="0.30494535211607021"/>
                    </c:manualLayout>
                  </c15:layout>
                  <c15:dlblFieldTable/>
                  <c15:showDataLabelsRange val="0"/>
                </c:ext>
                <c:ext xmlns:c16="http://schemas.microsoft.com/office/drawing/2014/chart" uri="{C3380CC4-5D6E-409C-BE32-E72D297353CC}">
                  <c16:uniqueId val="{00000001-DF8B-4D5B-8571-8B8E8C71268F}"/>
                </c:ext>
              </c:extLst>
            </c:dLbl>
            <c:dLbl>
              <c:idx val="1"/>
              <c:layout>
                <c:manualLayout>
                  <c:x val="0.23529405926334046"/>
                  <c:y val="2.807140296605106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smtClean="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smtClean="0">
                        <a:solidFill>
                          <a:schemeClr val="bg1"/>
                        </a:solidFill>
                        <a:latin typeface="Meiryo UI" panose="020B0604030504040204" pitchFamily="50" charset="-128"/>
                        <a:ea typeface="Meiryo UI" panose="020B0604030504040204" pitchFamily="50" charset="-128"/>
                      </a:rPr>
                      <a:t>消費額</a:t>
                    </a:r>
                  </a:p>
                  <a:p>
                    <a:pPr>
                      <a:defRPr sz="1000" b="1">
                        <a:solidFill>
                          <a:schemeClr val="bg1"/>
                        </a:solidFill>
                        <a:latin typeface="Meiryo UI" panose="020B0604030504040204" pitchFamily="50" charset="-128"/>
                        <a:ea typeface="Meiryo UI" panose="020B0604030504040204" pitchFamily="50" charset="-128"/>
                      </a:defRPr>
                    </a:pPr>
                    <a:fld id="{033E7B48-AFF1-43D1-A316-0C9B11E4EBE2}"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smtClean="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smtClean="0">
                        <a:solidFill>
                          <a:schemeClr val="bg1"/>
                        </a:solidFill>
                        <a:latin typeface="Meiryo UI" panose="020B0604030504040204" pitchFamily="50" charset="-128"/>
                        <a:ea typeface="Meiryo UI" panose="020B0604030504040204" pitchFamily="50" charset="-128"/>
                      </a:rPr>
                      <a:t>（</a:t>
                    </a:r>
                    <a:r>
                      <a:rPr lang="en-US" altLang="ja-JP" sz="1000" b="1" dirty="0" smtClean="0">
                        <a:solidFill>
                          <a:schemeClr val="bg1"/>
                        </a:solidFill>
                        <a:latin typeface="Meiryo UI" panose="020B0604030504040204" pitchFamily="50" charset="-128"/>
                        <a:ea typeface="Meiryo UI" panose="020B0604030504040204" pitchFamily="50" charset="-128"/>
                      </a:rPr>
                      <a:t>45</a:t>
                    </a:r>
                    <a:r>
                      <a:rPr lang="ja-JP" altLang="en-US" sz="1000" b="1" dirty="0" smtClean="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953818510454714"/>
                      <c:h val="0.32825330639157196"/>
                    </c:manualLayout>
                  </c15:layout>
                  <c15:dlblFieldTable/>
                  <c15:showDataLabelsRange val="0"/>
                </c:ext>
                <c:ext xmlns:c16="http://schemas.microsoft.com/office/drawing/2014/chart" uri="{C3380CC4-5D6E-409C-BE32-E72D297353CC}">
                  <c16:uniqueId val="{00000003-DF8B-4D5B-8571-8B8E8C7126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訪日外国人消費額</c:v>
                </c:pt>
              </c:strCache>
            </c:strRef>
          </c:cat>
          <c:val>
            <c:numRef>
              <c:f>Sheet1!$B$2:$B$3</c:f>
              <c:numCache>
                <c:formatCode>#,##0</c:formatCode>
                <c:ptCount val="2"/>
                <c:pt idx="0">
                  <c:v>10286</c:v>
                </c:pt>
                <c:pt idx="1">
                  <c:v>8468</c:v>
                </c:pt>
              </c:numCache>
            </c:numRef>
          </c:val>
          <c:extLst>
            <c:ext xmlns:c16="http://schemas.microsoft.com/office/drawing/2014/chart" uri="{C3380CC4-5D6E-409C-BE32-E72D297353CC}">
              <c16:uniqueId val="{00000004-DF8B-4D5B-8571-8B8E8C7126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53756745118309E-2"/>
          <c:y val="9.2827065900572048E-2"/>
          <c:w val="0.86795314753824415"/>
          <c:h val="0.74785684145333831"/>
        </c:manualLayout>
      </c:layout>
      <c:barChart>
        <c:barDir val="col"/>
        <c:grouping val="stacked"/>
        <c:varyColors val="0"/>
        <c:ser>
          <c:idx val="3"/>
          <c:order val="0"/>
          <c:tx>
            <c:strRef>
              <c:f>グラフ!$N$17</c:f>
              <c:strCache>
                <c:ptCount val="1"/>
                <c:pt idx="0">
                  <c:v>その他</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グラフ!$N$18:$N$27</c:f>
              <c:numCache>
                <c:formatCode>#,##0_);[Red]\(#,##0\)</c:formatCode>
                <c:ptCount val="10"/>
                <c:pt idx="0">
                  <c:v>47.767400000000002</c:v>
                </c:pt>
                <c:pt idx="1">
                  <c:v>38</c:v>
                </c:pt>
                <c:pt idx="2">
                  <c:v>50.766300000000001</c:v>
                </c:pt>
                <c:pt idx="3">
                  <c:v>63.845799999999997</c:v>
                </c:pt>
                <c:pt idx="4">
                  <c:v>78.144999999999996</c:v>
                </c:pt>
                <c:pt idx="5">
                  <c:v>97.400300000000001</c:v>
                </c:pt>
                <c:pt idx="6">
                  <c:v>118.20180000000001</c:v>
                </c:pt>
                <c:pt idx="7">
                  <c:v>132.71809999999999</c:v>
                </c:pt>
                <c:pt idx="8">
                  <c:v>148</c:v>
                </c:pt>
                <c:pt idx="9" formatCode="General">
                  <c:v>182</c:v>
                </c:pt>
              </c:numCache>
            </c:numRef>
          </c:val>
          <c:extLst>
            <c:ext xmlns:c16="http://schemas.microsoft.com/office/drawing/2014/chart" uri="{C3380CC4-5D6E-409C-BE32-E72D297353CC}">
              <c16:uniqueId val="{00000000-CA53-4E60-A61A-E6B5725A39BB}"/>
            </c:ext>
          </c:extLst>
        </c:ser>
        <c:ser>
          <c:idx val="1"/>
          <c:order val="1"/>
          <c:tx>
            <c:strRef>
              <c:f>グラフ!$L$17</c:f>
              <c:strCache>
                <c:ptCount val="1"/>
                <c:pt idx="0">
                  <c:v>台湾</c:v>
                </c:pt>
              </c:strCache>
            </c:strRef>
          </c:tx>
          <c:spPr>
            <a:pattFill prst="dkVert">
              <a:fgClr>
                <a:srgbClr val="FFC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グラフ!$L$18:$L$27</c:f>
              <c:numCache>
                <c:formatCode>#,##0_);[Red]\(#,##0\)</c:formatCode>
                <c:ptCount val="10"/>
                <c:pt idx="0">
                  <c:v>22.458100000000002</c:v>
                </c:pt>
                <c:pt idx="1">
                  <c:v>19.4908</c:v>
                </c:pt>
                <c:pt idx="2">
                  <c:v>30.455200000000001</c:v>
                </c:pt>
                <c:pt idx="3">
                  <c:v>50</c:v>
                </c:pt>
                <c:pt idx="4">
                  <c:v>70.614999999999995</c:v>
                </c:pt>
                <c:pt idx="5">
                  <c:v>98.155100000000004</c:v>
                </c:pt>
                <c:pt idx="6">
                  <c:v>112.5592</c:v>
                </c:pt>
                <c:pt idx="7">
                  <c:v>114</c:v>
                </c:pt>
                <c:pt idx="8">
                  <c:v>106</c:v>
                </c:pt>
                <c:pt idx="9" formatCode="General">
                  <c:v>110</c:v>
                </c:pt>
              </c:numCache>
            </c:numRef>
          </c:val>
          <c:extLst>
            <c:ext xmlns:c16="http://schemas.microsoft.com/office/drawing/2014/chart" uri="{C3380CC4-5D6E-409C-BE32-E72D297353CC}">
              <c16:uniqueId val="{00000001-CA53-4E60-A61A-E6B5725A39BB}"/>
            </c:ext>
          </c:extLst>
        </c:ser>
        <c:ser>
          <c:idx val="2"/>
          <c:order val="2"/>
          <c:tx>
            <c:strRef>
              <c:f>グラフ!$M$17</c:f>
              <c:strCache>
                <c:ptCount val="1"/>
                <c:pt idx="0">
                  <c:v>韓国</c:v>
                </c:pt>
              </c:strCache>
            </c:strRef>
          </c:tx>
          <c:spPr>
            <a:pattFill prst="dotGrid">
              <a:fgClr>
                <a:srgbClr val="FF0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グラフ!$M$18:$M$27</c:f>
              <c:numCache>
                <c:formatCode>#,##0_);[Red]\(#,##0\)</c:formatCode>
                <c:ptCount val="10"/>
                <c:pt idx="0">
                  <c:v>53.649700000000003</c:v>
                </c:pt>
                <c:pt idx="1">
                  <c:v>40.110100000000003</c:v>
                </c:pt>
                <c:pt idx="2">
                  <c:v>49</c:v>
                </c:pt>
                <c:pt idx="3">
                  <c:v>61.586300000000001</c:v>
                </c:pt>
                <c:pt idx="4">
                  <c:v>71.069699999999997</c:v>
                </c:pt>
                <c:pt idx="5">
                  <c:v>115.6033</c:v>
                </c:pt>
                <c:pt idx="6">
                  <c:v>163.27610000000001</c:v>
                </c:pt>
                <c:pt idx="7">
                  <c:v>214.79589999999999</c:v>
                </c:pt>
                <c:pt idx="8">
                  <c:v>216</c:v>
                </c:pt>
                <c:pt idx="9" formatCode="General">
                  <c:v>151</c:v>
                </c:pt>
              </c:numCache>
            </c:numRef>
          </c:val>
          <c:extLst>
            <c:ext xmlns:c16="http://schemas.microsoft.com/office/drawing/2014/chart" uri="{C3380CC4-5D6E-409C-BE32-E72D297353CC}">
              <c16:uniqueId val="{00000002-CA53-4E60-A61A-E6B5725A39BB}"/>
            </c:ext>
          </c:extLst>
        </c:ser>
        <c:ser>
          <c:idx val="0"/>
          <c:order val="3"/>
          <c:tx>
            <c:strRef>
              <c:f>グラフ!$K$17</c:f>
              <c:strCache>
                <c:ptCount val="1"/>
                <c:pt idx="0">
                  <c:v>中国</c:v>
                </c:pt>
              </c:strCache>
            </c:strRef>
          </c:tx>
          <c:spPr>
            <a:pattFill prst="pct40">
              <a:fgClr>
                <a:srgbClr val="92D05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グラフ!$K$18:$K$27</c:f>
              <c:numCache>
                <c:formatCode>#,##0_);[Red]\(#,##0\)</c:formatCode>
                <c:ptCount val="10"/>
                <c:pt idx="0">
                  <c:v>50.660299999999999</c:v>
                </c:pt>
                <c:pt idx="1">
                  <c:v>37.024500000000003</c:v>
                </c:pt>
                <c:pt idx="2">
                  <c:v>49.4452</c:v>
                </c:pt>
                <c:pt idx="3">
                  <c:v>56.315800000000003</c:v>
                </c:pt>
                <c:pt idx="4">
                  <c:v>97.214500000000001</c:v>
                </c:pt>
                <c:pt idx="5">
                  <c:v>189.6164</c:v>
                </c:pt>
                <c:pt idx="6">
                  <c:v>214.62289999999999</c:v>
                </c:pt>
                <c:pt idx="7">
                  <c:v>253.816</c:v>
                </c:pt>
                <c:pt idx="8">
                  <c:v>295</c:v>
                </c:pt>
                <c:pt idx="9" formatCode="General">
                  <c:v>395</c:v>
                </c:pt>
              </c:numCache>
            </c:numRef>
          </c:val>
          <c:extLst>
            <c:ext xmlns:c16="http://schemas.microsoft.com/office/drawing/2014/chart" uri="{C3380CC4-5D6E-409C-BE32-E72D297353CC}">
              <c16:uniqueId val="{00000003-CA53-4E60-A61A-E6B5725A39BB}"/>
            </c:ext>
          </c:extLst>
        </c:ser>
        <c:ser>
          <c:idx val="4"/>
          <c:order val="4"/>
          <c:tx>
            <c:strRef>
              <c:f>グラフ!$O$17</c:f>
              <c:strCache>
                <c:ptCount val="1"/>
                <c:pt idx="0">
                  <c:v>総数</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グラフ!$O$18:$O$27</c:f>
              <c:numCache>
                <c:formatCode>#,##0_);[Red]\(#,##0\)</c:formatCode>
                <c:ptCount val="10"/>
                <c:pt idx="0">
                  <c:v>174.53550000000001</c:v>
                </c:pt>
                <c:pt idx="1">
                  <c:v>133.8783</c:v>
                </c:pt>
                <c:pt idx="2">
                  <c:v>179.15770000000001</c:v>
                </c:pt>
                <c:pt idx="3">
                  <c:v>232.31110000000001</c:v>
                </c:pt>
                <c:pt idx="4">
                  <c:v>317.04419999999999</c:v>
                </c:pt>
                <c:pt idx="5">
                  <c:v>500.77510000000001</c:v>
                </c:pt>
                <c:pt idx="6">
                  <c:v>608.66</c:v>
                </c:pt>
                <c:pt idx="7">
                  <c:v>715.99959999999999</c:v>
                </c:pt>
                <c:pt idx="8">
                  <c:v>765</c:v>
                </c:pt>
                <c:pt idx="9" formatCode="General">
                  <c:v>834</c:v>
                </c:pt>
              </c:numCache>
            </c:numRef>
          </c:val>
          <c:extLst>
            <c:ext xmlns:c16="http://schemas.microsoft.com/office/drawing/2014/chart" uri="{C3380CC4-5D6E-409C-BE32-E72D297353CC}">
              <c16:uniqueId val="{00000004-CA53-4E60-A61A-E6B5725A39BB}"/>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c:f>
              <c:strCache>
                <c:ptCount val="1"/>
                <c:pt idx="0">
                  <c:v>貨物量</c:v>
                </c:pt>
              </c:strCache>
            </c:strRef>
          </c:tx>
          <c:invertIfNegative val="0"/>
          <c:dLbls>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Sheet1!$D$2:$J$2</c:f>
              <c:numCache>
                <c:formatCode>General</c:formatCode>
                <c:ptCount val="7"/>
                <c:pt idx="0">
                  <c:v>2013</c:v>
                </c:pt>
                <c:pt idx="1">
                  <c:v>2014</c:v>
                </c:pt>
                <c:pt idx="2">
                  <c:v>2015</c:v>
                </c:pt>
                <c:pt idx="3">
                  <c:v>2016</c:v>
                </c:pt>
                <c:pt idx="4">
                  <c:v>2017</c:v>
                </c:pt>
                <c:pt idx="5">
                  <c:v>2018</c:v>
                </c:pt>
                <c:pt idx="6">
                  <c:v>2019</c:v>
                </c:pt>
              </c:numCache>
            </c:numRef>
          </c:cat>
          <c:val>
            <c:numRef>
              <c:f>Sheet1!$D$3:$J$3</c:f>
              <c:numCache>
                <c:formatCode>General</c:formatCode>
                <c:ptCount val="7"/>
                <c:pt idx="0">
                  <c:v>9.3000000000000007</c:v>
                </c:pt>
                <c:pt idx="1">
                  <c:v>14.4</c:v>
                </c:pt>
                <c:pt idx="2">
                  <c:v>15.7</c:v>
                </c:pt>
                <c:pt idx="3">
                  <c:v>16.7</c:v>
                </c:pt>
                <c:pt idx="4">
                  <c:v>18</c:v>
                </c:pt>
                <c:pt idx="5">
                  <c:v>15.5</c:v>
                </c:pt>
                <c:pt idx="6">
                  <c:v>16.600000000000001</c:v>
                </c:pt>
              </c:numCache>
            </c:numRef>
          </c:val>
          <c:extLst>
            <c:ext xmlns:c16="http://schemas.microsoft.com/office/drawing/2014/chart" uri="{C3380CC4-5D6E-409C-BE32-E72D297353CC}">
              <c16:uniqueId val="{00000000-C6CF-446A-BED2-E035F8ACD247}"/>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spPr>
          <a:ln>
            <a:solidFill>
              <a:schemeClr val="tx1">
                <a:lumMod val="15000"/>
                <a:lumOff val="85000"/>
                <a:alpha val="94000"/>
              </a:schemeClr>
            </a:solidFill>
          </a:ln>
        </c:spPr>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crossAx val="59394304"/>
        <c:crosses val="autoZero"/>
        <c:crossBetween val="between"/>
      </c:valAx>
    </c:plotArea>
    <c:plotVisOnly val="1"/>
    <c:dispBlanksAs val="gap"/>
    <c:showDLblsOverMax val="0"/>
  </c:chart>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列3</c:v>
                </c:pt>
              </c:strCache>
            </c:strRef>
          </c:tx>
          <c:spPr>
            <a:solidFill>
              <a:schemeClr val="accent1"/>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4.3</c:v>
                </c:pt>
                <c:pt idx="1">
                  <c:v>5.2</c:v>
                </c:pt>
                <c:pt idx="2">
                  <c:v>5.9</c:v>
                </c:pt>
                <c:pt idx="3">
                  <c:v>6.4</c:v>
                </c:pt>
                <c:pt idx="4">
                  <c:v>6.8</c:v>
                </c:pt>
                <c:pt idx="5">
                  <c:v>6.7</c:v>
                </c:pt>
                <c:pt idx="6">
                  <c:v>6.7</c:v>
                </c:pt>
                <c:pt idx="7">
                  <c:v>7.4</c:v>
                </c:pt>
                <c:pt idx="8">
                  <c:v>6.9</c:v>
                </c:pt>
                <c:pt idx="9">
                  <c:v>7.3</c:v>
                </c:pt>
                <c:pt idx="10">
                  <c:v>9.1999999999999993</c:v>
                </c:pt>
              </c:numCache>
            </c:numRef>
          </c:val>
          <c:extLst>
            <c:ext xmlns:c16="http://schemas.microsoft.com/office/drawing/2014/chart" uri="{C3380CC4-5D6E-409C-BE32-E72D297353CC}">
              <c16:uniqueId val="{00000000-EFDA-4262-8E8D-909B7B3843FF}"/>
            </c:ext>
          </c:extLst>
        </c:ser>
        <c:dLbls>
          <c:showLegendKey val="0"/>
          <c:showVal val="0"/>
          <c:showCatName val="0"/>
          <c:showSerName val="0"/>
          <c:showPercent val="0"/>
          <c:showBubbleSize val="0"/>
        </c:dLbls>
        <c:gapWidth val="219"/>
        <c:overlap val="-27"/>
        <c:axId val="440001440"/>
        <c:axId val="439983552"/>
      </c:barChart>
      <c:catAx>
        <c:axId val="44000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39983552"/>
        <c:crosses val="autoZero"/>
        <c:auto val="1"/>
        <c:lblAlgn val="ctr"/>
        <c:lblOffset val="100"/>
        <c:noMultiLvlLbl val="0"/>
      </c:catAx>
      <c:valAx>
        <c:axId val="439983552"/>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400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'阪神港合計（全国との比較）新'!$C$18:$C$19</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0"/>
              <c:layout>
                <c:manualLayout>
                  <c:x val="-4.8541776027996489E-2"/>
                  <c:y val="2.47904086360430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DA2-46BC-9F58-7C009F0F15A1}"/>
                </c:ext>
              </c:extLst>
            </c:dLbl>
            <c:dLbl>
              <c:idx val="1"/>
              <c:layout>
                <c:manualLayout>
                  <c:x val="-4.8541776027996524E-2"/>
                  <c:y val="2.47904086360430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DA2-46BC-9F58-7C009F0F15A1}"/>
                </c:ext>
              </c:extLst>
            </c:dLbl>
            <c:dLbl>
              <c:idx val="2"/>
              <c:layout>
                <c:manualLayout>
                  <c:x val="-4.8541776027996503E-2"/>
                  <c:y val="2.47904086360430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DA2-46BC-9F58-7C009F0F15A1}"/>
                </c:ext>
              </c:extLst>
            </c:dLbl>
            <c:dLbl>
              <c:idx val="3"/>
              <c:layout>
                <c:manualLayout>
                  <c:x val="-4.8541776027996503E-2"/>
                  <c:y val="2.85999335882815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DA2-46BC-9F58-7C009F0F15A1}"/>
                </c:ext>
              </c:extLst>
            </c:dLbl>
            <c:dLbl>
              <c:idx val="4"/>
              <c:layout>
                <c:manualLayout>
                  <c:x val="-4.85417760279966E-2"/>
                  <c:y val="-6.66381902176798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DA2-46BC-9F58-7C009F0F15A1}"/>
                </c:ext>
              </c:extLst>
            </c:dLbl>
            <c:dLbl>
              <c:idx val="6"/>
              <c:layout>
                <c:manualLayout>
                  <c:x val="-4.8541776027996503E-2"/>
                  <c:y val="-7.42572401221568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DA2-46BC-9F58-7C009F0F15A1}"/>
                </c:ext>
              </c:extLst>
            </c:dLbl>
            <c:dLbl>
              <c:idx val="7"/>
              <c:layout>
                <c:manualLayout>
                  <c:x val="-4.85417760279966E-2"/>
                  <c:y val="-6.282866526544141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DA2-46BC-9F58-7C009F0F15A1}"/>
                </c:ext>
              </c:extLst>
            </c:dLbl>
            <c:dLbl>
              <c:idx val="8"/>
              <c:layout>
                <c:manualLayout>
                  <c:x val="-4.298622047244105E-2"/>
                  <c:y val="5.14570833017122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'阪神港合計（全国との比較）新'!$C$20:$C$28</c:f>
              <c:numCache>
                <c:formatCode>#,##0.0;[Red]\-#,##0.0</c:formatCode>
                <c:ptCount val="9"/>
                <c:pt idx="0">
                  <c:v>12.848698611</c:v>
                </c:pt>
                <c:pt idx="1">
                  <c:v>13.146248044</c:v>
                </c:pt>
                <c:pt idx="2">
                  <c:v>15.512946842</c:v>
                </c:pt>
                <c:pt idx="3">
                  <c:v>17.141625014999999</c:v>
                </c:pt>
                <c:pt idx="4">
                  <c:v>17.611885441999998</c:v>
                </c:pt>
                <c:pt idx="5">
                  <c:v>16.407729</c:v>
                </c:pt>
                <c:pt idx="6">
                  <c:v>17.563213999999999</c:v>
                </c:pt>
                <c:pt idx="7">
                  <c:v>17.695205000000001</c:v>
                </c:pt>
                <c:pt idx="8">
                  <c:v>17.3</c:v>
                </c:pt>
              </c:numCache>
            </c:numRef>
          </c:val>
          <c:smooth val="0"/>
          <c:extLst>
            <c:ext xmlns:c16="http://schemas.microsoft.com/office/drawing/2014/chart" uri="{C3380CC4-5D6E-409C-BE32-E72D297353CC}">
              <c16:uniqueId val="{00000008-1DA2-46BC-9F58-7C009F0F15A1}"/>
            </c:ext>
          </c:extLst>
        </c:ser>
        <c:ser>
          <c:idx val="1"/>
          <c:order val="1"/>
          <c:tx>
            <c:strRef>
              <c:f>'阪神港合計（全国との比較）新'!$D$18:$D$19</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4.8541776027996489E-2"/>
                  <c:y val="-3.61619905997722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DA2-46BC-9F58-7C009F0F15A1}"/>
                </c:ext>
              </c:extLst>
            </c:dLbl>
            <c:dLbl>
              <c:idx val="1"/>
              <c:layout>
                <c:manualLayout>
                  <c:x val="-4.8541776027996524E-2"/>
                  <c:y val="-3.61619905997722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DA2-46BC-9F58-7C009F0F15A1}"/>
                </c:ext>
              </c:extLst>
            </c:dLbl>
            <c:dLbl>
              <c:idx val="2"/>
              <c:layout>
                <c:manualLayout>
                  <c:x val="-4.8541776027996503E-2"/>
                  <c:y val="-3.61619905997722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DA2-46BC-9F58-7C009F0F15A1}"/>
                </c:ext>
              </c:extLst>
            </c:dLbl>
            <c:dLbl>
              <c:idx val="3"/>
              <c:layout>
                <c:manualLayout>
                  <c:x val="-4.8541776027996503E-2"/>
                  <c:y val="-3.9971515552010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1DA2-46BC-9F58-7C009F0F15A1}"/>
                </c:ext>
              </c:extLst>
            </c:dLbl>
            <c:dLbl>
              <c:idx val="4"/>
              <c:layout>
                <c:manualLayout>
                  <c:x val="-4.85417760279966E-2"/>
                  <c:y val="-3.9971515552010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1DA2-46BC-9F58-7C009F0F15A1}"/>
                </c:ext>
              </c:extLst>
            </c:dLbl>
            <c:dLbl>
              <c:idx val="5"/>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1DA2-46BC-9F58-7C009F0F15A1}"/>
                </c:ext>
              </c:extLst>
            </c:dLbl>
            <c:dLbl>
              <c:idx val="6"/>
              <c:layout>
                <c:manualLayout>
                  <c:x val="-4.8541776027996503E-2"/>
                  <c:y val="-3.99715155520107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1DA2-46BC-9F58-7C009F0F15A1}"/>
                </c:ext>
              </c:extLst>
            </c:dLbl>
            <c:dLbl>
              <c:idx val="7"/>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1DA2-46BC-9F58-7C009F0F15A1}"/>
                </c:ext>
              </c:extLst>
            </c:dLbl>
            <c:dLbl>
              <c:idx val="8"/>
              <c:layout>
                <c:manualLayout>
                  <c:x val="-4.85417760279966E-2"/>
                  <c:y val="-4.378104050424919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'阪神港合計（全国との比較）新'!$D$20:$D$28</c:f>
              <c:numCache>
                <c:formatCode>#,##0.0;[Red]\-#,##0.0</c:formatCode>
                <c:ptCount val="9"/>
                <c:pt idx="0">
                  <c:v>10.783920621000002</c:v>
                </c:pt>
                <c:pt idx="1">
                  <c:v>10.444352771</c:v>
                </c:pt>
                <c:pt idx="2">
                  <c:v>10.921656295</c:v>
                </c:pt>
                <c:pt idx="3">
                  <c:v>11.734936657</c:v>
                </c:pt>
                <c:pt idx="4">
                  <c:v>12.153947748</c:v>
                </c:pt>
                <c:pt idx="5">
                  <c:v>10.684555</c:v>
                </c:pt>
                <c:pt idx="6">
                  <c:v>11.310777</c:v>
                </c:pt>
                <c:pt idx="7">
                  <c:v>12.472459000000001</c:v>
                </c:pt>
                <c:pt idx="8">
                  <c:v>11.8</c:v>
                </c:pt>
              </c:numCache>
            </c:numRef>
          </c:val>
          <c:smooth val="0"/>
          <c:extLst>
            <c:ext xmlns:c16="http://schemas.microsoft.com/office/drawing/2014/chart" uri="{C3380CC4-5D6E-409C-BE32-E72D297353CC}">
              <c16:uniqueId val="{00000012-1DA2-46BC-9F58-7C009F0F15A1}"/>
            </c:ext>
          </c:extLst>
        </c:ser>
        <c:ser>
          <c:idx val="2"/>
          <c:order val="2"/>
          <c:tx>
            <c:strRef>
              <c:f>'阪神港合計（全国との比較）新'!$E$18:$E$19</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2"/>
              <c:layout>
                <c:manualLayout>
                  <c:x val="-4.8541776027996503E-2"/>
                  <c:y val="2.0980883683804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1DA2-46BC-9F58-7C009F0F15A1}"/>
                </c:ext>
              </c:extLst>
            </c:dLbl>
            <c:dLbl>
              <c:idx val="3"/>
              <c:layout>
                <c:manualLayout>
                  <c:x val="-4.8541776027996503E-2"/>
                  <c:y val="-5.9019140313202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1DA2-46BC-9F58-7C009F0F15A1}"/>
                </c:ext>
              </c:extLst>
            </c:dLbl>
            <c:dLbl>
              <c:idx val="4"/>
              <c:layout>
                <c:manualLayout>
                  <c:x val="-5.1319553805774382E-2"/>
                  <c:y val="-2.85429406952952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1DA2-46BC-9F58-7C009F0F15A1}"/>
                </c:ext>
              </c:extLst>
            </c:dLbl>
            <c:dLbl>
              <c:idx val="5"/>
              <c:layout>
                <c:manualLayout>
                  <c:x val="-5.1319553805774382E-2"/>
                  <c:y val="3.2409458540519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1DA2-46BC-9F58-7C009F0F15A1}"/>
                </c:ext>
              </c:extLst>
            </c:dLbl>
            <c:dLbl>
              <c:idx val="6"/>
              <c:layout>
                <c:manualLayout>
                  <c:x val="-4.8541776027996503E-2"/>
                  <c:y val="3.2409458540519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1DA2-46BC-9F58-7C009F0F15A1}"/>
                </c:ext>
              </c:extLst>
            </c:dLbl>
            <c:dLbl>
              <c:idx val="7"/>
              <c:layout>
                <c:manualLayout>
                  <c:x val="-4.5763998250218825E-2"/>
                  <c:y val="3.2409458540519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1DA2-46BC-9F58-7C009F0F15A1}"/>
                </c:ext>
              </c:extLst>
            </c:dLbl>
            <c:dLbl>
              <c:idx val="8"/>
              <c:layout>
                <c:manualLayout>
                  <c:x val="-9.6528871391076115E-3"/>
                  <c:y val="5.7427838748507886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'阪神港合計（全国との比較）新'!$E$20:$E$28</c:f>
              <c:numCache>
                <c:formatCode>#,##0.0;[Red]\-#,##0.0</c:formatCode>
                <c:ptCount val="9"/>
                <c:pt idx="0">
                  <c:v>13.447903579</c:v>
                </c:pt>
                <c:pt idx="1">
                  <c:v>14.315100737</c:v>
                </c:pt>
                <c:pt idx="2">
                  <c:v>16.310327348999998</c:v>
                </c:pt>
                <c:pt idx="3">
                  <c:v>17.091267370000001</c:v>
                </c:pt>
                <c:pt idx="4">
                  <c:v>16.870564212000001</c:v>
                </c:pt>
                <c:pt idx="5">
                  <c:v>15.225889</c:v>
                </c:pt>
                <c:pt idx="6">
                  <c:v>16.607773999999999</c:v>
                </c:pt>
                <c:pt idx="7">
                  <c:v>17.821356999999999</c:v>
                </c:pt>
                <c:pt idx="8">
                  <c:v>17.399999999999999</c:v>
                </c:pt>
              </c:numCache>
            </c:numRef>
          </c:val>
          <c:smooth val="0"/>
          <c:extLst>
            <c:ext xmlns:c16="http://schemas.microsoft.com/office/drawing/2014/chart" uri="{C3380CC4-5D6E-409C-BE32-E72D297353CC}">
              <c16:uniqueId val="{0000001A-1DA2-46BC-9F58-7C009F0F15A1}"/>
            </c:ext>
          </c:extLst>
        </c:ser>
        <c:ser>
          <c:idx val="3"/>
          <c:order val="3"/>
          <c:tx>
            <c:strRef>
              <c:f>'阪神港合計（全国との比較）新'!$F$18:$F$19</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0"/>
              <c:layout>
                <c:manualLayout>
                  <c:x val="-4.2208442694663166E-2"/>
                  <c:y val="2.47904086360429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1DA2-46BC-9F58-7C009F0F15A1}"/>
                </c:ext>
              </c:extLst>
            </c:dLbl>
            <c:dLbl>
              <c:idx val="1"/>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1DA2-46BC-9F58-7C009F0F15A1}"/>
                </c:ext>
              </c:extLst>
            </c:dLbl>
            <c:dLbl>
              <c:idx val="2"/>
              <c:layout>
                <c:manualLayout>
                  <c:x val="-4.2208442694663166E-2"/>
                  <c:y val="2.47904086360430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1DA2-46BC-9F58-7C009F0F15A1}"/>
                </c:ext>
              </c:extLst>
            </c:dLbl>
            <c:dLbl>
              <c:idx val="3"/>
              <c:layout>
                <c:manualLayout>
                  <c:x val="-4.2208442694663166E-2"/>
                  <c:y val="3.2409458540519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1DA2-46BC-9F58-7C009F0F15A1}"/>
                </c:ext>
              </c:extLst>
            </c:dLbl>
            <c:dLbl>
              <c:idx val="4"/>
              <c:layout>
                <c:manualLayout>
                  <c:x val="-4.220844269466327E-2"/>
                  <c:y val="4.38380333972353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1DA2-46BC-9F58-7C009F0F15A1}"/>
                </c:ext>
              </c:extLst>
            </c:dLbl>
            <c:dLbl>
              <c:idx val="5"/>
              <c:layout>
                <c:manualLayout>
                  <c:x val="-4.4986220472440948E-2"/>
                  <c:y val="4.00285084449969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1DA2-46BC-9F58-7C009F0F15A1}"/>
                </c:ext>
              </c:extLst>
            </c:dLbl>
            <c:dLbl>
              <c:idx val="6"/>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1DA2-46BC-9F58-7C009F0F15A1}"/>
                </c:ext>
              </c:extLst>
            </c:dLbl>
            <c:dLbl>
              <c:idx val="7"/>
              <c:layout>
                <c:manualLayout>
                  <c:x val="-4.220844269466327E-2"/>
                  <c:y val="3.621898349275845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1DA2-46BC-9F58-7C009F0F15A1}"/>
                </c:ext>
              </c:extLst>
            </c:dLbl>
            <c:dLbl>
              <c:idx val="8"/>
              <c:layout>
                <c:manualLayout>
                  <c:x val="-4.4986220472440948E-2"/>
                  <c:y val="4.38380333972352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'阪神港合計（全国との比較）新'!$F$20:$F$28</c:f>
              <c:numCache>
                <c:formatCode>#,##0.0;[Red]\-#,##0.0</c:formatCode>
                <c:ptCount val="9"/>
                <c:pt idx="0">
                  <c:v>7.3289989999999996</c:v>
                </c:pt>
                <c:pt idx="1">
                  <c:v>6.9200390000000001</c:v>
                </c:pt>
                <c:pt idx="2">
                  <c:v>7.8655889999999999</c:v>
                </c:pt>
                <c:pt idx="3">
                  <c:v>8.4101789999999994</c:v>
                </c:pt>
                <c:pt idx="4">
                  <c:v>8.4211510000000001</c:v>
                </c:pt>
                <c:pt idx="5">
                  <c:v>7.4856809999999996</c:v>
                </c:pt>
                <c:pt idx="6">
                  <c:v>8.4295039999999997</c:v>
                </c:pt>
                <c:pt idx="7">
                  <c:v>9.2139930000000003</c:v>
                </c:pt>
                <c:pt idx="8">
                  <c:v>8.5500000000000007</c:v>
                </c:pt>
              </c:numCache>
            </c:numRef>
          </c:val>
          <c:smooth val="0"/>
          <c:extLst>
            <c:ext xmlns:c16="http://schemas.microsoft.com/office/drawing/2014/chart" uri="{C3380CC4-5D6E-409C-BE32-E72D297353CC}">
              <c16:uniqueId val="{00000024-1DA2-46BC-9F58-7C009F0F15A1}"/>
            </c:ext>
          </c:extLst>
        </c:ser>
        <c:ser>
          <c:idx val="4"/>
          <c:order val="4"/>
          <c:tx>
            <c:strRef>
              <c:f>'阪神港合計（全国との比較）新'!$G$18:$G$19</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4"/>
              <c:layout>
                <c:manualLayout>
                  <c:x val="-3.9430664916885488E-2"/>
                  <c:y val="-5.90191403132028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1DA2-46BC-9F58-7C009F0F15A1}"/>
                </c:ext>
              </c:extLst>
            </c:dLbl>
            <c:dLbl>
              <c:idx val="8"/>
              <c:layout>
                <c:manualLayout>
                  <c:x val="-4.4986220472440948E-2"/>
                  <c:y val="-3.99715155520107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'阪神港合計（全国との比較）新'!$G$20:$G$28</c:f>
              <c:numCache>
                <c:formatCode>#,##0.0;[Red]\-#,##0.0</c:formatCode>
                <c:ptCount val="9"/>
                <c:pt idx="0">
                  <c:v>8.0802381660000009</c:v>
                </c:pt>
                <c:pt idx="1">
                  <c:v>7.6334321129999996</c:v>
                </c:pt>
                <c:pt idx="2">
                  <c:v>8.1639844589999999</c:v>
                </c:pt>
                <c:pt idx="3">
                  <c:v>8.6273696400000013</c:v>
                </c:pt>
                <c:pt idx="4">
                  <c:v>8.8170355540000003</c:v>
                </c:pt>
                <c:pt idx="5">
                  <c:v>8.0108709999999999</c:v>
                </c:pt>
                <c:pt idx="6">
                  <c:v>8.8672769999999996</c:v>
                </c:pt>
                <c:pt idx="7">
                  <c:v>9.2583660000000005</c:v>
                </c:pt>
                <c:pt idx="8">
                  <c:v>8.86</c:v>
                </c:pt>
              </c:numCache>
            </c:numRef>
          </c:val>
          <c:smooth val="0"/>
          <c:extLst>
            <c:ext xmlns:c16="http://schemas.microsoft.com/office/drawing/2014/chart" uri="{C3380CC4-5D6E-409C-BE32-E72D297353CC}">
              <c16:uniqueId val="{00000027-1DA2-46BC-9F58-7C009F0F15A1}"/>
            </c:ext>
          </c:extLst>
        </c:ser>
        <c:ser>
          <c:idx val="5"/>
          <c:order val="5"/>
          <c:tx>
            <c:strRef>
              <c:f>'阪神港合計（全国との比較）新'!$H$18:$H$19</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2"/>
              <c:layout>
                <c:manualLayout>
                  <c:x val="-4.8541776027996503E-2"/>
                  <c:y val="-4.75905654564875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1DA2-46BC-9F58-7C009F0F15A1}"/>
                </c:ext>
              </c:extLst>
            </c:dLbl>
            <c:dLbl>
              <c:idx val="3"/>
              <c:layout>
                <c:manualLayout>
                  <c:x val="-4.8541776027996503E-2"/>
                  <c:y val="-3.997151555201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1DA2-46BC-9F58-7C009F0F15A1}"/>
                </c:ext>
              </c:extLst>
            </c:dLbl>
            <c:dLbl>
              <c:idx val="4"/>
              <c:layout>
                <c:manualLayout>
                  <c:x val="-4.85417760279966E-2"/>
                  <c:y val="3.62189834927584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1DA2-46BC-9F58-7C009F0F15A1}"/>
                </c:ext>
              </c:extLst>
            </c:dLbl>
            <c:dLbl>
              <c:idx val="5"/>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1DA2-46BC-9F58-7C009F0F15A1}"/>
                </c:ext>
              </c:extLst>
            </c:dLbl>
            <c:dLbl>
              <c:idx val="6"/>
              <c:layout>
                <c:manualLayout>
                  <c:x val="-4.8541776027996503E-2"/>
                  <c:y val="-7.80667650743952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1DA2-46BC-9F58-7C009F0F15A1}"/>
                </c:ext>
              </c:extLst>
            </c:dLbl>
            <c:dLbl>
              <c:idx val="7"/>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'阪神港合計（全国との比較）新'!$H$20:$H$28</c:f>
              <c:numCache>
                <c:formatCode>#,##0.0;[Red]\-#,##0.0</c:formatCode>
                <c:ptCount val="9"/>
                <c:pt idx="0">
                  <c:v>15.409237166</c:v>
                </c:pt>
                <c:pt idx="1">
                  <c:v>14.553471113000001</c:v>
                </c:pt>
                <c:pt idx="2">
                  <c:v>16.029573458999998</c:v>
                </c:pt>
                <c:pt idx="3">
                  <c:v>17.037548640000001</c:v>
                </c:pt>
                <c:pt idx="4">
                  <c:v>17.238186554000002</c:v>
                </c:pt>
                <c:pt idx="5">
                  <c:v>15.496551999999999</c:v>
                </c:pt>
                <c:pt idx="6">
                  <c:v>17.296780999999999</c:v>
                </c:pt>
                <c:pt idx="7">
                  <c:v>18.472359000000001</c:v>
                </c:pt>
                <c:pt idx="8">
                  <c:v>17.41</c:v>
                </c:pt>
              </c:numCache>
            </c:numRef>
          </c:val>
          <c:smooth val="0"/>
          <c:extLst>
            <c:ext xmlns:c16="http://schemas.microsoft.com/office/drawing/2014/chart" uri="{C3380CC4-5D6E-409C-BE32-E72D297353CC}">
              <c16:uniqueId val="{0000002E-1DA2-46BC-9F58-7C009F0F15A1}"/>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Red]\-#,##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9.166666666666666E-2"/>
          <c:y val="0.861550886823262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2.60791439531597E-2"/>
          <c:w val="0.88337270341207352"/>
          <c:h val="0.7594263876709102"/>
        </c:manualLayout>
      </c:layout>
      <c:lineChart>
        <c:grouping val="standard"/>
        <c:varyColors val="0"/>
        <c:ser>
          <c:idx val="0"/>
          <c:order val="0"/>
          <c:tx>
            <c:strRef>
              <c:f>外貿コンテナ個数!$V$3</c:f>
              <c:strCache>
                <c:ptCount val="1"/>
                <c:pt idx="0">
                  <c:v>東京港</c:v>
                </c:pt>
              </c:strCache>
            </c:strRef>
          </c:tx>
          <c:marker>
            <c:symbol val="diamond"/>
            <c:size val="6"/>
          </c:marker>
          <c:dLbls>
            <c:dLbl>
              <c:idx val="0"/>
              <c:layout>
                <c:manualLayout>
                  <c:x val="-5.91980013193538E-2"/>
                  <c:y val="3.9496601386365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DB-45CD-9DB6-4D592FF80242}"/>
                </c:ext>
              </c:extLst>
            </c:dLbl>
            <c:dLbl>
              <c:idx val="1"/>
              <c:layout>
                <c:manualLayout>
                  <c:x val="-5.5632938930761995E-2"/>
                  <c:y val="3.189926045569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DB-45CD-9DB6-4D592FF80242}"/>
                </c:ext>
              </c:extLst>
            </c:dLbl>
            <c:spPr>
              <a:noFill/>
              <a:ln>
                <a:noFill/>
              </a:ln>
              <a:effectLst/>
            </c:spPr>
            <c:txPr>
              <a:bodyPr/>
              <a:lstStyle/>
              <a:p>
                <a:pPr>
                  <a:defRPr>
                    <a:solidFill>
                      <a:schemeClr val="tx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外貿コンテナ個数!$V$4:$V$12</c:f>
              <c:numCache>
                <c:formatCode>0</c:formatCode>
                <c:ptCount val="9"/>
                <c:pt idx="0">
                  <c:v>414.3553</c:v>
                </c:pt>
                <c:pt idx="1">
                  <c:v>423.52640000000002</c:v>
                </c:pt>
                <c:pt idx="2">
                  <c:v>435.33940000000001</c:v>
                </c:pt>
                <c:pt idx="3">
                  <c:v>438.98540000000003</c:v>
                </c:pt>
                <c:pt idx="4">
                  <c:v>414.95069999999998</c:v>
                </c:pt>
                <c:pt idx="5">
                  <c:v>425.06470000000002</c:v>
                </c:pt>
                <c:pt idx="6">
                  <c:v>450.01560000000001</c:v>
                </c:pt>
                <c:pt idx="7">
                  <c:v>457.0795</c:v>
                </c:pt>
                <c:pt idx="8">
                  <c:v>451</c:v>
                </c:pt>
              </c:numCache>
            </c:numRef>
          </c:val>
          <c:smooth val="0"/>
          <c:extLst>
            <c:ext xmlns:c16="http://schemas.microsoft.com/office/drawing/2014/chart" uri="{C3380CC4-5D6E-409C-BE32-E72D297353CC}">
              <c16:uniqueId val="{00000002-E0DB-45CD-9DB6-4D592FF80242}"/>
            </c:ext>
          </c:extLst>
        </c:ser>
        <c:ser>
          <c:idx val="1"/>
          <c:order val="1"/>
          <c:tx>
            <c:strRef>
              <c:f>外貿コンテナ個数!$W$3</c:f>
              <c:strCache>
                <c:ptCount val="1"/>
                <c:pt idx="0">
                  <c:v>横浜港</c:v>
                </c:pt>
              </c:strCache>
            </c:strRef>
          </c:tx>
          <c:marker>
            <c:symbol val="square"/>
            <c:size val="6"/>
          </c:marker>
          <c:dLbls>
            <c:spPr>
              <a:noFill/>
              <a:ln>
                <a:noFill/>
              </a:ln>
              <a:effectLst/>
            </c:spPr>
            <c:txPr>
              <a:bodyPr/>
              <a:lstStyle/>
              <a:p>
                <a:pPr>
                  <a:defRPr>
                    <a:solidFill>
                      <a:schemeClr val="accent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外貿コンテナ個数!$W$4:$W$12</c:f>
              <c:numCache>
                <c:formatCode>0</c:formatCode>
                <c:ptCount val="9"/>
                <c:pt idx="0">
                  <c:v>280.28739999999999</c:v>
                </c:pt>
                <c:pt idx="1">
                  <c:v>273.1232</c:v>
                </c:pt>
                <c:pt idx="2">
                  <c:v>258.80739999999997</c:v>
                </c:pt>
                <c:pt idx="3">
                  <c:v>261.1771</c:v>
                </c:pt>
                <c:pt idx="4">
                  <c:v>251.3511</c:v>
                </c:pt>
                <c:pt idx="5">
                  <c:v>252.09466499999999</c:v>
                </c:pt>
                <c:pt idx="6">
                  <c:v>262.101</c:v>
                </c:pt>
                <c:pt idx="7">
                  <c:v>274</c:v>
                </c:pt>
                <c:pt idx="8">
                  <c:v>270</c:v>
                </c:pt>
              </c:numCache>
            </c:numRef>
          </c:val>
          <c:smooth val="0"/>
          <c:extLst>
            <c:ext xmlns:c16="http://schemas.microsoft.com/office/drawing/2014/chart" uri="{C3380CC4-5D6E-409C-BE32-E72D297353CC}">
              <c16:uniqueId val="{00000003-E0DB-45CD-9DB6-4D592FF80242}"/>
            </c:ext>
          </c:extLst>
        </c:ser>
        <c:ser>
          <c:idx val="2"/>
          <c:order val="2"/>
          <c:tx>
            <c:strRef>
              <c:f>外貿コンテナ個数!$X$3</c:f>
              <c:strCache>
                <c:ptCount val="1"/>
                <c:pt idx="0">
                  <c:v>名古屋港</c:v>
                </c:pt>
              </c:strCache>
            </c:strRef>
          </c:tx>
          <c:marker>
            <c:symbol val="triangle"/>
            <c:size val="6"/>
          </c:marker>
          <c:dLbls>
            <c:dLbl>
              <c:idx val="0"/>
              <c:layout>
                <c:manualLayout>
                  <c:x val="-5.888249659833401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DB-45CD-9DB6-4D592FF80242}"/>
                </c:ext>
              </c:extLst>
            </c:dLbl>
            <c:dLbl>
              <c:idx val="1"/>
              <c:layout>
                <c:manualLayout>
                  <c:x val="-5.578341783000067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DB-45CD-9DB6-4D592FF80242}"/>
                </c:ext>
              </c:extLst>
            </c:dLbl>
            <c:dLbl>
              <c:idx val="2"/>
              <c:layout>
                <c:manualLayout>
                  <c:x val="-4.6486181525000538E-2"/>
                  <c:y val="-2.1152629546670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DB-45CD-9DB6-4D592FF80242}"/>
                </c:ext>
              </c:extLst>
            </c:dLbl>
            <c:dLbl>
              <c:idx val="3"/>
              <c:layout>
                <c:manualLayout>
                  <c:x val="-1.2396315073333533E-2"/>
                  <c:y val="1.76271912888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DB-45CD-9DB6-4D592FF80242}"/>
                </c:ext>
              </c:extLst>
            </c:dLbl>
            <c:dLbl>
              <c:idx val="4"/>
              <c:layout>
                <c:manualLayout>
                  <c:x val="-2.4792630146666952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DB-45CD-9DB6-4D592FF80242}"/>
                </c:ext>
              </c:extLst>
            </c:dLbl>
            <c:dLbl>
              <c:idx val="5"/>
              <c:layout>
                <c:manualLayout>
                  <c:x val="-2.1693551378333585E-2"/>
                  <c:y val="2.4678067804448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DB-45CD-9DB6-4D592FF80242}"/>
                </c:ext>
              </c:extLst>
            </c:dLbl>
            <c:dLbl>
              <c:idx val="6"/>
              <c:layout>
                <c:manualLayout>
                  <c:x val="-6.1981575366668517E-3"/>
                  <c:y val="1.4101753031113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DB-45CD-9DB6-4D592FF80242}"/>
                </c:ext>
              </c:extLst>
            </c:dLbl>
            <c:dLbl>
              <c:idx val="7"/>
              <c:layout>
                <c:manualLayout>
                  <c:x val="-6.1981575366668517E-3"/>
                  <c:y val="1.7627191288891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DB-45CD-9DB6-4D592FF802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外貿コンテナ個数!$X$4:$X$12</c:f>
              <c:numCache>
                <c:formatCode>0</c:formatCode>
                <c:ptCount val="9"/>
                <c:pt idx="0">
                  <c:v>247.22640000000001</c:v>
                </c:pt>
                <c:pt idx="1">
                  <c:v>249.25020000000001</c:v>
                </c:pt>
                <c:pt idx="2">
                  <c:v>253.0154</c:v>
                </c:pt>
                <c:pt idx="3">
                  <c:v>256.93200000000002</c:v>
                </c:pt>
                <c:pt idx="4">
                  <c:v>246.62720500000003</c:v>
                </c:pt>
                <c:pt idx="5">
                  <c:v>249.12065000000001</c:v>
                </c:pt>
                <c:pt idx="6">
                  <c:v>258.86007500000005</c:v>
                </c:pt>
                <c:pt idx="7">
                  <c:v>269.96260000000001</c:v>
                </c:pt>
                <c:pt idx="8">
                  <c:v>265</c:v>
                </c:pt>
              </c:numCache>
            </c:numRef>
          </c:val>
          <c:smooth val="0"/>
          <c:extLst>
            <c:ext xmlns:c16="http://schemas.microsoft.com/office/drawing/2014/chart" uri="{C3380CC4-5D6E-409C-BE32-E72D297353CC}">
              <c16:uniqueId val="{0000000C-E0DB-45CD-9DB6-4D592FF80242}"/>
            </c:ext>
          </c:extLst>
        </c:ser>
        <c:ser>
          <c:idx val="3"/>
          <c:order val="3"/>
          <c:tx>
            <c:strRef>
              <c:f>外貿コンテナ個数!$Y$3</c:f>
              <c:strCache>
                <c:ptCount val="1"/>
                <c:pt idx="0">
                  <c:v>大阪港</c:v>
                </c:pt>
              </c:strCache>
            </c:strRef>
          </c:tx>
          <c:marker>
            <c:symbol val="x"/>
            <c:size val="6"/>
          </c:marker>
          <c:dLbls>
            <c:dLbl>
              <c:idx val="0"/>
              <c:layout>
                <c:manualLayout>
                  <c:x val="-5.9297091972577862E-2"/>
                  <c:y val="3.1684876775753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DB-45CD-9DB6-4D592FF80242}"/>
                </c:ext>
              </c:extLst>
            </c:dLbl>
            <c:dLbl>
              <c:idx val="1"/>
              <c:layout>
                <c:manualLayout>
                  <c:x val="-5.9297091972577862E-2"/>
                  <c:y val="-4.0004801099023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0DB-45CD-9DB6-4D592FF80242}"/>
                </c:ext>
              </c:extLst>
            </c:dLbl>
            <c:dLbl>
              <c:idx val="2"/>
              <c:layout>
                <c:manualLayout>
                  <c:x val="-5.5726062079121091E-2"/>
                  <c:y val="-2.8685378276690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0DB-45CD-9DB6-4D592FF80242}"/>
                </c:ext>
              </c:extLst>
            </c:dLbl>
            <c:dLbl>
              <c:idx val="3"/>
              <c:layout>
                <c:manualLayout>
                  <c:x val="-5.619801112349658E-2"/>
                  <c:y val="-2.9180912999678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0DB-45CD-9DB6-4D592FF80242}"/>
                </c:ext>
              </c:extLst>
            </c:dLbl>
            <c:dLbl>
              <c:idx val="4"/>
              <c:layout>
                <c:manualLayout>
                  <c:x val="-5.619801112349658E-2"/>
                  <c:y val="-2.9428804051977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0DB-45CD-9DB6-4D592FF80242}"/>
                </c:ext>
              </c:extLst>
            </c:dLbl>
            <c:dLbl>
              <c:idx val="5"/>
              <c:layout>
                <c:manualLayout>
                  <c:x val="-5.9297091972577862E-2"/>
                  <c:y val="2.4138594894197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0DB-45CD-9DB6-4D592FF80242}"/>
                </c:ext>
              </c:extLst>
            </c:dLbl>
            <c:dLbl>
              <c:idx val="6"/>
              <c:layout>
                <c:manualLayout>
                  <c:x val="-5.9297091972577862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0DB-45CD-9DB6-4D592FF80242}"/>
                </c:ext>
              </c:extLst>
            </c:dLbl>
            <c:dLbl>
              <c:idx val="7"/>
              <c:layout>
                <c:manualLayout>
                  <c:x val="-3.4545637059079738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0DB-45CD-9DB6-4D592FF80242}"/>
                </c:ext>
              </c:extLst>
            </c:dLbl>
            <c:dLbl>
              <c:idx val="8"/>
              <c:layout>
                <c:manualLayout>
                  <c:x val="-4.6766318723901967E-2"/>
                  <c:y val="4.0181113144638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0DB-45CD-9DB6-4D592FF80242}"/>
                </c:ext>
              </c:extLst>
            </c:dLbl>
            <c:spPr>
              <a:noFill/>
              <a:ln>
                <a:noFill/>
              </a:ln>
              <a:effectLst/>
            </c:spPr>
            <c:txPr>
              <a:bodyPr/>
              <a:lstStyle/>
              <a:p>
                <a:pPr>
                  <a:defRPr u="sng">
                    <a:solidFill>
                      <a:schemeClr val="accent4">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外貿コンテナ個数!$Y$4:$Y$12</c:f>
              <c:numCache>
                <c:formatCode>0</c:formatCode>
                <c:ptCount val="9"/>
                <c:pt idx="0">
                  <c:v>217.3389</c:v>
                </c:pt>
                <c:pt idx="1">
                  <c:v>212.0316</c:v>
                </c:pt>
                <c:pt idx="2">
                  <c:v>219.3939</c:v>
                </c:pt>
                <c:pt idx="3">
                  <c:v>217.37629999999999</c:v>
                </c:pt>
                <c:pt idx="4">
                  <c:v>197.03206</c:v>
                </c:pt>
                <c:pt idx="5">
                  <c:v>195.23715000000001</c:v>
                </c:pt>
                <c:pt idx="6">
                  <c:v>204.86124000000001</c:v>
                </c:pt>
                <c:pt idx="7">
                  <c:v>209.60159999999999</c:v>
                </c:pt>
                <c:pt idx="8">
                  <c:v>213</c:v>
                </c:pt>
              </c:numCache>
            </c:numRef>
          </c:val>
          <c:smooth val="0"/>
          <c:extLst>
            <c:ext xmlns:c16="http://schemas.microsoft.com/office/drawing/2014/chart" uri="{C3380CC4-5D6E-409C-BE32-E72D297353CC}">
              <c16:uniqueId val="{00000016-E0DB-45CD-9DB6-4D592FF80242}"/>
            </c:ext>
          </c:extLst>
        </c:ser>
        <c:ser>
          <c:idx val="4"/>
          <c:order val="4"/>
          <c:tx>
            <c:strRef>
              <c:f>外貿コンテナ個数!$Z$3</c:f>
              <c:strCache>
                <c:ptCount val="1"/>
                <c:pt idx="0">
                  <c:v>神戸港</c:v>
                </c:pt>
              </c:strCache>
            </c:strRef>
          </c:tx>
          <c:marker>
            <c:symbol val="star"/>
            <c:size val="6"/>
          </c:marker>
          <c:dLbls>
            <c:dLbl>
              <c:idx val="0"/>
              <c:layout>
                <c:manualLayout>
                  <c:x val="-5.9297091972577862E-2"/>
                  <c:y val="-3.1684876775753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0DB-45CD-9DB6-4D592FF80242}"/>
                </c:ext>
              </c:extLst>
            </c:dLbl>
            <c:dLbl>
              <c:idx val="1"/>
              <c:layout>
                <c:manualLayout>
                  <c:x val="-5.9297091972577862E-2"/>
                  <c:y val="2.4912237335912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0DB-45CD-9DB6-4D592FF80242}"/>
                </c:ext>
              </c:extLst>
            </c:dLbl>
            <c:dLbl>
              <c:idx val="2"/>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0DB-45CD-9DB6-4D592FF80242}"/>
                </c:ext>
              </c:extLst>
            </c:dLbl>
            <c:dLbl>
              <c:idx val="3"/>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0DB-45CD-9DB6-4D592FF80242}"/>
                </c:ext>
              </c:extLst>
            </c:dLbl>
            <c:dLbl>
              <c:idx val="4"/>
              <c:layout>
                <c:manualLayout>
                  <c:x val="-4.9999853586829901E-2"/>
                  <c:y val="2.5655474741900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0DB-45CD-9DB6-4D592FF80242}"/>
                </c:ext>
              </c:extLst>
            </c:dLbl>
            <c:dLbl>
              <c:idx val="5"/>
              <c:layout>
                <c:manualLayout>
                  <c:x val="-5.619801112349658E-2"/>
                  <c:y val="-2.0860878711321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0DB-45CD-9DB6-4D592FF80242}"/>
                </c:ext>
              </c:extLst>
            </c:dLbl>
            <c:dLbl>
              <c:idx val="6"/>
              <c:layout>
                <c:manualLayout>
                  <c:x val="-5.3098932355163213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0DB-45CD-9DB6-4D592FF80242}"/>
                </c:ext>
              </c:extLst>
            </c:dLbl>
            <c:dLbl>
              <c:idx val="7"/>
              <c:layout>
                <c:manualLayout>
                  <c:x val="-4.6470076076283326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0DB-45CD-9DB6-4D592FF80242}"/>
                </c:ext>
              </c:extLst>
            </c:dLbl>
            <c:dLbl>
              <c:idx val="8"/>
              <c:layout>
                <c:manualLayout>
                  <c:x val="-4.6766318723901967E-2"/>
                  <c:y val="-2.960479837130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0DB-45CD-9DB6-4D592FF80242}"/>
                </c:ext>
              </c:extLst>
            </c:dLbl>
            <c:spPr>
              <a:ln>
                <a:noFill/>
              </a:ln>
            </c:spPr>
            <c:txPr>
              <a:bodyPr/>
              <a:lstStyle/>
              <a:p>
                <a:pPr>
                  <a:defRPr>
                    <a:solidFill>
                      <a:schemeClr val="accent5">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外貿コンテナ個数!$Z$4:$Z$12</c:f>
              <c:numCache>
                <c:formatCode>0</c:formatCode>
                <c:ptCount val="9"/>
                <c:pt idx="0">
                  <c:v>209.71430000000001</c:v>
                </c:pt>
                <c:pt idx="1">
                  <c:v>207.0737</c:v>
                </c:pt>
                <c:pt idx="2">
                  <c:v>204.88890000000001</c:v>
                </c:pt>
                <c:pt idx="3">
                  <c:v>205.11160000000001</c:v>
                </c:pt>
                <c:pt idx="4">
                  <c:v>211.50649999999999</c:v>
                </c:pt>
                <c:pt idx="5">
                  <c:v>214.0547</c:v>
                </c:pt>
                <c:pt idx="6">
                  <c:v>221.8861</c:v>
                </c:pt>
                <c:pt idx="7">
                  <c:v>221.95840000000001</c:v>
                </c:pt>
                <c:pt idx="8">
                  <c:v>219</c:v>
                </c:pt>
              </c:numCache>
            </c:numRef>
          </c:val>
          <c:smooth val="0"/>
          <c:extLst>
            <c:ext xmlns:c16="http://schemas.microsoft.com/office/drawing/2014/chart" uri="{C3380CC4-5D6E-409C-BE32-E72D297353CC}">
              <c16:uniqueId val="{00000020-E0DB-45CD-9DB6-4D592FF80242}"/>
            </c:ext>
          </c:extLst>
        </c:ser>
        <c:ser>
          <c:idx val="5"/>
          <c:order val="5"/>
          <c:tx>
            <c:strRef>
              <c:f>外貿コンテナ個数!$AA$3</c:f>
              <c:strCache>
                <c:ptCount val="1"/>
                <c:pt idx="0">
                  <c:v>阪神港合計</c:v>
                </c:pt>
              </c:strCache>
            </c:strRef>
          </c:tx>
          <c:marker>
            <c:symbol val="circle"/>
            <c:size val="6"/>
          </c:marker>
          <c:dLbls>
            <c:dLbl>
              <c:idx val="0"/>
              <c:layout>
                <c:manualLayout>
                  <c:x val="-6.2763063707945599E-2"/>
                  <c:y val="-4.7093942317039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0DB-45CD-9DB6-4D592FF80242}"/>
                </c:ext>
              </c:extLst>
            </c:dLbl>
            <c:dLbl>
              <c:idx val="1"/>
              <c:layout>
                <c:manualLayout>
                  <c:x val="-5.5632938930761995E-2"/>
                  <c:y val="-4.3295271851702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0DB-45CD-9DB6-4D592FF80242}"/>
                </c:ext>
              </c:extLst>
            </c:dLbl>
            <c:spPr>
              <a:noFill/>
              <a:ln>
                <a:noFill/>
              </a:ln>
              <a:effectLst/>
            </c:spPr>
            <c:txPr>
              <a:bodyPr/>
              <a:lstStyle/>
              <a:p>
                <a:pPr>
                  <a:defRPr>
                    <a:solidFill>
                      <a:schemeClr val="accent6">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外貿コンテナ個数!$AA$4:$AA$12</c:f>
              <c:numCache>
                <c:formatCode>0</c:formatCode>
                <c:ptCount val="9"/>
                <c:pt idx="0">
                  <c:v>427.0532</c:v>
                </c:pt>
                <c:pt idx="1">
                  <c:v>419.1053</c:v>
                </c:pt>
                <c:pt idx="2">
                  <c:v>424.28280000000001</c:v>
                </c:pt>
                <c:pt idx="3">
                  <c:v>422.48789999999997</c:v>
                </c:pt>
                <c:pt idx="4">
                  <c:v>408.53855999999996</c:v>
                </c:pt>
                <c:pt idx="5">
                  <c:v>409.29185000000001</c:v>
                </c:pt>
                <c:pt idx="6">
                  <c:v>426.74734000000001</c:v>
                </c:pt>
                <c:pt idx="7">
                  <c:v>431.56</c:v>
                </c:pt>
                <c:pt idx="8">
                  <c:v>432</c:v>
                </c:pt>
              </c:numCache>
            </c:numRef>
          </c:val>
          <c:smooth val="0"/>
          <c:extLst>
            <c:ext xmlns:c16="http://schemas.microsoft.com/office/drawing/2014/chart" uri="{C3380CC4-5D6E-409C-BE32-E72D297353CC}">
              <c16:uniqueId val="{00000023-E0DB-45CD-9DB6-4D592FF80242}"/>
            </c:ext>
          </c:extLst>
        </c:ser>
        <c:dLbls>
          <c:showLegendKey val="0"/>
          <c:showVal val="0"/>
          <c:showCatName val="0"/>
          <c:showSerName val="0"/>
          <c:showPercent val="0"/>
          <c:showBubbleSize val="0"/>
        </c:dLbls>
        <c:marker val="1"/>
        <c:smooth val="0"/>
        <c:axId val="108046208"/>
        <c:axId val="108047744"/>
      </c:lineChart>
      <c:catAx>
        <c:axId val="108046208"/>
        <c:scaling>
          <c:orientation val="minMax"/>
        </c:scaling>
        <c:delete val="0"/>
        <c:axPos val="b"/>
        <c:numFmt formatCode="General" sourceLinked="0"/>
        <c:majorTickMark val="out"/>
        <c:minorTickMark val="none"/>
        <c:tickLblPos val="nextTo"/>
        <c:crossAx val="108047744"/>
        <c:crosses val="autoZero"/>
        <c:auto val="1"/>
        <c:lblAlgn val="ctr"/>
        <c:lblOffset val="100"/>
        <c:noMultiLvlLbl val="0"/>
      </c:catAx>
      <c:valAx>
        <c:axId val="108047744"/>
        <c:scaling>
          <c:orientation val="minMax"/>
          <c:min val="150"/>
        </c:scaling>
        <c:delete val="0"/>
        <c:axPos val="l"/>
        <c:majorGridlines/>
        <c:numFmt formatCode="0" sourceLinked="1"/>
        <c:majorTickMark val="out"/>
        <c:minorTickMark val="none"/>
        <c:tickLblPos val="nextTo"/>
        <c:crossAx val="108046208"/>
        <c:crosses val="autoZero"/>
        <c:crossBetween val="between"/>
      </c:valAx>
    </c:plotArea>
    <c:legend>
      <c:legendPos val="b"/>
      <c:layout>
        <c:manualLayout>
          <c:xMode val="edge"/>
          <c:yMode val="edge"/>
          <c:x val="7.0038692120433621E-2"/>
          <c:y val="0.87071242737202792"/>
          <c:w val="0.88611111111111107"/>
          <c:h val="9.5497640830250544E-2"/>
        </c:manualLayout>
      </c:layout>
      <c:overlay val="0"/>
      <c:txPr>
        <a:bodyPr/>
        <a:lstStyle/>
        <a:p>
          <a:pPr>
            <a:defRPr>
              <a:latin typeface="+mn-ea"/>
              <a:ea typeface="+mn-ea"/>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5298352266415"/>
          <c:y val="3.9870542033882829E-2"/>
          <c:w val="0.6454701647733585"/>
          <c:h val="0.621225855061875"/>
        </c:manualLayout>
      </c:layout>
      <c:lineChart>
        <c:grouping val="standard"/>
        <c:varyColors val="0"/>
        <c:ser>
          <c:idx val="0"/>
          <c:order val="0"/>
          <c:tx>
            <c:strRef>
              <c:f>Ｈ30阪神港_輸出まとめ!$L$18</c:f>
              <c:strCache>
                <c:ptCount val="1"/>
                <c:pt idx="0">
                  <c:v>半導体等電子部品</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Ｈ30阪神港_輸出まとめ!$M$18:$Q$18</c:f>
              <c:numCache>
                <c:formatCode>#,##0_);[Red]\(#,##0\)</c:formatCode>
                <c:ptCount val="5"/>
                <c:pt idx="0">
                  <c:v>623424</c:v>
                </c:pt>
                <c:pt idx="1">
                  <c:v>515735</c:v>
                </c:pt>
                <c:pt idx="2">
                  <c:v>624786</c:v>
                </c:pt>
                <c:pt idx="3">
                  <c:v>724678</c:v>
                </c:pt>
                <c:pt idx="4">
                  <c:v>519622</c:v>
                </c:pt>
              </c:numCache>
            </c:numRef>
          </c:val>
          <c:smooth val="0"/>
          <c:extLst>
            <c:ext xmlns:c16="http://schemas.microsoft.com/office/drawing/2014/chart" uri="{C3380CC4-5D6E-409C-BE32-E72D297353CC}">
              <c16:uniqueId val="{00000000-22EF-4CF7-89C5-C14130E84E0C}"/>
            </c:ext>
          </c:extLst>
        </c:ser>
        <c:ser>
          <c:idx val="1"/>
          <c:order val="1"/>
          <c:tx>
            <c:strRef>
              <c:f>Ｈ30阪神港_輸出まとめ!$L$19</c:f>
              <c:strCache>
                <c:ptCount val="1"/>
                <c:pt idx="0">
                  <c:v>プラスチック</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Ｈ30阪神港_輸出まとめ!$M$19:$Q$19</c:f>
              <c:numCache>
                <c:formatCode>#,##0_);[Red]\(#,##0\)</c:formatCode>
                <c:ptCount val="5"/>
                <c:pt idx="0">
                  <c:v>546243</c:v>
                </c:pt>
                <c:pt idx="1">
                  <c:v>515964</c:v>
                </c:pt>
                <c:pt idx="2">
                  <c:v>556026</c:v>
                </c:pt>
                <c:pt idx="3">
                  <c:v>580383</c:v>
                </c:pt>
                <c:pt idx="4">
                  <c:v>545126</c:v>
                </c:pt>
              </c:numCache>
            </c:numRef>
          </c:val>
          <c:smooth val="0"/>
          <c:extLst>
            <c:ext xmlns:c16="http://schemas.microsoft.com/office/drawing/2014/chart" uri="{C3380CC4-5D6E-409C-BE32-E72D297353CC}">
              <c16:uniqueId val="{00000001-22EF-4CF7-89C5-C14130E84E0C}"/>
            </c:ext>
          </c:extLst>
        </c:ser>
        <c:ser>
          <c:idx val="2"/>
          <c:order val="2"/>
          <c:tx>
            <c:strRef>
              <c:f>Ｈ30阪神港_輸出まとめ!$L$20</c:f>
              <c:strCache>
                <c:ptCount val="1"/>
                <c:pt idx="0">
                  <c:v>建設用・鉱山用機械</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Ｈ30阪神港_輸出まとめ!$M$20:$Q$20</c:f>
              <c:numCache>
                <c:formatCode>#,##0_);[Red]\(#,##0\)</c:formatCode>
                <c:ptCount val="5"/>
                <c:pt idx="0">
                  <c:v>344938</c:v>
                </c:pt>
                <c:pt idx="1">
                  <c:v>355970</c:v>
                </c:pt>
                <c:pt idx="2">
                  <c:v>439255</c:v>
                </c:pt>
                <c:pt idx="3">
                  <c:v>466897</c:v>
                </c:pt>
                <c:pt idx="4">
                  <c:v>432444</c:v>
                </c:pt>
              </c:numCache>
            </c:numRef>
          </c:val>
          <c:smooth val="0"/>
          <c:extLst>
            <c:ext xmlns:c16="http://schemas.microsoft.com/office/drawing/2014/chart" uri="{C3380CC4-5D6E-409C-BE32-E72D297353CC}">
              <c16:uniqueId val="{00000002-22EF-4CF7-89C5-C14130E84E0C}"/>
            </c:ext>
          </c:extLst>
        </c:ser>
        <c:ser>
          <c:idx val="3"/>
          <c:order val="3"/>
          <c:tx>
            <c:strRef>
              <c:f>Ｈ30阪神港_輸出まとめ!$L$21</c:f>
              <c:strCache>
                <c:ptCount val="1"/>
                <c:pt idx="0">
                  <c:v>原動機</c:v>
                </c:pt>
              </c:strCache>
            </c:strRef>
          </c:tx>
          <c:spPr>
            <a:ln w="28575" cap="rnd">
              <a:solidFill>
                <a:schemeClr val="accent4"/>
              </a:solidFill>
              <a:round/>
            </a:ln>
            <a:effectLst/>
          </c:spPr>
          <c:marker>
            <c:symbol val="x"/>
            <c:size val="5"/>
            <c:spPr>
              <a:noFill/>
              <a:ln w="9525">
                <a:solidFill>
                  <a:schemeClr val="accent4"/>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Ｈ30阪神港_輸出まとめ!$M$21:$Q$21</c:f>
              <c:numCache>
                <c:formatCode>#,##0_);[Red]\(#,##0\)</c:formatCode>
                <c:ptCount val="5"/>
                <c:pt idx="0">
                  <c:v>363061</c:v>
                </c:pt>
                <c:pt idx="1">
                  <c:v>271684</c:v>
                </c:pt>
                <c:pt idx="2">
                  <c:v>375665</c:v>
                </c:pt>
                <c:pt idx="3">
                  <c:v>366362</c:v>
                </c:pt>
                <c:pt idx="4">
                  <c:v>337991</c:v>
                </c:pt>
              </c:numCache>
            </c:numRef>
          </c:val>
          <c:smooth val="0"/>
          <c:extLst>
            <c:ext xmlns:c16="http://schemas.microsoft.com/office/drawing/2014/chart" uri="{C3380CC4-5D6E-409C-BE32-E72D297353CC}">
              <c16:uniqueId val="{00000003-22EF-4CF7-89C5-C14130E84E0C}"/>
            </c:ext>
          </c:extLst>
        </c:ser>
        <c:ser>
          <c:idx val="4"/>
          <c:order val="4"/>
          <c:tx>
            <c:strRef>
              <c:f>Ｈ30阪神港_輸出まとめ!$L$22</c:f>
              <c:strCache>
                <c:ptCount val="1"/>
                <c:pt idx="0">
                  <c:v>織物用糸及び繊維製品</c:v>
                </c:pt>
              </c:strCache>
            </c:strRef>
          </c:tx>
          <c:spPr>
            <a:ln w="28575" cap="rnd">
              <a:solidFill>
                <a:schemeClr val="accent5"/>
              </a:solidFill>
              <a:round/>
            </a:ln>
            <a:effectLst/>
          </c:spPr>
          <c:marker>
            <c:symbol val="star"/>
            <c:size val="5"/>
            <c:spPr>
              <a:noFill/>
              <a:ln w="9525">
                <a:solidFill>
                  <a:schemeClr val="accent5"/>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Ｈ30阪神港_輸出まとめ!$M$22:$Q$22</c:f>
              <c:numCache>
                <c:formatCode>#,##0_);[Red]\(#,##0\)</c:formatCode>
                <c:ptCount val="5"/>
                <c:pt idx="0">
                  <c:v>390528</c:v>
                </c:pt>
                <c:pt idx="1">
                  <c:v>361366</c:v>
                </c:pt>
                <c:pt idx="2">
                  <c:v>370516</c:v>
                </c:pt>
                <c:pt idx="3">
                  <c:v>363886</c:v>
                </c:pt>
                <c:pt idx="4">
                  <c:v>357533</c:v>
                </c:pt>
              </c:numCache>
            </c:numRef>
          </c:val>
          <c:smooth val="0"/>
          <c:extLst>
            <c:ext xmlns:c16="http://schemas.microsoft.com/office/drawing/2014/chart" uri="{C3380CC4-5D6E-409C-BE32-E72D297353CC}">
              <c16:uniqueId val="{00000004-22EF-4CF7-89C5-C14130E84E0C}"/>
            </c:ext>
          </c:extLst>
        </c:ser>
        <c:dLbls>
          <c:showLegendKey val="0"/>
          <c:showVal val="0"/>
          <c:showCatName val="0"/>
          <c:showSerName val="0"/>
          <c:showPercent val="0"/>
          <c:showBubbleSize val="0"/>
        </c:dLbls>
        <c:marker val="1"/>
        <c:smooth val="0"/>
        <c:axId val="521377935"/>
        <c:axId val="521405391"/>
      </c:lineChart>
      <c:catAx>
        <c:axId val="52137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405391"/>
        <c:crosses val="autoZero"/>
        <c:auto val="1"/>
        <c:lblAlgn val="ctr"/>
        <c:lblOffset val="100"/>
        <c:noMultiLvlLbl val="0"/>
      </c:catAx>
      <c:valAx>
        <c:axId val="521405391"/>
        <c:scaling>
          <c:orientation val="minMax"/>
          <c:max val="750000"/>
          <c:min val="25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377935"/>
        <c:crosses val="autoZero"/>
        <c:crossBetween val="between"/>
        <c:majorUnit val="5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73882202250288"/>
          <c:y val="6.0474064821906169E-2"/>
          <c:w val="0.64511968982463619"/>
          <c:h val="0.51288859725867597"/>
        </c:manualLayout>
      </c:layout>
      <c:lineChart>
        <c:grouping val="standard"/>
        <c:varyColors val="0"/>
        <c:ser>
          <c:idx val="0"/>
          <c:order val="0"/>
          <c:tx>
            <c:strRef>
              <c:f>H30輸入まとめ!$K$52</c:f>
              <c:strCache>
                <c:ptCount val="1"/>
                <c:pt idx="0">
                  <c:v>　衣類及び同附属品</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strRef>
              <c:f>H30輸入まとめ!$L$51:$O$51</c:f>
              <c:strCache>
                <c:ptCount val="4"/>
                <c:pt idx="0">
                  <c:v>2016年</c:v>
                </c:pt>
                <c:pt idx="1">
                  <c:v>2017年</c:v>
                </c:pt>
                <c:pt idx="2">
                  <c:v>2018年</c:v>
                </c:pt>
                <c:pt idx="3">
                  <c:v>2019年</c:v>
                </c:pt>
              </c:strCache>
            </c:strRef>
          </c:cat>
          <c:val>
            <c:numRef>
              <c:f>H30輸入まとめ!$L$52:$O$52</c:f>
              <c:numCache>
                <c:formatCode>#,##0_);[Red]\(#,##0\)</c:formatCode>
                <c:ptCount val="4"/>
                <c:pt idx="0">
                  <c:v>918777</c:v>
                </c:pt>
                <c:pt idx="1">
                  <c:v>928080</c:v>
                </c:pt>
                <c:pt idx="2">
                  <c:v>974643</c:v>
                </c:pt>
                <c:pt idx="3">
                  <c:v>935271</c:v>
                </c:pt>
              </c:numCache>
            </c:numRef>
          </c:val>
          <c:smooth val="0"/>
          <c:extLst>
            <c:ext xmlns:c16="http://schemas.microsoft.com/office/drawing/2014/chart" uri="{C3380CC4-5D6E-409C-BE32-E72D297353CC}">
              <c16:uniqueId val="{00000000-C2C5-4BAD-907D-770DA0F156A6}"/>
            </c:ext>
          </c:extLst>
        </c:ser>
        <c:ser>
          <c:idx val="1"/>
          <c:order val="1"/>
          <c:tx>
            <c:strRef>
              <c:f>H30輸入まとめ!$K$53</c:f>
              <c:strCache>
                <c:ptCount val="1"/>
                <c:pt idx="0">
                  <c:v>  肉類及び同調製品</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H30輸入まとめ!$L$51:$O$51</c:f>
              <c:strCache>
                <c:ptCount val="4"/>
                <c:pt idx="0">
                  <c:v>2016年</c:v>
                </c:pt>
                <c:pt idx="1">
                  <c:v>2017年</c:v>
                </c:pt>
                <c:pt idx="2">
                  <c:v>2018年</c:v>
                </c:pt>
                <c:pt idx="3">
                  <c:v>2019年</c:v>
                </c:pt>
              </c:strCache>
            </c:strRef>
          </c:cat>
          <c:val>
            <c:numRef>
              <c:f>H30輸入まとめ!$L$53:$O$53</c:f>
              <c:numCache>
                <c:formatCode>#,##0_);[Red]\(#,##0\)</c:formatCode>
                <c:ptCount val="4"/>
                <c:pt idx="0">
                  <c:v>326042</c:v>
                </c:pt>
                <c:pt idx="1">
                  <c:v>381217</c:v>
                </c:pt>
                <c:pt idx="2">
                  <c:v>381747</c:v>
                </c:pt>
                <c:pt idx="3">
                  <c:v>378590</c:v>
                </c:pt>
              </c:numCache>
            </c:numRef>
          </c:val>
          <c:smooth val="0"/>
          <c:extLst>
            <c:ext xmlns:c16="http://schemas.microsoft.com/office/drawing/2014/chart" uri="{C3380CC4-5D6E-409C-BE32-E72D297353CC}">
              <c16:uniqueId val="{00000001-C2C5-4BAD-907D-770DA0F156A6}"/>
            </c:ext>
          </c:extLst>
        </c:ser>
        <c:ser>
          <c:idx val="2"/>
          <c:order val="2"/>
          <c:tx>
            <c:strRef>
              <c:f>H30輸入まとめ!$K$54</c:f>
              <c:strCache>
                <c:ptCount val="1"/>
                <c:pt idx="0">
                  <c:v>　織物用糸及び繊維製品</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strRef>
              <c:f>H30輸入まとめ!$L$51:$O$51</c:f>
              <c:strCache>
                <c:ptCount val="4"/>
                <c:pt idx="0">
                  <c:v>2016年</c:v>
                </c:pt>
                <c:pt idx="1">
                  <c:v>2017年</c:v>
                </c:pt>
                <c:pt idx="2">
                  <c:v>2018年</c:v>
                </c:pt>
                <c:pt idx="3">
                  <c:v>2019年</c:v>
                </c:pt>
              </c:strCache>
            </c:strRef>
          </c:cat>
          <c:val>
            <c:numRef>
              <c:f>H30輸入まとめ!$L$54:$O$54</c:f>
              <c:numCache>
                <c:formatCode>#,##0_);[Red]\(#,##0\)</c:formatCode>
                <c:ptCount val="4"/>
                <c:pt idx="0">
                  <c:v>275840</c:v>
                </c:pt>
                <c:pt idx="1">
                  <c:v>289004</c:v>
                </c:pt>
                <c:pt idx="2">
                  <c:v>301834</c:v>
                </c:pt>
                <c:pt idx="3">
                  <c:v>290932</c:v>
                </c:pt>
              </c:numCache>
            </c:numRef>
          </c:val>
          <c:smooth val="0"/>
          <c:extLst>
            <c:ext xmlns:c16="http://schemas.microsoft.com/office/drawing/2014/chart" uri="{C3380CC4-5D6E-409C-BE32-E72D297353CC}">
              <c16:uniqueId val="{00000002-C2C5-4BAD-907D-770DA0F156A6}"/>
            </c:ext>
          </c:extLst>
        </c:ser>
        <c:ser>
          <c:idx val="3"/>
          <c:order val="3"/>
          <c:tx>
            <c:strRef>
              <c:f>H30輸入まとめ!$K$55</c:f>
              <c:strCache>
                <c:ptCount val="1"/>
                <c:pt idx="0">
                  <c:v>　金属製品</c:v>
                </c:pt>
              </c:strCache>
            </c:strRef>
          </c:tx>
          <c:spPr>
            <a:ln w="28575" cap="rnd">
              <a:solidFill>
                <a:schemeClr val="accent4"/>
              </a:solidFill>
              <a:round/>
            </a:ln>
            <a:effectLst/>
          </c:spPr>
          <c:marker>
            <c:symbol val="star"/>
            <c:size val="5"/>
            <c:spPr>
              <a:noFill/>
              <a:ln w="9525">
                <a:solidFill>
                  <a:schemeClr val="accent4"/>
                </a:solidFill>
              </a:ln>
              <a:effectLst/>
            </c:spPr>
          </c:marker>
          <c:cat>
            <c:strRef>
              <c:f>H30輸入まとめ!$L$51:$O$51</c:f>
              <c:strCache>
                <c:ptCount val="4"/>
                <c:pt idx="0">
                  <c:v>2016年</c:v>
                </c:pt>
                <c:pt idx="1">
                  <c:v>2017年</c:v>
                </c:pt>
                <c:pt idx="2">
                  <c:v>2018年</c:v>
                </c:pt>
                <c:pt idx="3">
                  <c:v>2019年</c:v>
                </c:pt>
              </c:strCache>
            </c:strRef>
          </c:cat>
          <c:val>
            <c:numRef>
              <c:f>H30輸入まとめ!$L$55:$O$55</c:f>
              <c:numCache>
                <c:formatCode>#,##0_);[Red]\(#,##0\)</c:formatCode>
                <c:ptCount val="4"/>
                <c:pt idx="0">
                  <c:v>189503</c:v>
                </c:pt>
                <c:pt idx="1">
                  <c:v>204775</c:v>
                </c:pt>
                <c:pt idx="2">
                  <c:v>220318</c:v>
                </c:pt>
                <c:pt idx="3">
                  <c:v>229494</c:v>
                </c:pt>
              </c:numCache>
            </c:numRef>
          </c:val>
          <c:smooth val="0"/>
          <c:extLst>
            <c:ext xmlns:c16="http://schemas.microsoft.com/office/drawing/2014/chart" uri="{C3380CC4-5D6E-409C-BE32-E72D297353CC}">
              <c16:uniqueId val="{00000003-C2C5-4BAD-907D-770DA0F156A6}"/>
            </c:ext>
          </c:extLst>
        </c:ser>
        <c:ser>
          <c:idx val="4"/>
          <c:order val="4"/>
          <c:tx>
            <c:strRef>
              <c:f>H30輸入まとめ!$K$56</c:f>
              <c:strCache>
                <c:ptCount val="1"/>
                <c:pt idx="0">
                  <c:v>　たばこ</c:v>
                </c:pt>
              </c:strCache>
            </c:strRef>
          </c:tx>
          <c:spPr>
            <a:ln w="28575" cap="rnd">
              <a:solidFill>
                <a:schemeClr val="accent5"/>
              </a:solidFill>
              <a:round/>
            </a:ln>
            <a:effectLst/>
          </c:spPr>
          <c:marker>
            <c:symbol val="x"/>
            <c:size val="5"/>
            <c:spPr>
              <a:noFill/>
              <a:ln w="9525">
                <a:solidFill>
                  <a:schemeClr val="accent5"/>
                </a:solidFill>
              </a:ln>
              <a:effectLst/>
            </c:spPr>
          </c:marker>
          <c:cat>
            <c:strRef>
              <c:f>H30輸入まとめ!$L$51:$O$51</c:f>
              <c:strCache>
                <c:ptCount val="4"/>
                <c:pt idx="0">
                  <c:v>2016年</c:v>
                </c:pt>
                <c:pt idx="1">
                  <c:v>2017年</c:v>
                </c:pt>
                <c:pt idx="2">
                  <c:v>2018年</c:v>
                </c:pt>
                <c:pt idx="3">
                  <c:v>2019年</c:v>
                </c:pt>
              </c:strCache>
            </c:strRef>
          </c:cat>
          <c:val>
            <c:numRef>
              <c:f>H30輸入まとめ!$L$56:$O$56</c:f>
              <c:numCache>
                <c:formatCode>#,##0_);[Red]\(#,##0\)</c:formatCode>
                <c:ptCount val="4"/>
                <c:pt idx="0">
                  <c:v>125007</c:v>
                </c:pt>
                <c:pt idx="1">
                  <c:v>194897</c:v>
                </c:pt>
                <c:pt idx="2">
                  <c:v>219702</c:v>
                </c:pt>
                <c:pt idx="3">
                  <c:v>225194</c:v>
                </c:pt>
              </c:numCache>
            </c:numRef>
          </c:val>
          <c:smooth val="0"/>
          <c:extLst>
            <c:ext xmlns:c16="http://schemas.microsoft.com/office/drawing/2014/chart" uri="{C3380CC4-5D6E-409C-BE32-E72D297353CC}">
              <c16:uniqueId val="{00000004-C2C5-4BAD-907D-770DA0F156A6}"/>
            </c:ext>
          </c:extLst>
        </c:ser>
        <c:dLbls>
          <c:showLegendKey val="0"/>
          <c:showVal val="0"/>
          <c:showCatName val="0"/>
          <c:showSerName val="0"/>
          <c:showPercent val="0"/>
          <c:showBubbleSize val="0"/>
        </c:dLbls>
        <c:marker val="1"/>
        <c:smooth val="0"/>
        <c:axId val="517573679"/>
        <c:axId val="517579087"/>
      </c:lineChart>
      <c:catAx>
        <c:axId val="51757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9087"/>
        <c:crosses val="autoZero"/>
        <c:auto val="1"/>
        <c:lblAlgn val="ctr"/>
        <c:lblOffset val="100"/>
        <c:noMultiLvlLbl val="0"/>
      </c:catAx>
      <c:valAx>
        <c:axId val="517579087"/>
        <c:scaling>
          <c:orientation val="minMax"/>
          <c:max val="1100000"/>
          <c:min val="1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3679"/>
        <c:crosses val="autoZero"/>
        <c:crossBetween val="between"/>
        <c:majorUnit val="20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Sheet1!$B$5</c:f>
              <c:strCache>
                <c:ptCount val="1"/>
                <c:pt idx="0">
                  <c:v>入園者数</c:v>
                </c:pt>
              </c:strCache>
            </c:strRef>
          </c:tx>
          <c:marker>
            <c:symbol val="diamond"/>
            <c:size val="5"/>
          </c:marker>
          <c:dLbls>
            <c:dLbl>
              <c:idx val="1"/>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8BD-4AC7-8DF4-5BF2070B8A6A}"/>
                </c:ext>
              </c:extLst>
            </c:dLbl>
            <c:dLbl>
              <c:idx val="2"/>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8BD-4AC7-8DF4-5BF2070B8A6A}"/>
                </c:ext>
              </c:extLst>
            </c:dLbl>
            <c:dLbl>
              <c:idx val="3"/>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8BD-4AC7-8DF4-5BF2070B8A6A}"/>
                </c:ext>
              </c:extLst>
            </c:dLbl>
            <c:dLbl>
              <c:idx val="4"/>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8BD-4AC7-8DF4-5BF2070B8A6A}"/>
                </c:ext>
              </c:extLst>
            </c:dLbl>
            <c:dLbl>
              <c:idx val="5"/>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8BD-4AC7-8DF4-5BF2070B8A6A}"/>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Sheet1!$C$4:$L$4</c:f>
              <c:strCache>
                <c:ptCount val="10"/>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strCache>
            </c:strRef>
          </c:cat>
          <c:val>
            <c:numRef>
              <c:f>Sheet1!$C$5:$L$5</c:f>
              <c:numCache>
                <c:formatCode>General</c:formatCode>
                <c:ptCount val="10"/>
                <c:pt idx="0">
                  <c:v>120</c:v>
                </c:pt>
                <c:pt idx="1">
                  <c:v>123</c:v>
                </c:pt>
                <c:pt idx="2">
                  <c:v>124</c:v>
                </c:pt>
                <c:pt idx="3">
                  <c:v>116</c:v>
                </c:pt>
                <c:pt idx="4">
                  <c:v>136</c:v>
                </c:pt>
                <c:pt idx="5">
                  <c:v>173</c:v>
                </c:pt>
                <c:pt idx="6">
                  <c:v>167</c:v>
                </c:pt>
                <c:pt idx="7">
                  <c:v>174</c:v>
                </c:pt>
                <c:pt idx="8">
                  <c:v>168</c:v>
                </c:pt>
                <c:pt idx="9">
                  <c:v>149</c:v>
                </c:pt>
              </c:numCache>
            </c:numRef>
          </c:val>
          <c:smooth val="0"/>
          <c:extLst>
            <c:ext xmlns:c16="http://schemas.microsoft.com/office/drawing/2014/chart" uri="{C3380CC4-5D6E-409C-BE32-E72D297353CC}">
              <c16:uniqueId val="{00000005-B8BD-4AC7-8DF4-5BF2070B8A6A}"/>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crossAx val="90639744"/>
        <c:crosses val="autoZero"/>
        <c:auto val="1"/>
        <c:lblAlgn val="ctr"/>
        <c:lblOffset val="100"/>
        <c:noMultiLvlLbl val="0"/>
      </c:catAx>
      <c:valAx>
        <c:axId val="90639744"/>
        <c:scaling>
          <c:orientation val="minMax"/>
          <c:max val="180"/>
          <c:min val="100"/>
        </c:scaling>
        <c:delete val="0"/>
        <c:axPos val="l"/>
        <c:majorGridlines/>
        <c:numFmt formatCode="General" sourceLinked="1"/>
        <c:majorTickMark val="out"/>
        <c:minorTickMark val="none"/>
        <c:tickLblPos val="nextTo"/>
        <c:crossAx val="90637056"/>
        <c:crosses val="autoZero"/>
        <c:crossBetween val="between"/>
        <c:majorUnit val="10"/>
      </c:valAx>
    </c:plotArea>
    <c:plotVisOnly val="1"/>
    <c:dispBlanksAs val="gap"/>
    <c:showDLblsOverMax val="0"/>
  </c:chart>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Sheet1!$A$3</c:f>
              <c:strCache>
                <c:ptCount val="1"/>
                <c:pt idx="0">
                  <c:v>東京都</c:v>
                </c:pt>
              </c:strCache>
            </c:strRef>
          </c:tx>
          <c:marker>
            <c:symbol val="triang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200-481F-A862-68A891A29756}"/>
                </c:ext>
              </c:extLst>
            </c:dLbl>
            <c:dLbl>
              <c:idx val="1"/>
              <c:layout>
                <c:manualLayout>
                  <c:x val="-4.2951443569553806E-2"/>
                  <c:y val="-3.108778069407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200-481F-A862-68A891A29756}"/>
                </c:ext>
              </c:extLst>
            </c:dLbl>
            <c:dLbl>
              <c:idx val="2"/>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200-481F-A862-68A891A2975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Sheet1!$B$2:$E$2</c:f>
              <c:strCache>
                <c:ptCount val="4"/>
                <c:pt idx="0">
                  <c:v>2015年度</c:v>
                </c:pt>
                <c:pt idx="1">
                  <c:v>2016年度</c:v>
                </c:pt>
                <c:pt idx="2">
                  <c:v>2017年度</c:v>
                </c:pt>
                <c:pt idx="3">
                  <c:v>2018年度</c:v>
                </c:pt>
              </c:strCache>
            </c:strRef>
          </c:cat>
          <c:val>
            <c:numRef>
              <c:f>Sheet1!$B$3:$E$3</c:f>
              <c:numCache>
                <c:formatCode>General</c:formatCode>
                <c:ptCount val="4"/>
                <c:pt idx="0">
                  <c:v>7.3</c:v>
                </c:pt>
                <c:pt idx="1">
                  <c:v>7.4</c:v>
                </c:pt>
                <c:pt idx="2">
                  <c:v>7.4</c:v>
                </c:pt>
                <c:pt idx="3">
                  <c:v>7.4</c:v>
                </c:pt>
              </c:numCache>
            </c:numRef>
          </c:val>
          <c:smooth val="0"/>
          <c:extLst>
            <c:ext xmlns:c16="http://schemas.microsoft.com/office/drawing/2014/chart" uri="{C3380CC4-5D6E-409C-BE32-E72D297353CC}">
              <c16:uniqueId val="{00000003-3200-481F-A862-68A891A29756}"/>
            </c:ext>
          </c:extLst>
        </c:ser>
        <c:ser>
          <c:idx val="4"/>
          <c:order val="1"/>
          <c:tx>
            <c:strRef>
              <c:f>Sheet1!$A$4</c:f>
              <c:strCache>
                <c:ptCount val="1"/>
                <c:pt idx="0">
                  <c:v>神奈川県</c:v>
                </c:pt>
              </c:strCache>
            </c:strRef>
          </c:tx>
          <c:marker>
            <c:symbol val="x"/>
            <c:size val="5"/>
          </c:marker>
          <c:dLbls>
            <c:dLbl>
              <c:idx val="0"/>
              <c:layout>
                <c:manualLayout>
                  <c:x val="-4.2951443569553806E-2"/>
                  <c:y val="3.83566637503645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200-481F-A862-68A891A29756}"/>
                </c:ext>
              </c:extLst>
            </c:dLbl>
            <c:dLbl>
              <c:idx val="1"/>
              <c:layout>
                <c:manualLayout>
                  <c:x val="-4.5729221347331581E-2"/>
                  <c:y val="4.298629337999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200-481F-A862-68A891A29756}"/>
                </c:ext>
              </c:extLst>
            </c:dLbl>
            <c:dLbl>
              <c:idx val="2"/>
              <c:layout>
                <c:manualLayout>
                  <c:x val="-4.2951443569553806E-2"/>
                  <c:y val="3.83566637503644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200-481F-A862-68A891A29756}"/>
                </c:ext>
              </c:extLst>
            </c:dLbl>
            <c:dLbl>
              <c:idx val="3"/>
              <c:layout>
                <c:manualLayout>
                  <c:x val="-4.5612152463243086E-2"/>
                  <c:y val="3.364144699303898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200-481F-A862-68A891A2975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Sheet1!$B$2:$E$2</c:f>
              <c:strCache>
                <c:ptCount val="4"/>
                <c:pt idx="0">
                  <c:v>2015年度</c:v>
                </c:pt>
                <c:pt idx="1">
                  <c:v>2016年度</c:v>
                </c:pt>
                <c:pt idx="2">
                  <c:v>2017年度</c:v>
                </c:pt>
                <c:pt idx="3">
                  <c:v>2018年度</c:v>
                </c:pt>
              </c:strCache>
            </c:strRef>
          </c:cat>
          <c:val>
            <c:numRef>
              <c:f>Sheet1!$B$4:$E$4</c:f>
              <c:numCache>
                <c:formatCode>0.0</c:formatCode>
                <c:ptCount val="4"/>
                <c:pt idx="0" formatCode="General">
                  <c:v>6.9</c:v>
                </c:pt>
                <c:pt idx="1">
                  <c:v>7</c:v>
                </c:pt>
                <c:pt idx="2" formatCode="General">
                  <c:v>7.1</c:v>
                </c:pt>
                <c:pt idx="3" formatCode="General">
                  <c:v>7.2</c:v>
                </c:pt>
              </c:numCache>
            </c:numRef>
          </c:val>
          <c:smooth val="0"/>
          <c:extLst>
            <c:ext xmlns:c16="http://schemas.microsoft.com/office/drawing/2014/chart" uri="{C3380CC4-5D6E-409C-BE32-E72D297353CC}">
              <c16:uniqueId val="{00000008-3200-481F-A862-68A891A29756}"/>
            </c:ext>
          </c:extLst>
        </c:ser>
        <c:ser>
          <c:idx val="0"/>
          <c:order val="2"/>
          <c:tx>
            <c:strRef>
              <c:f>Sheet1!$A$5</c:f>
              <c:strCache>
                <c:ptCount val="1"/>
                <c:pt idx="0">
                  <c:v>大阪府</c:v>
                </c:pt>
              </c:strCache>
            </c:strRef>
          </c:tx>
          <c:marker>
            <c:symbol val="circ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200-481F-A862-68A891A29756}"/>
                </c:ext>
              </c:extLst>
            </c:dLbl>
            <c:dLbl>
              <c:idx val="1"/>
              <c:layout>
                <c:manualLayout>
                  <c:x val="-4.2951443569553806E-2"/>
                  <c:y val="-3.571741032370953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200-481F-A862-68A891A29756}"/>
                </c:ext>
              </c:extLst>
            </c:dLbl>
            <c:dLbl>
              <c:idx val="2"/>
              <c:layout>
                <c:manualLayout>
                  <c:x val="-4.5729221347331581E-2"/>
                  <c:y val="-4.49766695829687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200-481F-A862-68A891A2975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Sheet1!$B$2:$E$2</c:f>
              <c:strCache>
                <c:ptCount val="4"/>
                <c:pt idx="0">
                  <c:v>2015年度</c:v>
                </c:pt>
                <c:pt idx="1">
                  <c:v>2016年度</c:v>
                </c:pt>
                <c:pt idx="2">
                  <c:v>2017年度</c:v>
                </c:pt>
                <c:pt idx="3">
                  <c:v>2018年度</c:v>
                </c:pt>
              </c:strCache>
            </c:strRef>
          </c:cat>
          <c:val>
            <c:numRef>
              <c:f>Sheet1!$B$5:$E$5</c:f>
              <c:numCache>
                <c:formatCode>General</c:formatCode>
                <c:ptCount val="4"/>
                <c:pt idx="0">
                  <c:v>5.6</c:v>
                </c:pt>
                <c:pt idx="1">
                  <c:v>5.7</c:v>
                </c:pt>
                <c:pt idx="2">
                  <c:v>5.8</c:v>
                </c:pt>
                <c:pt idx="3">
                  <c:v>5.9</c:v>
                </c:pt>
              </c:numCache>
            </c:numRef>
          </c:val>
          <c:smooth val="0"/>
          <c:extLst>
            <c:ext xmlns:c16="http://schemas.microsoft.com/office/drawing/2014/chart" uri="{C3380CC4-5D6E-409C-BE32-E72D297353CC}">
              <c16:uniqueId val="{0000000C-3200-481F-A862-68A891A29756}"/>
            </c:ext>
          </c:extLst>
        </c:ser>
        <c:ser>
          <c:idx val="1"/>
          <c:order val="3"/>
          <c:tx>
            <c:strRef>
              <c:f>Sheet1!$A$6</c:f>
              <c:strCache>
                <c:ptCount val="1"/>
                <c:pt idx="0">
                  <c:v>兵庫県</c:v>
                </c:pt>
              </c:strCache>
            </c:strRef>
          </c:tx>
          <c:marker>
            <c:symbol val="square"/>
            <c:size val="5"/>
          </c:marker>
          <c:dLbls>
            <c:dLbl>
              <c:idx val="0"/>
              <c:layout>
                <c:manualLayout>
                  <c:x val="-5.0694444444444473E-2"/>
                  <c:y val="4.96066637503645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200-481F-A862-68A891A29756}"/>
                </c:ext>
              </c:extLst>
            </c:dLbl>
            <c:dLbl>
              <c:idx val="1"/>
              <c:layout>
                <c:manualLayout>
                  <c:x val="-5.0694444444444493E-2"/>
                  <c:y val="4.96066637503645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200-481F-A862-68A891A29756}"/>
                </c:ext>
              </c:extLst>
            </c:dLbl>
            <c:dLbl>
              <c:idx val="2"/>
              <c:layout>
                <c:manualLayout>
                  <c:x val="-5.0694444444444445E-2"/>
                  <c:y val="4.96066637503645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200-481F-A862-68A891A29756}"/>
                </c:ext>
              </c:extLst>
            </c:dLbl>
            <c:spPr>
              <a:noFill/>
              <a:ln>
                <a:noFill/>
              </a:ln>
              <a:effectLst/>
            </c:spPr>
            <c:txPr>
              <a:bodyPr/>
              <a:lstStyle/>
              <a:p>
                <a:pPr>
                  <a:defRPr sz="11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Sheet1!$B$2:$E$2</c:f>
              <c:strCache>
                <c:ptCount val="4"/>
                <c:pt idx="0">
                  <c:v>2015年度</c:v>
                </c:pt>
                <c:pt idx="1">
                  <c:v>2016年度</c:v>
                </c:pt>
                <c:pt idx="2">
                  <c:v>2017年度</c:v>
                </c:pt>
                <c:pt idx="3">
                  <c:v>2018年度</c:v>
                </c:pt>
              </c:strCache>
            </c:strRef>
          </c:cat>
          <c:val>
            <c:numRef>
              <c:f>Sheet1!$B$6:$E$6</c:f>
              <c:numCache>
                <c:formatCode>General</c:formatCode>
                <c:ptCount val="4"/>
                <c:pt idx="0">
                  <c:v>10.9</c:v>
                </c:pt>
                <c:pt idx="1">
                  <c:v>11.1</c:v>
                </c:pt>
                <c:pt idx="2">
                  <c:v>11.2</c:v>
                </c:pt>
                <c:pt idx="3">
                  <c:v>11.6</c:v>
                </c:pt>
              </c:numCache>
            </c:numRef>
          </c:val>
          <c:smooth val="0"/>
          <c:extLst>
            <c:ext xmlns:c16="http://schemas.microsoft.com/office/drawing/2014/chart" uri="{C3380CC4-5D6E-409C-BE32-E72D297353CC}">
              <c16:uniqueId val="{00000010-3200-481F-A862-68A891A29756}"/>
            </c:ext>
          </c:extLst>
        </c:ser>
        <c:ser>
          <c:idx val="2"/>
          <c:order val="4"/>
          <c:tx>
            <c:strRef>
              <c:f>Sheet1!$A$7</c:f>
              <c:strCache>
                <c:ptCount val="1"/>
                <c:pt idx="0">
                  <c:v>福岡県</c:v>
                </c:pt>
              </c:strCache>
            </c:strRef>
          </c:tx>
          <c:marker>
            <c:symbol val="diamond"/>
            <c:size val="7"/>
          </c:marker>
          <c:dLbls>
            <c:dLbl>
              <c:idx val="0"/>
              <c:layout>
                <c:manualLayout>
                  <c:x val="-4.2951443569553834E-2"/>
                  <c:y val="-3.57174103237095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200-481F-A862-68A891A29756}"/>
                </c:ext>
              </c:extLst>
            </c:dLbl>
            <c:dLbl>
              <c:idx val="1"/>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200-481F-A862-68A891A29756}"/>
                </c:ext>
              </c:extLst>
            </c:dLbl>
            <c:dLbl>
              <c:idx val="2"/>
              <c:layout>
                <c:manualLayout>
                  <c:x val="-4.2951443569553806E-2"/>
                  <c:y val="-4.96062992125984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200-481F-A862-68A891A29756}"/>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Sheet1!$B$2:$E$2</c:f>
              <c:strCache>
                <c:ptCount val="4"/>
                <c:pt idx="0">
                  <c:v>2015年度</c:v>
                </c:pt>
                <c:pt idx="1">
                  <c:v>2016年度</c:v>
                </c:pt>
                <c:pt idx="2">
                  <c:v>2017年度</c:v>
                </c:pt>
                <c:pt idx="3">
                  <c:v>2018年度</c:v>
                </c:pt>
              </c:strCache>
            </c:strRef>
          </c:cat>
          <c:val>
            <c:numRef>
              <c:f>Sheet1!$B$7:$E$7</c:f>
              <c:numCache>
                <c:formatCode>General</c:formatCode>
                <c:ptCount val="4"/>
                <c:pt idx="0">
                  <c:v>9.1</c:v>
                </c:pt>
                <c:pt idx="1">
                  <c:v>9.1</c:v>
                </c:pt>
                <c:pt idx="2" formatCode="0.0">
                  <c:v>9</c:v>
                </c:pt>
                <c:pt idx="3" formatCode="0.0">
                  <c:v>9</c:v>
                </c:pt>
              </c:numCache>
            </c:numRef>
          </c:val>
          <c:smooth val="0"/>
          <c:extLst>
            <c:ext xmlns:c16="http://schemas.microsoft.com/office/drawing/2014/chart" uri="{C3380CC4-5D6E-409C-BE32-E72D297353CC}">
              <c16:uniqueId val="{00000014-3200-481F-A862-68A891A29756}"/>
            </c:ext>
          </c:extLst>
        </c:ser>
        <c:dLbls>
          <c:dLblPos val="t"/>
          <c:showLegendKey val="0"/>
          <c:showVal val="1"/>
          <c:showCatName val="0"/>
          <c:showSerName val="0"/>
          <c:showPercent val="0"/>
          <c:showBubbleSize val="0"/>
        </c:dLbls>
        <c:marker val="1"/>
        <c:smooth val="0"/>
        <c:axId val="129856256"/>
        <c:axId val="129857792"/>
      </c:lineChart>
      <c:catAx>
        <c:axId val="129856256"/>
        <c:scaling>
          <c:orientation val="minMax"/>
        </c:scaling>
        <c:delete val="0"/>
        <c:axPos val="b"/>
        <c:numFmt formatCode="General" sourceLinked="0"/>
        <c:majorTickMark val="out"/>
        <c:minorTickMark val="none"/>
        <c:tickLblPos val="nextTo"/>
        <c:crossAx val="129857792"/>
        <c:crosses val="autoZero"/>
        <c:auto val="1"/>
        <c:lblAlgn val="ctr"/>
        <c:lblOffset val="100"/>
        <c:noMultiLvlLbl val="0"/>
      </c:catAx>
      <c:valAx>
        <c:axId val="129857792"/>
        <c:scaling>
          <c:orientation val="minMax"/>
          <c:min val="4"/>
        </c:scaling>
        <c:delete val="0"/>
        <c:axPos val="l"/>
        <c:majorGridlines/>
        <c:numFmt formatCode="General" sourceLinked="1"/>
        <c:majorTickMark val="out"/>
        <c:minorTickMark val="none"/>
        <c:tickLblPos val="nextTo"/>
        <c:crossAx val="129856256"/>
        <c:crosses val="autoZero"/>
        <c:crossBetween val="between"/>
        <c:majorUnit val="2"/>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smtClean="0">
                <a:latin typeface="Meiryo UI" panose="020B0604030504040204" pitchFamily="50" charset="-128"/>
                <a:ea typeface="Meiryo UI" panose="020B0604030504040204" pitchFamily="50" charset="-128"/>
              </a:rPr>
              <a:t>全国</a:t>
            </a:r>
            <a:endParaRPr lang="ja-JP" altLang="en-US" sz="1400" b="1" dirty="0">
              <a:latin typeface="Meiryo UI" panose="020B0604030504040204" pitchFamily="50" charset="-128"/>
              <a:ea typeface="Meiryo UI" panose="020B0604030504040204" pitchFamily="50" charset="-128"/>
            </a:endParaRPr>
          </a:p>
        </c:rich>
      </c:tx>
      <c:layout>
        <c:manualLayout>
          <c:xMode val="edge"/>
          <c:yMode val="edge"/>
          <c:x val="0.22499520961647182"/>
          <c:y val="0.1598492813286617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40000"/>
                <a:lumOff val="6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7883-4D8E-B4FD-31C58A7DBDB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7883-4D8E-B4FD-31C58A7DBDBF}"/>
              </c:ext>
            </c:extLst>
          </c:dPt>
          <c:dLbls>
            <c:dLbl>
              <c:idx val="0"/>
              <c:layout>
                <c:manualLayout>
                  <c:x val="-0.24492730799954354"/>
                  <c:y val="-0.13562676652973474"/>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smtClean="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43B58AEE-C872-4F72-B923-1A5B0EAFA8C8}"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smtClean="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smtClean="0">
                        <a:latin typeface="Meiryo UI" panose="020B0604030504040204" pitchFamily="50" charset="-128"/>
                        <a:ea typeface="Meiryo UI" panose="020B0604030504040204" pitchFamily="50" charset="-128"/>
                      </a:rPr>
                      <a:t>（</a:t>
                    </a:r>
                    <a:r>
                      <a:rPr lang="en-US" altLang="zh-TW" sz="1000" b="1" dirty="0" smtClean="0">
                        <a:latin typeface="Meiryo UI" panose="020B0604030504040204" pitchFamily="50" charset="-128"/>
                        <a:ea typeface="Meiryo UI" panose="020B0604030504040204" pitchFamily="50" charset="-128"/>
                      </a:rPr>
                      <a:t>82</a:t>
                    </a:r>
                    <a:r>
                      <a:rPr lang="zh-TW" altLang="en-US" sz="1000" b="1" dirty="0" smtClean="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976916581079539"/>
                      <c:h val="0.32730774234344673"/>
                    </c:manualLayout>
                  </c15:layout>
                  <c15:dlblFieldTable/>
                  <c15:showDataLabelsRange val="0"/>
                </c:ext>
                <c:ext xmlns:c16="http://schemas.microsoft.com/office/drawing/2014/chart" uri="{C3380CC4-5D6E-409C-BE32-E72D297353CC}">
                  <c16:uniqueId val="{00000001-7883-4D8E-B4FD-31C58A7DBDBF}"/>
                </c:ext>
              </c:extLst>
            </c:dLbl>
            <c:dLbl>
              <c:idx val="1"/>
              <c:layout>
                <c:manualLayout>
                  <c:x val="0.19948823231872415"/>
                  <c:y val="0.22908269583209198"/>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smtClean="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smtClean="0">
                        <a:solidFill>
                          <a:schemeClr val="bg1"/>
                        </a:solidFill>
                        <a:latin typeface="Meiryo UI" panose="020B0604030504040204" pitchFamily="50" charset="-128"/>
                        <a:ea typeface="Meiryo UI" panose="020B0604030504040204" pitchFamily="50" charset="-128"/>
                      </a:rPr>
                      <a:t>消費額</a:t>
                    </a:r>
                    <a:fld id="{26D48414-554C-490B-AB24-00E8888BFF6C}"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smtClean="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smtClean="0">
                        <a:solidFill>
                          <a:schemeClr val="bg1"/>
                        </a:solidFill>
                        <a:latin typeface="Meiryo UI" panose="020B0604030504040204" pitchFamily="50" charset="-128"/>
                        <a:ea typeface="Meiryo UI" panose="020B0604030504040204" pitchFamily="50" charset="-128"/>
                      </a:rPr>
                      <a:t>（</a:t>
                    </a:r>
                    <a:r>
                      <a:rPr lang="en-US" altLang="ja-JP" sz="1000" b="1" dirty="0" smtClean="0">
                        <a:solidFill>
                          <a:schemeClr val="bg1"/>
                        </a:solidFill>
                        <a:latin typeface="Meiryo UI" panose="020B0604030504040204" pitchFamily="50" charset="-128"/>
                        <a:ea typeface="Meiryo UI" panose="020B0604030504040204" pitchFamily="50" charset="-128"/>
                      </a:rPr>
                      <a:t>18</a:t>
                    </a:r>
                    <a:r>
                      <a:rPr lang="ja-JP" altLang="en-US" sz="1000" b="1" dirty="0" smtClean="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175951473260074"/>
                      <c:h val="0.27979996426424686"/>
                    </c:manualLayout>
                  </c15:layout>
                  <c15:dlblFieldTable/>
                  <c15:showDataLabelsRange val="0"/>
                </c:ext>
                <c:ext xmlns:c16="http://schemas.microsoft.com/office/drawing/2014/chart" uri="{C3380CC4-5D6E-409C-BE32-E72D297353CC}">
                  <c16:uniqueId val="{00000003-7883-4D8E-B4FD-31C58A7DBD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訪日外国人旅行消費額</c:v>
                </c:pt>
              </c:strCache>
            </c:strRef>
          </c:cat>
          <c:val>
            <c:numRef>
              <c:f>Sheet1!$B$2:$B$3</c:f>
              <c:numCache>
                <c:formatCode>#,##0</c:formatCode>
                <c:ptCount val="2"/>
                <c:pt idx="0">
                  <c:v>219312</c:v>
                </c:pt>
                <c:pt idx="1">
                  <c:v>48135</c:v>
                </c:pt>
              </c:numCache>
            </c:numRef>
          </c:val>
          <c:extLst>
            <c:ext xmlns:c16="http://schemas.microsoft.com/office/drawing/2014/chart" uri="{C3380CC4-5D6E-409C-BE32-E72D297353CC}">
              <c16:uniqueId val="{00000004-7883-4D8E-B4FD-31C58A7DBD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0.0065</cdr:x>
      <cdr:y>0</cdr:y>
    </cdr:from>
    <cdr:to>
      <cdr:x>0.10442</cdr:x>
      <cdr:y>0.04843</cdr:y>
    </cdr:to>
    <cdr:sp macro="" textlink="">
      <cdr:nvSpPr>
        <cdr:cNvPr id="3" name="テキスト ボックス 2"/>
        <cdr:cNvSpPr txBox="1"/>
      </cdr:nvSpPr>
      <cdr:spPr>
        <a:xfrm xmlns:a="http://schemas.openxmlformats.org/drawingml/2006/main">
          <a:off x="26308" y="-2455076"/>
          <a:ext cx="396487" cy="1961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dr:relSizeAnchor xmlns:cdr="http://schemas.openxmlformats.org/drawingml/2006/chartDrawing">
    <cdr:from>
      <cdr:x>0.88477</cdr:x>
      <cdr:y>0.02613</cdr:y>
    </cdr:from>
    <cdr:to>
      <cdr:x>0.95835</cdr:x>
      <cdr:y>0.10167</cdr:y>
    </cdr:to>
    <cdr:sp macro="" textlink="">
      <cdr:nvSpPr>
        <cdr:cNvPr id="4" name="テキスト ボックス 1"/>
        <cdr:cNvSpPr txBox="1"/>
      </cdr:nvSpPr>
      <cdr:spPr>
        <a:xfrm xmlns:a="http://schemas.openxmlformats.org/drawingml/2006/main">
          <a:off x="3582520" y="105802"/>
          <a:ext cx="297933" cy="3059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0.02532</cdr:x>
      <cdr:y>0.92088</cdr:y>
    </cdr:from>
    <cdr:to>
      <cdr:x>0.03392</cdr:x>
      <cdr:y>0.9375</cdr:y>
    </cdr:to>
    <cdr:sp macro="" textlink="">
      <cdr:nvSpPr>
        <cdr:cNvPr id="2" name="正方形/長方形 1"/>
        <cdr:cNvSpPr/>
      </cdr:nvSpPr>
      <cdr:spPr>
        <a:xfrm xmlns:a="http://schemas.openxmlformats.org/drawingml/2006/main">
          <a:off x="238609" y="3853879"/>
          <a:ext cx="81010" cy="6957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0.2369</cdr:x>
      <cdr:y>0.83344</cdr:y>
    </cdr:from>
    <cdr:to>
      <cdr:x>0.28275</cdr:x>
      <cdr:y>0.88389</cdr:y>
    </cdr:to>
    <cdr:sp macro="" textlink="">
      <cdr:nvSpPr>
        <cdr:cNvPr id="3" name="正方形/長方形 2"/>
        <cdr:cNvSpPr/>
      </cdr:nvSpPr>
      <cdr:spPr>
        <a:xfrm xmlns:a="http://schemas.openxmlformats.org/drawingml/2006/main">
          <a:off x="2232248" y="3487954"/>
          <a:ext cx="432048" cy="21113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dr:relSizeAnchor xmlns:cdr="http://schemas.openxmlformats.org/drawingml/2006/chartDrawing">
    <cdr:from>
      <cdr:x>0.20633</cdr:x>
      <cdr:y>0.86972</cdr:y>
    </cdr:from>
    <cdr:to>
      <cdr:x>0.22925</cdr:x>
      <cdr:y>0.92226</cdr:y>
    </cdr:to>
    <cdr:sp macro="" textlink="">
      <cdr:nvSpPr>
        <cdr:cNvPr id="4" name="正方形/長方形 3"/>
        <cdr:cNvSpPr/>
      </cdr:nvSpPr>
      <cdr:spPr>
        <a:xfrm xmlns:a="http://schemas.openxmlformats.org/drawingml/2006/main">
          <a:off x="1944216" y="3639790"/>
          <a:ext cx="216024" cy="21986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drawings/drawing12.xml><?xml version="1.0" encoding="utf-8"?>
<c:userShapes xmlns:c="http://schemas.openxmlformats.org/drawingml/2006/chart">
  <cdr:relSizeAnchor xmlns:cdr="http://schemas.openxmlformats.org/drawingml/2006/chartDrawing">
    <cdr:from>
      <cdr:x>0</cdr:x>
      <cdr:y>2.12875E-7</cdr:y>
    </cdr:from>
    <cdr:to>
      <cdr:x>0.09056</cdr:x>
      <cdr:y>0.06314</cdr:y>
    </cdr:to>
    <cdr:sp macro="" textlink="">
      <cdr:nvSpPr>
        <cdr:cNvPr id="2" name="正方形/長方形 1"/>
        <cdr:cNvSpPr/>
      </cdr:nvSpPr>
      <cdr:spPr>
        <a:xfrm xmlns:a="http://schemas.openxmlformats.org/drawingml/2006/main">
          <a:off x="0" y="1"/>
          <a:ext cx="798782" cy="29661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1000" dirty="0">
              <a:solidFill>
                <a:sysClr val="windowText" lastClr="000000"/>
              </a:solidFill>
            </a:rPr>
            <a:t>(%)</a:t>
          </a:r>
          <a:endParaRPr lang="ja-JP" sz="1000" dirty="0">
            <a:solidFill>
              <a:sysClr val="windowText" lastClr="000000"/>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14.xml><?xml version="1.0" encoding="utf-8"?>
<c:userShapes xmlns:c="http://schemas.openxmlformats.org/drawingml/2006/chart">
  <cdr:relSizeAnchor xmlns:cdr="http://schemas.openxmlformats.org/drawingml/2006/chartDrawing">
    <cdr:from>
      <cdr:x>0.83471</cdr:x>
      <cdr:y>0</cdr:y>
    </cdr:from>
    <cdr:to>
      <cdr:x>0.91157</cdr:x>
      <cdr:y>0.10127</cdr:y>
    </cdr:to>
    <cdr:sp macro="" textlink="">
      <cdr:nvSpPr>
        <cdr:cNvPr id="2" name="正方形/長方形 1"/>
        <cdr:cNvSpPr/>
      </cdr:nvSpPr>
      <cdr:spPr>
        <a:xfrm xmlns:a="http://schemas.openxmlformats.org/drawingml/2006/main">
          <a:off x="7272808" y="-2863320"/>
          <a:ext cx="669678" cy="19801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900" b="1" u="none" dirty="0" smtClean="0">
              <a:solidFill>
                <a:schemeClr val="tx1"/>
              </a:solidFill>
              <a:latin typeface="+mn-ea"/>
              <a:ea typeface="+mn-ea"/>
            </a:rPr>
            <a:t>838</a:t>
          </a:r>
          <a:endParaRPr lang="ja-JP" sz="900" b="1" u="none" dirty="0">
            <a:solidFill>
              <a:schemeClr val="tx1"/>
            </a:solidFill>
            <a:latin typeface="+mn-ea"/>
            <a:ea typeface="+mn-e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0.04964</cdr:x>
      <cdr:y>0.50461</cdr:y>
    </cdr:from>
    <cdr:to>
      <cdr:x>0.16546</cdr:x>
      <cdr:y>0.57412</cdr:y>
    </cdr:to>
    <cdr:sp macro="" textlink="">
      <cdr:nvSpPr>
        <cdr:cNvPr id="2" name="テキスト ボックス 1"/>
        <cdr:cNvSpPr txBox="1"/>
      </cdr:nvSpPr>
      <cdr:spPr>
        <a:xfrm xmlns:a="http://schemas.openxmlformats.org/drawingml/2006/main">
          <a:off x="432048" y="2178876"/>
          <a:ext cx="1008108" cy="3000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4</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6</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0.30609</cdr:x>
      <cdr:y>0.59095</cdr:y>
    </cdr:from>
    <cdr:to>
      <cdr:x>0.44847</cdr:x>
      <cdr:y>0.65775</cdr:y>
    </cdr:to>
    <cdr:sp macro="" textlink="">
      <cdr:nvSpPr>
        <cdr:cNvPr id="3" name="テキスト ボックス 1"/>
        <cdr:cNvSpPr txBox="1"/>
      </cdr:nvSpPr>
      <cdr:spPr>
        <a:xfrm xmlns:a="http://schemas.openxmlformats.org/drawingml/2006/main">
          <a:off x="2664296" y="2551644"/>
          <a:ext cx="1239304" cy="288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10</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0.44461</cdr:x>
      <cdr:y>0.54779</cdr:y>
    </cdr:from>
    <cdr:to>
      <cdr:x>0.587</cdr:x>
      <cdr:y>0.61459</cdr:y>
    </cdr:to>
    <cdr:sp macro="" textlink="">
      <cdr:nvSpPr>
        <cdr:cNvPr id="4" name="テキスト ボックス 1"/>
        <cdr:cNvSpPr txBox="1"/>
      </cdr:nvSpPr>
      <cdr:spPr>
        <a:xfrm xmlns:a="http://schemas.openxmlformats.org/drawingml/2006/main">
          <a:off x="3869992" y="2365308"/>
          <a:ext cx="1239391" cy="288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0.62991</cdr:x>
      <cdr:y>0.32682</cdr:y>
    </cdr:from>
    <cdr:to>
      <cdr:x>0.7723</cdr:x>
      <cdr:y>0.39362</cdr:y>
    </cdr:to>
    <cdr:sp macro="" textlink="">
      <cdr:nvSpPr>
        <cdr:cNvPr id="5" name="テキスト ボックス 1"/>
        <cdr:cNvSpPr txBox="1"/>
      </cdr:nvSpPr>
      <cdr:spPr>
        <a:xfrm xmlns:a="http://schemas.openxmlformats.org/drawingml/2006/main">
          <a:off x="5482843" y="1411178"/>
          <a:ext cx="1239391" cy="288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4</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6</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0.82728</cdr:x>
      <cdr:y>0.3741</cdr:y>
    </cdr:from>
    <cdr:to>
      <cdr:x>0.96966</cdr:x>
      <cdr:y>0.4409</cdr:y>
    </cdr:to>
    <cdr:sp macro="" textlink="">
      <cdr:nvSpPr>
        <cdr:cNvPr id="7" name="テキスト ボックス 1"/>
        <cdr:cNvSpPr txBox="1"/>
      </cdr:nvSpPr>
      <cdr:spPr>
        <a:xfrm xmlns:a="http://schemas.openxmlformats.org/drawingml/2006/main">
          <a:off x="7200800" y="1615338"/>
          <a:ext cx="1239304" cy="288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10</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0.64312</cdr:x>
      <cdr:y>0.03957</cdr:y>
    </cdr:from>
    <cdr:to>
      <cdr:x>0.76148</cdr:x>
      <cdr:y>0.09946</cdr:y>
    </cdr:to>
    <cdr:sp macro="" textlink="">
      <cdr:nvSpPr>
        <cdr:cNvPr id="8" name="テキスト ボックス 1"/>
        <cdr:cNvSpPr txBox="1"/>
      </cdr:nvSpPr>
      <cdr:spPr>
        <a:xfrm xmlns:a="http://schemas.openxmlformats.org/drawingml/2006/main">
          <a:off x="5597874" y="170855"/>
          <a:ext cx="1030235" cy="2586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9</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0.17405</cdr:x>
      <cdr:y>0.54327</cdr:y>
    </cdr:from>
    <cdr:to>
      <cdr:x>0.29241</cdr:x>
      <cdr:y>0.60317</cdr:y>
    </cdr:to>
    <cdr:sp macro="" textlink="">
      <cdr:nvSpPr>
        <cdr:cNvPr id="9" name="テキスト ボックス 1"/>
        <cdr:cNvSpPr txBox="1"/>
      </cdr:nvSpPr>
      <cdr:spPr>
        <a:xfrm xmlns:a="http://schemas.openxmlformats.org/drawingml/2006/main">
          <a:off x="1514988" y="2345804"/>
          <a:ext cx="1030235" cy="2586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9</a:t>
          </a:r>
          <a:r>
            <a:rPr lang="ja-JP" altLang="en-US" sz="1000" dirty="0" smtClean="0">
              <a:latin typeface="Meiryo UI" panose="020B0604030504040204" pitchFamily="50" charset="-128"/>
              <a:ea typeface="Meiryo UI" panose="020B0604030504040204" pitchFamily="50" charset="-128"/>
            </a:rPr>
            <a:t>月期）</a:t>
          </a:r>
          <a:endParaRPr lang="ja-JP" altLang="en-US" sz="1000" dirty="0">
            <a:latin typeface="Meiryo UI" panose="020B0604030504040204" pitchFamily="50" charset="-128"/>
            <a:ea typeface="Meiryo UI" panose="020B0604030504040204"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0.00728</cdr:x>
      <cdr:y>0.03491</cdr:y>
    </cdr:from>
    <cdr:to>
      <cdr:x>0.09896</cdr:x>
      <cdr:y>0.08824</cdr:y>
    </cdr:to>
    <cdr:sp macro="" textlink="">
      <cdr:nvSpPr>
        <cdr:cNvPr id="2" name="テキスト ボックス 1"/>
        <cdr:cNvSpPr txBox="1"/>
      </cdr:nvSpPr>
      <cdr:spPr>
        <a:xfrm xmlns:a="http://schemas.openxmlformats.org/drawingml/2006/main">
          <a:off x="30101" y="139264"/>
          <a:ext cx="379006" cy="212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smtClean="0"/>
            <a:t>（万人）</a:t>
          </a:r>
          <a:endParaRPr lang="ja-JP" altLang="en-US" sz="9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0.01411</cdr:x>
      <cdr:y>0.03198</cdr:y>
    </cdr:from>
    <cdr:to>
      <cdr:x>0.09881</cdr:x>
      <cdr:y>0.08069</cdr:y>
    </cdr:to>
    <cdr:sp macro="" textlink="">
      <cdr:nvSpPr>
        <cdr:cNvPr id="2" name="テキスト ボックス 1"/>
        <cdr:cNvSpPr txBox="1"/>
      </cdr:nvSpPr>
      <cdr:spPr>
        <a:xfrm xmlns:a="http://schemas.openxmlformats.org/drawingml/2006/main">
          <a:off x="68289" y="139264"/>
          <a:ext cx="409889" cy="2121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dirty="0" smtClean="0"/>
            <a:t>（万人）</a:t>
          </a:r>
          <a:endParaRPr lang="ja-JP" altLang="en-US" sz="900" dirty="0"/>
        </a:p>
      </cdr:txBody>
    </cdr:sp>
  </cdr:relSizeAnchor>
</c:userShapes>
</file>

<file path=ppt/drawings/drawing5.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smtClean="0"/>
            <a:t>(</a:t>
          </a:r>
          <a:r>
            <a:rPr lang="ja-JP" altLang="en-US" sz="900" dirty="0"/>
            <a:t>円</a:t>
          </a:r>
          <a:r>
            <a:rPr lang="en-US" altLang="ja-JP" sz="900" dirty="0" smtClean="0"/>
            <a:t>)</a:t>
          </a:r>
          <a:endParaRPr lang="ja-JP" altLang="en-US" sz="900" dirty="0"/>
        </a:p>
      </cdr:txBody>
    </cdr:sp>
  </cdr:relSizeAnchor>
</c:userShapes>
</file>

<file path=ppt/drawings/drawing6.xml><?xml version="1.0" encoding="utf-8"?>
<c:userShapes xmlns:c="http://schemas.openxmlformats.org/drawingml/2006/chart">
  <cdr:relSizeAnchor xmlns:cdr="http://schemas.openxmlformats.org/drawingml/2006/chartDrawing">
    <cdr:from>
      <cdr:x>0.14797</cdr:x>
      <cdr:y>0.11683</cdr:y>
    </cdr:from>
    <cdr:to>
      <cdr:x>0.38539</cdr:x>
      <cdr:y>0.2047</cdr:y>
    </cdr:to>
    <cdr:sp macro="" textlink="">
      <cdr:nvSpPr>
        <cdr:cNvPr id="7" name="テキスト ボックス 17"/>
        <cdr:cNvSpPr txBox="1"/>
      </cdr:nvSpPr>
      <cdr:spPr>
        <a:xfrm xmlns:a="http://schemas.openxmlformats.org/drawingml/2006/main">
          <a:off x="1301477" y="327361"/>
          <a:ext cx="208823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全国（棒グラフ・右目盛）</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0.25332</cdr:x>
      <cdr:y>0.19674</cdr:y>
    </cdr:from>
    <cdr:to>
      <cdr:x>0.28513</cdr:x>
      <cdr:y>0.3219</cdr:y>
    </cdr:to>
    <cdr:cxnSp macro="">
      <cdr:nvCxnSpPr>
        <cdr:cNvPr id="23" name="直線矢印コネクタ 7"/>
        <cdr:cNvCxnSpPr/>
      </cdr:nvCxnSpPr>
      <cdr:spPr>
        <a:xfrm xmlns:a="http://schemas.openxmlformats.org/drawingml/2006/main">
          <a:off x="2228081" y="551273"/>
          <a:ext cx="279789" cy="35070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0.08931</cdr:x>
      <cdr:y>0.04379</cdr:y>
    </cdr:to>
    <cdr:sp macro="" textlink="">
      <cdr:nvSpPr>
        <cdr:cNvPr id="3" name="正方形/長方形 2"/>
        <cdr:cNvSpPr/>
      </cdr:nvSpPr>
      <cdr:spPr>
        <a:xfrm xmlns:a="http://schemas.openxmlformats.org/drawingml/2006/main">
          <a:off x="0" y="0"/>
          <a:ext cx="805013" cy="21602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dirty="0" smtClean="0">
              <a:solidFill>
                <a:schemeClr val="tx1"/>
              </a:solidFill>
            </a:rPr>
            <a:t>（事業所）</a:t>
          </a:r>
          <a:endParaRPr lang="ja-JP" dirty="0">
            <a:solidFill>
              <a:schemeClr val="tx1"/>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0.74783</cdr:x>
      <cdr:y>0.24918</cdr:y>
    </cdr:from>
    <cdr:to>
      <cdr:x>0.8521</cdr:x>
      <cdr:y>0.72399</cdr:y>
    </cdr:to>
    <cdr:sp macro="" textlink="">
      <cdr:nvSpPr>
        <cdr:cNvPr id="4" name="楕円 3"/>
        <cdr:cNvSpPr/>
      </cdr:nvSpPr>
      <cdr:spPr>
        <a:xfrm xmlns:a="http://schemas.openxmlformats.org/drawingml/2006/main">
          <a:off x="6144452" y="916817"/>
          <a:ext cx="856677" cy="1746998"/>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0.21166</cdr:x>
      <cdr:y>0.08889</cdr:y>
    </cdr:from>
    <cdr:to>
      <cdr:x>0.27759</cdr:x>
      <cdr:y>0.14744</cdr:y>
    </cdr:to>
    <cdr:sp macro="" textlink="">
      <cdr:nvSpPr>
        <cdr:cNvPr id="2" name="object 155"/>
        <cdr:cNvSpPr txBox="1"/>
      </cdr:nvSpPr>
      <cdr:spPr>
        <a:xfrm xmlns:a="http://schemas.openxmlformats.org/drawingml/2006/main">
          <a:off x="1739055" y="327040"/>
          <a:ext cx="541691" cy="215444"/>
        </a:xfrm>
        <a:prstGeom xmlns:a="http://schemas.openxmlformats.org/drawingml/2006/main" prst="rect">
          <a:avLst/>
        </a:prstGeom>
      </cdr:spPr>
      <cdr:txBody>
        <a:bodyPr xmlns:a="http://schemas.openxmlformats.org/drawingml/2006/main" vert="horz" wrap="square" lIns="0" tIns="0" rIns="0" bIns="0"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12700">
            <a:lnSpc>
              <a:spcPct val="100000"/>
            </a:lnSpc>
          </a:pPr>
          <a:r>
            <a:rPr sz="1400" b="1" spc="75" dirty="0" smtClean="0">
              <a:solidFill>
                <a:schemeClr val="tx1"/>
              </a:solidFill>
              <a:latin typeface="Yu Gothic"/>
              <a:cs typeface="Yu Gothic"/>
            </a:rPr>
            <a:t>29.</a:t>
          </a:r>
          <a:r>
            <a:rPr lang="en-US" sz="1400" b="1" spc="75" dirty="0" smtClean="0">
              <a:solidFill>
                <a:schemeClr val="tx1"/>
              </a:solidFill>
              <a:latin typeface="Yu Gothic"/>
              <a:cs typeface="Yu Gothic"/>
            </a:rPr>
            <a:t>74</a:t>
          </a:r>
          <a:endParaRPr sz="1400" dirty="0">
            <a:solidFill>
              <a:schemeClr val="tx1"/>
            </a:solidFill>
            <a:latin typeface="Yu Gothic"/>
            <a:cs typeface="Yu Gothic"/>
          </a:endParaRPr>
        </a:p>
      </cdr:txBody>
    </cdr:sp>
  </cdr:relSizeAnchor>
  <cdr:relSizeAnchor xmlns:cdr="http://schemas.openxmlformats.org/drawingml/2006/chartDrawing">
    <cdr:from>
      <cdr:x>0.19313</cdr:x>
      <cdr:y>0.76322</cdr:y>
    </cdr:from>
    <cdr:to>
      <cdr:x>0.24383</cdr:x>
      <cdr:y>0.82655</cdr:y>
    </cdr:to>
    <cdr:sp macro="" textlink="">
      <cdr:nvSpPr>
        <cdr:cNvPr id="3" name="正方形/長方形 2"/>
        <cdr:cNvSpPr/>
      </cdr:nvSpPr>
      <cdr:spPr>
        <a:xfrm xmlns:a="http://schemas.openxmlformats.org/drawingml/2006/main" rot="18924040">
          <a:off x="1586844" y="2808142"/>
          <a:ext cx="416569" cy="233039"/>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9.xml><?xml version="1.0" encoding="utf-8"?>
<c:userShapes xmlns:c="http://schemas.openxmlformats.org/drawingml/2006/chart">
  <cdr:relSizeAnchor xmlns:cdr="http://schemas.openxmlformats.org/drawingml/2006/chartDrawing">
    <cdr:from>
      <cdr:x>0.26075</cdr:x>
      <cdr:y>0.10824</cdr:y>
    </cdr:from>
    <cdr:to>
      <cdr:x>0.32887</cdr:x>
      <cdr:y>0.55208</cdr:y>
    </cdr:to>
    <cdr:sp macro="" textlink="">
      <cdr:nvSpPr>
        <cdr:cNvPr id="2" name="正方形/長方形 1"/>
        <cdr:cNvSpPr/>
      </cdr:nvSpPr>
      <cdr:spPr>
        <a:xfrm xmlns:a="http://schemas.openxmlformats.org/drawingml/2006/main">
          <a:off x="2041555" y="438151"/>
          <a:ext cx="533349" cy="179673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0.76561</cdr:x>
      <cdr:y>0.13657</cdr:y>
    </cdr:from>
    <cdr:to>
      <cdr:x>0.83374</cdr:x>
      <cdr:y>0.55208</cdr:y>
    </cdr:to>
    <cdr:sp macro="" textlink="">
      <cdr:nvSpPr>
        <cdr:cNvPr id="3" name="正方形/長方形 2"/>
        <cdr:cNvSpPr/>
      </cdr:nvSpPr>
      <cdr:spPr>
        <a:xfrm xmlns:a="http://schemas.openxmlformats.org/drawingml/2006/main">
          <a:off x="5994400" y="374651"/>
          <a:ext cx="533400" cy="1139824"/>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0.83982</cdr:x>
      <cdr:y>0.13657</cdr:y>
    </cdr:from>
    <cdr:to>
      <cdr:x>0.90795</cdr:x>
      <cdr:y>0.55208</cdr:y>
    </cdr:to>
    <cdr:sp macro="" textlink="">
      <cdr:nvSpPr>
        <cdr:cNvPr id="4" name="正方形/長方形 3"/>
        <cdr:cNvSpPr/>
      </cdr:nvSpPr>
      <cdr:spPr>
        <a:xfrm xmlns:a="http://schemas.openxmlformats.org/drawingml/2006/main">
          <a:off x="6575425" y="374650"/>
          <a:ext cx="533400" cy="1139825"/>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880101" cy="488793"/>
          </a:xfrm>
          <a:prstGeom prst="rect">
            <a:avLst/>
          </a:prstGeom>
        </p:spPr>
        <p:txBody>
          <a:bodyPr vert="horz" lIns="89668" tIns="44835" rIns="89668" bIns="4483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4" y="0"/>
            <a:ext cx="2880101" cy="488793"/>
          </a:xfrm>
          <a:prstGeom prst="rect">
            <a:avLst/>
          </a:prstGeom>
        </p:spPr>
        <p:txBody>
          <a:bodyPr vert="horz" lIns="89668" tIns="44835" rIns="89668" bIns="44835" rtlCol="0"/>
          <a:lstStyle>
            <a:lvl1pPr algn="r">
              <a:defRPr sz="1200"/>
            </a:lvl1pPr>
          </a:lstStyle>
          <a:p>
            <a:fld id="{B97A48F3-A724-4C50-AB8C-62AD5A6214D2}" type="datetimeFigureOut">
              <a:rPr kumimoji="1" lang="ja-JP" altLang="en-US" smtClean="0"/>
              <a:pPr/>
              <a:t>2021/3/22</a:t>
            </a:fld>
            <a:endParaRPr kumimoji="1" lang="ja-JP" altLang="en-US"/>
          </a:p>
        </p:txBody>
      </p:sp>
      <p:sp>
        <p:nvSpPr>
          <p:cNvPr id="4" name="フッター プレースホルダー 3"/>
          <p:cNvSpPr>
            <a:spLocks noGrp="1"/>
          </p:cNvSpPr>
          <p:nvPr>
            <p:ph type="ftr" sz="quarter" idx="2"/>
          </p:nvPr>
        </p:nvSpPr>
        <p:spPr>
          <a:xfrm>
            <a:off x="1" y="9287059"/>
            <a:ext cx="2880101" cy="488792"/>
          </a:xfrm>
          <a:prstGeom prst="rect">
            <a:avLst/>
          </a:prstGeom>
        </p:spPr>
        <p:txBody>
          <a:bodyPr vert="horz" lIns="89668" tIns="44835" rIns="89668" bIns="4483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4" y="9287059"/>
            <a:ext cx="2880101" cy="488792"/>
          </a:xfrm>
          <a:prstGeom prst="rect">
            <a:avLst/>
          </a:prstGeom>
        </p:spPr>
        <p:txBody>
          <a:bodyPr vert="horz" lIns="89668" tIns="44835" rIns="89668" bIns="44835"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308" cy="488871"/>
          </a:xfrm>
          <a:prstGeom prst="rect">
            <a:avLst/>
          </a:prstGeom>
        </p:spPr>
        <p:txBody>
          <a:bodyPr vert="horz" lIns="89668" tIns="44835" rIns="89668" bIns="4483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9" y="1"/>
            <a:ext cx="2880308" cy="488871"/>
          </a:xfrm>
          <a:prstGeom prst="rect">
            <a:avLst/>
          </a:prstGeom>
        </p:spPr>
        <p:txBody>
          <a:bodyPr vert="horz" lIns="89668" tIns="44835" rIns="89668" bIns="44835" rtlCol="0"/>
          <a:lstStyle>
            <a:lvl1pPr algn="r">
              <a:defRPr sz="1200"/>
            </a:lvl1pPr>
          </a:lstStyle>
          <a:p>
            <a:fld id="{08113AC0-15A0-4DAC-9951-D33C541E6C7A}" type="datetimeFigureOut">
              <a:rPr kumimoji="1" lang="ja-JP" altLang="en-US" smtClean="0"/>
              <a:pPr/>
              <a:t>2021/3/22</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68" tIns="44835" rIns="89668" bIns="44835"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68" tIns="44835" rIns="89668" bIns="4483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7"/>
            <a:ext cx="2880308" cy="488871"/>
          </a:xfrm>
          <a:prstGeom prst="rect">
            <a:avLst/>
          </a:prstGeom>
        </p:spPr>
        <p:txBody>
          <a:bodyPr vert="horz" lIns="89668" tIns="44835" rIns="89668" bIns="448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9" y="9286847"/>
            <a:ext cx="2880308" cy="488871"/>
          </a:xfrm>
          <a:prstGeom prst="rect">
            <a:avLst/>
          </a:prstGeom>
        </p:spPr>
        <p:txBody>
          <a:bodyPr vert="horz" lIns="89668" tIns="44835" rIns="89668" bIns="44835"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168589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a:p>
        </p:txBody>
      </p:sp>
    </p:spTree>
    <p:extLst>
      <p:ext uri="{BB962C8B-B14F-4D97-AF65-F5344CB8AC3E}">
        <p14:creationId xmlns:p14="http://schemas.microsoft.com/office/powerpoint/2010/main" val="28784699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119</a:t>
            </a:fld>
            <a:endParaRPr kumimoji="1" lang="ja-JP" altLang="en-US"/>
          </a:p>
        </p:txBody>
      </p:sp>
    </p:spTree>
    <p:extLst>
      <p:ext uri="{BB962C8B-B14F-4D97-AF65-F5344CB8AC3E}">
        <p14:creationId xmlns:p14="http://schemas.microsoft.com/office/powerpoint/2010/main" val="286553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19236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a:t>
            </a:fld>
            <a:endParaRPr kumimoji="1" lang="ja-JP" altLang="en-US" dirty="0"/>
          </a:p>
        </p:txBody>
      </p:sp>
    </p:spTree>
    <p:extLst>
      <p:ext uri="{BB962C8B-B14F-4D97-AF65-F5344CB8AC3E}">
        <p14:creationId xmlns:p14="http://schemas.microsoft.com/office/powerpoint/2010/main" val="249055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dirty="0"/>
          </a:p>
        </p:txBody>
      </p:sp>
    </p:spTree>
    <p:extLst>
      <p:ext uri="{BB962C8B-B14F-4D97-AF65-F5344CB8AC3E}">
        <p14:creationId xmlns:p14="http://schemas.microsoft.com/office/powerpoint/2010/main" val="83228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dirty="0"/>
          </a:p>
        </p:txBody>
      </p:sp>
    </p:spTree>
    <p:extLst>
      <p:ext uri="{BB962C8B-B14F-4D97-AF65-F5344CB8AC3E}">
        <p14:creationId xmlns:p14="http://schemas.microsoft.com/office/powerpoint/2010/main" val="285228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a:p>
        </p:txBody>
      </p:sp>
    </p:spTree>
    <p:extLst>
      <p:ext uri="{BB962C8B-B14F-4D97-AF65-F5344CB8AC3E}">
        <p14:creationId xmlns:p14="http://schemas.microsoft.com/office/powerpoint/2010/main" val="387484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a:p>
        </p:txBody>
      </p:sp>
    </p:spTree>
    <p:extLst>
      <p:ext uri="{BB962C8B-B14F-4D97-AF65-F5344CB8AC3E}">
        <p14:creationId xmlns:p14="http://schemas.microsoft.com/office/powerpoint/2010/main" val="382759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a:p>
        </p:txBody>
      </p:sp>
    </p:spTree>
    <p:extLst>
      <p:ext uri="{BB962C8B-B14F-4D97-AF65-F5344CB8AC3E}">
        <p14:creationId xmlns:p14="http://schemas.microsoft.com/office/powerpoint/2010/main" val="4173251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421067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dirty="0"/>
          </a:p>
        </p:txBody>
      </p:sp>
    </p:spTree>
    <p:extLst>
      <p:ext uri="{BB962C8B-B14F-4D97-AF65-F5344CB8AC3E}">
        <p14:creationId xmlns:p14="http://schemas.microsoft.com/office/powerpoint/2010/main" val="403082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187451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83862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24</a:t>
            </a:fld>
            <a:endParaRPr kumimoji="1" lang="ja-JP" altLang="en-US"/>
          </a:p>
        </p:txBody>
      </p:sp>
    </p:spTree>
    <p:extLst>
      <p:ext uri="{BB962C8B-B14F-4D97-AF65-F5344CB8AC3E}">
        <p14:creationId xmlns:p14="http://schemas.microsoft.com/office/powerpoint/2010/main" val="3707758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25</a:t>
            </a:fld>
            <a:endParaRPr kumimoji="1" lang="ja-JP" altLang="en-US"/>
          </a:p>
        </p:txBody>
      </p:sp>
    </p:spTree>
    <p:extLst>
      <p:ext uri="{BB962C8B-B14F-4D97-AF65-F5344CB8AC3E}">
        <p14:creationId xmlns:p14="http://schemas.microsoft.com/office/powerpoint/2010/main" val="165845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26</a:t>
            </a:fld>
            <a:endParaRPr kumimoji="1" lang="ja-JP" altLang="en-US"/>
          </a:p>
        </p:txBody>
      </p:sp>
    </p:spTree>
    <p:extLst>
      <p:ext uri="{BB962C8B-B14F-4D97-AF65-F5344CB8AC3E}">
        <p14:creationId xmlns:p14="http://schemas.microsoft.com/office/powerpoint/2010/main" val="2325664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212347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220687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938999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30</a:t>
            </a:fld>
            <a:endParaRPr kumimoji="1" lang="ja-JP" altLang="en-US"/>
          </a:p>
        </p:txBody>
      </p:sp>
    </p:spTree>
    <p:extLst>
      <p:ext uri="{BB962C8B-B14F-4D97-AF65-F5344CB8AC3E}">
        <p14:creationId xmlns:p14="http://schemas.microsoft.com/office/powerpoint/2010/main" val="558567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31</a:t>
            </a:fld>
            <a:endParaRPr kumimoji="1" lang="ja-JP" altLang="en-US"/>
          </a:p>
        </p:txBody>
      </p:sp>
    </p:spTree>
    <p:extLst>
      <p:ext uri="{BB962C8B-B14F-4D97-AF65-F5344CB8AC3E}">
        <p14:creationId xmlns:p14="http://schemas.microsoft.com/office/powerpoint/2010/main" val="3717802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32</a:t>
            </a:fld>
            <a:endParaRPr kumimoji="1" lang="ja-JP" altLang="en-US" dirty="0"/>
          </a:p>
        </p:txBody>
      </p:sp>
    </p:spTree>
    <p:extLst>
      <p:ext uri="{BB962C8B-B14F-4D97-AF65-F5344CB8AC3E}">
        <p14:creationId xmlns:p14="http://schemas.microsoft.com/office/powerpoint/2010/main" val="74770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895427">
              <a:defRPr/>
            </a:pPr>
            <a:fld id="{C81005DB-AF70-41D7-A185-2905A016DB4F}" type="slidenum">
              <a:rPr lang="ja-JP" altLang="en-US">
                <a:solidFill>
                  <a:prstClr val="black"/>
                </a:solidFill>
                <a:latin typeface="Calibri"/>
                <a:ea typeface="ＭＳ Ｐゴシック" panose="020B0600070205080204" pitchFamily="50" charset="-128"/>
              </a:rPr>
              <a:pPr defTabSz="895427">
                <a:defRPr/>
              </a:pPr>
              <a:t>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92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37</a:t>
            </a:fld>
            <a:endParaRPr kumimoji="1" lang="ja-JP" altLang="en-US"/>
          </a:p>
        </p:txBody>
      </p:sp>
    </p:spTree>
    <p:extLst>
      <p:ext uri="{BB962C8B-B14F-4D97-AF65-F5344CB8AC3E}">
        <p14:creationId xmlns:p14="http://schemas.microsoft.com/office/powerpoint/2010/main" val="1488706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39</a:t>
            </a:fld>
            <a:endParaRPr kumimoji="1" lang="ja-JP" altLang="en-US" dirty="0"/>
          </a:p>
        </p:txBody>
      </p:sp>
    </p:spTree>
    <p:extLst>
      <p:ext uri="{BB962C8B-B14F-4D97-AF65-F5344CB8AC3E}">
        <p14:creationId xmlns:p14="http://schemas.microsoft.com/office/powerpoint/2010/main" val="3887059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40</a:t>
            </a:fld>
            <a:endParaRPr kumimoji="1" lang="ja-JP" altLang="en-US"/>
          </a:p>
        </p:txBody>
      </p:sp>
    </p:spTree>
    <p:extLst>
      <p:ext uri="{BB962C8B-B14F-4D97-AF65-F5344CB8AC3E}">
        <p14:creationId xmlns:p14="http://schemas.microsoft.com/office/powerpoint/2010/main" val="4245884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167430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42</a:t>
            </a:fld>
            <a:endParaRPr kumimoji="1" lang="ja-JP" altLang="en-US"/>
          </a:p>
        </p:txBody>
      </p:sp>
    </p:spTree>
    <p:extLst>
      <p:ext uri="{BB962C8B-B14F-4D97-AF65-F5344CB8AC3E}">
        <p14:creationId xmlns:p14="http://schemas.microsoft.com/office/powerpoint/2010/main" val="403901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2786054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3861311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523607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2527513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40741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a:t>
            </a:fld>
            <a:endParaRPr kumimoji="1" lang="ja-JP" altLang="en-US" dirty="0"/>
          </a:p>
        </p:txBody>
      </p:sp>
    </p:spTree>
    <p:extLst>
      <p:ext uri="{BB962C8B-B14F-4D97-AF65-F5344CB8AC3E}">
        <p14:creationId xmlns:p14="http://schemas.microsoft.com/office/powerpoint/2010/main" val="2629048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2751693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49</a:t>
            </a:fld>
            <a:endParaRPr kumimoji="1" lang="ja-JP" altLang="en-US"/>
          </a:p>
        </p:txBody>
      </p:sp>
    </p:spTree>
    <p:extLst>
      <p:ext uri="{BB962C8B-B14F-4D97-AF65-F5344CB8AC3E}">
        <p14:creationId xmlns:p14="http://schemas.microsoft.com/office/powerpoint/2010/main" val="3792886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972771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1168300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3456563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31147415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3950" y="1222375"/>
            <a:ext cx="4398963" cy="3300413"/>
          </a:xfrm>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2925819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3950" y="1222375"/>
            <a:ext cx="4398963" cy="3300413"/>
          </a:xfrm>
        </p:spPr>
      </p:sp>
      <p:sp>
        <p:nvSpPr>
          <p:cNvPr id="3" name="ノート プレースホルダー 2"/>
          <p:cNvSpPr>
            <a:spLocks noGrp="1"/>
          </p:cNvSpPr>
          <p:nvPr>
            <p:ph type="body" idx="1"/>
          </p:nvPr>
        </p:nvSpPr>
        <p:spPr/>
        <p:txBody>
          <a:bodyPr/>
          <a:lstStyle/>
          <a:p>
            <a:r>
              <a:rPr kumimoji="1" lang="ja-JP" altLang="en-US" dirty="0" smtClean="0"/>
              <a:t>商工労働部（確認済）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2047390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796943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311359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2774409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4199480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2984079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63</a:t>
            </a:fld>
            <a:endParaRPr kumimoji="1" lang="ja-JP" altLang="en-US"/>
          </a:p>
        </p:txBody>
      </p:sp>
    </p:spTree>
    <p:extLst>
      <p:ext uri="{BB962C8B-B14F-4D97-AF65-F5344CB8AC3E}">
        <p14:creationId xmlns:p14="http://schemas.microsoft.com/office/powerpoint/2010/main" val="447135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64</a:t>
            </a:fld>
            <a:endParaRPr kumimoji="1" lang="ja-JP" altLang="en-US"/>
          </a:p>
        </p:txBody>
      </p:sp>
    </p:spTree>
    <p:extLst>
      <p:ext uri="{BB962C8B-B14F-4D97-AF65-F5344CB8AC3E}">
        <p14:creationId xmlns:p14="http://schemas.microsoft.com/office/powerpoint/2010/main" val="1605313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dirty="0"/>
          </a:p>
        </p:txBody>
      </p:sp>
    </p:spTree>
    <p:extLst>
      <p:ext uri="{BB962C8B-B14F-4D97-AF65-F5344CB8AC3E}">
        <p14:creationId xmlns:p14="http://schemas.microsoft.com/office/powerpoint/2010/main" val="1965391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66</a:t>
            </a:fld>
            <a:endParaRPr kumimoji="1" lang="ja-JP" altLang="en-US"/>
          </a:p>
        </p:txBody>
      </p:sp>
    </p:spTree>
    <p:extLst>
      <p:ext uri="{BB962C8B-B14F-4D97-AF65-F5344CB8AC3E}">
        <p14:creationId xmlns:p14="http://schemas.microsoft.com/office/powerpoint/2010/main" val="78917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a:p>
        </p:txBody>
      </p:sp>
    </p:spTree>
    <p:extLst>
      <p:ext uri="{BB962C8B-B14F-4D97-AF65-F5344CB8AC3E}">
        <p14:creationId xmlns:p14="http://schemas.microsoft.com/office/powerpoint/2010/main" val="2130664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a:p>
        </p:txBody>
      </p:sp>
    </p:spTree>
    <p:extLst>
      <p:ext uri="{BB962C8B-B14F-4D97-AF65-F5344CB8AC3E}">
        <p14:creationId xmlns:p14="http://schemas.microsoft.com/office/powerpoint/2010/main" val="4300604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4119773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a:p>
        </p:txBody>
      </p:sp>
    </p:spTree>
    <p:extLst>
      <p:ext uri="{BB962C8B-B14F-4D97-AF65-F5344CB8AC3E}">
        <p14:creationId xmlns:p14="http://schemas.microsoft.com/office/powerpoint/2010/main" val="27373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a:t>
            </a:fld>
            <a:endParaRPr kumimoji="1" lang="ja-JP" altLang="en-US"/>
          </a:p>
        </p:txBody>
      </p:sp>
    </p:spTree>
    <p:extLst>
      <p:ext uri="{BB962C8B-B14F-4D97-AF65-F5344CB8AC3E}">
        <p14:creationId xmlns:p14="http://schemas.microsoft.com/office/powerpoint/2010/main" val="781336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4072255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749305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198292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1495938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3411099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府民文化部（内容を確認済）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76</a:t>
            </a:fld>
            <a:endParaRPr kumimoji="1" lang="ja-JP" altLang="en-US"/>
          </a:p>
        </p:txBody>
      </p:sp>
    </p:spTree>
    <p:extLst>
      <p:ext uri="{BB962C8B-B14F-4D97-AF65-F5344CB8AC3E}">
        <p14:creationId xmlns:p14="http://schemas.microsoft.com/office/powerpoint/2010/main" val="78764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77</a:t>
            </a:fld>
            <a:endParaRPr kumimoji="1" lang="ja-JP" altLang="en-US"/>
          </a:p>
        </p:txBody>
      </p:sp>
    </p:spTree>
    <p:extLst>
      <p:ext uri="{BB962C8B-B14F-4D97-AF65-F5344CB8AC3E}">
        <p14:creationId xmlns:p14="http://schemas.microsoft.com/office/powerpoint/2010/main" val="3341146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78</a:t>
            </a:fld>
            <a:endParaRPr kumimoji="1" lang="ja-JP" altLang="en-US"/>
          </a:p>
        </p:txBody>
      </p:sp>
    </p:spTree>
    <p:extLst>
      <p:ext uri="{BB962C8B-B14F-4D97-AF65-F5344CB8AC3E}">
        <p14:creationId xmlns:p14="http://schemas.microsoft.com/office/powerpoint/2010/main" val="2634809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1067480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407517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9899211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42555294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dirty="0"/>
          </a:p>
        </p:txBody>
      </p:sp>
    </p:spTree>
    <p:extLst>
      <p:ext uri="{BB962C8B-B14F-4D97-AF65-F5344CB8AC3E}">
        <p14:creationId xmlns:p14="http://schemas.microsoft.com/office/powerpoint/2010/main" val="3588950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1063" y="733425"/>
            <a:ext cx="4884737" cy="3665538"/>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89399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1063" y="733425"/>
            <a:ext cx="4884737" cy="36655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350703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1063" y="733425"/>
            <a:ext cx="4884737" cy="36655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483385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1063" y="733425"/>
            <a:ext cx="4884737" cy="36655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91548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95</a:t>
            </a:fld>
            <a:endParaRPr kumimoji="1" lang="ja-JP" altLang="en-US" dirty="0"/>
          </a:p>
        </p:txBody>
      </p:sp>
    </p:spTree>
    <p:extLst>
      <p:ext uri="{BB962C8B-B14F-4D97-AF65-F5344CB8AC3E}">
        <p14:creationId xmlns:p14="http://schemas.microsoft.com/office/powerpoint/2010/main" val="37909138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10962092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97</a:t>
            </a:fld>
            <a:endParaRPr kumimoji="1" lang="ja-JP" altLang="en-US"/>
          </a:p>
        </p:txBody>
      </p:sp>
    </p:spTree>
    <p:extLst>
      <p:ext uri="{BB962C8B-B14F-4D97-AF65-F5344CB8AC3E}">
        <p14:creationId xmlns:p14="http://schemas.microsoft.com/office/powerpoint/2010/main" val="10279865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98</a:t>
            </a:fld>
            <a:endParaRPr kumimoji="1" lang="ja-JP" altLang="en-US"/>
          </a:p>
        </p:txBody>
      </p:sp>
    </p:spTree>
    <p:extLst>
      <p:ext uri="{BB962C8B-B14F-4D97-AF65-F5344CB8AC3E}">
        <p14:creationId xmlns:p14="http://schemas.microsoft.com/office/powerpoint/2010/main" val="233634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a:p>
        </p:txBody>
      </p:sp>
    </p:spTree>
    <p:extLst>
      <p:ext uri="{BB962C8B-B14F-4D97-AF65-F5344CB8AC3E}">
        <p14:creationId xmlns:p14="http://schemas.microsoft.com/office/powerpoint/2010/main" val="34418825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99</a:t>
            </a:fld>
            <a:endParaRPr kumimoji="1" lang="ja-JP" altLang="en-US"/>
          </a:p>
        </p:txBody>
      </p:sp>
    </p:spTree>
    <p:extLst>
      <p:ext uri="{BB962C8B-B14F-4D97-AF65-F5344CB8AC3E}">
        <p14:creationId xmlns:p14="http://schemas.microsoft.com/office/powerpoint/2010/main" val="31019686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Tree>
    <p:extLst>
      <p:ext uri="{BB962C8B-B14F-4D97-AF65-F5344CB8AC3E}">
        <p14:creationId xmlns:p14="http://schemas.microsoft.com/office/powerpoint/2010/main" val="4204310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101</a:t>
            </a:fld>
            <a:endParaRPr kumimoji="1" lang="ja-JP" altLang="en-US"/>
          </a:p>
        </p:txBody>
      </p:sp>
    </p:spTree>
    <p:extLst>
      <p:ext uri="{BB962C8B-B14F-4D97-AF65-F5344CB8AC3E}">
        <p14:creationId xmlns:p14="http://schemas.microsoft.com/office/powerpoint/2010/main" val="17081136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都市整備部、大阪市、政策企画部</a:t>
            </a:r>
            <a:endParaRPr kumimoji="1" lang="ja-JP" altLang="en-US" dirty="0"/>
          </a:p>
        </p:txBody>
      </p:sp>
    </p:spTree>
    <p:extLst>
      <p:ext uri="{BB962C8B-B14F-4D97-AF65-F5344CB8AC3E}">
        <p14:creationId xmlns:p14="http://schemas.microsoft.com/office/powerpoint/2010/main" val="20833544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103</a:t>
            </a:fld>
            <a:endParaRPr kumimoji="1" lang="ja-JP" altLang="en-US"/>
          </a:p>
        </p:txBody>
      </p:sp>
    </p:spTree>
    <p:extLst>
      <p:ext uri="{BB962C8B-B14F-4D97-AF65-F5344CB8AC3E}">
        <p14:creationId xmlns:p14="http://schemas.microsoft.com/office/powerpoint/2010/main" val="25619391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104</a:t>
            </a:fld>
            <a:endParaRPr kumimoji="1" lang="ja-JP" altLang="en-US"/>
          </a:p>
        </p:txBody>
      </p:sp>
    </p:spTree>
    <p:extLst>
      <p:ext uri="{BB962C8B-B14F-4D97-AF65-F5344CB8AC3E}">
        <p14:creationId xmlns:p14="http://schemas.microsoft.com/office/powerpoint/2010/main" val="35480576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105</a:t>
            </a:fld>
            <a:endParaRPr kumimoji="1" lang="ja-JP" altLang="en-US"/>
          </a:p>
        </p:txBody>
      </p:sp>
    </p:spTree>
    <p:extLst>
      <p:ext uri="{BB962C8B-B14F-4D97-AF65-F5344CB8AC3E}">
        <p14:creationId xmlns:p14="http://schemas.microsoft.com/office/powerpoint/2010/main" val="35148344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27723523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107</a:t>
            </a:fld>
            <a:endParaRPr kumimoji="1" lang="ja-JP" altLang="en-US"/>
          </a:p>
        </p:txBody>
      </p:sp>
    </p:spTree>
    <p:extLst>
      <p:ext uri="{BB962C8B-B14F-4D97-AF65-F5344CB8AC3E}">
        <p14:creationId xmlns:p14="http://schemas.microsoft.com/office/powerpoint/2010/main" val="10337196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108</a:t>
            </a:fld>
            <a:endParaRPr kumimoji="1" lang="ja-JP" altLang="en-US"/>
          </a:p>
        </p:txBody>
      </p:sp>
    </p:spTree>
    <p:extLst>
      <p:ext uri="{BB962C8B-B14F-4D97-AF65-F5344CB8AC3E}">
        <p14:creationId xmlns:p14="http://schemas.microsoft.com/office/powerpoint/2010/main" val="273472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a:t>
            </a:fld>
            <a:endParaRPr kumimoji="1" lang="ja-JP" altLang="en-US"/>
          </a:p>
        </p:txBody>
      </p:sp>
    </p:spTree>
    <p:extLst>
      <p:ext uri="{BB962C8B-B14F-4D97-AF65-F5344CB8AC3E}">
        <p14:creationId xmlns:p14="http://schemas.microsoft.com/office/powerpoint/2010/main" val="19674074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34167833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24984170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a:p>
        </p:txBody>
      </p:sp>
    </p:spTree>
    <p:extLst>
      <p:ext uri="{BB962C8B-B14F-4D97-AF65-F5344CB8AC3E}">
        <p14:creationId xmlns:p14="http://schemas.microsoft.com/office/powerpoint/2010/main" val="1942282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10020994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1534493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大阪市</a:t>
            </a:r>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114</a:t>
            </a:fld>
            <a:endParaRPr lang="ja-JP" altLang="en-US" smtClean="0">
              <a:solidFill>
                <a:srgbClr val="000000"/>
              </a:solidFill>
            </a:endParaRPr>
          </a:p>
        </p:txBody>
      </p:sp>
    </p:spTree>
    <p:extLst>
      <p:ext uri="{BB962C8B-B14F-4D97-AF65-F5344CB8AC3E}">
        <p14:creationId xmlns:p14="http://schemas.microsoft.com/office/powerpoint/2010/main" val="39832833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20553177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34679681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117</a:t>
            </a:fld>
            <a:endParaRPr kumimoji="1" lang="ja-JP" altLang="en-US"/>
          </a:p>
        </p:txBody>
      </p:sp>
    </p:spTree>
    <p:extLst>
      <p:ext uri="{BB962C8B-B14F-4D97-AF65-F5344CB8AC3E}">
        <p14:creationId xmlns:p14="http://schemas.microsoft.com/office/powerpoint/2010/main" val="25872712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118</a:t>
            </a:fld>
            <a:endParaRPr kumimoji="1" lang="ja-JP" altLang="en-US"/>
          </a:p>
        </p:txBody>
      </p:sp>
    </p:spTree>
    <p:extLst>
      <p:ext uri="{BB962C8B-B14F-4D97-AF65-F5344CB8AC3E}">
        <p14:creationId xmlns:p14="http://schemas.microsoft.com/office/powerpoint/2010/main" val="275031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2021/3/22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2021/3/22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2021/3/22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7393" y="124098"/>
            <a:ext cx="8312150" cy="496591"/>
          </a:xfrm>
          <a:prstGeom prst="rect">
            <a:avLst/>
          </a:prstGeom>
        </p:spPr>
        <p:txBody>
          <a:bodyPr anchor="ctr" anchorCtr="0"/>
          <a:lstStyle>
            <a:lvl1pPr marL="0" indent="0">
              <a:buFontTx/>
              <a:buNone/>
              <a:defRPr sz="2215">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6" name="テキスト プレースホルダー 5">
            <a:extLst>
              <a:ext uri="{FF2B5EF4-FFF2-40B4-BE49-F238E27FC236}">
                <a16:creationId xmlns:a16="http://schemas.microsoft.com/office/drawing/2014/main" id="{C8002C63-B829-4339-91B2-5C6C8CE116D9}"/>
              </a:ext>
            </a:extLst>
          </p:cNvPr>
          <p:cNvSpPr>
            <a:spLocks noGrp="1"/>
          </p:cNvSpPr>
          <p:nvPr>
            <p:ph type="body" sz="quarter" idx="10"/>
          </p:nvPr>
        </p:nvSpPr>
        <p:spPr>
          <a:xfrm>
            <a:off x="184638" y="692776"/>
            <a:ext cx="8840666" cy="720000"/>
          </a:xfrm>
          <a:prstGeom prst="rect">
            <a:avLst/>
          </a:prstGeom>
          <a:solidFill>
            <a:srgbClr val="FFFF99"/>
          </a:solidFill>
        </p:spPr>
        <p:txBody>
          <a:bodyPr/>
          <a:lstStyle>
            <a:lvl1pPr marL="0" indent="0">
              <a:lnSpc>
                <a:spcPct val="100000"/>
              </a:lnSpc>
              <a:buFontTx/>
              <a:buNone/>
              <a:defRPr sz="1846">
                <a:latin typeface="Meiryo UI" panose="020B0604030504040204" pitchFamily="50" charset="-128"/>
                <a:ea typeface="Meiryo UI" panose="020B0604030504040204" pitchFamily="50" charset="-128"/>
                <a:cs typeface="Meiryo UI" panose="020B0604030504040204" pitchFamily="50" charset="-128"/>
              </a:defRPr>
            </a:lvl1pPr>
            <a:lvl2pPr>
              <a:defRPr sz="1846">
                <a:latin typeface="Meiryo UI" panose="020B0604030504040204" pitchFamily="50" charset="-128"/>
                <a:ea typeface="Meiryo UI" panose="020B0604030504040204" pitchFamily="50" charset="-128"/>
                <a:cs typeface="Meiryo UI" panose="020B0604030504040204" pitchFamily="50" charset="-128"/>
              </a:defRPr>
            </a:lvl2pPr>
            <a:lvl3pPr>
              <a:defRPr sz="1846">
                <a:latin typeface="Meiryo UI" panose="020B0604030504040204" pitchFamily="50" charset="-128"/>
                <a:ea typeface="Meiryo UI" panose="020B0604030504040204" pitchFamily="50" charset="-128"/>
                <a:cs typeface="Meiryo UI" panose="020B0604030504040204" pitchFamily="50" charset="-128"/>
              </a:defRPr>
            </a:lvl3pPr>
            <a:lvl4pPr>
              <a:defRPr sz="1846">
                <a:latin typeface="Meiryo UI" panose="020B0604030504040204" pitchFamily="50" charset="-128"/>
                <a:ea typeface="Meiryo UI" panose="020B0604030504040204" pitchFamily="50" charset="-128"/>
                <a:cs typeface="Meiryo UI" panose="020B0604030504040204" pitchFamily="50" charset="-128"/>
              </a:defRPr>
            </a:lvl4pPr>
            <a:lvl5pPr>
              <a:defRPr sz="1846">
                <a:latin typeface="Meiryo UI" panose="020B0604030504040204" pitchFamily="50" charset="-128"/>
                <a:ea typeface="Meiryo UI" panose="020B0604030504040204" pitchFamily="50" charset="-128"/>
                <a:cs typeface="Meiryo UI" panose="020B0604030504040204" pitchFamily="50" charset="-128"/>
              </a:defRPr>
            </a:lvl5pPr>
          </a:lstStyle>
          <a:p>
            <a:pPr lvl="0"/>
            <a:endParaRPr kumimoji="1" lang="ja-JP" altLang="en-US" dirty="0"/>
          </a:p>
        </p:txBody>
      </p:sp>
    </p:spTree>
    <p:extLst>
      <p:ext uri="{BB962C8B-B14F-4D97-AF65-F5344CB8AC3E}">
        <p14:creationId xmlns:p14="http://schemas.microsoft.com/office/powerpoint/2010/main" val="136675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2021/3/22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2021/3/22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2021/3/22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2021/3/22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2021/3/22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2021/3/22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2021/3/22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2021/3/22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2021/3/22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00.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chart" Target="../charts/chart78.xml"/></Relationships>
</file>

<file path=ppt/slides/_rels/slide102.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80.xml"/></Relationships>
</file>

<file path=ppt/slides/_rels/slide10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0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chart" Target="../charts/chart82.xml"/><Relationship Id="rId5" Type="http://schemas.openxmlformats.org/officeDocument/2006/relationships/chart" Target="../charts/chart81.xml"/><Relationship Id="rId4" Type="http://schemas.openxmlformats.org/officeDocument/2006/relationships/image" Target="../media/image50.jpeg"/></Relationships>
</file>

<file path=ppt/slides/_rels/slide10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chart" Target="../charts/chart84.xml"/></Relationships>
</file>

<file path=ppt/slides/_rels/slide10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chart" Target="../charts/chart8.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1.emf"/><Relationship Id="rId7"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3.png"/><Relationship Id="rId4" Type="http://schemas.openxmlformats.org/officeDocument/2006/relationships/image" Target="../media/image62.png"/></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chart" Target="../charts/chart87.xml"/></Relationships>
</file>

<file path=ppt/slides/_rels/slide1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17.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76.jpeg"/><Relationship Id="rId4" Type="http://schemas.microsoft.com/office/2007/relationships/hdphoto" Target="../media/hdphoto5.wdp"/></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4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chart" Target="../charts/chart41.xml"/><Relationship Id="rId4" Type="http://schemas.openxmlformats.org/officeDocument/2006/relationships/chart" Target="../charts/char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4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chart" Target="../charts/chart52.xml"/></Relationships>
</file>

<file path=ppt/slides/_rels/slide73.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59.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chart" Target="../charts/chart61.xml"/><Relationship Id="rId7" Type="http://schemas.openxmlformats.org/officeDocument/2006/relationships/chart" Target="../charts/chart65.xm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chart" Target="../charts/chart64.xml"/><Relationship Id="rId5" Type="http://schemas.openxmlformats.org/officeDocument/2006/relationships/chart" Target="../charts/chart63.xml"/><Relationship Id="rId10" Type="http://schemas.openxmlformats.org/officeDocument/2006/relationships/chart" Target="../charts/chart68.xml"/><Relationship Id="rId4" Type="http://schemas.openxmlformats.org/officeDocument/2006/relationships/chart" Target="../charts/chart62.xml"/><Relationship Id="rId9" Type="http://schemas.openxmlformats.org/officeDocument/2006/relationships/chart" Target="../charts/chart67.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chart" Target="../charts/chart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2.xml"/><Relationship Id="rId5" Type="http://schemas.openxmlformats.org/officeDocument/2006/relationships/image" Target="../media/image44.emf"/><Relationship Id="rId4" Type="http://schemas.openxmlformats.org/officeDocument/2006/relationships/image" Target="../media/image43.emf"/></Relationships>
</file>

<file path=ppt/slides/_rels/slide9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chart" Target="../charts/chart7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74.xml"/></Relationships>
</file>

<file path=ppt/slides/_rels/slide99.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92124" y="1124744"/>
            <a:ext cx="8159750" cy="769121"/>
          </a:xfrm>
          <a:prstGeom prst="rect">
            <a:avLst/>
          </a:prstGeom>
          <a:noFill/>
        </p:spPr>
        <p:txBody>
          <a:bodyPr wrap="square" rtlCol="0" anchor="ctr">
            <a:spAutoFit/>
          </a:bodyPr>
          <a:lstStyle/>
          <a:p>
            <a:pPr algn="ctr"/>
            <a:r>
              <a:rPr kumimoji="1" lang="ja-JP" altLang="en-US" sz="2486" dirty="0">
                <a:latin typeface="Meiryo UI" panose="020B0604030504040204" pitchFamily="50" charset="-128"/>
                <a:ea typeface="Meiryo UI" panose="020B0604030504040204" pitchFamily="50" charset="-128"/>
              </a:rPr>
              <a:t>大阪の再生・成長に向けた</a:t>
            </a:r>
            <a:r>
              <a:rPr kumimoji="1" lang="ja-JP" altLang="en-US" sz="2486" dirty="0" smtClean="0">
                <a:latin typeface="Meiryo UI" panose="020B0604030504040204" pitchFamily="50" charset="-128"/>
                <a:ea typeface="Meiryo UI" panose="020B0604030504040204" pitchFamily="50" charset="-128"/>
              </a:rPr>
              <a:t>新戦略</a:t>
            </a:r>
            <a:endParaRPr kumimoji="1" lang="en-US" altLang="ja-JP" sz="2486" dirty="0">
              <a:latin typeface="Meiryo UI" panose="020B0604030504040204" pitchFamily="50" charset="-128"/>
              <a:ea typeface="Meiryo UI" panose="020B0604030504040204" pitchFamily="50" charset="-128"/>
            </a:endParaRPr>
          </a:p>
          <a:p>
            <a:pPr algn="ctr"/>
            <a:r>
              <a:rPr kumimoji="1" lang="ja-JP" altLang="en-US" sz="1912" dirty="0">
                <a:latin typeface="Meiryo UI" panose="020B0604030504040204" pitchFamily="50" charset="-128"/>
                <a:ea typeface="Meiryo UI" panose="020B0604030504040204" pitchFamily="50" charset="-128"/>
              </a:rPr>
              <a:t>（ウィズコロナからポストコロナへ）</a:t>
            </a:r>
          </a:p>
        </p:txBody>
      </p:sp>
      <p:sp>
        <p:nvSpPr>
          <p:cNvPr id="7" name="テキスト ボックス 6"/>
          <p:cNvSpPr txBox="1"/>
          <p:nvPr/>
        </p:nvSpPr>
        <p:spPr>
          <a:xfrm>
            <a:off x="185194" y="2804308"/>
            <a:ext cx="8707285" cy="1046440"/>
          </a:xfrm>
          <a:prstGeom prst="rect">
            <a:avLst/>
          </a:prstGeom>
          <a:noFill/>
        </p:spPr>
        <p:txBody>
          <a:bodyPr wrap="square" rtlCol="0">
            <a:spAutoFit/>
          </a:bodyPr>
          <a:lstStyle/>
          <a:p>
            <a:pPr algn="ctr"/>
            <a:r>
              <a:rPr kumimoji="1" lang="ja-JP" altLang="en-US" sz="3400" b="1" dirty="0" smtClean="0">
                <a:latin typeface="Meiryo UI" panose="020B0604030504040204" pitchFamily="50" charset="-128"/>
                <a:ea typeface="Meiryo UI" panose="020B0604030504040204" pitchFamily="50" charset="-128"/>
              </a:rPr>
              <a:t>データ集②</a:t>
            </a:r>
            <a:endParaRPr kumimoji="1" lang="en-US" altLang="ja-JP" sz="3400" b="1" dirty="0" smtClean="0">
              <a:latin typeface="Meiryo UI" panose="020B0604030504040204" pitchFamily="50" charset="-128"/>
              <a:ea typeface="Meiryo UI" panose="020B0604030504040204" pitchFamily="50" charset="-128"/>
            </a:endParaRPr>
          </a:p>
          <a:p>
            <a:pPr algn="ctr"/>
            <a:r>
              <a:rPr kumimoji="1" lang="ja-JP" altLang="en-US" sz="2800" b="1" dirty="0" smtClean="0">
                <a:latin typeface="Meiryo UI" panose="020B0604030504040204" pitchFamily="50" charset="-128"/>
                <a:ea typeface="Meiryo UI" panose="020B0604030504040204" pitchFamily="50" charset="-128"/>
              </a:rPr>
              <a:t>（大阪経済や成長に向けた５つの重点分野関係）</a:t>
            </a:r>
            <a:endParaRPr kumimoji="1" lang="ja-JP" altLang="en-US" sz="28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582142" y="4797152"/>
            <a:ext cx="5913390" cy="445507"/>
          </a:xfrm>
          <a:prstGeom prst="rect">
            <a:avLst/>
          </a:prstGeom>
          <a:noFill/>
        </p:spPr>
        <p:txBody>
          <a:bodyPr wrap="square" rtlCol="0">
            <a:spAutoFit/>
          </a:bodyPr>
          <a:lstStyle/>
          <a:p>
            <a:pPr algn="ctr"/>
            <a:r>
              <a:rPr kumimoji="1" lang="en-US" altLang="ja-JP" sz="2295" dirty="0" smtClean="0">
                <a:latin typeface="Meiryo UI" panose="020B0604030504040204" pitchFamily="50" charset="-128"/>
                <a:ea typeface="Meiryo UI" panose="020B0604030504040204" pitchFamily="50" charset="-128"/>
              </a:rPr>
              <a:t>2021</a:t>
            </a:r>
            <a:r>
              <a:rPr kumimoji="1" lang="ja-JP" altLang="en-US" sz="2295" dirty="0" smtClean="0">
                <a:latin typeface="Meiryo UI" panose="020B0604030504040204" pitchFamily="50" charset="-128"/>
                <a:ea typeface="Meiryo UI" panose="020B0604030504040204" pitchFamily="50" charset="-128"/>
              </a:rPr>
              <a:t>年</a:t>
            </a:r>
            <a:r>
              <a:rPr kumimoji="1" lang="ja-JP" altLang="en-US" sz="2295" dirty="0">
                <a:latin typeface="Meiryo UI" panose="020B0604030504040204" pitchFamily="50" charset="-128"/>
                <a:ea typeface="Meiryo UI" panose="020B0604030504040204" pitchFamily="50" charset="-128"/>
              </a:rPr>
              <a:t>（</a:t>
            </a:r>
            <a:r>
              <a:rPr kumimoji="1" lang="ja-JP" altLang="en-US" sz="2295" dirty="0" smtClean="0">
                <a:latin typeface="Meiryo UI" panose="020B0604030504040204" pitchFamily="50" charset="-128"/>
                <a:ea typeface="Meiryo UI" panose="020B0604030504040204" pitchFamily="50" charset="-128"/>
              </a:rPr>
              <a:t>令和</a:t>
            </a:r>
            <a:r>
              <a:rPr lang="ja-JP" altLang="en-US" sz="2295" dirty="0">
                <a:latin typeface="Meiryo UI" panose="020B0604030504040204" pitchFamily="50" charset="-128"/>
                <a:ea typeface="Meiryo UI" panose="020B0604030504040204" pitchFamily="50" charset="-128"/>
              </a:rPr>
              <a:t>３</a:t>
            </a:r>
            <a:r>
              <a:rPr kumimoji="1" lang="ja-JP" altLang="en-US" sz="2295" dirty="0" smtClean="0">
                <a:latin typeface="Meiryo UI" panose="020B0604030504040204" pitchFamily="50" charset="-128"/>
                <a:ea typeface="Meiryo UI" panose="020B0604030504040204" pitchFamily="50" charset="-128"/>
              </a:rPr>
              <a:t>年）</a:t>
            </a:r>
            <a:r>
              <a:rPr lang="ja-JP" altLang="en-US" sz="2295" dirty="0">
                <a:latin typeface="Meiryo UI" panose="020B0604030504040204" pitchFamily="50" charset="-128"/>
                <a:ea typeface="Meiryo UI" panose="020B0604030504040204" pitchFamily="50" charset="-128"/>
              </a:rPr>
              <a:t>３</a:t>
            </a:r>
            <a:r>
              <a:rPr kumimoji="1" lang="ja-JP" altLang="en-US" sz="2295" dirty="0" smtClean="0">
                <a:latin typeface="Meiryo UI" panose="020B0604030504040204" pitchFamily="50" charset="-128"/>
                <a:ea typeface="Meiryo UI" panose="020B0604030504040204" pitchFamily="50" charset="-128"/>
              </a:rPr>
              <a:t>月</a:t>
            </a:r>
            <a:r>
              <a:rPr kumimoji="1" lang="ja-JP" altLang="en-US" sz="2295" dirty="0">
                <a:latin typeface="Meiryo UI" panose="020B0604030504040204" pitchFamily="50" charset="-128"/>
                <a:ea typeface="Meiryo UI" panose="020B0604030504040204" pitchFamily="50" charset="-128"/>
              </a:rPr>
              <a:t>　</a:t>
            </a:r>
            <a:r>
              <a:rPr lang="ja-JP" altLang="en-US" sz="2295" dirty="0">
                <a:latin typeface="Meiryo UI" panose="020B0604030504040204" pitchFamily="50" charset="-128"/>
                <a:ea typeface="Meiryo UI" panose="020B0604030504040204" pitchFamily="50" charset="-128"/>
              </a:rPr>
              <a:t>大阪府・大阪市</a:t>
            </a:r>
            <a:endParaRPr kumimoji="1" lang="ja-JP" altLang="en-US" sz="2295"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439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56000"/>
            <a:ext cx="30963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大阪府内の設備</a:t>
            </a:r>
            <a:r>
              <a:rPr lang="ja-JP" altLang="en-US" b="1" dirty="0">
                <a:latin typeface="Meiryo UI" panose="020B0604030504040204" pitchFamily="50" charset="-128"/>
                <a:ea typeface="Meiryo UI" panose="020B0604030504040204" pitchFamily="50" charset="-128"/>
                <a:cs typeface="Meiryo UI" panose="020B0604030504040204" pitchFamily="50" charset="-128"/>
              </a:rPr>
              <a:t>投資</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動向</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a:t>
            </a:fld>
            <a:endParaRPr lang="ja-JP" altLang="en-US" dirty="0"/>
          </a:p>
        </p:txBody>
      </p:sp>
      <p:graphicFrame>
        <p:nvGraphicFramePr>
          <p:cNvPr id="14" name="表 13"/>
          <p:cNvGraphicFramePr>
            <a:graphicFrameLocks noGrp="1"/>
          </p:cNvGraphicFramePr>
          <p:nvPr>
            <p:extLst/>
          </p:nvPr>
        </p:nvGraphicFramePr>
        <p:xfrm>
          <a:off x="3995936" y="4364353"/>
          <a:ext cx="4877610" cy="2417306"/>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590323">
                  <a:extLst>
                    <a:ext uri="{9D8B030D-6E8A-4147-A177-3AD203B41FA5}">
                      <a16:colId xmlns:a16="http://schemas.microsoft.com/office/drawing/2014/main" val="20001"/>
                    </a:ext>
                  </a:extLst>
                </a:gridCol>
                <a:gridCol w="855971">
                  <a:extLst>
                    <a:ext uri="{9D8B030D-6E8A-4147-A177-3AD203B41FA5}">
                      <a16:colId xmlns:a16="http://schemas.microsoft.com/office/drawing/2014/main" val="20002"/>
                    </a:ext>
                  </a:extLst>
                </a:gridCol>
                <a:gridCol w="891232">
                  <a:extLst>
                    <a:ext uri="{9D8B030D-6E8A-4147-A177-3AD203B41FA5}">
                      <a16:colId xmlns:a16="http://schemas.microsoft.com/office/drawing/2014/main" val="20003"/>
                    </a:ext>
                  </a:extLst>
                </a:gridCol>
                <a:gridCol w="655202">
                  <a:extLst>
                    <a:ext uri="{9D8B030D-6E8A-4147-A177-3AD203B41FA5}">
                      <a16:colId xmlns:a16="http://schemas.microsoft.com/office/drawing/2014/main" val="20004"/>
                    </a:ext>
                  </a:extLst>
                </a:gridCol>
                <a:gridCol w="619939">
                  <a:extLst>
                    <a:ext uri="{9D8B030D-6E8A-4147-A177-3AD203B41FA5}">
                      <a16:colId xmlns:a16="http://schemas.microsoft.com/office/drawing/2014/main" val="20005"/>
                    </a:ext>
                  </a:extLst>
                </a:gridCol>
                <a:gridCol w="544863">
                  <a:extLst>
                    <a:ext uri="{9D8B030D-6E8A-4147-A177-3AD203B41FA5}">
                      <a16:colId xmlns:a16="http://schemas.microsoft.com/office/drawing/2014/main" val="20006"/>
                    </a:ext>
                  </a:extLst>
                </a:gridCol>
              </a:tblGrid>
              <a:tr h="294253">
                <a:tc>
                  <a:txBody>
                    <a:bodyPr/>
                    <a:lstStyle/>
                    <a:p>
                      <a:pPr algn="l"/>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能力増強</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新製品・高度化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合理化・省力化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維持更新</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34.8%</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16.5%</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38.6%</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55.9%</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4.6%</a:t>
                      </a:r>
                    </a:p>
                  </a:txBody>
                  <a:tcPr marL="9525" marR="9525" marT="9525" marB="0" anchor="ctr"/>
                </a:tc>
                <a:extLst>
                  <a:ext uri="{0D108BD9-81ED-4DB2-BD59-A6C34878D82A}">
                    <a16:rowId xmlns:a16="http://schemas.microsoft.com/office/drawing/2014/main" val="10001"/>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21.4%</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13.3%</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30.6%</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63.3%</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8.2%</a:t>
                      </a:r>
                    </a:p>
                  </a:txBody>
                  <a:tcPr marL="9525" marR="9525" marT="9525" marB="0" anchor="ctr"/>
                </a:tc>
                <a:extLst>
                  <a:ext uri="{0D108BD9-81ED-4DB2-BD59-A6C34878D82A}">
                    <a16:rowId xmlns:a16="http://schemas.microsoft.com/office/drawing/2014/main" val="10002"/>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36.0%</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48.0%</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a:t>
                      </a:r>
                    </a:p>
                  </a:txBody>
                  <a:tcPr marL="9525" marR="9525" marT="9525" marB="0" anchor="ctr"/>
                </a:tc>
                <a:extLst>
                  <a:ext uri="{0D108BD9-81ED-4DB2-BD59-A6C34878D82A}">
                    <a16:rowId xmlns:a16="http://schemas.microsoft.com/office/drawing/2014/main" val="10003"/>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運輸業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20.5%</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22.7%</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59.1%</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13.6%</a:t>
                      </a:r>
                    </a:p>
                  </a:txBody>
                  <a:tcPr marL="9525" marR="9525" marT="9525" marB="0" anchor="ctr"/>
                </a:tc>
                <a:extLst>
                  <a:ext uri="{0D108BD9-81ED-4DB2-BD59-A6C34878D82A}">
                    <a16:rowId xmlns:a16="http://schemas.microsoft.com/office/drawing/2014/main" val="10004"/>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卸売業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21.0%</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7.3%</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33.1%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54.0%</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11.3%</a:t>
                      </a:r>
                    </a:p>
                  </a:txBody>
                  <a:tcPr marL="9525" marR="9525" marT="9525" marB="0" anchor="ctr"/>
                </a:tc>
                <a:extLst>
                  <a:ext uri="{0D108BD9-81ED-4DB2-BD59-A6C34878D82A}">
                    <a16:rowId xmlns:a16="http://schemas.microsoft.com/office/drawing/2014/main" val="10005"/>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小売業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14.1%</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26.9%</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60.3%</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21.8%</a:t>
                      </a:r>
                    </a:p>
                  </a:txBody>
                  <a:tcPr marL="9525" marR="9525" marT="9525" marB="0" anchor="ctr"/>
                </a:tc>
                <a:extLst>
                  <a:ext uri="{0D108BD9-81ED-4DB2-BD59-A6C34878D82A}">
                    <a16:rowId xmlns:a16="http://schemas.microsoft.com/office/drawing/2014/main" val="10006"/>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不動産業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4.4%</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8.9%</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82.2%</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13.3%</a:t>
                      </a:r>
                    </a:p>
                  </a:txBody>
                  <a:tcPr marL="9525" marR="9525" marT="9525" marB="0" anchor="ctr"/>
                </a:tc>
                <a:extLst>
                  <a:ext uri="{0D108BD9-81ED-4DB2-BD59-A6C34878D82A}">
                    <a16:rowId xmlns:a16="http://schemas.microsoft.com/office/drawing/2014/main" val="10007"/>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飲食店・</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宿泊業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18.2%</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15.2%</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57.6%</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24.2%</a:t>
                      </a:r>
                    </a:p>
                  </a:txBody>
                  <a:tcPr marL="9525" marR="9525" marT="9525" marB="0" anchor="ctr"/>
                </a:tc>
                <a:extLst>
                  <a:ext uri="{0D108BD9-81ED-4DB2-BD59-A6C34878D82A}">
                    <a16:rowId xmlns:a16="http://schemas.microsoft.com/office/drawing/2014/main" val="10008"/>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サービス業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23.7%</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32.1%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56.5%</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9.2%</a:t>
                      </a:r>
                    </a:p>
                  </a:txBody>
                  <a:tcPr marL="9525" marR="9525" marT="9525" marB="0" anchor="ctr"/>
                </a:tc>
                <a:extLst>
                  <a:ext uri="{0D108BD9-81ED-4DB2-BD59-A6C34878D82A}">
                    <a16:rowId xmlns:a16="http://schemas.microsoft.com/office/drawing/2014/main" val="10009"/>
                  </a:ext>
                </a:extLst>
              </a:tr>
            </a:tbl>
          </a:graphicData>
        </a:graphic>
      </p:graphicFrame>
      <p:sp>
        <p:nvSpPr>
          <p:cNvPr id="15" name="テキスト ボックス 14"/>
          <p:cNvSpPr txBox="1"/>
          <p:nvPr/>
        </p:nvSpPr>
        <p:spPr>
          <a:xfrm>
            <a:off x="3903874" y="4057327"/>
            <a:ext cx="507600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つ以内）</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0" y="4057327"/>
            <a:ext cx="3419872"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以内、前年比較）</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059832" y="703149"/>
            <a:ext cx="4752528"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「おおさか経済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の動き別冊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（令和元）年</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の大阪経済」より作成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nvPr>
        </p:nvGraphicFramePr>
        <p:xfrm>
          <a:off x="35794" y="4519720"/>
          <a:ext cx="3886199" cy="2352673"/>
        </p:xfrm>
        <a:graphic>
          <a:graphicData uri="http://schemas.openxmlformats.org/drawingml/2006/chart">
            <c:chart xmlns:c="http://schemas.openxmlformats.org/drawingml/2006/chart" xmlns:r="http://schemas.openxmlformats.org/officeDocument/2006/relationships" r:id="rId3"/>
          </a:graphicData>
        </a:graphic>
      </p:graphicFrame>
      <p:sp>
        <p:nvSpPr>
          <p:cNvPr id="21" name="正方形/長方形 20"/>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府内企業の設備投資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は概ね上昇していたが、直近はマイナスで推移。大企業も概ねプラスで推移していたが、直近はマイナスで推移。中小企業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直近は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マイナス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産業別、設備投資の主な目的をみると、「新商品・高度化」や「研究開発」の割合が全産業で低い。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5496" y="1897087"/>
            <a:ext cx="900100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、調査回答企業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のうち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、前年度実績と比べ、計画が増加の企業割合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減少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nvPr>
        </p:nvGraphicFramePr>
        <p:xfrm>
          <a:off x="108450" y="2159708"/>
          <a:ext cx="8928046" cy="19126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65127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7922" y="52893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1420000743"/>
              </p:ext>
            </p:extLst>
          </p:nvPr>
        </p:nvGraphicFramePr>
        <p:xfrm>
          <a:off x="195662" y="2564904"/>
          <a:ext cx="3643436" cy="3950569"/>
        </p:xfrm>
        <a:graphic>
          <a:graphicData uri="http://schemas.openxmlformats.org/drawingml/2006/table">
            <a:tbl>
              <a:tblPr>
                <a:tableStyleId>{BC89EF96-8CEA-46FF-86C4-4CE0E7609802}</a:tableStyleId>
              </a:tblPr>
              <a:tblGrid>
                <a:gridCol w="284935">
                  <a:extLst>
                    <a:ext uri="{9D8B030D-6E8A-4147-A177-3AD203B41FA5}">
                      <a16:colId xmlns:a16="http://schemas.microsoft.com/office/drawing/2014/main" val="20000"/>
                    </a:ext>
                  </a:extLst>
                </a:gridCol>
                <a:gridCol w="1364438">
                  <a:extLst>
                    <a:ext uri="{9D8B030D-6E8A-4147-A177-3AD203B41FA5}">
                      <a16:colId xmlns:a16="http://schemas.microsoft.com/office/drawing/2014/main" val="20001"/>
                    </a:ext>
                  </a:extLst>
                </a:gridCol>
                <a:gridCol w="1199543">
                  <a:extLst>
                    <a:ext uri="{9D8B030D-6E8A-4147-A177-3AD203B41FA5}">
                      <a16:colId xmlns:a16="http://schemas.microsoft.com/office/drawing/2014/main" val="20002"/>
                    </a:ext>
                  </a:extLst>
                </a:gridCol>
                <a:gridCol w="794520">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919,148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通信機</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562,790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324,766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192,045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事務用機器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137,476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107504"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211960"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99</a:t>
            </a:fld>
            <a:endParaRPr lang="ja-JP" altLang="en-US" dirty="0"/>
          </a:p>
        </p:txBody>
      </p:sp>
      <p:sp>
        <p:nvSpPr>
          <p:cNvPr id="11" name="テキスト ボックス 14"/>
          <p:cNvSpPr txBox="1"/>
          <p:nvPr/>
        </p:nvSpPr>
        <p:spPr>
          <a:xfrm>
            <a:off x="4644008" y="2406080"/>
            <a:ext cx="81838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smtClean="0">
                <a:latin typeface="ＭＳ Ｐゴシック" panose="020B0600070205080204" pitchFamily="50" charset="-128"/>
                <a:ea typeface="ＭＳ Ｐゴシック" panose="020B0600070205080204" pitchFamily="50" charset="-128"/>
                <a:cs typeface="Meiryo UI" panose="020B0604030504040204" pitchFamily="50" charset="-128"/>
              </a:rPr>
              <a:t>（百万円）</a:t>
            </a:r>
            <a:endParaRPr kumimoji="1" lang="ja-JP" altLang="en-US" sz="10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3" name="正方形/長方形 12"/>
          <p:cNvSpPr/>
          <p:nvPr/>
        </p:nvSpPr>
        <p:spPr>
          <a:xfrm>
            <a:off x="107504" y="996889"/>
            <a:ext cx="8928992" cy="10639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関西国際空港の輸入品目について、細目別に構成比をみると、医薬品と通信機の占める割合が高い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年は、医薬品の輸入額が増加した一方、通信機の輸入額は減少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。半導体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等電子部品、科学光学機器、事務用機器の輸入額は、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2794436374"/>
              </p:ext>
            </p:extLst>
          </p:nvPr>
        </p:nvGraphicFramePr>
        <p:xfrm>
          <a:off x="3809137" y="2564904"/>
          <a:ext cx="5162548" cy="3961180"/>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018053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nvPr>
        </p:nvGraphicFramePr>
        <p:xfrm>
          <a:off x="87284" y="2919893"/>
          <a:ext cx="4669766" cy="3749913"/>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0"/>
          <p:cNvSpPr>
            <a:spLocks noChangeArrowheads="1"/>
          </p:cNvSpPr>
          <p:nvPr/>
        </p:nvSpPr>
        <p:spPr bwMode="auto">
          <a:xfrm>
            <a:off x="17951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線</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旅客便・貨物便数の動向</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764704"/>
            <a:ext cx="8928992" cy="17724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関西空港の国際線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年夏期スケジュールでは、東南アジア路線の新規就航や増便に加え、中国方面のネットワークのさらなる拡充もあり、開港以来過去最高となる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1,548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週を計画。国際貨物便数は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年夏の国際線旅客便数は成田空港に次ぐ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番目の便数となっており、中でもアジアへの直行便・経由便の合計は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週と、全国の空港で最も多い。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年以降は、新型コロナウイルス感染症拡大の影響により、入国拒否措置などがなされ、全国的に国際線旅客数は大幅に減少していることから、国際線旅客便数も著しく落ち込んでいる。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61757" y="2507583"/>
            <a:ext cx="4320480"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空港別の国際線旅客便数（地域別）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出典：国土交通省・国際線就航状況（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3" name="テキスト ボックス 2"/>
          <p:cNvSpPr txBox="1"/>
          <p:nvPr/>
        </p:nvSpPr>
        <p:spPr>
          <a:xfrm>
            <a:off x="4611625" y="2952775"/>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8520" y="3151233"/>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1023" y="2507582"/>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旅客便・貨物便数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期スケジュール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nvPr>
        </p:nvGraphicFramePr>
        <p:xfrm>
          <a:off x="4583506" y="3177742"/>
          <a:ext cx="4572000" cy="3449593"/>
        </p:xfrm>
        <a:graphic>
          <a:graphicData uri="http://schemas.openxmlformats.org/drawingml/2006/chart">
            <c:chart xmlns:c="http://schemas.openxmlformats.org/drawingml/2006/chart" xmlns:r="http://schemas.openxmlformats.org/officeDocument/2006/relationships" r:id="rId4"/>
          </a:graphicData>
        </a:graphic>
      </p:graphicFrame>
      <p:sp>
        <p:nvSpPr>
          <p:cNvPr id="20"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100</a:t>
            </a:fld>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84054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38697" y="476672"/>
            <a:ext cx="8906035"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420888"/>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出入国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管理統計表」より作成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101</a:t>
            </a:fld>
            <a:endParaRPr lang="ja-JP" altLang="en-US" b="1" dirty="0"/>
          </a:p>
        </p:txBody>
      </p:sp>
      <p:sp>
        <p:nvSpPr>
          <p:cNvPr id="33" name="正方形/長方形 32"/>
          <p:cNvSpPr/>
          <p:nvPr/>
        </p:nvSpPr>
        <p:spPr>
          <a:xfrm>
            <a:off x="71500" y="933981"/>
            <a:ext cx="8928992" cy="15090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新型コロナウイルス感染症の影響を受ける前の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年は、関西国際空港での外国人入国者数が、アジアを中心と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過去最高の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を記録。</a:t>
            </a: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背景には、中国・東南アジア方面をはじめとする新規路線の就航や増便等が考えられる。特に、国際線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有数の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しかしながら、新型コロナウイルス感染症拡大の影響により、</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月以降、関西国際空港は国際線を中心に減便、運休が続いており、外国人入国者数も大幅に減少している。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757663"/>
            <a:ext cx="8856984"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出典：関西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エアポート株式会社「関西エアポート“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TODAY</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2019.3.26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5496" y="2728666"/>
            <a:ext cx="720080" cy="2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（万人）</a:t>
            </a:r>
            <a:endParaRPr kumimoji="1" lang="ja-JP" altLang="en-US" sz="1000" dirty="0">
              <a:solidFill>
                <a:schemeClr val="tx1"/>
              </a:solidFill>
            </a:endParaRPr>
          </a:p>
        </p:txBody>
      </p:sp>
      <p:graphicFrame>
        <p:nvGraphicFramePr>
          <p:cNvPr id="12" name="グラフ 11"/>
          <p:cNvGraphicFramePr>
            <a:graphicFrameLocks/>
          </p:cNvGraphicFramePr>
          <p:nvPr>
            <p:extLst/>
          </p:nvPr>
        </p:nvGraphicFramePr>
        <p:xfrm>
          <a:off x="0" y="4973687"/>
          <a:ext cx="9036496" cy="1915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nvPr>
        </p:nvGraphicFramePr>
        <p:xfrm>
          <a:off x="107504" y="2863320"/>
          <a:ext cx="8712968" cy="1955301"/>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088794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4"/>
          <p:cNvGraphicFramePr>
            <a:graphicFrameLocks noGrp="1"/>
          </p:cNvGraphicFramePr>
          <p:nvPr>
            <p:extLst/>
          </p:nvPr>
        </p:nvGraphicFramePr>
        <p:xfrm>
          <a:off x="4688082" y="2502186"/>
          <a:ext cx="3700342" cy="3159062"/>
        </p:xfrm>
        <a:graphic>
          <a:graphicData uri="http://schemas.openxmlformats.org/drawingml/2006/table">
            <a:tbl>
              <a:tblPr firstRow="1" bandRow="1">
                <a:tableStyleId>{5C22544A-7EE6-4342-B048-85BDC9FD1C3A}</a:tableStyleId>
              </a:tblPr>
              <a:tblGrid>
                <a:gridCol w="1600148">
                  <a:extLst>
                    <a:ext uri="{9D8B030D-6E8A-4147-A177-3AD203B41FA5}">
                      <a16:colId xmlns:a16="http://schemas.microsoft.com/office/drawing/2014/main" val="20000"/>
                    </a:ext>
                  </a:extLst>
                </a:gridCol>
                <a:gridCol w="1100102">
                  <a:extLst>
                    <a:ext uri="{9D8B030D-6E8A-4147-A177-3AD203B41FA5}">
                      <a16:colId xmlns:a16="http://schemas.microsoft.com/office/drawing/2014/main" val="20001"/>
                    </a:ext>
                  </a:extLst>
                </a:gridCol>
                <a:gridCol w="1000092">
                  <a:extLst>
                    <a:ext uri="{9D8B030D-6E8A-4147-A177-3AD203B41FA5}">
                      <a16:colId xmlns:a16="http://schemas.microsoft.com/office/drawing/2014/main" val="20002"/>
                    </a:ext>
                  </a:extLst>
                </a:gridCol>
              </a:tblGrid>
              <a:tr h="564118">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1"/>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2"/>
                  </a:ext>
                </a:extLst>
              </a:tr>
              <a:tr h="564118">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3"/>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4"/>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5"/>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6"/>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5" name="正方形/長方形 14"/>
          <p:cNvSpPr/>
          <p:nvPr/>
        </p:nvSpPr>
        <p:spPr>
          <a:xfrm>
            <a:off x="4464098" y="2113111"/>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414110"/>
            <a:ext cx="7344816" cy="369332"/>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関空・伊丹の利便性向上</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786125"/>
            <a:ext cx="8928992" cy="13042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関空の深夜早朝時間帯の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やインバウンドの急増に対応するため、リムジンバスの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時間化や案内表示の多言語化・記号化を進めた。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関空アクセスの向上につながる「なにわ筋線」は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都市計画決定がなされ、鉄道事業法に基づく工事施行認可（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伊丹では、立体駐車場建て替えやレンタカーステーション開設などアクセスの利便性を充実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1916832"/>
            <a:ext cx="4392488" cy="4862870"/>
          </a:xfrm>
          <a:prstGeom prst="rect">
            <a:avLst/>
          </a:prstGeom>
          <a:noFill/>
        </p:spPr>
        <p:txBody>
          <a:bodyPr wrap="square" rtlCol="0">
            <a:spAutoFit/>
          </a:bodyPr>
          <a:lstStyle/>
          <a:p>
            <a:pPr marL="177800" indent="-1778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関空から大阪駅前まで、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時間毎時運行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・停留所の案内板や路線図の多言語化等</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○関空・伊丹におけるファストトラベル（</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関西エアポート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決算報告資料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PFM(Passenger Flow Management System)</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搭乗口の混雑状況の一元管理システム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・自動チェックイン機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・スマートレーンの導入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・フルフラットタイプ旅客搭乗橋（伊丹）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セルフバッグドロップ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・自動化ゲート（関空・国際線搭乗券チェック用）の設置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95" y="2924944"/>
            <a:ext cx="1292124" cy="1775913"/>
          </a:xfrm>
          <a:prstGeom prst="rect">
            <a:avLst/>
          </a:prstGeom>
          <a:noFill/>
          <a:ln>
            <a:noFill/>
          </a:ln>
        </p:spPr>
      </p:pic>
      <p:sp>
        <p:nvSpPr>
          <p:cNvPr id="3" name="テキスト ボックス 2"/>
          <p:cNvSpPr txBox="1"/>
          <p:nvPr/>
        </p:nvSpPr>
        <p:spPr>
          <a:xfrm>
            <a:off x="179512" y="6608385"/>
            <a:ext cx="6116699"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空港における手続き・待ち時間を短縮するため、空港での手続き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自動化を促進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descr="G:\DCIM\101MSDCF\DSC004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36" y="2924944"/>
            <a:ext cx="2263516" cy="1260215"/>
          </a:xfrm>
          <a:prstGeom prst="rect">
            <a:avLst/>
          </a:prstGeom>
          <a:noFill/>
          <a:ln>
            <a:noFill/>
          </a:ln>
        </p:spPr>
      </p:pic>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102</a:t>
            </a:fld>
            <a:endParaRPr lang="ja-JP" altLang="en-US" dirty="0"/>
          </a:p>
        </p:txBody>
      </p:sp>
      <p:sp>
        <p:nvSpPr>
          <p:cNvPr id="19" name="正方形/長方形 18"/>
          <p:cNvSpPr/>
          <p:nvPr/>
        </p:nvSpPr>
        <p:spPr>
          <a:xfrm>
            <a:off x="59909" y="2113111"/>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○リムジンバスの完全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時間化・案内表示の多言語化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477250" y="5713511"/>
            <a:ext cx="4656107" cy="307777"/>
          </a:xfrm>
          <a:prstGeom prst="rect">
            <a:avLst/>
          </a:prstGeom>
        </p:spPr>
        <p:txBody>
          <a:bodyPr wrap="square">
            <a:spAutoFit/>
          </a:bodyPr>
          <a:lstStyle/>
          <a:p>
            <a:pPr marL="177800" indent="-1778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○阪神高速道路整備による関空・伊丹とのアクセス向上</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606010" y="6002124"/>
            <a:ext cx="4106364"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rPr>
              <a:t>・信濃橋渡り線開通   （</a:t>
            </a:r>
            <a:r>
              <a:rPr lang="en-US" altLang="ja-JP" sz="1400" dirty="0" smtClean="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rPr>
              <a:t>月～）　</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・大和川線の全線開通（</a:t>
            </a:r>
            <a:r>
              <a:rPr lang="en-US" altLang="ja-JP" sz="1400" dirty="0" smtClean="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月～）</a:t>
            </a:r>
            <a:endParaRPr kumimoji="1" lang="ja-JP" altLang="en-US" sz="1400" dirty="0">
              <a:latin typeface="Meiryo UI" panose="020B0604030504040204" pitchFamily="50" charset="-128"/>
              <a:ea typeface="Meiryo UI" panose="020B0604030504040204" pitchFamily="50" charset="-128"/>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573887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965444" y="5341996"/>
            <a:ext cx="2671484" cy="1400002"/>
          </a:xfrm>
          <a:prstGeom prst="rect">
            <a:avLst/>
          </a:prstGeom>
          <a:noFill/>
          <a:ln>
            <a:noFill/>
          </a:ln>
        </p:spPr>
      </p:pic>
      <p:sp>
        <p:nvSpPr>
          <p:cNvPr id="5" name="テキスト ボックス 4"/>
          <p:cNvSpPr txBox="1"/>
          <p:nvPr/>
        </p:nvSpPr>
        <p:spPr>
          <a:xfrm>
            <a:off x="496784" y="5031729"/>
            <a:ext cx="292850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フェデックス北太平洋地区ハブ拠点</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10"/>
          <p:cNvSpPr>
            <a:spLocks noChangeArrowheads="1"/>
          </p:cNvSpPr>
          <p:nvPr/>
        </p:nvSpPr>
        <p:spPr bwMode="auto">
          <a:xfrm>
            <a:off x="72010" y="4204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関西国際空港における国際貨物の流通促進</a:t>
            </a: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800168"/>
            <a:ext cx="8928992" cy="131477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国内初となる医薬品専用定温庫（</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月～）や、全国に先駆けた医薬品輸入手続きの電子化など、医薬品の物流拠点形成に取り組んでいる</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の北太平洋地区ハブ拠点が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月に稼働し、国際中継貨物は開設前と比べて</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大阪商工会議所が、食品等の輸出に必要な国の輸出証明書と商工会議所の貿易証明書を、事業者がワンストップで受け取れる取組みを実施。（</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03297" y="2308915"/>
            <a:ext cx="2352037" cy="276999"/>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2" descr="C:\Users\HongoYukiko\AppData\Local\Microsoft\Windows\Temporary Internet Files\Content.Outlook\X2FHDYU9\ebb127aaa83f4ae8f507ab7149e626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29081" y="5185617"/>
            <a:ext cx="1506749" cy="1553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グラフ 15"/>
          <p:cNvGraphicFramePr>
            <a:graphicFrameLocks/>
          </p:cNvGraphicFramePr>
          <p:nvPr>
            <p:extLst/>
          </p:nvPr>
        </p:nvGraphicFramePr>
        <p:xfrm>
          <a:off x="4650387" y="2539913"/>
          <a:ext cx="4350140" cy="2624991"/>
        </p:xfrm>
        <a:graphic>
          <a:graphicData uri="http://schemas.openxmlformats.org/drawingml/2006/chart">
            <c:chart xmlns:c="http://schemas.openxmlformats.org/drawingml/2006/chart" xmlns:r="http://schemas.openxmlformats.org/officeDocument/2006/relationships" r:id="rId5"/>
          </a:graphicData>
        </a:graphic>
      </p:graphicFrame>
      <p:sp>
        <p:nvSpPr>
          <p:cNvPr id="21" name="右矢印 20"/>
          <p:cNvSpPr/>
          <p:nvPr/>
        </p:nvSpPr>
        <p:spPr>
          <a:xfrm rot="21246776">
            <a:off x="5136816" y="2924634"/>
            <a:ext cx="3031236" cy="3601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
        <p:nvSpPr>
          <p:cNvPr id="22" name="テキスト ボックス 17"/>
          <p:cNvSpPr txBox="1"/>
          <p:nvPr/>
        </p:nvSpPr>
        <p:spPr>
          <a:xfrm>
            <a:off x="4476152" y="2398630"/>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smtClean="0">
                <a:latin typeface="+mn-ea"/>
                <a:cs typeface="Meiryo UI" panose="020B0604030504040204" pitchFamily="50" charset="-128"/>
              </a:rPr>
              <a:t>（万トン）</a:t>
            </a:r>
            <a:endParaRPr kumimoji="1" lang="ja-JP" altLang="en-US" sz="1000" dirty="0">
              <a:latin typeface="+mn-ea"/>
              <a:cs typeface="Meiryo UI" panose="020B0604030504040204" pitchFamily="50" charset="-128"/>
            </a:endParaRPr>
          </a:p>
        </p:txBody>
      </p:sp>
      <p:sp>
        <p:nvSpPr>
          <p:cNvPr id="6" name="テキスト ボックス 5"/>
          <p:cNvSpPr txBox="1"/>
          <p:nvPr/>
        </p:nvSpPr>
        <p:spPr>
          <a:xfrm>
            <a:off x="4600207" y="2113111"/>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関西国際空港</a:t>
            </a:r>
            <a:r>
              <a:rPr lang="zh-TW" altLang="en-US" sz="1400" dirty="0" smtClean="0">
                <a:latin typeface="Meiryo UI" panose="020B0604030504040204" pitchFamily="50" charset="-128"/>
                <a:ea typeface="Meiryo UI" panose="020B0604030504040204" pitchFamily="50" charset="-128"/>
              </a:rPr>
              <a:t>国際</a:t>
            </a:r>
            <a:r>
              <a:rPr lang="zh-TW" altLang="en-US" sz="1400" dirty="0">
                <a:latin typeface="Meiryo UI" panose="020B0604030504040204" pitchFamily="50" charset="-128"/>
                <a:ea typeface="Meiryo UI" panose="020B0604030504040204" pitchFamily="50" charset="-128"/>
              </a:rPr>
              <a:t>中継貨物取扱量</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07504" y="2116275"/>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関西国際空港</a:t>
            </a:r>
            <a:r>
              <a:rPr lang="ja-JP" altLang="en-US" sz="1400" dirty="0">
                <a:latin typeface="Meiryo UI" panose="020B0604030504040204" pitchFamily="50" charset="-128"/>
                <a:ea typeface="Meiryo UI" panose="020B0604030504040204" pitchFamily="50" charset="-128"/>
              </a:rPr>
              <a:t>医</a:t>
            </a:r>
            <a:r>
              <a:rPr lang="ja-JP" altLang="en-US" sz="1400" dirty="0" smtClean="0">
                <a:latin typeface="Meiryo UI" panose="020B0604030504040204" pitchFamily="50" charset="-128"/>
                <a:ea typeface="Meiryo UI" panose="020B0604030504040204" pitchFamily="50" charset="-128"/>
              </a:rPr>
              <a:t>薬品輸入額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10" name="グラフ 9"/>
          <p:cNvGraphicFramePr/>
          <p:nvPr>
            <p:extLst/>
          </p:nvPr>
        </p:nvGraphicFramePr>
        <p:xfrm>
          <a:off x="155719" y="2448659"/>
          <a:ext cx="4356416" cy="2677618"/>
        </p:xfrm>
        <a:graphic>
          <a:graphicData uri="http://schemas.openxmlformats.org/drawingml/2006/chart">
            <c:chart xmlns:c="http://schemas.openxmlformats.org/drawingml/2006/chart" xmlns:r="http://schemas.openxmlformats.org/officeDocument/2006/relationships" r:id="rId6"/>
          </a:graphicData>
        </a:graphic>
      </p:graphicFrame>
      <p:sp>
        <p:nvSpPr>
          <p:cNvPr id="28" name="テキスト ボックス 17"/>
          <p:cNvSpPr txBox="1"/>
          <p:nvPr/>
        </p:nvSpPr>
        <p:spPr>
          <a:xfrm>
            <a:off x="-9540" y="2325917"/>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百億円</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右矢印 28"/>
          <p:cNvSpPr/>
          <p:nvPr/>
        </p:nvSpPr>
        <p:spPr>
          <a:xfrm rot="21246776">
            <a:off x="973768" y="2993911"/>
            <a:ext cx="3155893" cy="3629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
        <p:nvSpPr>
          <p:cNvPr id="11" name="テキスト ボックス 10"/>
          <p:cNvSpPr txBox="1"/>
          <p:nvPr/>
        </p:nvSpPr>
        <p:spPr>
          <a:xfrm>
            <a:off x="7073953" y="2398630"/>
            <a:ext cx="2587165"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rPr>
              <a:t>出典：大阪税関「貿易統計</a:t>
            </a:r>
            <a:r>
              <a:rPr lang="zh-TW" altLang="en-US" sz="1200" dirty="0" smtClean="0">
                <a:latin typeface="Meiryo UI" panose="020B0604030504040204" pitchFamily="50" charset="-128"/>
                <a:ea typeface="Meiryo UI" panose="020B0604030504040204" pitchFamily="50" charset="-128"/>
              </a:rPr>
              <a:t>」</a:t>
            </a:r>
            <a:endParaRPr lang="zh-TW" altLang="en-US" sz="1200" dirty="0">
              <a:latin typeface="Meiryo UI" panose="020B0604030504040204" pitchFamily="50" charset="-128"/>
              <a:ea typeface="Meiryo UI" panose="020B0604030504040204" pitchFamily="50" charset="-128"/>
            </a:endParaRPr>
          </a:p>
        </p:txBody>
      </p:sp>
      <p:sp>
        <p:nvSpPr>
          <p:cNvPr id="24"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103</a:t>
            </a:fld>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755868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516091" y="1988840"/>
            <a:ext cx="4736429"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：神戸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2000453"/>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交通省「港湾調査」より作成</a:t>
            </a: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別、外国貨物取扱量・輸出入貿易額の推移</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124744"/>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の輸出入貿易額は、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104</a:t>
            </a:fld>
            <a:endParaRPr lang="ja-JP" altLang="en-US" b="1" dirty="0"/>
          </a:p>
        </p:txBody>
      </p:sp>
      <p:sp>
        <p:nvSpPr>
          <p:cNvPr id="16" name="テキスト ボックス 15"/>
          <p:cNvSpPr txBox="1"/>
          <p:nvPr/>
        </p:nvSpPr>
        <p:spPr>
          <a:xfrm>
            <a:off x="4175956" y="2420888"/>
            <a:ext cx="79208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3867" y="2460707"/>
            <a:ext cx="86409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nvPr>
        </p:nvGraphicFramePr>
        <p:xfrm>
          <a:off x="4283967" y="2667109"/>
          <a:ext cx="4572000" cy="3975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p:cNvGraphicFramePr>
            <a:graphicFrameLocks/>
          </p:cNvGraphicFramePr>
          <p:nvPr>
            <p:extLst/>
          </p:nvPr>
        </p:nvGraphicFramePr>
        <p:xfrm>
          <a:off x="177280" y="2706929"/>
          <a:ext cx="4097992" cy="3935944"/>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372831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5" y="59786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2899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輸出品目について、細目別に構成比をみると、半導体等電子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部品、プラスチック、建設用・鉱山用機械、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原動機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、織物用糸及び繊維製品が上位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年については、いずれの品目においても輸出額が減少。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07504"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11960"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５品目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105</a:t>
            </a:fld>
            <a:endParaRPr lang="ja-JP" altLang="en-US" dirty="0"/>
          </a:p>
        </p:txBody>
      </p:sp>
      <p:graphicFrame>
        <p:nvGraphicFramePr>
          <p:cNvPr id="11" name="表 10"/>
          <p:cNvGraphicFramePr>
            <a:graphicFrameLocks noGrp="1"/>
          </p:cNvGraphicFramePr>
          <p:nvPr>
            <p:extLst/>
          </p:nvPr>
        </p:nvGraphicFramePr>
        <p:xfrm>
          <a:off x="251519" y="2924943"/>
          <a:ext cx="3816425" cy="3744416"/>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382671">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545,126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519,622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432,444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357,533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原動機</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337,991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8" name="テキスト ボックス 14"/>
          <p:cNvSpPr txBox="1"/>
          <p:nvPr/>
        </p:nvSpPr>
        <p:spPr>
          <a:xfrm>
            <a:off x="5148064" y="2752571"/>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4186202" y="2983403"/>
          <a:ext cx="4634270" cy="363430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994092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0" y="58003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について、細目別に構成比をみると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、衣類及び同附属品の割合が高いが、輸入額の推移では、近年増加傾向であったが減少に転じた。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この他、肉類及び同調製品、織物用糸及び繊維製品、金属製品、たばこが輸入品目の上位を占める。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nvPr>
        </p:nvGraphicFramePr>
        <p:xfrm>
          <a:off x="251519" y="2718790"/>
          <a:ext cx="3816425" cy="3950569"/>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935,271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378,590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290,932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金属製品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229,494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たばこ</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225,194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5" name="テキスト ボックス 14"/>
          <p:cNvSpPr txBox="1"/>
          <p:nvPr/>
        </p:nvSpPr>
        <p:spPr>
          <a:xfrm>
            <a:off x="4211960" y="2401143"/>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○輸入額の推移（左記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7504" y="2401143"/>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106</a:t>
            </a:fld>
            <a:endParaRPr lang="ja-JP" altLang="en-US" dirty="0"/>
          </a:p>
        </p:txBody>
      </p:sp>
      <p:sp>
        <p:nvSpPr>
          <p:cNvPr id="11" name="テキスト ボックス 14"/>
          <p:cNvSpPr txBox="1"/>
          <p:nvPr/>
        </p:nvSpPr>
        <p:spPr>
          <a:xfrm>
            <a:off x="5004048" y="2694112"/>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nvPr>
        </p:nvGraphicFramePr>
        <p:xfrm>
          <a:off x="4003988" y="2718790"/>
          <a:ext cx="5032508" cy="413920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621389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月、大阪港と神戸港を一体的に運営する「阪神国際港湾株式会社」を設立。国際コンテナ戦略港湾として、国際競争力強化を図っている。</a:t>
            </a: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b="1" smtClean="0"/>
              <a:pPr>
                <a:defRPr/>
              </a:pPr>
              <a:t>107</a:t>
            </a:fld>
            <a:endParaRPr lang="ja-JP" altLang="en-US" b="1" dirty="0"/>
          </a:p>
        </p:txBody>
      </p:sp>
      <p:graphicFrame>
        <p:nvGraphicFramePr>
          <p:cNvPr id="12" name="表 11"/>
          <p:cNvGraphicFramePr>
            <a:graphicFrameLocks noGrp="1"/>
          </p:cNvGraphicFramePr>
          <p:nvPr>
            <p:extLst/>
          </p:nvPr>
        </p:nvGraphicFramePr>
        <p:xfrm>
          <a:off x="4903007" y="2974854"/>
          <a:ext cx="3533198" cy="3512389"/>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512389">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①内航フィーダー（</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積替機能強化事業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③外航フィーダー利用促進事業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接続航路誘致事業</a:t>
                      </a: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⑤基幹</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航路誘致事業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⑥航路サービス拡充促進事業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⑦内航フィーダー貨物支援事業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陸上貨物誘致事業</a:t>
                      </a:r>
                      <a:endPar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メインポートから、隣接港への支線航路（フィーダー航路）を運送するサービス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449591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025839" y="3650261"/>
            <a:ext cx="438725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都市再生環状道路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90497" y="433509"/>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b="1" dirty="0">
                <a:latin typeface="Meiryo UI" panose="020B0604030504040204" pitchFamily="50" charset="-128"/>
                <a:ea typeface="Meiryo UI" panose="020B0604030504040204" pitchFamily="50" charset="-128"/>
                <a:cs typeface="Meiryo UI" panose="020B0604030504040204" pitchFamily="50" charset="-128"/>
              </a:rPr>
              <a:t>①</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108</a:t>
            </a:fld>
            <a:endParaRPr lang="ja-JP" altLang="en-US" dirty="0"/>
          </a:p>
        </p:txBody>
      </p:sp>
      <p:sp>
        <p:nvSpPr>
          <p:cNvPr id="7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3" name="表 72"/>
          <p:cNvGraphicFramePr>
            <a:graphicFrameLocks noGrp="1"/>
          </p:cNvGraphicFramePr>
          <p:nvPr>
            <p:extLst>
              <p:ext uri="{D42A27DB-BD31-4B8C-83A1-F6EECF244321}">
                <p14:modId xmlns:p14="http://schemas.microsoft.com/office/powerpoint/2010/main" val="3841446259"/>
              </p:ext>
            </p:extLst>
          </p:nvPr>
        </p:nvGraphicFramePr>
        <p:xfrm>
          <a:off x="354402" y="4132821"/>
          <a:ext cx="4290561" cy="1125659"/>
        </p:xfrm>
        <a:graphic>
          <a:graphicData uri="http://schemas.openxmlformats.org/drawingml/2006/table">
            <a:tbl>
              <a:tblPr firstRow="1" firstCol="1" bandRow="1"/>
              <a:tblGrid>
                <a:gridCol w="4290561">
                  <a:extLst>
                    <a:ext uri="{9D8B030D-6E8A-4147-A177-3AD203B41FA5}">
                      <a16:colId xmlns:a16="http://schemas.microsoft.com/office/drawing/2014/main" val="20000"/>
                    </a:ext>
                  </a:extLst>
                </a:gridCol>
              </a:tblGrid>
              <a:tr h="1125659">
                <a:tc>
                  <a:txBody>
                    <a:bodyPr/>
                    <a:lstStyle/>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大都市圏の料金については、環状道路整備の進捗を踏まえ、道路ネットワークの稼働率を最適化するため、ＩＴＳ技術を活用しつつ、「世界一効率的な利用」を実現する</a:t>
                      </a:r>
                      <a:r>
                        <a:rPr lang="ja-JP" altLang="en-US" sz="1400" b="0"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シームレスな料金体系の構築</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4" name="正方形/長方形 73"/>
          <p:cNvSpPr/>
          <p:nvPr/>
        </p:nvSpPr>
        <p:spPr>
          <a:xfrm>
            <a:off x="177797" y="3585310"/>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182639" y="530706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6" name="表 75"/>
          <p:cNvGraphicFramePr>
            <a:graphicFrameLocks noGrp="1"/>
          </p:cNvGraphicFramePr>
          <p:nvPr>
            <p:extLst>
              <p:ext uri="{D42A27DB-BD31-4B8C-83A1-F6EECF244321}">
                <p14:modId xmlns:p14="http://schemas.microsoft.com/office/powerpoint/2010/main" val="3640672442"/>
              </p:ext>
            </p:extLst>
          </p:nvPr>
        </p:nvGraphicFramePr>
        <p:xfrm>
          <a:off x="297412" y="5733836"/>
          <a:ext cx="4347340" cy="864097"/>
        </p:xfrm>
        <a:graphic>
          <a:graphicData uri="http://schemas.openxmlformats.org/drawingml/2006/table">
            <a:tbl>
              <a:tblPr firstRow="1" firstCol="1" bandRow="1"/>
              <a:tblGrid>
                <a:gridCol w="4347340">
                  <a:extLst>
                    <a:ext uri="{9D8B030D-6E8A-4147-A177-3AD203B41FA5}">
                      <a16:colId xmlns:a16="http://schemas.microsoft.com/office/drawing/2014/main" val="20000"/>
                    </a:ext>
                  </a:extLst>
                </a:gridCol>
              </a:tblGrid>
              <a:tr h="864097">
                <a:tc>
                  <a:txBody>
                    <a:bodyPr/>
                    <a:lstStyle/>
                    <a:p>
                      <a:pPr algn="l">
                        <a:lnSpc>
                          <a:spcPct val="100000"/>
                        </a:lnSpc>
                        <a:spcAft>
                          <a:spcPts val="0"/>
                        </a:spcAft>
                      </a:pP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・対距離料金を基本とした料金体系に整理・統一</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・道路公社路線は、接続する高速道路に移管</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7" name="正方形/長方形 76"/>
          <p:cNvSpPr/>
          <p:nvPr/>
        </p:nvSpPr>
        <p:spPr>
          <a:xfrm>
            <a:off x="107504" y="887234"/>
            <a:ext cx="8928992" cy="26014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大和川線、湾岸線、淀川左岸線、近畿自動車道などから構成される環状道路が、政府の都市再生プロジェクトにおいて、「大阪都心部における新たな環状道路」（大阪都市再生環状道路）として位置付けられた。</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高速道路淀川</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月に松原ジャンクションの北西渡り線が開通、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月に西船場ジャンクションの信濃橋渡り線が開通するなど、利便性の向上が進む。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高速道路大和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月に鉄砲～三宅西区間の開通により全線が開通。</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月に本体工事に着手。淀川左岸線延伸部は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月に事業化するなど、ミッシングリンク解消に向けた動きも進んでいる。</a:t>
            </a:r>
          </a:p>
        </p:txBody>
      </p:sp>
      <p:grpSp>
        <p:nvGrpSpPr>
          <p:cNvPr id="78" name="グループ化 77"/>
          <p:cNvGrpSpPr/>
          <p:nvPr/>
        </p:nvGrpSpPr>
        <p:grpSpPr>
          <a:xfrm>
            <a:off x="5112692" y="4031089"/>
            <a:ext cx="3290440" cy="2650042"/>
            <a:chOff x="8463196" y="7059494"/>
            <a:chExt cx="2628774" cy="2288098"/>
          </a:xfrm>
        </p:grpSpPr>
        <p:pic>
          <p:nvPicPr>
            <p:cNvPr id="79" name="図 7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50685" y="7059494"/>
              <a:ext cx="2541285" cy="2288098"/>
            </a:xfrm>
            <a:prstGeom prst="rect">
              <a:avLst/>
            </a:prstGeom>
            <a:ln w="15875" cmpd="thickThin">
              <a:noFill/>
            </a:ln>
            <a:effectLst>
              <a:softEdge rad="12700"/>
            </a:effectLst>
          </p:spPr>
        </p:pic>
        <p:sp>
          <p:nvSpPr>
            <p:cNvPr id="80" name="正方形/長方形 79"/>
            <p:cNvSpPr/>
            <p:nvPr/>
          </p:nvSpPr>
          <p:spPr>
            <a:xfrm>
              <a:off x="9670539" y="7200189"/>
              <a:ext cx="898407" cy="106166"/>
            </a:xfrm>
            <a:prstGeom prst="rect">
              <a:avLst/>
            </a:prstGeom>
            <a:solidFill>
              <a:srgbClr val="FFFFCC">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吹き出し: 四角形 331">
              <a:extLst>
                <a:ext uri="{FF2B5EF4-FFF2-40B4-BE49-F238E27FC236}">
                  <a16:creationId xmlns:a16="http://schemas.microsoft.com/office/drawing/2014/main" id="{6C94F9B5-10B0-4C6A-87AA-E7269D0B5C6B}"/>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a:solidFill>
                <a:schemeClr val="bg1">
                  <a:lumMod val="75000"/>
                </a:schemeClr>
              </a:solidFill>
            </a:ln>
            <a:effectLst>
              <a:outerShdw blurRad="50800" dist="88900" dir="2700000" algn="tl" rotWithShape="0">
                <a:prstClr val="black">
                  <a:alpha val="80000"/>
                </a:prstClr>
              </a:outerShdw>
            </a:effectLst>
            <a:scene3d>
              <a:camera prst="orthographicFront"/>
              <a:lightRig rig="threePt" dir="t"/>
            </a:scene3d>
            <a:sp3d>
              <a:bevelT w="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b="1" spc="600"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p:cNvSpPr/>
            <p:nvPr/>
          </p:nvSpPr>
          <p:spPr>
            <a:xfrm flipH="1">
              <a:off x="8595246" y="8969232"/>
              <a:ext cx="1419764" cy="186019"/>
            </a:xfrm>
            <a:prstGeom prst="rect">
              <a:avLst/>
            </a:prstGeom>
            <a:noFill/>
          </p:spPr>
          <p:txBody>
            <a:bodyPr wrap="square" lIns="91440" tIns="45720" rIns="91440" bIns="45720">
              <a:spAutoFit/>
            </a:bodyPr>
            <a:lstStyle/>
            <a:p>
              <a:pPr algn="ctr"/>
              <a:r>
                <a:rPr lang="ja-JP" altLang="en-US" sz="800" b="1" dirty="0" smtClean="0">
                  <a:latin typeface="メイリオ" panose="020B0604030504040204" pitchFamily="50" charset="-128"/>
                  <a:ea typeface="メイリオ" panose="020B0604030504040204" pitchFamily="50" charset="-128"/>
                </a:rPr>
                <a:t>大阪都市再生環状道路</a:t>
              </a:r>
              <a:endParaRPr lang="ja-JP" altLang="en-US" sz="800" b="1" dirty="0">
                <a:latin typeface="メイリオ" panose="020B0604030504040204" pitchFamily="50" charset="-128"/>
                <a:ea typeface="メイリオ" panose="020B0604030504040204" pitchFamily="50" charset="-128"/>
              </a:endParaRPr>
            </a:p>
          </p:txBody>
        </p:sp>
        <p:sp>
          <p:nvSpPr>
            <p:cNvPr id="83" name="フリーフォーム 82"/>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a:solidFill>
                <a:srgbClr val="F0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4" name="グループ化 83"/>
            <p:cNvGrpSpPr/>
            <p:nvPr/>
          </p:nvGrpSpPr>
          <p:grpSpPr>
            <a:xfrm>
              <a:off x="9039362" y="7485015"/>
              <a:ext cx="1475885" cy="1274426"/>
              <a:chOff x="10996500" y="4728721"/>
              <a:chExt cx="1522428" cy="1427485"/>
            </a:xfrm>
          </p:grpSpPr>
          <p:sp>
            <p:nvSpPr>
              <p:cNvPr id="107" name="フリーフォーム 106"/>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フリーフォーム 107"/>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フリーフォーム 108"/>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フリーフォーム 109"/>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フリーフォーム 110"/>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2" name="フリーフォーム 111"/>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3" name="フリーフォーム 112"/>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5" name="フリーフォーム 84"/>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mpd="sng">
              <a:solidFill>
                <a:srgbClr val="00983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正方形/長方形 85"/>
            <p:cNvSpPr/>
            <p:nvPr/>
          </p:nvSpPr>
          <p:spPr>
            <a:xfrm>
              <a:off x="9718128" y="7165140"/>
              <a:ext cx="803229" cy="186019"/>
            </a:xfrm>
            <a:prstGeom prst="rect">
              <a:avLst/>
            </a:prstGeom>
            <a:noFill/>
          </p:spPr>
          <p:txBody>
            <a:bodyPr wrap="none" lIns="91440" tIns="45720" rIns="91440" bIns="45720">
              <a:spAutoFit/>
            </a:bodyPr>
            <a:lstStyle/>
            <a:p>
              <a:pPr algn="ctr"/>
              <a:r>
                <a:rPr lang="ja-JP" altLang="en-US" sz="800" b="1" dirty="0" smtClean="0">
                  <a:latin typeface="メイリオ" panose="020B0604030504040204" pitchFamily="50" charset="-128"/>
                  <a:ea typeface="メイリオ" panose="020B0604030504040204" pitchFamily="50" charset="-128"/>
                </a:rPr>
                <a:t>淀川左岸線延伸部</a:t>
              </a:r>
              <a:endParaRPr lang="ja-JP" altLang="en-US" sz="800" b="1" dirty="0">
                <a:latin typeface="メイリオ" panose="020B0604030504040204" pitchFamily="50" charset="-128"/>
                <a:ea typeface="メイリオ" panose="020B0604030504040204" pitchFamily="50" charset="-128"/>
              </a:endParaRPr>
            </a:p>
          </p:txBody>
        </p:sp>
        <p:grpSp>
          <p:nvGrpSpPr>
            <p:cNvPr id="87" name="グループ化 86"/>
            <p:cNvGrpSpPr/>
            <p:nvPr/>
          </p:nvGrpSpPr>
          <p:grpSpPr>
            <a:xfrm>
              <a:off x="10196582" y="8894158"/>
              <a:ext cx="814873" cy="392566"/>
              <a:chOff x="9036496" y="7658100"/>
              <a:chExt cx="872346" cy="419657"/>
            </a:xfrm>
          </p:grpSpPr>
          <p:sp>
            <p:nvSpPr>
              <p:cNvPr id="101" name="正方形/長方形 100"/>
              <p:cNvSpPr/>
              <p:nvPr/>
            </p:nvSpPr>
            <p:spPr>
              <a:xfrm>
                <a:off x="9036496" y="7658100"/>
                <a:ext cx="872346" cy="4196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2" name="グループ化 101"/>
              <p:cNvGrpSpPr/>
              <p:nvPr/>
            </p:nvGrpSpPr>
            <p:grpSpPr>
              <a:xfrm>
                <a:off x="9487721" y="7708751"/>
                <a:ext cx="388262" cy="353603"/>
                <a:chOff x="6787675" y="7559138"/>
                <a:chExt cx="392424" cy="353603"/>
              </a:xfrm>
            </p:grpSpPr>
            <p:sp>
              <p:nvSpPr>
                <p:cNvPr id="105" name="正方形/長方形 104"/>
                <p:cNvSpPr/>
                <p:nvPr/>
              </p:nvSpPr>
              <p:spPr>
                <a:xfrm>
                  <a:off x="6787675" y="7559138"/>
                  <a:ext cx="392424" cy="184652"/>
                </a:xfrm>
                <a:prstGeom prst="rect">
                  <a:avLst/>
                </a:prstGeom>
                <a:noFill/>
              </p:spPr>
              <p:txBody>
                <a:bodyPr wrap="none" lIns="91440" tIns="45720" rIns="91440" bIns="45720">
                  <a:spAutoFit/>
                </a:bodyPr>
                <a:lstStyle/>
                <a:p>
                  <a:pPr algn="ctr"/>
                  <a:r>
                    <a:rPr lang="ja-JP" altLang="en-US" sz="700" dirty="0" smtClean="0">
                      <a:ln w="0"/>
                      <a:latin typeface="メイリオ" panose="020B0604030504040204" pitchFamily="50" charset="-128"/>
                      <a:ea typeface="メイリオ" panose="020B0604030504040204" pitchFamily="50" charset="-128"/>
                    </a:rPr>
                    <a:t>開通</a:t>
                  </a:r>
                  <a:r>
                    <a:rPr lang="ja-JP" altLang="en-US" sz="700" dirty="0">
                      <a:ln w="0"/>
                      <a:latin typeface="メイリオ" panose="020B0604030504040204" pitchFamily="50" charset="-128"/>
                      <a:ea typeface="メイリオ" panose="020B0604030504040204" pitchFamily="50" charset="-128"/>
                    </a:rPr>
                    <a:t>済</a:t>
                  </a:r>
                  <a:endParaRPr lang="ja-JP" altLang="en-US" sz="700" b="0" cap="none" spc="0" dirty="0">
                    <a:ln w="0"/>
                    <a:latin typeface="メイリオ" panose="020B0604030504040204" pitchFamily="50" charset="-128"/>
                    <a:ea typeface="メイリオ" panose="020B0604030504040204" pitchFamily="50" charset="-128"/>
                  </a:endParaRPr>
                </a:p>
              </p:txBody>
            </p:sp>
            <p:sp>
              <p:nvSpPr>
                <p:cNvPr id="106" name="正方形/長方形 105"/>
                <p:cNvSpPr/>
                <p:nvPr/>
              </p:nvSpPr>
              <p:spPr>
                <a:xfrm>
                  <a:off x="6787675" y="7728089"/>
                  <a:ext cx="392424" cy="184652"/>
                </a:xfrm>
                <a:prstGeom prst="rect">
                  <a:avLst/>
                </a:prstGeom>
                <a:noFill/>
              </p:spPr>
              <p:txBody>
                <a:bodyPr wrap="none" lIns="91440" tIns="45720" rIns="91440" bIns="45720">
                  <a:spAutoFit/>
                </a:bodyPr>
                <a:lstStyle/>
                <a:p>
                  <a:pPr algn="ctr"/>
                  <a:r>
                    <a:rPr lang="ja-JP" altLang="en-US" sz="700" b="0" cap="none" spc="0" dirty="0" smtClean="0">
                      <a:ln w="0"/>
                      <a:latin typeface="メイリオ" panose="020B0604030504040204" pitchFamily="50" charset="-128"/>
                      <a:ea typeface="メイリオ" panose="020B0604030504040204" pitchFamily="50" charset="-128"/>
                    </a:rPr>
                    <a:t>事業中</a:t>
                  </a:r>
                  <a:endParaRPr lang="ja-JP" altLang="en-US" sz="700" b="0" cap="none" spc="0" dirty="0">
                    <a:ln w="0"/>
                    <a:latin typeface="メイリオ" panose="020B0604030504040204" pitchFamily="50" charset="-128"/>
                    <a:ea typeface="メイリオ" panose="020B0604030504040204" pitchFamily="50" charset="-128"/>
                  </a:endParaRPr>
                </a:p>
              </p:txBody>
            </p:sp>
          </p:grpSp>
          <p:cxnSp>
            <p:nvCxnSpPr>
              <p:cNvPr id="103" name="直線コネクタ 102"/>
              <p:cNvCxnSpPr/>
              <p:nvPr/>
            </p:nvCxnSpPr>
            <p:spPr>
              <a:xfrm>
                <a:off x="9111800" y="7801936"/>
                <a:ext cx="345546" cy="0"/>
              </a:xfrm>
              <a:prstGeom prst="line">
                <a:avLst/>
              </a:prstGeom>
              <a:ln w="38100">
                <a:solidFill>
                  <a:srgbClr val="01963F"/>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9120205" y="7939784"/>
                <a:ext cx="345546" cy="0"/>
              </a:xfrm>
              <a:prstGeom prst="line">
                <a:avLst/>
              </a:prstGeom>
              <a:ln w="28575">
                <a:solidFill>
                  <a:srgbClr val="00993F"/>
                </a:solidFill>
                <a:prstDash val="sysDot"/>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a:xfrm>
              <a:off x="8599696" y="7232541"/>
              <a:ext cx="956660" cy="156736"/>
            </a:xfrm>
            <a:prstGeom prst="rect">
              <a:avLst/>
            </a:prstGeom>
            <a:solidFill>
              <a:srgbClr val="FFFF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p:cNvSpPr/>
            <p:nvPr/>
          </p:nvSpPr>
          <p:spPr>
            <a:xfrm>
              <a:off x="8463196" y="7218387"/>
              <a:ext cx="1290181" cy="186019"/>
            </a:xfrm>
            <a:prstGeom prst="rect">
              <a:avLst/>
            </a:prstGeom>
          </p:spPr>
          <p:txBody>
            <a:bodyPr wrap="square">
              <a:spAutoFit/>
            </a:bodyPr>
            <a:lstStyle/>
            <a:p>
              <a:pPr algn="ctr"/>
              <a:r>
                <a:rPr lang="ja-JP" altLang="en-US" sz="800" b="1" dirty="0">
                  <a:latin typeface="メイリオ" panose="020B0604030504040204" pitchFamily="50" charset="-128"/>
                  <a:ea typeface="メイリオ" panose="020B0604030504040204" pitchFamily="50" charset="-128"/>
                </a:rPr>
                <a:t>淀川左岸</a:t>
              </a:r>
              <a:r>
                <a:rPr lang="ja-JP" altLang="en-US" sz="800" b="1" dirty="0" smtClean="0">
                  <a:latin typeface="メイリオ" panose="020B0604030504040204" pitchFamily="50" charset="-128"/>
                  <a:ea typeface="メイリオ" panose="020B0604030504040204" pitchFamily="50" charset="-128"/>
                </a:rPr>
                <a:t>線（２期）</a:t>
              </a:r>
              <a:endParaRPr lang="ja-JP" altLang="en-US" sz="800" b="1" dirty="0">
                <a:latin typeface="メイリオ" panose="020B0604030504040204" pitchFamily="50" charset="-128"/>
                <a:ea typeface="メイリオ" panose="020B0604030504040204" pitchFamily="50" charset="-128"/>
              </a:endParaRPr>
            </a:p>
          </p:txBody>
        </p:sp>
        <p:sp>
          <p:nvSpPr>
            <p:cNvPr id="90" name="フリーフォーム 89"/>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a:solidFill>
                <a:srgbClr val="00B05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フリーフォーム 90"/>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フリーフォーム 91"/>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3" name="正方形/長方形 92"/>
            <p:cNvSpPr/>
            <p:nvPr/>
          </p:nvSpPr>
          <p:spPr>
            <a:xfrm>
              <a:off x="8595246" y="7233015"/>
              <a:ext cx="961110" cy="145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正方形/長方形 93"/>
            <p:cNvSpPr/>
            <p:nvPr/>
          </p:nvSpPr>
          <p:spPr>
            <a:xfrm>
              <a:off x="9653497" y="7180615"/>
              <a:ext cx="932489" cy="133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5" name="直線コネクタ 94"/>
            <p:cNvCxnSpPr/>
            <p:nvPr/>
          </p:nvCxnSpPr>
          <p:spPr>
            <a:xfrm>
              <a:off x="8600933" y="7389277"/>
              <a:ext cx="857668" cy="291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endCxn id="92" idx="4"/>
            </p:cNvCxnSpPr>
            <p:nvPr/>
          </p:nvCxnSpPr>
          <p:spPr>
            <a:xfrm>
              <a:off x="9546736" y="7370621"/>
              <a:ext cx="148994" cy="126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endCxn id="92" idx="4"/>
            </p:cNvCxnSpPr>
            <p:nvPr/>
          </p:nvCxnSpPr>
          <p:spPr>
            <a:xfrm>
              <a:off x="9636583" y="7324553"/>
              <a:ext cx="59147" cy="172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endCxn id="110" idx="8"/>
            </p:cNvCxnSpPr>
            <p:nvPr/>
          </p:nvCxnSpPr>
          <p:spPr>
            <a:xfrm flipH="1">
              <a:off x="10392986" y="7326968"/>
              <a:ext cx="193000" cy="210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313063" y="7420492"/>
              <a:ext cx="299523" cy="21340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9678317" y="7433769"/>
              <a:ext cx="811169" cy="3350"/>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3686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4212703"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大阪府における国内旅行需要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315433" y="2980115"/>
            <a:ext cx="455770"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2"/>
            <a:ext cx="8928992" cy="10790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大阪府における日本人延べ宿泊者数は近年増加傾向。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一方、旅行消費全体に占める国内旅行消費の割合を全国と比較すると、全国での日本人国内旅行消費額はインバウンド消費額の約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倍であるのに対し、大阪府では約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317" y="2355609"/>
            <a:ext cx="3273116"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本人延べ宿泊者数（大阪）の推移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771202" y="2371444"/>
            <a:ext cx="504926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○旅行消費全体に占める国内旅行消費の割合（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年実績）</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10</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グラフ 4"/>
          <p:cNvGraphicFramePr/>
          <p:nvPr>
            <p:extLst/>
          </p:nvPr>
        </p:nvGraphicFramePr>
        <p:xfrm>
          <a:off x="87011" y="3172061"/>
          <a:ext cx="3744416" cy="3671346"/>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p:cNvSpPr txBox="1"/>
          <p:nvPr/>
        </p:nvSpPr>
        <p:spPr>
          <a:xfrm>
            <a:off x="42317" y="2933229"/>
            <a:ext cx="783704"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万人泊</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p:nvPr>
            <p:extLst/>
          </p:nvPr>
        </p:nvGraphicFramePr>
        <p:xfrm>
          <a:off x="5724128" y="2750205"/>
          <a:ext cx="4152238" cy="3604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グラフ 22"/>
          <p:cNvGraphicFramePr/>
          <p:nvPr>
            <p:extLst/>
          </p:nvPr>
        </p:nvGraphicFramePr>
        <p:xfrm>
          <a:off x="3036003" y="2800672"/>
          <a:ext cx="4201125" cy="3655287"/>
        </p:xfrm>
        <a:graphic>
          <a:graphicData uri="http://schemas.openxmlformats.org/drawingml/2006/chart">
            <c:chart xmlns:c="http://schemas.openxmlformats.org/drawingml/2006/chart" xmlns:r="http://schemas.openxmlformats.org/officeDocument/2006/relationships" r:id="rId5"/>
          </a:graphicData>
        </a:graphic>
      </p:graphicFrame>
      <p:sp>
        <p:nvSpPr>
          <p:cNvPr id="6" name="正方形/長方形 5"/>
          <p:cNvSpPr/>
          <p:nvPr/>
        </p:nvSpPr>
        <p:spPr>
          <a:xfrm>
            <a:off x="994481" y="2710506"/>
            <a:ext cx="2776722" cy="261610"/>
          </a:xfrm>
          <a:prstGeom prst="rect">
            <a:avLst/>
          </a:prstGeom>
        </p:spPr>
        <p:txBody>
          <a:bodyPr wrap="non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出典：観光庁「宿泊旅行統計調査」より作成</a:t>
            </a:r>
          </a:p>
        </p:txBody>
      </p:sp>
      <p:sp>
        <p:nvSpPr>
          <p:cNvPr id="26" name="テキスト ボックス 25"/>
          <p:cNvSpPr txBox="1"/>
          <p:nvPr/>
        </p:nvSpPr>
        <p:spPr>
          <a:xfrm>
            <a:off x="4283968" y="2718505"/>
            <a:ext cx="489654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出典：観光庁「旅行・観光消費動向調査」「訪日外国人消費動向調査」より作成</a:t>
            </a:r>
            <a:endParaRPr kumimoji="1" lang="zh-TW"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3323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508336" y="2236423"/>
            <a:ext cx="2422814" cy="3808628"/>
            <a:chOff x="5589495" y="2064400"/>
            <a:chExt cx="2784855" cy="4377752"/>
          </a:xfrm>
        </p:grpSpPr>
        <p:pic>
          <p:nvPicPr>
            <p:cNvPr id="10" name="図 9"/>
            <p:cNvPicPr>
              <a:picLocks noChangeAspect="1"/>
            </p:cNvPicPr>
            <p:nvPr/>
          </p:nvPicPr>
          <p:blipFill rotWithShape="1">
            <a:blip r:embed="rId3"/>
            <a:srcRect l="2592" t="14404" r="52037" b="2897"/>
            <a:stretch/>
          </p:blipFill>
          <p:spPr>
            <a:xfrm>
              <a:off x="5618364" y="2064400"/>
              <a:ext cx="2755986" cy="2131626"/>
            </a:xfrm>
            <a:prstGeom prst="rect">
              <a:avLst/>
            </a:prstGeom>
          </p:spPr>
        </p:pic>
        <p:pic>
          <p:nvPicPr>
            <p:cNvPr id="19" name="図 18"/>
            <p:cNvPicPr>
              <a:picLocks noChangeAspect="1"/>
            </p:cNvPicPr>
            <p:nvPr/>
          </p:nvPicPr>
          <p:blipFill rotWithShape="1">
            <a:blip r:embed="rId3"/>
            <a:srcRect l="55205" t="24433" r="2009" b="2542"/>
            <a:stretch/>
          </p:blipFill>
          <p:spPr>
            <a:xfrm>
              <a:off x="5589495" y="4527514"/>
              <a:ext cx="2643668" cy="1914638"/>
            </a:xfrm>
            <a:prstGeom prst="rect">
              <a:avLst/>
            </a:prstGeom>
          </p:spPr>
        </p:pic>
      </p:grpSp>
      <p:sp>
        <p:nvSpPr>
          <p:cNvPr id="16" name="正方形/長方形 15"/>
          <p:cNvSpPr/>
          <p:nvPr/>
        </p:nvSpPr>
        <p:spPr>
          <a:xfrm>
            <a:off x="5088483" y="4105646"/>
            <a:ext cx="4116189"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（開通後１年間の渋滞</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回数</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5Km</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6911" y="1754942"/>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088483" y="2009770"/>
            <a:ext cx="452508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（交通混雑期の渋滞回数</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10Km</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07504" y="42656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07504" y="1061720"/>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間の新名神開通により、「新名神」と「名神・中国道」で交通が分散し、「名神・中国道」の年間の渋滞回数は約７割減となった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47790" y="6240469"/>
            <a:ext cx="4424210" cy="553998"/>
          </a:xfrm>
          <a:prstGeom prst="rect">
            <a:avLst/>
          </a:prstGeom>
        </p:spPr>
        <p:txBody>
          <a:bodyPr wrap="square">
            <a:spAutoFit/>
          </a:bodyPr>
          <a:lstStyle/>
          <a:p>
            <a:pPr marL="361950" indent="-36195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　本線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交通量は、交通量計測装置による値（加重平均</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開通前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開通後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p:nvPr/>
        </p:nvGrpSpPr>
        <p:grpSpPr>
          <a:xfrm>
            <a:off x="309245" y="2363735"/>
            <a:ext cx="4673776" cy="3906890"/>
            <a:chOff x="934305" y="2486364"/>
            <a:chExt cx="5797935" cy="4846594"/>
          </a:xfrm>
        </p:grpSpPr>
        <p:pic>
          <p:nvPicPr>
            <p:cNvPr id="7" name="図 6"/>
            <p:cNvPicPr>
              <a:picLocks noChangeAspect="1"/>
            </p:cNvPicPr>
            <p:nvPr/>
          </p:nvPicPr>
          <p:blipFill>
            <a:blip r:embed="rId4"/>
            <a:stretch>
              <a:fillRect/>
            </a:stretch>
          </p:blipFill>
          <p:spPr>
            <a:xfrm>
              <a:off x="971601" y="2486364"/>
              <a:ext cx="5760639" cy="2431870"/>
            </a:xfrm>
            <a:prstGeom prst="rect">
              <a:avLst/>
            </a:prstGeom>
          </p:spPr>
        </p:pic>
        <p:pic>
          <p:nvPicPr>
            <p:cNvPr id="8" name="図 7"/>
            <p:cNvPicPr>
              <a:picLocks noChangeAspect="1"/>
            </p:cNvPicPr>
            <p:nvPr/>
          </p:nvPicPr>
          <p:blipFill rotWithShape="1">
            <a:blip r:embed="rId5"/>
            <a:srcRect l="5952" t="18606" r="6820" b="9754"/>
            <a:stretch/>
          </p:blipFill>
          <p:spPr>
            <a:xfrm>
              <a:off x="934305" y="4903161"/>
              <a:ext cx="5596047" cy="2429797"/>
            </a:xfrm>
            <a:prstGeom prst="rect">
              <a:avLst/>
            </a:prstGeom>
          </p:spPr>
        </p:pic>
      </p:grpSp>
      <p:sp>
        <p:nvSpPr>
          <p:cNvPr id="22" name="正方形/長方形 21"/>
          <p:cNvSpPr/>
          <p:nvPr/>
        </p:nvSpPr>
        <p:spPr>
          <a:xfrm>
            <a:off x="245338" y="2009770"/>
            <a:ext cx="452508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911011" y="1754942"/>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渋滞</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aseline="300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934943" y="5949280"/>
            <a:ext cx="4029545" cy="861774"/>
          </a:xfrm>
          <a:prstGeom prst="rect">
            <a:avLst/>
          </a:prstGeom>
        </p:spPr>
        <p:txBody>
          <a:bodyPr wrap="square">
            <a:spAutoFit/>
          </a:bodyPr>
          <a:lstStyle/>
          <a:p>
            <a:pPr marL="361950" indent="-361950" algn="just"/>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　渋滞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：時速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40km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以下で低速走行、あるいは停止発進を繰り返す車列が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以上かつ</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分以上継続した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状態。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lgn="just"/>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３　新名神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）と名神（高槻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）・中国道（吹田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）の合計値。カッコ内はうち新名神の回数 </a:t>
            </a:r>
          </a:p>
        </p:txBody>
      </p:sp>
      <p:sp>
        <p:nvSpPr>
          <p:cNvPr id="15" name="正方形/長方形 14"/>
          <p:cNvSpPr/>
          <p:nvPr/>
        </p:nvSpPr>
        <p:spPr>
          <a:xfrm>
            <a:off x="309245" y="753058"/>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間）開通後</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年間の状況について」平成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109</a:t>
            </a:fld>
            <a:endParaRPr lang="ja-JP" altLang="en-US" b="1" dirty="0"/>
          </a:p>
        </p:txBody>
      </p:sp>
    </p:spTree>
    <p:extLst>
      <p:ext uri="{BB962C8B-B14F-4D97-AF65-F5344CB8AC3E}">
        <p14:creationId xmlns:p14="http://schemas.microsoft.com/office/powerpoint/2010/main" val="14428722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496" y="2348880"/>
            <a:ext cx="886042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交通戦略に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おける事業中の「戦略路線」の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出典：大阪府「公共交通戦略」</a:t>
            </a:r>
            <a:endPar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96" y="4896379"/>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Group 39"/>
          <p:cNvGraphicFramePr>
            <a:graphicFrameLocks noGrp="1"/>
          </p:cNvGraphicFramePr>
          <p:nvPr>
            <p:extLst/>
          </p:nvPr>
        </p:nvGraphicFramePr>
        <p:xfrm>
          <a:off x="133904" y="5185006"/>
          <a:ext cx="8902591" cy="1280056"/>
        </p:xfrm>
        <a:graphic>
          <a:graphicData uri="http://schemas.openxmlformats.org/drawingml/2006/table">
            <a:tbl>
              <a:tblPr/>
              <a:tblGrid>
                <a:gridCol w="1702581">
                  <a:extLst>
                    <a:ext uri="{9D8B030D-6E8A-4147-A177-3AD203B41FA5}">
                      <a16:colId xmlns:a16="http://schemas.microsoft.com/office/drawing/2014/main" val="20000"/>
                    </a:ext>
                  </a:extLst>
                </a:gridCol>
                <a:gridCol w="7200010">
                  <a:extLst>
                    <a:ext uri="{9D8B030D-6E8A-4147-A177-3AD203B41FA5}">
                      <a16:colId xmlns:a16="http://schemas.microsoft.com/office/drawing/2014/main" val="20001"/>
                    </a:ext>
                  </a:extLst>
                </a:gridCol>
              </a:tblGrid>
              <a:tr h="41812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・料⾦負担の軽減 　　　　　　　　　　　　　　　　　　　　・乗継駅における駅機能の充実　　　　　　 　　　　 　</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・交通手段のシームレス化　　　　　　　　　　　など</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74240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・鉄道駅耐震補強、可動式ホーム柵設置        </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・災害時の鉄道運行の情報提供　　　　　　　　　　　　　　　　　　　　　　　　　　　　　　　　　　　　　　　など</a:t>
                      </a:r>
                      <a:endParaRPr kumimoji="1" lang="zh-TW"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02956" y="36573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07504" y="742616"/>
            <a:ext cx="8928992" cy="157947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月改訂）に基づき、北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大阪急行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延伸は駅工事・高架工事を実施中、大阪モノレール延伸は都市計画事業認可（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月）及び軌道法に基づく工事施行認可（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月）を取得、なにわ筋線</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は都市計画</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決定がなされ、鉄道事業法</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基づく工事施行認可（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月）を得た。</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また、鉄道事業者に対し、乗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継改善等の府検討案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を提案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するなど、公共交通の利便性向上に向けた取組みを進めている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Group 39"/>
          <p:cNvGraphicFramePr>
            <a:graphicFrameLocks noGrp="1"/>
          </p:cNvGraphicFramePr>
          <p:nvPr>
            <p:extLst/>
          </p:nvPr>
        </p:nvGraphicFramePr>
        <p:xfrm>
          <a:off x="107504" y="2636912"/>
          <a:ext cx="8932285" cy="2019744"/>
        </p:xfrm>
        <a:graphic>
          <a:graphicData uri="http://schemas.openxmlformats.org/drawingml/2006/table">
            <a:tbl>
              <a:tblPr/>
              <a:tblGrid>
                <a:gridCol w="1141848">
                  <a:extLst>
                    <a:ext uri="{9D8B030D-6E8A-4147-A177-3AD203B41FA5}">
                      <a16:colId xmlns:a16="http://schemas.microsoft.com/office/drawing/2014/main" val="20000"/>
                    </a:ext>
                  </a:extLst>
                </a:gridCol>
                <a:gridCol w="2564285">
                  <a:extLst>
                    <a:ext uri="{9D8B030D-6E8A-4147-A177-3AD203B41FA5}">
                      <a16:colId xmlns:a16="http://schemas.microsoft.com/office/drawing/2014/main" val="20001"/>
                    </a:ext>
                  </a:extLst>
                </a:gridCol>
                <a:gridCol w="52261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smtClean="0">
                          <a:ln>
                            <a:noFill/>
                          </a:ln>
                          <a:solidFill>
                            <a:schemeClr val="tx1"/>
                          </a:solidFill>
                          <a:effectLst/>
                          <a:latin typeface="Meiryo UI" pitchFamily="50" charset="-128"/>
                          <a:ea typeface="ＭＳ Ｐゴシック" pitchFamily="50" charset="-128"/>
                        </a:rPr>
                        <a:t>数値は概数</a:t>
                      </a:r>
                      <a:r>
                        <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38331">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600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＊南北軸の強化、国土軸アクセス</a:t>
                      </a: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1,050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（インフラ：</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740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億、インフラ外：</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310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＊放射状鉄道の環状結節</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路線の放射鉄道と結節）</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（うめきた（大阪）地下</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新今宮）</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＊関空アクセスの強化（速達性や定時制に加え、運行頻度やリダンダンシーも向上）</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bl>
          </a:graphicData>
        </a:graphic>
      </p:graphicFrame>
      <p:sp>
        <p:nvSpPr>
          <p:cNvPr id="11" name="スライド番号プレースホルダー 1"/>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110</a:t>
            </a:fld>
            <a:endParaRPr lang="ja-JP" altLang="en-US" dirty="0"/>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985587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03367" y="570456"/>
            <a:ext cx="6151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130" name="テキスト ボックス 129"/>
          <p:cNvSpPr txBox="1"/>
          <p:nvPr/>
        </p:nvSpPr>
        <p:spPr>
          <a:xfrm>
            <a:off x="5311816" y="1700808"/>
            <a:ext cx="2808000"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403561" y="6525924"/>
            <a:ext cx="2808000" cy="215444"/>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413178" y="4914363"/>
            <a:ext cx="2808000"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111</a:t>
            </a:fld>
            <a:endParaRPr lang="ja-JP" altLang="en-US" b="1" dirty="0"/>
          </a:p>
        </p:txBody>
      </p:sp>
      <p:graphicFrame>
        <p:nvGraphicFramePr>
          <p:cNvPr id="90" name="表 89"/>
          <p:cNvGraphicFramePr>
            <a:graphicFrameLocks noGrp="1"/>
          </p:cNvGraphicFramePr>
          <p:nvPr>
            <p:extLst>
              <p:ext uri="{D42A27DB-BD31-4B8C-83A1-F6EECF244321}">
                <p14:modId xmlns:p14="http://schemas.microsoft.com/office/powerpoint/2010/main" val="3350751151"/>
              </p:ext>
            </p:extLst>
          </p:nvPr>
        </p:nvGraphicFramePr>
        <p:xfrm>
          <a:off x="107504" y="5953344"/>
          <a:ext cx="5004048" cy="572000"/>
        </p:xfrm>
        <a:graphic>
          <a:graphicData uri="http://schemas.openxmlformats.org/drawingml/2006/table">
            <a:tbl>
              <a:tblPr firstRow="1" firstCol="1" bandRow="1"/>
              <a:tblGrid>
                <a:gridCol w="5004048">
                  <a:extLst>
                    <a:ext uri="{9D8B030D-6E8A-4147-A177-3AD203B41FA5}">
                      <a16:colId xmlns:a16="http://schemas.microsoft.com/office/drawing/2014/main" val="20000"/>
                    </a:ext>
                  </a:extLst>
                </a:gridCol>
              </a:tblGrid>
              <a:tr h="57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整備新幹線、リニア中央新幹線等の人流・物流ネットワークの早期整備・活用（略）を図り、二者択一ではない大都市圏と地方圏の関係の構築につなげていく。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91" name="テキスト ボックス 90"/>
          <p:cNvSpPr txBox="1"/>
          <p:nvPr/>
        </p:nvSpPr>
        <p:spPr>
          <a:xfrm>
            <a:off x="107504" y="1700808"/>
            <a:ext cx="507309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リニア・北陸新幹線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の全線開業に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より形成される新幹線ネットワーク</a:t>
            </a:r>
            <a:endParaRPr kumimoji="1" lang="ja-JP" altLang="en-US" sz="1000" dirty="0"/>
          </a:p>
        </p:txBody>
      </p:sp>
      <p:sp>
        <p:nvSpPr>
          <p:cNvPr id="92" name="正方形/長方形 91"/>
          <p:cNvSpPr/>
          <p:nvPr/>
        </p:nvSpPr>
        <p:spPr>
          <a:xfrm>
            <a:off x="124050" y="1052736"/>
            <a:ext cx="8928992"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新幹線と北陸新幹線につ</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、国等への働きかけを行うなど、新大阪駅までの１日も早い全線開業に向けた取組みを進めている。</a:t>
            </a:r>
          </a:p>
          <a:p>
            <a:pPr algn="just">
              <a:lnSpc>
                <a:spcPts val="2000"/>
              </a:lnSpc>
            </a:pP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テキスト ボックス 92"/>
          <p:cNvSpPr txBox="1"/>
          <p:nvPr/>
        </p:nvSpPr>
        <p:spPr>
          <a:xfrm>
            <a:off x="0" y="5703059"/>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方針 抜粋（</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骨太の</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方針</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７閣議</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決定）</a:t>
            </a:r>
            <a:endParaRPr kumimoji="1" lang="ja-JP" altLang="en-US" sz="1000" dirty="0"/>
          </a:p>
        </p:txBody>
      </p:sp>
      <p:pic>
        <p:nvPicPr>
          <p:cNvPr id="94" name="図 93"/>
          <p:cNvPicPr>
            <a:picLocks noChangeAspect="1"/>
          </p:cNvPicPr>
          <p:nvPr/>
        </p:nvPicPr>
        <p:blipFill rotWithShape="1">
          <a:blip r:embed="rId3"/>
          <a:srcRect l="16922" r="4246" b="11958"/>
          <a:stretch/>
        </p:blipFill>
        <p:spPr>
          <a:xfrm>
            <a:off x="172035" y="1916832"/>
            <a:ext cx="4962498" cy="3190684"/>
          </a:xfrm>
          <a:prstGeom prst="rect">
            <a:avLst/>
          </a:prstGeom>
          <a:ln>
            <a:solidFill>
              <a:schemeClr val="tx1">
                <a:lumMod val="65000"/>
                <a:lumOff val="35000"/>
              </a:schemeClr>
            </a:solidFill>
          </a:ln>
        </p:spPr>
      </p:pic>
      <p:sp>
        <p:nvSpPr>
          <p:cNvPr id="95" name="角丸四角形 94"/>
          <p:cNvSpPr/>
          <p:nvPr/>
        </p:nvSpPr>
        <p:spPr>
          <a:xfrm>
            <a:off x="251520" y="2247923"/>
            <a:ext cx="2823694" cy="58296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リニア整備後の４時間到達圏（</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大阪　４０箇所</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４７箇所</a:t>
            </a: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東京　３５箇所</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４７箇所</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→大阪が東京に匹敵する 一大ハブ都市に</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a:p>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鉄道利用で４時間以内に到達可能な県庁所在都市数</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96" name="直線コネクタ 95"/>
          <p:cNvCxnSpPr/>
          <p:nvPr/>
        </p:nvCxnSpPr>
        <p:spPr>
          <a:xfrm flipV="1">
            <a:off x="3419872" y="2423896"/>
            <a:ext cx="792088" cy="311157"/>
          </a:xfrm>
          <a:prstGeom prst="line">
            <a:avLst/>
          </a:prstGeom>
          <a:ln w="12700"/>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2129334" y="2996952"/>
            <a:ext cx="354780" cy="141754"/>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98" name="表 97"/>
          <p:cNvGraphicFramePr>
            <a:graphicFrameLocks noGrp="1"/>
          </p:cNvGraphicFramePr>
          <p:nvPr>
            <p:extLst/>
          </p:nvPr>
        </p:nvGraphicFramePr>
        <p:xfrm>
          <a:off x="5475569" y="5373216"/>
          <a:ext cx="3455366" cy="1155700"/>
        </p:xfrm>
        <a:graphic>
          <a:graphicData uri="http://schemas.openxmlformats.org/drawingml/2006/table">
            <a:tbl>
              <a:tblPr firstRow="1" bandRow="1">
                <a:tableStyleId>{D7AC3CCA-C797-4891-BE02-D94E43425B78}</a:tableStyleId>
              </a:tblPr>
              <a:tblGrid>
                <a:gridCol w="864094">
                  <a:extLst>
                    <a:ext uri="{9D8B030D-6E8A-4147-A177-3AD203B41FA5}">
                      <a16:colId xmlns:a16="http://schemas.microsoft.com/office/drawing/2014/main" val="3257375910"/>
                    </a:ext>
                  </a:extLst>
                </a:gridCol>
                <a:gridCol w="1296144">
                  <a:extLst>
                    <a:ext uri="{9D8B030D-6E8A-4147-A177-3AD203B41FA5}">
                      <a16:colId xmlns:a16="http://schemas.microsoft.com/office/drawing/2014/main" val="2183642815"/>
                    </a:ext>
                  </a:extLst>
                </a:gridCol>
                <a:gridCol w="1295128">
                  <a:extLst>
                    <a:ext uri="{9D8B030D-6E8A-4147-A177-3AD203B41FA5}">
                      <a16:colId xmlns:a16="http://schemas.microsoft.com/office/drawing/2014/main" val="871403320"/>
                    </a:ext>
                  </a:extLst>
                </a:gridCol>
              </a:tblGrid>
              <a:tr h="370840">
                <a:tc>
                  <a:txBody>
                    <a:bodyPr/>
                    <a:lstStyle/>
                    <a:p>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0" dirty="0" smtClean="0">
                          <a:latin typeface="Meiryo UI" panose="020B0604030504040204" pitchFamily="50" charset="-128"/>
                          <a:ea typeface="Meiryo UI" panose="020B0604030504040204" pitchFamily="50" charset="-128"/>
                        </a:rPr>
                        <a:t>大阪・東京間　　</a:t>
                      </a:r>
                      <a:r>
                        <a:rPr lang="en-US" altLang="ja-JP" sz="800" b="0" dirty="0" smtClean="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現行</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47</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en-US" altLang="ja-JP" sz="1050" b="0" dirty="0" smtClean="0">
                          <a:latin typeface="Meiryo UI" panose="020B0604030504040204" pitchFamily="50" charset="-128"/>
                          <a:ea typeface="Meiryo UI" panose="020B0604030504040204" pitchFamily="50" charset="-128"/>
                        </a:rPr>
                        <a:t>135</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extLst>
                  <a:ext uri="{0D108BD9-81ED-4DB2-BD59-A6C34878D82A}">
                    <a16:rowId xmlns:a16="http://schemas.microsoft.com/office/drawing/2014/main" val="2247420749"/>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全線開業時</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algn="l"/>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27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algn="l"/>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20</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67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68</a:t>
                      </a:r>
                      <a:r>
                        <a:rPr kumimoji="1" lang="ja-JP" altLang="en-US" sz="1050" b="0" dirty="0" smtClean="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99" name="テキスト ボックス 98"/>
          <p:cNvSpPr txBox="1"/>
          <p:nvPr/>
        </p:nvSpPr>
        <p:spPr>
          <a:xfrm>
            <a:off x="3965420" y="2140396"/>
            <a:ext cx="1146132" cy="551877"/>
          </a:xfrm>
          <a:prstGeom prst="rect">
            <a:avLst/>
          </a:prstGeom>
          <a:solidFill>
            <a:schemeClr val="bg1"/>
          </a:solidFill>
          <a:ln>
            <a:solidFill>
              <a:schemeClr val="tx1"/>
            </a:solidFill>
          </a:ln>
        </p:spPr>
        <p:txBody>
          <a:bodyPr wrap="square" lIns="36000" tIns="18000" rIns="36000" bIns="18000" rtlCol="0">
            <a:spAutoFit/>
          </a:bodyPr>
          <a:lstStyle/>
          <a:p>
            <a:r>
              <a:rPr kumimoji="1" lang="ja-JP" altLang="en-US" sz="800" dirty="0" smtClean="0">
                <a:latin typeface="Meiryo UI" panose="020B0604030504040204" pitchFamily="50" charset="-128"/>
                <a:ea typeface="Meiryo UI" panose="020B0604030504040204" pitchFamily="50" charset="-128"/>
              </a:rPr>
              <a:t>北陸新幹線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金沢・敦賀間</a:t>
            </a:r>
            <a:r>
              <a:rPr lang="en-US" altLang="ja-JP" sz="600" dirty="0" smtClean="0">
                <a:latin typeface="Meiryo UI" panose="020B0604030504040204" pitchFamily="50" charset="-128"/>
                <a:ea typeface="Meiryo UI" panose="020B0604030504040204" pitchFamily="50" charset="-128"/>
              </a:rPr>
              <a:t>&lt;143km&gt;</a:t>
            </a:r>
          </a:p>
          <a:p>
            <a:pPr algn="ctr">
              <a:lnSpc>
                <a:spcPts val="720"/>
              </a:lnSpc>
            </a:pPr>
            <a:r>
              <a:rPr lang="en-US" altLang="ja-JP" sz="600" dirty="0" smtClean="0">
                <a:latin typeface="Meiryo UI" panose="020B0604030504040204" pitchFamily="50" charset="-128"/>
                <a:ea typeface="Meiryo UI" panose="020B0604030504040204" pitchFamily="50" charset="-128"/>
              </a:rPr>
              <a:t>(</a:t>
            </a:r>
            <a:r>
              <a:rPr kumimoji="1" lang="en-US" altLang="ja-JP" sz="600" dirty="0" smtClean="0">
                <a:latin typeface="Meiryo UI" panose="020B0604030504040204" pitchFamily="50" charset="-128"/>
                <a:ea typeface="Meiryo UI" panose="020B0604030504040204" pitchFamily="50" charset="-128"/>
              </a:rPr>
              <a:t>2022</a:t>
            </a:r>
            <a:r>
              <a:rPr kumimoji="1" lang="ja-JP" altLang="en-US" sz="600" dirty="0" smtClean="0">
                <a:latin typeface="Meiryo UI" panose="020B0604030504040204" pitchFamily="50" charset="-128"/>
                <a:ea typeface="Meiryo UI" panose="020B0604030504040204" pitchFamily="50" charset="-128"/>
              </a:rPr>
              <a:t>年度末開業予定</a:t>
            </a:r>
            <a:r>
              <a:rPr kumimoji="1" lang="en-US" altLang="ja-JP" sz="600" dirty="0" smtClean="0">
                <a:solidFill>
                  <a:srgbClr val="FF0000"/>
                </a:solidFill>
                <a:latin typeface="Meiryo UI" panose="020B0604030504040204" pitchFamily="50" charset="-128"/>
                <a:ea typeface="Meiryo UI" panose="020B0604030504040204" pitchFamily="50" charset="-128"/>
              </a:rPr>
              <a:t>※</a:t>
            </a:r>
            <a:r>
              <a:rPr kumimoji="1" lang="en-US" altLang="ja-JP" sz="600" dirty="0" smtClean="0">
                <a:latin typeface="Meiryo UI" panose="020B0604030504040204" pitchFamily="50" charset="-128"/>
                <a:ea typeface="Meiryo UI" panose="020B0604030504040204" pitchFamily="50" charset="-128"/>
              </a:rPr>
              <a:t>)</a:t>
            </a:r>
          </a:p>
          <a:p>
            <a:pPr algn="ctr">
              <a:lnSpc>
                <a:spcPts val="720"/>
              </a:lnSpc>
            </a:pPr>
            <a:r>
              <a:rPr lang="en-US" altLang="ja-JP" sz="600" dirty="0" smtClean="0">
                <a:solidFill>
                  <a:srgbClr val="FF0000"/>
                </a:solidFill>
                <a:latin typeface="Meiryo UI" panose="020B0604030504040204" pitchFamily="50" charset="-128"/>
                <a:ea typeface="Meiryo UI" panose="020B0604030504040204" pitchFamily="50" charset="-128"/>
              </a:rPr>
              <a:t>※</a:t>
            </a:r>
            <a:r>
              <a:rPr lang="ja-JP" altLang="en-US" sz="600" dirty="0" smtClean="0">
                <a:solidFill>
                  <a:srgbClr val="FF0000"/>
                </a:solidFill>
                <a:latin typeface="Meiryo UI" panose="020B0604030504040204" pitchFamily="50" charset="-128"/>
                <a:ea typeface="Meiryo UI" panose="020B0604030504040204" pitchFamily="50" charset="-128"/>
              </a:rPr>
              <a:t>国土交通省が１年程度</a:t>
            </a:r>
            <a:endParaRPr lang="en-US" altLang="ja-JP" sz="600" dirty="0" smtClean="0">
              <a:solidFill>
                <a:srgbClr val="FF0000"/>
              </a:solidFill>
              <a:latin typeface="Meiryo UI" panose="020B0604030504040204" pitchFamily="50" charset="-128"/>
              <a:ea typeface="Meiryo UI" panose="020B0604030504040204" pitchFamily="50" charset="-128"/>
            </a:endParaRPr>
          </a:p>
          <a:p>
            <a:pPr algn="ctr">
              <a:lnSpc>
                <a:spcPts val="720"/>
              </a:lnSpc>
            </a:pPr>
            <a:r>
              <a:rPr lang="ja-JP" altLang="en-US" sz="600" dirty="0" smtClean="0">
                <a:solidFill>
                  <a:srgbClr val="FF0000"/>
                </a:solidFill>
                <a:latin typeface="Meiryo UI" panose="020B0604030504040204" pitchFamily="50" charset="-128"/>
                <a:ea typeface="Meiryo UI" panose="020B0604030504040204" pitchFamily="50" charset="-128"/>
              </a:rPr>
              <a:t>遅れる見込みを公表</a:t>
            </a:r>
            <a:endParaRPr kumimoji="1" lang="ja-JP" altLang="en-US" sz="600" dirty="0">
              <a:solidFill>
                <a:srgbClr val="FF0000"/>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1005908" y="2867454"/>
            <a:ext cx="1115616" cy="430887"/>
          </a:xfrm>
          <a:prstGeom prst="rect">
            <a:avLst/>
          </a:prstGeom>
          <a:solidFill>
            <a:schemeClr val="bg1"/>
          </a:solidFill>
          <a:ln>
            <a:solidFill>
              <a:schemeClr val="tx1"/>
            </a:solidFill>
          </a:ln>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　北陸新幹線</a:t>
            </a:r>
            <a:endParaRPr kumimoji="1"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　敦賀・新大阪間</a:t>
            </a:r>
            <a:endParaRPr lang="en-US" altLang="ja-JP" sz="600" dirty="0" smtClean="0">
              <a:latin typeface="Meiryo UI" panose="020B0604030504040204" pitchFamily="50" charset="-128"/>
              <a:ea typeface="Meiryo UI" panose="020B0604030504040204" pitchFamily="50" charset="-128"/>
            </a:endParaRPr>
          </a:p>
          <a:p>
            <a:pPr algn="ctr"/>
            <a:r>
              <a:rPr lang="en-US" altLang="ja-JP" sz="600" dirty="0" smtClean="0">
                <a:latin typeface="Meiryo UI" panose="020B0604030504040204" pitchFamily="50" charset="-128"/>
                <a:ea typeface="Meiryo UI" panose="020B0604030504040204" pitchFamily="50" charset="-128"/>
              </a:rPr>
              <a:t>(2019.5</a:t>
            </a:r>
            <a:r>
              <a:rPr lang="ja-JP" altLang="en-US" sz="600" dirty="0" smtClean="0">
                <a:latin typeface="Meiryo UI" panose="020B0604030504040204" pitchFamily="50" charset="-128"/>
                <a:ea typeface="Meiryo UI" panose="020B0604030504040204" pitchFamily="50" charset="-128"/>
              </a:rPr>
              <a:t>環境ｱｾｽﾒﾝﾄ着手</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172035" y="5127575"/>
            <a:ext cx="5865183" cy="461665"/>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国土交通省公表資料を</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基</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に作成</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リニア・北陸新幹線の駅位置・ルートは公表資料等より想定。駅の数字は新大阪駅からの最速の分数。</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大きい丸は速達タイプ、小さい丸は各停タイプで独自に計測。</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611560" y="3320407"/>
            <a:ext cx="1509964" cy="430887"/>
          </a:xfrm>
          <a:prstGeom prst="rect">
            <a:avLst/>
          </a:prstGeom>
          <a:solidFill>
            <a:schemeClr val="bg1"/>
          </a:solidFill>
          <a:ln>
            <a:solidFill>
              <a:schemeClr val="tx1"/>
            </a:solidFill>
          </a:ln>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　リニア中央</a:t>
            </a:r>
            <a:r>
              <a:rPr kumimoji="1" lang="ja-JP" altLang="en-US" sz="800" dirty="0" smtClean="0">
                <a:latin typeface="Meiryo UI" panose="020B0604030504040204" pitchFamily="50" charset="-128"/>
                <a:ea typeface="Meiryo UI" panose="020B0604030504040204" pitchFamily="50" charset="-128"/>
              </a:rPr>
              <a:t>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名古屋</a:t>
            </a:r>
            <a:r>
              <a:rPr lang="ja-JP" altLang="en-US" sz="800" dirty="0" smtClean="0">
                <a:latin typeface="Meiryo UI" panose="020B0604030504040204" pitchFamily="50" charset="-128"/>
                <a:ea typeface="Meiryo UI" panose="020B0604030504040204" pitchFamily="50" charset="-128"/>
              </a:rPr>
              <a:t>・新大阪間</a:t>
            </a:r>
            <a:r>
              <a:rPr lang="en-US" altLang="ja-JP" sz="600" dirty="0" smtClean="0">
                <a:latin typeface="Meiryo UI" panose="020B0604030504040204" pitchFamily="50" charset="-128"/>
                <a:ea typeface="Meiryo UI" panose="020B0604030504040204" pitchFamily="50" charset="-128"/>
              </a:rPr>
              <a:t>&lt;152km&gt;</a:t>
            </a:r>
          </a:p>
          <a:p>
            <a:pPr algn="ctr"/>
            <a:r>
              <a:rPr lang="en-US" altLang="ja-JP" sz="600" dirty="0" smtClean="0">
                <a:latin typeface="Meiryo UI" panose="020B0604030504040204" pitchFamily="50" charset="-128"/>
                <a:ea typeface="Meiryo UI" panose="020B0604030504040204" pitchFamily="50" charset="-128"/>
              </a:rPr>
              <a:t>(2045</a:t>
            </a:r>
            <a:r>
              <a:rPr lang="ja-JP" altLang="en-US" sz="600" dirty="0" smtClean="0">
                <a:latin typeface="Meiryo UI" panose="020B0604030504040204" pitchFamily="50" charset="-128"/>
                <a:ea typeface="Meiryo UI" panose="020B0604030504040204" pitchFamily="50" charset="-128"/>
              </a:rPr>
              <a:t>年から最大</a:t>
            </a:r>
            <a:r>
              <a:rPr lang="en-US" altLang="ja-JP" sz="600" dirty="0" smtClean="0">
                <a:latin typeface="Meiryo UI" panose="020B0604030504040204" pitchFamily="50" charset="-128"/>
                <a:ea typeface="Meiryo UI" panose="020B0604030504040204" pitchFamily="50" charset="-128"/>
              </a:rPr>
              <a:t>8</a:t>
            </a:r>
            <a:r>
              <a:rPr lang="ja-JP" altLang="en-US" sz="600" dirty="0" smtClean="0">
                <a:latin typeface="Meiryo UI" panose="020B0604030504040204" pitchFamily="50" charset="-128"/>
                <a:ea typeface="Meiryo UI" panose="020B0604030504040204" pitchFamily="50" charset="-128"/>
              </a:rPr>
              <a:t>年前倒し予定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103" name="直線コネクタ 102"/>
          <p:cNvCxnSpPr/>
          <p:nvPr/>
        </p:nvCxnSpPr>
        <p:spPr>
          <a:xfrm>
            <a:off x="2016193" y="3751840"/>
            <a:ext cx="593335" cy="604553"/>
          </a:xfrm>
          <a:prstGeom prst="line">
            <a:avLst/>
          </a:prstGeom>
          <a:ln w="12700"/>
        </p:spPr>
        <p:style>
          <a:lnRef idx="1">
            <a:schemeClr val="dk1"/>
          </a:lnRef>
          <a:fillRef idx="0">
            <a:schemeClr val="dk1"/>
          </a:fillRef>
          <a:effectRef idx="0">
            <a:schemeClr val="dk1"/>
          </a:effectRef>
          <a:fontRef idx="minor">
            <a:schemeClr val="tx1"/>
          </a:fontRef>
        </p:style>
      </p:cxnSp>
      <p:sp>
        <p:nvSpPr>
          <p:cNvPr id="104" name="テキスト ボックス 103"/>
          <p:cNvSpPr txBox="1"/>
          <p:nvPr/>
        </p:nvSpPr>
        <p:spPr>
          <a:xfrm>
            <a:off x="3909086" y="2746813"/>
            <a:ext cx="1200769" cy="372341"/>
          </a:xfrm>
          <a:prstGeom prst="rect">
            <a:avLst/>
          </a:prstGeom>
          <a:solidFill>
            <a:schemeClr val="bg1"/>
          </a:solidFill>
          <a:ln>
            <a:solidFill>
              <a:schemeClr val="tx1"/>
            </a:solidFill>
          </a:ln>
        </p:spPr>
        <p:txBody>
          <a:bodyPr wrap="square" lIns="36000" tIns="18000" rIns="36000" bIns="18000" rtlCol="0">
            <a:spAutoFit/>
          </a:bodyPr>
          <a:lstStyle/>
          <a:p>
            <a:r>
              <a:rPr lang="ja-JP" altLang="en-US" sz="800" dirty="0" smtClean="0">
                <a:latin typeface="Meiryo UI" panose="020B0604030504040204" pitchFamily="50" charset="-128"/>
                <a:ea typeface="Meiryo UI" panose="020B0604030504040204" pitchFamily="50" charset="-128"/>
              </a:rPr>
              <a:t>リニア中央</a:t>
            </a:r>
            <a:r>
              <a:rPr kumimoji="1" lang="ja-JP" altLang="en-US" sz="800" dirty="0" smtClean="0">
                <a:latin typeface="Meiryo UI" panose="020B0604030504040204" pitchFamily="50" charset="-128"/>
                <a:ea typeface="Meiryo UI" panose="020B0604030504040204" pitchFamily="50" charset="-128"/>
              </a:rPr>
              <a:t>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品川</a:t>
            </a:r>
            <a:r>
              <a:rPr lang="ja-JP" altLang="en-US" sz="800" dirty="0" smtClean="0">
                <a:latin typeface="Meiryo UI" panose="020B0604030504040204" pitchFamily="50" charset="-128"/>
                <a:ea typeface="Meiryo UI" panose="020B0604030504040204" pitchFamily="50" charset="-128"/>
              </a:rPr>
              <a:t>・名古屋間</a:t>
            </a:r>
            <a:r>
              <a:rPr lang="en-US" altLang="ja-JP" sz="600" dirty="0" smtClean="0">
                <a:latin typeface="Meiryo UI" panose="020B0604030504040204" pitchFamily="50" charset="-128"/>
                <a:ea typeface="Meiryo UI" panose="020B0604030504040204" pitchFamily="50" charset="-128"/>
              </a:rPr>
              <a:t>&lt;286km&gt;</a:t>
            </a:r>
          </a:p>
          <a:p>
            <a:pPr algn="ctr">
              <a:lnSpc>
                <a:spcPts val="700"/>
              </a:lnSpc>
            </a:pPr>
            <a:r>
              <a:rPr lang="en-US" altLang="ja-JP" sz="600" dirty="0" smtClean="0">
                <a:latin typeface="Meiryo UI" panose="020B0604030504040204" pitchFamily="50" charset="-128"/>
                <a:ea typeface="Meiryo UI" panose="020B0604030504040204" pitchFamily="50" charset="-128"/>
              </a:rPr>
              <a:t>(2027</a:t>
            </a:r>
            <a:r>
              <a:rPr lang="ja-JP" altLang="en-US" sz="600" dirty="0" smtClean="0">
                <a:latin typeface="Meiryo UI" panose="020B0604030504040204" pitchFamily="50" charset="-128"/>
                <a:ea typeface="Meiryo UI" panose="020B0604030504040204" pitchFamily="50" charset="-128"/>
              </a:rPr>
              <a:t>年開業予定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105" name="直線コネクタ 104"/>
          <p:cNvCxnSpPr/>
          <p:nvPr/>
        </p:nvCxnSpPr>
        <p:spPr>
          <a:xfrm>
            <a:off x="4721473" y="3119154"/>
            <a:ext cx="95623" cy="527259"/>
          </a:xfrm>
          <a:prstGeom prst="line">
            <a:avLst/>
          </a:prstGeom>
          <a:ln w="12700"/>
        </p:spPr>
        <p:style>
          <a:lnRef idx="1">
            <a:schemeClr val="dk1"/>
          </a:lnRef>
          <a:fillRef idx="0">
            <a:schemeClr val="dk1"/>
          </a:fillRef>
          <a:effectRef idx="0">
            <a:schemeClr val="dk1"/>
          </a:effectRef>
          <a:fontRef idx="minor">
            <a:schemeClr val="tx1"/>
          </a:fontRef>
        </p:style>
      </p:cxnSp>
      <p:grpSp>
        <p:nvGrpSpPr>
          <p:cNvPr id="106" name="グループ化 105"/>
          <p:cNvGrpSpPr/>
          <p:nvPr/>
        </p:nvGrpSpPr>
        <p:grpSpPr>
          <a:xfrm>
            <a:off x="7809866" y="3773173"/>
            <a:ext cx="869082" cy="1036035"/>
            <a:chOff x="7939236" y="2518194"/>
            <a:chExt cx="869082" cy="1036035"/>
          </a:xfrm>
        </p:grpSpPr>
        <p:pic>
          <p:nvPicPr>
            <p:cNvPr id="107" name="図 106"/>
            <p:cNvPicPr>
              <a:picLocks noChangeAspect="1"/>
            </p:cNvPicPr>
            <p:nvPr/>
          </p:nvPicPr>
          <p:blipFill>
            <a:blip r:embed="rId4"/>
            <a:stretch>
              <a:fillRect/>
            </a:stretch>
          </p:blipFill>
          <p:spPr>
            <a:xfrm>
              <a:off x="7939236" y="2518194"/>
              <a:ext cx="869082" cy="457200"/>
            </a:xfrm>
            <a:prstGeom prst="rect">
              <a:avLst/>
            </a:prstGeom>
          </p:spPr>
        </p:pic>
        <p:pic>
          <p:nvPicPr>
            <p:cNvPr id="108" name="図 107"/>
            <p:cNvPicPr>
              <a:picLocks noChangeAspect="1"/>
            </p:cNvPicPr>
            <p:nvPr/>
          </p:nvPicPr>
          <p:blipFill rotWithShape="1">
            <a:blip r:embed="rId5"/>
            <a:srcRect r="824"/>
            <a:stretch/>
          </p:blipFill>
          <p:spPr>
            <a:xfrm>
              <a:off x="7939236" y="2973204"/>
              <a:ext cx="869082" cy="581025"/>
            </a:xfrm>
            <a:prstGeom prst="rect">
              <a:avLst/>
            </a:prstGeom>
          </p:spPr>
        </p:pic>
      </p:grpSp>
      <p:pic>
        <p:nvPicPr>
          <p:cNvPr id="109" name="図 108"/>
          <p:cNvPicPr>
            <a:picLocks noChangeAspect="1"/>
          </p:cNvPicPr>
          <p:nvPr/>
        </p:nvPicPr>
        <p:blipFill rotWithShape="1">
          <a:blip r:embed="rId6"/>
          <a:srcRect l="-2" r="971"/>
          <a:stretch/>
        </p:blipFill>
        <p:spPr>
          <a:xfrm>
            <a:off x="5701621" y="2549926"/>
            <a:ext cx="1842179" cy="2263140"/>
          </a:xfrm>
          <a:prstGeom prst="rect">
            <a:avLst/>
          </a:prstGeom>
        </p:spPr>
      </p:pic>
      <p:pic>
        <p:nvPicPr>
          <p:cNvPr id="110" name="図 10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411153" y="1938180"/>
            <a:ext cx="2177415" cy="611746"/>
          </a:xfrm>
          <a:prstGeom prst="rect">
            <a:avLst/>
          </a:prstGeom>
        </p:spPr>
      </p:pic>
    </p:spTree>
    <p:extLst>
      <p:ext uri="{BB962C8B-B14F-4D97-AF65-F5344CB8AC3E}">
        <p14:creationId xmlns:p14="http://schemas.microsoft.com/office/powerpoint/2010/main" val="27715064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正方形/長方形 10"/>
          <p:cNvSpPr>
            <a:spLocks noChangeArrowheads="1"/>
          </p:cNvSpPr>
          <p:nvPr/>
        </p:nvSpPr>
        <p:spPr bwMode="auto">
          <a:xfrm>
            <a:off x="107504" y="47292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20" name="スライド番号プレースホルダー 1"/>
          <p:cNvSpPr txBox="1">
            <a:spLocks/>
          </p:cNvSpPr>
          <p:nvPr/>
        </p:nvSpPr>
        <p:spPr>
          <a:xfrm>
            <a:off x="7010400" y="652534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112</a:t>
            </a:fld>
            <a:endParaRPr lang="ja-JP" altLang="en-US" dirty="0"/>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787990" y="2580214"/>
            <a:ext cx="388846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4" name="正方形/長方形 13"/>
          <p:cNvSpPr/>
          <p:nvPr/>
        </p:nvSpPr>
        <p:spPr>
          <a:xfrm>
            <a:off x="4848783" y="5013176"/>
            <a:ext cx="4271422" cy="201593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大阪市立大学　大阪大学工学研究科オープンイノベーションオフィス</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事業構想大学院大学</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国立研究開発法人科学技術振興機構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JST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国立</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研究開発法人情報通信研究機構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新エネルギー・産業技術総合開発機構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日本医療研究開発機構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p>
          <a:p>
            <a:pPr marL="177800" indent="-177800"/>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910516"/>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ちびらき７周年を迎え、来場者は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億人を突破。</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産学連携拠点「ナレッジキャピタル」も会員制サロンの総会員数は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人と、知的交流拠点として定着。</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AMED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の設置など、医療関連産業のビジネス基盤が整い、企業や研究機関、大学の関連施設など「知の集積」が進んでいる。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821935976"/>
              </p:ext>
            </p:extLst>
          </p:nvPr>
        </p:nvGraphicFramePr>
        <p:xfrm>
          <a:off x="179511" y="5138492"/>
          <a:ext cx="4608479" cy="1386852"/>
        </p:xfrm>
        <a:graphic>
          <a:graphicData uri="http://schemas.openxmlformats.org/drawingml/2006/table">
            <a:tbl>
              <a:tblPr>
                <a:tableStyleId>{616DA210-FB5B-4158-B5E0-FEB733F419BA}</a:tableStyleId>
              </a:tblPr>
              <a:tblGrid>
                <a:gridCol w="1812420">
                  <a:extLst>
                    <a:ext uri="{9D8B030D-6E8A-4147-A177-3AD203B41FA5}">
                      <a16:colId xmlns:a16="http://schemas.microsoft.com/office/drawing/2014/main" val="20000"/>
                    </a:ext>
                  </a:extLst>
                </a:gridCol>
                <a:gridCol w="2796059">
                  <a:extLst>
                    <a:ext uri="{9D8B030D-6E8A-4147-A177-3AD203B41FA5}">
                      <a16:colId xmlns:a16="http://schemas.microsoft.com/office/drawing/2014/main" val="20001"/>
                    </a:ext>
                  </a:extLst>
                </a:gridCol>
              </a:tblGrid>
              <a:tr h="346713">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46713">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3,100</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末累計）</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5,100</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末時点）</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ヵ国</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181378945"/>
              </p:ext>
            </p:extLst>
          </p:nvPr>
        </p:nvGraphicFramePr>
        <p:xfrm>
          <a:off x="4900269" y="2887991"/>
          <a:ext cx="4031981" cy="2179400"/>
        </p:xfrm>
        <a:graphic>
          <a:graphicData uri="http://schemas.openxmlformats.org/drawingml/2006/table">
            <a:tbl>
              <a:tblPr>
                <a:tableStyleId>{616DA210-FB5B-4158-B5E0-FEB733F419BA}</a:tableStyleId>
              </a:tblPr>
              <a:tblGrid>
                <a:gridCol w="4031981">
                  <a:extLst>
                    <a:ext uri="{9D8B030D-6E8A-4147-A177-3AD203B41FA5}">
                      <a16:colId xmlns:a16="http://schemas.microsoft.com/office/drawing/2014/main" val="20000"/>
                    </a:ext>
                  </a:extLst>
                </a:gridCol>
              </a:tblGrid>
              <a:tr h="217940">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940">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217940">
                <a:tc>
                  <a:txBody>
                    <a:bodyPr/>
                    <a:lstStyle/>
                    <a:p>
                      <a:pPr algn="l" fontAlgn="ctr"/>
                      <a:r>
                        <a:rPr lang="zh-TW"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zh-TW"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AMED</a:t>
                      </a:r>
                      <a:r>
                        <a:rPr lang="zh-TW"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）創薬戦略部西日本統括部</a:t>
                      </a:r>
                      <a:endParaRPr lang="zh-TW"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940">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大阪市立大学健康科学イノベーションセンター</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3"/>
                  </a:ext>
                </a:extLst>
              </a:tr>
              <a:tr h="217940">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4"/>
                  </a:ext>
                </a:extLst>
              </a:tr>
              <a:tr h="21794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　本社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5"/>
                  </a:ext>
                </a:extLst>
              </a:tr>
              <a:tr h="21794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日本ベーリンガーインゲルハイム　関西支店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9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217940">
                <a:tc>
                  <a:txBody>
                    <a:bodyPr/>
                    <a:lstStyle/>
                    <a:p>
                      <a:pPr algn="l" fontAlgn="ctr"/>
                      <a:r>
                        <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r h="217940">
                <a:tc>
                  <a:txBody>
                    <a:bodyPr/>
                    <a:lstStyle/>
                    <a:p>
                      <a:pPr algn="l"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HORAC</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グランフロント大阪クリニック</a:t>
                      </a:r>
                    </a:p>
                  </a:txBody>
                  <a:tcPr marL="9525" marR="9525" marT="9525" marB="0"/>
                </a:tc>
                <a:extLst>
                  <a:ext uri="{0D108BD9-81ED-4DB2-BD59-A6C34878D82A}">
                    <a16:rowId xmlns:a16="http://schemas.microsoft.com/office/drawing/2014/main" val="1173402607"/>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3570547459"/>
              </p:ext>
            </p:extLst>
          </p:nvPr>
        </p:nvGraphicFramePr>
        <p:xfrm>
          <a:off x="179512" y="2887991"/>
          <a:ext cx="4608478" cy="1759029"/>
        </p:xfrm>
        <a:graphic>
          <a:graphicData uri="http://schemas.openxmlformats.org/drawingml/2006/table">
            <a:tbl>
              <a:tblPr>
                <a:tableStyleId>{616DA210-FB5B-4158-B5E0-FEB733F419BA}</a:tableStyleId>
              </a:tblPr>
              <a:tblGrid>
                <a:gridCol w="1780207">
                  <a:extLst>
                    <a:ext uri="{9D8B030D-6E8A-4147-A177-3AD203B41FA5}">
                      <a16:colId xmlns:a16="http://schemas.microsoft.com/office/drawing/2014/main" val="20000"/>
                    </a:ext>
                  </a:extLst>
                </a:gridCol>
                <a:gridCol w="2828271">
                  <a:extLst>
                    <a:ext uri="{9D8B030D-6E8A-4147-A177-3AD203B41FA5}">
                      <a16:colId xmlns:a16="http://schemas.microsoft.com/office/drawing/2014/main" val="20001"/>
                    </a:ext>
                  </a:extLst>
                </a:gridCol>
              </a:tblGrid>
              <a:tr h="235704">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6,321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5,300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4,930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5,255</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5,483</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5704">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436</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444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458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465</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5" name="正方形/長方形 24"/>
          <p:cNvSpPr/>
          <p:nvPr/>
        </p:nvSpPr>
        <p:spPr>
          <a:xfrm>
            <a:off x="38227" y="2585243"/>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6" name="正方形/長方形 25"/>
          <p:cNvSpPr/>
          <p:nvPr/>
        </p:nvSpPr>
        <p:spPr>
          <a:xfrm>
            <a:off x="35496" y="4777407"/>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Tree>
    <p:extLst>
      <p:ext uri="{BB962C8B-B14F-4D97-AF65-F5344CB8AC3E}">
        <p14:creationId xmlns:p14="http://schemas.microsoft.com/office/powerpoint/2010/main" val="10636479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6109848" y="4725144"/>
            <a:ext cx="3031467"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5145188" y="3060298"/>
            <a:ext cx="3998812" cy="3724319"/>
            <a:chOff x="5076056" y="2996952"/>
            <a:chExt cx="4176464" cy="3836398"/>
          </a:xfrm>
        </p:grpSpPr>
        <p:grpSp>
          <p:nvGrpSpPr>
            <p:cNvPr id="28" name="グループ化 141"/>
            <p:cNvGrpSpPr>
              <a:grpSpLocks/>
            </p:cNvGrpSpPr>
            <p:nvPr/>
          </p:nvGrpSpPr>
          <p:grpSpPr bwMode="auto">
            <a:xfrm>
              <a:off x="5076056" y="2996952"/>
              <a:ext cx="2173332" cy="2245897"/>
              <a:chOff x="5574864" y="1467338"/>
              <a:chExt cx="3317617" cy="4097130"/>
            </a:xfrm>
          </p:grpSpPr>
          <p:pic>
            <p:nvPicPr>
              <p:cNvPr id="29" name="Picture 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864" y="1467338"/>
                <a:ext cx="3312367" cy="40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1"/>
              <p:cNvSpPr txBox="1">
                <a:spLocks noChangeArrowheads="1"/>
              </p:cNvSpPr>
              <p:nvPr/>
            </p:nvSpPr>
            <p:spPr bwMode="auto">
              <a:xfrm>
                <a:off x="5830414" y="1499178"/>
                <a:ext cx="685800"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ja-JP" sz="900" dirty="0">
                    <a:solidFill>
                      <a:srgbClr val="000000"/>
                    </a:solidFill>
                  </a:rPr>
                  <a:t>淀川</a:t>
                </a:r>
                <a:endParaRPr lang="ja-JP" altLang="ja-JP" sz="900" dirty="0">
                  <a:solidFill>
                    <a:prstClr val="black"/>
                  </a:solidFill>
                </a:endParaRPr>
              </a:p>
            </p:txBody>
          </p:sp>
          <p:sp>
            <p:nvSpPr>
              <p:cNvPr id="31" name="Text Box 121"/>
              <p:cNvSpPr txBox="1">
                <a:spLocks noChangeArrowheads="1"/>
              </p:cNvSpPr>
              <p:nvPr/>
            </p:nvSpPr>
            <p:spPr bwMode="auto">
              <a:xfrm>
                <a:off x="5724128" y="3155360"/>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なにわ筋</a:t>
                </a:r>
                <a:endParaRPr lang="ja-JP" altLang="ja-JP" sz="900" dirty="0">
                  <a:solidFill>
                    <a:prstClr val="black"/>
                  </a:solidFill>
                </a:endParaRPr>
              </a:p>
            </p:txBody>
          </p:sp>
          <p:sp>
            <p:nvSpPr>
              <p:cNvPr id="32" name="Text Box 121"/>
              <p:cNvSpPr txBox="1">
                <a:spLocks noChangeArrowheads="1"/>
              </p:cNvSpPr>
              <p:nvPr/>
            </p:nvSpPr>
            <p:spPr bwMode="auto">
              <a:xfrm>
                <a:off x="7760734" y="3483057"/>
                <a:ext cx="987730" cy="53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800" dirty="0" smtClean="0">
                    <a:solidFill>
                      <a:srgbClr val="000000"/>
                    </a:solidFill>
                  </a:rPr>
                  <a:t>阪急</a:t>
                </a:r>
                <a:r>
                  <a:rPr lang="ja-JP" altLang="en-US" sz="800" dirty="0"/>
                  <a:t>大阪</a:t>
                </a:r>
                <a:endParaRPr lang="en-US" altLang="ja-JP" sz="800" dirty="0"/>
              </a:p>
              <a:p>
                <a:pPr algn="just" eaLnBrk="1" hangingPunct="1">
                  <a:spcBef>
                    <a:spcPct val="0"/>
                  </a:spcBef>
                  <a:buFontTx/>
                  <a:buNone/>
                </a:pPr>
                <a:r>
                  <a:rPr lang="ja-JP" altLang="en-US" sz="800" dirty="0">
                    <a:solidFill>
                      <a:srgbClr val="000000"/>
                    </a:solidFill>
                  </a:rPr>
                  <a:t>梅田駅</a:t>
                </a:r>
                <a:endParaRPr lang="ja-JP" altLang="ja-JP" sz="800" dirty="0">
                  <a:solidFill>
                    <a:prstClr val="black"/>
                  </a:solidFill>
                </a:endParaRPr>
              </a:p>
            </p:txBody>
          </p:sp>
          <p:sp>
            <p:nvSpPr>
              <p:cNvPr id="33" name="Text Box 121"/>
              <p:cNvSpPr txBox="1">
                <a:spLocks noChangeArrowheads="1"/>
              </p:cNvSpPr>
              <p:nvPr/>
            </p:nvSpPr>
            <p:spPr bwMode="auto">
              <a:xfrm>
                <a:off x="8460433" y="1859218"/>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新御堂筋</a:t>
                </a:r>
                <a:endParaRPr lang="ja-JP" altLang="ja-JP" sz="900" dirty="0">
                  <a:solidFill>
                    <a:prstClr val="black"/>
                  </a:solidFill>
                </a:endParaRPr>
              </a:p>
            </p:txBody>
          </p:sp>
          <p:sp>
            <p:nvSpPr>
              <p:cNvPr id="34" name="Text Box 121"/>
              <p:cNvSpPr txBox="1">
                <a:spLocks noChangeArrowheads="1"/>
              </p:cNvSpPr>
              <p:nvPr/>
            </p:nvSpPr>
            <p:spPr bwMode="auto">
              <a:xfrm>
                <a:off x="6444209" y="2147250"/>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spc="-150" dirty="0">
                    <a:solidFill>
                      <a:srgbClr val="000000"/>
                    </a:solidFill>
                  </a:rPr>
                  <a:t>阪急</a:t>
                </a:r>
                <a:endParaRPr lang="en-US" altLang="ja-JP" sz="900" spc="-150" dirty="0">
                  <a:solidFill>
                    <a:srgbClr val="000000"/>
                  </a:solidFill>
                </a:endParaRPr>
              </a:p>
              <a:p>
                <a:pPr algn="just" eaLnBrk="1" hangingPunct="1">
                  <a:spcBef>
                    <a:spcPct val="0"/>
                  </a:spcBef>
                  <a:buFontTx/>
                  <a:buNone/>
                </a:pPr>
                <a:r>
                  <a:rPr lang="ja-JP" altLang="en-US" sz="900" spc="-150" dirty="0">
                    <a:solidFill>
                      <a:srgbClr val="000000"/>
                    </a:solidFill>
                  </a:rPr>
                  <a:t>中津駅</a:t>
                </a:r>
                <a:endParaRPr lang="ja-JP" altLang="ja-JP" sz="900" spc="-150" dirty="0">
                  <a:solidFill>
                    <a:prstClr val="black"/>
                  </a:solidFill>
                </a:endParaRPr>
              </a:p>
            </p:txBody>
          </p:sp>
          <p:sp>
            <p:nvSpPr>
              <p:cNvPr id="35" name="Text Box 121"/>
              <p:cNvSpPr txBox="1">
                <a:spLocks noChangeArrowheads="1"/>
              </p:cNvSpPr>
              <p:nvPr/>
            </p:nvSpPr>
            <p:spPr bwMode="auto">
              <a:xfrm>
                <a:off x="7343594" y="4277073"/>
                <a:ext cx="1116839" cy="49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smtClean="0">
                    <a:solidFill>
                      <a:srgbClr val="000000"/>
                    </a:solidFill>
                  </a:rPr>
                  <a:t>ＪＲ大阪駅</a:t>
                </a:r>
                <a:endParaRPr lang="ja-JP" altLang="ja-JP" sz="900" dirty="0">
                  <a:solidFill>
                    <a:prstClr val="black"/>
                  </a:solidFill>
                </a:endParaRPr>
              </a:p>
            </p:txBody>
          </p:sp>
          <p:sp>
            <p:nvSpPr>
              <p:cNvPr id="36" name="Text Box 121"/>
              <p:cNvSpPr txBox="1">
                <a:spLocks noChangeArrowheads="1"/>
              </p:cNvSpPr>
              <p:nvPr/>
            </p:nvSpPr>
            <p:spPr bwMode="auto">
              <a:xfrm>
                <a:off x="6156178" y="3640640"/>
                <a:ext cx="1080121"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b="1" dirty="0" smtClean="0">
                    <a:solidFill>
                      <a:prstClr val="black"/>
                    </a:solidFill>
                  </a:rPr>
                  <a:t>２期区域</a:t>
                </a:r>
                <a:endParaRPr lang="en-US" altLang="ja-JP" sz="1000" b="1" dirty="0">
                  <a:solidFill>
                    <a:prstClr val="black"/>
                  </a:solidFill>
                </a:endParaRPr>
              </a:p>
            </p:txBody>
          </p:sp>
          <p:sp>
            <p:nvSpPr>
              <p:cNvPr id="37" name="Text Box 121"/>
              <p:cNvSpPr txBox="1">
                <a:spLocks noChangeArrowheads="1"/>
              </p:cNvSpPr>
              <p:nvPr/>
            </p:nvSpPr>
            <p:spPr bwMode="auto">
              <a:xfrm>
                <a:off x="7112849" y="3299379"/>
                <a:ext cx="792089" cy="89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b="1" dirty="0">
                    <a:solidFill>
                      <a:srgbClr val="000000"/>
                    </a:solidFill>
                  </a:rPr>
                  <a:t>先行</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開発</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区域</a:t>
                </a:r>
                <a:endParaRPr lang="en-US" altLang="ja-JP" sz="900" b="1" dirty="0">
                  <a:solidFill>
                    <a:srgbClr val="000000"/>
                  </a:solidFill>
                </a:endParaRPr>
              </a:p>
            </p:txBody>
          </p:sp>
        </p:grpSp>
        <p:sp>
          <p:nvSpPr>
            <p:cNvPr id="41" name="Text Box 131"/>
            <p:cNvSpPr txBox="1">
              <a:spLocks noChangeArrowheads="1"/>
            </p:cNvSpPr>
            <p:nvPr/>
          </p:nvSpPr>
          <p:spPr bwMode="auto">
            <a:xfrm>
              <a:off x="7772910" y="3442649"/>
              <a:ext cx="1479610" cy="16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２期区域面積 約</a:t>
              </a:r>
              <a:r>
                <a:rPr lang="en-US"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131"/>
            <p:cNvSpPr txBox="1">
              <a:spLocks noChangeArrowheads="1"/>
            </p:cNvSpPr>
            <p:nvPr/>
          </p:nvSpPr>
          <p:spPr bwMode="auto">
            <a:xfrm>
              <a:off x="7778184" y="3626733"/>
              <a:ext cx="1186304" cy="16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　約</a:t>
              </a:r>
              <a:r>
                <a:rPr lang="en-US" altLang="ja-JP"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16.2ha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7380312" y="3465953"/>
              <a:ext cx="303703" cy="118065"/>
            </a:xfrm>
            <a:prstGeom prst="rect">
              <a:avLst/>
            </a:prstGeom>
            <a:pattFill prst="pct30">
              <a:fgClr>
                <a:srgbClr val="FF0000"/>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7380312" y="3649151"/>
              <a:ext cx="303817" cy="118800"/>
            </a:xfrm>
            <a:prstGeom prst="rect">
              <a:avLst/>
            </a:pr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45" name="AutoShape 129"/>
            <p:cNvCxnSpPr>
              <a:cxnSpLocks noChangeShapeType="1"/>
            </p:cNvCxnSpPr>
            <p:nvPr/>
          </p:nvCxnSpPr>
          <p:spPr bwMode="auto">
            <a:xfrm flipV="1">
              <a:off x="7308304" y="3992364"/>
              <a:ext cx="447833" cy="1"/>
            </a:xfrm>
            <a:prstGeom prst="straightConnector1">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46" name="Rectangle 130"/>
            <p:cNvSpPr>
              <a:spLocks noChangeAspect="1" noChangeArrowheads="1"/>
            </p:cNvSpPr>
            <p:nvPr/>
          </p:nvSpPr>
          <p:spPr bwMode="auto">
            <a:xfrm rot="5400000">
              <a:off x="7475638" y="3851379"/>
              <a:ext cx="97348" cy="288000"/>
            </a:xfrm>
            <a:prstGeom prst="rect">
              <a:avLst/>
            </a:prstGeom>
            <a:solidFill>
              <a:srgbClr val="FFFF00"/>
            </a:solidFill>
            <a:ln w="19050">
              <a:solidFill>
                <a:srgbClr val="FF0000"/>
              </a:solidFill>
              <a:prstDash val="sysDot"/>
              <a:miter lim="800000"/>
              <a:headEnd/>
              <a:tailEnd/>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prstClr val="black"/>
                </a:solidFill>
              </a:endParaRPr>
            </a:p>
          </p:txBody>
        </p:sp>
        <p:sp>
          <p:nvSpPr>
            <p:cNvPr id="47" name="Text Box 131"/>
            <p:cNvSpPr txBox="1">
              <a:spLocks noChangeArrowheads="1"/>
            </p:cNvSpPr>
            <p:nvPr/>
          </p:nvSpPr>
          <p:spPr bwMode="auto">
            <a:xfrm>
              <a:off x="7812361" y="3877338"/>
              <a:ext cx="1224135" cy="4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東海道線</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支線</a:t>
              </a:r>
              <a:endPar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eaLnBrk="1" hangingPunct="1">
                <a:spcBef>
                  <a:spcPct val="0"/>
                </a:spcBef>
                <a:buFontTx/>
                <a:buNone/>
              </a:pPr>
              <a:r>
                <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地下化及び新駅</a:t>
              </a:r>
              <a:endParaRPr lang="ja-JP"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7236296" y="3109031"/>
              <a:ext cx="720080" cy="261610"/>
            </a:xfrm>
            <a:prstGeom prst="rect">
              <a:avLst/>
            </a:prstGeom>
            <a:noFill/>
          </p:spPr>
          <p:txBody>
            <a:bodyPr wrap="square" rtlCol="0">
              <a:spAutoFit/>
            </a:bodyPr>
            <a:lstStyle/>
            <a:p>
              <a:r>
                <a:rPr lang="ja-JP" altLang="en-US" sz="1100" dirty="0" smtClean="0">
                  <a:solidFill>
                    <a:prstClr val="black"/>
                  </a:solidFill>
                </a:rPr>
                <a:t>（凡例）</a:t>
              </a:r>
              <a:endParaRPr lang="ja-JP" altLang="en-US" sz="1100" dirty="0">
                <a:solidFill>
                  <a:prstClr val="black"/>
                </a:solidFill>
              </a:endParaRPr>
            </a:p>
          </p:txBody>
        </p:sp>
        <p:pic>
          <p:nvPicPr>
            <p:cNvPr id="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32" y="4718353"/>
              <a:ext cx="2927877" cy="58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4730" y="5373216"/>
              <a:ext cx="2816622" cy="146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605" y="5224107"/>
              <a:ext cx="2736303" cy="25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正方形/長方形 10"/>
          <p:cNvSpPr>
            <a:spLocks noChangeArrowheads="1"/>
          </p:cNvSpPr>
          <p:nvPr/>
        </p:nvSpPr>
        <p:spPr bwMode="auto">
          <a:xfrm>
            <a:off x="89757" y="49059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期区域の開発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07504" y="949391"/>
            <a:ext cx="8928992" cy="19493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期区域」は、「みどり」を中心とした、世界に強く印象づける「大阪の顔」となる都市空間の実現などをめざし、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月にまちづくりの基本的な考え方をまとめた「うめきた２期区域まちづくりの方針」を決定した。このまちづくりの実現に向けて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都市機構により開発事業者が決定された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東海道線支線の地下化や新駅設置等の基盤整備事業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を引き続き進める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とともに、開発事業者の提案内容について関係者と協議、調整を行い、国際競争力を高め、世界の都市をリードするまちづくりを実現する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フリーフォーム 38"/>
          <p:cNvSpPr/>
          <p:nvPr/>
        </p:nvSpPr>
        <p:spPr>
          <a:xfrm>
            <a:off x="5616242" y="3883041"/>
            <a:ext cx="532420" cy="1069224"/>
          </a:xfrm>
          <a:custGeom>
            <a:avLst/>
            <a:gdLst>
              <a:gd name="connsiteX0" fmla="*/ 61708 w 746106"/>
              <a:gd name="connsiteY0" fmla="*/ 1464162 h 1464162"/>
              <a:gd name="connsiteX1" fmla="*/ 0 w 746106"/>
              <a:gd name="connsiteY1" fmla="*/ 1436113 h 1464162"/>
              <a:gd name="connsiteX2" fmla="*/ 78538 w 746106"/>
              <a:gd name="connsiteY2" fmla="*/ 1290258 h 1464162"/>
              <a:gd name="connsiteX3" fmla="*/ 280491 w 746106"/>
              <a:gd name="connsiteY3" fmla="*/ 684398 h 1464162"/>
              <a:gd name="connsiteX4" fmla="*/ 426346 w 746106"/>
              <a:gd name="connsiteY4" fmla="*/ 218783 h 1464162"/>
              <a:gd name="connsiteX5" fmla="*/ 555372 w 746106"/>
              <a:gd name="connsiteY5" fmla="*/ 0 h 1464162"/>
              <a:gd name="connsiteX6" fmla="*/ 678788 w 746106"/>
              <a:gd name="connsiteY6" fmla="*/ 56098 h 1464162"/>
              <a:gd name="connsiteX7" fmla="*/ 684398 w 746106"/>
              <a:gd name="connsiteY7" fmla="*/ 117806 h 1464162"/>
              <a:gd name="connsiteX8" fmla="*/ 740496 w 746106"/>
              <a:gd name="connsiteY8" fmla="*/ 628299 h 1464162"/>
              <a:gd name="connsiteX9" fmla="*/ 746106 w 746106"/>
              <a:gd name="connsiteY9" fmla="*/ 1077085 h 1464162"/>
              <a:gd name="connsiteX10" fmla="*/ 516103 w 746106"/>
              <a:gd name="connsiteY10" fmla="*/ 1206110 h 1464162"/>
              <a:gd name="connsiteX11" fmla="*/ 319760 w 746106"/>
              <a:gd name="connsiteY11" fmla="*/ 1318307 h 1464162"/>
              <a:gd name="connsiteX12" fmla="*/ 61708 w 746106"/>
              <a:gd name="connsiteY12" fmla="*/ 1464162 h 14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106" h="1464162">
                <a:moveTo>
                  <a:pt x="61708" y="1464162"/>
                </a:moveTo>
                <a:lnTo>
                  <a:pt x="0" y="1436113"/>
                </a:lnTo>
                <a:lnTo>
                  <a:pt x="78538" y="1290258"/>
                </a:lnTo>
                <a:lnTo>
                  <a:pt x="280491" y="684398"/>
                </a:lnTo>
                <a:lnTo>
                  <a:pt x="426346" y="218783"/>
                </a:lnTo>
                <a:lnTo>
                  <a:pt x="555372" y="0"/>
                </a:lnTo>
                <a:lnTo>
                  <a:pt x="678788" y="56098"/>
                </a:lnTo>
                <a:lnTo>
                  <a:pt x="684398" y="117806"/>
                </a:lnTo>
                <a:lnTo>
                  <a:pt x="740496" y="628299"/>
                </a:lnTo>
                <a:lnTo>
                  <a:pt x="746106" y="1077085"/>
                </a:lnTo>
                <a:lnTo>
                  <a:pt x="516103" y="1206110"/>
                </a:lnTo>
                <a:lnTo>
                  <a:pt x="319760" y="1318307"/>
                </a:lnTo>
                <a:lnTo>
                  <a:pt x="61708" y="1464162"/>
                </a:lnTo>
                <a:close/>
              </a:path>
            </a:pathLst>
          </a:cu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4" name="図 3"/>
          <p:cNvPicPr>
            <a:picLocks noChangeAspect="1"/>
          </p:cNvPicPr>
          <p:nvPr/>
        </p:nvPicPr>
        <p:blipFill rotWithShape="1">
          <a:blip r:embed="rId8"/>
          <a:srcRect t="684" r="1951" b="1"/>
          <a:stretch/>
        </p:blipFill>
        <p:spPr>
          <a:xfrm>
            <a:off x="101110" y="3055551"/>
            <a:ext cx="4979621" cy="3305493"/>
          </a:xfrm>
          <a:prstGeom prst="rect">
            <a:avLst/>
          </a:prstGeom>
        </p:spPr>
      </p:pic>
      <p:sp>
        <p:nvSpPr>
          <p:cNvPr id="57" name="スライド番号プレースホルダー 4"/>
          <p:cNvSpPr txBox="1">
            <a:spLocks/>
          </p:cNvSpPr>
          <p:nvPr/>
        </p:nvSpPr>
        <p:spPr>
          <a:xfrm>
            <a:off x="6986605" y="6482612"/>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113</a:t>
            </a:fld>
            <a:endParaRPr lang="ja-JP" altLang="en-US" dirty="0"/>
          </a:p>
        </p:txBody>
      </p:sp>
      <p:sp>
        <p:nvSpPr>
          <p:cNvPr id="5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859837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07504" y="4099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天王寺・阿倍野エリア</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txBox="1">
            <a:spLocks/>
          </p:cNvSpPr>
          <p:nvPr/>
        </p:nvSpPr>
        <p:spPr>
          <a:xfrm>
            <a:off x="7056635" y="6645876"/>
            <a:ext cx="2133600" cy="280789"/>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114</a:t>
            </a:fld>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4"/>
          <p:cNvSpPr>
            <a:spLocks noChangeArrowheads="1"/>
          </p:cNvSpPr>
          <p:nvPr/>
        </p:nvSpPr>
        <p:spPr bwMode="auto">
          <a:xfrm>
            <a:off x="51264" y="3035809"/>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動物園　入園者数の</a:t>
            </a:r>
            <a:r>
              <a:rPr lang="ja-JP" altLang="en-US" sz="1400" dirty="0" smtClean="0">
                <a:latin typeface="Meiryo UI" pitchFamily="50" charset="-128"/>
                <a:ea typeface="Meiryo UI" pitchFamily="50" charset="-128"/>
                <a:cs typeface="Meiryo UI" pitchFamily="50" charset="-128"/>
              </a:rPr>
              <a:t>推移</a:t>
            </a:r>
            <a:endParaRPr lang="en-US" altLang="ja-JP" sz="14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出典：大阪市</a:t>
            </a:r>
            <a:r>
              <a:rPr lang="en-US" altLang="ja-JP" sz="1000" dirty="0" smtClean="0">
                <a:latin typeface="Meiryo UI" pitchFamily="50" charset="-128"/>
                <a:ea typeface="Meiryo UI" pitchFamily="50" charset="-128"/>
                <a:cs typeface="Meiryo UI" pitchFamily="50" charset="-128"/>
              </a:rPr>
              <a:t>HP</a:t>
            </a:r>
            <a:r>
              <a:rPr lang="ja-JP" altLang="en-US" sz="1000" dirty="0" smtClean="0">
                <a:latin typeface="Meiryo UI" pitchFamily="50" charset="-128"/>
                <a:ea typeface="Meiryo UI" pitchFamily="50" charset="-128"/>
                <a:cs typeface="Meiryo UI" pitchFamily="50" charset="-128"/>
              </a:rPr>
              <a:t>より作成</a:t>
            </a:r>
            <a:endParaRPr lang="en-US" altLang="ja-JP" sz="1400" dirty="0">
              <a:latin typeface="Meiryo UI" pitchFamily="50" charset="-128"/>
              <a:ea typeface="Meiryo UI" pitchFamily="50" charset="-128"/>
              <a:cs typeface="Meiryo UI" pitchFamily="50" charset="-128"/>
            </a:endParaRPr>
          </a:p>
        </p:txBody>
      </p:sp>
      <p:sp>
        <p:nvSpPr>
          <p:cNvPr id="20" name="正方形/長方形 14"/>
          <p:cNvSpPr>
            <a:spLocks noChangeArrowheads="1"/>
          </p:cNvSpPr>
          <p:nvPr/>
        </p:nvSpPr>
        <p:spPr bwMode="auto">
          <a:xfrm>
            <a:off x="4750306" y="3038068"/>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25" name="正方形/長方形 24"/>
          <p:cNvSpPr/>
          <p:nvPr/>
        </p:nvSpPr>
        <p:spPr>
          <a:xfrm>
            <a:off x="4795941" y="3334506"/>
            <a:ext cx="4221630" cy="1578153"/>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・茶</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106" y="3933056"/>
            <a:ext cx="1543085" cy="89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正方形/長方形 17"/>
          <p:cNvSpPr>
            <a:spLocks noChangeArrowheads="1"/>
          </p:cNvSpPr>
          <p:nvPr/>
        </p:nvSpPr>
        <p:spPr bwMode="auto">
          <a:xfrm>
            <a:off x="7164288" y="3716839"/>
            <a:ext cx="1442199" cy="246221"/>
          </a:xfrm>
          <a:prstGeom prst="rect">
            <a:avLst/>
          </a:prstGeom>
          <a:noFill/>
          <a:ln w="9525">
            <a:noFill/>
            <a:miter lim="800000"/>
            <a:headEnd/>
            <a:tailEnd/>
          </a:ln>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smtClean="0">
                <a:latin typeface="Meiryo UI" pitchFamily="50" charset="-128"/>
                <a:ea typeface="Meiryo UI" pitchFamily="50" charset="-128"/>
                <a:cs typeface="Meiryo UI" pitchFamily="50" charset="-128"/>
              </a:rPr>
              <a:t>てんしば（芝生広場</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3064478093"/>
              </p:ext>
            </p:extLst>
          </p:nvPr>
        </p:nvGraphicFramePr>
        <p:xfrm>
          <a:off x="4785939" y="5306295"/>
          <a:ext cx="4221629" cy="1363065"/>
        </p:xfrm>
        <a:graphic>
          <a:graphicData uri="http://schemas.openxmlformats.org/drawingml/2006/table">
            <a:tbl>
              <a:tblPr/>
              <a:tblGrid>
                <a:gridCol w="794173">
                  <a:extLst>
                    <a:ext uri="{9D8B030D-6E8A-4147-A177-3AD203B41FA5}">
                      <a16:colId xmlns:a16="http://schemas.microsoft.com/office/drawing/2014/main" val="20000"/>
                    </a:ext>
                  </a:extLst>
                </a:gridCol>
                <a:gridCol w="1555255">
                  <a:extLst>
                    <a:ext uri="{9D8B030D-6E8A-4147-A177-3AD203B41FA5}">
                      <a16:colId xmlns:a16="http://schemas.microsoft.com/office/drawing/2014/main" val="20001"/>
                    </a:ext>
                  </a:extLst>
                </a:gridCol>
                <a:gridCol w="1872201">
                  <a:extLst>
                    <a:ext uri="{9D8B030D-6E8A-4147-A177-3AD203B41FA5}">
                      <a16:colId xmlns:a16="http://schemas.microsoft.com/office/drawing/2014/main" val="20002"/>
                    </a:ext>
                  </a:extLst>
                </a:gridCol>
              </a:tblGrid>
              <a:tr h="185280">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項目</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gridSpan="2">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kumimoji="1" lang="ja-JP" altLang="en-US"/>
                    </a:p>
                  </a:txBody>
                  <a:tcPr/>
                </a:tc>
                <a:extLst>
                  <a:ext uri="{0D108BD9-81ED-4DB2-BD59-A6C34878D82A}">
                    <a16:rowId xmlns:a16="http://schemas.microsoft.com/office/drawing/2014/main" val="10000"/>
                  </a:ext>
                </a:extLst>
              </a:tr>
              <a:tr h="176858">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来館者数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延べ</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約</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億</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4,771</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2020</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zh-TW" sz="1000" b="0" i="0" u="none" strike="noStrike" dirty="0">
                          <a:solidFill>
                            <a:schemeClr val="tx1"/>
                          </a:solidFill>
                          <a:effectLst/>
                          <a:latin typeface="Meiryo UI" panose="020B0604030504040204" pitchFamily="50" charset="-128"/>
                          <a:ea typeface="Meiryo UI" panose="020B0604030504040204" pitchFamily="50" charset="-128"/>
                        </a:rPr>
                        <a:t>3</a:t>
                      </a: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月時点）</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10001"/>
                  </a:ext>
                </a:extLst>
              </a:tr>
              <a:tr h="256008">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1</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4,273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2</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3,924</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3,881</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endParaRPr lang="en-US" altLang="zh-TW"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6</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2"/>
                  </a:ext>
                </a:extLst>
              </a:tr>
              <a:tr h="176858">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最高路線価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連続上昇</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H25</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1,540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H26</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1,860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2,050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4"/>
                  </a:ext>
                </a:extLst>
              </a:tr>
              <a:tr h="176858">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H28：2,360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2,720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5"/>
                  </a:ext>
                </a:extLst>
              </a:tr>
              <a:tr h="185280">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3,520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R2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4,010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
        <p:nvSpPr>
          <p:cNvPr id="29" name="正方形/長方形 14"/>
          <p:cNvSpPr>
            <a:spLocks noChangeArrowheads="1"/>
          </p:cNvSpPr>
          <p:nvPr/>
        </p:nvSpPr>
        <p:spPr bwMode="auto">
          <a:xfrm>
            <a:off x="4573041" y="4982284"/>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あべのハルカス等の現況</a:t>
            </a:r>
            <a:endParaRPr lang="en-US" altLang="ja-JP" sz="1400" dirty="0">
              <a:latin typeface="Meiryo UI" pitchFamily="50" charset="-128"/>
              <a:ea typeface="Meiryo UI" pitchFamily="50" charset="-128"/>
              <a:cs typeface="Meiryo UI" pitchFamily="50" charset="-128"/>
            </a:endParaRPr>
          </a:p>
        </p:txBody>
      </p:sp>
      <p:sp>
        <p:nvSpPr>
          <p:cNvPr id="30" name="正方形/長方形 29"/>
          <p:cNvSpPr/>
          <p:nvPr/>
        </p:nvSpPr>
        <p:spPr>
          <a:xfrm>
            <a:off x="107504" y="764704"/>
            <a:ext cx="8928992" cy="22860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全館オープンから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年で来館者数が約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に到達した。</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天王寺公園エントランスエリアは、新たな民間活力の導入等により、</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の多目的芝生広場を有する「てんしば」がオープンし、</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、総入園者数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突破。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月にはてんしばゲートエリアにおいて</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i:na(</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イーナ</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がオープンするなど、公園の魅力向上とともに、エリア全体の回遊性及び集客力の向上に取り組んでいる。</a:t>
            </a:r>
            <a:endParaRPr lang="ja-JP" altLang="en-US" sz="1600" strike="sngStrike"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2015(H27)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年に開園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周年を迎えた天王寺動物園では、ナイトズーや様々な記念事業を実施。「てんしば」との相乗効果により入園者数が大幅に増加したが、</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年度はコロナウイルスの影響により減少。</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グラフ 30"/>
          <p:cNvGraphicFramePr>
            <a:graphicFrameLocks/>
          </p:cNvGraphicFramePr>
          <p:nvPr>
            <p:extLst>
              <p:ext uri="{D42A27DB-BD31-4B8C-83A1-F6EECF244321}">
                <p14:modId xmlns:p14="http://schemas.microsoft.com/office/powerpoint/2010/main" val="2391060015"/>
              </p:ext>
            </p:extLst>
          </p:nvPr>
        </p:nvGraphicFramePr>
        <p:xfrm>
          <a:off x="170142" y="3770146"/>
          <a:ext cx="4419417"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2"/>
          <p:cNvSpPr txBox="1"/>
          <p:nvPr/>
        </p:nvSpPr>
        <p:spPr>
          <a:xfrm>
            <a:off x="155374" y="3629981"/>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solidFill>
                  <a:schemeClr val="tx1"/>
                </a:solidFill>
              </a:rPr>
              <a:t>（単位：万人）</a:t>
            </a:r>
            <a:endParaRPr kumimoji="1" lang="ja-JP" altLang="en-US" sz="1100" dirty="0">
              <a:solidFill>
                <a:schemeClr val="tx1"/>
              </a:solidFill>
            </a:endParaRPr>
          </a:p>
        </p:txBody>
      </p:sp>
    </p:spTree>
    <p:extLst>
      <p:ext uri="{BB962C8B-B14F-4D97-AF65-F5344CB8AC3E}">
        <p14:creationId xmlns:p14="http://schemas.microsoft.com/office/powerpoint/2010/main" val="1641690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email"/>
          <a:srcRect/>
          <a:stretch>
            <a:fillRect/>
          </a:stretch>
        </p:blipFill>
        <p:spPr bwMode="auto">
          <a:xfrm>
            <a:off x="3749447" y="4869160"/>
            <a:ext cx="2139238" cy="1656184"/>
          </a:xfrm>
          <a:prstGeom prst="rect">
            <a:avLst/>
          </a:prstGeom>
          <a:noFill/>
          <a:ln w="9525">
            <a:noFill/>
            <a:miter lim="800000"/>
            <a:headEnd/>
            <a:tailEnd/>
          </a:ln>
        </p:spPr>
      </p:pic>
      <p:pic>
        <p:nvPicPr>
          <p:cNvPr id="114690" name="Picture 2" descr="C:\Users\i5323479\AppData\Local\Microsoft\Windows\Temporary Internet Files\Content.Outlook\IGOBLTW4\_B2E0069 (3).jpg"/>
          <p:cNvPicPr>
            <a:picLocks noChangeAspect="1" noChangeArrowheads="1"/>
          </p:cNvPicPr>
          <p:nvPr/>
        </p:nvPicPr>
        <p:blipFill>
          <a:blip r:embed="rId4" cstate="print"/>
          <a:srcRect/>
          <a:stretch>
            <a:fillRect/>
          </a:stretch>
        </p:blipFill>
        <p:spPr bwMode="auto">
          <a:xfrm>
            <a:off x="535314" y="4786074"/>
            <a:ext cx="2549017" cy="1883286"/>
          </a:xfrm>
          <a:prstGeom prst="rect">
            <a:avLst/>
          </a:prstGeom>
          <a:noFill/>
        </p:spPr>
      </p:pic>
      <p:grpSp>
        <p:nvGrpSpPr>
          <p:cNvPr id="28" name="グループ化 27"/>
          <p:cNvGrpSpPr/>
          <p:nvPr/>
        </p:nvGrpSpPr>
        <p:grpSpPr>
          <a:xfrm>
            <a:off x="6238323" y="4897769"/>
            <a:ext cx="2150101" cy="1627575"/>
            <a:chOff x="4427984" y="5301208"/>
            <a:chExt cx="1802867" cy="1512168"/>
          </a:xfrm>
        </p:grpSpPr>
        <p:pic>
          <p:nvPicPr>
            <p:cNvPr id="29" name="Picture 2" descr="asset-1.jpg"/>
            <p:cNvPicPr>
              <a:picLocks noChangeAspect="1"/>
            </p:cNvPicPr>
            <p:nvPr/>
          </p:nvPicPr>
          <p:blipFill>
            <a:blip r:embed="rId5" cstate="email"/>
            <a:srcRect/>
            <a:stretch>
              <a:fillRect/>
            </a:stretch>
          </p:blipFill>
          <p:spPr bwMode="auto">
            <a:xfrm>
              <a:off x="5698306" y="6503733"/>
              <a:ext cx="513293" cy="254109"/>
            </a:xfrm>
            <a:prstGeom prst="rect">
              <a:avLst/>
            </a:prstGeom>
            <a:noFill/>
            <a:ln w="12700">
              <a:noFill/>
              <a:miter lim="0"/>
              <a:headEnd/>
              <a:tailEnd/>
            </a:ln>
          </p:spPr>
        </p:pic>
        <p:pic>
          <p:nvPicPr>
            <p:cNvPr id="30" name="Picture 1" descr="0000004044.jpg"/>
            <p:cNvPicPr>
              <a:picLocks noChangeAspect="1"/>
            </p:cNvPicPr>
            <p:nvPr/>
          </p:nvPicPr>
          <p:blipFill>
            <a:blip r:embed="rId6" cstate="email"/>
            <a:srcRect/>
            <a:stretch>
              <a:fillRect/>
            </a:stretch>
          </p:blipFill>
          <p:spPr bwMode="auto">
            <a:xfrm>
              <a:off x="4499992" y="6310205"/>
              <a:ext cx="856746" cy="503171"/>
            </a:xfrm>
            <a:prstGeom prst="rect">
              <a:avLst/>
            </a:prstGeom>
            <a:noFill/>
            <a:ln w="12700">
              <a:noFill/>
              <a:miter lim="0"/>
              <a:headEnd/>
              <a:tailEnd/>
            </a:ln>
          </p:spPr>
        </p:pic>
        <p:sp>
          <p:nvSpPr>
            <p:cNvPr id="31" name="右矢印 30"/>
            <p:cNvSpPr/>
            <p:nvPr/>
          </p:nvSpPr>
          <p:spPr bwMode="auto">
            <a:xfrm>
              <a:off x="5424676" y="6579054"/>
              <a:ext cx="169840" cy="773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sp>
          <p:nvSpPr>
            <p:cNvPr id="32" name="下矢印 31"/>
            <p:cNvSpPr/>
            <p:nvPr/>
          </p:nvSpPr>
          <p:spPr bwMode="auto">
            <a:xfrm flipV="1">
              <a:off x="5890194" y="6302368"/>
              <a:ext cx="54725" cy="1509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pic>
          <p:nvPicPr>
            <p:cNvPr id="33" name="Picture 2" descr="C:\Users\203978\Temporary Internet Files\Content.Outlook\IY9A5U71\IMG_1778.JPG"/>
            <p:cNvPicPr>
              <a:picLocks noChangeAspect="1" noChangeArrowheads="1"/>
            </p:cNvPicPr>
            <p:nvPr/>
          </p:nvPicPr>
          <p:blipFill>
            <a:blip r:embed="rId7" cstate="print">
              <a:clrChange>
                <a:clrFrom>
                  <a:srgbClr val="D1B19C"/>
                </a:clrFrom>
                <a:clrTo>
                  <a:srgbClr val="D1B19C">
                    <a:alpha val="0"/>
                  </a:srgbClr>
                </a:clrTo>
              </a:clrChange>
            </a:blip>
            <a:srcRect l="29525" t="48544" r="29525" b="12152"/>
            <a:stretch>
              <a:fillRect/>
            </a:stretch>
          </p:blipFill>
          <p:spPr bwMode="auto">
            <a:xfrm>
              <a:off x="4427984" y="5301208"/>
              <a:ext cx="1802867" cy="936104"/>
            </a:xfrm>
            <a:prstGeom prst="rect">
              <a:avLst/>
            </a:prstGeom>
            <a:noFill/>
          </p:spPr>
        </p:pic>
      </p:grpSp>
      <p:sp>
        <p:nvSpPr>
          <p:cNvPr id="15" name="正方形/長方形 10"/>
          <p:cNvSpPr>
            <a:spLocks noChangeArrowheads="1"/>
          </p:cNvSpPr>
          <p:nvPr/>
        </p:nvSpPr>
        <p:spPr bwMode="auto">
          <a:xfrm>
            <a:off x="107505" y="56421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咲洲・夢洲における民間事業者と協働するエネルギー関連の取組み</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25252" y="1124745"/>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咲洲・夢洲では、再生可能エネルギーの発電や大型蓄電システムの実証・評価を可能とする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の整備が進んでいる。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491880"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リユース蓄電池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115</a:t>
            </a:fld>
            <a:endParaRPr lang="ja-JP" altLang="en-US" b="1" dirty="0"/>
          </a:p>
        </p:txBody>
      </p:sp>
      <p:graphicFrame>
        <p:nvGraphicFramePr>
          <p:cNvPr id="18" name="表 17"/>
          <p:cNvGraphicFramePr>
            <a:graphicFrameLocks noGrp="1"/>
          </p:cNvGraphicFramePr>
          <p:nvPr>
            <p:extLst/>
          </p:nvPr>
        </p:nvGraphicFramePr>
        <p:xfrm>
          <a:off x="179512" y="1903208"/>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進捗状況など</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75934">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の中古蓄電池を活用した経済性の高い大型蓄電池システム実証事業</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夢洲地区において、ＥＶから回収した中古蓄電池を安全に運用する技術を確立し、経済性の高い大型リユース蓄電池システムとして世界初の実証事業を</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月より実施。隣接する夢洲メガソーラーの出力安定化を検証。この技術をもとに蓄電池を活用した新たなエネルギーマネージメントシステム確立に向けて実証事業を継続中。</a:t>
                      </a:r>
                    </a:p>
                  </a:txBody>
                  <a:tcPr anchor="ctr"/>
                </a:tc>
                <a:extLst>
                  <a:ext uri="{0D108BD9-81ED-4DB2-BD59-A6C34878D82A}">
                    <a16:rowId xmlns:a16="http://schemas.microsoft.com/office/drawing/2014/main" val="10002"/>
                  </a:ext>
                </a:extLst>
              </a:tr>
              <a:tr h="785611">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bl>
          </a:graphicData>
        </a:graphic>
      </p:graphicFrame>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193636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当たり公園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：国土交通省「都市公園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都市ランキング（都心部の緑被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nvPr>
        </p:nvGraphicFramePr>
        <p:xfrm>
          <a:off x="4800002" y="2492896"/>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ジュネーブ</a:t>
                      </a:r>
                    </a:p>
                  </a:txBody>
                  <a:tcPr/>
                </a:tc>
                <a:extLst>
                  <a:ext uri="{0D108BD9-81ED-4DB2-BD59-A6C34878D82A}">
                    <a16:rowId xmlns:a16="http://schemas.microsoft.com/office/drawing/2014/main" val="10001"/>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チューリッヒ</a:t>
                      </a:r>
                    </a:p>
                  </a:txBody>
                  <a:tcPr/>
                </a:tc>
                <a:extLst>
                  <a:ext uri="{0D108BD9-81ED-4DB2-BD59-A6C34878D82A}">
                    <a16:rowId xmlns:a16="http://schemas.microsoft.com/office/drawing/2014/main" val="10003"/>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ヘルシンキ</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シカゴ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4014402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87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tc>
                <a:extLst>
                  <a:ext uri="{0D108BD9-81ED-4DB2-BD59-A6C34878D82A}">
                    <a16:rowId xmlns:a16="http://schemas.microsoft.com/office/drawing/2014/main" val="10007"/>
                  </a:ext>
                </a:extLst>
              </a:tr>
              <a:tr h="387377">
                <a:tc>
                  <a:txBody>
                    <a:bodyPr/>
                    <a:lstStyle/>
                    <a:p>
                      <a:r>
                        <a:rPr kumimoji="1" lang="en-US" altLang="ja-JP"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 </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tc>
                <a:extLst>
                  <a:ext uri="{0D108BD9-81ED-4DB2-BD59-A6C34878D82A}">
                    <a16:rowId xmlns:a16="http://schemas.microsoft.com/office/drawing/2014/main" val="10008"/>
                  </a:ext>
                </a:extLst>
              </a:tr>
            </a:tbl>
          </a:graphicData>
        </a:graphic>
      </p:graphicFrame>
      <p:sp>
        <p:nvSpPr>
          <p:cNvPr id="20" name="正方形/長方形 10"/>
          <p:cNvSpPr>
            <a:spLocks noChangeArrowheads="1"/>
          </p:cNvSpPr>
          <p:nvPr/>
        </p:nvSpPr>
        <p:spPr bwMode="auto">
          <a:xfrm>
            <a:off x="72009" y="48054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の都市緑化の現状</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公園面積が他の都道府県と比べて低い</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水準。また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（都心部）の緑被状況も世界主要都市と比較して低水準</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に留まっている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116</a:t>
            </a:fld>
            <a:endParaRPr lang="ja-JP" altLang="en-US" b="1" dirty="0"/>
          </a:p>
        </p:txBody>
      </p:sp>
      <p:sp>
        <p:nvSpPr>
          <p:cNvPr id="3" name="テキスト ボックス 2"/>
          <p:cNvSpPr txBox="1"/>
          <p:nvPr/>
        </p:nvSpPr>
        <p:spPr>
          <a:xfrm>
            <a:off x="35496" y="2375302"/>
            <a:ext cx="970794"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記念</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財団</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752528" y="6021288"/>
            <a:ext cx="3203848" cy="415498"/>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ヘルシンキは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から追加のため</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は順位なし</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nvPr>
        </p:nvGraphicFramePr>
        <p:xfrm>
          <a:off x="253132" y="2587600"/>
          <a:ext cx="4305300"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5501287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nvPr>
        </p:nvGraphicFramePr>
        <p:xfrm>
          <a:off x="253062" y="3459367"/>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道</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57,220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78,927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219,100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119,779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94,695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241,592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218,153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517,290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30505" y="2604125"/>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42647" y="2637044"/>
            <a:ext cx="5793849" cy="1061829"/>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な知見に基づく森林の土石流･流木対策</a:t>
            </a: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「森林防災・減災対策事業」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九州</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北部豪雨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や西日本豪雨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等における被災地の調査などに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より得られた新た</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知見を踏まえ、治山ダムの整備や、流木となり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る危険木の除去、本数調整伐などの森林整備、地域住民への防災教室を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実施する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89757" y="42787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の森林環境の現状　</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117</a:t>
            </a:fld>
            <a:endParaRPr lang="ja-JP" altLang="en-US" b="1" dirty="0"/>
          </a:p>
        </p:txBody>
      </p:sp>
      <p:pic>
        <p:nvPicPr>
          <p:cNvPr id="13" name="図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181" y="3880802"/>
            <a:ext cx="2577956" cy="187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356049" y="5863996"/>
            <a:ext cx="5460176" cy="26288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治山ダムの整備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災害</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に強い森づくり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336" y="3880802"/>
            <a:ext cx="2486983" cy="1865237"/>
          </a:xfrm>
          <a:prstGeom prst="rect">
            <a:avLst/>
          </a:prstGeom>
        </p:spPr>
      </p:pic>
      <p:sp>
        <p:nvSpPr>
          <p:cNvPr id="14" name="正方形/長方形 13"/>
          <p:cNvSpPr/>
          <p:nvPr/>
        </p:nvSpPr>
        <p:spPr>
          <a:xfrm>
            <a:off x="107504" y="904921"/>
            <a:ext cx="8928992" cy="139142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都市より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ため、九州</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北部豪雨等で得られた新たな知見に基づく森林の土石流・流木対策を継続して実施する。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96534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25252" y="433312"/>
            <a:ext cx="901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118</a:t>
            </a:fld>
            <a:endParaRPr lang="ja-JP" altLang="en-US" dirty="0"/>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08" y="3291036"/>
            <a:ext cx="3028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132114" y="2998693"/>
            <a:ext cx="39239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endPar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95536" y="4341004"/>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西日本</a:t>
            </a:r>
            <a:endPar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6,046</a:t>
            </a: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GDP243</a:t>
            </a: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兆円</a:t>
            </a:r>
            <a:endPar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p:txBody>
      </p:sp>
      <p:sp>
        <p:nvSpPr>
          <p:cNvPr id="25" name="テキスト ボックス 24"/>
          <p:cNvSpPr txBox="1"/>
          <p:nvPr/>
        </p:nvSpPr>
        <p:spPr>
          <a:xfrm>
            <a:off x="2699792" y="4341004"/>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東日本</a:t>
            </a:r>
            <a:endPar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6,625</a:t>
            </a: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GDP303</a:t>
            </a: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兆円</a:t>
            </a:r>
            <a:endPar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p:txBody>
      </p:sp>
      <p:sp>
        <p:nvSpPr>
          <p:cNvPr id="26" name="正方形/長方形 25"/>
          <p:cNvSpPr>
            <a:spLocks noChangeArrowheads="1"/>
          </p:cNvSpPr>
          <p:nvPr/>
        </p:nvSpPr>
        <p:spPr bwMode="auto">
          <a:xfrm>
            <a:off x="4427984" y="3473713"/>
            <a:ext cx="4464496" cy="1528624"/>
          </a:xfrm>
          <a:prstGeom prst="rect">
            <a:avLst/>
          </a:prstGeom>
          <a:solidFill>
            <a:schemeClr val="tx2">
              <a:lumMod val="20000"/>
              <a:lumOff val="80000"/>
            </a:schemeClr>
          </a:solidFill>
          <a:ln w="9525" algn="ctr">
            <a:solidFill>
              <a:srgbClr val="000000"/>
            </a:solidFill>
            <a:miter lim="800000"/>
            <a:headEnd/>
            <a:tailEnd/>
          </a:ln>
          <a:effectLst/>
          <a:extLst/>
        </p:spPr>
        <p:txBody>
          <a:bodyPr wrap="square" upright="1">
            <a:spAutoFit/>
          </a:bodyPr>
          <a:lstStyle/>
          <a:p>
            <a:pPr marL="114300" marR="0" lvl="0" indent="-114300" algn="l" defTabSz="914400" rtl="0" eaLnBrk="1" fontAlgn="auto" latinLnBrk="0" hangingPunct="1">
              <a:lnSpc>
                <a:spcPts val="1600"/>
              </a:lnSpc>
              <a:spcBef>
                <a:spcPts val="0"/>
              </a:spcBef>
              <a:spcAft>
                <a:spcPts val="0"/>
              </a:spcAft>
              <a:buClrTx/>
              <a:buSzTx/>
              <a:buFontTx/>
              <a:buNone/>
              <a:tabLst/>
              <a:defRPr/>
            </a:pPr>
            <a:r>
              <a:rPr kumimoji="1" lang="ja-JP" altLang="en-US"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・さいたま新都心等の東京圏内の地区のほか</a:t>
            </a:r>
            <a:r>
              <a:rPr kumimoji="1" lang="ja-JP" altLang="en-US" sz="1300" b="0" i="0" u="none" strike="noStrike" kern="1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、大規模</a:t>
            </a:r>
            <a:r>
              <a:rPr kumimoji="1" lang="ja-JP" altLang="en-US"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地震に係る現地対策本部の設置予定箇所、各府省等の地方支分部局が集積する都市（札幌市、仙台市、名古屋市、大阪市、広島市、福岡市等）等代替拠点と成り得る地域を対象に、代替拠点への職員の移動手段、既存の庁舎、設備及び資機材の活用、宿泊施設等の確保等に係る具体的なオペレーションについても検討するものとする。</a:t>
            </a:r>
            <a:endParaRPr kumimoji="1" lang="en-US" altLang="ja-JP"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14"/>
          <p:cNvSpPr>
            <a:spLocks noChangeArrowheads="1"/>
          </p:cNvSpPr>
          <p:nvPr/>
        </p:nvSpPr>
        <p:spPr bwMode="auto">
          <a:xfrm>
            <a:off x="198614" y="6485274"/>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出典：内閣府「県民経済計算」</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(H29</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統計局「人口推計（Ｈ</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29</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10</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月</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日付）」より作成</a:t>
            </a:r>
            <a:endPar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8" name="正方形/長方形 27"/>
          <p:cNvSpPr>
            <a:spLocks noChangeArrowheads="1"/>
          </p:cNvSpPr>
          <p:nvPr/>
        </p:nvSpPr>
        <p:spPr bwMode="auto">
          <a:xfrm>
            <a:off x="4283968" y="5157192"/>
            <a:ext cx="433499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○企業における機能分散・バックアップに関する取組みの例</a:t>
            </a:r>
            <a:endParaRPr kumimoji="1" lang="en-US" altLang="ja-JP" sz="14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0" marR="0" lvl="0" indent="0"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AIG</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ジャパンホールディングス</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が第二の拠点</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を大阪</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新設</a:t>
            </a:r>
            <a:endParaRPr kumimoji="1" lang="en-US" altLang="ja-JP"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・日本取引所グループ</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が首都圏・関東圏でのバックアップ態勢を見直し、大阪</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拠点を活用</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したバックアップ</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態勢を</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・日本放送</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協会が本部</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のバックアップを担う</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ことを大阪</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放送局の業務の</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一部とし、平時</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業務に訓練</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3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組み込み　　等</a:t>
            </a:r>
            <a:endPar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125252" y="818613"/>
            <a:ext cx="8892000" cy="216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国家の危機管理の観点</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から、首都圏</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で大災害が発生した場合などを想定し、集中型から双眼型へと国土構造の転換を促進していくことが重要</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以外で最も機能が集積する大阪・関西を、首都機能バックアップエリアとすることが求められる。</a:t>
            </a: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首都圏に本社がある大企業等では、大阪・関西をバックアップエリアとする仕組みの構築がみられる一方、政府では、東京</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圏外の代替</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拠点を今後</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の検討課題</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とされているものの、具体化は進んでいない。</a:t>
            </a:r>
            <a:endParaRPr kumimoji="1" lang="en-US" altLang="ja-JP"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市では、</a:t>
            </a:r>
            <a:r>
              <a:rPr kumimoji="1" lang="en-US" altLang="ja-JP"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月に「大阪・関西による首都</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機能バックアップ</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の実現</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に向けた取組みの</a:t>
            </a:r>
            <a:r>
              <a:rPr kumimoji="1" lang="ja-JP" altLang="en-US" sz="1600" b="0" i="0" u="none" strike="noStrike" kern="1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方向性」をとりまとめ、行政分野・経済分野について取組みを進める。</a:t>
            </a:r>
            <a:endPar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14"/>
          <p:cNvSpPr>
            <a:spLocks noChangeArrowheads="1"/>
          </p:cNvSpPr>
          <p:nvPr/>
        </p:nvSpPr>
        <p:spPr bwMode="auto">
          <a:xfrm>
            <a:off x="4219334" y="2998693"/>
            <a:ext cx="4961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○政府の今後の検討課題　</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（出典：</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内閣府「政府業務継続計画（</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首都</a:t>
            </a:r>
            <a:endPar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直下</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地震対策</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2014</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3</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月）」から抜粋）</a:t>
            </a:r>
            <a:endPar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72960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「宿泊旅行統計調査」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79654" y="6305545"/>
            <a:ext cx="5121412" cy="507831"/>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各都市の「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「日本人延べ宿泊者数</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全国シェア</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の「外国人延べ宿泊者数」「日本人延べ宿泊者数」に占めるもの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900206" y="2662449"/>
            <a:ext cx="1549077"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単位：千</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人泊</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1"/>
            <a:ext cx="8928992" cy="13281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年の全国の外国人延べ宿泊者数に占める大阪府での宿泊者数の割合は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％と、東京に次ぐ</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番目の値。日本人に比べ、外国人は東京や大阪、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といった観光都市に宿泊する割合が高い。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中でも、大阪府内の延べ宿泊者数に占める外国人の割合は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位の数値。インバウンド効果を上手く取り込めていると言える。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また、日本人延べ宿泊者数の全国シェアも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位の数値。</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0542" y="251328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979888" y="2492896"/>
            <a:ext cx="43446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nvPr>
        </p:nvGraphicFramePr>
        <p:xfrm>
          <a:off x="5156908" y="2862576"/>
          <a:ext cx="3879588" cy="395080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a:t>
            </a:fld>
            <a:endParaRPr lang="ja-JP" altLang="en-US" b="1" dirty="0"/>
          </a:p>
        </p:txBody>
      </p:sp>
      <p:graphicFrame>
        <p:nvGraphicFramePr>
          <p:cNvPr id="20" name="グラフ 19"/>
          <p:cNvGraphicFramePr>
            <a:graphicFrameLocks/>
          </p:cNvGraphicFramePr>
          <p:nvPr>
            <p:extLst/>
          </p:nvPr>
        </p:nvGraphicFramePr>
        <p:xfrm>
          <a:off x="51629" y="2879359"/>
          <a:ext cx="4825863" cy="3479005"/>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755221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89757" y="43602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51216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の被害軽減を図るため、「</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新・大阪府地震防災アクションプラン」に基づき、防潮堤の液状化対策や密集市街地</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対策など、ハード・ソフト両面から取組みを進めている。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結果、津波による人的被害は、約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人に、経済被害は、約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兆円に被害軽減効果があらわれる見込み。</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119</a:t>
            </a:fld>
            <a:endParaRPr lang="ja-JP" altLang="en-US" dirty="0"/>
          </a:p>
        </p:txBody>
      </p:sp>
      <p:pic>
        <p:nvPicPr>
          <p:cNvPr id="9" name="図 8"/>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496" y="3007196"/>
            <a:ext cx="4457700" cy="3086100"/>
          </a:xfrm>
          <a:prstGeom prst="rect">
            <a:avLst/>
          </a:prstGeom>
        </p:spPr>
      </p:pic>
      <p:pic>
        <p:nvPicPr>
          <p:cNvPr id="10" name="図 9"/>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50804" y="3007196"/>
            <a:ext cx="4457700" cy="3086100"/>
          </a:xfrm>
          <a:prstGeom prst="rect">
            <a:avLst/>
          </a:prstGeom>
        </p:spPr>
      </p:pic>
      <p:sp>
        <p:nvSpPr>
          <p:cNvPr id="8" name="テキスト ボックス 7"/>
          <p:cNvSpPr txBox="1"/>
          <p:nvPr/>
        </p:nvSpPr>
        <p:spPr>
          <a:xfrm>
            <a:off x="6372200" y="6149066"/>
            <a:ext cx="2291012" cy="276999"/>
          </a:xfrm>
          <a:prstGeom prst="rect">
            <a:avLst/>
          </a:prstGeom>
          <a:noFill/>
        </p:spPr>
        <p:txBody>
          <a:bodyPr wrap="none" rtlCol="0" anchor="ctr" anchorCtr="0">
            <a:spAutoFit/>
          </a:bodyPr>
          <a:lstStyle/>
          <a:p>
            <a:r>
              <a:rPr lang="ja-JP" altLang="en-US" sz="1200" dirty="0" smtClean="0"/>
              <a:t>（</a:t>
            </a:r>
            <a:r>
              <a:rPr lang="en-US" altLang="ja-JP" sz="1200" dirty="0" smtClean="0"/>
              <a:t>H30.7</a:t>
            </a:r>
            <a:r>
              <a:rPr lang="ja-JP" altLang="en-US" sz="1200" dirty="0" smtClean="0"/>
              <a:t>　知事記者会見資料より）</a:t>
            </a:r>
            <a:endParaRPr kumimoji="1" lang="ja-JP" altLang="en-US" sz="1200"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4566843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0" y="471745"/>
            <a:ext cx="907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b="1"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出典：一般財団法人森記念財団「世界の都市総合力ランキング</a:t>
            </a:r>
            <a:r>
              <a:rPr lang="en-US" altLang="ja-JP" sz="120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120</a:t>
            </a:fld>
            <a:endParaRPr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世界の都市総合力ランキングにおける大阪の順位は、世界の主要</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の低下と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スコアも</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.5pt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、「交通・アクセス」は横ばい、「経済」「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」「文化・交流」「居住」「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a:t>
            </a:r>
          </a:p>
        </p:txBody>
      </p:sp>
      <p:graphicFrame>
        <p:nvGraphicFramePr>
          <p:cNvPr id="14" name="表 1"/>
          <p:cNvGraphicFramePr>
            <a:graphicFrameLocks noGrp="1"/>
          </p:cNvGraphicFramePr>
          <p:nvPr>
            <p:extLst>
              <p:ext uri="{D42A27DB-BD31-4B8C-83A1-F6EECF244321}">
                <p14:modId xmlns:p14="http://schemas.microsoft.com/office/powerpoint/2010/main" val="1237855828"/>
              </p:ext>
            </p:extLst>
          </p:nvPr>
        </p:nvGraphicFramePr>
        <p:xfrm>
          <a:off x="107502" y="2564906"/>
          <a:ext cx="4896536" cy="4148151"/>
        </p:xfrm>
        <a:graphic>
          <a:graphicData uri="http://schemas.openxmlformats.org/drawingml/2006/table">
            <a:tbl>
              <a:tblPr>
                <a:tableStyleId>{BC89EF96-8CEA-46FF-86C4-4CE0E7609802}</a:tableStyleId>
              </a:tblPr>
              <a:tblGrid>
                <a:gridCol w="477680">
                  <a:extLst>
                    <a:ext uri="{9D8B030D-6E8A-4147-A177-3AD203B41FA5}">
                      <a16:colId xmlns:a16="http://schemas.microsoft.com/office/drawing/2014/main" val="20000"/>
                    </a:ext>
                  </a:extLst>
                </a:gridCol>
                <a:gridCol w="339912">
                  <a:extLst>
                    <a:ext uri="{9D8B030D-6E8A-4147-A177-3AD203B41FA5}">
                      <a16:colId xmlns:a16="http://schemas.microsoft.com/office/drawing/2014/main" val="20001"/>
                    </a:ext>
                  </a:extLst>
                </a:gridCol>
                <a:gridCol w="339912">
                  <a:extLst>
                    <a:ext uri="{9D8B030D-6E8A-4147-A177-3AD203B41FA5}">
                      <a16:colId xmlns:a16="http://schemas.microsoft.com/office/drawing/2014/main" val="20002"/>
                    </a:ext>
                  </a:extLst>
                </a:gridCol>
                <a:gridCol w="339912">
                  <a:extLst>
                    <a:ext uri="{9D8B030D-6E8A-4147-A177-3AD203B41FA5}">
                      <a16:colId xmlns:a16="http://schemas.microsoft.com/office/drawing/2014/main" val="20003"/>
                    </a:ext>
                  </a:extLst>
                </a:gridCol>
                <a:gridCol w="339912">
                  <a:extLst>
                    <a:ext uri="{9D8B030D-6E8A-4147-A177-3AD203B41FA5}">
                      <a16:colId xmlns:a16="http://schemas.microsoft.com/office/drawing/2014/main" val="20004"/>
                    </a:ext>
                  </a:extLst>
                </a:gridCol>
                <a:gridCol w="339912">
                  <a:extLst>
                    <a:ext uri="{9D8B030D-6E8A-4147-A177-3AD203B41FA5}">
                      <a16:colId xmlns:a16="http://schemas.microsoft.com/office/drawing/2014/main" val="20005"/>
                    </a:ext>
                  </a:extLst>
                </a:gridCol>
                <a:gridCol w="339912">
                  <a:extLst>
                    <a:ext uri="{9D8B030D-6E8A-4147-A177-3AD203B41FA5}">
                      <a16:colId xmlns:a16="http://schemas.microsoft.com/office/drawing/2014/main" val="20006"/>
                    </a:ext>
                  </a:extLst>
                </a:gridCol>
                <a:gridCol w="339912">
                  <a:extLst>
                    <a:ext uri="{9D8B030D-6E8A-4147-A177-3AD203B41FA5}">
                      <a16:colId xmlns:a16="http://schemas.microsoft.com/office/drawing/2014/main" val="20007"/>
                    </a:ext>
                  </a:extLst>
                </a:gridCol>
                <a:gridCol w="339912">
                  <a:extLst>
                    <a:ext uri="{9D8B030D-6E8A-4147-A177-3AD203B41FA5}">
                      <a16:colId xmlns:a16="http://schemas.microsoft.com/office/drawing/2014/main" val="20008"/>
                    </a:ext>
                  </a:extLst>
                </a:gridCol>
                <a:gridCol w="339912">
                  <a:extLst>
                    <a:ext uri="{9D8B030D-6E8A-4147-A177-3AD203B41FA5}">
                      <a16:colId xmlns:a16="http://schemas.microsoft.com/office/drawing/2014/main" val="20009"/>
                    </a:ext>
                  </a:extLst>
                </a:gridCol>
                <a:gridCol w="339912">
                  <a:extLst>
                    <a:ext uri="{9D8B030D-6E8A-4147-A177-3AD203B41FA5}">
                      <a16:colId xmlns:a16="http://schemas.microsoft.com/office/drawing/2014/main" val="20010"/>
                    </a:ext>
                  </a:extLst>
                </a:gridCol>
                <a:gridCol w="339912">
                  <a:extLst>
                    <a:ext uri="{9D8B030D-6E8A-4147-A177-3AD203B41FA5}">
                      <a16:colId xmlns:a16="http://schemas.microsoft.com/office/drawing/2014/main" val="1402591857"/>
                    </a:ext>
                  </a:extLst>
                </a:gridCol>
                <a:gridCol w="339912">
                  <a:extLst>
                    <a:ext uri="{9D8B030D-6E8A-4147-A177-3AD203B41FA5}">
                      <a16:colId xmlns:a16="http://schemas.microsoft.com/office/drawing/2014/main" val="3035662355"/>
                    </a:ext>
                  </a:extLst>
                </a:gridCol>
                <a:gridCol w="339912">
                  <a:extLst>
                    <a:ext uri="{9D8B030D-6E8A-4147-A177-3AD203B41FA5}">
                      <a16:colId xmlns:a16="http://schemas.microsoft.com/office/drawing/2014/main" val="3462772145"/>
                    </a:ext>
                  </a:extLst>
                </a:gridCol>
              </a:tblGrid>
              <a:tr h="484918">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ミラノ</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ボストン</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bl>
          </a:graphicData>
        </a:graphic>
      </p:graphicFrame>
      <p:sp>
        <p:nvSpPr>
          <p:cNvPr id="15" name="テキスト ボックス 14"/>
          <p:cNvSpPr txBox="1"/>
          <p:nvPr/>
        </p:nvSpPr>
        <p:spPr>
          <a:xfrm>
            <a:off x="107504" y="219004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都市の都市総合ランキングの推移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004050" y="218511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7"/>
          <p:cNvGraphicFramePr>
            <a:graphicFrameLocks noGrp="1"/>
          </p:cNvGraphicFramePr>
          <p:nvPr>
            <p:extLst>
              <p:ext uri="{D42A27DB-BD31-4B8C-83A1-F6EECF244321}">
                <p14:modId xmlns:p14="http://schemas.microsoft.com/office/powerpoint/2010/main" val="1343615212"/>
              </p:ext>
            </p:extLst>
          </p:nvPr>
        </p:nvGraphicFramePr>
        <p:xfrm>
          <a:off x="5148064" y="2564904"/>
          <a:ext cx="3837241" cy="403245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441930">
                <a:tc>
                  <a:txBody>
                    <a:bodyPr/>
                    <a:lstStyle/>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総合ランキング</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総合スコア</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954.0</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1024.5</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70.5pt</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下降）</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1386.5</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1422.2</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35.7pt</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４位←４位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４位←４位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７位←８位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8141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12</a:t>
            </a:fld>
            <a:endParaRPr lang="ja-JP" altLang="en-US" b="1" dirty="0"/>
          </a:p>
        </p:txBody>
      </p:sp>
      <p:sp>
        <p:nvSpPr>
          <p:cNvPr id="23" name="正方形/長方形 22"/>
          <p:cNvSpPr/>
          <p:nvPr/>
        </p:nvSpPr>
        <p:spPr>
          <a:xfrm>
            <a:off x="179512" y="1071538"/>
            <a:ext cx="8784976" cy="12952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大阪府への訪問率を国別にみると、アメリカが増加基調にある一方、韓国や台湾、香港は一服感がみられる。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主要都市別の訪問率では、福岡が減少傾向にある一方、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は増加傾向。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東京、大阪は、一服感がみられる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extLst/>
          </p:nvPr>
        </p:nvGraphicFramePr>
        <p:xfrm>
          <a:off x="83932" y="2683875"/>
          <a:ext cx="4704091" cy="3809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p:cNvGraphicFramePr>
            <a:graphicFrameLocks/>
          </p:cNvGraphicFramePr>
          <p:nvPr>
            <p:extLst/>
          </p:nvPr>
        </p:nvGraphicFramePr>
        <p:xfrm>
          <a:off x="4640759" y="2633639"/>
          <a:ext cx="4324351" cy="2004118"/>
        </p:xfrm>
        <a:graphic>
          <a:graphicData uri="http://schemas.openxmlformats.org/drawingml/2006/chart">
            <c:chart xmlns:c="http://schemas.openxmlformats.org/drawingml/2006/chart" xmlns:r="http://schemas.openxmlformats.org/officeDocument/2006/relationships" r:id="rId4"/>
          </a:graphicData>
        </a:graphic>
      </p:graphicFrame>
      <p:sp>
        <p:nvSpPr>
          <p:cNvPr id="29" name="テキスト ボックス 28"/>
          <p:cNvSpPr txBox="1"/>
          <p:nvPr/>
        </p:nvSpPr>
        <p:spPr>
          <a:xfrm>
            <a:off x="35496" y="6510536"/>
            <a:ext cx="6912768"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港</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から出国する外国人客の内、大阪府を訪問したと回答した人数の割合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589676" y="2396097"/>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24229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主要都市訪問率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35352" y="6654552"/>
            <a:ext cx="9108648"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訪日外国人消費動向調査</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トランジット</a:t>
            </a:r>
            <a:r>
              <a:rPr lang="ja-JP" altLang="en-US" sz="900" dirty="0">
                <a:latin typeface="Meiryo UI" panose="020B0604030504040204" pitchFamily="50" charset="-128"/>
                <a:ea typeface="Meiryo UI" panose="020B0604030504040204" pitchFamily="50" charset="-128"/>
              </a:rPr>
              <a:t>、乗員、１年以上の滞在者等を除く日本を出国する訪日外国人</a:t>
            </a:r>
            <a:r>
              <a:rPr lang="ja-JP" altLang="en-US" sz="900" dirty="0" smtClean="0">
                <a:latin typeface="Meiryo UI" panose="020B0604030504040204" pitchFamily="50" charset="-128"/>
                <a:ea typeface="Meiryo UI" panose="020B0604030504040204" pitchFamily="50" charset="-128"/>
              </a:rPr>
              <a:t>旅行者）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589676" y="4562558"/>
            <a:ext cx="182974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7004717" y="2766545"/>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smtClean="0"/>
              <a:t>(</a:t>
            </a:r>
            <a:r>
              <a:rPr lang="ja-JP" altLang="en-US" sz="900" dirty="0"/>
              <a:t>千</a:t>
            </a:r>
            <a:r>
              <a:rPr lang="ja-JP" altLang="en-US" sz="900" dirty="0" smtClean="0"/>
              <a:t>人</a:t>
            </a:r>
            <a:r>
              <a:rPr lang="en-US" altLang="ja-JP" sz="900" dirty="0"/>
              <a:t>)</a:t>
            </a:r>
            <a:endParaRPr lang="ja-JP" altLang="en-US" sz="900" dirty="0"/>
          </a:p>
        </p:txBody>
      </p:sp>
      <p:graphicFrame>
        <p:nvGraphicFramePr>
          <p:cNvPr id="36" name="グラフ 35"/>
          <p:cNvGraphicFramePr>
            <a:graphicFrameLocks/>
          </p:cNvGraphicFramePr>
          <p:nvPr>
            <p:extLst/>
          </p:nvPr>
        </p:nvGraphicFramePr>
        <p:xfrm>
          <a:off x="4644152" y="4707216"/>
          <a:ext cx="4462129" cy="1984269"/>
        </p:xfrm>
        <a:graphic>
          <a:graphicData uri="http://schemas.openxmlformats.org/drawingml/2006/chart">
            <c:chart xmlns:c="http://schemas.openxmlformats.org/drawingml/2006/chart" xmlns:r="http://schemas.openxmlformats.org/officeDocument/2006/relationships" r:id="rId5"/>
          </a:graphicData>
        </a:graphic>
      </p:graphicFrame>
      <p:sp>
        <p:nvSpPr>
          <p:cNvPr id="37" name="正方形/長方形 36"/>
          <p:cNvSpPr/>
          <p:nvPr/>
        </p:nvSpPr>
        <p:spPr>
          <a:xfrm>
            <a:off x="2274" y="692696"/>
            <a:ext cx="9391840"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「訪日外客統計」及び観光庁</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04390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05036" y="707356"/>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a:t>
            </a:r>
            <a:r>
              <a:rPr lang="ja-JP" altLang="en-US" sz="1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別（ビジネス・観光）にみる訪日外国人１人あたり旅行消費額</a:t>
            </a:r>
            <a:r>
              <a:rPr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284204"/>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年の訪日外国人旅行消費額は、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億円から約４倍にまで増加。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観光・レジャー目的の訪日外国人１人あたり旅行消費額は概ね増加傾向にある（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58,671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円増）。ビジネス目的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の消費額も戦略策定時よりやや増加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31,734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176" y="2802136"/>
            <a:ext cx="704741" cy="246221"/>
          </a:xfrm>
          <a:prstGeom prst="rect">
            <a:avLst/>
          </a:prstGeom>
          <a:noFill/>
          <a:ln>
            <a:noFill/>
          </a:ln>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6" y="2507555"/>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○来訪目的別旅行消費額（推計値）の推移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507555"/>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1739" y="6197242"/>
            <a:ext cx="9036495" cy="400110"/>
          </a:xfrm>
          <a:prstGeom prst="rect">
            <a:avLst/>
          </a:prstGeom>
          <a:noFill/>
          <a:ln>
            <a:noFill/>
          </a:ln>
        </p:spPr>
        <p:txBody>
          <a:bodyPr wrap="square" rtlCol="0">
            <a:spAutoFit/>
          </a:bodyPr>
          <a:lstStyle/>
          <a:p>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ビジネスは、訪日外国人消費動向調査における来訪目的別の「業務」に該当。「業務」とは、展示会・見本市、国際会議、企業ミーティング、研修、その他ビジネスの合計。</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794345" y="2802136"/>
            <a:ext cx="704741" cy="246221"/>
          </a:xfrm>
          <a:prstGeom prst="rect">
            <a:avLst/>
          </a:prstGeom>
          <a:noFill/>
          <a:ln>
            <a:noFill/>
          </a:ln>
        </p:spPr>
        <p:txBody>
          <a:bodyPr wrap="square" rtlCol="0">
            <a:spAutoFit/>
          </a:bodyP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nvPr>
        </p:nvGraphicFramePr>
        <p:xfrm>
          <a:off x="35495" y="2992831"/>
          <a:ext cx="4464495" cy="31714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nvPr>
        </p:nvGraphicFramePr>
        <p:xfrm>
          <a:off x="4499991" y="3048357"/>
          <a:ext cx="4536506" cy="3115915"/>
        </p:xfrm>
        <a:graphic>
          <a:graphicData uri="http://schemas.openxmlformats.org/drawingml/2006/chart">
            <c:chart xmlns:c="http://schemas.openxmlformats.org/drawingml/2006/chart" xmlns:r="http://schemas.openxmlformats.org/officeDocument/2006/relationships" r:id="rId4"/>
          </a:graphicData>
        </a:graphic>
      </p:graphicFrame>
      <p:sp>
        <p:nvSpPr>
          <p:cNvPr id="16"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13</a:t>
            </a:fld>
            <a:endParaRPr lang="ja-JP" altLang="en-US" b="1" dirty="0"/>
          </a:p>
        </p:txBody>
      </p:sp>
      <p:cxnSp>
        <p:nvCxnSpPr>
          <p:cNvPr id="17" name="直線コネクタ 16"/>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9603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252000" y="756000"/>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大学発</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ベンチャー</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企業数（地域別・大学</a:t>
            </a:r>
            <a:r>
              <a:rPr lang="ja-JP" altLang="en-US" b="1" dirty="0">
                <a:latin typeface="Meiryo UI" panose="020B0604030504040204" pitchFamily="50" charset="-128"/>
                <a:ea typeface="Meiryo UI" panose="020B0604030504040204" pitchFamily="50" charset="-128"/>
                <a:cs typeface="Meiryo UI" panose="020B0604030504040204" pitchFamily="50" charset="-128"/>
              </a:rPr>
              <a:t>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「令和元年度産業技術調査事業 報告書」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12891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年度の地域別大学発ベンチャー創出数は、大阪府が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大学別では、京都大学（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位と、関西圏の大学も上位に入っている。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nvPr>
        </p:nvGraphicFramePr>
        <p:xfrm>
          <a:off x="101332" y="2428267"/>
          <a:ext cx="4326651" cy="3881064"/>
        </p:xfrm>
        <a:graphic>
          <a:graphicData uri="http://schemas.openxmlformats.org/drawingml/2006/table">
            <a:tbl>
              <a:tblPr>
                <a:tableStyleId>{BC89EF96-8CEA-46FF-86C4-4CE0E7609802}</a:tableStyleId>
              </a:tblPr>
              <a:tblGrid>
                <a:gridCol w="462081">
                  <a:extLst>
                    <a:ext uri="{9D8B030D-6E8A-4147-A177-3AD203B41FA5}">
                      <a16:colId xmlns:a16="http://schemas.microsoft.com/office/drawing/2014/main" val="20000"/>
                    </a:ext>
                  </a:extLst>
                </a:gridCol>
                <a:gridCol w="1268580">
                  <a:extLst>
                    <a:ext uri="{9D8B030D-6E8A-4147-A177-3AD203B41FA5}">
                      <a16:colId xmlns:a16="http://schemas.microsoft.com/office/drawing/2014/main" val="20001"/>
                    </a:ext>
                  </a:extLst>
                </a:gridCol>
                <a:gridCol w="865330">
                  <a:extLst>
                    <a:ext uri="{9D8B030D-6E8A-4147-A177-3AD203B41FA5}">
                      <a16:colId xmlns:a16="http://schemas.microsoft.com/office/drawing/2014/main" val="20004"/>
                    </a:ext>
                  </a:extLst>
                </a:gridCol>
                <a:gridCol w="865330">
                  <a:extLst>
                    <a:ext uri="{9D8B030D-6E8A-4147-A177-3AD203B41FA5}">
                      <a16:colId xmlns:a16="http://schemas.microsoft.com/office/drawing/2014/main" val="20005"/>
                    </a:ext>
                  </a:extLst>
                </a:gridCol>
                <a:gridCol w="865330">
                  <a:extLst>
                    <a:ext uri="{9D8B030D-6E8A-4147-A177-3AD203B41FA5}">
                      <a16:colId xmlns:a16="http://schemas.microsoft.com/office/drawing/2014/main" val="64048859"/>
                    </a:ext>
                  </a:extLst>
                </a:gridCol>
              </a:tblGrid>
              <a:tr h="352824">
                <a:tc gridSpan="2">
                  <a:txBody>
                    <a:bodyPr/>
                    <a:lstStyle/>
                    <a:p>
                      <a:pPr algn="l"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52824">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宮城道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352824">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bl>
          </a:graphicData>
        </a:graphic>
      </p:graphicFrame>
      <p:sp>
        <p:nvSpPr>
          <p:cNvPr id="21" name="テキスト ボックス 20"/>
          <p:cNvSpPr txBox="1"/>
          <p:nvPr/>
        </p:nvSpPr>
        <p:spPr>
          <a:xfrm>
            <a:off x="35496" y="2136203"/>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○地域別</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07504" y="6381328"/>
            <a:ext cx="8568950"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大学公認の大学発ベンチャー創出数ではない。本調査で独自に規定した大学発ベンチャーの創出数を示すもの。</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地域別は、大学発ベンチャーの所在住所より大学発ベンチャー数を集計したもの。</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1"/>
          <p:cNvGraphicFramePr>
            <a:graphicFrameLocks noGrp="1"/>
          </p:cNvGraphicFramePr>
          <p:nvPr>
            <p:extLst/>
          </p:nvPr>
        </p:nvGraphicFramePr>
        <p:xfrm>
          <a:off x="4749906" y="2428271"/>
          <a:ext cx="4286590" cy="3963795"/>
        </p:xfrm>
        <a:graphic>
          <a:graphicData uri="http://schemas.openxmlformats.org/drawingml/2006/table">
            <a:tbl>
              <a:tblPr>
                <a:tableStyleId>{BC89EF96-8CEA-46FF-86C4-4CE0E7609802}</a:tableStyleId>
              </a:tblPr>
              <a:tblGrid>
                <a:gridCol w="541463">
                  <a:extLst>
                    <a:ext uri="{9D8B030D-6E8A-4147-A177-3AD203B41FA5}">
                      <a16:colId xmlns:a16="http://schemas.microsoft.com/office/drawing/2014/main" val="20000"/>
                    </a:ext>
                  </a:extLst>
                </a:gridCol>
                <a:gridCol w="1173173">
                  <a:extLst>
                    <a:ext uri="{9D8B030D-6E8A-4147-A177-3AD203B41FA5}">
                      <a16:colId xmlns:a16="http://schemas.microsoft.com/office/drawing/2014/main" val="20001"/>
                    </a:ext>
                  </a:extLst>
                </a:gridCol>
                <a:gridCol w="857318">
                  <a:extLst>
                    <a:ext uri="{9D8B030D-6E8A-4147-A177-3AD203B41FA5}">
                      <a16:colId xmlns:a16="http://schemas.microsoft.com/office/drawing/2014/main" val="20004"/>
                    </a:ext>
                  </a:extLst>
                </a:gridCol>
                <a:gridCol w="857318">
                  <a:extLst>
                    <a:ext uri="{9D8B030D-6E8A-4147-A177-3AD203B41FA5}">
                      <a16:colId xmlns:a16="http://schemas.microsoft.com/office/drawing/2014/main" val="20005"/>
                    </a:ext>
                  </a:extLst>
                </a:gridCol>
                <a:gridCol w="857318">
                  <a:extLst>
                    <a:ext uri="{9D8B030D-6E8A-4147-A177-3AD203B41FA5}">
                      <a16:colId xmlns:a16="http://schemas.microsoft.com/office/drawing/2014/main" val="2617939143"/>
                    </a:ext>
                  </a:extLst>
                </a:gridCol>
              </a:tblGrid>
              <a:tr h="264253">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279297668"/>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3490444954"/>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699373321"/>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264253">
                <a:tc gridSpan="4">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位までの大阪・関西の大学</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2"/>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3081914878"/>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3"/>
                  </a:ext>
                </a:extLst>
              </a:tr>
            </a:tbl>
          </a:graphicData>
        </a:graphic>
      </p:graphicFrame>
      <p:sp>
        <p:nvSpPr>
          <p:cNvPr id="24" name="テキスト ボックス 23"/>
          <p:cNvSpPr txBox="1"/>
          <p:nvPr/>
        </p:nvSpPr>
        <p:spPr>
          <a:xfrm>
            <a:off x="4677900" y="2132856"/>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○大学別大学発ベンチャー創出数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a:t>
            </a:fld>
            <a:endParaRPr lang="ja-JP" altLang="en-US" dirty="0"/>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662473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３．戦略目標「スタートアップ創出数」 に関して</a:t>
            </a:r>
          </a:p>
        </p:txBody>
      </p:sp>
    </p:spTree>
    <p:extLst>
      <p:ext uri="{BB962C8B-B14F-4D97-AF65-F5344CB8AC3E}">
        <p14:creationId xmlns:p14="http://schemas.microsoft.com/office/powerpoint/2010/main" val="527810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5600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調査地方集計結果（年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79512" y="1329943"/>
            <a:ext cx="8784976" cy="85285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万人、完全失業率は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年から改善傾向がみられていたが、コロナ禍により悪化。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15</a:t>
            </a:fld>
            <a:endParaRPr lang="ja-JP" altLang="en-US" b="1" dirty="0"/>
          </a:p>
        </p:txBody>
      </p:sp>
      <p:graphicFrame>
        <p:nvGraphicFramePr>
          <p:cNvPr id="8" name="グラフ 7"/>
          <p:cNvGraphicFramePr>
            <a:graphicFrameLocks/>
          </p:cNvGraphicFramePr>
          <p:nvPr>
            <p:extLst/>
          </p:nvPr>
        </p:nvGraphicFramePr>
        <p:xfrm>
          <a:off x="173827" y="2253094"/>
          <a:ext cx="7948236" cy="4558570"/>
        </p:xfrm>
        <a:graphic>
          <a:graphicData uri="http://schemas.openxmlformats.org/drawingml/2006/chart">
            <c:chart xmlns:c="http://schemas.openxmlformats.org/drawingml/2006/chart" xmlns:r="http://schemas.openxmlformats.org/officeDocument/2006/relationships" r:id="rId3"/>
          </a:graphicData>
        </a:graphic>
      </p:graphicFrame>
      <p:sp>
        <p:nvSpPr>
          <p:cNvPr id="16" name="四角形吹き出し 15"/>
          <p:cNvSpPr/>
          <p:nvPr/>
        </p:nvSpPr>
        <p:spPr>
          <a:xfrm>
            <a:off x="6660232" y="2755952"/>
            <a:ext cx="1848971" cy="481851"/>
          </a:xfrm>
          <a:prstGeom prst="wedgeRectCallout">
            <a:avLst>
              <a:gd name="adj1" fmla="val -105280"/>
              <a:gd name="adj2" fmla="val 32460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大阪府＞完全失業率</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2020</a:t>
            </a:r>
            <a:r>
              <a:rPr kumimoji="1" lang="ja-JP" altLang="en-US" sz="1100" dirty="0" smtClean="0">
                <a:solidFill>
                  <a:schemeClr val="tx1"/>
                </a:solidFill>
                <a:latin typeface="Meiryo UI" panose="020B0604030504040204" pitchFamily="50" charset="-128"/>
                <a:ea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rPr>
              <a:t>3.4</a:t>
            </a:r>
            <a:r>
              <a:rPr kumimoji="1" lang="en-US" altLang="ja-JP"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（年平均）</a:t>
            </a:r>
          </a:p>
        </p:txBody>
      </p:sp>
      <p:sp>
        <p:nvSpPr>
          <p:cNvPr id="18" name="四角形吹き出し 17"/>
          <p:cNvSpPr/>
          <p:nvPr/>
        </p:nvSpPr>
        <p:spPr>
          <a:xfrm>
            <a:off x="6784261" y="3875049"/>
            <a:ext cx="1842250" cy="463920"/>
          </a:xfrm>
          <a:prstGeom prst="wedgeRectCallout">
            <a:avLst>
              <a:gd name="adj1" fmla="val -112334"/>
              <a:gd name="adj2" fmla="val 15853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全国＞完全失業率</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2020</a:t>
            </a:r>
            <a:r>
              <a:rPr kumimoji="1" lang="ja-JP" altLang="en-US" sz="1100" dirty="0" smtClean="0">
                <a:solidFill>
                  <a:schemeClr val="tx1"/>
                </a:solidFill>
                <a:latin typeface="Meiryo UI" panose="020B0604030504040204" pitchFamily="50" charset="-128"/>
                <a:ea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rPr>
              <a:t>2.8%</a:t>
            </a:r>
            <a:r>
              <a:rPr kumimoji="1" lang="ja-JP" altLang="en-US" sz="1100" dirty="0">
                <a:solidFill>
                  <a:schemeClr val="tx1"/>
                </a:solidFill>
                <a:latin typeface="Meiryo UI" panose="020B0604030504040204" pitchFamily="50" charset="-128"/>
                <a:ea typeface="Meiryo UI" panose="020B0604030504040204" pitchFamily="50" charset="-128"/>
              </a:rPr>
              <a:t>（年平均）</a:t>
            </a:r>
          </a:p>
        </p:txBody>
      </p:sp>
      <p:sp>
        <p:nvSpPr>
          <p:cNvPr id="19" name="右中かっこ 18"/>
          <p:cNvSpPr/>
          <p:nvPr/>
        </p:nvSpPr>
        <p:spPr>
          <a:xfrm>
            <a:off x="7596335" y="5157192"/>
            <a:ext cx="131571" cy="109739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0" name="テキスト ボックス 3"/>
          <p:cNvSpPr txBox="1"/>
          <p:nvPr/>
        </p:nvSpPr>
        <p:spPr>
          <a:xfrm>
            <a:off x="7704348" y="5580468"/>
            <a:ext cx="666498" cy="25084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horz"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大阪府</a:t>
            </a:r>
          </a:p>
        </p:txBody>
      </p:sp>
    </p:spTree>
    <p:extLst>
      <p:ext uri="{BB962C8B-B14F-4D97-AF65-F5344CB8AC3E}">
        <p14:creationId xmlns:p14="http://schemas.microsoft.com/office/powerpoint/2010/main" val="1532289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8677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推移（新型コロナウイルス感染拡大の影響）</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16</a:t>
            </a:fld>
            <a:endParaRPr lang="ja-JP" altLang="en-US" b="1" dirty="0"/>
          </a:p>
        </p:txBody>
      </p:sp>
      <p:graphicFrame>
        <p:nvGraphicFramePr>
          <p:cNvPr id="12" name="グラフ 11"/>
          <p:cNvGraphicFramePr>
            <a:graphicFrameLocks/>
          </p:cNvGraphicFramePr>
          <p:nvPr>
            <p:extLst/>
          </p:nvPr>
        </p:nvGraphicFramePr>
        <p:xfrm>
          <a:off x="179512" y="2178025"/>
          <a:ext cx="8704200" cy="4317900"/>
        </p:xfrm>
        <a:graphic>
          <a:graphicData uri="http://schemas.openxmlformats.org/drawingml/2006/chart">
            <c:chart xmlns:c="http://schemas.openxmlformats.org/drawingml/2006/chart" xmlns:r="http://schemas.openxmlformats.org/officeDocument/2006/relationships" r:id="rId3"/>
          </a:graphicData>
        </a:graphic>
      </p:graphicFrame>
      <p:sp>
        <p:nvSpPr>
          <p:cNvPr id="13" name="四角形吹き出し 12"/>
          <p:cNvSpPr/>
          <p:nvPr/>
        </p:nvSpPr>
        <p:spPr>
          <a:xfrm>
            <a:off x="5364088" y="2852936"/>
            <a:ext cx="682581" cy="225725"/>
          </a:xfrm>
          <a:prstGeom prst="wedgeRectCallout">
            <a:avLst>
              <a:gd name="adj1" fmla="val 68215"/>
              <a:gd name="adj2" fmla="val 1167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latin typeface="Meiryo UI" panose="020B0604030504040204" pitchFamily="50" charset="-128"/>
                <a:ea typeface="Meiryo UI" panose="020B0604030504040204" pitchFamily="50" charset="-128"/>
              </a:rPr>
              <a:t>大阪</a:t>
            </a:r>
            <a:endParaRPr kumimoji="1" lang="ja-JP" altLang="en-US" sz="1200" b="1" u="sng" dirty="0">
              <a:solidFill>
                <a:schemeClr val="tx1"/>
              </a:solidFill>
              <a:latin typeface="Meiryo UI" panose="020B0604030504040204" pitchFamily="50" charset="-128"/>
              <a:ea typeface="Meiryo UI" panose="020B0604030504040204" pitchFamily="50" charset="-128"/>
            </a:endParaRPr>
          </a:p>
        </p:txBody>
      </p:sp>
      <p:sp>
        <p:nvSpPr>
          <p:cNvPr id="14" name="四角形吹き出し 13"/>
          <p:cNvSpPr/>
          <p:nvPr/>
        </p:nvSpPr>
        <p:spPr>
          <a:xfrm>
            <a:off x="4644008" y="3959427"/>
            <a:ext cx="601554" cy="220751"/>
          </a:xfrm>
          <a:prstGeom prst="wedgeRectCallout">
            <a:avLst>
              <a:gd name="adj1" fmla="val 54210"/>
              <a:gd name="adj2" fmla="val 1070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東京</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21" name="四角形吹き出し 20"/>
          <p:cNvSpPr/>
          <p:nvPr/>
        </p:nvSpPr>
        <p:spPr>
          <a:xfrm>
            <a:off x="5580112" y="4869160"/>
            <a:ext cx="601554" cy="220751"/>
          </a:xfrm>
          <a:prstGeom prst="wedgeRectCallout">
            <a:avLst>
              <a:gd name="adj1" fmla="val -70495"/>
              <a:gd name="adj2" fmla="val -598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全国</a:t>
            </a:r>
          </a:p>
        </p:txBody>
      </p:sp>
      <p:sp>
        <p:nvSpPr>
          <p:cNvPr id="11" name="正方形/長方形 10"/>
          <p:cNvSpPr/>
          <p:nvPr/>
        </p:nvSpPr>
        <p:spPr>
          <a:xfrm>
            <a:off x="72008" y="1386829"/>
            <a:ext cx="9036496"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全国の完全失業率は、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悪化。</a:t>
            </a: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の完全失業率は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悪化しており、全国平均</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よりも高い数値。</a:t>
            </a:r>
          </a:p>
        </p:txBody>
      </p:sp>
    </p:spTree>
    <p:extLst>
      <p:ext uri="{BB962C8B-B14F-4D97-AF65-F5344CB8AC3E}">
        <p14:creationId xmlns:p14="http://schemas.microsoft.com/office/powerpoint/2010/main" val="380962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有効求人倍率・新規求人</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：厚生労働省「職業安定業務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17</a:t>
            </a:fld>
            <a:endParaRPr lang="ja-JP" altLang="en-US" b="1" dirty="0"/>
          </a:p>
        </p:txBody>
      </p:sp>
      <p:graphicFrame>
        <p:nvGraphicFramePr>
          <p:cNvPr id="10" name="グラフ 9"/>
          <p:cNvGraphicFramePr>
            <a:graphicFrameLocks/>
          </p:cNvGraphicFramePr>
          <p:nvPr>
            <p:extLst/>
          </p:nvPr>
        </p:nvGraphicFramePr>
        <p:xfrm>
          <a:off x="251520" y="2258287"/>
          <a:ext cx="8737170" cy="4599712"/>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83302" y="1124744"/>
            <a:ext cx="8928992" cy="11335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推移していたが、新型コロナウイルスの影響により、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月以降マイナスで推移。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現在、大阪府有効求人倍率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、新規求人倍率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sp>
        <p:nvSpPr>
          <p:cNvPr id="3" name="正方形/長方形 2"/>
          <p:cNvSpPr/>
          <p:nvPr/>
        </p:nvSpPr>
        <p:spPr>
          <a:xfrm rot="18801398">
            <a:off x="7872791" y="6110564"/>
            <a:ext cx="129614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rgbClr val="4D4D4D"/>
                </a:solidFill>
                <a:latin typeface="+mn-ea"/>
              </a:rPr>
              <a:t>2021</a:t>
            </a:r>
            <a:r>
              <a:rPr kumimoji="1" lang="ja-JP" altLang="en-US" sz="900" dirty="0" smtClean="0">
                <a:solidFill>
                  <a:srgbClr val="4D4D4D"/>
                </a:solidFill>
                <a:latin typeface="+mn-ea"/>
              </a:rPr>
              <a:t>年</a:t>
            </a:r>
            <a:r>
              <a:rPr kumimoji="1" lang="en-US" altLang="ja-JP" sz="900" dirty="0" smtClean="0">
                <a:solidFill>
                  <a:srgbClr val="4D4D4D"/>
                </a:solidFill>
                <a:latin typeface="+mn-ea"/>
              </a:rPr>
              <a:t>1</a:t>
            </a:r>
            <a:r>
              <a:rPr kumimoji="1" lang="ja-JP" altLang="en-US" sz="900" dirty="0" smtClean="0">
                <a:solidFill>
                  <a:srgbClr val="4D4D4D"/>
                </a:solidFill>
                <a:latin typeface="+mn-ea"/>
              </a:rPr>
              <a:t>月</a:t>
            </a:r>
            <a:endParaRPr kumimoji="1" lang="ja-JP" altLang="en-US" sz="900" dirty="0">
              <a:solidFill>
                <a:srgbClr val="4D4D4D"/>
              </a:solidFill>
              <a:latin typeface="+mn-ea"/>
            </a:endParaRPr>
          </a:p>
        </p:txBody>
      </p:sp>
    </p:spTree>
    <p:extLst>
      <p:ext uri="{BB962C8B-B14F-4D97-AF65-F5344CB8AC3E}">
        <p14:creationId xmlns:p14="http://schemas.microsoft.com/office/powerpoint/2010/main" val="1234869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：総務省「労働力調査」、大阪府統計課「</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02266" y="2553745"/>
            <a:ext cx="3944937"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45621"/>
            <a:ext cx="394593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13440" y="1390584"/>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ポイントの増加。戦略策定時から回復基調が続いている。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65.3</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63.3</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62.9</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、大阪の就業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は低い状況。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18</a:t>
            </a:fld>
            <a:endParaRPr lang="ja-JP" altLang="en-US" b="1" dirty="0"/>
          </a:p>
        </p:txBody>
      </p:sp>
      <p:graphicFrame>
        <p:nvGraphicFramePr>
          <p:cNvPr id="14" name="グラフ 13"/>
          <p:cNvGraphicFramePr>
            <a:graphicFrameLocks/>
          </p:cNvGraphicFramePr>
          <p:nvPr>
            <p:extLst/>
          </p:nvPr>
        </p:nvGraphicFramePr>
        <p:xfrm>
          <a:off x="553252" y="3781725"/>
          <a:ext cx="7994497" cy="3047902"/>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直線コネクタ 1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2305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4196163985"/>
              </p:ext>
            </p:extLst>
          </p:nvPr>
        </p:nvGraphicFramePr>
        <p:xfrm>
          <a:off x="179512" y="967849"/>
          <a:ext cx="8784976" cy="5335412"/>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○新戦略の概要・・・・・・・・・・・・・・・・・・・・・・・・・・・・・・・・・・・・・・・・・・・・・・・・・・・・・・・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戦略目標関係</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１．「実質成長率」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２．「内外からの誘客」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１０</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３．「スタートアップ創出数」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１４</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４．「雇用創出数」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５．「府内への転入超過数」に関して・・・・・・・・・・・・・・・・・・・・・・・・・・・・・・・・・・・・・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２０</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486028"/>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成長に向けた５つの重点分野と成長を支える都市インフラの整備</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健康・医療関連産業のリーディング産業化・・・・・・・・・・・・・・・・・・・・・・・・・・・・・・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２２</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国内外の観光需要の取り込み強化・・・・・・・・・・・・・・・・・・・・・・・・・・・・・・・・・・・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３２</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スタートアップ、イノベーションの創出・・・・・・・・・・・・・・・・・・・・・・・・・・・・・・・・・・・・</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３９</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６５</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国際金融都市の実現に向けた挑戦・・・・・・・・・・・・・・・・・・・・・・・・・・・・・・・・・・・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８４</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6</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９５</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369221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4243227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就業者数の推移</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（新型コロナウイルス感染拡大の影響</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：総務省「労働力調査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13440" y="1363122"/>
            <a:ext cx="8928992" cy="105455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就業形態別では、非正規雇用の就業者数が大きく減少し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には前年</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同月比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以上減少。</a:t>
            </a: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別では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宿泊・飲食サービス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卸売・小売」を中心にほぼすべての業種で非正規雇用の就業者が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19</a:t>
            </a:fld>
            <a:endParaRPr lang="ja-JP" altLang="en-US" b="1" dirty="0"/>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extLst/>
          </p:nvPr>
        </p:nvGraphicFramePr>
        <p:xfrm>
          <a:off x="113440" y="2497648"/>
          <a:ext cx="4134012" cy="39895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p:nvPr>
            <p:extLst/>
          </p:nvPr>
        </p:nvGraphicFramePr>
        <p:xfrm>
          <a:off x="4304702" y="2497648"/>
          <a:ext cx="4839298" cy="43547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8401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252000" y="756000"/>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大阪府の年齢階層</a:t>
            </a:r>
            <a:r>
              <a:rPr lang="ja-JP" altLang="en-US" b="1" dirty="0">
                <a:latin typeface="Meiryo UI" panose="020B0604030504040204" pitchFamily="50" charset="-128"/>
                <a:ea typeface="Meiryo UI" panose="020B0604030504040204" pitchFamily="50" charset="-128"/>
                <a:cs typeface="Meiryo UI" panose="020B0604030504040204" pitchFamily="50" charset="-128"/>
              </a:rPr>
              <a:t>別（</a:t>
            </a:r>
            <a:r>
              <a:rPr lang="en-US" altLang="ja-JP" b="1" dirty="0">
                <a:latin typeface="Meiryo UI" panose="020B0604030504040204" pitchFamily="50" charset="-128"/>
                <a:ea typeface="Meiryo UI" panose="020B0604030504040204" pitchFamily="50" charset="-128"/>
                <a:cs typeface="Meiryo UI" panose="020B0604030504040204" pitchFamily="50" charset="-128"/>
              </a:rPr>
              <a:t>15</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64</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歳）転入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出の状況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報告（詳細集計）」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20</a:t>
            </a:fld>
            <a:endParaRPr lang="ja-JP" altLang="en-US" b="1" dirty="0"/>
          </a:p>
        </p:txBody>
      </p:sp>
      <p:sp>
        <p:nvSpPr>
          <p:cNvPr id="18" name="正方形/長方形 17"/>
          <p:cNvSpPr/>
          <p:nvPr/>
        </p:nvSpPr>
        <p:spPr>
          <a:xfrm>
            <a:off x="107504" y="1386322"/>
            <a:ext cx="8928992" cy="8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年度の生産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年齢人口（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歳）の転出入状況をみると、全体では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10,307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東京圏で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歳を除いた各年齢層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で転出超過となっている。特に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の転出者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が多い。</a:t>
            </a: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転入元</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としては、近畿、中国・四国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、東海・北陸から</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の移動が多い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0"/>
          <p:cNvSpPr>
            <a:spLocks noChangeArrowheads="1"/>
          </p:cNvSpPr>
          <p:nvPr/>
        </p:nvSpPr>
        <p:spPr bwMode="auto">
          <a:xfrm>
            <a:off x="107504" y="2336088"/>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（男女計）</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nvPr>
        </p:nvGraphicFramePr>
        <p:xfrm>
          <a:off x="453900" y="2364066"/>
          <a:ext cx="8006531" cy="4466275"/>
        </p:xfrm>
        <a:graphic>
          <a:graphicData uri="http://schemas.openxmlformats.org/drawingml/2006/table">
            <a:tbl>
              <a:tblPr>
                <a:tableStyleId>{5C22544A-7EE6-4342-B048-85BDC9FD1C3A}</a:tableStyleId>
              </a:tblPr>
              <a:tblGrid>
                <a:gridCol w="1185660">
                  <a:extLst>
                    <a:ext uri="{9D8B030D-6E8A-4147-A177-3AD203B41FA5}">
                      <a16:colId xmlns:a16="http://schemas.microsoft.com/office/drawing/2014/main" val="1102618339"/>
                    </a:ext>
                  </a:extLst>
                </a:gridCol>
                <a:gridCol w="985829">
                  <a:extLst>
                    <a:ext uri="{9D8B030D-6E8A-4147-A177-3AD203B41FA5}">
                      <a16:colId xmlns:a16="http://schemas.microsoft.com/office/drawing/2014/main" val="3186623276"/>
                    </a:ext>
                  </a:extLst>
                </a:gridCol>
                <a:gridCol w="972507">
                  <a:extLst>
                    <a:ext uri="{9D8B030D-6E8A-4147-A177-3AD203B41FA5}">
                      <a16:colId xmlns:a16="http://schemas.microsoft.com/office/drawing/2014/main" val="3132908294"/>
                    </a:ext>
                  </a:extLst>
                </a:gridCol>
                <a:gridCol w="972507">
                  <a:extLst>
                    <a:ext uri="{9D8B030D-6E8A-4147-A177-3AD203B41FA5}">
                      <a16:colId xmlns:a16="http://schemas.microsoft.com/office/drawing/2014/main" val="2402216771"/>
                    </a:ext>
                  </a:extLst>
                </a:gridCol>
                <a:gridCol w="972507">
                  <a:extLst>
                    <a:ext uri="{9D8B030D-6E8A-4147-A177-3AD203B41FA5}">
                      <a16:colId xmlns:a16="http://schemas.microsoft.com/office/drawing/2014/main" val="1566893601"/>
                    </a:ext>
                  </a:extLst>
                </a:gridCol>
                <a:gridCol w="972507">
                  <a:extLst>
                    <a:ext uri="{9D8B030D-6E8A-4147-A177-3AD203B41FA5}">
                      <a16:colId xmlns:a16="http://schemas.microsoft.com/office/drawing/2014/main" val="3941263074"/>
                    </a:ext>
                  </a:extLst>
                </a:gridCol>
                <a:gridCol w="972507">
                  <a:extLst>
                    <a:ext uri="{9D8B030D-6E8A-4147-A177-3AD203B41FA5}">
                      <a16:colId xmlns:a16="http://schemas.microsoft.com/office/drawing/2014/main" val="2875677931"/>
                    </a:ext>
                  </a:extLst>
                </a:gridCol>
                <a:gridCol w="972507">
                  <a:extLst>
                    <a:ext uri="{9D8B030D-6E8A-4147-A177-3AD203B41FA5}">
                      <a16:colId xmlns:a16="http://schemas.microsoft.com/office/drawing/2014/main" val="122060306"/>
                    </a:ext>
                  </a:extLst>
                </a:gridCol>
              </a:tblGrid>
              <a:tr h="178651">
                <a:tc>
                  <a:txBody>
                    <a:bodyPr/>
                    <a:lstStyle/>
                    <a:p>
                      <a:pPr algn="l" fontAlgn="ctr"/>
                      <a:r>
                        <a:rPr lang="ja-JP" altLang="en-US" sz="1050" u="none" strike="noStrike" dirty="0">
                          <a:effectLst/>
                          <a:latin typeface="ＭＳ ゴシック" panose="020B0609070205080204" pitchFamily="49" charset="-128"/>
                          <a:ea typeface="ＭＳ ゴシック" panose="020B0609070205080204" pitchFamily="49" charset="-128"/>
                        </a:rPr>
                        <a:t>　</a:t>
                      </a:r>
                      <a:endParaRPr lang="ja-JP" altLang="en-US" sz="105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B w="12700" cap="flat" cmpd="sng" algn="ctr">
                      <a:solidFill>
                        <a:schemeClr val="tx1"/>
                      </a:solidFill>
                      <a:prstDash val="solid"/>
                      <a:round/>
                      <a:headEnd type="none" w="med" len="med"/>
                      <a:tailEnd type="none" w="med" len="med"/>
                    </a:lnB>
                    <a:noFill/>
                  </a:tcPr>
                </a:tc>
                <a:tc>
                  <a:txBody>
                    <a:bodyPr/>
                    <a:lstStyle/>
                    <a:p>
                      <a:pPr algn="l" fontAlgn="ctr"/>
                      <a:r>
                        <a:rPr lang="ja-JP" altLang="en-US" sz="1050" u="none" strike="noStrike" dirty="0">
                          <a:effectLst/>
                          <a:latin typeface="ＭＳ ゴシック" panose="020B0609070205080204" pitchFamily="49" charset="-128"/>
                          <a:ea typeface="ＭＳ ゴシック" panose="020B0609070205080204" pitchFamily="49" charset="-128"/>
                        </a:rPr>
                        <a:t>　</a:t>
                      </a:r>
                      <a:endParaRPr lang="ja-JP" altLang="en-US" sz="105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合計</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15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24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25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34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35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44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45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54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55</a:t>
                      </a:r>
                      <a:r>
                        <a:rPr lang="ja-JP" altLang="en-US" sz="1100" b="0" i="0" u="none" strike="noStrike" dirty="0">
                          <a:effectLst/>
                          <a:latin typeface="ＭＳ ゴシック" panose="020B0609070205080204" pitchFamily="49" charset="-128"/>
                          <a:ea typeface="ＭＳ ゴシック" panose="020B0609070205080204" pitchFamily="49" charset="-128"/>
                        </a:rPr>
                        <a:t>歳～</a:t>
                      </a:r>
                      <a:r>
                        <a:rPr lang="en-US" altLang="ja-JP" sz="1100" b="0" i="0" u="none" strike="noStrike" dirty="0">
                          <a:effectLst/>
                          <a:latin typeface="ＭＳ ゴシック" panose="020B0609070205080204" pitchFamily="49" charset="-128"/>
                          <a:ea typeface="ＭＳ ゴシック" panose="020B0609070205080204" pitchFamily="49" charset="-128"/>
                        </a:rPr>
                        <a:t>64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540381"/>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北海道・東北</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4,877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596781"/>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1,144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322396"/>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792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9994106"/>
                  </a:ext>
                </a:extLst>
              </a:tr>
              <a:tr h="178651">
                <a:tc rowSpan="3">
                  <a:txBody>
                    <a:bodyPr/>
                    <a:lstStyle/>
                    <a:p>
                      <a:pPr algn="ctr" fontAlgn="ctr"/>
                      <a:r>
                        <a:rPr lang="ja-JP" altLang="en-US" sz="1100" u="none" strike="noStrike">
                          <a:effectLst/>
                          <a:latin typeface="ＭＳ ゴシック" panose="020B0609070205080204" pitchFamily="49" charset="-128"/>
                          <a:ea typeface="ＭＳ ゴシック" panose="020B0609070205080204" pitchFamily="49" charset="-128"/>
                        </a:rPr>
                        <a:t>関東・甲信越</a:t>
                      </a:r>
                      <a:br>
                        <a:rPr lang="ja-JP" altLang="en-US" sz="1100" u="none" strike="noStrike">
                          <a:effectLst/>
                          <a:latin typeface="ＭＳ ゴシック" panose="020B0609070205080204" pitchFamily="49" charset="-128"/>
                          <a:ea typeface="ＭＳ ゴシック" panose="020B0609070205080204" pitchFamily="49" charset="-128"/>
                        </a:rPr>
                      </a:br>
                      <a:r>
                        <a:rPr lang="ja-JP" altLang="en-US" sz="1100" u="none" strike="noStrike">
                          <a:effectLst/>
                          <a:latin typeface="ＭＳ ゴシック" panose="020B0609070205080204" pitchFamily="49" charset="-128"/>
                          <a:ea typeface="ＭＳ ゴシック" panose="020B0609070205080204" pitchFamily="49" charset="-128"/>
                        </a:rPr>
                        <a:t>（東京圏除く）</a:t>
                      </a:r>
                      <a:endParaRPr lang="ja-JP" altLang="en-US" sz="1100" b="1" i="0" u="none" strike="noStrike">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4,184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094702"/>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1,253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208213"/>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差分</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7487123"/>
                  </a:ext>
                </a:extLst>
              </a:tr>
              <a:tr h="178651">
                <a:tc rowSpan="3">
                  <a:txBody>
                    <a:bodyPr/>
                    <a:lstStyle/>
                    <a:p>
                      <a:pPr algn="ctr" fontAlgn="ctr"/>
                      <a:r>
                        <a:rPr lang="ja-JP" altLang="en-US" sz="1100" b="0" u="none" strike="noStrike" dirty="0" smtClean="0">
                          <a:effectLst/>
                          <a:latin typeface="ＭＳ ゴシック" panose="020B0609070205080204" pitchFamily="49" charset="-128"/>
                          <a:ea typeface="ＭＳ ゴシック" panose="020B0609070205080204" pitchFamily="49" charset="-128"/>
                        </a:rPr>
                        <a:t>東京圏</a:t>
                      </a:r>
                      <a:endParaRPr lang="en-US" altLang="ja-JP" sz="1100" b="0" u="none" strike="noStrike" dirty="0" smtClean="0">
                        <a:effectLst/>
                        <a:latin typeface="ＭＳ ゴシック" panose="020B0609070205080204" pitchFamily="49" charset="-128"/>
                        <a:ea typeface="ＭＳ ゴシック" panose="020B0609070205080204" pitchFamily="49" charset="-128"/>
                      </a:endParaRPr>
                    </a:p>
                    <a:p>
                      <a:pPr algn="ctr" fontAlgn="ctr"/>
                      <a:r>
                        <a:rPr lang="ja-JP" altLang="en-US" sz="800" b="0" i="0" u="none" strike="noStrike" dirty="0" smtClean="0">
                          <a:effectLst/>
                          <a:latin typeface="ＭＳ ゴシック" panose="020B0609070205080204" pitchFamily="49" charset="-128"/>
                          <a:ea typeface="ＭＳ ゴシック" panose="020B0609070205080204" pitchFamily="49" charset="-128"/>
                        </a:rPr>
                        <a:t>（東京都、神奈川県、</a:t>
                      </a:r>
                      <a:endParaRPr lang="en-US" altLang="ja-JP" sz="800" b="0" i="0" u="none" strike="noStrike" dirty="0" smtClean="0">
                        <a:effectLst/>
                        <a:latin typeface="ＭＳ ゴシック" panose="020B0609070205080204" pitchFamily="49" charset="-128"/>
                        <a:ea typeface="ＭＳ ゴシック" panose="020B0609070205080204" pitchFamily="49" charset="-128"/>
                      </a:endParaRPr>
                    </a:p>
                    <a:p>
                      <a:pPr algn="ctr" fontAlgn="ctr"/>
                      <a:r>
                        <a:rPr lang="ja-JP" altLang="en-US" sz="800" b="0" i="0" u="none" strike="noStrike" dirty="0" smtClean="0">
                          <a:effectLst/>
                          <a:latin typeface="ＭＳ ゴシック" panose="020B0609070205080204" pitchFamily="49" charset="-128"/>
                          <a:ea typeface="ＭＳ ゴシック" panose="020B0609070205080204" pitchFamily="49" charset="-128"/>
                        </a:rPr>
                        <a:t>埼玉県、千葉県）</a:t>
                      </a:r>
                      <a:endParaRPr lang="ja-JP" altLang="en-US" sz="80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転入</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31,682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7,524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12,899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6,084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3,648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665906"/>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42,521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12,564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17,202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7,177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4,131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435622"/>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10,839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5,040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4,303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1,093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8603337"/>
                  </a:ext>
                </a:extLst>
              </a:tr>
              <a:tr h="178651">
                <a:tc rowSpan="3">
                  <a:txBody>
                    <a:bodyPr/>
                    <a:lstStyle/>
                    <a:p>
                      <a:pPr algn="ctr" fontAlgn="ctr"/>
                      <a:r>
                        <a:rPr lang="ja-JP" altLang="en-US" sz="1100" u="none" strike="noStrike">
                          <a:effectLst/>
                          <a:latin typeface="ＭＳ ゴシック" panose="020B0609070205080204" pitchFamily="49" charset="-128"/>
                          <a:ea typeface="ＭＳ ゴシック" panose="020B0609070205080204" pitchFamily="49" charset="-128"/>
                        </a:rPr>
                        <a:t>東海・北陸</a:t>
                      </a:r>
                      <a:endParaRPr lang="ja-JP" altLang="en-US" sz="1100" b="1" i="0" u="none" strike="noStrike">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転入</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6,174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6,982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2,826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237829"/>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4,951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6,294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2,697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952129"/>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275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08326685"/>
                  </a:ext>
                </a:extLst>
              </a:tr>
              <a:tr h="178651">
                <a:tc rowSpan="3">
                  <a:txBody>
                    <a:bodyPr/>
                    <a:lstStyle/>
                    <a:p>
                      <a:pPr algn="ctr" fontAlgn="ctr"/>
                      <a:r>
                        <a:rPr lang="ja-JP" altLang="en-US" sz="1100" u="none" strike="noStrike" dirty="0" smtClean="0">
                          <a:effectLst/>
                          <a:latin typeface="ＭＳ ゴシック" panose="020B0609070205080204" pitchFamily="49" charset="-128"/>
                          <a:ea typeface="ＭＳ ゴシック" panose="020B0609070205080204" pitchFamily="49" charset="-128"/>
                        </a:rPr>
                        <a:t>近畿</a:t>
                      </a:r>
                      <a:r>
                        <a:rPr lang="ja-JP" altLang="en-US" sz="1100" u="none" strike="noStrike" dirty="0">
                          <a:effectLst/>
                          <a:latin typeface="ＭＳ ゴシック" panose="020B0609070205080204" pitchFamily="49" charset="-128"/>
                          <a:ea typeface="ＭＳ ゴシック" panose="020B0609070205080204" pitchFamily="49" charset="-128"/>
                        </a:rPr>
                        <a:t/>
                      </a:r>
                      <a:br>
                        <a:rPr lang="ja-JP" altLang="en-US" sz="1100" u="none" strike="noStrike" dirty="0">
                          <a:effectLst/>
                          <a:latin typeface="ＭＳ ゴシック" panose="020B0609070205080204" pitchFamily="49" charset="-128"/>
                          <a:ea typeface="ＭＳ ゴシック" panose="020B0609070205080204" pitchFamily="49" charset="-128"/>
                        </a:rPr>
                      </a:br>
                      <a:r>
                        <a:rPr lang="en-US" altLang="ja-JP" sz="1100" u="none" strike="noStrike" dirty="0">
                          <a:effectLst/>
                          <a:latin typeface="ＭＳ ゴシック" panose="020B0609070205080204" pitchFamily="49" charset="-128"/>
                          <a:ea typeface="ＭＳ ゴシック" panose="020B0609070205080204" pitchFamily="49" charset="-128"/>
                        </a:rPr>
                        <a:t>(</a:t>
                      </a:r>
                      <a:r>
                        <a:rPr lang="ja-JP" altLang="en-US" sz="1100" u="none" strike="noStrike" dirty="0">
                          <a:effectLst/>
                          <a:latin typeface="ＭＳ ゴシック" panose="020B0609070205080204" pitchFamily="49" charset="-128"/>
                          <a:ea typeface="ＭＳ ゴシック" panose="020B0609070205080204" pitchFamily="49" charset="-128"/>
                        </a:rPr>
                        <a:t>大阪除く</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en-US" altLang="ja-JP"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転入</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61,191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25,757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8,920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5,016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122838"/>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51,473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21,759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8,585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2,668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796731"/>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9,718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5,072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335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8170774"/>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中国・四国</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2,259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1,499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71471"/>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13,077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1,302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185965"/>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219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1698329"/>
                  </a:ext>
                </a:extLst>
              </a:tr>
              <a:tr h="178651">
                <a:tc rowSpan="3">
                  <a:txBody>
                    <a:bodyPr/>
                    <a:lstStyle/>
                    <a:p>
                      <a:pPr algn="ctr" fontAlgn="ctr"/>
                      <a:r>
                        <a:rPr lang="ja-JP" altLang="en-US" sz="1100" u="none" strike="noStrike">
                          <a:effectLst/>
                          <a:latin typeface="ＭＳ ゴシック" panose="020B0609070205080204" pitchFamily="49" charset="-128"/>
                          <a:ea typeface="ＭＳ ゴシック" panose="020B0609070205080204" pitchFamily="49" charset="-128"/>
                        </a:rPr>
                        <a:t>九州</a:t>
                      </a:r>
                      <a:endParaRPr lang="ja-JP" altLang="en-US" sz="1100" b="1" i="0" u="none" strike="noStrike">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13,533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5,777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4,112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1,208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576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53800"/>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11,493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3,256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1,276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836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425357"/>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2,521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2708362"/>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合計</a:t>
                      </a:r>
                      <a:br>
                        <a:rPr lang="ja-JP" altLang="en-US" sz="1100" u="none" strike="noStrike" dirty="0">
                          <a:effectLst/>
                          <a:latin typeface="ＭＳ ゴシック" panose="020B0609070205080204" pitchFamily="49" charset="-128"/>
                          <a:ea typeface="ＭＳ ゴシック" panose="020B0609070205080204" pitchFamily="49" charset="-128"/>
                        </a:rPr>
                      </a:br>
                      <a:r>
                        <a:rPr lang="en-US" altLang="ja-JP" sz="1100" u="none" strike="noStrike" dirty="0">
                          <a:effectLst/>
                          <a:latin typeface="ＭＳ ゴシック" panose="020B0609070205080204" pitchFamily="49" charset="-128"/>
                          <a:ea typeface="ＭＳ ゴシック" panose="020B0609070205080204" pitchFamily="49" charset="-128"/>
                        </a:rPr>
                        <a:t>(</a:t>
                      </a:r>
                      <a:r>
                        <a:rPr lang="ja-JP" altLang="en-US" sz="1100" u="none" strike="noStrike" dirty="0">
                          <a:effectLst/>
                          <a:latin typeface="ＭＳ ゴシック" panose="020B0609070205080204" pitchFamily="49" charset="-128"/>
                          <a:ea typeface="ＭＳ ゴシック" panose="020B0609070205080204" pitchFamily="49" charset="-128"/>
                        </a:rPr>
                        <a:t>大阪除く</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en-US" altLang="ja-JP"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152,815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50,017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58,713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23,434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14,085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425711"/>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142,508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40,890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56,953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24,080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4329484"/>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10,307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9,127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262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5742650"/>
                  </a:ext>
                </a:extLst>
              </a:tr>
            </a:tbl>
          </a:graphicData>
        </a:graphic>
      </p:graphicFrame>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５．戦略目標 「府内への転入超過数」 に関して</a:t>
            </a:r>
          </a:p>
        </p:txBody>
      </p:sp>
    </p:spTree>
    <p:extLst>
      <p:ext uri="{BB962C8B-B14F-4D97-AF65-F5344CB8AC3E}">
        <p14:creationId xmlns:p14="http://schemas.microsoft.com/office/powerpoint/2010/main" val="4051718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第２章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503707"/>
            <a:ext cx="6768752" cy="1384995"/>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成長に向けた５つの重点分野</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成長</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を支える都市インフラの整備</a:t>
            </a:r>
          </a:p>
          <a:p>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21</a:t>
            </a:fld>
            <a:endParaRPr lang="ja-JP" altLang="en-US" b="1" dirty="0"/>
          </a:p>
        </p:txBody>
      </p:sp>
    </p:spTree>
    <p:extLst>
      <p:ext uri="{BB962C8B-B14F-4D97-AF65-F5344CB8AC3E}">
        <p14:creationId xmlns:p14="http://schemas.microsoft.com/office/powerpoint/2010/main" val="794276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１．健康</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・医療関連産業のリーディング</a:t>
            </a:r>
            <a:r>
              <a:rPr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産業化</a:t>
            </a:r>
            <a:endParaRPr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22</a:t>
            </a:fld>
            <a:endParaRPr lang="ja-JP" altLang="en-US" b="1" dirty="0"/>
          </a:p>
        </p:txBody>
      </p:sp>
    </p:spTree>
    <p:extLst>
      <p:ext uri="{BB962C8B-B14F-4D97-AF65-F5344CB8AC3E}">
        <p14:creationId xmlns:p14="http://schemas.microsoft.com/office/powerpoint/2010/main" val="4080956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大阪府の医薬品</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産業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000" y="792000"/>
            <a:ext cx="8928992" cy="115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の大阪府の医薬品生産額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、昨年から減少したものの、成長戦略策定時と比較すると増加。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医薬品製造所数をみると、大阪府は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と、東京都に次ぐ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番目の集積状況となっている。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は埼玉県や富山県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静岡県等に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比べ小さく、中小規模の製造所が多い。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365623" y="2113111"/>
            <a:ext cx="426180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6512" y="2375302"/>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2"/>
          <p:cNvGraphicFramePr>
            <a:graphicFrameLocks noGrp="1"/>
          </p:cNvGraphicFramePr>
          <p:nvPr>
            <p:extLst/>
          </p:nvPr>
        </p:nvGraphicFramePr>
        <p:xfrm>
          <a:off x="4427984" y="2420888"/>
          <a:ext cx="4086707" cy="1224138"/>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3"/>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2" name="テキスト ボックス 21"/>
          <p:cNvSpPr txBox="1"/>
          <p:nvPr/>
        </p:nvSpPr>
        <p:spPr>
          <a:xfrm>
            <a:off x="22165" y="2185119"/>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372340" y="3717032"/>
            <a:ext cx="48081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医薬品製造所数・従業者数（人）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nvPr>
        </p:nvGraphicFramePr>
        <p:xfrm>
          <a:off x="4427984" y="4005064"/>
          <a:ext cx="4500503" cy="2597605"/>
        </p:xfrm>
        <a:graphic>
          <a:graphicData uri="http://schemas.openxmlformats.org/drawingml/2006/table">
            <a:tbl>
              <a:tblPr>
                <a:tableStyleId>{BC89EF96-8CEA-46FF-86C4-4CE0E7609802}</a:tableStyleId>
              </a:tblPr>
              <a:tblGrid>
                <a:gridCol w="360040">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39141">
                  <a:extLst>
                    <a:ext uri="{9D8B030D-6E8A-4147-A177-3AD203B41FA5}">
                      <a16:colId xmlns:a16="http://schemas.microsoft.com/office/drawing/2014/main" val="20003"/>
                    </a:ext>
                  </a:extLst>
                </a:gridCol>
                <a:gridCol w="1301122">
                  <a:extLst>
                    <a:ext uri="{9D8B030D-6E8A-4147-A177-3AD203B41FA5}">
                      <a16:colId xmlns:a16="http://schemas.microsoft.com/office/drawing/2014/main" val="20004"/>
                    </a:ext>
                  </a:extLst>
                </a:gridCol>
              </a:tblGrid>
              <a:tr h="297956">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あたりの</a:t>
                      </a:r>
                      <a:b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a:t>
                      </a: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6,159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3,830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22232">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8,726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130.24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88.17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．健康・医療関連産業のリーディング産業化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graphicFrame>
        <p:nvGraphicFramePr>
          <p:cNvPr id="4" name="オブジェクト 3"/>
          <p:cNvGraphicFramePr>
            <a:graphicFrameLocks noChangeAspect="1"/>
          </p:cNvGraphicFramePr>
          <p:nvPr>
            <p:extLst/>
          </p:nvPr>
        </p:nvGraphicFramePr>
        <p:xfrm>
          <a:off x="120835" y="2611071"/>
          <a:ext cx="4194414" cy="3991598"/>
        </p:xfrm>
        <a:graphic>
          <a:graphicData uri="http://schemas.openxmlformats.org/presentationml/2006/ole">
            <mc:AlternateContent xmlns:mc="http://schemas.openxmlformats.org/markup-compatibility/2006">
              <mc:Choice xmlns:v="urn:schemas-microsoft-com:vml" Requires="v">
                <p:oleObj spid="_x0000_s3203" name="ワークシート" r:id="rId4" imgW="4552768" imgH="2933661" progId="Excel.Sheet.8">
                  <p:embed/>
                </p:oleObj>
              </mc:Choice>
              <mc:Fallback>
                <p:oleObj name="ワークシート" r:id="rId4" imgW="4552768" imgH="2933661" progId="Excel.Sheet.8">
                  <p:embed/>
                  <p:pic>
                    <p:nvPicPr>
                      <p:cNvPr id="4" name="オブジェクト 3"/>
                      <p:cNvPicPr/>
                      <p:nvPr/>
                    </p:nvPicPr>
                    <p:blipFill>
                      <a:blip r:embed="rId5"/>
                      <a:stretch>
                        <a:fillRect/>
                      </a:stretch>
                    </p:blipFill>
                    <p:spPr>
                      <a:xfrm>
                        <a:off x="120835" y="2611071"/>
                        <a:ext cx="4194414" cy="3991598"/>
                      </a:xfrm>
                      <a:prstGeom prst="rect">
                        <a:avLst/>
                      </a:prstGeom>
                    </p:spPr>
                  </p:pic>
                </p:oleObj>
              </mc:Fallback>
            </mc:AlternateContent>
          </a:graphicData>
        </a:graphic>
      </p:graphicFrame>
    </p:spTree>
    <p:extLst>
      <p:ext uri="{BB962C8B-B14F-4D97-AF65-F5344CB8AC3E}">
        <p14:creationId xmlns:p14="http://schemas.microsoft.com/office/powerpoint/2010/main" val="3483999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000" y="792000"/>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の大阪府の医療機器生産額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戦略策定以降、大きく増加。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番目となっている。</a:t>
            </a: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486661" y="1985072"/>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nvPr>
        </p:nvGraphicFramePr>
        <p:xfrm>
          <a:off x="4774692" y="228675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3,587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499992" y="4090722"/>
            <a:ext cx="4644008" cy="492443"/>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機器・医療用品製造業の事業所数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nvPr>
        </p:nvGraphicFramePr>
        <p:xfrm>
          <a:off x="4788024" y="4581130"/>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24</a:t>
            </a:fld>
            <a:endParaRPr lang="ja-JP" altLang="en-US" b="1" dirty="0"/>
          </a:p>
        </p:txBody>
      </p:sp>
      <p:sp>
        <p:nvSpPr>
          <p:cNvPr id="4" name="正方形/長方形 3"/>
          <p:cNvSpPr/>
          <p:nvPr/>
        </p:nvSpPr>
        <p:spPr>
          <a:xfrm>
            <a:off x="4540598" y="6178952"/>
            <a:ext cx="4572000" cy="646331"/>
          </a:xfrm>
          <a:prstGeom prst="rect">
            <a:avLst/>
          </a:prstGeom>
        </p:spPr>
        <p:txBody>
          <a:bodyPr>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経済産業省</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900" dirty="0" smtClean="0">
                <a:latin typeface="Meiryo UI" panose="020B0604030504040204" pitchFamily="50" charset="-128"/>
                <a:ea typeface="Meiryo UI" panose="020B0604030504040204" pitchFamily="50" charset="-128"/>
                <a:cs typeface="Meiryo UI" panose="020B0604030504040204" pitchFamily="50" charset="-128"/>
              </a:rPr>
              <a:t>工業</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オブジェクト 4"/>
          <p:cNvGraphicFramePr>
            <a:graphicFrameLocks noChangeAspect="1"/>
          </p:cNvGraphicFramePr>
          <p:nvPr>
            <p:extLst/>
          </p:nvPr>
        </p:nvGraphicFramePr>
        <p:xfrm>
          <a:off x="120835" y="2543785"/>
          <a:ext cx="4419763" cy="3635167"/>
        </p:xfrm>
        <a:graphic>
          <a:graphicData uri="http://schemas.openxmlformats.org/presentationml/2006/ole">
            <mc:AlternateContent xmlns:mc="http://schemas.openxmlformats.org/markup-compatibility/2006">
              <mc:Choice xmlns:v="urn:schemas-microsoft-com:vml" Requires="v">
                <p:oleObj spid="_x0000_s4226" name="ワークシート" r:id="rId4" imgW="4552768" imgH="2943136" progId="Excel.Sheet.8">
                  <p:embed/>
                </p:oleObj>
              </mc:Choice>
              <mc:Fallback>
                <p:oleObj name="ワークシート" r:id="rId4" imgW="4552768" imgH="2943136" progId="Excel.Sheet.8">
                  <p:embed/>
                  <p:pic>
                    <p:nvPicPr>
                      <p:cNvPr id="5" name="オブジェクト 4"/>
                      <p:cNvPicPr/>
                      <p:nvPr/>
                    </p:nvPicPr>
                    <p:blipFill>
                      <a:blip r:embed="rId5"/>
                      <a:stretch>
                        <a:fillRect/>
                      </a:stretch>
                    </p:blipFill>
                    <p:spPr>
                      <a:xfrm>
                        <a:off x="120835" y="2543785"/>
                        <a:ext cx="4419763" cy="3635167"/>
                      </a:xfrm>
                      <a:prstGeom prst="rect">
                        <a:avLst/>
                      </a:prstGeom>
                    </p:spPr>
                  </p:pic>
                </p:oleObj>
              </mc:Fallback>
            </mc:AlternateContent>
          </a:graphicData>
        </a:graphic>
      </p:graphicFrame>
    </p:spTree>
    <p:extLst>
      <p:ext uri="{BB962C8B-B14F-4D97-AF65-F5344CB8AC3E}">
        <p14:creationId xmlns:p14="http://schemas.microsoft.com/office/powerpoint/2010/main" val="3906890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nvPr>
        </p:nvGraphicFramePr>
        <p:xfrm>
          <a:off x="0" y="2758425"/>
          <a:ext cx="3995936" cy="4176746"/>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健康関連産業の動向</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33981"/>
            <a:ext cx="8928992" cy="9108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幅広い産業で構成される健康関連産業につ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代表的な動向として「栄養補助食品（錠剤、カプセル等の形状のもの）」の出荷額と産出事業所数、「フィットネスクラブ産業」の売上高と延べ利用者数の全国の値をみると、それぞれ増加傾向にあり、今後の健康関連産業の市場拡大が期待さ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2289066"/>
            <a:ext cx="4824536" cy="707886"/>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：経済産業省「工業統計（品目編）」　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55975" y="2289066"/>
            <a:ext cx="4644517" cy="469359"/>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出典：経済産業省「特定サービス産業実態調査」より作成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25</a:t>
            </a:fld>
            <a:endParaRPr lang="ja-JP" altLang="en-US" b="1" dirty="0"/>
          </a:p>
        </p:txBody>
      </p:sp>
      <p:sp>
        <p:nvSpPr>
          <p:cNvPr id="15" name="テキスト ボックス 14"/>
          <p:cNvSpPr txBox="1"/>
          <p:nvPr/>
        </p:nvSpPr>
        <p:spPr>
          <a:xfrm>
            <a:off x="62922" y="3021557"/>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407003" y="3021557"/>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275379" y="2900771"/>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p:cNvGraphicFramePr>
          <p:nvPr>
            <p:extLst/>
          </p:nvPr>
        </p:nvGraphicFramePr>
        <p:xfrm>
          <a:off x="4278935" y="2789710"/>
          <a:ext cx="4721557" cy="4068290"/>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3"/>
          <p:cNvSpPr txBox="1"/>
          <p:nvPr/>
        </p:nvSpPr>
        <p:spPr>
          <a:xfrm>
            <a:off x="8436205" y="2889230"/>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18122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健康関連</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産業に進出が予想される製造業の都道府県別集積数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266332" y="4038880"/>
          <a:ext cx="8784976" cy="2535473"/>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26</a:t>
            </a:fld>
            <a:endParaRPr lang="ja-JP" altLang="en-US" b="1" dirty="0"/>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33355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53632" y="609332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77371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493792"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219815"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8363603"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stretch>
            <a:fillRect/>
          </a:stretch>
        </p:blipFill>
        <p:spPr>
          <a:xfrm>
            <a:off x="-36512" y="1864032"/>
            <a:ext cx="9345978" cy="2213040"/>
          </a:xfrm>
          <a:prstGeom prst="rect">
            <a:avLst/>
          </a:prstGeom>
        </p:spPr>
      </p:pic>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Tree>
    <p:extLst>
      <p:ext uri="{BB962C8B-B14F-4D97-AF65-F5344CB8AC3E}">
        <p14:creationId xmlns:p14="http://schemas.microsoft.com/office/powerpoint/2010/main" val="3668417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議会</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完成時期</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施設名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業務内容、機能など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62583">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彩都電磁環境試験所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近畿ブロック血液センター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彩都総合研究所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569097">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27</a:t>
            </a:fld>
            <a:endParaRPr lang="ja-JP" altLang="en-US"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Tree>
    <p:extLst>
      <p:ext uri="{BB962C8B-B14F-4D97-AF65-F5344CB8AC3E}">
        <p14:creationId xmlns:p14="http://schemas.microsoft.com/office/powerpoint/2010/main" val="3876286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287924"/>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北大阪健康医療都市（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健都）では、国立循環器病研究センターや、健都イノベーションパーク内に移転が決まった国立健康・栄養研究所を中心とした、健康・医療のクラスター形成を推進。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北</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大阪健康医療都市（健都）における健康・医療クラスターの形成</a:t>
            </a:r>
            <a:r>
              <a:rPr lang="ja-JP" altLang="en-US" b="1" dirty="0">
                <a:latin typeface="Meiryo UI" panose="020B0604030504040204" pitchFamily="50" charset="-128"/>
                <a:ea typeface="Meiryo UI" panose="020B0604030504040204" pitchFamily="50" charset="-128"/>
                <a:cs typeface="Meiryo UI" panose="020B0604030504040204" pitchFamily="50" charset="-128"/>
              </a:rPr>
              <a:t>状況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4"/>
          <p:cNvSpPr txBox="1">
            <a:spLocks/>
          </p:cNvSpPr>
          <p:nvPr/>
        </p:nvSpPr>
        <p:spPr>
          <a:xfrm>
            <a:off x="6986605"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28</a:t>
            </a:fld>
            <a:endParaRPr lang="ja-JP" altLang="en-US" dirty="0"/>
          </a:p>
        </p:txBody>
      </p:sp>
      <p:pic>
        <p:nvPicPr>
          <p:cNvPr id="6" name="図 5"/>
          <p:cNvPicPr>
            <a:picLocks noChangeAspect="1"/>
          </p:cNvPicPr>
          <p:nvPr/>
        </p:nvPicPr>
        <p:blipFill>
          <a:blip r:embed="rId3"/>
          <a:stretch>
            <a:fillRect/>
          </a:stretch>
        </p:blipFill>
        <p:spPr>
          <a:xfrm>
            <a:off x="364448" y="2121365"/>
            <a:ext cx="8415104" cy="4454055"/>
          </a:xfrm>
          <a:prstGeom prst="rect">
            <a:avLst/>
          </a:prstGeom>
        </p:spPr>
      </p:pic>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Tree>
    <p:extLst>
      <p:ext uri="{BB962C8B-B14F-4D97-AF65-F5344CB8AC3E}">
        <p14:creationId xmlns:p14="http://schemas.microsoft.com/office/powerpoint/2010/main" val="2166279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二等辺三角形 60"/>
          <p:cNvSpPr/>
          <p:nvPr/>
        </p:nvSpPr>
        <p:spPr>
          <a:xfrm flipV="1">
            <a:off x="2275867" y="2215990"/>
            <a:ext cx="4890409" cy="492930"/>
          </a:xfrm>
          <a:prstGeom prst="triangle">
            <a:avLst/>
          </a:prstGeom>
          <a:gradFill flip="none" rotWithShape="1">
            <a:gsLst>
              <a:gs pos="0">
                <a:srgbClr val="DEEBF7"/>
              </a:gs>
              <a:gs pos="66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84575" y="522352"/>
            <a:ext cx="644400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■「大阪の再生・成長に向けた新戦略」の全体イメージ</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7" name="ドーナツ 36"/>
          <p:cNvSpPr/>
          <p:nvPr/>
        </p:nvSpPr>
        <p:spPr>
          <a:xfrm>
            <a:off x="3113264" y="1246414"/>
            <a:ext cx="3057093" cy="958450"/>
          </a:xfrm>
          <a:prstGeom prst="donut">
            <a:avLst>
              <a:gd name="adj" fmla="val 16202"/>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9217" y="1003838"/>
            <a:ext cx="2349838" cy="276999"/>
          </a:xfrm>
          <a:prstGeom prst="rect">
            <a:avLst/>
          </a:prstGeom>
          <a:solidFill>
            <a:srgbClr val="FFFF00"/>
          </a:solidFill>
        </p:spPr>
        <p:txBody>
          <a:bodyPr wrap="square" rtlCol="0">
            <a:spAutoFit/>
          </a:bodyPr>
          <a:lstStyle/>
          <a:p>
            <a:pPr algn="ctr"/>
            <a:r>
              <a:rPr kumimoji="1" lang="ja-JP" altLang="en-US" sz="1200" b="1" dirty="0" smtClean="0">
                <a:latin typeface="Meiryo UI" panose="020B0604030504040204" pitchFamily="50" charset="-128"/>
                <a:ea typeface="Meiryo UI" panose="020B0604030504040204" pitchFamily="50" charset="-128"/>
              </a:rPr>
              <a:t>ウィズコロナにおける緊急対策</a:t>
            </a:r>
            <a:endParaRPr kumimoji="1" lang="ja-JP" altLang="en-US" sz="1200" b="1" dirty="0">
              <a:latin typeface="Meiryo UI" panose="020B0604030504040204" pitchFamily="50" charset="-128"/>
              <a:ea typeface="Meiryo UI" panose="020B0604030504040204" pitchFamily="50" charset="-128"/>
            </a:endParaRPr>
          </a:p>
        </p:txBody>
      </p:sp>
      <p:sp>
        <p:nvSpPr>
          <p:cNvPr id="41" name="楕円 40"/>
          <p:cNvSpPr/>
          <p:nvPr/>
        </p:nvSpPr>
        <p:spPr>
          <a:xfrm rot="10800000">
            <a:off x="811770" y="1494354"/>
            <a:ext cx="3135422" cy="566493"/>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2" name="楕円 41"/>
          <p:cNvSpPr/>
          <p:nvPr/>
        </p:nvSpPr>
        <p:spPr>
          <a:xfrm rot="10800000">
            <a:off x="2902956" y="952407"/>
            <a:ext cx="3468921" cy="604384"/>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正方形/長方形 43"/>
          <p:cNvSpPr/>
          <p:nvPr/>
        </p:nvSpPr>
        <p:spPr>
          <a:xfrm>
            <a:off x="2885556" y="995301"/>
            <a:ext cx="3436695" cy="4174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smtClean="0">
                <a:solidFill>
                  <a:schemeClr val="tx1"/>
                </a:solidFill>
                <a:latin typeface="Meiryo UI" panose="020B0604030504040204" pitchFamily="50" charset="-128"/>
                <a:ea typeface="Meiryo UI" panose="020B0604030504040204" pitchFamily="50" charset="-128"/>
              </a:rPr>
              <a:t>感染防止対策</a:t>
            </a:r>
            <a:endParaRPr kumimoji="1" lang="en-US" altLang="ja-JP" sz="1050" u="sng" spc="7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smtClean="0">
                <a:solidFill>
                  <a:schemeClr val="tx1"/>
                </a:solidFill>
                <a:latin typeface="Meiryo UI" panose="020B0604030504040204" pitchFamily="50" charset="-128"/>
                <a:ea typeface="Meiryo UI" panose="020B0604030504040204" pitchFamily="50" charset="-128"/>
              </a:rPr>
              <a:t>〜</a:t>
            </a:r>
            <a:r>
              <a:rPr kumimoji="1" lang="ja-JP" altLang="en-US" sz="1050" spc="71" dirty="0" smtClean="0">
                <a:solidFill>
                  <a:schemeClr val="tx1"/>
                </a:solidFill>
                <a:latin typeface="Meiryo UI" panose="020B0604030504040204" pitchFamily="50" charset="-128"/>
                <a:ea typeface="Meiryo UI" panose="020B0604030504040204" pitchFamily="50" charset="-128"/>
              </a:rPr>
              <a:t>感染症から府民のいのちと健康を守る</a:t>
            </a:r>
            <a:r>
              <a:rPr kumimoji="1" lang="en-US" altLang="ja-JP" sz="1050" spc="71" dirty="0" smtClean="0">
                <a:solidFill>
                  <a:schemeClr val="tx1"/>
                </a:solidFill>
                <a:latin typeface="Meiryo UI" panose="020B0604030504040204" pitchFamily="50" charset="-128"/>
                <a:ea typeface="Meiryo UI" panose="020B0604030504040204" pitchFamily="50" charset="-128"/>
              </a:rPr>
              <a:t>〜</a:t>
            </a:r>
            <a:endParaRPr kumimoji="1" lang="en-US" altLang="ja-JP" sz="1050" spc="71"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1004764" y="1528343"/>
            <a:ext cx="259514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smtClean="0">
                <a:solidFill>
                  <a:schemeClr val="tx1"/>
                </a:solidFill>
                <a:latin typeface="Meiryo UI" panose="020B0604030504040204" pitchFamily="50" charset="-128"/>
                <a:ea typeface="Meiryo UI" panose="020B0604030504040204" pitchFamily="50" charset="-128"/>
              </a:rPr>
              <a:t>経済（産業・雇用）</a:t>
            </a:r>
            <a:endParaRPr kumimoji="1" lang="en-US" altLang="ja-JP" sz="1050" u="sng" spc="7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smtClean="0">
                <a:solidFill>
                  <a:schemeClr val="tx1"/>
                </a:solidFill>
                <a:latin typeface="Meiryo UI" panose="020B0604030504040204" pitchFamily="50" charset="-128"/>
                <a:ea typeface="Meiryo UI" panose="020B0604030504040204" pitchFamily="50" charset="-128"/>
              </a:rPr>
              <a:t>〜</a:t>
            </a:r>
            <a:r>
              <a:rPr kumimoji="1" lang="ja-JP" altLang="en-US" sz="1050" spc="71" dirty="0" smtClean="0">
                <a:solidFill>
                  <a:schemeClr val="tx1"/>
                </a:solidFill>
                <a:latin typeface="Meiryo UI" panose="020B0604030504040204" pitchFamily="50" charset="-128"/>
                <a:ea typeface="Meiryo UI" panose="020B0604030504040204" pitchFamily="50" charset="-128"/>
              </a:rPr>
              <a:t>大阪経済を支え、雇用を守る</a:t>
            </a:r>
            <a:r>
              <a:rPr kumimoji="1" lang="en-US" altLang="ja-JP" sz="1050" spc="71" dirty="0" smtClean="0">
                <a:solidFill>
                  <a:schemeClr val="tx1"/>
                </a:solidFill>
                <a:latin typeface="Meiryo UI" panose="020B0604030504040204" pitchFamily="50" charset="-128"/>
                <a:ea typeface="Meiryo UI" panose="020B0604030504040204" pitchFamily="50" charset="-128"/>
              </a:rPr>
              <a:t>〜</a:t>
            </a:r>
            <a:endParaRPr kumimoji="1" lang="en-US" altLang="ja-JP" sz="1050" spc="71" dirty="0">
              <a:solidFill>
                <a:schemeClr val="tx1"/>
              </a:solidFill>
              <a:latin typeface="Meiryo UI" panose="020B0604030504040204" pitchFamily="50" charset="-128"/>
              <a:ea typeface="Meiryo UI" panose="020B0604030504040204" pitchFamily="50" charset="-128"/>
            </a:endParaRPr>
          </a:p>
        </p:txBody>
      </p:sp>
      <p:sp>
        <p:nvSpPr>
          <p:cNvPr id="49" name="楕円 48"/>
          <p:cNvSpPr/>
          <p:nvPr/>
        </p:nvSpPr>
        <p:spPr>
          <a:xfrm rot="10800000">
            <a:off x="5527801" y="1463972"/>
            <a:ext cx="3154224" cy="596875"/>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51" name="正方形/長方形 50"/>
          <p:cNvSpPr/>
          <p:nvPr/>
        </p:nvSpPr>
        <p:spPr>
          <a:xfrm>
            <a:off x="5641380" y="1525905"/>
            <a:ext cx="296306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smtClean="0">
                <a:solidFill>
                  <a:schemeClr val="tx1"/>
                </a:solidFill>
                <a:latin typeface="Meiryo UI" panose="020B0604030504040204" pitchFamily="50" charset="-128"/>
                <a:ea typeface="Meiryo UI" panose="020B0604030504040204" pitchFamily="50" charset="-128"/>
              </a:rPr>
              <a:t>くらし・セーフティネット</a:t>
            </a:r>
            <a:endParaRPr kumimoji="1" lang="en-US" altLang="ja-JP" sz="1050" u="sng" spc="7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smtClean="0">
                <a:solidFill>
                  <a:schemeClr val="tx1"/>
                </a:solidFill>
                <a:latin typeface="Meiryo UI" panose="020B0604030504040204" pitchFamily="50" charset="-128"/>
                <a:ea typeface="Meiryo UI" panose="020B0604030504040204" pitchFamily="50" charset="-128"/>
              </a:rPr>
              <a:t>〜</a:t>
            </a:r>
            <a:r>
              <a:rPr kumimoji="1" lang="ja-JP" altLang="en-US" sz="1050" spc="71" dirty="0" smtClean="0">
                <a:solidFill>
                  <a:schemeClr val="tx1"/>
                </a:solidFill>
                <a:latin typeface="Meiryo UI" panose="020B0604030504040204" pitchFamily="50" charset="-128"/>
                <a:ea typeface="Meiryo UI" panose="020B0604030504040204" pitchFamily="50" charset="-128"/>
              </a:rPr>
              <a:t>府民の暮らしと子どもたちの学びを支える</a:t>
            </a:r>
            <a:r>
              <a:rPr kumimoji="1" lang="en-US" altLang="ja-JP" sz="1050" spc="71" dirty="0" smtClean="0">
                <a:solidFill>
                  <a:schemeClr val="tx1"/>
                </a:solidFill>
                <a:latin typeface="Meiryo UI" panose="020B0604030504040204" pitchFamily="50" charset="-128"/>
                <a:ea typeface="Meiryo UI" panose="020B0604030504040204" pitchFamily="50" charset="-128"/>
              </a:rPr>
              <a:t>〜</a:t>
            </a:r>
            <a:endParaRPr kumimoji="1" lang="en-US" altLang="ja-JP" sz="1050" spc="71" dirty="0">
              <a:solidFill>
                <a:schemeClr val="tx1"/>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008285" y="1557953"/>
            <a:ext cx="1729169" cy="430887"/>
          </a:xfrm>
          <a:prstGeom prst="rect">
            <a:avLst/>
          </a:prstGeom>
          <a:noFill/>
        </p:spPr>
        <p:txBody>
          <a:bodyPr wrap="square" rtlCol="0">
            <a:spAutoFit/>
          </a:bodyPr>
          <a:lstStyle/>
          <a:p>
            <a:r>
              <a:rPr kumimoji="1" lang="ja-JP" altLang="en-US" sz="1050" b="1" dirty="0" smtClean="0">
                <a:latin typeface="Meiryo UI" panose="020B0604030504040204" pitchFamily="50" charset="-128"/>
                <a:ea typeface="Meiryo UI" panose="020B0604030504040204" pitchFamily="50" charset="-128"/>
              </a:rPr>
              <a:t>それぞれの取組みを</a:t>
            </a:r>
            <a:endParaRPr kumimoji="1" lang="en-US" altLang="ja-JP" sz="1050" b="1" dirty="0" smtClean="0">
              <a:latin typeface="Meiryo UI" panose="020B0604030504040204" pitchFamily="50" charset="-128"/>
              <a:ea typeface="Meiryo UI" panose="020B0604030504040204" pitchFamily="50" charset="-128"/>
            </a:endParaRPr>
          </a:p>
          <a:p>
            <a:r>
              <a:rPr kumimoji="1" lang="ja-JP" altLang="en-US" sz="1050" b="1" dirty="0" smtClean="0">
                <a:latin typeface="Meiryo UI" panose="020B0604030504040204" pitchFamily="50" charset="-128"/>
                <a:ea typeface="Meiryo UI" panose="020B0604030504040204" pitchFamily="50" charset="-128"/>
              </a:rPr>
              <a:t>一体的に推進</a:t>
            </a:r>
            <a:endParaRPr kumimoji="1" lang="ja-JP" altLang="en-US" sz="1050" b="1"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1272258" y="2079280"/>
            <a:ext cx="6985119" cy="276999"/>
          </a:xfrm>
          <a:prstGeom prst="rect">
            <a:avLst/>
          </a:prstGeom>
          <a:noFill/>
        </p:spPr>
        <p:txBody>
          <a:bodyPr wrap="square" rtlCol="0">
            <a:spAutoFit/>
          </a:bodyPr>
          <a:lstStyle/>
          <a:p>
            <a:pPr algn="ctr"/>
            <a:r>
              <a:rPr kumimoji="1" lang="ja-JP" altLang="en-US" sz="1200" b="1" u="sng" dirty="0" smtClean="0">
                <a:solidFill>
                  <a:srgbClr val="FF0000"/>
                </a:solidFill>
                <a:latin typeface="Meiryo UI" panose="020B0604030504040204" pitchFamily="50" charset="-128"/>
                <a:ea typeface="Meiryo UI" panose="020B0604030504040204" pitchFamily="50" charset="-128"/>
              </a:rPr>
              <a:t>ポストコロナに向けて</a:t>
            </a:r>
            <a:r>
              <a:rPr kumimoji="1" lang="ja-JP" altLang="en-US" sz="1200" b="1" u="sng" dirty="0">
                <a:solidFill>
                  <a:srgbClr val="FF0000"/>
                </a:solidFill>
                <a:latin typeface="Meiryo UI" panose="020B0604030504040204" pitchFamily="50" charset="-128"/>
                <a:ea typeface="Meiryo UI" panose="020B0604030504040204" pitchFamily="50" charset="-128"/>
              </a:rPr>
              <a:t>、コロナ後の世界的ビッグイベントとなる万博をインパクトに取組みを</a:t>
            </a:r>
            <a:r>
              <a:rPr kumimoji="1" lang="ja-JP" altLang="en-US" sz="1200" b="1" u="sng" dirty="0" smtClean="0">
                <a:solidFill>
                  <a:srgbClr val="FF0000"/>
                </a:solidFill>
                <a:latin typeface="Meiryo UI" panose="020B0604030504040204" pitchFamily="50" charset="-128"/>
                <a:ea typeface="Meiryo UI" panose="020B0604030504040204" pitchFamily="50" charset="-128"/>
              </a:rPr>
              <a:t>加速</a:t>
            </a:r>
            <a:endParaRPr kumimoji="1" lang="ja-JP" altLang="en-US" sz="1200" b="1" u="sng" dirty="0">
              <a:solidFill>
                <a:srgbClr val="FF0000"/>
              </a:solidFill>
              <a:latin typeface="Meiryo UI" panose="020B0604030504040204" pitchFamily="50" charset="-128"/>
              <a:ea typeface="Meiryo UI" panose="020B0604030504040204" pitchFamily="50" charset="-128"/>
            </a:endParaRPr>
          </a:p>
        </p:txBody>
      </p:sp>
      <p:sp>
        <p:nvSpPr>
          <p:cNvPr id="62" name="角丸四角形 61"/>
          <p:cNvSpPr/>
          <p:nvPr/>
        </p:nvSpPr>
        <p:spPr>
          <a:xfrm>
            <a:off x="271632" y="2868120"/>
            <a:ext cx="8620046" cy="2195757"/>
          </a:xfrm>
          <a:prstGeom prst="roundRect">
            <a:avLst>
              <a:gd name="adj" fmla="val 43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63" name="角丸四角形 62"/>
          <p:cNvSpPr/>
          <p:nvPr/>
        </p:nvSpPr>
        <p:spPr>
          <a:xfrm>
            <a:off x="539552"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09779" y="2726648"/>
            <a:ext cx="8358796" cy="307777"/>
          </a:xfrm>
          <a:prstGeom prst="rect">
            <a:avLst/>
          </a:prstGeom>
          <a:solidFill>
            <a:srgbClr val="070A97"/>
          </a:solidFill>
        </p:spPr>
        <p:txBody>
          <a:bodyPr wrap="square" rtlCol="0">
            <a:spAutoFit/>
          </a:bodyPr>
          <a:lstStyle/>
          <a:p>
            <a:r>
              <a:rPr kumimoji="1" lang="en-US" altLang="ja-JP" sz="1400" b="1" dirty="0" smtClean="0">
                <a:solidFill>
                  <a:schemeClr val="bg1"/>
                </a:solidFill>
                <a:latin typeface="Meiryo UI" panose="020B0604030504040204" pitchFamily="50" charset="-128"/>
                <a:ea typeface="Meiryo UI" panose="020B0604030504040204" pitchFamily="50" charset="-128"/>
              </a:rPr>
              <a:t>【</a:t>
            </a:r>
            <a:r>
              <a:rPr kumimoji="1" lang="ja-JP" altLang="en-US" sz="1400" b="1" dirty="0" smtClean="0">
                <a:solidFill>
                  <a:schemeClr val="bg1"/>
                </a:solidFill>
                <a:latin typeface="Meiryo UI" panose="020B0604030504040204" pitchFamily="50" charset="-128"/>
                <a:ea typeface="Meiryo UI" panose="020B0604030504040204" pitchFamily="50" charset="-128"/>
              </a:rPr>
              <a:t>経済</a:t>
            </a:r>
            <a:r>
              <a:rPr kumimoji="1" lang="en-US" altLang="ja-JP" sz="1400" b="1" dirty="0" smtClean="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５</a:t>
            </a:r>
            <a:r>
              <a:rPr kumimoji="1" lang="ja-JP" altLang="en-US" sz="1400" b="1" dirty="0" smtClean="0">
                <a:solidFill>
                  <a:schemeClr val="bg1"/>
                </a:solidFill>
                <a:latin typeface="Meiryo UI" panose="020B0604030504040204" pitchFamily="50" charset="-128"/>
                <a:ea typeface="Meiryo UI" panose="020B0604030504040204" pitchFamily="50" charset="-128"/>
              </a:rPr>
              <a:t>つの重点分野から取組みを推進</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755552" y="3157710"/>
            <a:ext cx="3420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①</a:t>
            </a:r>
            <a:r>
              <a:rPr kumimoji="1" lang="ja-JP" altLang="en-US" sz="1400" b="1" dirty="0" smtClean="0">
                <a:solidFill>
                  <a:schemeClr val="bg1"/>
                </a:solidFill>
                <a:latin typeface="Meiryo UI" panose="020B0604030504040204" pitchFamily="50" charset="-128"/>
                <a:ea typeface="Meiryo UI" panose="020B0604030504040204" pitchFamily="50" charset="-128"/>
              </a:rPr>
              <a:t>健康・医療関連産業のリーディング産業化</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72" name="楕円 71"/>
          <p:cNvSpPr/>
          <p:nvPr/>
        </p:nvSpPr>
        <p:spPr>
          <a:xfrm rot="10800000" flipV="1">
            <a:off x="1547802" y="4656618"/>
            <a:ext cx="6067704" cy="33365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137693" y="4664494"/>
            <a:ext cx="4967220"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成長を支える都市インフラの整備</a:t>
            </a:r>
            <a:endParaRPr kumimoji="1" lang="ja-JP" altLang="en-US" sz="1400" b="1"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09777" y="5130865"/>
            <a:ext cx="8358797" cy="276999"/>
          </a:xfrm>
          <a:prstGeom prst="rect">
            <a:avLst/>
          </a:prstGeom>
          <a:gradFill flip="none" rotWithShape="1">
            <a:gsLst>
              <a:gs pos="0">
                <a:schemeClr val="accent6">
                  <a:lumMod val="0"/>
                  <a:lumOff val="100000"/>
                </a:schemeClr>
              </a:gs>
              <a:gs pos="13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くらし</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働きやすく</a:t>
            </a:r>
            <a:r>
              <a:rPr kumimoji="1" lang="ja-JP" altLang="en-US" sz="1200" dirty="0" smtClean="0">
                <a:latin typeface="Meiryo UI" panose="020B0604030504040204" pitchFamily="50" charset="-128"/>
                <a:ea typeface="Meiryo UI" panose="020B0604030504040204" pitchFamily="50" charset="-128"/>
              </a:rPr>
              <a:t>住みやすい、健康で快適な質の高いくらしの実現</a:t>
            </a:r>
            <a:endParaRPr kumimoji="1" lang="ja-JP" altLang="en-US" sz="1200"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409777" y="5457638"/>
            <a:ext cx="8358797" cy="276999"/>
          </a:xfrm>
          <a:prstGeom prst="rect">
            <a:avLst/>
          </a:prstGeom>
          <a:gradFill flip="none" rotWithShape="1">
            <a:gsLst>
              <a:gs pos="0">
                <a:schemeClr val="accent2">
                  <a:lumMod val="0"/>
                  <a:lumOff val="100000"/>
                </a:schemeClr>
              </a:gs>
              <a:gs pos="12000">
                <a:schemeClr val="accent2">
                  <a:lumMod val="0"/>
                  <a:lumOff val="100000"/>
                </a:schemeClr>
              </a:gs>
              <a:gs pos="100000">
                <a:schemeClr val="accent2">
                  <a:lumMod val="100000"/>
                </a:schemeClr>
              </a:gs>
            </a:gsLst>
            <a:path path="circle">
              <a:fillToRect l="50000" t="-80000" r="50000" b="180000"/>
            </a:path>
            <a:tileRect/>
          </a:grad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安全・安心</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経済とくらしを支える安全・安心な基盤整備</a:t>
            </a:r>
            <a:endParaRPr kumimoji="1" lang="ja-JP" altLang="en-US" sz="1200" dirty="0">
              <a:latin typeface="Meiryo UI" panose="020B0604030504040204" pitchFamily="50" charset="-128"/>
              <a:ea typeface="Meiryo UI" panose="020B0604030504040204" pitchFamily="50" charset="-128"/>
            </a:endParaRPr>
          </a:p>
        </p:txBody>
      </p:sp>
      <p:sp>
        <p:nvSpPr>
          <p:cNvPr id="79" name="テキスト ボックス 78"/>
          <p:cNvSpPr txBox="1"/>
          <p:nvPr/>
        </p:nvSpPr>
        <p:spPr>
          <a:xfrm>
            <a:off x="199731" y="2389773"/>
            <a:ext cx="2349838" cy="276999"/>
          </a:xfrm>
          <a:prstGeom prst="rect">
            <a:avLst/>
          </a:prstGeom>
          <a:solidFill>
            <a:srgbClr val="FFFF00"/>
          </a:solid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ポストコロナに向けた再生・成長</a:t>
            </a:r>
            <a:endParaRPr kumimoji="1" lang="ja-JP" altLang="en-US" sz="1200" b="1" dirty="0">
              <a:latin typeface="Meiryo UI" panose="020B0604030504040204" pitchFamily="50" charset="-128"/>
              <a:ea typeface="Meiryo UI" panose="020B0604030504040204" pitchFamily="50" charset="-128"/>
            </a:endParaRPr>
          </a:p>
        </p:txBody>
      </p:sp>
      <p:sp>
        <p:nvSpPr>
          <p:cNvPr id="80" name="角丸四角形 79"/>
          <p:cNvSpPr/>
          <p:nvPr/>
        </p:nvSpPr>
        <p:spPr>
          <a:xfrm>
            <a:off x="4679070"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1" name="角丸四角形 80"/>
          <p:cNvSpPr/>
          <p:nvPr/>
        </p:nvSpPr>
        <p:spPr>
          <a:xfrm>
            <a:off x="539552"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2" name="角丸四角形 81"/>
          <p:cNvSpPr/>
          <p:nvPr/>
        </p:nvSpPr>
        <p:spPr>
          <a:xfrm>
            <a:off x="4679070"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5057070" y="3157710"/>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②</a:t>
            </a:r>
            <a:r>
              <a:rPr kumimoji="1" lang="ja-JP" altLang="en-US" sz="1400" b="1" dirty="0" smtClean="0">
                <a:solidFill>
                  <a:schemeClr val="bg1"/>
                </a:solidFill>
                <a:latin typeface="Meiryo UI" panose="020B0604030504040204" pitchFamily="50" charset="-128"/>
                <a:ea typeface="Meiryo UI" panose="020B0604030504040204" pitchFamily="50" charset="-128"/>
              </a:rPr>
              <a:t>国内外の観光需要の取り込みの強化</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954046" y="3690186"/>
            <a:ext cx="3023012"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③</a:t>
            </a:r>
            <a:r>
              <a:rPr kumimoji="1" lang="ja-JP" altLang="en-US" sz="1400" b="1" dirty="0" smtClean="0">
                <a:solidFill>
                  <a:schemeClr val="bg1"/>
                </a:solidFill>
                <a:latin typeface="Meiryo UI" panose="020B0604030504040204" pitchFamily="50" charset="-128"/>
                <a:ea typeface="Meiryo UI" panose="020B0604030504040204" pitchFamily="50" charset="-128"/>
              </a:rPr>
              <a:t>スタートアップ、イノベーションの創出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4643070" y="3690186"/>
            <a:ext cx="3924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④</a:t>
            </a:r>
            <a:r>
              <a:rPr kumimoji="1" lang="ja-JP" altLang="en-US" sz="1400" b="1" dirty="0" smtClean="0">
                <a:solidFill>
                  <a:schemeClr val="bg1"/>
                </a:solidFill>
                <a:latin typeface="Meiryo UI" panose="020B0604030504040204" pitchFamily="50" charset="-128"/>
                <a:ea typeface="Meiryo UI" panose="020B0604030504040204" pitchFamily="50" charset="-128"/>
              </a:rPr>
              <a:t>新たな働き方等を通じた多様な人材の活躍促進</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83" name="角丸四角形 82"/>
          <p:cNvSpPr/>
          <p:nvPr/>
        </p:nvSpPr>
        <p:spPr>
          <a:xfrm>
            <a:off x="2586921" y="4192513"/>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964921" y="4218625"/>
            <a:ext cx="3096000" cy="307777"/>
          </a:xfrm>
          <a:prstGeom prst="rect">
            <a:avLst/>
          </a:prstGeom>
          <a:noFill/>
        </p:spPr>
        <p:txBody>
          <a:bodyPr wrap="square" rtlCol="0">
            <a:spAutoFit/>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⑤国際</a:t>
            </a:r>
            <a:r>
              <a:rPr kumimoji="1" lang="ja-JP" altLang="en-US" sz="1400" b="1" dirty="0">
                <a:solidFill>
                  <a:schemeClr val="bg1"/>
                </a:solidFill>
                <a:latin typeface="Meiryo UI" panose="020B0604030504040204" pitchFamily="50" charset="-128"/>
                <a:ea typeface="Meiryo UI" panose="020B0604030504040204" pitchFamily="50" charset="-128"/>
              </a:rPr>
              <a:t>金融</a:t>
            </a:r>
            <a:r>
              <a:rPr kumimoji="1" lang="ja-JP" altLang="en-US" sz="1400" b="1" dirty="0" smtClean="0">
                <a:solidFill>
                  <a:schemeClr val="bg1"/>
                </a:solidFill>
                <a:latin typeface="Meiryo UI" panose="020B0604030504040204" pitchFamily="50" charset="-128"/>
                <a:ea typeface="Meiryo UI" panose="020B0604030504040204" pitchFamily="50" charset="-128"/>
              </a:rPr>
              <a:t>都市の</a:t>
            </a:r>
            <a:r>
              <a:rPr kumimoji="1" lang="ja-JP" altLang="en-US" sz="1400" b="1" dirty="0">
                <a:solidFill>
                  <a:schemeClr val="bg1"/>
                </a:solidFill>
                <a:latin typeface="Meiryo UI" panose="020B0604030504040204" pitchFamily="50" charset="-128"/>
                <a:ea typeface="Meiryo UI" panose="020B0604030504040204" pitchFamily="50" charset="-128"/>
              </a:rPr>
              <a:t>実現に向けた</a:t>
            </a:r>
            <a:r>
              <a:rPr kumimoji="1" lang="ja-JP" altLang="en-US" sz="1400" b="1" dirty="0" smtClean="0">
                <a:solidFill>
                  <a:schemeClr val="bg1"/>
                </a:solidFill>
                <a:latin typeface="Meiryo UI" panose="020B0604030504040204" pitchFamily="50" charset="-128"/>
                <a:ea typeface="Meiryo UI" panose="020B0604030504040204" pitchFamily="50" charset="-128"/>
              </a:rPr>
              <a:t>挑戦</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84" name="二等辺三角形 83"/>
          <p:cNvSpPr/>
          <p:nvPr/>
        </p:nvSpPr>
        <p:spPr>
          <a:xfrm flipV="1">
            <a:off x="1974072" y="5794513"/>
            <a:ext cx="5550695" cy="731056"/>
          </a:xfrm>
          <a:prstGeom prst="triangle">
            <a:avLst/>
          </a:prstGeom>
          <a:gradFill flip="none" rotWithShape="1">
            <a:gsLst>
              <a:gs pos="0">
                <a:srgbClr val="DEEBF7"/>
              </a:gs>
              <a:gs pos="48000">
                <a:schemeClr val="accent1">
                  <a:lumMod val="97000"/>
                  <a:lumOff val="3000"/>
                </a:schemeClr>
              </a:gs>
              <a:gs pos="100000">
                <a:schemeClr val="accent1">
                  <a:lumMod val="60000"/>
                  <a:lumOff val="40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5" name="正方形/長方形 84"/>
          <p:cNvSpPr/>
          <p:nvPr/>
        </p:nvSpPr>
        <p:spPr>
          <a:xfrm>
            <a:off x="895142" y="6525569"/>
            <a:ext cx="7443519" cy="264279"/>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400" b="1" spc="71" dirty="0" smtClean="0">
                <a:solidFill>
                  <a:schemeClr val="bg1"/>
                </a:solidFill>
                <a:latin typeface="+mn-ea"/>
              </a:rPr>
              <a:t>日本の成長をけん</a:t>
            </a:r>
            <a:r>
              <a:rPr kumimoji="1" lang="ja-JP" altLang="en-US" sz="1400" b="1" spc="71" dirty="0">
                <a:solidFill>
                  <a:schemeClr val="bg1"/>
                </a:solidFill>
                <a:latin typeface="+mn-ea"/>
              </a:rPr>
              <a:t>引</a:t>
            </a:r>
            <a:r>
              <a:rPr kumimoji="1" lang="ja-JP" altLang="en-US" sz="1400" b="1" spc="71" dirty="0" smtClean="0">
                <a:solidFill>
                  <a:schemeClr val="bg1"/>
                </a:solidFill>
                <a:latin typeface="+mn-ea"/>
              </a:rPr>
              <a:t>する東西二極の一極となる「副首都・大阪」を確立・発展</a:t>
            </a:r>
            <a:endParaRPr kumimoji="1" lang="en-US" altLang="ja-JP" sz="1400" b="1" spc="71" dirty="0">
              <a:solidFill>
                <a:schemeClr val="bg1"/>
              </a:solidFill>
              <a:latin typeface="+mn-ea"/>
            </a:endParaRPr>
          </a:p>
        </p:txBody>
      </p:sp>
      <p:sp>
        <p:nvSpPr>
          <p:cNvPr id="86" name="楕円 85"/>
          <p:cNvSpPr/>
          <p:nvPr/>
        </p:nvSpPr>
        <p:spPr>
          <a:xfrm rot="10800000">
            <a:off x="1646604" y="6176228"/>
            <a:ext cx="6395100" cy="266408"/>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87" name="正方形/長方形 86"/>
          <p:cNvSpPr/>
          <p:nvPr/>
        </p:nvSpPr>
        <p:spPr>
          <a:xfrm>
            <a:off x="3283938" y="6212004"/>
            <a:ext cx="2874268" cy="20591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r>
              <a:rPr kumimoji="1" lang="ja-JP" altLang="en-US" sz="1400" b="1" dirty="0" smtClean="0">
                <a:solidFill>
                  <a:schemeClr val="tx1"/>
                </a:solidFill>
                <a:latin typeface="+mn-ea"/>
              </a:rPr>
              <a:t>大阪・関西万博</a:t>
            </a:r>
            <a:r>
              <a:rPr kumimoji="1" lang="ja-JP" altLang="en-US" sz="1400" b="1" dirty="0">
                <a:solidFill>
                  <a:schemeClr val="tx1"/>
                </a:solidFill>
                <a:latin typeface="+mn-ea"/>
              </a:rPr>
              <a:t>の成功　</a:t>
            </a:r>
            <a:endParaRPr kumimoji="1" lang="en-US" altLang="ja-JP" sz="1400" b="1" dirty="0">
              <a:solidFill>
                <a:schemeClr val="tx1"/>
              </a:solidFill>
              <a:latin typeface="+mn-ea"/>
            </a:endParaRPr>
          </a:p>
        </p:txBody>
      </p:sp>
      <p:sp>
        <p:nvSpPr>
          <p:cNvPr id="88" name="テキスト ボックス 87"/>
          <p:cNvSpPr txBox="1"/>
          <p:nvPr/>
        </p:nvSpPr>
        <p:spPr>
          <a:xfrm>
            <a:off x="905710" y="5842690"/>
            <a:ext cx="7497740" cy="276999"/>
          </a:xfrm>
          <a:prstGeom prst="rect">
            <a:avLst/>
          </a:prstGeom>
          <a:noFill/>
        </p:spPr>
        <p:txBody>
          <a:bodyPr wrap="square" rtlCol="0">
            <a:spAutoFit/>
          </a:bodyPr>
          <a:lstStyle/>
          <a:p>
            <a:pPr algn="ctr"/>
            <a:r>
              <a:rPr kumimoji="1" lang="ja-JP" altLang="en-US" sz="1200" dirty="0" smtClean="0">
                <a:latin typeface="+mn-ea"/>
              </a:rPr>
              <a:t>世界の課題解決に貢献し、誰もが輝く活力ある大阪の実現</a:t>
            </a:r>
            <a:endParaRPr kumimoji="1" lang="ja-JP" altLang="en-US" sz="1200" dirty="0">
              <a:latin typeface="+mn-ea"/>
            </a:endParaRPr>
          </a:p>
        </p:txBody>
      </p:sp>
      <p:pic>
        <p:nvPicPr>
          <p:cNvPr id="89" name="図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704" y="5784412"/>
            <a:ext cx="799593" cy="799593"/>
          </a:xfrm>
          <a:prstGeom prst="rect">
            <a:avLst/>
          </a:prstGeom>
        </p:spPr>
      </p:pic>
      <p:pic>
        <p:nvPicPr>
          <p:cNvPr id="91" name="図 9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505" y="5848238"/>
            <a:ext cx="552525" cy="794843"/>
          </a:xfrm>
          <a:prstGeom prst="rect">
            <a:avLst/>
          </a:prstGeom>
          <a:noFill/>
          <a:ln>
            <a:noFill/>
          </a:ln>
        </p:spPr>
      </p:pic>
      <p:sp>
        <p:nvSpPr>
          <p:cNvPr id="40" name="スライド番号プレースホルダー 1"/>
          <p:cNvSpPr>
            <a:spLocks noGrp="1"/>
          </p:cNvSpPr>
          <p:nvPr>
            <p:ph type="sldNum" sz="quarter" idx="12"/>
          </p:nvPr>
        </p:nvSpPr>
        <p:spPr>
          <a:xfrm>
            <a:off x="7010400" y="6490133"/>
            <a:ext cx="2133600" cy="365125"/>
          </a:xfrm>
        </p:spPr>
        <p:txBody>
          <a:bodyPr/>
          <a:lstStyle/>
          <a:p>
            <a:pPr>
              <a:defRPr/>
            </a:pPr>
            <a:fld id="{4AC9B83D-17C3-4F2E-B0BA-D155CD364A7C}" type="slidenum">
              <a:rPr lang="ja-JP" altLang="en-US" b="1" smtClean="0"/>
              <a:pPr>
                <a:defRPr/>
              </a:pPr>
              <a:t>2</a:t>
            </a:fld>
            <a:endParaRPr lang="ja-JP" altLang="en-US" b="1" dirty="0"/>
          </a:p>
        </p:txBody>
      </p:sp>
      <p:sp>
        <p:nvSpPr>
          <p:cNvPr id="43" name="テキスト ボックス 42"/>
          <p:cNvSpPr txBox="1"/>
          <p:nvPr/>
        </p:nvSpPr>
        <p:spPr>
          <a:xfrm>
            <a:off x="199731" y="34357"/>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新戦略</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の概要</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コネクタ 44"/>
          <p:cNvCxnSpPr/>
          <p:nvPr/>
        </p:nvCxnSpPr>
        <p:spPr>
          <a:xfrm>
            <a:off x="255544" y="482263"/>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05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2869" y="772477"/>
            <a:ext cx="9036000"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医療推進機構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拠点の整備を担う開発事業者と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月に定期借地権設定契約を締結。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2869" y="2287188"/>
            <a:ext cx="8730716" cy="2031325"/>
          </a:xfrm>
          <a:prstGeom prst="rect">
            <a:avLst/>
          </a:prstGeom>
          <a:noFill/>
        </p:spPr>
        <p:txBody>
          <a:bodyPr wrap="square" rtlCol="0">
            <a:spAutoFit/>
          </a:bodyPr>
          <a:lstStyle/>
          <a:p>
            <a:r>
              <a:rPr lang="ja-JP" altLang="en-US" sz="1400" b="1" u="sng" dirty="0">
                <a:latin typeface="Meiryo UI" panose="020B0604030504040204" pitchFamily="50" charset="-128"/>
                <a:ea typeface="Meiryo UI" panose="020B0604030504040204" pitchFamily="50" charset="-128"/>
              </a:rPr>
              <a:t>○未来医療国際拠点について</a:t>
            </a:r>
          </a:p>
          <a:p>
            <a:r>
              <a:rPr lang="ja-JP" altLang="en-US" sz="1400" dirty="0" smtClean="0">
                <a:latin typeface="Meiryo UI" panose="020B0604030504040204" pitchFamily="50" charset="-128"/>
                <a:ea typeface="Meiryo UI" panose="020B0604030504040204" pitchFamily="50" charset="-128"/>
              </a:rPr>
              <a:t>中之島</a:t>
            </a:r>
            <a:r>
              <a:rPr lang="ja-JP" altLang="en-US" sz="1400" dirty="0">
                <a:latin typeface="Meiryo UI" panose="020B0604030504040204" pitchFamily="50" charset="-128"/>
                <a:ea typeface="Meiryo UI" panose="020B0604030504040204" pitchFamily="50" charset="-128"/>
              </a:rPr>
              <a:t>４丁目において、再生医療をベースに、次の時代に実現すべき新たな「未来医療」の実用化・産業化等を推進する世界に開かれた国際拠点の形成を進め</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2024</a:t>
            </a:r>
            <a:r>
              <a:rPr lang="ja-JP" altLang="en-US" sz="1400" dirty="0" smtClean="0">
                <a:latin typeface="Meiryo UI" panose="020B0604030504040204" pitchFamily="50" charset="-128"/>
                <a:ea typeface="Meiryo UI" panose="020B0604030504040204" pitchFamily="50" charset="-128"/>
              </a:rPr>
              <a:t>年春の</a:t>
            </a:r>
            <a:r>
              <a:rPr lang="ja-JP" altLang="en-US" sz="1400" dirty="0">
                <a:latin typeface="Meiryo UI" panose="020B0604030504040204" pitchFamily="50" charset="-128"/>
                <a:ea typeface="Meiryo UI" panose="020B0604030504040204" pitchFamily="50" charset="-128"/>
              </a:rPr>
              <a:t>オープンをめざす</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＜コンセプト＞</a:t>
            </a:r>
          </a:p>
          <a:p>
            <a:r>
              <a:rPr lang="ja-JP" altLang="en-US" sz="1400" dirty="0" smtClean="0">
                <a:latin typeface="Meiryo UI" panose="020B0604030504040204" pitchFamily="50" charset="-128"/>
                <a:ea typeface="Meiryo UI" panose="020B0604030504040204" pitchFamily="50" charset="-128"/>
              </a:rPr>
              <a:t>　・再生</a:t>
            </a:r>
            <a:r>
              <a:rPr lang="ja-JP" altLang="en-US" sz="1400" dirty="0">
                <a:latin typeface="Meiryo UI" panose="020B0604030504040204" pitchFamily="50" charset="-128"/>
                <a:ea typeface="Meiryo UI" panose="020B0604030504040204" pitchFamily="50" charset="-128"/>
              </a:rPr>
              <a:t>医療をベースに、ゲノム医療や人工知能、</a:t>
            </a:r>
            <a:r>
              <a:rPr lang="en-US" altLang="ja-JP" sz="1400" dirty="0" err="1">
                <a:latin typeface="Meiryo UI" panose="020B0604030504040204" pitchFamily="50" charset="-128"/>
                <a:ea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rPr>
              <a:t>の活用等、今後</a:t>
            </a:r>
            <a:r>
              <a:rPr lang="ja-JP" altLang="en-US" sz="1400" dirty="0" smtClean="0">
                <a:latin typeface="Meiryo UI" panose="020B0604030504040204" pitchFamily="50" charset="-128"/>
                <a:ea typeface="Meiryo UI" panose="020B0604030504040204" pitchFamily="50" charset="-128"/>
              </a:rPr>
              <a:t>の医療</a:t>
            </a:r>
            <a:r>
              <a:rPr lang="ja-JP" altLang="en-US" sz="1400" dirty="0">
                <a:latin typeface="Meiryo UI" panose="020B0604030504040204" pitchFamily="50" charset="-128"/>
                <a:ea typeface="Meiryo UI" panose="020B0604030504040204" pitchFamily="50" charset="-128"/>
              </a:rPr>
              <a:t>技術の</a:t>
            </a:r>
            <a:r>
              <a:rPr lang="ja-JP" altLang="en-US" sz="1400" dirty="0" smtClean="0">
                <a:latin typeface="Meiryo UI" panose="020B0604030504040204" pitchFamily="50" charset="-128"/>
                <a:ea typeface="Meiryo UI" panose="020B0604030504040204" pitchFamily="50" charset="-128"/>
              </a:rPr>
              <a:t>進歩に</a:t>
            </a:r>
            <a:r>
              <a:rPr lang="ja-JP" altLang="en-US" sz="1400" dirty="0">
                <a:latin typeface="Meiryo UI" panose="020B0604030504040204" pitchFamily="50" charset="-128"/>
                <a:ea typeface="Meiryo UI" panose="020B0604030504040204" pitchFamily="50" charset="-128"/>
              </a:rPr>
              <a:t>即応した最先端</a:t>
            </a:r>
            <a:r>
              <a:rPr lang="ja-JP" altLang="en-US" sz="1400" dirty="0" smtClean="0">
                <a:latin typeface="Meiryo UI" panose="020B0604030504040204" pitchFamily="50" charset="-128"/>
                <a:ea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未来医療」の産業化を</a:t>
            </a:r>
            <a:r>
              <a:rPr lang="ja-JP" altLang="en-US" sz="1400" dirty="0" smtClean="0">
                <a:latin typeface="Meiryo UI" panose="020B0604030504040204" pitchFamily="50" charset="-128"/>
                <a:ea typeface="Meiryo UI" panose="020B0604030504040204" pitchFamily="50" charset="-128"/>
              </a:rPr>
              <a:t>推進</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・国内外</a:t>
            </a:r>
            <a:r>
              <a:rPr lang="ja-JP" altLang="en-US" sz="1400" dirty="0">
                <a:latin typeface="Meiryo UI" panose="020B0604030504040204" pitchFamily="50" charset="-128"/>
                <a:ea typeface="Meiryo UI" panose="020B0604030504040204" pitchFamily="50" charset="-128"/>
              </a:rPr>
              <a:t>の患者への「未来医療」の提供により、国際貢献を推進</a:t>
            </a:r>
          </a:p>
          <a:p>
            <a:r>
              <a:rPr lang="ja-JP" altLang="en-US" sz="1400" dirty="0">
                <a:latin typeface="Meiryo UI" panose="020B0604030504040204" pitchFamily="50" charset="-128"/>
                <a:ea typeface="Meiryo UI" panose="020B0604030504040204" pitchFamily="50" charset="-128"/>
              </a:rPr>
              <a:t>＜ビジョン＞</a:t>
            </a:r>
          </a:p>
          <a:p>
            <a:r>
              <a:rPr lang="ja-JP" altLang="en-US" sz="1400" dirty="0" smtClean="0">
                <a:latin typeface="Meiryo UI" panose="020B0604030504040204" pitchFamily="50" charset="-128"/>
                <a:ea typeface="Meiryo UI" panose="020B0604030504040204" pitchFamily="50" charset="-128"/>
              </a:rPr>
              <a:t>　・オールジャパン</a:t>
            </a:r>
            <a:r>
              <a:rPr lang="ja-JP" altLang="en-US" sz="1400" dirty="0">
                <a:latin typeface="Meiryo UI" panose="020B0604030504040204" pitchFamily="50" charset="-128"/>
                <a:ea typeface="Meiryo UI" panose="020B0604030504040204" pitchFamily="50" charset="-128"/>
              </a:rPr>
              <a:t>体制での未来医療技術の産業化とその提供による</a:t>
            </a:r>
            <a:r>
              <a:rPr lang="ja-JP" altLang="en-US" sz="1400" dirty="0" smtClean="0">
                <a:latin typeface="Meiryo UI" panose="020B0604030504040204" pitchFamily="50" charset="-128"/>
                <a:ea typeface="Meiryo UI" panose="020B0604030504040204" pitchFamily="50" charset="-128"/>
              </a:rPr>
              <a:t>国際貢献</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推進</a:t>
            </a:r>
            <a:endParaRPr lang="ja-JP" altLang="en-US" sz="1400" dirty="0">
              <a:latin typeface="Meiryo UI" panose="020B0604030504040204" pitchFamily="50" charset="-128"/>
              <a:ea typeface="Meiryo UI" panose="020B0604030504040204" pitchFamily="50" charset="-128"/>
            </a:endParaRPr>
          </a:p>
        </p:txBody>
      </p:sp>
      <p:sp>
        <p:nvSpPr>
          <p:cNvPr id="39" name="スライド番号プレースホルダー 4"/>
          <p:cNvSpPr txBox="1">
            <a:spLocks/>
          </p:cNvSpPr>
          <p:nvPr/>
        </p:nvSpPr>
        <p:spPr>
          <a:xfrm>
            <a:off x="6955269" y="6452087"/>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29</a:t>
            </a:fld>
            <a:endParaRPr lang="ja-JP" altLang="en-US" dirty="0"/>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
        <p:nvSpPr>
          <p:cNvPr id="41" name="直角三角形 40"/>
          <p:cNvSpPr/>
          <p:nvPr/>
        </p:nvSpPr>
        <p:spPr>
          <a:xfrm>
            <a:off x="3866688" y="5513112"/>
            <a:ext cx="776856" cy="648702"/>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直角三角形 42"/>
          <p:cNvSpPr/>
          <p:nvPr/>
        </p:nvSpPr>
        <p:spPr>
          <a:xfrm>
            <a:off x="3866688" y="5128376"/>
            <a:ext cx="776856" cy="1341993"/>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5" name="グループ化 44"/>
          <p:cNvGrpSpPr/>
          <p:nvPr/>
        </p:nvGrpSpPr>
        <p:grpSpPr>
          <a:xfrm>
            <a:off x="6973722" y="4318513"/>
            <a:ext cx="1556965" cy="2437422"/>
            <a:chOff x="4009352" y="1274135"/>
            <a:chExt cx="3389854" cy="5176218"/>
          </a:xfrm>
        </p:grpSpPr>
        <p:pic>
          <p:nvPicPr>
            <p:cNvPr id="46" name="図 4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09352" y="1274135"/>
              <a:ext cx="3389854" cy="4993057"/>
            </a:xfrm>
            <a:prstGeom prst="rect">
              <a:avLst/>
            </a:prstGeom>
          </p:spPr>
        </p:pic>
        <p:cxnSp>
          <p:nvCxnSpPr>
            <p:cNvPr id="47" name="直線コネクタ 46"/>
            <p:cNvCxnSpPr>
              <a:stCxn id="56" idx="2"/>
            </p:cNvCxnSpPr>
            <p:nvPr/>
          </p:nvCxnSpPr>
          <p:spPr>
            <a:xfrm flipV="1">
              <a:off x="4463463" y="1313715"/>
              <a:ext cx="2057009" cy="817307"/>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5076791" y="3003063"/>
              <a:ext cx="162761" cy="173359"/>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9" name="テキスト ボックス 54"/>
            <p:cNvSpPr txBox="1"/>
            <p:nvPr/>
          </p:nvSpPr>
          <p:spPr>
            <a:xfrm>
              <a:off x="4329485" y="3994649"/>
              <a:ext cx="995082" cy="247977"/>
            </a:xfrm>
            <a:prstGeom prst="rect">
              <a:avLst/>
            </a:prstGeom>
            <a:solidFill>
              <a:schemeClr val="bg1"/>
            </a:solidFill>
            <a:ln w="12700">
              <a:solidFill>
                <a:srgbClr val="FF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600" b="1" dirty="0">
                  <a:solidFill>
                    <a:srgbClr val="000000"/>
                  </a:solidFill>
                  <a:latin typeface="Meiryo UI" panose="020B0604030504040204" pitchFamily="50" charset="-128"/>
                  <a:ea typeface="Meiryo UI" panose="020B0604030504040204" pitchFamily="50" charset="-128"/>
                  <a:cs typeface="Times New Roman"/>
                </a:rPr>
                <a:t>＜中之島＞</a:t>
              </a:r>
              <a:endParaRPr lang="ja-JP" altLang="en-US" sz="6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テキスト ボックス 54"/>
            <p:cNvSpPr txBox="1"/>
            <p:nvPr/>
          </p:nvSpPr>
          <p:spPr>
            <a:xfrm>
              <a:off x="5349288" y="3493768"/>
              <a:ext cx="675226"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北梅田駅</a:t>
              </a:r>
              <a:endPar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4"/>
            <p:cNvSpPr txBox="1"/>
            <p:nvPr/>
          </p:nvSpPr>
          <p:spPr>
            <a:xfrm>
              <a:off x="5655784" y="4136545"/>
              <a:ext cx="597747"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中之島駅</a:t>
              </a:r>
              <a:endPar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4"/>
            <p:cNvSpPr txBox="1"/>
            <p:nvPr/>
          </p:nvSpPr>
          <p:spPr>
            <a:xfrm>
              <a:off x="5858985" y="4801928"/>
              <a:ext cx="597747" cy="157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西本町駅</a:t>
              </a:r>
            </a:p>
          </p:txBody>
        </p:sp>
        <p:sp>
          <p:nvSpPr>
            <p:cNvPr id="53" name="テキスト ボックス 54"/>
            <p:cNvSpPr txBox="1"/>
            <p:nvPr/>
          </p:nvSpPr>
          <p:spPr>
            <a:xfrm>
              <a:off x="6224598" y="5932559"/>
              <a:ext cx="843880"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南海新難波駅</a:t>
              </a:r>
            </a:p>
          </p:txBody>
        </p:sp>
        <p:sp>
          <p:nvSpPr>
            <p:cNvPr id="54" name="テキスト ボックス 54"/>
            <p:cNvSpPr txBox="1"/>
            <p:nvPr/>
          </p:nvSpPr>
          <p:spPr>
            <a:xfrm>
              <a:off x="5175510" y="5971041"/>
              <a:ext cx="632910" cy="138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en-US" altLang="ja-JP"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難波駅</a:t>
              </a:r>
            </a:p>
          </p:txBody>
        </p:sp>
        <p:sp>
          <p:nvSpPr>
            <p:cNvPr id="55" name="テキスト ボックス 54"/>
            <p:cNvSpPr txBox="1"/>
            <p:nvPr/>
          </p:nvSpPr>
          <p:spPr>
            <a:xfrm>
              <a:off x="5500518" y="6267645"/>
              <a:ext cx="1111085" cy="182708"/>
            </a:xfrm>
            <a:prstGeom prst="rect">
              <a:avLst/>
            </a:prstGeom>
            <a:solidFill>
              <a:schemeClr val="bg1"/>
            </a:solidFill>
            <a:ln w="2540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至 関西国際空港</a:t>
              </a:r>
            </a:p>
          </p:txBody>
        </p:sp>
        <p:sp>
          <p:nvSpPr>
            <p:cNvPr id="56" name="フリーフォーム 55"/>
            <p:cNvSpPr/>
            <p:nvPr/>
          </p:nvSpPr>
          <p:spPr>
            <a:xfrm>
              <a:off x="4044820" y="2078304"/>
              <a:ext cx="418643" cy="63172"/>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sp>
          <p:nvSpPr>
            <p:cNvPr id="57" name="テキスト ボックス 54"/>
            <p:cNvSpPr txBox="1"/>
            <p:nvPr/>
          </p:nvSpPr>
          <p:spPr>
            <a:xfrm rot="20341222">
              <a:off x="4475935" y="1643283"/>
              <a:ext cx="1160335"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東海道・山陽新幹線</a:t>
              </a:r>
            </a:p>
          </p:txBody>
        </p:sp>
        <p:sp>
          <p:nvSpPr>
            <p:cNvPr id="58" name="フリーフォーム 57"/>
            <p:cNvSpPr/>
            <p:nvPr/>
          </p:nvSpPr>
          <p:spPr>
            <a:xfrm rot="21480000">
              <a:off x="4136264" y="2121955"/>
              <a:ext cx="316455" cy="17581"/>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cxnSp>
          <p:nvCxnSpPr>
            <p:cNvPr id="59" name="直線コネクタ 58"/>
            <p:cNvCxnSpPr/>
            <p:nvPr/>
          </p:nvCxnSpPr>
          <p:spPr>
            <a:xfrm flipV="1">
              <a:off x="4432315" y="1336727"/>
              <a:ext cx="2057009" cy="81730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0" name="テキスト ボックス 54"/>
            <p:cNvSpPr txBox="1"/>
            <p:nvPr/>
          </p:nvSpPr>
          <p:spPr>
            <a:xfrm>
              <a:off x="5997918" y="1369984"/>
              <a:ext cx="597748" cy="215347"/>
            </a:xfrm>
            <a:prstGeom prst="rect">
              <a:avLst/>
            </a:prstGeom>
            <a:solidFill>
              <a:schemeClr val="bg1"/>
            </a:solidFill>
            <a:ln w="2540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pic>
        <p:nvPicPr>
          <p:cNvPr id="61" name="図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559" y="4382907"/>
            <a:ext cx="3181383" cy="2148465"/>
          </a:xfrm>
          <a:prstGeom prst="rect">
            <a:avLst/>
          </a:prstGeom>
        </p:spPr>
      </p:pic>
      <p:sp>
        <p:nvSpPr>
          <p:cNvPr id="62" name="正方形/長方形 61"/>
          <p:cNvSpPr/>
          <p:nvPr/>
        </p:nvSpPr>
        <p:spPr>
          <a:xfrm>
            <a:off x="578023" y="6568463"/>
            <a:ext cx="3214919"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公募により選定された開発事</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業者の</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図 62"/>
          <p:cNvPicPr>
            <a:picLocks noChangeAspect="1"/>
          </p:cNvPicPr>
          <p:nvPr/>
        </p:nvPicPr>
        <p:blipFill>
          <a:blip r:embed="rId6"/>
          <a:stretch>
            <a:fillRect/>
          </a:stretch>
        </p:blipFill>
        <p:spPr>
          <a:xfrm>
            <a:off x="4087505" y="4318513"/>
            <a:ext cx="2485554" cy="2344451"/>
          </a:xfrm>
          <a:prstGeom prst="rect">
            <a:avLst/>
          </a:prstGeom>
        </p:spPr>
      </p:pic>
      <p:sp>
        <p:nvSpPr>
          <p:cNvPr id="64" name="図形 63"/>
          <p:cNvSpPr/>
          <p:nvPr/>
        </p:nvSpPr>
        <p:spPr>
          <a:xfrm rot="12180000" flipH="1">
            <a:off x="5913526" y="5473940"/>
            <a:ext cx="1456097" cy="1054047"/>
          </a:xfrm>
          <a:prstGeom prst="swooshArrow">
            <a:avLst>
              <a:gd name="adj1" fmla="val 10451"/>
              <a:gd name="adj2" fmla="val 24166"/>
            </a:avLst>
          </a:prstGeom>
          <a:scene3d>
            <a:camera prst="orthographicFront">
              <a:rot lat="10800000" lon="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正方形/長方形 64"/>
          <p:cNvSpPr/>
          <p:nvPr/>
        </p:nvSpPr>
        <p:spPr>
          <a:xfrm>
            <a:off x="5737335" y="5319309"/>
            <a:ext cx="794316" cy="291615"/>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smtClean="0">
                <a:solidFill>
                  <a:srgbClr val="FF0000"/>
                </a:solidFill>
              </a:rPr>
              <a:t>大阪中之島美術館</a:t>
            </a:r>
            <a:endParaRPr kumimoji="1" lang="en-US" altLang="ja-JP" sz="600" dirty="0" smtClean="0">
              <a:solidFill>
                <a:srgbClr val="FF0000"/>
              </a:solidFill>
            </a:endParaRPr>
          </a:p>
          <a:p>
            <a:pPr algn="ctr"/>
            <a:r>
              <a:rPr lang="en-US" altLang="ja-JP" sz="600" dirty="0" smtClean="0">
                <a:solidFill>
                  <a:srgbClr val="FF0000"/>
                </a:solidFill>
              </a:rPr>
              <a:t>2021</a:t>
            </a:r>
            <a:r>
              <a:rPr lang="ja-JP" altLang="en-US" sz="600" dirty="0" smtClean="0">
                <a:solidFill>
                  <a:srgbClr val="FF0000"/>
                </a:solidFill>
              </a:rPr>
              <a:t>年度開館予定</a:t>
            </a:r>
            <a:endParaRPr kumimoji="1" lang="ja-JP" altLang="en-US" sz="600" dirty="0">
              <a:solidFill>
                <a:srgbClr val="FF0000"/>
              </a:solidFill>
            </a:endParaRPr>
          </a:p>
        </p:txBody>
      </p:sp>
      <p:sp>
        <p:nvSpPr>
          <p:cNvPr id="66" name="正方形/長方形 65"/>
          <p:cNvSpPr/>
          <p:nvPr/>
        </p:nvSpPr>
        <p:spPr>
          <a:xfrm>
            <a:off x="4073199" y="4319761"/>
            <a:ext cx="1950902" cy="392956"/>
          </a:xfrm>
          <a:prstGeom prst="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未来医療国際</a:t>
            </a:r>
            <a:r>
              <a:rPr lang="ja-JP" altLang="en-US" sz="1050" dirty="0" smtClean="0">
                <a:solidFill>
                  <a:schemeClr val="tx1"/>
                </a:solidFill>
              </a:rPr>
              <a:t>拠点開業予定地</a:t>
            </a:r>
            <a:endParaRPr lang="en-US" altLang="ja-JP" sz="1050" dirty="0" smtClean="0">
              <a:solidFill>
                <a:schemeClr val="tx1"/>
              </a:solidFill>
            </a:endParaRPr>
          </a:p>
          <a:p>
            <a:pPr algn="ctr"/>
            <a:r>
              <a:rPr lang="ja-JP" altLang="en-US" sz="1050" dirty="0" smtClean="0">
                <a:solidFill>
                  <a:schemeClr val="tx1"/>
                </a:solidFill>
              </a:rPr>
              <a:t>約</a:t>
            </a:r>
            <a:r>
              <a:rPr lang="en-US" altLang="ja-JP" sz="1050" dirty="0" smtClean="0">
                <a:solidFill>
                  <a:schemeClr val="tx1"/>
                </a:solidFill>
              </a:rPr>
              <a:t>8,600</a:t>
            </a:r>
            <a:r>
              <a:rPr lang="ja-JP" altLang="en-US" sz="1050" dirty="0" smtClean="0">
                <a:solidFill>
                  <a:schemeClr val="tx1"/>
                </a:solidFill>
              </a:rPr>
              <a:t>㎡</a:t>
            </a:r>
            <a:endParaRPr lang="en-US" altLang="ja-JP" sz="1050" dirty="0" smtClean="0">
              <a:solidFill>
                <a:schemeClr val="tx1"/>
              </a:solidFill>
            </a:endParaRPr>
          </a:p>
        </p:txBody>
      </p:sp>
      <p:sp>
        <p:nvSpPr>
          <p:cNvPr id="67" name="テキスト ボックス 54"/>
          <p:cNvSpPr txBox="1"/>
          <p:nvPr/>
        </p:nvSpPr>
        <p:spPr>
          <a:xfrm>
            <a:off x="6909833" y="6641692"/>
            <a:ext cx="439448" cy="1358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（駅名は仮称）</a:t>
            </a:r>
            <a:endParaRPr lang="ja-JP" altLang="en-US" sz="4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楕円 67"/>
          <p:cNvSpPr/>
          <p:nvPr/>
        </p:nvSpPr>
        <p:spPr>
          <a:xfrm rot="19810677">
            <a:off x="4370068" y="5597489"/>
            <a:ext cx="323612" cy="1135206"/>
          </a:xfrm>
          <a:prstGeom prst="ellipse">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（仮称）中之島駅</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220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70541" y="2001947"/>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40466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の推進状況</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1501" y="764704"/>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は革新的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がん治療法であり、その実施に不可欠な加速器、ホウ素薬剤、</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すべて集積すること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・関西の強み。</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年６月、再発頭頸部癌が保険適用となり、国内では大阪医科大学関西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研究センターにて保険診療が開始</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30</a:t>
            </a:fld>
            <a:endParaRPr lang="ja-JP" altLang="en-US" b="1" dirty="0"/>
          </a:p>
        </p:txBody>
      </p:sp>
      <p:graphicFrame>
        <p:nvGraphicFramePr>
          <p:cNvPr id="11" name="表 10"/>
          <p:cNvGraphicFramePr>
            <a:graphicFrameLocks noGrp="1"/>
          </p:cNvGraphicFramePr>
          <p:nvPr>
            <p:extLst/>
          </p:nvPr>
        </p:nvGraphicFramePr>
        <p:xfrm>
          <a:off x="155445" y="2309724"/>
          <a:ext cx="8561946" cy="4510035"/>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先端医療開発特区（スーパー特区）に採択（京都大学等）</a:t>
                      </a: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成功</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悪性</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獲得（</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験開始</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197">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・再発頭頸部癌が保険適用となり、国内では関西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研究センターにて診療が開始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3360"/>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Tree>
    <p:extLst>
      <p:ext uri="{BB962C8B-B14F-4D97-AF65-F5344CB8AC3E}">
        <p14:creationId xmlns:p14="http://schemas.microsoft.com/office/powerpoint/2010/main" val="3145627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0" y="51745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2"/>
            <a:ext cx="8928992" cy="20523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初期から治験まで幅広い段階での薬事に関する各種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でも可能となった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、中小・ベンチャー企業が行う全ての相談について、テレビ会議システムの利用料を無料とする運用改善を行い、利用の拡大を図っている。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0400" y="6402178"/>
            <a:ext cx="2133600" cy="365125"/>
          </a:xfrm>
        </p:spPr>
        <p:txBody>
          <a:bodyPr/>
          <a:lstStyle/>
          <a:p>
            <a:pPr>
              <a:defRPr/>
            </a:pPr>
            <a:fld id="{4AC9B83D-17C3-4F2E-B0BA-D155CD364A7C}" type="slidenum">
              <a:rPr lang="ja-JP" altLang="en-US" b="1" smtClean="0"/>
              <a:pPr>
                <a:defRPr/>
              </a:pPr>
              <a:t>31</a:t>
            </a:fld>
            <a:endParaRPr lang="ja-JP" altLang="en-US" b="1" dirty="0"/>
          </a:p>
        </p:txBody>
      </p:sp>
      <p:sp>
        <p:nvSpPr>
          <p:cNvPr id="33" name="正方形/長方形 32"/>
          <p:cNvSpPr/>
          <p:nvPr/>
        </p:nvSpPr>
        <p:spPr>
          <a:xfrm>
            <a:off x="33933" y="3058629"/>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70570" y="3567440"/>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a:t>
                </a:r>
                <a:r>
                  <a:rPr lang="ja-JP" altLang="en-US" sz="900" kern="100" dirty="0" smtClean="0">
                    <a:solidFill>
                      <a:prstClr val="black"/>
                    </a:solidFill>
                    <a:latin typeface="Century"/>
                    <a:ea typeface="Meiryo UI"/>
                    <a:cs typeface="Times New Roman"/>
                  </a:rPr>
                  <a:t>総合</a:t>
                </a:r>
                <a:endParaRPr lang="en-US" altLang="ja-JP" sz="900" kern="100" dirty="0" smtClean="0">
                  <a:solidFill>
                    <a:prstClr val="black"/>
                  </a:solidFill>
                  <a:latin typeface="Century"/>
                  <a:ea typeface="Meiryo UI"/>
                  <a:cs typeface="Times New Roman"/>
                </a:endParaRPr>
              </a:p>
              <a:p>
                <a:pPr algn="ctr">
                  <a:lnSpc>
                    <a:spcPts val="900"/>
                  </a:lnSpc>
                </a:pPr>
                <a:r>
                  <a:rPr lang="ja-JP" altLang="en-US" sz="900" kern="100" dirty="0" smtClean="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a:t>
                </a:r>
                <a:r>
                  <a:rPr lang="ja-JP" altLang="en-US" sz="800" kern="100" dirty="0" smtClean="0">
                    <a:latin typeface="Century"/>
                    <a:ea typeface="Meiryo UI"/>
                    <a:cs typeface="Times New Roman"/>
                  </a:rPr>
                  <a:t>基盤・健康・</a:t>
                </a:r>
                <a:endParaRPr lang="en-US" altLang="ja-JP" sz="800" kern="100" dirty="0" smtClean="0">
                  <a:latin typeface="Century"/>
                  <a:ea typeface="Meiryo UI"/>
                  <a:cs typeface="Times New Roman"/>
                </a:endParaRPr>
              </a:p>
              <a:p>
                <a:pPr algn="ctr">
                  <a:lnSpc>
                    <a:spcPts val="900"/>
                  </a:lnSpc>
                </a:pPr>
                <a:r>
                  <a:rPr lang="ja-JP" altLang="en-US" sz="800" kern="100" dirty="0" smtClean="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a:t>
                </a:r>
                <a:r>
                  <a:rPr lang="ja-JP" altLang="en-US" sz="800" kern="100" dirty="0" smtClean="0">
                    <a:solidFill>
                      <a:prstClr val="black"/>
                    </a:solidFill>
                    <a:latin typeface="Century"/>
                    <a:ea typeface="Meiryo UI"/>
                    <a:cs typeface="Times New Roman"/>
                  </a:rPr>
                  <a:t>連携</a:t>
                </a:r>
                <a:endParaRPr lang="en-US" altLang="ja-JP" sz="800" kern="100" dirty="0" smtClean="0">
                  <a:solidFill>
                    <a:prstClr val="black"/>
                  </a:solidFill>
                  <a:latin typeface="Century"/>
                  <a:ea typeface="Meiryo UI"/>
                  <a:cs typeface="Times New Roman"/>
                </a:endParaRPr>
              </a:p>
              <a:p>
                <a:pPr algn="ctr">
                  <a:lnSpc>
                    <a:spcPts val="800"/>
                  </a:lnSpc>
                </a:pPr>
                <a:r>
                  <a:rPr lang="ja-JP" altLang="en-US" sz="800" kern="100" dirty="0" smtClean="0">
                    <a:solidFill>
                      <a:prstClr val="black"/>
                    </a:solidFill>
                    <a:latin typeface="Century"/>
                    <a:ea typeface="Meiryo UI"/>
                    <a:cs typeface="Times New Roman"/>
                  </a:rPr>
                  <a:t>研究</a:t>
                </a:r>
                <a:r>
                  <a:rPr lang="ja-JP" altLang="en-US" sz="800" kern="100" dirty="0">
                    <a:solidFill>
                      <a:prstClr val="black"/>
                    </a:solidFill>
                    <a:latin typeface="Century"/>
                    <a:ea typeface="Meiryo UI"/>
                    <a:cs typeface="Times New Roman"/>
                  </a:rPr>
                  <a:t>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a:t>
                </a:r>
                <a:r>
                  <a:rPr lang="ja-JP" altLang="en-US" sz="850" kern="100" dirty="0" smtClean="0">
                    <a:solidFill>
                      <a:prstClr val="black"/>
                    </a:solidFill>
                    <a:latin typeface="Century"/>
                    <a:ea typeface="Meiryo UI"/>
                    <a:cs typeface="Times New Roman"/>
                  </a:rPr>
                  <a:t>民間</a:t>
                </a:r>
                <a:endParaRPr lang="en-US" altLang="ja-JP" sz="850" kern="100" dirty="0" smtClean="0">
                  <a:solidFill>
                    <a:prstClr val="black"/>
                  </a:solidFill>
                  <a:latin typeface="Century"/>
                  <a:ea typeface="Meiryo UI"/>
                  <a:cs typeface="Times New Roman"/>
                </a:endParaRPr>
              </a:p>
              <a:p>
                <a:pPr algn="ctr">
                  <a:lnSpc>
                    <a:spcPts val="800"/>
                  </a:lnSpc>
                </a:pPr>
                <a:r>
                  <a:rPr lang="ja-JP" altLang="en-US" sz="850" kern="100" dirty="0" smtClean="0">
                    <a:solidFill>
                      <a:prstClr val="black"/>
                    </a:solidFill>
                    <a:latin typeface="Century"/>
                    <a:ea typeface="Meiryo UI"/>
                    <a:cs typeface="Times New Roman"/>
                  </a:rPr>
                  <a:t>研究</a:t>
                </a:r>
                <a:r>
                  <a:rPr lang="ja-JP" altLang="en-US" sz="850" kern="100" dirty="0">
                    <a:solidFill>
                      <a:prstClr val="black"/>
                    </a:solidFill>
                    <a:latin typeface="Century"/>
                    <a:ea typeface="Meiryo UI"/>
                    <a:cs typeface="Times New Roman"/>
                  </a:rPr>
                  <a:t>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smtClean="0">
                  <a:solidFill>
                    <a:schemeClr val="tx1"/>
                  </a:solidFill>
                  <a:ea typeface="Meiryo UI"/>
                  <a:cs typeface="Times New Roman"/>
                </a:rPr>
                <a:t>薬事に関する</a:t>
              </a:r>
              <a:endParaRPr lang="en-US" altLang="ja-JP" sz="800" kern="100" dirty="0" smtClean="0">
                <a:solidFill>
                  <a:schemeClr val="tx1"/>
                </a:solidFill>
                <a:ea typeface="Meiryo UI"/>
                <a:cs typeface="Times New Roman"/>
              </a:endParaRPr>
            </a:p>
            <a:p>
              <a:pPr algn="ctr"/>
              <a:r>
                <a:rPr lang="ja-JP" altLang="en-US" sz="800" kern="100" dirty="0" smtClean="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78294" y="3053572"/>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図 39"/>
          <p:cNvPicPr>
            <a:picLocks noChangeAspect="1"/>
          </p:cNvPicPr>
          <p:nvPr/>
        </p:nvPicPr>
        <p:blipFill>
          <a:blip r:embed="rId3"/>
          <a:stretch>
            <a:fillRect/>
          </a:stretch>
        </p:blipFill>
        <p:spPr>
          <a:xfrm>
            <a:off x="3356511" y="3233089"/>
            <a:ext cx="5722199" cy="2701137"/>
          </a:xfrm>
          <a:prstGeom prst="rect">
            <a:avLst/>
          </a:prstGeom>
        </p:spPr>
      </p:pic>
      <p:sp>
        <p:nvSpPr>
          <p:cNvPr id="3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健康・医療</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関連産業のリーディング産業化</a:t>
            </a:r>
          </a:p>
        </p:txBody>
      </p:sp>
    </p:spTree>
    <p:extLst>
      <p:ext uri="{BB962C8B-B14F-4D97-AF65-F5344CB8AC3E}">
        <p14:creationId xmlns:p14="http://schemas.microsoft.com/office/powerpoint/2010/main" val="2006301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２．国内外の観光需要の取り込みの強化</a:t>
            </a:r>
            <a:endParaRPr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32</a:t>
            </a:fld>
            <a:endParaRPr lang="ja-JP" altLang="en-US" b="1" dirty="0"/>
          </a:p>
        </p:txBody>
      </p:sp>
    </p:spTree>
    <p:extLst>
      <p:ext uri="{BB962C8B-B14F-4D97-AF65-F5344CB8AC3E}">
        <p14:creationId xmlns:p14="http://schemas.microsoft.com/office/powerpoint/2010/main" val="958691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76672"/>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訪日外国人の</a:t>
            </a:r>
            <a:r>
              <a:rPr lang="en-US" altLang="ja-JP" sz="18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8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回あたりの旅行消費</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単価</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63,889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円と上昇。戦略策定時から約</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倍に増加。一方で、東京とは大きく開きがある状況。</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アメリカ</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や韓国の旅行消費単価が上昇基調にある一方、中国や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香港</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は、ほぼ横ばいの傾向が続いている。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686" y="2204864"/>
            <a:ext cx="4019258" cy="310726"/>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○訪問地別、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4272268" y="2204864"/>
            <a:ext cx="50522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○国・地域別、訪日外国人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33</a:t>
            </a:fld>
            <a:endParaRPr lang="ja-JP" altLang="en-US" b="1" dirty="0"/>
          </a:p>
        </p:txBody>
      </p:sp>
      <p:sp>
        <p:nvSpPr>
          <p:cNvPr id="14" name="正方形/長方形 4"/>
          <p:cNvSpPr>
            <a:spLocks noChangeArrowheads="1"/>
          </p:cNvSpPr>
          <p:nvPr/>
        </p:nvSpPr>
        <p:spPr bwMode="auto">
          <a:xfrm>
            <a:off x="107504" y="6525344"/>
            <a:ext cx="55446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nvPr>
        </p:nvGraphicFramePr>
        <p:xfrm>
          <a:off x="71934" y="2528085"/>
          <a:ext cx="4356050" cy="39591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nvPr>
        </p:nvGraphicFramePr>
        <p:xfrm>
          <a:off x="4487134" y="2487071"/>
          <a:ext cx="4333337" cy="406655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010090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503285"/>
            <a:ext cx="871616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訪日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外国人消費の動向と効果</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48686" y="2257127"/>
            <a:ext cx="869977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264710" y="4417367"/>
            <a:ext cx="8699778" cy="307777"/>
          </a:xfrm>
          <a:prstGeom prst="rect">
            <a:avLst/>
          </a:prstGeom>
        </p:spPr>
        <p:txBody>
          <a:bodyPr wrap="square">
            <a:spAutoFit/>
          </a:bodyPr>
          <a:lstStyle/>
          <a:p>
            <a:pPr marL="177800" indent="-177800"/>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回あたりの旅行消費単価の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推移」グラフとは数値が異なる。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34</a:t>
            </a:fld>
            <a:endParaRPr lang="ja-JP" altLang="en-US" b="1" dirty="0"/>
          </a:p>
        </p:txBody>
      </p:sp>
      <p:sp>
        <p:nvSpPr>
          <p:cNvPr id="12" name="正方形/長方形 11"/>
          <p:cNvSpPr/>
          <p:nvPr/>
        </p:nvSpPr>
        <p:spPr>
          <a:xfrm>
            <a:off x="35496" y="4653136"/>
            <a:ext cx="979308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効果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一財</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アジア太平洋研究所</a:t>
            </a:r>
            <a:r>
              <a:rPr lang="en-US" altLang="ja-JP" sz="9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APIR)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Trend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Watch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No.65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訪日外国人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消費による関西各府県への経済効果」より作成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17659" y="949370"/>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訪日外国人の消費動向をみると、いずれの国も宿泊料金や買い物代の割合が高い。このうち、中国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台湾、香港では、買い物代の方が構成比が高く、韓国とアメリカは宿泊料金の構成比が高いといった、それぞれの特徴が窺える。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外国人消費の関西名目</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GRP</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に対する寄与度は、</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年に初めて１％を超え、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年は関空被災にも関わらず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％と加速した。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251520" y="2542918"/>
          <a:ext cx="8229601" cy="1951749"/>
        </p:xfrm>
        <a:graphic>
          <a:graphicData uri="http://schemas.openxmlformats.org/drawingml/2006/table">
            <a:tbl>
              <a:tblPr/>
              <a:tblGrid>
                <a:gridCol w="1045029">
                  <a:extLst>
                    <a:ext uri="{9D8B030D-6E8A-4147-A177-3AD203B41FA5}">
                      <a16:colId xmlns:a16="http://schemas.microsoft.com/office/drawing/2014/main" val="2047801452"/>
                    </a:ext>
                  </a:extLst>
                </a:gridCol>
                <a:gridCol w="667040">
                  <a:extLst>
                    <a:ext uri="{9D8B030D-6E8A-4147-A177-3AD203B41FA5}">
                      <a16:colId xmlns:a16="http://schemas.microsoft.com/office/drawing/2014/main" val="3330274069"/>
                    </a:ext>
                  </a:extLst>
                </a:gridCol>
                <a:gridCol w="544749">
                  <a:extLst>
                    <a:ext uri="{9D8B030D-6E8A-4147-A177-3AD203B41FA5}">
                      <a16:colId xmlns:a16="http://schemas.microsoft.com/office/drawing/2014/main" val="3190419251"/>
                    </a:ext>
                  </a:extLst>
                </a:gridCol>
                <a:gridCol w="611453">
                  <a:extLst>
                    <a:ext uri="{9D8B030D-6E8A-4147-A177-3AD203B41FA5}">
                      <a16:colId xmlns:a16="http://schemas.microsoft.com/office/drawing/2014/main" val="4228787190"/>
                    </a:ext>
                  </a:extLst>
                </a:gridCol>
                <a:gridCol w="555867">
                  <a:extLst>
                    <a:ext uri="{9D8B030D-6E8A-4147-A177-3AD203B41FA5}">
                      <a16:colId xmlns:a16="http://schemas.microsoft.com/office/drawing/2014/main" val="2261187308"/>
                    </a:ext>
                  </a:extLst>
                </a:gridCol>
                <a:gridCol w="611453">
                  <a:extLst>
                    <a:ext uri="{9D8B030D-6E8A-4147-A177-3AD203B41FA5}">
                      <a16:colId xmlns:a16="http://schemas.microsoft.com/office/drawing/2014/main" val="3253670817"/>
                    </a:ext>
                  </a:extLst>
                </a:gridCol>
                <a:gridCol w="533631">
                  <a:extLst>
                    <a:ext uri="{9D8B030D-6E8A-4147-A177-3AD203B41FA5}">
                      <a16:colId xmlns:a16="http://schemas.microsoft.com/office/drawing/2014/main" val="1975007011"/>
                    </a:ext>
                  </a:extLst>
                </a:gridCol>
                <a:gridCol w="611453">
                  <a:extLst>
                    <a:ext uri="{9D8B030D-6E8A-4147-A177-3AD203B41FA5}">
                      <a16:colId xmlns:a16="http://schemas.microsoft.com/office/drawing/2014/main" val="2998288147"/>
                    </a:ext>
                  </a:extLst>
                </a:gridCol>
                <a:gridCol w="589219">
                  <a:extLst>
                    <a:ext uri="{9D8B030D-6E8A-4147-A177-3AD203B41FA5}">
                      <a16:colId xmlns:a16="http://schemas.microsoft.com/office/drawing/2014/main" val="282103964"/>
                    </a:ext>
                  </a:extLst>
                </a:gridCol>
                <a:gridCol w="700392">
                  <a:extLst>
                    <a:ext uri="{9D8B030D-6E8A-4147-A177-3AD203B41FA5}">
                      <a16:colId xmlns:a16="http://schemas.microsoft.com/office/drawing/2014/main" val="3866718702"/>
                    </a:ext>
                  </a:extLst>
                </a:gridCol>
                <a:gridCol w="558645">
                  <a:extLst>
                    <a:ext uri="{9D8B030D-6E8A-4147-A177-3AD203B41FA5}">
                      <a16:colId xmlns:a16="http://schemas.microsoft.com/office/drawing/2014/main" val="2474453528"/>
                    </a:ext>
                  </a:extLst>
                </a:gridCol>
                <a:gridCol w="600335">
                  <a:extLst>
                    <a:ext uri="{9D8B030D-6E8A-4147-A177-3AD203B41FA5}">
                      <a16:colId xmlns:a16="http://schemas.microsoft.com/office/drawing/2014/main" val="2638304807"/>
                    </a:ext>
                  </a:extLst>
                </a:gridCol>
                <a:gridCol w="600335">
                  <a:extLst>
                    <a:ext uri="{9D8B030D-6E8A-4147-A177-3AD203B41FA5}">
                      <a16:colId xmlns:a16="http://schemas.microsoft.com/office/drawing/2014/main" val="953021920"/>
                    </a:ext>
                  </a:extLst>
                </a:gridCol>
              </a:tblGrid>
              <a:tr h="216861">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全体</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中国</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韓国</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台湾</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香港</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アメリカ</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4909408"/>
                  </a:ext>
                </a:extLst>
              </a:tr>
              <a:tr h="216861">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351647"/>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宿泊料金</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47,336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45,217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25,412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33.4%</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32,814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27.7%</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46,183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83,125</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43.9%</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extLst>
                  <a:ext uri="{0D108BD9-81ED-4DB2-BD59-A6C34878D82A}">
                    <a16:rowId xmlns:a16="http://schemas.microsoft.com/office/drawing/2014/main" val="3812882630"/>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飲食費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34,740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36,631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21,132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27.8%</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26,258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22.2%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36,886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23.7%</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48,279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25.5%</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7909682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交通費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16,669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10.5%</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15,233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7,823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10.3%</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13,419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11.3%</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16,208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10.4%</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26,014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13.7%</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22931059"/>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娯楽サービス費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6,383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6,914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3,742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4,267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4,419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8,692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901810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買い物代</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53,331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108,788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51.1%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17,939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41,502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35.1%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52,176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33.5%</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23,218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12.3%</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088161"/>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その他</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74223"/>
                  </a:ext>
                </a:extLst>
              </a:tr>
              <a:tr h="216861">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旅行支出総額</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158,531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212,810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76,138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118,288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155,951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189,411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43468"/>
                  </a:ext>
                </a:extLst>
              </a:tr>
            </a:tbl>
          </a:graphicData>
        </a:graphic>
      </p:graphicFrame>
      <p:graphicFrame>
        <p:nvGraphicFramePr>
          <p:cNvPr id="2" name="表 1"/>
          <p:cNvGraphicFramePr>
            <a:graphicFrameLocks noGrp="1"/>
          </p:cNvGraphicFramePr>
          <p:nvPr>
            <p:extLst/>
          </p:nvPr>
        </p:nvGraphicFramePr>
        <p:xfrm>
          <a:off x="251520" y="4941165"/>
          <a:ext cx="8229601" cy="1872209"/>
        </p:xfrm>
        <a:graphic>
          <a:graphicData uri="http://schemas.openxmlformats.org/drawingml/2006/table">
            <a:tbl>
              <a:tblPr/>
              <a:tblGrid>
                <a:gridCol w="906424">
                  <a:extLst>
                    <a:ext uri="{9D8B030D-6E8A-4147-A177-3AD203B41FA5}">
                      <a16:colId xmlns:a16="http://schemas.microsoft.com/office/drawing/2014/main" val="78405242"/>
                    </a:ext>
                  </a:extLst>
                </a:gridCol>
                <a:gridCol w="895097">
                  <a:extLst>
                    <a:ext uri="{9D8B030D-6E8A-4147-A177-3AD203B41FA5}">
                      <a16:colId xmlns:a16="http://schemas.microsoft.com/office/drawing/2014/main" val="2549685635"/>
                    </a:ext>
                  </a:extLst>
                </a:gridCol>
                <a:gridCol w="895097">
                  <a:extLst>
                    <a:ext uri="{9D8B030D-6E8A-4147-A177-3AD203B41FA5}">
                      <a16:colId xmlns:a16="http://schemas.microsoft.com/office/drawing/2014/main" val="4146636711"/>
                    </a:ext>
                  </a:extLst>
                </a:gridCol>
                <a:gridCol w="895097">
                  <a:extLst>
                    <a:ext uri="{9D8B030D-6E8A-4147-A177-3AD203B41FA5}">
                      <a16:colId xmlns:a16="http://schemas.microsoft.com/office/drawing/2014/main" val="2232782624"/>
                    </a:ext>
                  </a:extLst>
                </a:gridCol>
                <a:gridCol w="1057498">
                  <a:extLst>
                    <a:ext uri="{9D8B030D-6E8A-4147-A177-3AD203B41FA5}">
                      <a16:colId xmlns:a16="http://schemas.microsoft.com/office/drawing/2014/main" val="3046638592"/>
                    </a:ext>
                  </a:extLst>
                </a:gridCol>
                <a:gridCol w="895097">
                  <a:extLst>
                    <a:ext uri="{9D8B030D-6E8A-4147-A177-3AD203B41FA5}">
                      <a16:colId xmlns:a16="http://schemas.microsoft.com/office/drawing/2014/main" val="1996729525"/>
                    </a:ext>
                  </a:extLst>
                </a:gridCol>
                <a:gridCol w="895097">
                  <a:extLst>
                    <a:ext uri="{9D8B030D-6E8A-4147-A177-3AD203B41FA5}">
                      <a16:colId xmlns:a16="http://schemas.microsoft.com/office/drawing/2014/main" val="2973259715"/>
                    </a:ext>
                  </a:extLst>
                </a:gridCol>
                <a:gridCol w="895097">
                  <a:extLst>
                    <a:ext uri="{9D8B030D-6E8A-4147-A177-3AD203B41FA5}">
                      <a16:colId xmlns:a16="http://schemas.microsoft.com/office/drawing/2014/main" val="605679584"/>
                    </a:ext>
                  </a:extLst>
                </a:gridCol>
                <a:gridCol w="895097">
                  <a:extLst>
                    <a:ext uri="{9D8B030D-6E8A-4147-A177-3AD203B41FA5}">
                      <a16:colId xmlns:a16="http://schemas.microsoft.com/office/drawing/2014/main" val="2836037819"/>
                    </a:ext>
                  </a:extLst>
                </a:gridCol>
              </a:tblGrid>
              <a:tr h="409545">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a:solidFill>
                            <a:schemeClr val="tx1"/>
                          </a:solidFill>
                          <a:effectLst/>
                          <a:latin typeface="Meiryo UI" panose="020B0604030504040204" pitchFamily="50" charset="-128"/>
                          <a:ea typeface="Meiryo UI" panose="020B0604030504040204" pitchFamily="50" charset="-128"/>
                        </a:rPr>
                      </a:b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54524"/>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滋賀県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8,697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37,322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39,860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43,195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582892"/>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京都府</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70,701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194,074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276,078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8954973"/>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大阪府</a:t>
                      </a:r>
                    </a:p>
                  </a:txBody>
                  <a:tcPr marL="9525" marR="9525" marT="9525"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134,077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480,856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536,418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581,507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40643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兵庫県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27,675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103,957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111,551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120,508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959817"/>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奈良県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4,249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20,098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23,553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24,755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33915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和歌山県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5,972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22,117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22,599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21,713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582318"/>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関西計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251,372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858,423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931,291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1,067,755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061969"/>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42453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DBJ</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アンケート調査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（複数回答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本問回答者数　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678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複数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35,034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人、うち本問回答者数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26,090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10989" y="518278"/>
            <a:ext cx="871616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年の訪日外国人消費動向調査による旅行目的では、食事や文化、歴史、自然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への関心など、いわゆる「コト消費」に関連する理由が大半を示す。</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た、大阪に行ってみたいと考えているアジア旅行者においても、伝統的な日本の風物のみならず、現地の人々の生活文化の体験を望む傾向にある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35</a:t>
            </a:fld>
            <a:endParaRPr lang="ja-JP" altLang="en-US" b="1" dirty="0"/>
          </a:p>
        </p:txBody>
      </p:sp>
      <p:graphicFrame>
        <p:nvGraphicFramePr>
          <p:cNvPr id="12" name="表 17"/>
          <p:cNvGraphicFramePr>
            <a:graphicFrameLocks noGrp="1"/>
          </p:cNvGraphicFramePr>
          <p:nvPr>
            <p:extLst/>
          </p:nvPr>
        </p:nvGraphicFramePr>
        <p:xfrm>
          <a:off x="173754" y="2996953"/>
          <a:ext cx="4254230" cy="3262277"/>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日本の歴史・伝統文化体験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四季の</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体感</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77619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516487"/>
            <a:ext cx="8640960" cy="553998"/>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出典：観光庁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「宿泊旅行統計調査」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3746960" y="815666"/>
            <a:ext cx="430074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（注）従業員数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以下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の施設については抽出調査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85138"/>
            <a:ext cx="8784468" cy="90024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ホテル：洋式の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構造及び設備を主とする施設を設け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を受けて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①リゾートホテル：ホテルのうち、行楽地や保養地に建てられた、主に観光客を対象とするもの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位。タイプ別の稼働率では、「旅館、ビジネスホテル、会社・団体の宿泊所」を除く施設で全国トップとなっている。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施設タイプ別の外国人の割合をみると、大阪はリゾートホテル利用者の割合が低い一方、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シティ</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ホテルや旅館の利用割合が高い傾向にある。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nvPr>
        </p:nvGraphicFramePr>
        <p:xfrm>
          <a:off x="107501" y="2636912"/>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旅館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リゾートホテル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ビジネスホテル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シティホテル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簡易宿所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79.5</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85.4</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広島県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奈良県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岡山県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佐賀県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80.1</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79.8%</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extLst/>
          </p:nvPr>
        </p:nvGraphicFramePr>
        <p:xfrm>
          <a:off x="107504" y="5005286"/>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309880">
                <a:tc rowSpan="3">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0" name="テキスト ボックス 9"/>
          <p:cNvSpPr txBox="1"/>
          <p:nvPr/>
        </p:nvSpPr>
        <p:spPr>
          <a:xfrm>
            <a:off x="7704856" y="4725144"/>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44.2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36</a:t>
            </a:fld>
            <a:endParaRPr lang="ja-JP" altLang="en-US" b="1" dirty="0"/>
          </a:p>
        </p:txBody>
      </p:sp>
      <p:sp>
        <p:nvSpPr>
          <p:cNvPr id="12" name="テキスト ボックス 11"/>
          <p:cNvSpPr txBox="1"/>
          <p:nvPr/>
        </p:nvSpPr>
        <p:spPr>
          <a:xfrm>
            <a:off x="1763688" y="4733959"/>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36.2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7505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37</a:t>
            </a:fld>
            <a:endParaRPr lang="ja-JP" altLang="en-US" b="1" dirty="0"/>
          </a:p>
        </p:txBody>
      </p:sp>
      <p:graphicFrame>
        <p:nvGraphicFramePr>
          <p:cNvPr id="19" name="表 1"/>
          <p:cNvGraphicFramePr>
            <a:graphicFrameLocks noGrp="1"/>
          </p:cNvGraphicFramePr>
          <p:nvPr>
            <p:extLst/>
          </p:nvPr>
        </p:nvGraphicFramePr>
        <p:xfrm>
          <a:off x="323526" y="2420889"/>
          <a:ext cx="8626078" cy="2448271"/>
        </p:xfrm>
        <a:graphic>
          <a:graphicData uri="http://schemas.openxmlformats.org/drawingml/2006/table">
            <a:tbl>
              <a:tblPr>
                <a:tableStyleId>{5C22544A-7EE6-4342-B048-85BDC9FD1C3A}</a:tableStyleId>
              </a:tblPr>
              <a:tblGrid>
                <a:gridCol w="265420">
                  <a:extLst>
                    <a:ext uri="{9D8B030D-6E8A-4147-A177-3AD203B41FA5}">
                      <a16:colId xmlns:a16="http://schemas.microsoft.com/office/drawing/2014/main" val="20000"/>
                    </a:ext>
                  </a:extLst>
                </a:gridCol>
                <a:gridCol w="1028090">
                  <a:extLst>
                    <a:ext uri="{9D8B030D-6E8A-4147-A177-3AD203B41FA5}">
                      <a16:colId xmlns:a16="http://schemas.microsoft.com/office/drawing/2014/main" val="20001"/>
                    </a:ext>
                  </a:extLst>
                </a:gridCol>
                <a:gridCol w="916571">
                  <a:extLst>
                    <a:ext uri="{9D8B030D-6E8A-4147-A177-3AD203B41FA5}">
                      <a16:colId xmlns:a16="http://schemas.microsoft.com/office/drawing/2014/main" val="20002"/>
                    </a:ext>
                  </a:extLst>
                </a:gridCol>
                <a:gridCol w="916571">
                  <a:extLst>
                    <a:ext uri="{9D8B030D-6E8A-4147-A177-3AD203B41FA5}">
                      <a16:colId xmlns:a16="http://schemas.microsoft.com/office/drawing/2014/main" val="20003"/>
                    </a:ext>
                  </a:extLst>
                </a:gridCol>
                <a:gridCol w="916571">
                  <a:extLst>
                    <a:ext uri="{9D8B030D-6E8A-4147-A177-3AD203B41FA5}">
                      <a16:colId xmlns:a16="http://schemas.microsoft.com/office/drawing/2014/main" val="20004"/>
                    </a:ext>
                  </a:extLst>
                </a:gridCol>
                <a:gridCol w="916571">
                  <a:extLst>
                    <a:ext uri="{9D8B030D-6E8A-4147-A177-3AD203B41FA5}">
                      <a16:colId xmlns:a16="http://schemas.microsoft.com/office/drawing/2014/main" val="20005"/>
                    </a:ext>
                  </a:extLst>
                </a:gridCol>
                <a:gridCol w="916571">
                  <a:extLst>
                    <a:ext uri="{9D8B030D-6E8A-4147-A177-3AD203B41FA5}">
                      <a16:colId xmlns:a16="http://schemas.microsoft.com/office/drawing/2014/main" val="20006"/>
                    </a:ext>
                  </a:extLst>
                </a:gridCol>
                <a:gridCol w="916571">
                  <a:extLst>
                    <a:ext uri="{9D8B030D-6E8A-4147-A177-3AD203B41FA5}">
                      <a16:colId xmlns:a16="http://schemas.microsoft.com/office/drawing/2014/main" val="20007"/>
                    </a:ext>
                  </a:extLst>
                </a:gridCol>
                <a:gridCol w="916571">
                  <a:extLst>
                    <a:ext uri="{9D8B030D-6E8A-4147-A177-3AD203B41FA5}">
                      <a16:colId xmlns:a16="http://schemas.microsoft.com/office/drawing/2014/main" val="977273192"/>
                    </a:ext>
                  </a:extLst>
                </a:gridCol>
                <a:gridCol w="916571">
                  <a:extLst>
                    <a:ext uri="{9D8B030D-6E8A-4147-A177-3AD203B41FA5}">
                      <a16:colId xmlns:a16="http://schemas.microsoft.com/office/drawing/2014/main" val="2974679962"/>
                    </a:ext>
                  </a:extLst>
                </a:gridCol>
              </a:tblGrid>
              <a:tr h="349753">
                <a:tc gridSpan="2">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54,733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55,367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56,992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59,284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62,306</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19,874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19,624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18,610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18,563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74,607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74,991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76,311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76,128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77,894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80,869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99,983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0" name="正方形/長方形 19"/>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の大阪府に届け出のあるホテル・旅館の施設数は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、客室数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99,983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室。</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また、特区民泊を含めた民泊の認定数・届出数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：厚生労働省「衛生行政報告例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7"/>
          <p:cNvGraphicFramePr>
            <a:graphicFrameLocks noGrp="1"/>
          </p:cNvGraphicFramePr>
          <p:nvPr>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3,320</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2,306</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23" name="正方形/長方形 22"/>
          <p:cNvSpPr/>
          <p:nvPr/>
        </p:nvSpPr>
        <p:spPr>
          <a:xfrm>
            <a:off x="35496" y="4921423"/>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民泊施設の認定数・届出数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出典：府内市町村</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などから作成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644008" y="5229200"/>
            <a:ext cx="3744416" cy="1061829"/>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住宅宿泊事業届出施設数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21108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国際会議の開催</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件数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「国際会議統計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4519" y="926664"/>
            <a:ext cx="8875302"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の国際会議開催件数は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）や福岡（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）を下回る結果となり、伸び悩みがみられる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38</a:t>
            </a:fld>
            <a:endParaRPr lang="ja-JP" altLang="en-US" dirty="0"/>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174179" y="2368625"/>
          <a:ext cx="8795642" cy="280204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338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261701" y="980728"/>
            <a:ext cx="1872208" cy="338554"/>
          </a:xfrm>
          <a:prstGeom prst="rect">
            <a:avLst/>
          </a:prstGeom>
          <a:solidFill>
            <a:schemeClr val="accent1"/>
          </a:solidFill>
        </p:spPr>
        <p:txBody>
          <a:bodyPr wrap="square" rtlCol="0">
            <a:spAutoFit/>
          </a:bodyPr>
          <a:lstStyle/>
          <a:p>
            <a:pPr algn="ct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戦略</a:t>
            </a: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098205" y="980728"/>
            <a:ext cx="3608680" cy="369332"/>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（目標年は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年（一部除く））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07504" y="260648"/>
            <a:ext cx="6513073"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大阪の再生・成長に向けた新戦略</a:t>
            </a:r>
            <a:r>
              <a:rPr kumimoji="1" lang="ja-JP" altLang="en-US" sz="2000" b="1" dirty="0" smtClean="0">
                <a:solidFill>
                  <a:schemeClr val="tx1"/>
                </a:solidFill>
                <a:latin typeface="Meiryo UI" panose="020B0604030504040204" pitchFamily="50" charset="-128"/>
                <a:ea typeface="Meiryo UI" panose="020B0604030504040204" pitchFamily="50" charset="-128"/>
              </a:rPr>
              <a:t>」に掲げる目標</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3</a:t>
            </a:fld>
            <a:endParaRPr lang="ja-JP" altLang="en-US" b="1" dirty="0"/>
          </a:p>
        </p:txBody>
      </p:sp>
      <p:sp>
        <p:nvSpPr>
          <p:cNvPr id="14" name="角丸四角形 13"/>
          <p:cNvSpPr/>
          <p:nvPr/>
        </p:nvSpPr>
        <p:spPr>
          <a:xfrm>
            <a:off x="278373" y="1704646"/>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実質成長率</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5" name="V 字形矢印 14"/>
          <p:cNvSpPr/>
          <p:nvPr/>
        </p:nvSpPr>
        <p:spPr>
          <a:xfrm>
            <a:off x="2393758" y="1776654"/>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6" name="角丸四角形 15"/>
          <p:cNvSpPr/>
          <p:nvPr/>
        </p:nvSpPr>
        <p:spPr>
          <a:xfrm>
            <a:off x="2699792" y="1667493"/>
            <a:ext cx="5940000" cy="541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kumimoji="1"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smtClean="0">
                <a:solidFill>
                  <a:schemeClr val="tx1"/>
                </a:solidFill>
                <a:latin typeface="Meiryo UI" panose="020B0604030504040204" pitchFamily="50" charset="-128"/>
                <a:ea typeface="Meiryo UI" panose="020B0604030504040204" pitchFamily="50" charset="-128"/>
              </a:rPr>
              <a:t>年度に府内総生産（実質）をコロナ前の</a:t>
            </a:r>
            <a:r>
              <a:rPr kumimoji="1" lang="ja-JP" altLang="en-US" dirty="0" smtClean="0">
                <a:solidFill>
                  <a:schemeClr val="tx1"/>
                </a:solidFill>
                <a:latin typeface="Meiryo UI" panose="020B0604030504040204" pitchFamily="50" charset="-128"/>
                <a:ea typeface="Meiryo UI" panose="020B0604030504040204" pitchFamily="50" charset="-128"/>
              </a:rPr>
              <a:t>水準に戻す。</a:t>
            </a:r>
            <a:endParaRPr kumimoji="1" lang="en-US" altLang="ja-JP" dirty="0" smtClean="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rPr>
              <a:t>それを踏まえ年平均２</a:t>
            </a:r>
            <a:r>
              <a:rPr kumimoji="1" lang="en-US" altLang="ja-JP" dirty="0" smtClean="0">
                <a:solidFill>
                  <a:schemeClr val="tx1"/>
                </a:solidFill>
                <a:latin typeface="Meiryo UI" panose="020B0604030504040204" pitchFamily="50" charset="-128"/>
                <a:ea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rPr>
              <a:t>以上</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7" name="角丸四角形 16"/>
          <p:cNvSpPr/>
          <p:nvPr/>
        </p:nvSpPr>
        <p:spPr>
          <a:xfrm>
            <a:off x="278373" y="2712758"/>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150" dirty="0" smtClean="0">
                <a:solidFill>
                  <a:schemeClr val="tx1"/>
                </a:solidFill>
                <a:latin typeface="Meiryo UI" panose="020B0604030504040204" pitchFamily="50" charset="-128"/>
                <a:ea typeface="Meiryo UI" panose="020B0604030504040204" pitchFamily="50" charset="-128"/>
              </a:rPr>
              <a:t>内外からの誘客</a:t>
            </a:r>
            <a:endParaRPr lang="ja-JP" altLang="en-US" b="1" spc="-150" dirty="0">
              <a:solidFill>
                <a:schemeClr val="tx1"/>
              </a:solidFill>
              <a:latin typeface="Meiryo UI" panose="020B0604030504040204" pitchFamily="50" charset="-128"/>
              <a:ea typeface="Meiryo UI" panose="020B0604030504040204" pitchFamily="50" charset="-128"/>
            </a:endParaRPr>
          </a:p>
        </p:txBody>
      </p:sp>
      <p:sp>
        <p:nvSpPr>
          <p:cNvPr id="20" name="角丸四角形 19"/>
          <p:cNvSpPr/>
          <p:nvPr/>
        </p:nvSpPr>
        <p:spPr>
          <a:xfrm>
            <a:off x="2749082" y="2439953"/>
            <a:ext cx="6394918" cy="127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457200"/>
            <a:r>
              <a:rPr lang="ja-JP" altLang="en-US" dirty="0" smtClean="0">
                <a:solidFill>
                  <a:schemeClr val="tx1"/>
                </a:solidFill>
                <a:latin typeface="Meiryo UI" panose="020B0604030504040204" pitchFamily="50" charset="-128"/>
                <a:ea typeface="Meiryo UI" panose="020B0604030504040204" pitchFamily="50" charset="-128"/>
              </a:rPr>
              <a:t>・日本人延べ宿泊者数　</a:t>
            </a:r>
            <a:r>
              <a:rPr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a:t>
            </a:r>
            <a:r>
              <a:rPr lang="ja-JP" altLang="en-US" dirty="0" smtClean="0">
                <a:solidFill>
                  <a:schemeClr val="tx1"/>
                </a:solidFill>
                <a:latin typeface="Meiryo UI" panose="020B0604030504040204" pitchFamily="50" charset="-128"/>
                <a:ea typeface="Meiryo UI" panose="020B0604030504040204" pitchFamily="50" charset="-128"/>
              </a:rPr>
              <a:t>コロナ前の水準を上回る</a:t>
            </a:r>
            <a:r>
              <a:rPr lang="ja-JP" altLang="en-US" dirty="0">
                <a:solidFill>
                  <a:schemeClr val="tx1"/>
                </a:solidFill>
                <a:latin typeface="Meiryo UI" panose="020B0604030504040204" pitchFamily="50" charset="-128"/>
                <a:ea typeface="Meiryo UI" panose="020B0604030504040204" pitchFamily="50" charset="-128"/>
              </a:rPr>
              <a:t>　</a:t>
            </a:r>
          </a:p>
          <a:p>
            <a:pPr marL="72000" indent="-457200"/>
            <a:r>
              <a:rPr lang="ja-JP" altLang="en-US" dirty="0" smtClean="0">
                <a:solidFill>
                  <a:schemeClr val="tx1"/>
                </a:solidFill>
                <a:latin typeface="Meiryo UI" panose="020B0604030504040204" pitchFamily="50" charset="-128"/>
                <a:ea typeface="Meiryo UI" panose="020B0604030504040204" pitchFamily="50" charset="-128"/>
              </a:rPr>
              <a:t>・来</a:t>
            </a:r>
            <a:r>
              <a:rPr lang="ja-JP" altLang="en-US" dirty="0">
                <a:solidFill>
                  <a:schemeClr val="tx1"/>
                </a:solidFill>
                <a:latin typeface="Meiryo UI" panose="020B0604030504040204" pitchFamily="50" charset="-128"/>
                <a:ea typeface="Meiryo UI" panose="020B0604030504040204" pitchFamily="50" charset="-128"/>
              </a:rPr>
              <a:t>阪外国人</a:t>
            </a:r>
            <a:r>
              <a:rPr lang="ja-JP" altLang="en-US" dirty="0" smtClean="0">
                <a:solidFill>
                  <a:schemeClr val="tx1"/>
                </a:solidFill>
                <a:latin typeface="Meiryo UI" panose="020B0604030504040204" pitchFamily="50" charset="-128"/>
                <a:ea typeface="Meiryo UI" panose="020B0604030504040204" pitchFamily="50" charset="-128"/>
              </a:rPr>
              <a:t>旅行者数　入国</a:t>
            </a:r>
            <a:r>
              <a:rPr lang="ja-JP" altLang="en-US" dirty="0">
                <a:solidFill>
                  <a:schemeClr val="tx1"/>
                </a:solidFill>
                <a:latin typeface="Meiryo UI" panose="020B0604030504040204" pitchFamily="50" charset="-128"/>
                <a:ea typeface="Meiryo UI" panose="020B0604030504040204" pitchFamily="50" charset="-128"/>
              </a:rPr>
              <a:t>規制解除から</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rPr>
              <a:t>年後</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rPr>
              <a:t>コロナ前</a:t>
            </a:r>
            <a:r>
              <a:rPr lang="ja-JP" altLang="en-US" dirty="0" smtClean="0">
                <a:solidFill>
                  <a:schemeClr val="tx1"/>
                </a:solidFill>
                <a:latin typeface="Meiryo UI" panose="020B0604030504040204" pitchFamily="50" charset="-128"/>
                <a:ea typeface="Meiryo UI" panose="020B0604030504040204" pitchFamily="50" charset="-128"/>
              </a:rPr>
              <a:t>の</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水準を上回る</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278373" y="3849030"/>
            <a:ext cx="1838864" cy="568780"/>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rPr>
              <a:t>スタートアップ</a:t>
            </a:r>
            <a:endParaRPr lang="en-US" altLang="ja-JP" b="1" dirty="0" smtClean="0">
              <a:solidFill>
                <a:schemeClr val="tx1"/>
              </a:solidFill>
              <a:latin typeface="Meiryo UI" panose="020B0604030504040204" pitchFamily="50" charset="-128"/>
              <a:ea typeface="Meiryo UI" panose="020B0604030504040204" pitchFamily="50" charset="-128"/>
            </a:endParaRPr>
          </a:p>
          <a:p>
            <a:pPr algn="ctr"/>
            <a:r>
              <a:rPr lang="ja-JP" altLang="en-US" b="1" dirty="0" smtClean="0">
                <a:solidFill>
                  <a:schemeClr val="tx1"/>
                </a:solidFill>
                <a:latin typeface="Meiryo UI" panose="020B0604030504040204" pitchFamily="50" charset="-128"/>
                <a:ea typeface="Meiryo UI" panose="020B0604030504040204" pitchFamily="50" charset="-128"/>
              </a:rPr>
              <a:t>創出数</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2717558" y="3992776"/>
            <a:ext cx="5940000" cy="2883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rPr>
              <a:t>300</a:t>
            </a:r>
            <a:r>
              <a:rPr kumimoji="1" lang="ja-JP" altLang="en-US" dirty="0" smtClean="0">
                <a:solidFill>
                  <a:schemeClr val="tx1"/>
                </a:solidFill>
                <a:latin typeface="Meiryo UI" panose="020B0604030504040204" pitchFamily="50" charset="-128"/>
                <a:ea typeface="Meiryo UI" panose="020B0604030504040204" pitchFamily="50" charset="-128"/>
              </a:rPr>
              <a:t>社創出（うち大学発</a:t>
            </a:r>
            <a:r>
              <a:rPr kumimoji="1" lang="en-US" altLang="ja-JP" dirty="0" smtClean="0">
                <a:solidFill>
                  <a:schemeClr val="tx1"/>
                </a:solidFill>
                <a:latin typeface="Meiryo UI" panose="020B0604030504040204" pitchFamily="50" charset="-128"/>
                <a:ea typeface="Meiryo UI" panose="020B0604030504040204" pitchFamily="50" charset="-128"/>
              </a:rPr>
              <a:t>100</a:t>
            </a:r>
            <a:r>
              <a:rPr kumimoji="1" lang="ja-JP" altLang="en-US" dirty="0" smtClean="0">
                <a:solidFill>
                  <a:schemeClr val="tx1"/>
                </a:solidFill>
                <a:latin typeface="Meiryo UI" panose="020B0604030504040204" pitchFamily="50" charset="-128"/>
                <a:ea typeface="Meiryo UI" panose="020B0604030504040204" pitchFamily="50" charset="-128"/>
              </a:rPr>
              <a:t>社） （</a:t>
            </a:r>
            <a:r>
              <a:rPr kumimoji="1" lang="en-US" altLang="ja-JP" dirty="0" smtClean="0">
                <a:solidFill>
                  <a:schemeClr val="tx1"/>
                </a:solidFill>
                <a:latin typeface="Meiryo UI" panose="020B0604030504040204" pitchFamily="50" charset="-128"/>
                <a:ea typeface="Meiryo UI" panose="020B0604030504040204" pitchFamily="50" charset="-128"/>
              </a:rPr>
              <a:t>2024</a:t>
            </a:r>
            <a:r>
              <a:rPr kumimoji="1" lang="ja-JP" altLang="en-US" dirty="0" smtClean="0">
                <a:solidFill>
                  <a:schemeClr val="tx1"/>
                </a:solidFill>
                <a:latin typeface="Meiryo UI" panose="020B0604030504040204" pitchFamily="50" charset="-128"/>
                <a:ea typeface="Meiryo UI" panose="020B0604030504040204" pitchFamily="50" charset="-128"/>
              </a:rPr>
              <a:t>年）</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7" name="角丸四角形 26"/>
          <p:cNvSpPr/>
          <p:nvPr/>
        </p:nvSpPr>
        <p:spPr>
          <a:xfrm>
            <a:off x="278373" y="4937661"/>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rPr>
              <a:t>雇用創出数</a:t>
            </a:r>
            <a:endParaRPr lang="ja-JP" altLang="en-US" b="1" dirty="0">
              <a:solidFill>
                <a:schemeClr val="tx1"/>
              </a:solidFill>
              <a:latin typeface="Meiryo UI" panose="020B0604030504040204" pitchFamily="50" charset="-128"/>
              <a:ea typeface="Meiryo UI" panose="020B0604030504040204" pitchFamily="50" charset="-128"/>
            </a:endParaRPr>
          </a:p>
        </p:txBody>
      </p:sp>
      <p:sp>
        <p:nvSpPr>
          <p:cNvPr id="28" name="角丸四角形 27"/>
          <p:cNvSpPr/>
          <p:nvPr/>
        </p:nvSpPr>
        <p:spPr>
          <a:xfrm>
            <a:off x="2717558" y="4857142"/>
            <a:ext cx="5940000" cy="631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smtClean="0">
                <a:solidFill>
                  <a:schemeClr val="tx1"/>
                </a:solidFill>
                <a:latin typeface="Meiryo UI" panose="020B0604030504040204" pitchFamily="50" charset="-128"/>
                <a:ea typeface="Meiryo UI" panose="020B0604030504040204" pitchFamily="50" charset="-128"/>
              </a:rPr>
              <a:t>年にコロナ前の水準に戻す。</a:t>
            </a:r>
            <a:endParaRPr lang="en-US" altLang="ja-JP" dirty="0" smtClean="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smtClean="0">
                <a:solidFill>
                  <a:schemeClr val="tx1"/>
                </a:solidFill>
                <a:latin typeface="Meiryo UI" panose="020B0604030504040204" pitchFamily="50" charset="-128"/>
                <a:ea typeface="Meiryo UI" panose="020B0604030504040204" pitchFamily="50" charset="-128"/>
              </a:rPr>
              <a:t>年以降、年平均２万人以上</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29" name="角丸四角形 28"/>
          <p:cNvSpPr/>
          <p:nvPr/>
        </p:nvSpPr>
        <p:spPr>
          <a:xfrm>
            <a:off x="278373" y="5937262"/>
            <a:ext cx="1838864" cy="516074"/>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rPr>
              <a:t>府内への転入</a:t>
            </a:r>
            <a:endParaRPr lang="en-US" altLang="ja-JP" b="1" dirty="0" smtClean="0">
              <a:solidFill>
                <a:schemeClr val="tx1"/>
              </a:solidFill>
              <a:latin typeface="Meiryo UI" panose="020B0604030504040204" pitchFamily="50" charset="-128"/>
              <a:ea typeface="Meiryo UI" panose="020B0604030504040204" pitchFamily="50" charset="-128"/>
            </a:endParaRPr>
          </a:p>
          <a:p>
            <a:pPr algn="ctr"/>
            <a:r>
              <a:rPr lang="ja-JP" altLang="en-US" b="1" dirty="0" smtClean="0">
                <a:solidFill>
                  <a:schemeClr val="tx1"/>
                </a:solidFill>
                <a:latin typeface="Meiryo UI" panose="020B0604030504040204" pitchFamily="50" charset="-128"/>
                <a:ea typeface="Meiryo UI" panose="020B0604030504040204" pitchFamily="50" charset="-128"/>
              </a:rPr>
              <a:t>超過数</a:t>
            </a:r>
            <a:endParaRPr lang="ja-JP" altLang="en-US" b="1" dirty="0">
              <a:solidFill>
                <a:schemeClr val="tx1"/>
              </a:solidFill>
              <a:latin typeface="Meiryo UI" panose="020B0604030504040204" pitchFamily="50" charset="-128"/>
              <a:ea typeface="Meiryo UI" panose="020B0604030504040204" pitchFamily="50" charset="-128"/>
            </a:endParaRPr>
          </a:p>
        </p:txBody>
      </p:sp>
      <p:sp>
        <p:nvSpPr>
          <p:cNvPr id="30" name="角丸四角形 29"/>
          <p:cNvSpPr/>
          <p:nvPr/>
        </p:nvSpPr>
        <p:spPr>
          <a:xfrm>
            <a:off x="2749082" y="6009270"/>
            <a:ext cx="5940000" cy="330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dirty="0" smtClean="0">
                <a:solidFill>
                  <a:schemeClr val="tx1"/>
                </a:solidFill>
                <a:latin typeface="Meiryo UI" panose="020B0604030504040204" pitchFamily="50" charset="-128"/>
                <a:ea typeface="Meiryo UI" panose="020B0604030504040204" pitchFamily="50" charset="-128"/>
              </a:rPr>
              <a:t>・生産年齢人口の転入超過数　年１万人</a:t>
            </a:r>
            <a:r>
              <a:rPr lang="ja-JP" altLang="en-US" dirty="0">
                <a:solidFill>
                  <a:schemeClr val="tx1"/>
                </a:solidFill>
                <a:latin typeface="Meiryo UI" panose="020B0604030504040204" pitchFamily="50" charset="-128"/>
                <a:ea typeface="Meiryo UI" panose="020B0604030504040204" pitchFamily="50" charset="-128"/>
              </a:rPr>
              <a:t>以上</a:t>
            </a:r>
          </a:p>
        </p:txBody>
      </p:sp>
      <p:sp>
        <p:nvSpPr>
          <p:cNvPr id="31" name="V 字形矢印 30"/>
          <p:cNvSpPr/>
          <p:nvPr/>
        </p:nvSpPr>
        <p:spPr>
          <a:xfrm>
            <a:off x="2393758" y="2784766"/>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2" name="V 字形矢印 31"/>
          <p:cNvSpPr/>
          <p:nvPr/>
        </p:nvSpPr>
        <p:spPr>
          <a:xfrm>
            <a:off x="2393758" y="3921038"/>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3" name="V 字形矢印 32"/>
          <p:cNvSpPr/>
          <p:nvPr/>
        </p:nvSpPr>
        <p:spPr>
          <a:xfrm>
            <a:off x="2393758" y="5001158"/>
            <a:ext cx="281514" cy="398315"/>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4" name="V 字形矢印 33"/>
          <p:cNvSpPr/>
          <p:nvPr/>
        </p:nvSpPr>
        <p:spPr>
          <a:xfrm>
            <a:off x="2393758" y="6009270"/>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21" name="角丸四角形 20"/>
          <p:cNvSpPr/>
          <p:nvPr/>
        </p:nvSpPr>
        <p:spPr>
          <a:xfrm>
            <a:off x="4283968" y="3311687"/>
            <a:ext cx="1775823" cy="1474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lvl="0" indent="-265113"/>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具体の時期は改めて設定。</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0503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３．スタートアップ、イノベーションの創出</a:t>
            </a:r>
            <a:endParaRPr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39</a:t>
            </a:fld>
            <a:endParaRPr lang="ja-JP" altLang="en-US" b="1" dirty="0"/>
          </a:p>
        </p:txBody>
      </p:sp>
    </p:spTree>
    <p:extLst>
      <p:ext uri="{BB962C8B-B14F-4D97-AF65-F5344CB8AC3E}">
        <p14:creationId xmlns:p14="http://schemas.microsoft.com/office/powerpoint/2010/main" val="438759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49322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の新規上場動向</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取引所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08719"/>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年の大阪府の新規上場企業数は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社。東京都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の差が大きい。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東京都の新規上場企業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社のうち、代表者の出身地が大阪府の企業は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社、代表者の出身大学所在地が大阪府の企業は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105308" y="448937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年に上場した大阪企業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196909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25" name="テキスト ボックス 24"/>
          <p:cNvSpPr txBox="1"/>
          <p:nvPr/>
        </p:nvSpPr>
        <p:spPr>
          <a:xfrm>
            <a:off x="4572000" y="2103239"/>
            <a:ext cx="4536504"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東京に本社を置く新規上場企業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社における、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代表者の出身地・出身大学所在地別の企業数</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3"/>
          <p:cNvGraphicFramePr>
            <a:graphicFrameLocks noGrp="1"/>
          </p:cNvGraphicFramePr>
          <p:nvPr>
            <p:extLst/>
          </p:nvPr>
        </p:nvGraphicFramePr>
        <p:xfrm>
          <a:off x="4661757" y="2564904"/>
          <a:ext cx="4230723" cy="2006352"/>
        </p:xfrm>
        <a:graphic>
          <a:graphicData uri="http://schemas.openxmlformats.org/drawingml/2006/table">
            <a:tbl>
              <a:tblPr firstRow="1" bandRow="1">
                <a:tableStyleId>{5C22544A-7EE6-4342-B048-85BDC9FD1C3A}</a:tableStyleId>
              </a:tblPr>
              <a:tblGrid>
                <a:gridCol w="414299">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334392">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代表者の出身大学所在地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神奈川県（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千葉県、兵庫県（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北海道ほか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40</a:t>
            </a:fld>
            <a:endParaRPr lang="ja-JP" altLang="en-US" dirty="0"/>
          </a:p>
        </p:txBody>
      </p:sp>
      <p:sp>
        <p:nvSpPr>
          <p:cNvPr id="3" name="テキスト ボックス 2"/>
          <p:cNvSpPr txBox="1"/>
          <p:nvPr/>
        </p:nvSpPr>
        <p:spPr>
          <a:xfrm>
            <a:off x="179512" y="2174667"/>
            <a:ext cx="68407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nvPr>
        </p:nvGraphicFramePr>
        <p:xfrm>
          <a:off x="100868" y="2276871"/>
          <a:ext cx="4255108" cy="2366392"/>
        </p:xfrm>
        <a:graphic>
          <a:graphicData uri="http://schemas.openxmlformats.org/drawingml/2006/chart">
            <c:chart xmlns:c="http://schemas.openxmlformats.org/drawingml/2006/chart" xmlns:r="http://schemas.openxmlformats.org/officeDocument/2006/relationships" r:id="rId3"/>
          </a:graphicData>
        </a:graphic>
      </p:graphicFrame>
      <p:sp>
        <p:nvSpPr>
          <p:cNvPr id="20" name="四角形吹き出し 19"/>
          <p:cNvSpPr/>
          <p:nvPr/>
        </p:nvSpPr>
        <p:spPr>
          <a:xfrm>
            <a:off x="4499992" y="2070720"/>
            <a:ext cx="4536504" cy="2572543"/>
          </a:xfrm>
          <a:prstGeom prst="wedgeRectCallout">
            <a:avLst>
              <a:gd name="adj1" fmla="val -114395"/>
              <a:gd name="adj2" fmla="val -15089"/>
            </a:avLst>
          </a:prstGeom>
          <a:noFill/>
          <a:ln w="95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02218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金融機関提案型融資の実績（年度</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ベース）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「制度融資の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実績」より作成</a:t>
            </a:r>
            <a:endParaRPr lang="ja-JP" altLang="en-US" sz="1600" b="1" dirty="0"/>
          </a:p>
        </p:txBody>
      </p:sp>
      <p:sp>
        <p:nvSpPr>
          <p:cNvPr id="23" name="正方形/長方形 22"/>
          <p:cNvSpPr/>
          <p:nvPr/>
        </p:nvSpPr>
        <p:spPr>
          <a:xfrm>
            <a:off x="107504" y="1124743"/>
            <a:ext cx="8928992" cy="1041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年度の金融機関提案型融資の実績は、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億円減少し</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億円を下回った。</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41</a:t>
            </a:fld>
            <a:endParaRPr lang="ja-JP" altLang="en-US" dirty="0"/>
          </a:p>
        </p:txBody>
      </p:sp>
      <p:sp>
        <p:nvSpPr>
          <p:cNvPr id="2" name="正方形/長方形 1"/>
          <p:cNvSpPr/>
          <p:nvPr/>
        </p:nvSpPr>
        <p:spPr>
          <a:xfrm>
            <a:off x="0" y="2226350"/>
            <a:ext cx="1008112" cy="19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（百万円）</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8282239" y="2226350"/>
            <a:ext cx="1008112" cy="19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（行）</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graphicFrame>
        <p:nvGraphicFramePr>
          <p:cNvPr id="10" name="グラフ 9"/>
          <p:cNvGraphicFramePr>
            <a:graphicFrameLocks/>
          </p:cNvGraphicFramePr>
          <p:nvPr>
            <p:extLst/>
          </p:nvPr>
        </p:nvGraphicFramePr>
        <p:xfrm>
          <a:off x="107504" y="2165870"/>
          <a:ext cx="8928992" cy="457639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43797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10"/>
          <p:cNvSpPr>
            <a:spLocks noChangeArrowheads="1"/>
          </p:cNvSpPr>
          <p:nvPr/>
        </p:nvSpPr>
        <p:spPr bwMode="auto">
          <a:xfrm>
            <a:off x="141414" y="4981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創業・ベンチャー支援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42</a:t>
            </a:fld>
            <a:endParaRPr lang="ja-JP" altLang="en-US" dirty="0"/>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5165366" y="2232635"/>
            <a:ext cx="3131840"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a:t>
            </a:r>
            <a:r>
              <a:rPr lang="ja-JP" altLang="en-US" sz="1200" dirty="0" smtClean="0">
                <a:latin typeface="HGPｺﾞｼｯｸE" pitchFamily="50" charset="-128"/>
                <a:ea typeface="HGPｺﾞｼｯｸE" pitchFamily="50" charset="-128"/>
              </a:rPr>
              <a:t>創業者支援事業</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375282" y="2918324"/>
            <a:ext cx="3168352" cy="900246"/>
          </a:xfrm>
          <a:prstGeom prst="rect">
            <a:avLst/>
          </a:prstGeom>
          <a:noFill/>
        </p:spPr>
        <p:txBody>
          <a:bodyPr wrap="square" rtlCol="0">
            <a:spAutoFit/>
          </a:bodyPr>
          <a:lstStyle/>
          <a:p>
            <a:r>
              <a:rPr lang="ja-JP" altLang="en-US" sz="1050" dirty="0" smtClean="0">
                <a:latin typeface="+mj-ea"/>
                <a:ea typeface="+mj-ea"/>
              </a:rPr>
              <a:t>＜実績＞</a:t>
            </a:r>
            <a:endParaRPr lang="en-US" altLang="ja-JP" sz="1050" dirty="0" smtClean="0">
              <a:latin typeface="+mj-ea"/>
              <a:ea typeface="+mj-ea"/>
            </a:endParaRPr>
          </a:p>
          <a:p>
            <a:pPr marL="85725" indent="-85725"/>
            <a:r>
              <a:rPr lang="ja-JP" altLang="en-US" sz="1050" dirty="0" smtClean="0">
                <a:latin typeface="+mj-ea"/>
                <a:ea typeface="+mj-ea"/>
              </a:rPr>
              <a:t>・</a:t>
            </a:r>
            <a:r>
              <a:rPr lang="en-US" altLang="ja-JP" sz="1050" dirty="0">
                <a:latin typeface="+mj-ea"/>
                <a:ea typeface="+mj-ea"/>
              </a:rPr>
              <a:t>2015</a:t>
            </a:r>
            <a:r>
              <a:rPr lang="ja-JP" altLang="en-US" sz="1050" dirty="0" smtClean="0">
                <a:latin typeface="+mj-ea"/>
                <a:ea typeface="+mj-ea"/>
              </a:rPr>
              <a:t>年度以降、公募選定による</a:t>
            </a:r>
            <a:r>
              <a:rPr lang="en-US" altLang="ja-JP" sz="1050" dirty="0" smtClean="0">
                <a:latin typeface="+mj-ea"/>
              </a:rPr>
              <a:t>62</a:t>
            </a:r>
            <a:r>
              <a:rPr lang="ja-JP" altLang="en-US" sz="1050" dirty="0" smtClean="0">
                <a:latin typeface="+mj-ea"/>
                <a:ea typeface="+mj-ea"/>
              </a:rPr>
              <a:t>社を支援し、</a:t>
            </a:r>
            <a:endParaRPr lang="en-US" altLang="ja-JP" sz="1050" dirty="0" smtClean="0">
              <a:latin typeface="+mj-ea"/>
              <a:ea typeface="+mj-ea"/>
            </a:endParaRPr>
          </a:p>
          <a:p>
            <a:pPr marL="85725" indent="-85725"/>
            <a:r>
              <a:rPr lang="ja-JP" altLang="en-US" sz="1050" dirty="0" smtClean="0">
                <a:latin typeface="+mj-ea"/>
                <a:ea typeface="+mj-ea"/>
              </a:rPr>
              <a:t>　うち</a:t>
            </a:r>
            <a:r>
              <a:rPr lang="en-US" altLang="ja-JP" sz="1050" dirty="0" smtClean="0">
                <a:latin typeface="+mj-ea"/>
                <a:ea typeface="+mj-ea"/>
              </a:rPr>
              <a:t>1</a:t>
            </a:r>
            <a:r>
              <a:rPr lang="ja-JP" altLang="en-US" sz="1050" dirty="0" smtClean="0">
                <a:latin typeface="+mj-ea"/>
                <a:ea typeface="+mj-ea"/>
              </a:rPr>
              <a:t>社が上場、</a:t>
            </a:r>
            <a:r>
              <a:rPr lang="en-US" altLang="ja-JP" sz="1050" dirty="0">
                <a:latin typeface="+mj-ea"/>
                <a:ea typeface="+mj-ea"/>
              </a:rPr>
              <a:t>7</a:t>
            </a:r>
            <a:r>
              <a:rPr lang="ja-JP" altLang="en-US" sz="1050" dirty="0" smtClean="0">
                <a:latin typeface="+mj-ea"/>
                <a:ea typeface="+mj-ea"/>
              </a:rPr>
              <a:t>社が上場準備に至る。</a:t>
            </a:r>
            <a:endParaRPr lang="en-US" altLang="ja-JP" sz="1050" dirty="0" smtClean="0">
              <a:latin typeface="+mj-ea"/>
              <a:ea typeface="+mj-ea"/>
            </a:endParaRPr>
          </a:p>
          <a:p>
            <a:r>
              <a:rPr lang="ja-JP" altLang="en-US" sz="1050" dirty="0" smtClean="0">
                <a:latin typeface="+mj-ea"/>
                <a:ea typeface="+mj-ea"/>
              </a:rPr>
              <a:t>・府外から応募の３社が大阪に本社を移転し、</a:t>
            </a:r>
            <a:endParaRPr lang="en-US" altLang="ja-JP" sz="1050" dirty="0" smtClean="0">
              <a:latin typeface="+mj-ea"/>
              <a:ea typeface="+mj-ea"/>
            </a:endParaRPr>
          </a:p>
          <a:p>
            <a:r>
              <a:rPr lang="ja-JP" altLang="en-US" sz="1050" dirty="0">
                <a:latin typeface="+mj-ea"/>
                <a:ea typeface="+mj-ea"/>
              </a:rPr>
              <a:t>　</a:t>
            </a:r>
            <a:r>
              <a:rPr lang="ja-JP" altLang="en-US" sz="1050" dirty="0" smtClean="0">
                <a:latin typeface="+mj-ea"/>
                <a:ea typeface="+mj-ea"/>
              </a:rPr>
              <a:t>府内企業１社が東京への移転を中止。</a:t>
            </a:r>
            <a:endParaRPr lang="en-US" altLang="ja-JP" sz="1050" dirty="0" smtClean="0">
              <a:latin typeface="+mj-ea"/>
              <a:ea typeface="+mj-ea"/>
            </a:endParaRPr>
          </a:p>
        </p:txBody>
      </p:sp>
      <p:sp>
        <p:nvSpPr>
          <p:cNvPr id="39" name="正方形/長方形 38"/>
          <p:cNvSpPr/>
          <p:nvPr/>
        </p:nvSpPr>
        <p:spPr>
          <a:xfrm>
            <a:off x="80692" y="5085184"/>
            <a:ext cx="3005951" cy="276999"/>
          </a:xfrm>
          <a:prstGeom prst="rect">
            <a:avLst/>
          </a:prstGeom>
        </p:spPr>
        <p:txBody>
          <a:bodyPr wrap="none">
            <a:spAutoFit/>
          </a:bodyPr>
          <a:lstStyle/>
          <a:p>
            <a:pPr marL="177800" indent="-177800" algn="dist"/>
            <a:r>
              <a:rPr lang="en-US" altLang="ja-JP" sz="1200" spc="-150" dirty="0" smtClean="0">
                <a:latin typeface="HGPｺﾞｼｯｸE" pitchFamily="50" charset="-128"/>
                <a:ea typeface="HGPｺﾞｼｯｸE" pitchFamily="50" charset="-128"/>
              </a:rPr>
              <a:t>【</a:t>
            </a:r>
            <a:r>
              <a:rPr lang="ja-JP" altLang="en-US" sz="1200" spc="-150" dirty="0" smtClean="0">
                <a:latin typeface="HGPｺﾞｼｯｸE" pitchFamily="50" charset="-128"/>
                <a:ea typeface="HGPｺﾞｼｯｸE" pitchFamily="50" charset="-128"/>
              </a:rPr>
              <a:t>ＯＩＨシードアクセラレーションプログラム（ＯＳＡＰ）</a:t>
            </a:r>
            <a:r>
              <a:rPr lang="en-US" altLang="ja-JP" sz="1200" spc="-150" dirty="0" smtClean="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131840" y="4942329"/>
            <a:ext cx="2304257" cy="430887"/>
          </a:xfrm>
          <a:prstGeom prst="rect">
            <a:avLst/>
          </a:prstGeom>
          <a:noFill/>
        </p:spPr>
        <p:txBody>
          <a:bodyPr wrap="square" rtlCol="0">
            <a:spAutoFit/>
          </a:bodyPr>
          <a:lstStyle/>
          <a:p>
            <a:r>
              <a:rPr kumimoji="1" lang="ja-JP" altLang="en-US" sz="1100" dirty="0" smtClean="0"/>
              <a:t>・雇用者数：</a:t>
            </a:r>
            <a:r>
              <a:rPr lang="en-US" altLang="ja-JP" sz="1100" dirty="0"/>
              <a:t>563</a:t>
            </a:r>
            <a:r>
              <a:rPr kumimoji="1" lang="ja-JP" altLang="en-US" sz="1100" dirty="0" smtClean="0"/>
              <a:t>名増加</a:t>
            </a:r>
            <a:endParaRPr kumimoji="1" lang="en-US" altLang="ja-JP" sz="1100" strike="sngStrike" dirty="0" smtClean="0"/>
          </a:p>
          <a:p>
            <a:r>
              <a:rPr lang="ja-JP" altLang="en-US" sz="1100" dirty="0" smtClean="0"/>
              <a:t>　（</a:t>
            </a:r>
            <a:r>
              <a:rPr kumimoji="1" lang="ja-JP" altLang="en-US" sz="1100" dirty="0" smtClean="0"/>
              <a:t>正社員</a:t>
            </a:r>
            <a:r>
              <a:rPr lang="en-US" altLang="ja-JP" sz="1100" dirty="0" smtClean="0"/>
              <a:t>185</a:t>
            </a:r>
            <a:r>
              <a:rPr kumimoji="1" lang="ja-JP" altLang="en-US" sz="1100" dirty="0" smtClean="0"/>
              <a:t>名</a:t>
            </a:r>
            <a:r>
              <a:rPr lang="ja-JP" altLang="en-US" sz="1100" dirty="0"/>
              <a:t>、</a:t>
            </a:r>
            <a:r>
              <a:rPr kumimoji="1" lang="ja-JP" altLang="en-US" sz="1100" dirty="0" smtClean="0"/>
              <a:t>パート等</a:t>
            </a:r>
            <a:r>
              <a:rPr lang="en-US" altLang="ja-JP" sz="1100" dirty="0"/>
              <a:t>378</a:t>
            </a:r>
            <a:r>
              <a:rPr kumimoji="1" lang="ja-JP" altLang="en-US" sz="1100" dirty="0" smtClean="0"/>
              <a:t>名）</a:t>
            </a:r>
            <a:endParaRPr kumimoji="1" lang="ja-JP" altLang="en-US" sz="1100" dirty="0"/>
          </a:p>
        </p:txBody>
      </p:sp>
      <p:sp>
        <p:nvSpPr>
          <p:cNvPr id="44" name="テキスト ボックス 43"/>
          <p:cNvSpPr txBox="1"/>
          <p:nvPr/>
        </p:nvSpPr>
        <p:spPr>
          <a:xfrm>
            <a:off x="3131840" y="2692852"/>
            <a:ext cx="1728192" cy="261610"/>
          </a:xfrm>
          <a:prstGeom prst="rect">
            <a:avLst/>
          </a:prstGeom>
          <a:noFill/>
        </p:spPr>
        <p:txBody>
          <a:bodyPr wrap="square" rtlCol="0">
            <a:spAutoFit/>
          </a:bodyPr>
          <a:lstStyle/>
          <a:p>
            <a:r>
              <a:rPr lang="ja-JP" altLang="en-US" sz="1100" dirty="0" smtClean="0"/>
              <a:t>・</a:t>
            </a:r>
            <a:r>
              <a:rPr kumimoji="1" lang="ja-JP" altLang="en-US" sz="1100" dirty="0" smtClean="0"/>
              <a:t>売上げ推移　（</a:t>
            </a:r>
            <a:r>
              <a:rPr lang="ja-JP" altLang="en-US" sz="1100" dirty="0"/>
              <a:t>１４</a:t>
            </a:r>
            <a:r>
              <a:rPr lang="ja-JP" altLang="en-US" sz="1100" dirty="0" smtClean="0"/>
              <a:t>者</a:t>
            </a:r>
            <a:r>
              <a:rPr kumimoji="1" lang="ja-JP" altLang="en-US" sz="1100" dirty="0" smtClean="0"/>
              <a:t>）</a:t>
            </a:r>
            <a:endParaRPr kumimoji="1" lang="en-US" altLang="ja-JP" sz="1100" dirty="0" smtClean="0"/>
          </a:p>
        </p:txBody>
      </p:sp>
      <p:sp>
        <p:nvSpPr>
          <p:cNvPr id="45" name="タイトル 1"/>
          <p:cNvSpPr txBox="1">
            <a:spLocks/>
          </p:cNvSpPr>
          <p:nvPr/>
        </p:nvSpPr>
        <p:spPr>
          <a:xfrm>
            <a:off x="107504" y="5731128"/>
            <a:ext cx="864097"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smtClean="0">
                <a:solidFill>
                  <a:schemeClr val="tx1"/>
                </a:solidFill>
                <a:latin typeface="+mn-ea"/>
              </a:rPr>
              <a:t>創業前後（シード期）</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ベンチャー企業の</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募集・選定</a:t>
            </a:r>
            <a:endParaRPr lang="ja-JP" altLang="en-US" sz="1100" dirty="0">
              <a:solidFill>
                <a:schemeClr val="tx1"/>
              </a:solidFill>
              <a:latin typeface="+mn-ea"/>
            </a:endParaRPr>
          </a:p>
        </p:txBody>
      </p:sp>
      <p:sp>
        <p:nvSpPr>
          <p:cNvPr id="46" name="サブタイトル 2"/>
          <p:cNvSpPr txBox="1">
            <a:spLocks/>
          </p:cNvSpPr>
          <p:nvPr/>
        </p:nvSpPr>
        <p:spPr>
          <a:xfrm>
            <a:off x="1187624" y="5731128"/>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smtClean="0">
                <a:solidFill>
                  <a:schemeClr val="tx1"/>
                </a:solidFill>
                <a:latin typeface="+mn-ea"/>
              </a:rPr>
              <a:t>関西を中心に約</a:t>
            </a:r>
            <a:r>
              <a:rPr lang="en-US" altLang="ja-JP" sz="1100" dirty="0" smtClean="0">
                <a:solidFill>
                  <a:schemeClr val="tx1"/>
                </a:solidFill>
                <a:latin typeface="+mn-ea"/>
              </a:rPr>
              <a:t>100</a:t>
            </a:r>
            <a:r>
              <a:rPr lang="ja-JP" altLang="en-US" sz="1100" dirty="0" smtClean="0">
                <a:solidFill>
                  <a:schemeClr val="tx1"/>
                </a:solidFill>
                <a:latin typeface="+mn-ea"/>
              </a:rPr>
              <a:t>名の支援者（メンター）　が集結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smtClean="0">
                <a:solidFill>
                  <a:schemeClr val="tx1"/>
                </a:solidFill>
                <a:latin typeface="+mn-ea"/>
              </a:rPr>
              <a:t>メンタリング</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・大企業との連携支援</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・資金獲得支援</a:t>
            </a:r>
            <a:r>
              <a:rPr lang="ja-JP" altLang="en-US" sz="1100" dirty="0">
                <a:solidFill>
                  <a:schemeClr val="tx1"/>
                </a:solidFill>
                <a:latin typeface="+mn-ea"/>
              </a:rPr>
              <a:t>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　など、４か月間の集中支援</a:t>
            </a:r>
            <a:endParaRPr lang="en-US" altLang="ja-JP" sz="1100" dirty="0" smtClean="0">
              <a:solidFill>
                <a:schemeClr val="tx1"/>
              </a:solidFill>
              <a:latin typeface="+mn-ea"/>
            </a:endParaRPr>
          </a:p>
        </p:txBody>
      </p:sp>
      <p:sp>
        <p:nvSpPr>
          <p:cNvPr id="47" name="テキスト ボックス 46"/>
          <p:cNvSpPr txBox="1"/>
          <p:nvPr/>
        </p:nvSpPr>
        <p:spPr>
          <a:xfrm>
            <a:off x="107504" y="5301208"/>
            <a:ext cx="5112568" cy="415498"/>
          </a:xfrm>
          <a:prstGeom prst="rect">
            <a:avLst/>
          </a:prstGeom>
          <a:noFill/>
        </p:spPr>
        <p:txBody>
          <a:bodyPr wrap="square" rtlCol="0">
            <a:spAutoFit/>
          </a:bodyPr>
          <a:lstStyle/>
          <a:p>
            <a:r>
              <a:rPr lang="ja-JP" altLang="en-US" sz="1050" dirty="0" smtClean="0">
                <a:latin typeface="+mn-ea"/>
              </a:rPr>
              <a:t>大阪市</a:t>
            </a:r>
            <a:r>
              <a:rPr lang="ja-JP" altLang="en-US" sz="1050" dirty="0">
                <a:latin typeface="+mn-ea"/>
              </a:rPr>
              <a:t>が開設</a:t>
            </a:r>
            <a:r>
              <a:rPr lang="ja-JP" altLang="en-US" sz="1050" dirty="0" smtClean="0">
                <a:latin typeface="+mn-ea"/>
              </a:rPr>
              <a:t>して</a:t>
            </a:r>
            <a:r>
              <a:rPr lang="ja-JP" altLang="en-US" sz="1050" dirty="0">
                <a:latin typeface="+mn-ea"/>
              </a:rPr>
              <a:t>いる大阪</a:t>
            </a:r>
            <a:r>
              <a:rPr lang="ja-JP" altLang="en-US" sz="1050" dirty="0" smtClean="0">
                <a:latin typeface="+mn-ea"/>
              </a:rPr>
              <a:t>イノベーションハブ（ＯＩＨ）に</a:t>
            </a:r>
            <a:r>
              <a:rPr lang="ja-JP" altLang="en-US" sz="1050" dirty="0">
                <a:latin typeface="+mn-ea"/>
              </a:rPr>
              <a:t>おいて、</a:t>
            </a:r>
            <a:endParaRPr lang="en-US" altLang="ja-JP" sz="1050" dirty="0">
              <a:latin typeface="+mn-ea"/>
            </a:endParaRPr>
          </a:p>
          <a:p>
            <a:r>
              <a:rPr lang="ja-JP" altLang="en-US" sz="1050" dirty="0">
                <a:latin typeface="+mn-ea"/>
              </a:rPr>
              <a:t>有望なシード期ベンチャー企業を発掘し、短期間での集中支援により成長を加速</a:t>
            </a:r>
          </a:p>
        </p:txBody>
      </p:sp>
      <p:sp>
        <p:nvSpPr>
          <p:cNvPr id="48" name="二等辺三角形 47"/>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50" name="テキスト ボックス 49"/>
          <p:cNvSpPr txBox="1"/>
          <p:nvPr/>
        </p:nvSpPr>
        <p:spPr>
          <a:xfrm>
            <a:off x="40117" y="2882697"/>
            <a:ext cx="2320542" cy="577081"/>
          </a:xfrm>
          <a:prstGeom prst="rect">
            <a:avLst/>
          </a:prstGeom>
        </p:spPr>
        <p:txBody>
          <a:bodyPr wrap="square" rtlCol="0">
            <a:spAutoFit/>
          </a:bodyPr>
          <a:lstStyle/>
          <a:p>
            <a:r>
              <a:rPr lang="ja-JP" altLang="en-US" sz="1050" dirty="0" smtClean="0">
                <a:latin typeface="+mn-ea"/>
              </a:rPr>
              <a:t>ビジネスプランの発掘から成長過程に</a:t>
            </a:r>
            <a:endParaRPr lang="en-US" altLang="ja-JP" sz="1050" dirty="0">
              <a:latin typeface="+mn-ea"/>
            </a:endParaRPr>
          </a:p>
          <a:p>
            <a:r>
              <a:rPr lang="ja-JP" altLang="en-US" sz="1050" dirty="0" smtClean="0">
                <a:latin typeface="+mn-ea"/>
              </a:rPr>
              <a:t>至るまで、創業者の着実な</a:t>
            </a:r>
            <a:endParaRPr lang="en-US" altLang="ja-JP" sz="1050" dirty="0" smtClean="0">
              <a:latin typeface="+mn-ea"/>
            </a:endParaRPr>
          </a:p>
          <a:p>
            <a:r>
              <a:rPr lang="ja-JP" altLang="en-US" sz="1050" dirty="0" smtClean="0">
                <a:latin typeface="+mn-ea"/>
              </a:rPr>
              <a:t>成長を支援</a:t>
            </a:r>
          </a:p>
        </p:txBody>
      </p:sp>
      <p:sp>
        <p:nvSpPr>
          <p:cNvPr id="51" name="テキスト ボックス 50"/>
          <p:cNvSpPr txBox="1"/>
          <p:nvPr/>
        </p:nvSpPr>
        <p:spPr>
          <a:xfrm>
            <a:off x="5444943" y="2785751"/>
            <a:ext cx="3346530" cy="253916"/>
          </a:xfrm>
          <a:prstGeom prst="rect">
            <a:avLst/>
          </a:prstGeom>
          <a:noFill/>
        </p:spPr>
        <p:txBody>
          <a:bodyPr wrap="square" rtlCol="0">
            <a:spAutoFit/>
          </a:bodyPr>
          <a:lstStyle/>
          <a:p>
            <a:r>
              <a:rPr lang="ja-JP" altLang="en-US" sz="1050" dirty="0" smtClean="0"/>
              <a:t>成功経験のある先輩起業家が指導し上場をめざす</a:t>
            </a:r>
            <a:endParaRPr lang="en-US" altLang="ja-JP" sz="1050" dirty="0" smtClean="0"/>
          </a:p>
        </p:txBody>
      </p:sp>
      <p:sp>
        <p:nvSpPr>
          <p:cNvPr id="52" name="テキスト ボックス 51"/>
          <p:cNvSpPr txBox="1"/>
          <p:nvPr/>
        </p:nvSpPr>
        <p:spPr>
          <a:xfrm>
            <a:off x="3095836" y="2334652"/>
            <a:ext cx="2268252" cy="446276"/>
          </a:xfrm>
          <a:prstGeom prst="rect">
            <a:avLst/>
          </a:prstGeom>
          <a:noFill/>
        </p:spPr>
        <p:txBody>
          <a:bodyPr wrap="square" rtlCol="0">
            <a:spAutoFit/>
          </a:bodyPr>
          <a:lstStyle/>
          <a:p>
            <a:r>
              <a:rPr kumimoji="1" lang="ja-JP" altLang="en-US" sz="1100" dirty="0" smtClean="0"/>
              <a:t>＜</a:t>
            </a:r>
            <a:r>
              <a:rPr kumimoji="1" lang="ja-JP" altLang="en-US" sz="1200" dirty="0" smtClean="0"/>
              <a:t>実績</a:t>
            </a:r>
            <a:r>
              <a:rPr lang="ja-JP" altLang="en-US" sz="1100" dirty="0"/>
              <a:t>＞第１回～</a:t>
            </a:r>
            <a:r>
              <a:rPr lang="ja-JP" altLang="en-US" sz="1100" dirty="0" smtClean="0"/>
              <a:t>第７回</a:t>
            </a:r>
            <a:r>
              <a:rPr lang="ja-JP" altLang="en-US" sz="1100" dirty="0"/>
              <a:t>受賞者</a:t>
            </a:r>
            <a:endParaRPr lang="en-US" altLang="ja-JP" sz="1100" dirty="0"/>
          </a:p>
          <a:p>
            <a:r>
              <a:rPr lang="ja-JP" altLang="en-US" sz="1100" dirty="0"/>
              <a:t>　</a:t>
            </a:r>
            <a:r>
              <a:rPr lang="ja-JP" altLang="en-US" sz="1050" dirty="0"/>
              <a:t>売上げ推移</a:t>
            </a:r>
            <a:r>
              <a:rPr lang="ja-JP" altLang="en-US" sz="1050" dirty="0" smtClean="0"/>
              <a:t>（２０</a:t>
            </a:r>
            <a:r>
              <a:rPr lang="ja-JP" altLang="en-US" sz="1050" dirty="0"/>
              <a:t>者</a:t>
            </a:r>
            <a:r>
              <a:rPr lang="ja-JP" altLang="en-US" sz="1050" dirty="0" smtClean="0"/>
              <a:t>）</a:t>
            </a:r>
            <a:endParaRPr lang="ja-JP" altLang="en-US" sz="1050" dirty="0"/>
          </a:p>
        </p:txBody>
      </p:sp>
      <p:sp>
        <p:nvSpPr>
          <p:cNvPr id="53" name="角丸四角形 52"/>
          <p:cNvSpPr/>
          <p:nvPr/>
        </p:nvSpPr>
        <p:spPr>
          <a:xfrm>
            <a:off x="5479105" y="6055276"/>
            <a:ext cx="3312368" cy="720000"/>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smtClean="0">
                <a:solidFill>
                  <a:schemeClr val="tx1"/>
                </a:solidFill>
              </a:rPr>
              <a:t>　大阪イノベーションハブ（ＯＩＨ）においても、ベンチャー</a:t>
            </a:r>
            <a:r>
              <a:rPr lang="ja-JP" altLang="en-US" sz="1050" dirty="0">
                <a:solidFill>
                  <a:schemeClr val="tx1"/>
                </a:solidFill>
              </a:rPr>
              <a:t>企業のさらなる</a:t>
            </a:r>
            <a:r>
              <a:rPr lang="ja-JP" altLang="en-US" sz="1050" dirty="0" smtClean="0">
                <a:solidFill>
                  <a:schemeClr val="tx1"/>
                </a:solidFill>
              </a:rPr>
              <a:t>成長</a:t>
            </a:r>
            <a:r>
              <a:rPr lang="ja-JP" altLang="en-US" sz="1050" dirty="0">
                <a:solidFill>
                  <a:schemeClr val="tx1"/>
                </a:solidFill>
              </a:rPr>
              <a:t>に</a:t>
            </a:r>
            <a:r>
              <a:rPr lang="ja-JP" altLang="en-US" sz="1050" dirty="0" smtClean="0">
                <a:solidFill>
                  <a:schemeClr val="tx1"/>
                </a:solidFill>
              </a:rPr>
              <a:t>向け、</a:t>
            </a:r>
            <a:r>
              <a:rPr lang="ja-JP" altLang="en-US" sz="1050" dirty="0">
                <a:solidFill>
                  <a:schemeClr val="tx1"/>
                </a:solidFill>
              </a:rPr>
              <a:t>グローバルイノベーション創出支援事業を展開</a:t>
            </a:r>
            <a:r>
              <a:rPr lang="ja-JP" altLang="en-US" sz="1050" dirty="0" smtClean="0">
                <a:solidFill>
                  <a:schemeClr val="tx1"/>
                </a:solidFill>
              </a:rPr>
              <a:t>し、起業家</a:t>
            </a:r>
            <a:r>
              <a:rPr lang="ja-JP" altLang="en-US" sz="1050" dirty="0">
                <a:solidFill>
                  <a:schemeClr val="tx1"/>
                </a:solidFill>
              </a:rPr>
              <a:t>と支援者を</a:t>
            </a:r>
            <a:r>
              <a:rPr lang="ja-JP" altLang="en-US" sz="1050" dirty="0" smtClean="0">
                <a:solidFill>
                  <a:schemeClr val="tx1"/>
                </a:solidFill>
              </a:rPr>
              <a:t>繋ぐイベントをはじめとした様々な支援を実施している。</a:t>
            </a:r>
            <a:endParaRPr lang="en-US" altLang="ja-JP" sz="1050" dirty="0">
              <a:solidFill>
                <a:schemeClr val="tx1"/>
              </a:solidFill>
            </a:endParaRPr>
          </a:p>
        </p:txBody>
      </p:sp>
      <p:sp>
        <p:nvSpPr>
          <p:cNvPr id="54" name="テキスト ボックス 53"/>
          <p:cNvSpPr txBox="1"/>
          <p:nvPr/>
        </p:nvSpPr>
        <p:spPr>
          <a:xfrm>
            <a:off x="3104218" y="4459178"/>
            <a:ext cx="2195737" cy="553998"/>
          </a:xfrm>
          <a:prstGeom prst="rect">
            <a:avLst/>
          </a:prstGeom>
          <a:noFill/>
        </p:spPr>
        <p:txBody>
          <a:bodyPr wrap="square" rtlCol="0">
            <a:spAutoFit/>
          </a:bodyPr>
          <a:lstStyle/>
          <a:p>
            <a:pPr algn="just"/>
            <a:r>
              <a:rPr kumimoji="1" lang="ja-JP" altLang="en-US" sz="1000" dirty="0" smtClean="0"/>
              <a:t>→事業継続するとともに全体的に</a:t>
            </a:r>
            <a:r>
              <a:rPr lang="ja-JP" altLang="en-US" sz="1000" dirty="0" smtClean="0"/>
              <a:t>売上</a:t>
            </a:r>
            <a:r>
              <a:rPr lang="ja-JP" altLang="en-US" sz="1000" dirty="0"/>
              <a:t>も</a:t>
            </a:r>
            <a:r>
              <a:rPr lang="ja-JP" altLang="en-US" sz="1000" dirty="0" smtClean="0"/>
              <a:t>増加するなど、着実に成長。売上が１億円を超える受賞者も出現。</a:t>
            </a:r>
            <a:endParaRPr kumimoji="1" lang="ja-JP" altLang="en-US" sz="1000" dirty="0"/>
          </a:p>
        </p:txBody>
      </p:sp>
      <p:sp>
        <p:nvSpPr>
          <p:cNvPr id="55" name="正方形/長方形 54"/>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創業者の成長に向けた各種取組みを強化しているほか、創業支援環境の整備を図っている。特に、高い技術力やイノベーティブなアイデアで成長</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ベンチャー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や中小企業については、大阪全体の経済成長のけん引役となりうることから、その創業・成長に向けて、府市で一体的なバリューチェーンを提供するよう、支援の取組みを強化している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758257"/>
            <a:ext cx="1835392" cy="167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正方形/長方形 56"/>
          <p:cNvSpPr/>
          <p:nvPr/>
        </p:nvSpPr>
        <p:spPr>
          <a:xfrm>
            <a:off x="5218562" y="2412923"/>
            <a:ext cx="3520223" cy="461665"/>
          </a:xfrm>
          <a:prstGeom prst="rect">
            <a:avLst/>
          </a:prstGeom>
        </p:spPr>
        <p:txBody>
          <a:bodyPr wrap="square">
            <a:spAutoFit/>
          </a:bodyPr>
          <a:lstStyle/>
          <a:p>
            <a:pPr marL="177800" indent="-177800"/>
            <a:r>
              <a:rPr lang="ja-JP" altLang="en-US" sz="1200" dirty="0" smtClean="0">
                <a:latin typeface="HGPｺﾞｼｯｸE" pitchFamily="50" charset="-128"/>
                <a:ea typeface="HGPｺﾞｼｯｸE" pitchFamily="50" charset="-128"/>
              </a:rPr>
              <a:t>〇</a:t>
            </a:r>
            <a:r>
              <a:rPr lang="en-US" altLang="ja-JP" sz="1200" dirty="0" smtClean="0">
                <a:latin typeface="HGPｺﾞｼｯｸE" pitchFamily="50" charset="-128"/>
                <a:ea typeface="HGPｺﾞｼｯｸE" pitchFamily="50" charset="-128"/>
              </a:rPr>
              <a:t>2015-2018(</a:t>
            </a:r>
            <a:r>
              <a:rPr lang="ja-JP" altLang="en-US" sz="1200" dirty="0" smtClean="0">
                <a:latin typeface="HGPｺﾞｼｯｸE" pitchFamily="50" charset="-128"/>
                <a:ea typeface="HGPｺﾞｼｯｸE" pitchFamily="50" charset="-128"/>
              </a:rPr>
              <a:t>平成</a:t>
            </a:r>
            <a:r>
              <a:rPr lang="en-US" altLang="ja-JP" sz="1200" dirty="0" smtClean="0">
                <a:latin typeface="HGPｺﾞｼｯｸE" pitchFamily="50" charset="-128"/>
                <a:ea typeface="HGPｺﾞｼｯｸE" pitchFamily="50" charset="-128"/>
              </a:rPr>
              <a:t>27</a:t>
            </a:r>
            <a:r>
              <a:rPr lang="ja-JP" altLang="en-US" sz="1200" dirty="0" smtClean="0">
                <a:latin typeface="HGPｺﾞｼｯｸE" pitchFamily="50" charset="-128"/>
                <a:ea typeface="HGPｺﾞｼｯｸE" pitchFamily="50" charset="-128"/>
              </a:rPr>
              <a:t>年～</a:t>
            </a:r>
            <a:r>
              <a:rPr lang="en-US" altLang="ja-JP" sz="1200" dirty="0" smtClean="0">
                <a:latin typeface="HGPｺﾞｼｯｸE" pitchFamily="50" charset="-128"/>
                <a:ea typeface="HGPｺﾞｼｯｸE" pitchFamily="50" charset="-128"/>
              </a:rPr>
              <a:t>30</a:t>
            </a:r>
            <a:r>
              <a:rPr lang="ja-JP" altLang="en-US" sz="1200" dirty="0" smtClean="0">
                <a:latin typeface="HGPｺﾞｼｯｸE" pitchFamily="50" charset="-128"/>
                <a:ea typeface="HGPｺﾞｼｯｸE" pitchFamily="50" charset="-128"/>
              </a:rPr>
              <a:t>年</a:t>
            </a:r>
            <a:r>
              <a:rPr lang="en-US" altLang="ja-JP" sz="1200" dirty="0" smtClean="0">
                <a:latin typeface="HGPｺﾞｼｯｸE" pitchFamily="50" charset="-128"/>
                <a:ea typeface="HGPｺﾞｼｯｸE" pitchFamily="50" charset="-128"/>
              </a:rPr>
              <a:t>)</a:t>
            </a:r>
          </a:p>
          <a:p>
            <a:pPr marL="177800" indent="-177800"/>
            <a:r>
              <a:rPr lang="ja-JP" altLang="en-US" sz="1200" dirty="0">
                <a:latin typeface="HGPｺﾞｼｯｸE" pitchFamily="50" charset="-128"/>
                <a:ea typeface="HGPｺﾞｼｯｸE" pitchFamily="50" charset="-128"/>
              </a:rPr>
              <a:t>　</a:t>
            </a:r>
            <a:r>
              <a:rPr lang="ja-JP" altLang="en-US" sz="1200" dirty="0" smtClean="0">
                <a:latin typeface="HGPｺﾞｼｯｸE" pitchFamily="50" charset="-128"/>
                <a:ea typeface="HGPｺﾞｼｯｸE" pitchFamily="50" charset="-128"/>
              </a:rPr>
              <a:t>　ベンチャー企業成長プロジェクト「</a:t>
            </a:r>
            <a:r>
              <a:rPr lang="en-US" altLang="ja-JP" sz="1200" dirty="0" smtClean="0">
                <a:latin typeface="HGPｺﾞｼｯｸE" pitchFamily="50" charset="-128"/>
                <a:ea typeface="HGPｺﾞｼｯｸE" pitchFamily="50" charset="-128"/>
              </a:rPr>
              <a:t>Booming!</a:t>
            </a:r>
            <a:r>
              <a:rPr lang="ja-JP" altLang="en-US"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5246884" y="3697431"/>
            <a:ext cx="3986364" cy="2631490"/>
          </a:xfrm>
          <a:prstGeom prst="rect">
            <a:avLst/>
          </a:prstGeom>
        </p:spPr>
        <p:txBody>
          <a:bodyPr wrap="square">
            <a:spAutoFit/>
          </a:bodyPr>
          <a:lstStyle/>
          <a:p>
            <a:pPr marL="177800" indent="-177800"/>
            <a:r>
              <a:rPr lang="ja-JP" altLang="en-US" sz="1200" dirty="0" smtClean="0">
                <a:latin typeface="HGPｺﾞｼｯｸE" pitchFamily="50" charset="-128"/>
                <a:ea typeface="HGPｺﾞｼｯｸE" pitchFamily="50" charset="-128"/>
              </a:rPr>
              <a:t>〇</a:t>
            </a:r>
            <a:r>
              <a:rPr lang="en-US" altLang="ja-JP" sz="1200" dirty="0" smtClean="0">
                <a:latin typeface="HGPｺﾞｼｯｸE" pitchFamily="50" charset="-128"/>
                <a:ea typeface="HGPｺﾞｼｯｸE" pitchFamily="50" charset="-128"/>
              </a:rPr>
              <a:t>2019(</a:t>
            </a:r>
            <a:r>
              <a:rPr lang="ja-JP" altLang="en-US" sz="1200" dirty="0" smtClean="0">
                <a:latin typeface="HGPｺﾞｼｯｸE" pitchFamily="50" charset="-128"/>
                <a:ea typeface="HGPｺﾞｼｯｸE" pitchFamily="50" charset="-128"/>
              </a:rPr>
              <a:t>令和元年</a:t>
            </a:r>
            <a:r>
              <a:rPr lang="en-US" altLang="ja-JP" sz="1200" dirty="0" smtClean="0">
                <a:latin typeface="HGPｺﾞｼｯｸE" pitchFamily="50" charset="-128"/>
                <a:ea typeface="HGPｺﾞｼｯｸE" pitchFamily="50" charset="-128"/>
              </a:rPr>
              <a:t>)</a:t>
            </a:r>
            <a:r>
              <a:rPr lang="ja-JP" altLang="en-US" sz="1200" dirty="0" smtClean="0">
                <a:latin typeface="HGPｺﾞｼｯｸE" pitchFamily="50" charset="-128"/>
                <a:ea typeface="HGPｺﾞｼｯｸE" pitchFamily="50" charset="-128"/>
              </a:rPr>
              <a:t>～</a:t>
            </a:r>
            <a:endParaRPr lang="en-US" altLang="ja-JP" sz="1200" dirty="0" smtClean="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狙うベンチャー企業を対象として、起業前後の初期段階と、一定の成長を遂げ、さらなる発展を目指す段階それぞれに対して、その成長速度・成功確率を高めるための支援を実施</a:t>
            </a:r>
            <a:r>
              <a:rPr lang="ja-JP" altLang="en-US" sz="1050" dirty="0" smtClean="0">
                <a:latin typeface="+mn-ea"/>
                <a:cs typeface="Meiryo UI" panose="020B0604030504040204" pitchFamily="50" charset="-128"/>
              </a:rPr>
              <a:t>。</a:t>
            </a:r>
            <a:endParaRPr lang="en-US" altLang="ja-JP" sz="1050" dirty="0" smtClean="0">
              <a:latin typeface="+mn-ea"/>
              <a:cs typeface="Meiryo UI" panose="020B0604030504040204" pitchFamily="50" charset="-128"/>
            </a:endParaRPr>
          </a:p>
          <a:p>
            <a:pPr marL="177800" indent="-177800"/>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smtClean="0">
                <a:latin typeface="+mn-ea"/>
                <a:cs typeface="Meiryo UI" panose="020B0604030504040204" pitchFamily="50" charset="-128"/>
              </a:rPr>
              <a:t>　　　</a:t>
            </a:r>
            <a:r>
              <a:rPr lang="ja-JP" altLang="en-US" sz="1050" dirty="0" smtClean="0">
                <a:latin typeface="+mn-ea"/>
              </a:rPr>
              <a:t>初期</a:t>
            </a:r>
            <a:r>
              <a:rPr lang="ja-JP" altLang="en-US" sz="1050" dirty="0">
                <a:latin typeface="+mn-ea"/>
              </a:rPr>
              <a:t>段階</a:t>
            </a:r>
            <a:r>
              <a:rPr lang="ja-JP" altLang="en-US" sz="1050" dirty="0" smtClean="0">
                <a:latin typeface="+mn-ea"/>
              </a:rPr>
              <a:t>におい</a:t>
            </a:r>
            <a:r>
              <a:rPr lang="ja-JP" altLang="en-US" sz="1050" dirty="0">
                <a:latin typeface="+mn-ea"/>
              </a:rPr>
              <a:t>て</a:t>
            </a:r>
            <a:r>
              <a:rPr lang="ja-JP" altLang="en-US" sz="1050" dirty="0" smtClean="0">
                <a:latin typeface="+mn-ea"/>
              </a:rPr>
              <a:t>は</a:t>
            </a:r>
            <a:r>
              <a:rPr lang="ja-JP" altLang="en-US" sz="1050" dirty="0">
                <a:latin typeface="+mn-ea"/>
              </a:rPr>
              <a:t>、専門的ノウハウの体系的な習得のほか、既存企業との連携・協業の機会等の提供により、成長に向けたスタートダッシュを支援。</a:t>
            </a:r>
            <a:endParaRPr lang="en-US" altLang="ja-JP" sz="1050" dirty="0">
              <a:latin typeface="+mn-ea"/>
              <a:cs typeface="Meiryo UI" panose="020B0604030504040204" pitchFamily="50" charset="-128"/>
            </a:endParaRPr>
          </a:p>
          <a:p>
            <a:pPr marL="177800" indent="-177800"/>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rPr>
              <a:t>RISING!</a:t>
            </a:r>
            <a:r>
              <a:rPr lang="ja-JP" altLang="en-US" sz="1200" dirty="0" smtClean="0">
                <a:solidFill>
                  <a:srgbClr val="FF0000"/>
                </a:solidFill>
                <a:latin typeface="HGPｺﾞｼｯｸE" panose="020B0900000000000000" pitchFamily="50" charset="-128"/>
                <a:ea typeface="HGPｺﾞｼｯｸE" panose="020B0900000000000000" pitchFamily="50" charset="-128"/>
                <a:cs typeface="Meiryo UI" panose="020B0604030504040204" pitchFamily="50" charset="-128"/>
              </a:rPr>
              <a:t>」</a:t>
            </a:r>
            <a:endParaRPr lang="en-US" altLang="ja-JP" sz="1200" dirty="0" smtClean="0">
              <a:solidFill>
                <a:srgbClr val="FF0000"/>
              </a:solidFill>
              <a:latin typeface="HGPｺﾞｼｯｸE" panose="020B0900000000000000" pitchFamily="50" charset="-128"/>
              <a:ea typeface="HGPｺﾞｼｯｸE" panose="020B0900000000000000" pitchFamily="50" charset="-128"/>
              <a:cs typeface="Meiryo UI" panose="020B0604030504040204" pitchFamily="50" charset="-128"/>
            </a:endParaRPr>
          </a:p>
          <a:p>
            <a:pPr marL="177800" indent="-177800"/>
            <a:r>
              <a:rPr lang="ja-JP" altLang="en-US" sz="1050" dirty="0" smtClean="0">
                <a:latin typeface="+mn-ea"/>
                <a:cs typeface="Meiryo UI" panose="020B0604030504040204" pitchFamily="50" charset="-128"/>
              </a:rPr>
              <a:t>　　　発展</a:t>
            </a:r>
            <a:r>
              <a:rPr lang="ja-JP" altLang="en-US" sz="1050" dirty="0">
                <a:latin typeface="+mn-ea"/>
                <a:cs typeface="Meiryo UI" panose="020B0604030504040204" pitchFamily="50" charset="-128"/>
              </a:rPr>
              <a:t>段階</a:t>
            </a:r>
            <a:r>
              <a:rPr lang="ja-JP" altLang="en-US" sz="1050" dirty="0" smtClean="0">
                <a:latin typeface="+mn-ea"/>
                <a:cs typeface="Meiryo UI" panose="020B0604030504040204" pitchFamily="50" charset="-128"/>
              </a:rPr>
              <a:t>におい</a:t>
            </a:r>
            <a:r>
              <a:rPr lang="ja-JP" altLang="en-US" sz="1050" dirty="0">
                <a:latin typeface="+mn-ea"/>
                <a:cs typeface="Meiryo UI" panose="020B0604030504040204" pitchFamily="50" charset="-128"/>
              </a:rPr>
              <a:t>て</a:t>
            </a:r>
            <a:r>
              <a:rPr lang="ja-JP" altLang="en-US" sz="1050" dirty="0" smtClean="0">
                <a:latin typeface="+mn-ea"/>
                <a:cs typeface="Meiryo UI" panose="020B0604030504040204" pitchFamily="50" charset="-128"/>
              </a:rPr>
              <a:t>は</a:t>
            </a:r>
            <a:r>
              <a:rPr lang="ja-JP" altLang="en-US" sz="1050" dirty="0">
                <a:latin typeface="+mn-ea"/>
                <a:cs typeface="Meiryo UI" panose="020B0604030504040204" pitchFamily="50" charset="-128"/>
              </a:rPr>
              <a:t>、株式上場や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なく、大阪を代表するベンチャー企業として</a:t>
            </a:r>
            <a:r>
              <a:rPr lang="ja-JP" altLang="en-US" sz="1050" dirty="0" smtClean="0">
                <a:latin typeface="+mn-ea"/>
                <a:cs typeface="Meiryo UI" panose="020B0604030504040204" pitchFamily="50" charset="-128"/>
              </a:rPr>
              <a:t>、成功起業家によるメンタリングや首都圏での情報発信支援など、その</a:t>
            </a:r>
            <a:r>
              <a:rPr lang="ja-JP" altLang="en-US" sz="1050" dirty="0">
                <a:latin typeface="+mn-ea"/>
                <a:cs typeface="Meiryo UI" panose="020B0604030504040204" pitchFamily="50" charset="-128"/>
              </a:rPr>
              <a:t>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59" name="テキスト ボックス 58"/>
          <p:cNvSpPr txBox="1"/>
          <p:nvPr/>
        </p:nvSpPr>
        <p:spPr>
          <a:xfrm>
            <a:off x="30440" y="2544314"/>
            <a:ext cx="2827584" cy="415498"/>
          </a:xfrm>
          <a:prstGeom prst="rect">
            <a:avLst/>
          </a:prstGeom>
          <a:noFill/>
        </p:spPr>
        <p:txBody>
          <a:bodyPr wrap="square" rtlCol="0">
            <a:spAutoFit/>
          </a:bodyPr>
          <a:lstStyle/>
          <a:p>
            <a:r>
              <a:rPr kumimoji="1" lang="en-US" altLang="ja-JP" sz="1050" dirty="0" smtClean="0"/>
              <a:t>※</a:t>
            </a:r>
            <a:r>
              <a:rPr kumimoji="1" lang="ja-JP" altLang="en-US" sz="1050" dirty="0" smtClean="0"/>
              <a:t>前年度事業「大阪起業家スタートアップ事業」</a:t>
            </a:r>
            <a:endParaRPr kumimoji="1" lang="en-US" altLang="ja-JP" sz="1050" dirty="0" smtClean="0"/>
          </a:p>
          <a:p>
            <a:r>
              <a:rPr kumimoji="1" lang="ja-JP" altLang="en-US" sz="1050" dirty="0" smtClean="0"/>
              <a:t>から名称変更。</a:t>
            </a:r>
            <a:endParaRPr kumimoji="1" lang="ja-JP" altLang="en-US" sz="1050" dirty="0"/>
          </a:p>
        </p:txBody>
      </p:sp>
      <p:pic>
        <p:nvPicPr>
          <p:cNvPr id="60" name="図 59"/>
          <p:cNvPicPr>
            <a:picLocks noChangeAspect="1"/>
          </p:cNvPicPr>
          <p:nvPr/>
        </p:nvPicPr>
        <p:blipFill>
          <a:blip r:embed="rId4"/>
          <a:stretch>
            <a:fillRect/>
          </a:stretch>
        </p:blipFill>
        <p:spPr>
          <a:xfrm>
            <a:off x="345698" y="2960534"/>
            <a:ext cx="2650506" cy="2154518"/>
          </a:xfrm>
          <a:prstGeom prst="rect">
            <a:avLst/>
          </a:prstGeom>
        </p:spPr>
      </p:pic>
    </p:spTree>
    <p:extLst>
      <p:ext uri="{BB962C8B-B14F-4D97-AF65-F5344CB8AC3E}">
        <p14:creationId xmlns:p14="http://schemas.microsoft.com/office/powerpoint/2010/main" val="36284574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ハック大阪投資事業有限責任組合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新ファンドなど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、資金調達の多様化をめざす動きが進みつつある。</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43</a:t>
            </a:fld>
            <a:endParaRPr lang="ja-JP" altLang="en-US" b="1" dirty="0"/>
          </a:p>
        </p:txBody>
      </p:sp>
      <p:sp>
        <p:nvSpPr>
          <p:cNvPr id="17" name="テキスト ボックス 16"/>
          <p:cNvSpPr txBox="1"/>
          <p:nvPr/>
        </p:nvSpPr>
        <p:spPr>
          <a:xfrm>
            <a:off x="309310" y="2204864"/>
            <a:ext cx="4317680" cy="3785652"/>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◆府内中小企業のクラウド・ファンディングサイト掲</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載を支援（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年度末実績）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サイトへのプロジェクト掲載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調達金額　１億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8,788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議所等支援機関と連携したセミナーの実施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374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47539" y="3212976"/>
            <a:ext cx="4288957" cy="2554545"/>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◆「おおさか社会課題解決ファンド」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大阪信用金庫、フューチャーベンチャー</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キャピタル株式会社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燦キャピタルマネージメント株式会社、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ANEWHoldings</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３億円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862511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71561"/>
            <a:ext cx="9361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の開業数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8,460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と前年度比３事業所減少。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ポイント減少し、近年は開業数ともに減少傾向。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44</a:t>
            </a:fld>
            <a:endParaRPr lang="ja-JP" altLang="en-US" sz="1800" dirty="0">
              <a:solidFill>
                <a:schemeClr val="tx1"/>
              </a:solidFill>
            </a:endParaRPr>
          </a:p>
        </p:txBody>
      </p:sp>
      <p:graphicFrame>
        <p:nvGraphicFramePr>
          <p:cNvPr id="8" name="グラフ 7"/>
          <p:cNvGraphicFramePr>
            <a:graphicFrameLocks/>
          </p:cNvGraphicFramePr>
          <p:nvPr>
            <p:extLst/>
          </p:nvPr>
        </p:nvGraphicFramePr>
        <p:xfrm>
          <a:off x="35496" y="2204864"/>
          <a:ext cx="9001000" cy="459949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29178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nvPr>
        </p:nvGraphicFramePr>
        <p:xfrm>
          <a:off x="4581823" y="2199233"/>
          <a:ext cx="4454673" cy="465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nvPr>
        </p:nvGraphicFramePr>
        <p:xfrm>
          <a:off x="97580" y="2290282"/>
          <a:ext cx="4474420" cy="4366556"/>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10"/>
          <p:cNvSpPr>
            <a:spLocks noChangeArrowheads="1"/>
          </p:cNvSpPr>
          <p:nvPr/>
        </p:nvSpPr>
        <p:spPr bwMode="auto">
          <a:xfrm>
            <a:off x="35496" y="498158"/>
            <a:ext cx="9217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都道府県別、開業数</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開業率の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推移</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b="1" dirty="0">
                <a:latin typeface="Meiryo UI" panose="020B0604030504040204" pitchFamily="50" charset="-128"/>
                <a:ea typeface="Meiryo UI" panose="020B0604030504040204" pitchFamily="50" charset="-128"/>
                <a:cs typeface="Meiryo UI" panose="020B0604030504040204" pitchFamily="50" charset="-128"/>
              </a:rPr>
              <a:t>ベース</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大阪府の開業数は対前年度比伸び率はほぼ横ばいとなったが、依然として東京都に次いで２位。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ポイント減）で、全国平均を上回る。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45</a:t>
            </a:fld>
            <a:endParaRPr lang="ja-JP" altLang="en-US" sz="1800" dirty="0">
              <a:solidFill>
                <a:schemeClr val="tx1"/>
              </a:solidFill>
            </a:endParaRPr>
          </a:p>
        </p:txBody>
      </p:sp>
      <p:sp>
        <p:nvSpPr>
          <p:cNvPr id="17" name="テキスト ボックス 1"/>
          <p:cNvSpPr txBox="1"/>
          <p:nvPr/>
        </p:nvSpPr>
        <p:spPr>
          <a:xfrm>
            <a:off x="706884" y="2889057"/>
            <a:ext cx="1384396" cy="1017168"/>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2019</a:t>
            </a:r>
            <a:r>
              <a:rPr lang="ja-JP" sz="800" b="1" kern="100" dirty="0" smtClean="0">
                <a:effectLst/>
                <a:latin typeface="游明朝" panose="02020400000000000000" pitchFamily="18" charset="-128"/>
                <a:ea typeface="游明朝" panose="02020400000000000000" pitchFamily="18" charset="-128"/>
                <a:cs typeface="Times New Roman" panose="02020603050405020304" pitchFamily="18" charset="0"/>
              </a:rPr>
              <a:t>全国</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１位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東京</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17</a:t>
            </a:r>
            <a:r>
              <a:rPr 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,644</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２位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ja-JP" alt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8,460</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３位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5,789</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４位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神奈川</a:t>
            </a:r>
            <a:r>
              <a:rPr lang="en-US" alt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5,330</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51464" y="2322095"/>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rPr>
              <a:t>（</a:t>
            </a:r>
            <a:r>
              <a:rPr kumimoji="1" lang="ja-JP" altLang="en-US" sz="1000" dirty="0" smtClean="0">
                <a:solidFill>
                  <a:schemeClr val="tx1"/>
                </a:solidFill>
              </a:rPr>
              <a:t>事業所</a:t>
            </a:r>
            <a:r>
              <a:rPr kumimoji="1" lang="ja-JP" altLang="en-US" sz="800" dirty="0" smtClean="0">
                <a:solidFill>
                  <a:schemeClr val="tx1"/>
                </a:solidFill>
              </a:rPr>
              <a:t>）</a:t>
            </a:r>
            <a:endParaRPr kumimoji="1" lang="ja-JP" altLang="en-US" sz="800" dirty="0">
              <a:solidFill>
                <a:schemeClr val="tx1"/>
              </a:solidFill>
            </a:endParaRPr>
          </a:p>
        </p:txBody>
      </p:sp>
      <p:sp>
        <p:nvSpPr>
          <p:cNvPr id="21" name="テキスト ボックス 1"/>
          <p:cNvSpPr txBox="1"/>
          <p:nvPr/>
        </p:nvSpPr>
        <p:spPr>
          <a:xfrm>
            <a:off x="5153051" y="2889057"/>
            <a:ext cx="1384374" cy="1267937"/>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2019</a:t>
            </a:r>
            <a:r>
              <a:rPr lang="ja-JP" sz="800" b="1" kern="100" dirty="0" smtClean="0">
                <a:effectLst/>
                <a:latin typeface="游明朝" panose="02020400000000000000" pitchFamily="18" charset="-128"/>
                <a:ea typeface="游明朝" panose="02020400000000000000" pitchFamily="18" charset="-128"/>
                <a:cs typeface="Times New Roman" panose="02020603050405020304" pitchFamily="18" charset="0"/>
              </a:rPr>
              <a:t>全国</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１</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沖縄</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6.6</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３</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smtClean="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4.9</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５</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smtClean="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東京</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4.8</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r>
              <a:rPr lang="en-US" altLang="ja-JP"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10</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位</a:t>
            </a:r>
            <a:r>
              <a:rPr lang="ja-JP" sz="8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altLang="ja-JP"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4.5</a:t>
            </a:r>
            <a:r>
              <a:rPr lang="ja-JP" altLang="en-US"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4813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07504" y="49547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（大阪府、年度末時点）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厚生労働省「雇用保険事業年報･月報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業種別に、大阪の総事業所数をみると、「建設業」の伸びが顕著。また、「宿泊業、飲食サービス業」についてもインバウンドの増加等を背景に増加傾向が続いている。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一方で、「製造業」や「卸売業」の事業所数は減少傾向となっている。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46</a:t>
            </a:fld>
            <a:endParaRPr lang="ja-JP" altLang="en-US" sz="1800" dirty="0">
              <a:solidFill>
                <a:schemeClr val="tx1"/>
              </a:solidFill>
            </a:endParaRPr>
          </a:p>
        </p:txBody>
      </p:sp>
      <p:graphicFrame>
        <p:nvGraphicFramePr>
          <p:cNvPr id="8" name="グラフ 7"/>
          <p:cNvGraphicFramePr>
            <a:graphicFrameLocks/>
          </p:cNvGraphicFramePr>
          <p:nvPr>
            <p:extLst/>
          </p:nvPr>
        </p:nvGraphicFramePr>
        <p:xfrm>
          <a:off x="22571" y="1916832"/>
          <a:ext cx="9013925" cy="4933566"/>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14167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47394" y="48925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47</a:t>
            </a:fld>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3408885917"/>
              </p:ext>
            </p:extLst>
          </p:nvPr>
        </p:nvGraphicFramePr>
        <p:xfrm>
          <a:off x="4378399" y="2574413"/>
          <a:ext cx="4622094" cy="3973857"/>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a:off x="71501" y="928465"/>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大阪府内企業の研究開発に係る投資は弱含みとなっているもの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600" dirty="0" smtClean="0">
                <a:solidFill>
                  <a:schemeClr val="accent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en-US" altLang="ja-JP" sz="1600" dirty="0" smtClean="0">
                <a:solidFill>
                  <a:schemeClr val="accent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兆円と前年比</a:t>
            </a:r>
            <a:r>
              <a:rPr lang="en-US" altLang="ja-JP" sz="1600" dirty="0" smtClean="0">
                <a:solidFill>
                  <a:schemeClr val="accent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1"/>
          <p:cNvSpPr txBox="1"/>
          <p:nvPr/>
        </p:nvSpPr>
        <p:spPr>
          <a:xfrm>
            <a:off x="4342829" y="2452289"/>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6915" y="1974343"/>
            <a:ext cx="4268940"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355976" y="1988840"/>
            <a:ext cx="4848696" cy="469359"/>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出典：地域経済分析システムより経済産業省「企業活動基本調査</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5496" y="6536377"/>
            <a:ext cx="8352928"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a:graphicFrameLocks/>
          </p:cNvGraphicFramePr>
          <p:nvPr>
            <p:extLst>
              <p:ext uri="{D42A27DB-BD31-4B8C-83A1-F6EECF244321}">
                <p14:modId xmlns:p14="http://schemas.microsoft.com/office/powerpoint/2010/main" val="1585629181"/>
              </p:ext>
            </p:extLst>
          </p:nvPr>
        </p:nvGraphicFramePr>
        <p:xfrm>
          <a:off x="30830" y="2625300"/>
          <a:ext cx="4397154" cy="38720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38356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74752" y="6488480"/>
            <a:ext cx="2133600" cy="365125"/>
          </a:xfrm>
        </p:spPr>
        <p:txBody>
          <a:bodyPr/>
          <a:lstStyle/>
          <a:p>
            <a:pPr>
              <a:defRPr/>
            </a:pPr>
            <a:fld id="{4AC9B83D-17C3-4F2E-B0BA-D155CD364A7C}" type="slidenum">
              <a:rPr lang="ja-JP" altLang="en-US" smtClean="0"/>
              <a:pPr>
                <a:defRPr/>
              </a:pPr>
              <a:t>48</a:t>
            </a:fld>
            <a:endParaRPr lang="ja-JP" altLang="en-US" dirty="0"/>
          </a:p>
        </p:txBody>
      </p:sp>
      <p:sp>
        <p:nvSpPr>
          <p:cNvPr id="21" name="正方形/長方形 10"/>
          <p:cNvSpPr>
            <a:spLocks noChangeArrowheads="1"/>
          </p:cNvSpPr>
          <p:nvPr/>
        </p:nvSpPr>
        <p:spPr bwMode="auto">
          <a:xfrm>
            <a:off x="143866" y="371448"/>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学術研究、専門・技術サービス業」や「生活関連サービス業、娯楽業」などで向上している一方、「情報通信業」では低下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東京都では、「情報通信業」や「学術研究、専門・技術サービス業」で労働生産性が向上。また愛知県では、「製造業」で大きく労働生産性が向上。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237637"/>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4437692"/>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23990" y="2294698"/>
            <a:ext cx="9096020" cy="4590686"/>
          </a:xfrm>
          <a:prstGeom prst="rect">
            <a:avLst/>
          </a:prstGeom>
        </p:spPr>
      </p:pic>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41339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戦略</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目標関係</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5312923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6512" y="367933"/>
            <a:ext cx="8424936"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製造業における中小企業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（従業者</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人の事業所）</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の動向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年工業統計表 地域別統計表」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日現在、付加価値額に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月の実績</a:t>
            </a:r>
          </a:p>
        </p:txBody>
      </p:sp>
      <p:sp>
        <p:nvSpPr>
          <p:cNvPr id="23" name="正方形/長方形 22"/>
          <p:cNvSpPr/>
          <p:nvPr/>
        </p:nvSpPr>
        <p:spPr>
          <a:xfrm>
            <a:off x="101948" y="997354"/>
            <a:ext cx="8928992" cy="15675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15,357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後れを取る状況。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別に付加価値額と事業所数をみると、一般的に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の大きい事業所ほど、付加価値額が大きい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、付加価値額の小さい傾向の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小さい事業所の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数が他の都市より多く、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傾向のある従業者規模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5180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016" y="4354574"/>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016" y="2511983"/>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49</a:t>
            </a:fld>
            <a:endParaRPr lang="ja-JP" altLang="en-US" dirty="0"/>
          </a:p>
        </p:txBody>
      </p:sp>
      <p:sp>
        <p:nvSpPr>
          <p:cNvPr id="19" name="テキスト ボックス 18"/>
          <p:cNvSpPr txBox="1"/>
          <p:nvPr/>
        </p:nvSpPr>
        <p:spPr>
          <a:xfrm>
            <a:off x="359532" y="6246604"/>
            <a:ext cx="8460940" cy="561692"/>
          </a:xfrm>
          <a:prstGeom prst="rect">
            <a:avLst/>
          </a:prstGeom>
          <a:noFill/>
          <a:ln>
            <a:solidFill>
              <a:schemeClr val="tx1"/>
            </a:solidFill>
          </a:ln>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の生産活動において、新たに付け加えられた価値</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（従</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業者</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計算） </a:t>
            </a: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付加</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価値額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（製造品年末在庫額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製造品年初在庫額）＋（半製品及び仕掛品年末価額－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半製品及び仕掛品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年初価額）－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17994" y="4555977"/>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（事業所）</a:t>
            </a:r>
            <a:endParaRPr kumimoji="1" lang="ja-JP" altLang="en-US" sz="900" dirty="0">
              <a:solidFill>
                <a:schemeClr val="tx1"/>
              </a:solidFill>
            </a:endParaRPr>
          </a:p>
        </p:txBody>
      </p:sp>
      <p:sp>
        <p:nvSpPr>
          <p:cNvPr id="37" name="正方形/長方形 36"/>
          <p:cNvSpPr/>
          <p:nvPr/>
        </p:nvSpPr>
        <p:spPr>
          <a:xfrm>
            <a:off x="4590002" y="2722427"/>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（十億円）</a:t>
            </a:r>
            <a:endParaRPr kumimoji="1" lang="ja-JP" altLang="en-US" sz="900" dirty="0">
              <a:solidFill>
                <a:schemeClr val="tx1"/>
              </a:solidFill>
            </a:endParaRPr>
          </a:p>
        </p:txBody>
      </p:sp>
      <p:sp>
        <p:nvSpPr>
          <p:cNvPr id="39" name="テキスト ボックス 38"/>
          <p:cNvSpPr txBox="1"/>
          <p:nvPr/>
        </p:nvSpPr>
        <p:spPr>
          <a:xfrm>
            <a:off x="-36512" y="4591579"/>
            <a:ext cx="64807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91694" y="2763259"/>
            <a:ext cx="79295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013938" y="2775050"/>
            <a:ext cx="100811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028" y="4365104"/>
            <a:ext cx="473699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nvPr>
        </p:nvGraphicFramePr>
        <p:xfrm>
          <a:off x="-2999" y="2626459"/>
          <a:ext cx="4716524" cy="18568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グラフ 31"/>
          <p:cNvGraphicFramePr>
            <a:graphicFrameLocks/>
          </p:cNvGraphicFramePr>
          <p:nvPr>
            <p:extLst/>
          </p:nvPr>
        </p:nvGraphicFramePr>
        <p:xfrm>
          <a:off x="-15567" y="4687608"/>
          <a:ext cx="4564156" cy="15945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グラフ 32"/>
          <p:cNvGraphicFramePr>
            <a:graphicFrameLocks/>
          </p:cNvGraphicFramePr>
          <p:nvPr>
            <p:extLst/>
          </p:nvPr>
        </p:nvGraphicFramePr>
        <p:xfrm>
          <a:off x="4765065" y="2837016"/>
          <a:ext cx="4408865" cy="1640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グラフ 33"/>
          <p:cNvGraphicFramePr>
            <a:graphicFrameLocks/>
          </p:cNvGraphicFramePr>
          <p:nvPr>
            <p:extLst/>
          </p:nvPr>
        </p:nvGraphicFramePr>
        <p:xfrm>
          <a:off x="4736779" y="4718206"/>
          <a:ext cx="4248178" cy="1538928"/>
        </p:xfrm>
        <a:graphic>
          <a:graphicData uri="http://schemas.openxmlformats.org/drawingml/2006/chart">
            <c:chart xmlns:c="http://schemas.openxmlformats.org/drawingml/2006/chart" xmlns:r="http://schemas.openxmlformats.org/officeDocument/2006/relationships" r:id="rId6"/>
          </a:graphicData>
        </a:graphic>
      </p:graphicFrame>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183330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59603" y="45752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　情報</a:t>
            </a:r>
            <a:r>
              <a:rPr lang="ja-JP" altLang="en-US" b="1" dirty="0">
                <a:latin typeface="Meiryo UI" panose="020B0604030504040204" pitchFamily="50" charset="-128"/>
                <a:ea typeface="Meiryo UI" panose="020B0604030504040204" pitchFamily="50" charset="-128"/>
                <a:cs typeface="Meiryo UI" panose="020B0604030504040204" pitchFamily="50" charset="-128"/>
              </a:rPr>
              <a:t>通信業の都道府県別事業所数及び</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従業者数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extLst/>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21,935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849,374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13,314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619,083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139,601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3,885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111,896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122,387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99,409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4"/>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78,194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2,343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57,555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36,967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業種とは、「ソフトウェア業」、「情報処理・提供サービス業」、「インターネット付随サービス業」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50</a:t>
            </a:fld>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神奈川県と比較すると、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96348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府内企業のＩＣＴ導入状況と今後の導入意向　</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出典：「新型コロナウイルス感染症に関する府内企業の事態調査」（大阪府）より作成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26122" y="1288923"/>
            <a:ext cx="8928992" cy="157064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コロナ禍において府内企業の半数近くがオンライン会議を導入し、在宅勤務や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面接、オンライン営業を新たに導入する企業も増加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今後も、社内の会議（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46.6%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）や在宅勤務（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36.1%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）だけでなく、営業活動（</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35.7%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）や採用面接（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23.9%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）などの社外活動でも活用が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進展</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社内会議や採用面接、営業活動など各分野において、今回初めて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を導入した企業の７～</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割以上が今後も取組みを強化していく</a:t>
            </a:r>
          </a:p>
        </p:txBody>
      </p:sp>
      <p:sp>
        <p:nvSpPr>
          <p:cNvPr id="5" name="テキスト ボックス 4"/>
          <p:cNvSpPr txBox="1"/>
          <p:nvPr/>
        </p:nvSpPr>
        <p:spPr>
          <a:xfrm>
            <a:off x="314019" y="981999"/>
            <a:ext cx="8496944"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3,057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51</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a:stretch>
            <a:fillRect/>
          </a:stretch>
        </p:blipFill>
        <p:spPr>
          <a:xfrm>
            <a:off x="478224" y="2989364"/>
            <a:ext cx="8224788" cy="3515229"/>
          </a:xfrm>
          <a:prstGeom prst="rect">
            <a:avLst/>
          </a:prstGeom>
        </p:spPr>
      </p:pic>
      <p:pic>
        <p:nvPicPr>
          <p:cNvPr id="6" name="図 5"/>
          <p:cNvPicPr>
            <a:picLocks noChangeAspect="1"/>
          </p:cNvPicPr>
          <p:nvPr/>
        </p:nvPicPr>
        <p:blipFill>
          <a:blip r:embed="rId3"/>
          <a:stretch>
            <a:fillRect/>
          </a:stretch>
        </p:blipFill>
        <p:spPr>
          <a:xfrm>
            <a:off x="611560" y="6555361"/>
            <a:ext cx="3028950" cy="247650"/>
          </a:xfrm>
          <a:prstGeom prst="rect">
            <a:avLst/>
          </a:prstGeom>
        </p:spPr>
      </p:pic>
    </p:spTree>
    <p:extLst>
      <p:ext uri="{BB962C8B-B14F-4D97-AF65-F5344CB8AC3E}">
        <p14:creationId xmlns:p14="http://schemas.microsoft.com/office/powerpoint/2010/main" val="257866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府内企業のＩＣＴ導入の課題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出典：「新型コロナウイルス感染症に関する府内企業の事態調査」（大阪府）より作成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26122" y="1288923"/>
            <a:ext cx="8928992" cy="120397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ＩＣＴ導入における主な課題は、「自宅など職場以外では仕事にならない（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47.2%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）」、「知識・ノウハウを持つ社内人材（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46.2%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特に導入企業では、知識ノウハウの不足やＩＣＴ機器・ソフトウェアのコスト、セキュリティ面を課題に挙げる企業が多い。</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14019" y="981999"/>
            <a:ext cx="8496944"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3,057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26122" y="2504433"/>
            <a:ext cx="8816170" cy="4210050"/>
          </a:xfrm>
          <a:prstGeom prst="rect">
            <a:avLst/>
          </a:prstGeom>
        </p:spPr>
      </p:pic>
      <p:sp>
        <p:nvSpPr>
          <p:cNvPr id="2" name="スライド番号プレースホルダー 1"/>
          <p:cNvSpPr>
            <a:spLocks noGrp="1"/>
          </p:cNvSpPr>
          <p:nvPr>
            <p:ph type="sldNum" sz="quarter" idx="12"/>
          </p:nvPr>
        </p:nvSpPr>
        <p:spPr>
          <a:xfrm>
            <a:off x="7049037" y="6564969"/>
            <a:ext cx="2133600" cy="365125"/>
          </a:xfrm>
        </p:spPr>
        <p:txBody>
          <a:bodyPr/>
          <a:lstStyle/>
          <a:p>
            <a:pPr>
              <a:defRPr/>
            </a:pPr>
            <a:fld id="{4AC9B83D-17C3-4F2E-B0BA-D155CD364A7C}" type="slidenum">
              <a:rPr lang="ja-JP" altLang="en-US" b="1" smtClean="0"/>
              <a:pPr>
                <a:defRPr/>
              </a:pPr>
              <a:t>52</a:t>
            </a:fld>
            <a:endParaRPr lang="ja-JP" altLang="en-US" b="1" dirty="0"/>
          </a:p>
        </p:txBody>
      </p:sp>
      <p:sp>
        <p:nvSpPr>
          <p:cNvPr id="4" name="正方形/長方形 3"/>
          <p:cNvSpPr/>
          <p:nvPr/>
        </p:nvSpPr>
        <p:spPr>
          <a:xfrm>
            <a:off x="8776680" y="6443229"/>
            <a:ext cx="193828" cy="243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89117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61839" y="465521"/>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企業の海外進出動向　</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国・地域別では、中国が大半を占めているが、直近は減少。業種別では、製造業と卸売業・小売業が多くを占め、その他の業種では海外進出が進んでいない状況。</a:t>
            </a: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288111" y="2143295"/>
            <a:ext cx="48982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292960" y="440857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6640" y="6537556"/>
            <a:ext cx="2133600" cy="365125"/>
          </a:xfrm>
        </p:spPr>
        <p:txBody>
          <a:bodyPr/>
          <a:lstStyle/>
          <a:p>
            <a:pPr>
              <a:defRPr/>
            </a:pPr>
            <a:fld id="{4AC9B83D-17C3-4F2E-B0BA-D155CD364A7C}" type="slidenum">
              <a:rPr lang="ja-JP" altLang="en-US" b="1" smtClean="0"/>
              <a:pPr>
                <a:defRPr/>
              </a:pPr>
              <a:t>53</a:t>
            </a:fld>
            <a:endParaRPr lang="ja-JP" altLang="en-US" b="1" dirty="0"/>
          </a:p>
        </p:txBody>
      </p:sp>
      <p:sp>
        <p:nvSpPr>
          <p:cNvPr id="4" name="テキスト ボックス 3"/>
          <p:cNvSpPr txBox="1"/>
          <p:nvPr/>
        </p:nvSpPr>
        <p:spPr>
          <a:xfrm>
            <a:off x="35496" y="2592922"/>
            <a:ext cx="57606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266233" y="2398254"/>
            <a:ext cx="57606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247965" y="5057037"/>
            <a:ext cx="57606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17" name="グラフ 16"/>
          <p:cNvGraphicFramePr>
            <a:graphicFrameLocks/>
          </p:cNvGraphicFramePr>
          <p:nvPr>
            <p:extLst/>
          </p:nvPr>
        </p:nvGraphicFramePr>
        <p:xfrm>
          <a:off x="71501" y="2387815"/>
          <a:ext cx="4298876" cy="44969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nvPr>
        </p:nvGraphicFramePr>
        <p:xfrm>
          <a:off x="4310685" y="2410916"/>
          <a:ext cx="4943474" cy="1965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グラフ 28"/>
          <p:cNvGraphicFramePr>
            <a:graphicFrameLocks/>
          </p:cNvGraphicFramePr>
          <p:nvPr>
            <p:extLst/>
          </p:nvPr>
        </p:nvGraphicFramePr>
        <p:xfrm>
          <a:off x="4304437" y="4458883"/>
          <a:ext cx="4741052" cy="2393486"/>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00964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39739" y="49324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ジェトロ大阪本部「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位、ベトナム、タイが上位５か国以内に入るなど、アジア地域の割合が高い。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研究開発のうち新製品開発については、中国に続きベトナム、タイが５割を占める。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4"/>
          <p:cNvGraphicFramePr>
            <a:graphicFrameLocks noGrp="1"/>
          </p:cNvGraphicFramePr>
          <p:nvPr>
            <p:extLst/>
          </p:nvPr>
        </p:nvGraphicFramePr>
        <p:xfrm>
          <a:off x="251527" y="2420063"/>
          <a:ext cx="8748965" cy="4129897"/>
        </p:xfrm>
        <a:graphic>
          <a:graphicData uri="http://schemas.openxmlformats.org/drawingml/2006/table">
            <a:tbl>
              <a:tblPr>
                <a:tableStyleId>{BC89EF96-8CEA-46FF-86C4-4CE0E7609802}</a:tableStyleId>
              </a:tblPr>
              <a:tblGrid>
                <a:gridCol w="673787">
                  <a:extLst>
                    <a:ext uri="{9D8B030D-6E8A-4147-A177-3AD203B41FA5}">
                      <a16:colId xmlns:a16="http://schemas.microsoft.com/office/drawing/2014/main" val="20000"/>
                    </a:ext>
                  </a:extLst>
                </a:gridCol>
                <a:gridCol w="673787">
                  <a:extLst>
                    <a:ext uri="{9D8B030D-6E8A-4147-A177-3AD203B41FA5}">
                      <a16:colId xmlns:a16="http://schemas.microsoft.com/office/drawing/2014/main" val="20001"/>
                    </a:ext>
                  </a:extLst>
                </a:gridCol>
                <a:gridCol w="673787">
                  <a:extLst>
                    <a:ext uri="{9D8B030D-6E8A-4147-A177-3AD203B41FA5}">
                      <a16:colId xmlns:a16="http://schemas.microsoft.com/office/drawing/2014/main" val="20002"/>
                    </a:ext>
                  </a:extLst>
                </a:gridCol>
                <a:gridCol w="673787">
                  <a:extLst>
                    <a:ext uri="{9D8B030D-6E8A-4147-A177-3AD203B41FA5}">
                      <a16:colId xmlns:a16="http://schemas.microsoft.com/office/drawing/2014/main" val="20003"/>
                    </a:ext>
                  </a:extLst>
                </a:gridCol>
                <a:gridCol w="673787">
                  <a:extLst>
                    <a:ext uri="{9D8B030D-6E8A-4147-A177-3AD203B41FA5}">
                      <a16:colId xmlns:a16="http://schemas.microsoft.com/office/drawing/2014/main" val="20004"/>
                    </a:ext>
                  </a:extLst>
                </a:gridCol>
                <a:gridCol w="673787">
                  <a:extLst>
                    <a:ext uri="{9D8B030D-6E8A-4147-A177-3AD203B41FA5}">
                      <a16:colId xmlns:a16="http://schemas.microsoft.com/office/drawing/2014/main" val="20005"/>
                    </a:ext>
                  </a:extLst>
                </a:gridCol>
                <a:gridCol w="663520">
                  <a:extLst>
                    <a:ext uri="{9D8B030D-6E8A-4147-A177-3AD203B41FA5}">
                      <a16:colId xmlns:a16="http://schemas.microsoft.com/office/drawing/2014/main" val="20006"/>
                    </a:ext>
                  </a:extLst>
                </a:gridCol>
                <a:gridCol w="673787">
                  <a:extLst>
                    <a:ext uri="{9D8B030D-6E8A-4147-A177-3AD203B41FA5}">
                      <a16:colId xmlns:a16="http://schemas.microsoft.com/office/drawing/2014/main" val="20007"/>
                    </a:ext>
                  </a:extLst>
                </a:gridCol>
                <a:gridCol w="673787">
                  <a:extLst>
                    <a:ext uri="{9D8B030D-6E8A-4147-A177-3AD203B41FA5}">
                      <a16:colId xmlns:a16="http://schemas.microsoft.com/office/drawing/2014/main" val="20008"/>
                    </a:ext>
                  </a:extLst>
                </a:gridCol>
                <a:gridCol w="673787">
                  <a:extLst>
                    <a:ext uri="{9D8B030D-6E8A-4147-A177-3AD203B41FA5}">
                      <a16:colId xmlns:a16="http://schemas.microsoft.com/office/drawing/2014/main" val="20009"/>
                    </a:ext>
                  </a:extLst>
                </a:gridCol>
                <a:gridCol w="673788">
                  <a:extLst>
                    <a:ext uri="{9D8B030D-6E8A-4147-A177-3AD203B41FA5}">
                      <a16:colId xmlns:a16="http://schemas.microsoft.com/office/drawing/2014/main" val="20010"/>
                    </a:ext>
                  </a:extLst>
                </a:gridCol>
                <a:gridCol w="673787">
                  <a:extLst>
                    <a:ext uri="{9D8B030D-6E8A-4147-A177-3AD203B41FA5}">
                      <a16:colId xmlns:a16="http://schemas.microsoft.com/office/drawing/2014/main" val="20011"/>
                    </a:ext>
                  </a:extLst>
                </a:gridCol>
                <a:gridCol w="673787">
                  <a:extLst>
                    <a:ext uri="{9D8B030D-6E8A-4147-A177-3AD203B41FA5}">
                      <a16:colId xmlns:a16="http://schemas.microsoft.com/office/drawing/2014/main" val="20012"/>
                    </a:ext>
                  </a:extLst>
                </a:gridCol>
              </a:tblGrid>
              <a:tr h="245144">
                <a:tc rowSpan="3">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高付加価値</a:t>
                      </a: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商品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68666">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9439">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5144">
                <a:tc rowSpan="3">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67200">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58.6</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39" y="2119369"/>
            <a:ext cx="587242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　複数回答（％）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39739" y="6531306"/>
            <a:ext cx="475252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英国を除く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54</a:t>
            </a:fld>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04220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50735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東洋経済新報社「外資系企業総覧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55</a:t>
            </a:fld>
            <a:endParaRPr lang="ja-JP" altLang="en-US" b="1" dirty="0"/>
          </a:p>
        </p:txBody>
      </p:sp>
      <p:sp>
        <p:nvSpPr>
          <p:cNvPr id="16" name="正方形/長方形 15"/>
          <p:cNvSpPr/>
          <p:nvPr/>
        </p:nvSpPr>
        <p:spPr>
          <a:xfrm>
            <a:off x="170278" y="959242"/>
            <a:ext cx="8928992" cy="14756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社の減少。東京都の外資系企業数は、全国の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大阪府内においては、アジアの企業を中心に、日本への最初の進出先として、または、東京に拠点を持つ外資系企業の二次進出先として、進出する動きもみられる。</a:t>
            </a:r>
          </a:p>
        </p:txBody>
      </p:sp>
      <p:graphicFrame>
        <p:nvGraphicFramePr>
          <p:cNvPr id="12" name="グラフ 11"/>
          <p:cNvGraphicFramePr>
            <a:graphicFrameLocks/>
          </p:cNvGraphicFramePr>
          <p:nvPr>
            <p:extLst/>
          </p:nvPr>
        </p:nvGraphicFramePr>
        <p:xfrm>
          <a:off x="122671" y="2902853"/>
          <a:ext cx="8894473" cy="389227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494549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77844" y="59542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）の誘致実績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24744"/>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件と、前年度から減少。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国別にみると、中国（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件）をはじめ、アジアからの進出が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件と、全体の８割を</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占めている。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179514" y="5047114"/>
          <a:ext cx="8712966" cy="1612980"/>
        </p:xfrm>
        <a:graphic>
          <a:graphicData uri="http://schemas.openxmlformats.org/drawingml/2006/table">
            <a:tbl>
              <a:tblPr firstRow="1" bandRow="1">
                <a:tableStyleId>{5C22544A-7EE6-4342-B048-85BDC9FD1C3A}</a:tableStyleId>
              </a:tblPr>
              <a:tblGrid>
                <a:gridCol w="2736302">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403245">
                <a:tc>
                  <a:txBody>
                    <a:bodyPr/>
                    <a:lstStyle/>
                    <a:p>
                      <a:r>
                        <a:rPr kumimoji="1" lang="en-US" altLang="ja-JP"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主な誘致企業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tc>
                  <a:txBody>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事業内容</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extLst>
                  <a:ext uri="{0D108BD9-81ED-4DB2-BD59-A6C34878D82A}">
                    <a16:rowId xmlns:a16="http://schemas.microsoft.com/office/drawing/2014/main" val="10000"/>
                  </a:ext>
                </a:extLst>
              </a:tr>
              <a:tr h="403245">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株式会社恒大新能源日本研究院</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リチウムイオン電池、燃料電池及び材料・部品の試作、研究開発、生産販売</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03245">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JBC Soldering Japan</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はんだ付け機器とその周辺機器の輸入、輸出、販売</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03245">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IMAGR</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小売業における自動化ソリューションの提供</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56</a:t>
            </a:fld>
            <a:endParaRPr lang="ja-JP" altLang="en-US" b="1" dirty="0"/>
          </a:p>
        </p:txBody>
      </p:sp>
      <p:graphicFrame>
        <p:nvGraphicFramePr>
          <p:cNvPr id="13" name="グラフ 12"/>
          <p:cNvGraphicFramePr>
            <a:graphicFrameLocks/>
          </p:cNvGraphicFramePr>
          <p:nvPr>
            <p:extLst/>
          </p:nvPr>
        </p:nvGraphicFramePr>
        <p:xfrm>
          <a:off x="107504" y="2467635"/>
          <a:ext cx="8928992" cy="267671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10940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2750" y="5758125"/>
            <a:ext cx="5181076" cy="46166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p>
        </p:txBody>
      </p:sp>
      <p:sp>
        <p:nvSpPr>
          <p:cNvPr id="12" name="正方形/長方形 11"/>
          <p:cNvSpPr/>
          <p:nvPr/>
        </p:nvSpPr>
        <p:spPr>
          <a:xfrm>
            <a:off x="4796969" y="2047960"/>
            <a:ext cx="4548205" cy="677108"/>
          </a:xfrm>
          <a:prstGeom prst="rect">
            <a:avLst/>
          </a:prstGeom>
        </p:spPr>
        <p:txBody>
          <a:bodyPr wrap="square">
            <a:spAutoFit/>
          </a:bodyPr>
          <a:lstStyle/>
          <a:p>
            <a:pPr marL="177792" indent="-177792"/>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○大阪府の工場立地件数（新設・増設）の推移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　令和元</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工場立地動向調査より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lvl="0" indent="-285737">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府内における工業用地面積は減少傾向。令和元年の工場立地件数は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件減少したものの、面積は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16.1ha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37" lvl="0" indent="-285737">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地方拠点強化税制について、平成３０年６月より東京２３区から本社機能を移転する場合の支援対象地域に、近畿圏の中心部が新たに追加。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31333" y="2489724"/>
            <a:ext cx="1008112"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3609" y="2072461"/>
            <a:ext cx="4416383" cy="492443"/>
          </a:xfrm>
          <a:prstGeom prst="rect">
            <a:avLst/>
          </a:prstGeom>
        </p:spPr>
        <p:txBody>
          <a:bodyPr wrap="square">
            <a:spAutoFit/>
          </a:bodyPr>
          <a:lstStyle/>
          <a:p>
            <a:pPr marL="177792" indent="-177792"/>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lvl="0" indent="-177792">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令和元</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6708" y="54869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企業立地に</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関する大阪府内の動向</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57</a:t>
            </a:fld>
            <a:endParaRPr lang="ja-JP" altLang="en-US" dirty="0"/>
          </a:p>
        </p:txBody>
      </p:sp>
      <p:graphicFrame>
        <p:nvGraphicFramePr>
          <p:cNvPr id="15" name="グラフ 14"/>
          <p:cNvGraphicFramePr>
            <a:graphicFrameLocks/>
          </p:cNvGraphicFramePr>
          <p:nvPr>
            <p:extLst/>
          </p:nvPr>
        </p:nvGraphicFramePr>
        <p:xfrm>
          <a:off x="232750" y="2702621"/>
          <a:ext cx="4104456" cy="3020199"/>
        </p:xfrm>
        <a:graphic>
          <a:graphicData uri="http://schemas.openxmlformats.org/drawingml/2006/chart">
            <c:chart xmlns:c="http://schemas.openxmlformats.org/drawingml/2006/chart" xmlns:r="http://schemas.openxmlformats.org/officeDocument/2006/relationships" r:id="rId3"/>
          </a:graphicData>
        </a:graphic>
      </p:graphicFrame>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742" y="2789381"/>
            <a:ext cx="4184754" cy="2870978"/>
          </a:xfrm>
          <a:prstGeom prst="rect">
            <a:avLst/>
          </a:prstGeom>
        </p:spPr>
      </p:pic>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06712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85444" y="63624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時点）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出典：財務省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indent="-285737">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indent="-285737">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％となり、中国・韓国の実効税率よりも低くなる。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の税制度をベースに試算。諸条件を満たした企業が立地した場合）</a:t>
            </a:r>
          </a:p>
        </p:txBody>
      </p:sp>
      <p:sp>
        <p:nvSpPr>
          <p:cNvPr id="2" name="スライド番号プレースホルダー 1"/>
          <p:cNvSpPr>
            <a:spLocks noGrp="1"/>
          </p:cNvSpPr>
          <p:nvPr>
            <p:ph type="sldNum" sz="quarter" idx="12"/>
          </p:nvPr>
        </p:nvSpPr>
        <p:spPr>
          <a:xfrm>
            <a:off x="8374900" y="6622835"/>
            <a:ext cx="745305" cy="215464"/>
          </a:xfrm>
        </p:spPr>
        <p:txBody>
          <a:bodyPr/>
          <a:lstStyle/>
          <a:p>
            <a:pPr>
              <a:defRPr/>
            </a:pPr>
            <a:fld id="{4AC9B83D-17C3-4F2E-B0BA-D155CD364A7C}" type="slidenum">
              <a:rPr lang="ja-JP" altLang="en-US" smtClean="0"/>
              <a:pPr>
                <a:defRPr/>
              </a:pPr>
              <a:t>58</a:t>
            </a:fld>
            <a:endParaRPr lang="ja-JP" altLang="en-US" dirty="0"/>
          </a:p>
        </p:txBody>
      </p:sp>
      <p:sp>
        <p:nvSpPr>
          <p:cNvPr id="8" name="テキスト ボックス 1"/>
          <p:cNvSpPr txBox="1"/>
          <p:nvPr/>
        </p:nvSpPr>
        <p:spPr>
          <a:xfrm>
            <a:off x="179528" y="6391917"/>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国家戦略特区における課税の特例（所得控除）の適用を受け</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府</a:t>
            </a:r>
            <a:r>
              <a:rPr lang="ja-JP" altLang="en-US" sz="1300" dirty="0">
                <a:latin typeface="Meiryo UI" panose="020B0604030504040204" pitchFamily="50" charset="-128"/>
                <a:ea typeface="Meiryo UI" panose="020B0604030504040204" pitchFamily="50" charset="-128"/>
              </a:rPr>
              <a:t>の成長特区税制</a:t>
            </a:r>
            <a:r>
              <a:rPr lang="ja-JP" altLang="en-US" sz="1300" dirty="0" smtClean="0">
                <a:latin typeface="Meiryo UI" panose="020B0604030504040204" pitchFamily="50" charset="-128"/>
                <a:ea typeface="Meiryo UI" panose="020B0604030504040204" pitchFamily="50" charset="-128"/>
              </a:rPr>
              <a:t>及び軽減</a:t>
            </a:r>
            <a:r>
              <a:rPr lang="ja-JP" altLang="en-US" sz="1300" dirty="0">
                <a:latin typeface="Meiryo UI" panose="020B0604030504040204" pitchFamily="50" charset="-128"/>
                <a:ea typeface="Meiryo UI" panose="020B0604030504040204" pitchFamily="50" charset="-128"/>
              </a:rPr>
              <a:t>税制を行っている市町村の課税の特例の適用を受けた最大の率</a:t>
            </a:r>
          </a:p>
        </p:txBody>
      </p:sp>
      <p:grpSp>
        <p:nvGrpSpPr>
          <p:cNvPr id="10" name="グループ化 9"/>
          <p:cNvGrpSpPr/>
          <p:nvPr/>
        </p:nvGrpSpPr>
        <p:grpSpPr>
          <a:xfrm>
            <a:off x="427823" y="2824385"/>
            <a:ext cx="8216348" cy="3679357"/>
            <a:chOff x="366713" y="908050"/>
            <a:chExt cx="8497887" cy="4681538"/>
          </a:xfrm>
        </p:grpSpPr>
        <p:graphicFrame>
          <p:nvGraphicFramePr>
            <p:cNvPr id="11" name="グラフ 3"/>
            <p:cNvGraphicFramePr>
              <a:graphicFrameLocks/>
            </p:cNvGraphicFramePr>
            <p:nvPr>
              <p:extLst/>
            </p:nvPr>
          </p:nvGraphicFramePr>
          <p:xfrm>
            <a:off x="366713" y="908050"/>
            <a:ext cx="8497887" cy="4681538"/>
          </p:xfrm>
          <a:graphic>
            <a:graphicData uri="http://schemas.openxmlformats.org/drawingml/2006/chart">
              <c:chart xmlns:c="http://schemas.openxmlformats.org/drawingml/2006/chart" xmlns:r="http://schemas.openxmlformats.org/officeDocument/2006/relationships" r:id="rId3"/>
            </a:graphicData>
          </a:graphic>
        </p:graphicFrame>
        <p:sp>
          <p:nvSpPr>
            <p:cNvPr id="14" name="円/楕円 8"/>
            <p:cNvSpPr/>
            <p:nvPr/>
          </p:nvSpPr>
          <p:spPr>
            <a:xfrm>
              <a:off x="5347582" y="2225479"/>
              <a:ext cx="368919" cy="18620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3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の課税特例</a:t>
              </a:r>
              <a:endParaRPr lang="ja-JP" altLang="en-US" sz="13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object 147"/>
            <p:cNvSpPr txBox="1"/>
            <p:nvPr/>
          </p:nvSpPr>
          <p:spPr>
            <a:xfrm>
              <a:off x="1394982" y="4228708"/>
              <a:ext cx="567237" cy="822378"/>
            </a:xfrm>
            <a:prstGeom prst="rect">
              <a:avLst/>
            </a:prstGeom>
          </p:spPr>
          <p:txBody>
            <a:bodyPr vert="horz" wrap="square" lIns="0" tIns="0" rIns="0" bIns="0" rtlCol="0">
              <a:spAutoFit/>
            </a:bodyPr>
            <a:lstStyle/>
            <a:p>
              <a:pPr marL="12700" lvl="0"/>
              <a:r>
                <a:rPr lang="en-US" altLang="ja-JP" sz="1200" b="1" spc="75" dirty="0" smtClean="0">
                  <a:solidFill>
                    <a:srgbClr val="58595B"/>
                  </a:solidFill>
                  <a:latin typeface="Yu Gothic"/>
                  <a:cs typeface="Yu Gothic"/>
                </a:rPr>
                <a:t>29.90</a:t>
              </a:r>
              <a:endParaRPr lang="en-US" altLang="ja-JP" dirty="0">
                <a:solidFill>
                  <a:prstClr val="black"/>
                </a:solidFill>
                <a:latin typeface="Yu Gothic"/>
                <a:cs typeface="Yu Gothic"/>
              </a:endParaRPr>
            </a:p>
            <a:p>
              <a:pPr marL="12700"/>
              <a:endParaRPr lang="en-US" altLang="ja-JP" sz="1200" b="1" dirty="0">
                <a:latin typeface="Yu Gothic"/>
                <a:cs typeface="Yu Gothic"/>
              </a:endParaRPr>
            </a:p>
            <a:p>
              <a:pPr marL="12700">
                <a:lnSpc>
                  <a:spcPct val="100000"/>
                </a:lnSpc>
              </a:pPr>
              <a:endParaRPr b="1" dirty="0">
                <a:latin typeface="Yu Gothic"/>
                <a:cs typeface="Yu Gothic"/>
              </a:endParaRPr>
            </a:p>
          </p:txBody>
        </p:sp>
        <p:sp>
          <p:nvSpPr>
            <p:cNvPr id="22" name="object 151"/>
            <p:cNvSpPr txBox="1"/>
            <p:nvPr/>
          </p:nvSpPr>
          <p:spPr>
            <a:xfrm>
              <a:off x="2875823" y="4228704"/>
              <a:ext cx="706867" cy="234965"/>
            </a:xfrm>
            <a:prstGeom prst="rect">
              <a:avLst/>
            </a:prstGeom>
          </p:spPr>
          <p:txBody>
            <a:bodyPr vert="horz" wrap="square" lIns="0" tIns="0" rIns="0" bIns="0" rtlCol="0">
              <a:spAutoFit/>
            </a:bodyPr>
            <a:lstStyle/>
            <a:p>
              <a:pPr marL="12700">
                <a:lnSpc>
                  <a:spcPct val="100000"/>
                </a:lnSpc>
              </a:pPr>
              <a:r>
                <a:rPr lang="en-US" altLang="ja-JP" sz="1200" b="1" spc="75" dirty="0">
                  <a:solidFill>
                    <a:srgbClr val="58595B"/>
                  </a:solidFill>
                  <a:latin typeface="Yu Gothic"/>
                  <a:cs typeface="Yu Gothic"/>
                </a:rPr>
                <a:t>28.00</a:t>
              </a:r>
              <a:endParaRPr dirty="0">
                <a:latin typeface="Yu Gothic"/>
                <a:cs typeface="Yu Gothic"/>
              </a:endParaRPr>
            </a:p>
          </p:txBody>
        </p:sp>
        <p:sp>
          <p:nvSpPr>
            <p:cNvPr id="23" name="object 170"/>
            <p:cNvSpPr txBox="1"/>
            <p:nvPr/>
          </p:nvSpPr>
          <p:spPr>
            <a:xfrm>
              <a:off x="3785165" y="4228707"/>
              <a:ext cx="715616" cy="234965"/>
            </a:xfrm>
            <a:prstGeom prst="rect">
              <a:avLst/>
            </a:prstGeom>
          </p:spPr>
          <p:txBody>
            <a:bodyPr vert="horz" wrap="square" lIns="0" tIns="0" rIns="0" bIns="0" rtlCol="0">
              <a:spAutoFit/>
            </a:bodyPr>
            <a:lstStyle/>
            <a:p>
              <a:pPr marL="12700">
                <a:lnSpc>
                  <a:spcPct val="100000"/>
                </a:lnSpc>
              </a:pPr>
              <a:r>
                <a:rPr sz="1200" b="1" spc="75" dirty="0" smtClean="0">
                  <a:solidFill>
                    <a:srgbClr val="58595B"/>
                  </a:solidFill>
                  <a:latin typeface="Yu Gothic"/>
                  <a:cs typeface="Yu Gothic"/>
                </a:rPr>
                <a:t>2</a:t>
              </a:r>
              <a:r>
                <a:rPr lang="en-US" sz="1200" b="1" spc="75" dirty="0" smtClean="0">
                  <a:solidFill>
                    <a:srgbClr val="58595B"/>
                  </a:solidFill>
                  <a:latin typeface="Yu Gothic"/>
                  <a:cs typeface="Yu Gothic"/>
                </a:rPr>
                <a:t>7.98</a:t>
              </a:r>
              <a:endParaRPr dirty="0">
                <a:latin typeface="Yu Gothic"/>
                <a:cs typeface="Yu Gothic"/>
              </a:endParaRPr>
            </a:p>
          </p:txBody>
        </p:sp>
        <p:sp>
          <p:nvSpPr>
            <p:cNvPr id="24" name="object 174"/>
            <p:cNvSpPr txBox="1"/>
            <p:nvPr/>
          </p:nvSpPr>
          <p:spPr>
            <a:xfrm>
              <a:off x="4553022" y="4228706"/>
              <a:ext cx="661136" cy="234965"/>
            </a:xfrm>
            <a:prstGeom prst="rect">
              <a:avLst/>
            </a:prstGeom>
          </p:spPr>
          <p:txBody>
            <a:bodyPr vert="horz" wrap="square" lIns="0" tIns="0" rIns="0" bIns="0" rtlCol="0">
              <a:spAutoFit/>
            </a:bodyPr>
            <a:lstStyle/>
            <a:p>
              <a:pPr marL="12700">
                <a:lnSpc>
                  <a:spcPct val="100000"/>
                </a:lnSpc>
              </a:pPr>
              <a:r>
                <a:rPr sz="1200" b="1" spc="75" dirty="0" smtClean="0">
                  <a:latin typeface="Yu Gothic"/>
                  <a:cs typeface="Yu Gothic"/>
                </a:rPr>
                <a:t>2</a:t>
              </a:r>
              <a:r>
                <a:rPr lang="en-US" sz="1200" b="1" spc="75" dirty="0" smtClean="0">
                  <a:latin typeface="Yu Gothic"/>
                  <a:cs typeface="Yu Gothic"/>
                </a:rPr>
                <a:t>6</a:t>
              </a:r>
              <a:r>
                <a:rPr sz="1200" b="1" spc="75" dirty="0" smtClean="0">
                  <a:latin typeface="Yu Gothic"/>
                  <a:cs typeface="Yu Gothic"/>
                </a:rPr>
                <a:t>.</a:t>
              </a:r>
              <a:r>
                <a:rPr lang="en-US" sz="1200" b="1" spc="75" dirty="0" smtClean="0">
                  <a:latin typeface="Yu Gothic"/>
                  <a:cs typeface="Yu Gothic"/>
                </a:rPr>
                <a:t>5</a:t>
              </a:r>
              <a:r>
                <a:rPr sz="1200" b="1" spc="75" dirty="0" smtClean="0">
                  <a:latin typeface="Yu Gothic"/>
                  <a:cs typeface="Yu Gothic"/>
                </a:rPr>
                <a:t>0</a:t>
              </a:r>
              <a:endParaRPr sz="1200" dirty="0">
                <a:latin typeface="Yu Gothic"/>
                <a:cs typeface="Yu Gothic"/>
              </a:endParaRPr>
            </a:p>
          </p:txBody>
        </p:sp>
        <p:sp>
          <p:nvSpPr>
            <p:cNvPr id="25" name="object 159"/>
            <p:cNvSpPr txBox="1"/>
            <p:nvPr/>
          </p:nvSpPr>
          <p:spPr>
            <a:xfrm>
              <a:off x="5346762" y="1419106"/>
              <a:ext cx="641266" cy="274127"/>
            </a:xfrm>
            <a:prstGeom prst="rect">
              <a:avLst/>
            </a:prstGeom>
          </p:spPr>
          <p:txBody>
            <a:bodyPr vert="horz" wrap="square" lIns="0" tIns="0" rIns="0" bIns="0" rtlCol="0">
              <a:spAutoFit/>
            </a:bodyPr>
            <a:lstStyle/>
            <a:p>
              <a:pPr marL="12700">
                <a:lnSpc>
                  <a:spcPct val="100000"/>
                </a:lnSpc>
              </a:pPr>
              <a:r>
                <a:rPr lang="en-US" sz="1400" b="1" spc="75" dirty="0" smtClean="0">
                  <a:latin typeface="Yu Gothic"/>
                  <a:cs typeface="Yu Gothic"/>
                </a:rPr>
                <a:t>24</a:t>
              </a:r>
              <a:r>
                <a:rPr sz="1400" b="1" spc="75" dirty="0" smtClean="0">
                  <a:latin typeface="Yu Gothic"/>
                  <a:cs typeface="Yu Gothic"/>
                </a:rPr>
                <a:t>.</a:t>
              </a:r>
              <a:r>
                <a:rPr lang="en-US" sz="1400" b="1" spc="75" dirty="0" smtClean="0">
                  <a:latin typeface="Yu Gothic"/>
                  <a:cs typeface="Yu Gothic"/>
                </a:rPr>
                <a:t>49</a:t>
              </a:r>
              <a:endParaRPr sz="1100" dirty="0">
                <a:latin typeface="Yu Gothic"/>
                <a:cs typeface="Yu Gothic"/>
              </a:endParaRPr>
            </a:p>
          </p:txBody>
        </p:sp>
        <p:sp>
          <p:nvSpPr>
            <p:cNvPr id="26" name="object 178"/>
            <p:cNvSpPr txBox="1"/>
            <p:nvPr/>
          </p:nvSpPr>
          <p:spPr>
            <a:xfrm>
              <a:off x="6161610" y="4228704"/>
              <a:ext cx="611326" cy="234965"/>
            </a:xfrm>
            <a:prstGeom prst="rect">
              <a:avLst/>
            </a:prstGeom>
          </p:spPr>
          <p:txBody>
            <a:bodyPr vert="horz" wrap="square" lIns="0" tIns="0" rIns="0" bIns="0" rtlCol="0">
              <a:spAutoFit/>
            </a:bodyPr>
            <a:lstStyle/>
            <a:p>
              <a:pPr marL="12700">
                <a:lnSpc>
                  <a:spcPct val="100000"/>
                </a:lnSpc>
              </a:pPr>
              <a:r>
                <a:rPr sz="1200" b="1" spc="75" dirty="0" smtClean="0">
                  <a:latin typeface="Yu Gothic"/>
                  <a:cs typeface="Yu Gothic"/>
                </a:rPr>
                <a:t>24.</a:t>
              </a:r>
              <a:r>
                <a:rPr lang="en-US" sz="1200" b="1" spc="75" dirty="0" smtClean="0">
                  <a:latin typeface="Yu Gothic"/>
                  <a:cs typeface="Yu Gothic"/>
                </a:rPr>
                <a:t>0</a:t>
              </a:r>
              <a:r>
                <a:rPr sz="1200" b="1" spc="75" dirty="0" smtClean="0">
                  <a:latin typeface="Yu Gothic"/>
                  <a:cs typeface="Yu Gothic"/>
                </a:rPr>
                <a:t>0</a:t>
              </a:r>
              <a:endParaRPr dirty="0">
                <a:latin typeface="Yu Gothic"/>
                <a:cs typeface="Yu Gothic"/>
              </a:endParaRPr>
            </a:p>
          </p:txBody>
        </p:sp>
        <p:sp>
          <p:nvSpPr>
            <p:cNvPr id="27" name="object 178"/>
            <p:cNvSpPr txBox="1"/>
            <p:nvPr/>
          </p:nvSpPr>
          <p:spPr>
            <a:xfrm>
              <a:off x="6826520" y="1693733"/>
              <a:ext cx="976640" cy="352448"/>
            </a:xfrm>
            <a:prstGeom prst="rect">
              <a:avLst/>
            </a:prstGeom>
          </p:spPr>
          <p:txBody>
            <a:bodyPr vert="horz" wrap="square" lIns="0" tIns="0" rIns="0" bIns="0" rtlCol="0">
              <a:spAutoFit/>
            </a:bodyPr>
            <a:lstStyle/>
            <a:p>
              <a:pPr marL="12700">
                <a:lnSpc>
                  <a:spcPct val="100000"/>
                </a:lnSpc>
              </a:pPr>
              <a:r>
                <a:rPr b="1" u="sng" spc="75" dirty="0" smtClean="0">
                  <a:latin typeface="Yu Gothic"/>
                  <a:cs typeface="Yu Gothic"/>
                </a:rPr>
                <a:t>2</a:t>
              </a:r>
              <a:r>
                <a:rPr lang="en-US" b="1" u="sng" spc="75" dirty="0" smtClean="0">
                  <a:latin typeface="Yu Gothic"/>
                  <a:cs typeface="Yu Gothic"/>
                </a:rPr>
                <a:t>2.49</a:t>
              </a:r>
              <a:r>
                <a:rPr lang="en-US" altLang="ja-JP" sz="600" b="1" u="sng" spc="75" dirty="0" smtClean="0">
                  <a:latin typeface="Yu Gothic"/>
                  <a:cs typeface="Yu Gothic"/>
                </a:rPr>
                <a:t>(※)</a:t>
              </a:r>
              <a:endParaRPr u="sng" dirty="0">
                <a:latin typeface="Yu Gothic"/>
                <a:cs typeface="Yu Gothic"/>
              </a:endParaRPr>
            </a:p>
          </p:txBody>
        </p:sp>
        <p:sp>
          <p:nvSpPr>
            <p:cNvPr id="28" name="object 178"/>
            <p:cNvSpPr txBox="1"/>
            <p:nvPr/>
          </p:nvSpPr>
          <p:spPr>
            <a:xfrm>
              <a:off x="7720387" y="4243435"/>
              <a:ext cx="611326" cy="234965"/>
            </a:xfrm>
            <a:prstGeom prst="rect">
              <a:avLst/>
            </a:prstGeom>
          </p:spPr>
          <p:txBody>
            <a:bodyPr vert="horz" wrap="square" lIns="0" tIns="0" rIns="0" bIns="0" rtlCol="0">
              <a:spAutoFit/>
            </a:bodyPr>
            <a:lstStyle/>
            <a:p>
              <a:pPr marL="12700">
                <a:lnSpc>
                  <a:spcPct val="100000"/>
                </a:lnSpc>
              </a:pPr>
              <a:r>
                <a:rPr lang="en-US" sz="1200" b="1" spc="75" dirty="0" smtClean="0">
                  <a:latin typeface="Yu Gothic"/>
                  <a:cs typeface="Yu Gothic"/>
                </a:rPr>
                <a:t>19</a:t>
              </a:r>
              <a:r>
                <a:rPr sz="1200" b="1" spc="75" dirty="0" smtClean="0">
                  <a:latin typeface="Yu Gothic"/>
                  <a:cs typeface="Yu Gothic"/>
                </a:rPr>
                <a:t>.</a:t>
              </a:r>
              <a:r>
                <a:rPr lang="en-US" sz="1200" b="1" spc="75" dirty="0" smtClean="0">
                  <a:latin typeface="Yu Gothic"/>
                  <a:cs typeface="Yu Gothic"/>
                </a:rPr>
                <a:t>00</a:t>
              </a:r>
              <a:endParaRPr sz="1200" dirty="0">
                <a:latin typeface="Yu Gothic"/>
                <a:cs typeface="Yu Gothic"/>
              </a:endParaRPr>
            </a:p>
          </p:txBody>
        </p:sp>
      </p:grpSp>
      <p:sp>
        <p:nvSpPr>
          <p:cNvPr id="31" name="円/楕円 29"/>
          <p:cNvSpPr/>
          <p:nvPr/>
        </p:nvSpPr>
        <p:spPr>
          <a:xfrm>
            <a:off x="6746627" y="4002761"/>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成長特区</a:t>
            </a:r>
            <a:endPar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a:endCxn id="6" idx="0"/>
          </p:cNvCxnSpPr>
          <p:nvPr/>
        </p:nvCxnSpPr>
        <p:spPr>
          <a:xfrm>
            <a:off x="2471714" y="3447219"/>
            <a:ext cx="3030037" cy="3031"/>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647127" y="3746100"/>
            <a:ext cx="1350021" cy="3459"/>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4550446" y="5840906"/>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35" name="正方形/長方形 34"/>
          <p:cNvSpPr/>
          <p:nvPr/>
        </p:nvSpPr>
        <p:spPr>
          <a:xfrm rot="18924040">
            <a:off x="5974180" y="5891272"/>
            <a:ext cx="1128308" cy="24152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sz="1400"/>
          </a:p>
        </p:txBody>
      </p:sp>
      <p:sp>
        <p:nvSpPr>
          <p:cNvPr id="43" name="屈折矢印 42"/>
          <p:cNvSpPr/>
          <p:nvPr/>
        </p:nvSpPr>
        <p:spPr>
          <a:xfrm>
            <a:off x="5496447" y="2793441"/>
            <a:ext cx="690781" cy="862045"/>
          </a:xfrm>
          <a:prstGeom prst="bentUpArrow">
            <a:avLst>
              <a:gd name="adj1" fmla="val 1969"/>
              <a:gd name="adj2" fmla="val 25000"/>
              <a:gd name="adj3" fmla="val 423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5534154" y="2794054"/>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HGSｺﾞｼｯｸM" panose="020B0600000000000000" pitchFamily="50" charset="-128"/>
                <a:ea typeface="HGSｺﾞｼｯｸM" panose="020B0600000000000000" pitchFamily="50" charset="-128"/>
              </a:rPr>
              <a:t>国の支援</a:t>
            </a:r>
            <a:endParaRPr kumimoji="1" lang="ja-JP" altLang="en-US" sz="1400" b="1" dirty="0">
              <a:solidFill>
                <a:schemeClr val="bg1"/>
              </a:solidFill>
              <a:latin typeface="HGSｺﾞｼｯｸM" panose="020B0600000000000000" pitchFamily="50" charset="-128"/>
              <a:ea typeface="HGSｺﾞｼｯｸM" panose="020B0600000000000000" pitchFamily="50" charset="-128"/>
            </a:endParaRPr>
          </a:p>
        </p:txBody>
      </p:sp>
      <p:sp>
        <p:nvSpPr>
          <p:cNvPr id="6" name="下矢印 5"/>
          <p:cNvSpPr/>
          <p:nvPr/>
        </p:nvSpPr>
        <p:spPr>
          <a:xfrm>
            <a:off x="5376405" y="3450250"/>
            <a:ext cx="250692" cy="37920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屈折矢印 43"/>
          <p:cNvSpPr/>
          <p:nvPr/>
        </p:nvSpPr>
        <p:spPr>
          <a:xfrm>
            <a:off x="6997148" y="2991979"/>
            <a:ext cx="866871" cy="876337"/>
          </a:xfrm>
          <a:prstGeom prst="bentUpArrow">
            <a:avLst>
              <a:gd name="adj1" fmla="val 1845"/>
              <a:gd name="adj2" fmla="val 25000"/>
              <a:gd name="adj3" fmla="val 3772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866802" y="3746099"/>
            <a:ext cx="278162" cy="17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6849333" y="2779179"/>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HGSｺﾞｼｯｸM" panose="020B0600000000000000" pitchFamily="50" charset="-128"/>
                <a:ea typeface="HGSｺﾞｼｯｸM" panose="020B0600000000000000" pitchFamily="50" charset="-128"/>
              </a:rPr>
              <a:t>府及び府内関係市町村による独自支援</a:t>
            </a:r>
          </a:p>
        </p:txBody>
      </p:sp>
      <p:sp>
        <p:nvSpPr>
          <p:cNvPr id="45" name="正方形/長方形 44"/>
          <p:cNvSpPr/>
          <p:nvPr/>
        </p:nvSpPr>
        <p:spPr>
          <a:xfrm rot="18924040">
            <a:off x="6527819" y="5639513"/>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dirty="0" smtClean="0">
                <a:solidFill>
                  <a:schemeClr val="tx1"/>
                </a:solidFill>
                <a:latin typeface="HGPｺﾞｼｯｸE" panose="020B0900000000000000" pitchFamily="50" charset="-128"/>
                <a:ea typeface="HGPｺﾞｼｯｸE" panose="020B0900000000000000" pitchFamily="50" charset="-128"/>
              </a:rPr>
              <a:t>大阪</a:t>
            </a:r>
            <a:endParaRPr lang="ja-JP" sz="1400" dirty="0">
              <a:solidFill>
                <a:schemeClr val="tx1"/>
              </a:solidFill>
              <a:latin typeface="HGPｺﾞｼｯｸE" panose="020B0900000000000000" pitchFamily="50" charset="-128"/>
              <a:ea typeface="HGPｺﾞｼｯｸE" panose="020B0900000000000000"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23780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56000"/>
            <a:ext cx="8928000" cy="369332"/>
          </a:xfrm>
          <a:prstGeom prst="rect">
            <a:avLst/>
          </a:prstGeom>
        </p:spPr>
        <p:txBody>
          <a:bodyPr wrap="square">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年度県民経済計算」より作成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008" y="1124744"/>
            <a:ext cx="9036496" cy="8334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と前年度から横ばい。また、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シェア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rPr>
              <a:t>前年度から横ばい。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年の戦略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年を平均すると、大阪府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は名目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1"/>
          <p:cNvGraphicFramePr>
            <a:graphicFrameLocks noGrp="1"/>
          </p:cNvGraphicFramePr>
          <p:nvPr>
            <p:extLst>
              <p:ext uri="{D42A27DB-BD31-4B8C-83A1-F6EECF244321}">
                <p14:modId xmlns:p14="http://schemas.microsoft.com/office/powerpoint/2010/main" val="2334850396"/>
              </p:ext>
            </p:extLst>
          </p:nvPr>
        </p:nvGraphicFramePr>
        <p:xfrm>
          <a:off x="107504" y="2265257"/>
          <a:ext cx="8784978" cy="2107985"/>
        </p:xfrm>
        <a:graphic>
          <a:graphicData uri="http://schemas.openxmlformats.org/drawingml/2006/table">
            <a:tbl>
              <a:tblPr>
                <a:tableStyleId>{5C22544A-7EE6-4342-B048-85BDC9FD1C3A}</a:tableStyleId>
              </a:tblPr>
              <a:tblGrid>
                <a:gridCol w="821842">
                  <a:extLst>
                    <a:ext uri="{9D8B030D-6E8A-4147-A177-3AD203B41FA5}">
                      <a16:colId xmlns:a16="http://schemas.microsoft.com/office/drawing/2014/main" val="20000"/>
                    </a:ext>
                  </a:extLst>
                </a:gridCol>
                <a:gridCol w="834293">
                  <a:extLst>
                    <a:ext uri="{9D8B030D-6E8A-4147-A177-3AD203B41FA5}">
                      <a16:colId xmlns:a16="http://schemas.microsoft.com/office/drawing/2014/main" val="20001"/>
                    </a:ext>
                  </a:extLst>
                </a:gridCol>
                <a:gridCol w="722223">
                  <a:extLst>
                    <a:ext uri="{9D8B030D-6E8A-4147-A177-3AD203B41FA5}">
                      <a16:colId xmlns:a16="http://schemas.microsoft.com/office/drawing/2014/main" val="20002"/>
                    </a:ext>
                  </a:extLst>
                </a:gridCol>
                <a:gridCol w="924571">
                  <a:extLst>
                    <a:ext uri="{9D8B030D-6E8A-4147-A177-3AD203B41FA5}">
                      <a16:colId xmlns:a16="http://schemas.microsoft.com/office/drawing/2014/main" val="20003"/>
                    </a:ext>
                  </a:extLst>
                </a:gridCol>
                <a:gridCol w="722223">
                  <a:extLst>
                    <a:ext uri="{9D8B030D-6E8A-4147-A177-3AD203B41FA5}">
                      <a16:colId xmlns:a16="http://schemas.microsoft.com/office/drawing/2014/main" val="20004"/>
                    </a:ext>
                  </a:extLst>
                </a:gridCol>
                <a:gridCol w="834293">
                  <a:extLst>
                    <a:ext uri="{9D8B030D-6E8A-4147-A177-3AD203B41FA5}">
                      <a16:colId xmlns:a16="http://schemas.microsoft.com/office/drawing/2014/main" val="20005"/>
                    </a:ext>
                  </a:extLst>
                </a:gridCol>
                <a:gridCol w="722223">
                  <a:extLst>
                    <a:ext uri="{9D8B030D-6E8A-4147-A177-3AD203B41FA5}">
                      <a16:colId xmlns:a16="http://schemas.microsoft.com/office/drawing/2014/main" val="20006"/>
                    </a:ext>
                  </a:extLst>
                </a:gridCol>
                <a:gridCol w="834293">
                  <a:extLst>
                    <a:ext uri="{9D8B030D-6E8A-4147-A177-3AD203B41FA5}">
                      <a16:colId xmlns:a16="http://schemas.microsoft.com/office/drawing/2014/main" val="20007"/>
                    </a:ext>
                  </a:extLst>
                </a:gridCol>
                <a:gridCol w="722223">
                  <a:extLst>
                    <a:ext uri="{9D8B030D-6E8A-4147-A177-3AD203B41FA5}">
                      <a16:colId xmlns:a16="http://schemas.microsoft.com/office/drawing/2014/main" val="20008"/>
                    </a:ext>
                  </a:extLst>
                </a:gridCol>
                <a:gridCol w="924571">
                  <a:extLst>
                    <a:ext uri="{9D8B030D-6E8A-4147-A177-3AD203B41FA5}">
                      <a16:colId xmlns:a16="http://schemas.microsoft.com/office/drawing/2014/main" val="20009"/>
                    </a:ext>
                  </a:extLst>
                </a:gridCol>
                <a:gridCol w="722223">
                  <a:extLst>
                    <a:ext uri="{9D8B030D-6E8A-4147-A177-3AD203B41FA5}">
                      <a16:colId xmlns:a16="http://schemas.microsoft.com/office/drawing/2014/main" val="20010"/>
                    </a:ext>
                  </a:extLst>
                </a:gridCol>
              </a:tblGrid>
              <a:tr h="184891">
                <a:tc rowSpan="2">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78928">
                <a:tc vMerge="1">
                  <a:txBody>
                    <a:bodyPr/>
                    <a:lstStyle/>
                    <a:p>
                      <a:endParaRPr kumimoji="1" lang="ja-JP" altLang="en-US"/>
                    </a:p>
                  </a:txBody>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48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37,001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97,911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33,825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32,774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499,429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48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37,604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100,277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34,954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33,076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494,043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48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37,100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99,824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36,615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32,460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494,370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48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37,355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101,235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37,770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32,635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507,255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48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38,074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101,769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38,447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32,536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518,235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48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38,862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104,495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39,561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34,019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532,786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4891">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38,768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105,127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39,374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34,567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6.4%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536,851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87160"/>
                  </a:ext>
                </a:extLst>
              </a:tr>
              <a:tr h="184891">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39,953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105,965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40,276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35,362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547,586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174306"/>
                  </a:ext>
                </a:extLst>
              </a:tr>
              <a:tr h="184891">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40,196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107,042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19.5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40,937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35,717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6.5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548,367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100.0</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5702578"/>
                  </a:ext>
                </a:extLst>
              </a:tr>
            </a:tbl>
          </a:graphicData>
        </a:graphic>
      </p:graphicFrame>
      <p:sp>
        <p:nvSpPr>
          <p:cNvPr id="11" name="テキスト ボックス 10"/>
          <p:cNvSpPr txBox="1"/>
          <p:nvPr/>
        </p:nvSpPr>
        <p:spPr>
          <a:xfrm>
            <a:off x="107504" y="1977225"/>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4437112"/>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a:t>
            </a:fld>
            <a:endParaRPr lang="ja-JP" altLang="en-US" b="1" dirty="0"/>
          </a:p>
        </p:txBody>
      </p:sp>
      <p:graphicFrame>
        <p:nvGraphicFramePr>
          <p:cNvPr id="12" name="表 1"/>
          <p:cNvGraphicFramePr>
            <a:graphicFrameLocks noGrp="1"/>
          </p:cNvGraphicFramePr>
          <p:nvPr>
            <p:extLst>
              <p:ext uri="{D42A27DB-BD31-4B8C-83A1-F6EECF244321}">
                <p14:modId xmlns:p14="http://schemas.microsoft.com/office/powerpoint/2010/main" val="1348475523"/>
              </p:ext>
            </p:extLst>
          </p:nvPr>
        </p:nvGraphicFramePr>
        <p:xfrm>
          <a:off x="112918" y="4720112"/>
          <a:ext cx="8784978" cy="2107985"/>
        </p:xfrm>
        <a:graphic>
          <a:graphicData uri="http://schemas.openxmlformats.org/drawingml/2006/table">
            <a:tbl>
              <a:tblPr>
                <a:tableStyleId>{5C22544A-7EE6-4342-B048-85BDC9FD1C3A}</a:tableStyleId>
              </a:tblPr>
              <a:tblGrid>
                <a:gridCol w="821842">
                  <a:extLst>
                    <a:ext uri="{9D8B030D-6E8A-4147-A177-3AD203B41FA5}">
                      <a16:colId xmlns:a16="http://schemas.microsoft.com/office/drawing/2014/main" val="20000"/>
                    </a:ext>
                  </a:extLst>
                </a:gridCol>
                <a:gridCol w="834293">
                  <a:extLst>
                    <a:ext uri="{9D8B030D-6E8A-4147-A177-3AD203B41FA5}">
                      <a16:colId xmlns:a16="http://schemas.microsoft.com/office/drawing/2014/main" val="20001"/>
                    </a:ext>
                  </a:extLst>
                </a:gridCol>
                <a:gridCol w="722223">
                  <a:extLst>
                    <a:ext uri="{9D8B030D-6E8A-4147-A177-3AD203B41FA5}">
                      <a16:colId xmlns:a16="http://schemas.microsoft.com/office/drawing/2014/main" val="20002"/>
                    </a:ext>
                  </a:extLst>
                </a:gridCol>
                <a:gridCol w="924571">
                  <a:extLst>
                    <a:ext uri="{9D8B030D-6E8A-4147-A177-3AD203B41FA5}">
                      <a16:colId xmlns:a16="http://schemas.microsoft.com/office/drawing/2014/main" val="20003"/>
                    </a:ext>
                  </a:extLst>
                </a:gridCol>
                <a:gridCol w="722223">
                  <a:extLst>
                    <a:ext uri="{9D8B030D-6E8A-4147-A177-3AD203B41FA5}">
                      <a16:colId xmlns:a16="http://schemas.microsoft.com/office/drawing/2014/main" val="20004"/>
                    </a:ext>
                  </a:extLst>
                </a:gridCol>
                <a:gridCol w="834293">
                  <a:extLst>
                    <a:ext uri="{9D8B030D-6E8A-4147-A177-3AD203B41FA5}">
                      <a16:colId xmlns:a16="http://schemas.microsoft.com/office/drawing/2014/main" val="20005"/>
                    </a:ext>
                  </a:extLst>
                </a:gridCol>
                <a:gridCol w="722223">
                  <a:extLst>
                    <a:ext uri="{9D8B030D-6E8A-4147-A177-3AD203B41FA5}">
                      <a16:colId xmlns:a16="http://schemas.microsoft.com/office/drawing/2014/main" val="20006"/>
                    </a:ext>
                  </a:extLst>
                </a:gridCol>
                <a:gridCol w="834293">
                  <a:extLst>
                    <a:ext uri="{9D8B030D-6E8A-4147-A177-3AD203B41FA5}">
                      <a16:colId xmlns:a16="http://schemas.microsoft.com/office/drawing/2014/main" val="20007"/>
                    </a:ext>
                  </a:extLst>
                </a:gridCol>
                <a:gridCol w="722223">
                  <a:extLst>
                    <a:ext uri="{9D8B030D-6E8A-4147-A177-3AD203B41FA5}">
                      <a16:colId xmlns:a16="http://schemas.microsoft.com/office/drawing/2014/main" val="20008"/>
                    </a:ext>
                  </a:extLst>
                </a:gridCol>
                <a:gridCol w="924571">
                  <a:extLst>
                    <a:ext uri="{9D8B030D-6E8A-4147-A177-3AD203B41FA5}">
                      <a16:colId xmlns:a16="http://schemas.microsoft.com/office/drawing/2014/main" val="20009"/>
                    </a:ext>
                  </a:extLst>
                </a:gridCol>
                <a:gridCol w="722223">
                  <a:extLst>
                    <a:ext uri="{9D8B030D-6E8A-4147-A177-3AD203B41FA5}">
                      <a16:colId xmlns:a16="http://schemas.microsoft.com/office/drawing/2014/main" val="20010"/>
                    </a:ext>
                  </a:extLst>
                </a:gridCol>
              </a:tblGrid>
              <a:tr h="189183">
                <a:tc rowSpan="2">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83081">
                <a:tc vMerge="1">
                  <a:txBody>
                    <a:bodyPr/>
                    <a:lstStyle/>
                    <a:p>
                      <a:endParaRPr kumimoji="1" lang="ja-JP" altLang="en-US"/>
                    </a:p>
                  </a:txBody>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9183">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36,690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97,138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33,309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32,317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493,030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9183">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37,588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100,279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34,943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33,074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495,280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9183">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37,281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100,819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20.2%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36,436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32,593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499,324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9183">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37,585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102,699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37,305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32,786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512,535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9183">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37,352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101,139</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37,112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32,058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510,704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9183">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37,875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103,801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20.1%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37,484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33,132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517,233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9183">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37,866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104,573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37,540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33,726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522,000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87160"/>
                  </a:ext>
                </a:extLst>
              </a:tr>
              <a:tr h="189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38,935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105,370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38,660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34,440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532,020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174306"/>
                  </a:ext>
                </a:extLst>
              </a:tr>
              <a:tr h="18918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38,983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105,846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19.8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39,400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7.4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34,682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6.5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533,668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5491807"/>
                  </a:ext>
                </a:extLst>
              </a:tr>
            </a:tbl>
          </a:graphicData>
        </a:graphic>
      </p:graphicFrame>
    </p:spTree>
    <p:extLst>
      <p:ext uri="{BB962C8B-B14F-4D97-AF65-F5344CB8AC3E}">
        <p14:creationId xmlns:p14="http://schemas.microsoft.com/office/powerpoint/2010/main" val="18068213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59</a:t>
            </a:fld>
            <a:endParaRPr lang="ja-JP" altLang="en-US" b="1" dirty="0"/>
          </a:p>
        </p:txBody>
      </p:sp>
      <p:sp>
        <p:nvSpPr>
          <p:cNvPr id="4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9707" y="714284"/>
            <a:ext cx="8928992" cy="69849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認定された。また、大阪からの提案内容を踏まえ、法改正等の措置が講ぜられるなど、国において各種取組みが進められて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いる（認定一覧は以下のとおり）。</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8" name="表 87"/>
          <p:cNvGraphicFramePr>
            <a:graphicFrameLocks noGrp="1"/>
          </p:cNvGraphicFramePr>
          <p:nvPr>
            <p:extLst>
              <p:ext uri="{D42A27DB-BD31-4B8C-83A1-F6EECF244321}">
                <p14:modId xmlns:p14="http://schemas.microsoft.com/office/powerpoint/2010/main" val="2312411651"/>
              </p:ext>
            </p:extLst>
          </p:nvPr>
        </p:nvGraphicFramePr>
        <p:xfrm>
          <a:off x="61960" y="1628800"/>
          <a:ext cx="8964486" cy="4658934"/>
        </p:xfrm>
        <a:graphic>
          <a:graphicData uri="http://schemas.openxmlformats.org/drawingml/2006/table">
            <a:tbl>
              <a:tblPr>
                <a:tableStyleId>{5C22544A-7EE6-4342-B048-85BDC9FD1C3A}</a:tableStyleId>
              </a:tblPr>
              <a:tblGrid>
                <a:gridCol w="521803">
                  <a:extLst>
                    <a:ext uri="{9D8B030D-6E8A-4147-A177-3AD203B41FA5}">
                      <a16:colId xmlns:a16="http://schemas.microsoft.com/office/drawing/2014/main" val="20000"/>
                    </a:ext>
                  </a:extLst>
                </a:gridCol>
                <a:gridCol w="8442683">
                  <a:extLst>
                    <a:ext uri="{9D8B030D-6E8A-4147-A177-3AD203B41FA5}">
                      <a16:colId xmlns:a16="http://schemas.microsoft.com/office/drawing/2014/main" val="20001"/>
                    </a:ext>
                  </a:extLst>
                </a:gridCol>
              </a:tblGrid>
              <a:tr h="737429">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0"/>
                  </a:ext>
                </a:extLst>
              </a:tr>
              <a:tr h="945895">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　大阪府内</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市町村、大阪市、八尾市、寝屋川市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5">
                        <a:lumMod val="40000"/>
                        <a:lumOff val="60000"/>
                      </a:schemeClr>
                    </a:solidFill>
                  </a:tcPr>
                </a:tc>
                <a:extLst>
                  <a:ext uri="{0D108BD9-81ED-4DB2-BD59-A6C34878D82A}">
                    <a16:rowId xmlns:a16="http://schemas.microsoft.com/office/drawing/2014/main" val="10001"/>
                  </a:ext>
                </a:extLst>
              </a:tr>
              <a:tr h="1382766">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　実施区域　大阪市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守口市、枚方市、寝屋川市、箕面市、門真市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「設備投資に係る課税の特例」（大日本住友製薬株式会社）（</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2"/>
                  </a:ext>
                </a:extLst>
              </a:tr>
              <a:tr h="530948">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3"/>
                  </a:ext>
                </a:extLst>
              </a:tr>
              <a:tr h="530948">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4"/>
                  </a:ext>
                </a:extLst>
              </a:tr>
              <a:tr h="530948">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・「病床規制に係る医療法の特例」（一般社団法人中之島アイセンター推進協議会）</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・「建築物用地下水の採取に係る特例」（大阪市）</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2699965917"/>
                  </a:ext>
                </a:extLst>
              </a:tr>
            </a:tbl>
          </a:graphicData>
        </a:graphic>
      </p:graphicFrame>
    </p:spTree>
    <p:extLst>
      <p:ext uri="{BB962C8B-B14F-4D97-AF65-F5344CB8AC3E}">
        <p14:creationId xmlns:p14="http://schemas.microsoft.com/office/powerpoint/2010/main" val="68088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08" y="47886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885765" y="315767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れた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製品は「大阪製ブランド製品」として大阪府をはじめ、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様々な支援機関等が実施するプロモーション活動によって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757349" y="2881950"/>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（おおさかせい）ブランド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認定制度</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図 3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276" y="3333668"/>
            <a:ext cx="586051" cy="759384"/>
          </a:xfrm>
          <a:prstGeom prst="rect">
            <a:avLst/>
          </a:prstGeom>
          <a:noFill/>
          <a:ln>
            <a:noFill/>
          </a:ln>
        </p:spPr>
      </p:pic>
      <p:sp>
        <p:nvSpPr>
          <p:cNvPr id="32" name="正方形/長方形 31"/>
          <p:cNvSpPr/>
          <p:nvPr/>
        </p:nvSpPr>
        <p:spPr>
          <a:xfrm>
            <a:off x="4910864" y="4830827"/>
            <a:ext cx="4150731" cy="1938992"/>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a:latin typeface="Meiryo UI" panose="020B0604030504040204" pitchFamily="50" charset="-128"/>
                <a:ea typeface="Meiryo UI" panose="020B0604030504040204" pitchFamily="50" charset="-128"/>
                <a:cs typeface="Courier New" panose="02070309020205020404" pitchFamily="49" charset="0"/>
              </a:rPr>
              <a:t>　</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新事業創出や</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新商品・サービスの開発など企業の課題解決に向けて「デザイン思考」（問題解決のプロセス）を踏まえた支援</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を行うこと</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により、中小企業のイノベーションを促進。</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デザイン総合相談</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中小企業の経営やデザインに関する課題</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を発見</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し、解決策のアドバイスから</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デザイナー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紹介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行っています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デザインを経営に活かす人材を育成するために、デザイン思考や　</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ブランドなどに関するテーマを毎年設け、フォーラムやワークショップ</a:t>
            </a:r>
            <a: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t/>
            </a:r>
            <a:b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b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を開催して</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います。</a:t>
            </a:r>
          </a:p>
        </p:txBody>
      </p:sp>
      <p:sp>
        <p:nvSpPr>
          <p:cNvPr id="33" name="正方形/長方形 32"/>
          <p:cNvSpPr/>
          <p:nvPr/>
        </p:nvSpPr>
        <p:spPr>
          <a:xfrm>
            <a:off x="40264" y="2990556"/>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アクションプラン５つの戦略と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大阪版エコノミックガーデニング「ＥＧおおさか」の取組みについて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97117" y="4542668"/>
            <a:ext cx="4316657"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〇</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産業デザインセンター事業</a:t>
            </a:r>
          </a:p>
          <a:p>
            <a:pPr marL="182563" indent="-182563"/>
            <a:endPar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23228" y="3513777"/>
            <a:ext cx="4679573" cy="2795544"/>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の変革と挑戦に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知る、やる、集まる」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を徹底的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１：交流と情報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発信で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ものづくり中小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を促進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おおさかの考え方を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の活動指針と位置付け事業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展開</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産学公民金」の連携・協働により、府内ものづくり中小企業にとって最適なビジネス環境の整備を進め（土壌を耕し）、「変革と挑戦」に取り組む中小企業を応援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する（基本を育てる）地域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経済“賑耕”政策「大阪版エコノミックガーデニング（ＥＧおおさか）」に取り組んでいます。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descr="\\10.250.60.22\share\◆MOBIOロゴタイプ＜docﾌｫﾙﾀﾞと同じものです＞\切り抜きロゴ【MOBIO】\mobio_logo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10.250.60.22\share\製造業Ｇ\■EGおおさか\02_EGシンボルマーク\納品0602\軽いやつ.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4155" y="4781113"/>
            <a:ext cx="1080000" cy="264258"/>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72670" y="883110"/>
            <a:ext cx="8963824" cy="20184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総合支援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、大阪府、（公財）大阪産業局、民間事業者が連携して、ものづくり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製品を「大阪製ブランド」として認定しているほか、（地独）大阪産業技術研究所が行う取組を支援することにより、ものづくり産業の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診断や</a:t>
            </a:r>
            <a:r>
              <a:rPr lang="en-US" altLang="ja-JP"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とものづくり企業のマッチングを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lang="en-US" altLang="ja-JP"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推進ラボ事業により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の生産性向上を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支援してい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ja-JP" sz="1600" dirty="0" smtClean="0">
                <a:solidFill>
                  <a:schemeClr val="tx1"/>
                </a:solidFill>
                <a:latin typeface="Meiryo UI" panose="020B0604030504040204" pitchFamily="50" charset="-128"/>
                <a:ea typeface="Meiryo UI" panose="020B0604030504040204" pitchFamily="50" charset="-128"/>
              </a:rPr>
              <a:t>「</a:t>
            </a:r>
            <a:r>
              <a:rPr lang="ja-JP" altLang="ja-JP" sz="1600" dirty="0">
                <a:solidFill>
                  <a:schemeClr val="tx1"/>
                </a:solidFill>
                <a:latin typeface="Meiryo UI" panose="020B0604030504040204" pitchFamily="50" charset="-128"/>
                <a:ea typeface="Meiryo UI" panose="020B0604030504040204" pitchFamily="50" charset="-128"/>
              </a:rPr>
              <a:t>大阪府産業デザインセンター」の支援による新事業創出や製品・サービスの高付加価値化といったデザインイノベーションの促進によって、</a:t>
            </a:r>
            <a:r>
              <a:rPr lang="ja-JP" altLang="en-US" sz="1600" dirty="0">
                <a:solidFill>
                  <a:schemeClr val="tx1"/>
                </a:solidFill>
                <a:latin typeface="Meiryo UI" panose="020B0604030504040204" pitchFamily="50" charset="-128"/>
                <a:ea typeface="Meiryo UI" panose="020B0604030504040204" pitchFamily="50" charset="-128"/>
              </a:rPr>
              <a:t>中小企業</a:t>
            </a:r>
            <a:r>
              <a:rPr lang="ja-JP" altLang="ja-JP" sz="1600" dirty="0">
                <a:solidFill>
                  <a:schemeClr val="tx1"/>
                </a:solidFill>
                <a:latin typeface="Meiryo UI" panose="020B0604030504040204" pitchFamily="50" charset="-128"/>
                <a:ea typeface="Meiryo UI" panose="020B0604030504040204" pitchFamily="50" charset="-128"/>
              </a:rPr>
              <a:t>の更なる高度化を図る</a:t>
            </a:r>
            <a:r>
              <a:rPr lang="ja-JP" altLang="ja-JP"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6"/>
          <a:stretch>
            <a:fillRect/>
          </a:stretch>
        </p:blipFill>
        <p:spPr>
          <a:xfrm>
            <a:off x="7929445" y="5291834"/>
            <a:ext cx="1107049" cy="329354"/>
          </a:xfrm>
          <a:prstGeom prst="rect">
            <a:avLst/>
          </a:prstGeom>
        </p:spPr>
      </p:pic>
      <p:sp>
        <p:nvSpPr>
          <p:cNvPr id="40" name="正方形/長方形 39"/>
          <p:cNvSpPr/>
          <p:nvPr/>
        </p:nvSpPr>
        <p:spPr>
          <a:xfrm>
            <a:off x="72008" y="6336558"/>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Lab</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推進コンソーシアム　</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診断　</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マッチング等の実施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3382" y="6377344"/>
            <a:ext cx="1217619" cy="219799"/>
          </a:xfrm>
          <a:prstGeom prst="rect">
            <a:avLst/>
          </a:prstGeom>
        </p:spPr>
      </p:pic>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60</a:t>
            </a:fld>
            <a:endParaRPr lang="ja-JP" altLang="en-US" dirty="0"/>
          </a:p>
        </p:txBody>
      </p:sp>
    </p:spTree>
    <p:extLst>
      <p:ext uri="{BB962C8B-B14F-4D97-AF65-F5344CB8AC3E}">
        <p14:creationId xmlns:p14="http://schemas.microsoft.com/office/powerpoint/2010/main" val="9332933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20032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 ナレッジキャピタル内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新製品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・新サービスにつながるプロジェクトの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創出・推進支援を行う「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国際展開・人材発掘、ビジネスプラン発表、製品開発（ハッカソン）、ビジネスマッチング等の各種イベントを通じて人々を集積、交流させ、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起業経験者、大企業、ベンチャーキャピタル等との連携によるベンチャー支援事業（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シードアクセラレーションプログラム（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03588" y="50745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）の整備</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nvPr>
        </p:nvGraphicFramePr>
        <p:xfrm>
          <a:off x="107504" y="3078419"/>
          <a:ext cx="4464497" cy="3414445"/>
        </p:xfrm>
        <a:graphic>
          <a:graphicData uri="http://schemas.openxmlformats.org/drawingml/2006/table">
            <a:tbl>
              <a:tblPr>
                <a:tableStyleId>{616DA210-FB5B-4158-B5E0-FEB733F419BA}</a:tableStyleId>
              </a:tblPr>
              <a:tblGrid>
                <a:gridCol w="1296143">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創出支援事業 </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100,000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プロジェクト創出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支援件数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Hack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毎年度</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(2019.3)</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うち</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　</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5" name="テキスト ボックス 3"/>
          <p:cNvSpPr txBox="1">
            <a:spLocks noChangeArrowheads="1"/>
          </p:cNvSpPr>
          <p:nvPr/>
        </p:nvSpPr>
        <p:spPr bwMode="auto">
          <a:xfrm>
            <a:off x="4725275" y="4642787"/>
            <a:ext cx="2181964" cy="400110"/>
          </a:xfrm>
          <a:prstGeom prst="rect">
            <a:avLst/>
          </a:prstGeom>
          <a:noFill/>
          <a:ln w="9525">
            <a:noFill/>
            <a:miter lim="800000"/>
            <a:headEnd/>
            <a:tailEnd/>
          </a:ln>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国際イノベーション会議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Hack</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3"/>
          <p:cNvSpPr txBox="1">
            <a:spLocks noChangeArrowheads="1"/>
          </p:cNvSpPr>
          <p:nvPr/>
        </p:nvSpPr>
        <p:spPr bwMode="auto">
          <a:xfrm>
            <a:off x="6732240" y="5618961"/>
            <a:ext cx="2520280" cy="861774"/>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Morning Meet 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投資家が参加しやすい早朝に起業家のピッチ（事業プレゼン）を行う取組みに毎回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人が参加</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20272" y="4184048"/>
            <a:ext cx="1910339" cy="1189168"/>
          </a:xfrm>
          <a:prstGeom prst="rect">
            <a:avLst/>
          </a:prstGeom>
        </p:spPr>
      </p:pic>
      <p:sp>
        <p:nvSpPr>
          <p:cNvPr id="31" name="スライド番号プレースホルダー 4"/>
          <p:cNvSpPr txBox="1">
            <a:spLocks/>
          </p:cNvSpPr>
          <p:nvPr/>
        </p:nvSpPr>
        <p:spPr>
          <a:xfrm>
            <a:off x="7030276" y="6510068"/>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61</a:t>
            </a:fld>
            <a:endParaRPr lang="ja-JP" altLang="en-US" dirty="0"/>
          </a:p>
        </p:txBody>
      </p:sp>
      <p:sp>
        <p:nvSpPr>
          <p:cNvPr id="3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225540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499830" y="1873756"/>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830" y="2237888"/>
            <a:ext cx="3468727" cy="171981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540385" y="3970401"/>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ttp://www.iwatani.co.jp/jpn/downloads/images/img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896" y="4582514"/>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499830" y="4299541"/>
            <a:ext cx="280831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岩谷</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産業株式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会社）</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0"/>
          <p:cNvSpPr>
            <a:spLocks noChangeArrowheads="1"/>
          </p:cNvSpPr>
          <p:nvPr/>
        </p:nvSpPr>
        <p:spPr bwMode="auto">
          <a:xfrm>
            <a:off x="71501" y="50433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62</a:t>
            </a:fld>
            <a:endParaRPr lang="ja-JP" altLang="en-US" b="1" dirty="0"/>
          </a:p>
        </p:txBody>
      </p:sp>
      <p:sp>
        <p:nvSpPr>
          <p:cNvPr id="17" name="正方形/長方形 16"/>
          <p:cNvSpPr/>
          <p:nvPr/>
        </p:nvSpPr>
        <p:spPr>
          <a:xfrm>
            <a:off x="71501" y="980729"/>
            <a:ext cx="8928992" cy="8640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年に「バッテリー戦略研究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nvPr>
        </p:nvGraphicFramePr>
        <p:xfrm>
          <a:off x="83168" y="1988840"/>
          <a:ext cx="5258059" cy="4649726"/>
        </p:xfrm>
        <a:graphic>
          <a:graphicData uri="http://schemas.openxmlformats.org/drawingml/2006/table">
            <a:tbl>
              <a:tblPr firstRow="1" firstCol="1" bandRow="1"/>
              <a:tblGrid>
                <a:gridCol w="612067">
                  <a:extLst>
                    <a:ext uri="{9D8B030D-6E8A-4147-A177-3AD203B41FA5}">
                      <a16:colId xmlns:a16="http://schemas.microsoft.com/office/drawing/2014/main" val="20000"/>
                    </a:ext>
                  </a:extLst>
                </a:gridCol>
                <a:gridCol w="4645992">
                  <a:extLst>
                    <a:ext uri="{9D8B030D-6E8A-4147-A177-3AD203B41FA5}">
                      <a16:colId xmlns:a16="http://schemas.microsoft.com/office/drawing/2014/main" val="20001"/>
                    </a:ext>
                  </a:extLst>
                </a:gridCol>
              </a:tblGrid>
              <a:tr h="216024">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464">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・新エネルギー産業（電池関連）創出事業補助金による研究開発等支援開始</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5508">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・水素に係る情報発信拠点機能も有した「イワタニ水素ステーション大阪森之宮」が整備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年現在　府内水素ステーション９箇所</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3654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・関西国際空港において小型水素燃料フォークリフトの実証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08190"/>
                  </a:ext>
                </a:extLst>
              </a:tr>
            </a:tbl>
          </a:graphicData>
        </a:graphic>
      </p:graphicFrame>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344587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338227"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中央</a:t>
            </a:r>
            <a:r>
              <a:rPr lang="ja-JP" altLang="en-US" sz="1400" dirty="0">
                <a:latin typeface="Meiryo UI" pitchFamily="50" charset="-128"/>
                <a:ea typeface="Meiryo UI" pitchFamily="50" charset="-128"/>
                <a:cs typeface="Meiryo UI" pitchFamily="50" charset="-128"/>
              </a:rPr>
              <a:t>卸売市場の燃料</a:t>
            </a:r>
            <a:r>
              <a:rPr lang="ja-JP" altLang="en-US" sz="1400" dirty="0" smtClean="0">
                <a:latin typeface="Meiryo UI" pitchFamily="50" charset="-128"/>
                <a:ea typeface="Meiryo UI" pitchFamily="50" charset="-128"/>
                <a:cs typeface="Meiryo UI" pitchFamily="50" charset="-128"/>
              </a:rPr>
              <a:t>電池</a:t>
            </a:r>
            <a:endParaRPr lang="ja-JP" altLang="en-US" sz="1400" dirty="0">
              <a:latin typeface="Meiryo UI" pitchFamily="50" charset="-128"/>
              <a:ea typeface="Meiryo UI" pitchFamily="50" charset="-128"/>
              <a:cs typeface="Meiryo UI" pitchFamily="50" charset="-128"/>
            </a:endParaRP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07505" y="4492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5252" y="841618"/>
            <a:ext cx="8928992" cy="314634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機器等の公共施設での先導的な導入・活用事例の創出・</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通じて、さら</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なる新エネルギー関連ビジネスの普及・市場拡大に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つとめており、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月には、新たな製品・サービスの実用化により水素利用の幅の拡大を図るため、水素関連事業の取組みの方向性を示した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月に大阪府市連携のもと設置した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水素グリッドプロジェクト事業を開始。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島に「イワタニ水素ステーション関西国際空港」が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開所。</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また、地中熱</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利用の促進や建物間で電気や熱の融通を行うエネルギー面的利用の促進などの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取組みも進めて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地域</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都道府県設置数</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2968">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北部九州圏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スライド番号プレースホルダー 2"/>
          <p:cNvSpPr>
            <a:spLocks noGrp="1"/>
          </p:cNvSpPr>
          <p:nvPr>
            <p:ph type="sldNum" sz="quarter" idx="12"/>
          </p:nvPr>
        </p:nvSpPr>
        <p:spPr>
          <a:xfrm>
            <a:off x="7046912" y="6525344"/>
            <a:ext cx="2133600" cy="365125"/>
          </a:xfrm>
        </p:spPr>
        <p:txBody>
          <a:bodyPr/>
          <a:lstStyle/>
          <a:p>
            <a:pPr>
              <a:defRPr/>
            </a:pPr>
            <a:fld id="{4AC9B83D-17C3-4F2E-B0BA-D155CD364A7C}" type="slidenum">
              <a:rPr lang="ja-JP" altLang="en-US" b="1" smtClean="0"/>
              <a:pPr>
                <a:defRPr/>
              </a:pPr>
              <a:t>63</a:t>
            </a:fld>
            <a:endParaRPr lang="ja-JP" altLang="en-US" b="1" dirty="0"/>
          </a:p>
        </p:txBody>
      </p:sp>
      <p:pic>
        <p:nvPicPr>
          <p:cNvPr id="9421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smtClean="0">
                <a:latin typeface="Meiryo UI" pitchFamily="50" charset="-128"/>
                <a:ea typeface="Meiryo UI" pitchFamily="50" charset="-128"/>
                <a:cs typeface="Meiryo UI" pitchFamily="50" charset="-128"/>
              </a:rPr>
              <a:t>○</a:t>
            </a:r>
            <a:r>
              <a:rPr lang="en-US" altLang="ja-JP" sz="1400" dirty="0" smtClean="0">
                <a:latin typeface="Meiryo UI" pitchFamily="50" charset="-128"/>
                <a:ea typeface="Meiryo UI" pitchFamily="50" charset="-128"/>
                <a:cs typeface="Meiryo UI" pitchFamily="50" charset="-128"/>
              </a:rPr>
              <a:t>KIX</a:t>
            </a:r>
            <a:r>
              <a:rPr lang="ja-JP" altLang="en-US" sz="1400" dirty="0" smtClean="0">
                <a:latin typeface="Meiryo UI" pitchFamily="50" charset="-128"/>
                <a:ea typeface="Meiryo UI" pitchFamily="50" charset="-128"/>
                <a:cs typeface="Meiryo UI" pitchFamily="50" charset="-128"/>
              </a:rPr>
              <a:t>水素グリッド</a:t>
            </a:r>
            <a:r>
              <a:rPr lang="en-US" altLang="ja-JP" sz="1400" dirty="0" smtClean="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イメージ図）</a:t>
            </a:r>
            <a:endParaRPr lang="ja-JP" altLang="en-US" sz="1400" dirty="0">
              <a:latin typeface="Meiryo UI" pitchFamily="50" charset="-128"/>
              <a:ea typeface="Meiryo UI" pitchFamily="50" charset="-128"/>
              <a:cs typeface="Meiryo UI" pitchFamily="50" charset="-128"/>
            </a:endParaRPr>
          </a:p>
        </p:txBody>
      </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車両用</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水素</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供給施設</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365015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生産</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農業所得</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nvPr>
        </p:nvGraphicFramePr>
        <p:xfrm>
          <a:off x="539552" y="2226523"/>
          <a:ext cx="7896653" cy="1634524"/>
        </p:xfrm>
        <a:graphic>
          <a:graphicData uri="http://schemas.openxmlformats.org/drawingml/2006/table">
            <a:tbl>
              <a:tblPr/>
              <a:tblGrid>
                <a:gridCol w="870877">
                  <a:extLst>
                    <a:ext uri="{9D8B030D-6E8A-4147-A177-3AD203B41FA5}">
                      <a16:colId xmlns:a16="http://schemas.microsoft.com/office/drawing/2014/main" val="20000"/>
                    </a:ext>
                  </a:extLst>
                </a:gridCol>
                <a:gridCol w="878222">
                  <a:extLst>
                    <a:ext uri="{9D8B030D-6E8A-4147-A177-3AD203B41FA5}">
                      <a16:colId xmlns:a16="http://schemas.microsoft.com/office/drawing/2014/main" val="20001"/>
                    </a:ext>
                  </a:extLst>
                </a:gridCol>
                <a:gridCol w="878222">
                  <a:extLst>
                    <a:ext uri="{9D8B030D-6E8A-4147-A177-3AD203B41FA5}">
                      <a16:colId xmlns:a16="http://schemas.microsoft.com/office/drawing/2014/main" val="20002"/>
                    </a:ext>
                  </a:extLst>
                </a:gridCol>
                <a:gridCol w="878222">
                  <a:extLst>
                    <a:ext uri="{9D8B030D-6E8A-4147-A177-3AD203B41FA5}">
                      <a16:colId xmlns:a16="http://schemas.microsoft.com/office/drawing/2014/main" val="20003"/>
                    </a:ext>
                  </a:extLst>
                </a:gridCol>
                <a:gridCol w="878222">
                  <a:extLst>
                    <a:ext uri="{9D8B030D-6E8A-4147-A177-3AD203B41FA5}">
                      <a16:colId xmlns:a16="http://schemas.microsoft.com/office/drawing/2014/main" val="20004"/>
                    </a:ext>
                  </a:extLst>
                </a:gridCol>
                <a:gridCol w="878222">
                  <a:extLst>
                    <a:ext uri="{9D8B030D-6E8A-4147-A177-3AD203B41FA5}">
                      <a16:colId xmlns:a16="http://schemas.microsoft.com/office/drawing/2014/main" val="20005"/>
                    </a:ext>
                  </a:extLst>
                </a:gridCol>
                <a:gridCol w="878222">
                  <a:extLst>
                    <a:ext uri="{9D8B030D-6E8A-4147-A177-3AD203B41FA5}">
                      <a16:colId xmlns:a16="http://schemas.microsoft.com/office/drawing/2014/main" val="20006"/>
                    </a:ext>
                  </a:extLst>
                </a:gridCol>
                <a:gridCol w="878222">
                  <a:extLst>
                    <a:ext uri="{9D8B030D-6E8A-4147-A177-3AD203B41FA5}">
                      <a16:colId xmlns:a16="http://schemas.microsoft.com/office/drawing/2014/main" val="20007"/>
                    </a:ext>
                  </a:extLst>
                </a:gridCol>
                <a:gridCol w="878222">
                  <a:extLst>
                    <a:ext uri="{9D8B030D-6E8A-4147-A177-3AD203B41FA5}">
                      <a16:colId xmlns:a16="http://schemas.microsoft.com/office/drawing/2014/main" val="1314595929"/>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50115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産業としての都市農業</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の農業</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額は、全国的にみて東京に次いで規模</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小さい。成長戦略策定以降、一定の増加傾向にあ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った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年は台風の被害等により減少。大消費地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に近く、付加価値の高い都市型農業の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ポテンシャルを活かすため、農業者の経営能力の向上や農業でのＩｏＴ導入の検討等を進めている。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fld id="{4AC9B83D-17C3-4F2E-B0BA-D155CD364A7C}" type="slidenum">
              <a:rPr lang="ja-JP" altLang="en-US" b="1" smtClean="0"/>
              <a:pPr>
                <a:defRPr/>
              </a:pPr>
              <a:t>64</a:t>
            </a:fld>
            <a:endParaRPr lang="ja-JP" altLang="en-US" b="1" dirty="0"/>
          </a:p>
        </p:txBody>
      </p:sp>
      <p:sp>
        <p:nvSpPr>
          <p:cNvPr id="5" name="正方形/長方形 4"/>
          <p:cNvSpPr/>
          <p:nvPr/>
        </p:nvSpPr>
        <p:spPr>
          <a:xfrm>
            <a:off x="323527" y="3972929"/>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○農業ビジネススクール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大阪アグリアカデミア」</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7544" y="4244351"/>
            <a:ext cx="3711261" cy="577081"/>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ビジネスマインドの醸成から、最先端の技術、販売戦略まで、トップレベルの能力を習得するための農業ビジネススクールを開設し、経営感覚に優れた農業者を育成して農業の成長産業化を推進。</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701975" y="4214790"/>
            <a:ext cx="3600400" cy="451406"/>
          </a:xfrm>
          <a:prstGeom prst="rect">
            <a:avLst/>
          </a:prstGeom>
        </p:spPr>
        <p:txBody>
          <a:bodyPr wrap="square">
            <a:spAutoFit/>
          </a:bodyPr>
          <a:lstStyle/>
          <a:p>
            <a:pPr>
              <a:lnSpc>
                <a:spcPts val="14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より、生産コスト削減、</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省力化、</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高品質化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等をめざす。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局所施用</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26" name="Picture 2" descr="D:\FujiwaraRy\Desktop\新しいフォルダー\アカデミア講義風景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769" y="4880994"/>
            <a:ext cx="2396096" cy="179707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206929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４．新たな働き方を通じた多様な人材の活躍促進</a:t>
            </a:r>
            <a:endParaRPr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65</a:t>
            </a:fld>
            <a:endParaRPr lang="ja-JP" altLang="en-US" b="1" dirty="0"/>
          </a:p>
        </p:txBody>
      </p:sp>
    </p:spTree>
    <p:extLst>
      <p:ext uri="{BB962C8B-B14F-4D97-AF65-F5344CB8AC3E}">
        <p14:creationId xmlns:p14="http://schemas.microsoft.com/office/powerpoint/2010/main" val="28062407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「労働力調査」、大阪府統計課「労働力調査地方集計結果（年平均</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との差は縮小傾向にあるものの、依然として約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ポイントの差がみられる。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66</a:t>
            </a:fld>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20950633"/>
              </p:ext>
            </p:extLst>
          </p:nvPr>
        </p:nvGraphicFramePr>
        <p:xfrm>
          <a:off x="0" y="2285931"/>
          <a:ext cx="9036496" cy="4383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2406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107504" y="43852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総務省「就業構造基本調査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19321" y="1034890"/>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の女性の有業率をみると、いわゆる「Ｍ字カーブ」の谷は改善されつつあるものの、全国平均に比べ低い状況となっている。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、依然、働く意思がありながら就業できていない人は多い。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67</a:t>
            </a:fld>
            <a:endParaRPr lang="ja-JP" altLang="en-US" b="1" dirty="0"/>
          </a:p>
        </p:txBody>
      </p:sp>
      <p:pic>
        <p:nvPicPr>
          <p:cNvPr id="3" name="図 2"/>
          <p:cNvPicPr>
            <a:picLocks noChangeAspect="1"/>
          </p:cNvPicPr>
          <p:nvPr/>
        </p:nvPicPr>
        <p:blipFill>
          <a:blip r:embed="rId3"/>
          <a:stretch>
            <a:fillRect/>
          </a:stretch>
        </p:blipFill>
        <p:spPr>
          <a:xfrm>
            <a:off x="580633" y="2267780"/>
            <a:ext cx="8285182" cy="4584589"/>
          </a:xfrm>
          <a:prstGeom prst="rect">
            <a:avLst/>
          </a:prstGeom>
        </p:spPr>
      </p:pic>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67748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31678" y="41647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904467" y="468214"/>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511771" y="2050384"/>
          <a:ext cx="8352928" cy="2431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extLst/>
          </p:nvPr>
        </p:nvGraphicFramePr>
        <p:xfrm>
          <a:off x="517867" y="4481991"/>
          <a:ext cx="8346831" cy="275104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68</a:t>
            </a:fld>
            <a:endParaRPr lang="ja-JP" altLang="en-US" b="1" dirty="0"/>
          </a:p>
        </p:txBody>
      </p:sp>
    </p:spTree>
    <p:extLst>
      <p:ext uri="{BB962C8B-B14F-4D97-AF65-F5344CB8AC3E}">
        <p14:creationId xmlns:p14="http://schemas.microsoft.com/office/powerpoint/2010/main" val="330901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8712000" cy="369332"/>
          </a:xfrm>
          <a:prstGeom prst="rect">
            <a:avLst/>
          </a:prstGeom>
        </p:spPr>
        <p:txBody>
          <a:bodyPr wrap="square">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実質成長率に対する</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a:t>
            </a:fld>
            <a:endParaRPr lang="ja-JP" altLang="en-US" b="1" dirty="0"/>
          </a:p>
        </p:txBody>
      </p:sp>
      <p:sp>
        <p:nvSpPr>
          <p:cNvPr id="12" name="テキスト ボックス 11"/>
          <p:cNvSpPr txBox="1"/>
          <p:nvPr/>
        </p:nvSpPr>
        <p:spPr>
          <a:xfrm>
            <a:off x="10950" y="2039355"/>
            <a:ext cx="121281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（％ポイント）</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成長率に対する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別の寄与度をみると、減少に寄与したの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「卸売・小売業」や「電気・ガス・水道・廃棄物処理業」等、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それ以外の「保険衛生・社会事象」や「製造業」等、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産業は増加に寄与した。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141414" y="2303379"/>
          <a:ext cx="9002586" cy="46291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43786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千人増加し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ポイント増加している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69</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3821473880"/>
              </p:ext>
            </p:extLst>
          </p:nvPr>
        </p:nvGraphicFramePr>
        <p:xfrm>
          <a:off x="251520" y="2156574"/>
          <a:ext cx="8496944" cy="433067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995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歳以上の就業者を産業別に見ると、製造業や卸売業・小売業、サービス業（他に分類されないもの）、医療・福祉で多い傾向。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graphicFrame>
        <p:nvGraphicFramePr>
          <p:cNvPr id="9" name="グラフ 8"/>
          <p:cNvGraphicFramePr>
            <a:graphicFrameLocks/>
          </p:cNvGraphicFramePr>
          <p:nvPr>
            <p:extLst/>
          </p:nvPr>
        </p:nvGraphicFramePr>
        <p:xfrm>
          <a:off x="263913" y="2564904"/>
          <a:ext cx="8642835" cy="4899198"/>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1259632" y="3356992"/>
            <a:ext cx="576064" cy="187220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041799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72826" y="51705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歳以上の就業者の就業形態をみると、非正規として働く高齢者が増えている。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構造基本調査」より作成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71</a:t>
            </a:fld>
            <a:endParaRPr lang="ja-JP" altLang="en-US" b="1" dirty="0"/>
          </a:p>
        </p:txBody>
      </p:sp>
      <p:graphicFrame>
        <p:nvGraphicFramePr>
          <p:cNvPr id="12" name="グラフ 11"/>
          <p:cNvGraphicFramePr>
            <a:graphicFrameLocks/>
          </p:cNvGraphicFramePr>
          <p:nvPr>
            <p:extLst/>
          </p:nvPr>
        </p:nvGraphicFramePr>
        <p:xfrm>
          <a:off x="147585" y="2570698"/>
          <a:ext cx="3714750" cy="3619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extLst/>
          </p:nvPr>
        </p:nvGraphicFramePr>
        <p:xfrm>
          <a:off x="3910173" y="2617610"/>
          <a:ext cx="5126323" cy="4267774"/>
        </p:xfrm>
        <a:graphic>
          <a:graphicData uri="http://schemas.openxmlformats.org/drawingml/2006/chart">
            <c:chart xmlns:c="http://schemas.openxmlformats.org/drawingml/2006/chart" xmlns:r="http://schemas.openxmlformats.org/officeDocument/2006/relationships" r:id="rId4"/>
          </a:graphicData>
        </a:graphic>
      </p:graphicFrame>
      <p:sp>
        <p:nvSpPr>
          <p:cNvPr id="14" name="正方形/長方形 13"/>
          <p:cNvSpPr/>
          <p:nvPr/>
        </p:nvSpPr>
        <p:spPr>
          <a:xfrm>
            <a:off x="8109520" y="4954979"/>
            <a:ext cx="914400" cy="96202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120845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nvPr>
        </p:nvGraphicFramePr>
        <p:xfrm>
          <a:off x="395536" y="2470952"/>
          <a:ext cx="8214590" cy="4468795"/>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125391" y="473096"/>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ポイントの上昇。全国平均（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0.07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8172400"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9186"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72</a:t>
            </a:fld>
            <a:endParaRPr lang="ja-JP" altLang="en-US" b="1" dirty="0"/>
          </a:p>
        </p:txBody>
      </p:sp>
      <p:cxnSp>
        <p:nvCxnSpPr>
          <p:cNvPr id="13" name="直線コネクタ 12"/>
          <p:cNvCxnSpPr/>
          <p:nvPr/>
        </p:nvCxnSpPr>
        <p:spPr>
          <a:xfrm flipH="1">
            <a:off x="2843808" y="3752944"/>
            <a:ext cx="288032" cy="432048"/>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4379155" y="3068960"/>
            <a:ext cx="288032" cy="396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5004048" y="4671703"/>
            <a:ext cx="360040" cy="198022"/>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68144" y="5013176"/>
            <a:ext cx="144039" cy="360051"/>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182911" y="2791961"/>
            <a:ext cx="3325193"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法定雇用率達成企業の割合（全国）</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469243" y="4184992"/>
            <a:ext cx="3534805"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法定雇用率達成企業の割合（大阪府）</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411760" y="4514605"/>
            <a:ext cx="2727381"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者実雇用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率</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860032" y="5373227"/>
            <a:ext cx="2892173"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者実雇用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率</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579368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43348" y="458525"/>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別の</a:t>
            </a:r>
            <a:r>
              <a:rPr lang="ja-JP" altLang="en-US" b="1"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者実雇用率の推移（全国）</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者実雇用率をみると、医療福祉分野で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・飲食サービス業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や、卸売業・小売業、建設業、情報通信業の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実雇用率が低い傾向にある。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6215" y="2038158"/>
            <a:ext cx="89045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73</a:t>
            </a:fld>
            <a:endParaRPr lang="ja-JP" altLang="en-US" b="1" dirty="0"/>
          </a:p>
        </p:txBody>
      </p:sp>
      <p:graphicFrame>
        <p:nvGraphicFramePr>
          <p:cNvPr id="9" name="グラフ 8"/>
          <p:cNvGraphicFramePr>
            <a:graphicFrameLocks/>
          </p:cNvGraphicFramePr>
          <p:nvPr>
            <p:extLst/>
          </p:nvPr>
        </p:nvGraphicFramePr>
        <p:xfrm>
          <a:off x="136871" y="2092018"/>
          <a:ext cx="8742275" cy="4706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54149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60977" y="457118"/>
            <a:ext cx="8161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の全産業における求人充足率は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31028" y="6556870"/>
            <a:ext cx="30448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下線を引いた数値は全産業の充足率を示す</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74</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249911047"/>
              </p:ext>
            </p:extLst>
          </p:nvPr>
        </p:nvGraphicFramePr>
        <p:xfrm>
          <a:off x="83038" y="2276873"/>
          <a:ext cx="8928993" cy="4279998"/>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619389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b="1"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b="1" dirty="0">
                <a:latin typeface="Meiryo UI" panose="020B0604030504040204" pitchFamily="50" charset="-128"/>
                <a:ea typeface="Meiryo UI" panose="020B0604030504040204" pitchFamily="50" charset="-128"/>
                <a:cs typeface="Meiryo UI" panose="020B0604030504040204" pitchFamily="50" charset="-128"/>
              </a:rPr>
              <a:t>別非正規</a:t>
            </a:r>
            <a:r>
              <a:rPr lang="zh-TW" altLang="en-US" b="1" dirty="0" smtClean="0">
                <a:latin typeface="Meiryo UI" panose="020B0604030504040204" pitchFamily="50" charset="-128"/>
                <a:ea typeface="Meiryo UI" panose="020B0604030504040204" pitchFamily="50" charset="-128"/>
                <a:cs typeface="Meiryo UI" panose="020B0604030504040204" pitchFamily="50" charset="-128"/>
              </a:rPr>
              <a:t>割合</a:t>
            </a:r>
            <a:r>
              <a:rPr lang="en-US" altLang="ja-JP" b="1" dirty="0">
                <a:latin typeface="Meiryo UI" panose="020B0604030504040204" pitchFamily="50" charset="-128"/>
                <a:ea typeface="Meiryo UI" panose="020B0604030504040204" pitchFamily="50" charset="-128"/>
                <a:cs typeface="Meiryo UI" panose="020B0604030504040204" pitchFamily="50" charset="-128"/>
              </a:rPr>
              <a:t>※1</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75</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8"/>
          <p:cNvSpPr>
            <a:spLocks noChangeArrowheads="1"/>
          </p:cNvSpPr>
          <p:nvPr/>
        </p:nvSpPr>
        <p:spPr bwMode="auto">
          <a:xfrm>
            <a:off x="323528" y="717446"/>
            <a:ext cx="7200800" cy="2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：総務省「平成</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年の非正規</a:t>
            </a:r>
            <a:r>
              <a:rPr lang="ja-JP" altLang="en-US" sz="1600" strike="sng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割合は全体で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40.3%</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鉱業、採石業、砂利採取業」や「宿泊業、飲食サービス業」、「生活関連サービス業、娯楽業」、「サービス業（他に分類されないもの）」、「卸売業、小売業」などでその割合が高く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61190" y="6566300"/>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万人（全国）が</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extLst>
              <p:ext uri="{D42A27DB-BD31-4B8C-83A1-F6EECF244321}">
                <p14:modId xmlns:p14="http://schemas.microsoft.com/office/powerpoint/2010/main" val="3117974140"/>
              </p:ext>
            </p:extLst>
          </p:nvPr>
        </p:nvGraphicFramePr>
        <p:xfrm>
          <a:off x="-143133" y="2261512"/>
          <a:ext cx="9225942" cy="4081530"/>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61190" y="6291185"/>
            <a:ext cx="9021619" cy="369332"/>
          </a:xfrm>
          <a:prstGeom prst="rect">
            <a:avLst/>
          </a:prstGeom>
        </p:spPr>
        <p:txBody>
          <a:bodyPr wrap="square">
            <a:spAutoFit/>
          </a:bodyPr>
          <a:lstStyle/>
          <a:p>
            <a:pPr marL="144466" indent="-144466">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非正規</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割合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・・・正規の職員・従業員と非正規の職員・従業員の合計人数に占める非正規の職員・従業員数の割合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44466" indent="-144466">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非正規</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割合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正規の職員・従業員数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)×100</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98502" y="6167742"/>
            <a:ext cx="81010" cy="6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242518" y="2015699"/>
            <a:ext cx="2169242" cy="26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○産業別非正規割合</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50947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の高等教育機関受入留学生数は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18,334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位。戦略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以降、ベトナムからの留学生を中心に増加傾向にあるが、東京との開きは大きい。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の大阪府内高等教育機関受入留学生数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graphicFrame>
        <p:nvGraphicFramePr>
          <p:cNvPr id="15" name="表 14"/>
          <p:cNvGraphicFramePr>
            <a:graphicFrameLocks noGrp="1"/>
          </p:cNvGraphicFramePr>
          <p:nvPr>
            <p:extLst/>
          </p:nvPr>
        </p:nvGraphicFramePr>
        <p:xfrm>
          <a:off x="4057829" y="2454802"/>
          <a:ext cx="5000700" cy="4032442"/>
        </p:xfrm>
        <a:graphic>
          <a:graphicData uri="http://schemas.openxmlformats.org/drawingml/2006/table">
            <a:tbl>
              <a:tblPr firstRow="1" firstCol="1" bandRow="1"/>
              <a:tblGrid>
                <a:gridCol w="162560">
                  <a:extLst>
                    <a:ext uri="{9D8B030D-6E8A-4147-A177-3AD203B41FA5}">
                      <a16:colId xmlns:a16="http://schemas.microsoft.com/office/drawing/2014/main" val="20000"/>
                    </a:ext>
                  </a:extLst>
                </a:gridCol>
                <a:gridCol w="505194">
                  <a:extLst>
                    <a:ext uri="{9D8B030D-6E8A-4147-A177-3AD203B41FA5}">
                      <a16:colId xmlns:a16="http://schemas.microsoft.com/office/drawing/2014/main" val="20001"/>
                    </a:ext>
                  </a:extLst>
                </a:gridCol>
                <a:gridCol w="536227">
                  <a:extLst>
                    <a:ext uri="{9D8B030D-6E8A-4147-A177-3AD203B41FA5}">
                      <a16:colId xmlns:a16="http://schemas.microsoft.com/office/drawing/2014/main" val="20002"/>
                    </a:ext>
                  </a:extLst>
                </a:gridCol>
                <a:gridCol w="536227">
                  <a:extLst>
                    <a:ext uri="{9D8B030D-6E8A-4147-A177-3AD203B41FA5}">
                      <a16:colId xmlns:a16="http://schemas.microsoft.com/office/drawing/2014/main" val="20003"/>
                    </a:ext>
                  </a:extLst>
                </a:gridCol>
                <a:gridCol w="536227">
                  <a:extLst>
                    <a:ext uri="{9D8B030D-6E8A-4147-A177-3AD203B41FA5}">
                      <a16:colId xmlns:a16="http://schemas.microsoft.com/office/drawing/2014/main" val="20004"/>
                    </a:ext>
                  </a:extLst>
                </a:gridCol>
                <a:gridCol w="536227">
                  <a:extLst>
                    <a:ext uri="{9D8B030D-6E8A-4147-A177-3AD203B41FA5}">
                      <a16:colId xmlns:a16="http://schemas.microsoft.com/office/drawing/2014/main" val="20005"/>
                    </a:ext>
                  </a:extLst>
                </a:gridCol>
                <a:gridCol w="535931">
                  <a:extLst>
                    <a:ext uri="{9D8B030D-6E8A-4147-A177-3AD203B41FA5}">
                      <a16:colId xmlns:a16="http://schemas.microsoft.com/office/drawing/2014/main" val="20006"/>
                    </a:ext>
                  </a:extLst>
                </a:gridCol>
                <a:gridCol w="535931">
                  <a:extLst>
                    <a:ext uri="{9D8B030D-6E8A-4147-A177-3AD203B41FA5}">
                      <a16:colId xmlns:a16="http://schemas.microsoft.com/office/drawing/2014/main" val="20007"/>
                    </a:ext>
                  </a:extLst>
                </a:gridCol>
                <a:gridCol w="558088">
                  <a:extLst>
                    <a:ext uri="{9D8B030D-6E8A-4147-A177-3AD203B41FA5}">
                      <a16:colId xmlns:a16="http://schemas.microsoft.com/office/drawing/2014/main" val="20008"/>
                    </a:ext>
                  </a:extLst>
                </a:gridCol>
                <a:gridCol w="558088">
                  <a:extLst>
                    <a:ext uri="{9D8B030D-6E8A-4147-A177-3AD203B41FA5}">
                      <a16:colId xmlns:a16="http://schemas.microsoft.com/office/drawing/2014/main" val="1106900514"/>
                    </a:ext>
                  </a:extLst>
                </a:gridCol>
              </a:tblGrid>
              <a:tr h="247641">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28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641">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14,398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4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3,368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414">
                <a:tc gridSpan="2">
                  <a:txBody>
                    <a:bodyPr/>
                    <a:lstStyle/>
                    <a:p>
                      <a:pPr algn="l">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15,600</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smtClean="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76</a:t>
            </a:fld>
            <a:endParaRPr lang="ja-JP" altLang="en-US" b="1" dirty="0"/>
          </a:p>
        </p:txBody>
      </p:sp>
      <p:graphicFrame>
        <p:nvGraphicFramePr>
          <p:cNvPr id="13" name="グラフ 12"/>
          <p:cNvGraphicFramePr>
            <a:graphicFrameLocks/>
          </p:cNvGraphicFramePr>
          <p:nvPr>
            <p:extLst/>
          </p:nvPr>
        </p:nvGraphicFramePr>
        <p:xfrm>
          <a:off x="0" y="2856535"/>
          <a:ext cx="4838700" cy="381282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830472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（単位：人、％）</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8520" y="513833"/>
            <a:ext cx="8433329" cy="553998"/>
          </a:xfrm>
          <a:prstGeom prst="rect">
            <a:avLst/>
          </a:prstGeom>
          <a:noFill/>
        </p:spPr>
        <p:txBody>
          <a:bodyPr wrap="square" rtlCol="0">
            <a:spAutoFit/>
          </a:bodyPr>
          <a:lstStyle/>
          <a:p>
            <a:pPr lvl="0" indent="133350" eaLnBrk="0" fontAlgn="base" hangingPunct="0">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出典：法務省入国管理局「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における留学生の日本企業等への就職状況について」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extLst>
              <p:ext uri="{D42A27DB-BD31-4B8C-83A1-F6EECF244321}">
                <p14:modId xmlns:p14="http://schemas.microsoft.com/office/powerpoint/2010/main" val="3403719168"/>
              </p:ext>
            </p:extLst>
          </p:nvPr>
        </p:nvGraphicFramePr>
        <p:xfrm>
          <a:off x="163460" y="2849168"/>
          <a:ext cx="8756320" cy="3626823"/>
        </p:xfrm>
        <a:graphic>
          <a:graphicData uri="http://schemas.openxmlformats.org/drawingml/2006/table">
            <a:tbl>
              <a:tblPr/>
              <a:tblGrid>
                <a:gridCol w="875632">
                  <a:extLst>
                    <a:ext uri="{9D8B030D-6E8A-4147-A177-3AD203B41FA5}">
                      <a16:colId xmlns:a16="http://schemas.microsoft.com/office/drawing/2014/main" val="20000"/>
                    </a:ext>
                  </a:extLst>
                </a:gridCol>
                <a:gridCol w="875632">
                  <a:extLst>
                    <a:ext uri="{9D8B030D-6E8A-4147-A177-3AD203B41FA5}">
                      <a16:colId xmlns:a16="http://schemas.microsoft.com/office/drawing/2014/main" val="20001"/>
                    </a:ext>
                  </a:extLst>
                </a:gridCol>
                <a:gridCol w="875632">
                  <a:extLst>
                    <a:ext uri="{9D8B030D-6E8A-4147-A177-3AD203B41FA5}">
                      <a16:colId xmlns:a16="http://schemas.microsoft.com/office/drawing/2014/main" val="20002"/>
                    </a:ext>
                  </a:extLst>
                </a:gridCol>
                <a:gridCol w="875632">
                  <a:extLst>
                    <a:ext uri="{9D8B030D-6E8A-4147-A177-3AD203B41FA5}">
                      <a16:colId xmlns:a16="http://schemas.microsoft.com/office/drawing/2014/main" val="20003"/>
                    </a:ext>
                  </a:extLst>
                </a:gridCol>
                <a:gridCol w="875632">
                  <a:extLst>
                    <a:ext uri="{9D8B030D-6E8A-4147-A177-3AD203B41FA5}">
                      <a16:colId xmlns:a16="http://schemas.microsoft.com/office/drawing/2014/main" val="20004"/>
                    </a:ext>
                  </a:extLst>
                </a:gridCol>
                <a:gridCol w="875632">
                  <a:extLst>
                    <a:ext uri="{9D8B030D-6E8A-4147-A177-3AD203B41FA5}">
                      <a16:colId xmlns:a16="http://schemas.microsoft.com/office/drawing/2014/main" val="20005"/>
                    </a:ext>
                  </a:extLst>
                </a:gridCol>
                <a:gridCol w="875632">
                  <a:extLst>
                    <a:ext uri="{9D8B030D-6E8A-4147-A177-3AD203B41FA5}">
                      <a16:colId xmlns:a16="http://schemas.microsoft.com/office/drawing/2014/main" val="20006"/>
                    </a:ext>
                  </a:extLst>
                </a:gridCol>
                <a:gridCol w="875632">
                  <a:extLst>
                    <a:ext uri="{9D8B030D-6E8A-4147-A177-3AD203B41FA5}">
                      <a16:colId xmlns:a16="http://schemas.microsoft.com/office/drawing/2014/main" val="20007"/>
                    </a:ext>
                  </a:extLst>
                </a:gridCol>
                <a:gridCol w="875632">
                  <a:extLst>
                    <a:ext uri="{9D8B030D-6E8A-4147-A177-3AD203B41FA5}">
                      <a16:colId xmlns:a16="http://schemas.microsoft.com/office/drawing/2014/main" val="3311832355"/>
                    </a:ext>
                  </a:extLst>
                </a:gridCol>
                <a:gridCol w="875632">
                  <a:extLst>
                    <a:ext uri="{9D8B030D-6E8A-4147-A177-3AD203B41FA5}">
                      <a16:colId xmlns:a16="http://schemas.microsoft.com/office/drawing/2014/main" val="3794266321"/>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2010</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H22)</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2011</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H23)</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2012</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H24)</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2013</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H25)</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smtClean="0">
                          <a:solidFill>
                            <a:schemeClr val="bg1"/>
                          </a:solidFill>
                          <a:effectLst/>
                          <a:latin typeface="Calibri"/>
                        </a:rPr>
                        <a:t>2014</a:t>
                      </a:r>
                      <a:r>
                        <a:rPr lang="en-US" sz="1600" b="1" i="0" u="none" strike="noStrike" dirty="0">
                          <a:solidFill>
                            <a:schemeClr val="bg1"/>
                          </a:solidFill>
                          <a:effectLst/>
                          <a:latin typeface="Calibri"/>
                        </a:rPr>
                        <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a:t>
                      </a:r>
                      <a:r>
                        <a:rPr lang="en-US" altLang="ja-JP" sz="1600" b="1" i="0" u="none" strike="noStrike" dirty="0" smtClean="0">
                          <a:solidFill>
                            <a:schemeClr val="bg1"/>
                          </a:solidFill>
                          <a:effectLst/>
                          <a:latin typeface="Calibri"/>
                        </a:rPr>
                        <a:t>6</a:t>
                      </a:r>
                      <a:r>
                        <a:rPr lang="en-US" sz="1600" b="1" i="0" u="none" strike="noStrike" dirty="0" smtClean="0">
                          <a:solidFill>
                            <a:schemeClr val="bg1"/>
                          </a:solidFill>
                          <a:effectLst/>
                          <a:latin typeface="Calibri"/>
                        </a:rPr>
                        <a:t>)</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2015</a:t>
                      </a:r>
                    </a:p>
                    <a:p>
                      <a:pPr algn="ctr" rtl="0" fontAlgn="ctr"/>
                      <a:r>
                        <a:rPr lang="en-US" altLang="ja-JP" sz="1600" b="1" i="0" u="none" strike="noStrike" dirty="0" smtClean="0">
                          <a:solidFill>
                            <a:schemeClr val="bg1"/>
                          </a:solidFill>
                          <a:effectLst/>
                          <a:latin typeface="Calibri"/>
                        </a:rPr>
                        <a:t>(H27</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2016</a:t>
                      </a:r>
                    </a:p>
                    <a:p>
                      <a:pPr algn="ctr" rtl="0" fontAlgn="ctr"/>
                      <a:r>
                        <a:rPr lang="en-US" altLang="ja-JP" sz="1600" b="1" i="0" u="none" strike="noStrike" dirty="0" smtClean="0">
                          <a:solidFill>
                            <a:schemeClr val="bg1"/>
                          </a:solidFill>
                          <a:effectLst/>
                          <a:latin typeface="Calibri"/>
                        </a:rPr>
                        <a:t>(H28)</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2017</a:t>
                      </a:r>
                    </a:p>
                    <a:p>
                      <a:pPr algn="ctr" rtl="0" fontAlgn="ctr"/>
                      <a:r>
                        <a:rPr lang="en-US" altLang="ja-JP" sz="1600" b="1" i="0" u="none" strike="noStrike" dirty="0" smtClean="0">
                          <a:solidFill>
                            <a:schemeClr val="bg1"/>
                          </a:solidFill>
                          <a:effectLst/>
                          <a:latin typeface="Calibri"/>
                        </a:rPr>
                        <a:t>(H29)</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2018</a:t>
                      </a:r>
                    </a:p>
                    <a:p>
                      <a:pPr algn="ctr" rtl="0" fontAlgn="ctr"/>
                      <a:r>
                        <a:rPr lang="en-US" altLang="ja-JP" sz="1600" b="1" i="0" u="none" strike="noStrike" dirty="0" smtClean="0">
                          <a:solidFill>
                            <a:schemeClr val="bg1"/>
                          </a:solidFill>
                          <a:effectLst/>
                          <a:latin typeface="Calibri"/>
                        </a:rPr>
                        <a:t>(H30)</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smtClean="0">
                          <a:solidFill>
                            <a:schemeClr val="bg1"/>
                          </a:solidFill>
                          <a:effectLst/>
                          <a:latin typeface="ＭＳ Ｐゴシック"/>
                        </a:rPr>
                        <a:t>大阪</a:t>
                      </a:r>
                      <a:endParaRPr lang="en-US" altLang="ja-JP" sz="1400" b="1" i="0" u="none" strike="noStrike" dirty="0" smtClean="0">
                        <a:solidFill>
                          <a:schemeClr val="bg1"/>
                        </a:solidFill>
                        <a:effectLst/>
                        <a:latin typeface="ＭＳ Ｐゴシック"/>
                      </a:endParaRPr>
                    </a:p>
                    <a:p>
                      <a:pPr algn="ctr" fontAlgn="ctr"/>
                      <a:r>
                        <a:rPr lang="ja-JP" altLang="en-US" sz="1400" b="1" i="0" u="none" strike="noStrike" dirty="0" smtClean="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11,971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1,183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25,942</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に大阪府に所在する企業等に就職した外国人留学生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16.6</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増。戦略策定以降、一貫して増加傾向。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77</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4254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nvPr>
        </p:nvGraphicFramePr>
        <p:xfrm>
          <a:off x="125306" y="3521162"/>
          <a:ext cx="3331078" cy="2966081"/>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07504" y="430722"/>
            <a:ext cx="8631164"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41789"/>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800"/>
              </a:lnSpc>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％の増加）。都道府県別では、東京都（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次いで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、「専門的・技術的分野の在留資格」を持つ者は全国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続く。</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人と、東京・埼玉に次いで多く、近年増加傾向にある。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23719"/>
            <a:ext cx="5475279" cy="46166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出入国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管理及び難民認定法における「専門的・技術的分野の在留資格」には</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教授」、「芸術」、「宗教」、「報道」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法律・会計業務」、「医療」、「研究」、「教育」、「技術・人文知識・国際業務」</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78</a:t>
            </a:fld>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都道府県別外国人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労働者数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月より在留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資格「投資・経営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」が「経営・管理」に名称変更された。</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月までは外国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資本（外資系）の会社に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に活動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対象が</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限られて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いた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資本（日系企業</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も対象</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652120" y="3305719"/>
            <a:ext cx="622998" cy="22200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nvPr>
        </p:nvGraphicFramePr>
        <p:xfrm>
          <a:off x="3563888" y="3583039"/>
          <a:ext cx="2089291" cy="2474498"/>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smtClean="0">
                          <a:latin typeface="Meiryo UI" panose="020B0604030504040204" pitchFamily="50" charset="-128"/>
                          <a:ea typeface="Meiryo UI" panose="020B0604030504040204" pitchFamily="50" charset="-128"/>
                        </a:rPr>
                        <a:t>時点</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人数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31899091"/>
                  </a:ext>
                </a:extLst>
              </a:tr>
              <a:tr h="15127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2011</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8,704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69188312"/>
                  </a:ext>
                </a:extLst>
              </a:tr>
              <a:tr h="123456">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9,044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283810397"/>
                  </a:ext>
                </a:extLst>
              </a:tr>
              <a:tr h="167648">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9,339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05016959"/>
                  </a:ext>
                </a:extLst>
              </a:tr>
              <a:tr h="13983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9,759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335094927"/>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2015</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10,052</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08837676"/>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2016</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12,356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75531902"/>
                  </a:ext>
                </a:extLst>
              </a:tr>
              <a:tr h="12839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2017</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15,258</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568075657"/>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2018</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20,173</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905132028"/>
                  </a:ext>
                </a:extLst>
              </a:tr>
              <a:tr h="144768">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2019</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25,816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643432495"/>
                  </a:ext>
                </a:extLst>
              </a:tr>
            </a:tbl>
          </a:graphicData>
        </a:graphic>
      </p:graphicFrame>
      <p:sp>
        <p:nvSpPr>
          <p:cNvPr id="23" name="四角形吹き出し 22"/>
          <p:cNvSpPr/>
          <p:nvPr/>
        </p:nvSpPr>
        <p:spPr>
          <a:xfrm>
            <a:off x="1611327" y="3573854"/>
            <a:ext cx="1270167" cy="432048"/>
          </a:xfrm>
          <a:prstGeom prst="wedgeRectCallout">
            <a:avLst>
              <a:gd name="adj1" fmla="val -59842"/>
              <a:gd name="adj2" fmla="val 94626"/>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nvPr>
        </p:nvGraphicFramePr>
        <p:xfrm>
          <a:off x="5747800" y="3454401"/>
          <a:ext cx="3288696" cy="2818824"/>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1836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6408000" cy="615553"/>
          </a:xfrm>
          <a:prstGeom prst="rect">
            <a:avLst/>
          </a:prstGeom>
        </p:spPr>
        <p:txBody>
          <a:bodyPr wrap="square">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412776"/>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の実質成長率に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対する製造業中分類別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寄与度をみると、「石油・石炭製品」や「食料品」、「電子部品・デバイス」等で減少に寄与したものの、それら以外で増加に寄与したため、製造業全体では、実質成長率に対し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に寄与することとなった。</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5" name="テキスト ボックス 14"/>
          <p:cNvSpPr txBox="1"/>
          <p:nvPr/>
        </p:nvSpPr>
        <p:spPr>
          <a:xfrm>
            <a:off x="121296" y="2382629"/>
            <a:ext cx="1570384"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（％ポイント）</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グラフ 11"/>
          <p:cNvGraphicFramePr>
            <a:graphicFrameLocks/>
          </p:cNvGraphicFramePr>
          <p:nvPr>
            <p:extLst/>
          </p:nvPr>
        </p:nvGraphicFramePr>
        <p:xfrm>
          <a:off x="179422" y="2628850"/>
          <a:ext cx="8964578" cy="42235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0135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9965" y="616507"/>
            <a:ext cx="7997815" cy="553998"/>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b="1" dirty="0">
                <a:latin typeface="Meiryo UI" panose="020B0604030504040204" pitchFamily="50" charset="-128"/>
                <a:ea typeface="Meiryo UI" panose="020B0604030504040204" pitchFamily="50" charset="-128"/>
                <a:cs typeface="Meiryo UI" panose="020B0604030504040204" pitchFamily="50" charset="-128"/>
              </a:rPr>
              <a:t>新規</a:t>
            </a:r>
            <a:r>
              <a:rPr lang="zh-TW" altLang="en-US" b="1" dirty="0" smtClean="0">
                <a:latin typeface="Meiryo UI" panose="020B0604030504040204" pitchFamily="50" charset="-128"/>
                <a:ea typeface="Meiryo UI" panose="020B0604030504040204" pitchFamily="50" charset="-128"/>
                <a:cs typeface="Meiryo UI" panose="020B0604030504040204" pitchFamily="50" charset="-128"/>
              </a:rPr>
              <a:t>高校</a:t>
            </a:r>
            <a:r>
              <a:rPr lang="zh-TW" altLang="en-US" b="1" dirty="0">
                <a:latin typeface="Meiryo UI" panose="020B0604030504040204" pitchFamily="50" charset="-128"/>
                <a:ea typeface="Meiryo UI" panose="020B0604030504040204" pitchFamily="50" charset="-128"/>
                <a:cs typeface="Meiryo UI" panose="020B0604030504040204" pitchFamily="50" charset="-128"/>
              </a:rPr>
              <a:t>卒業（予定）者就職（内定）</a:t>
            </a:r>
            <a:r>
              <a:rPr lang="zh-TW" altLang="en-US" b="1" dirty="0" smtClean="0">
                <a:latin typeface="Meiryo UI" panose="020B0604030504040204" pitchFamily="50" charset="-128"/>
                <a:ea typeface="Meiryo UI" panose="020B0604030504040204" pitchFamily="50" charset="-128"/>
                <a:cs typeface="Meiryo UI" panose="020B0604030504040204" pitchFamily="50" charset="-128"/>
              </a:rPr>
              <a:t>状況</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：文部科学省「高等学校卒業者の就職状況調査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卒業者の就職率は改善傾向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にあるが、全国平均とは開きがある状況。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898456320"/>
              </p:ext>
            </p:extLst>
          </p:nvPr>
        </p:nvGraphicFramePr>
        <p:xfrm>
          <a:off x="11323" y="2051254"/>
          <a:ext cx="8820472" cy="4697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53255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9756" y="537267"/>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大阪府の年齢階層別転入出の状況</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総務省「住民基本台帳人口移動報告」より作成</a:t>
            </a:r>
          </a:p>
        </p:txBody>
      </p:sp>
      <p:sp>
        <p:nvSpPr>
          <p:cNvPr id="2" name="正方形/長方形 1"/>
          <p:cNvSpPr/>
          <p:nvPr/>
        </p:nvSpPr>
        <p:spPr>
          <a:xfrm>
            <a:off x="2286000" y="5517232"/>
            <a:ext cx="4572000" cy="369332"/>
          </a:xfrm>
          <a:prstGeom prst="rect">
            <a:avLst/>
          </a:prstGeom>
        </p:spPr>
        <p:txBody>
          <a:bodyPr>
            <a:spAutoFit/>
          </a:bodyPr>
          <a:lstStyle/>
          <a:p>
            <a:endParaRPr lang="ja-JP" altLang="en-US" dirty="0"/>
          </a:p>
        </p:txBody>
      </p:sp>
      <p:sp>
        <p:nvSpPr>
          <p:cNvPr id="18" name="正方形/長方形 17"/>
          <p:cNvSpPr/>
          <p:nvPr/>
        </p:nvSpPr>
        <p:spPr>
          <a:xfrm>
            <a:off x="107504" y="1175071"/>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、対東京圏（東京都、神奈川県、埼玉県、千葉県）では全ての年齢層で転出超過となっている。特に、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代の東京圏への転出者が多い。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0"/>
          <p:cNvSpPr>
            <a:spLocks noChangeArrowheads="1"/>
          </p:cNvSpPr>
          <p:nvPr/>
        </p:nvSpPr>
        <p:spPr bwMode="auto">
          <a:xfrm>
            <a:off x="89756" y="2117856"/>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927530238"/>
              </p:ext>
            </p:extLst>
          </p:nvPr>
        </p:nvGraphicFramePr>
        <p:xfrm>
          <a:off x="287524" y="2273958"/>
          <a:ext cx="8638805" cy="4373775"/>
        </p:xfrm>
        <a:graphic>
          <a:graphicData uri="http://schemas.openxmlformats.org/drawingml/2006/table">
            <a:tbl>
              <a:tblPr>
                <a:tableStyleId>{5C22544A-7EE6-4342-B048-85BDC9FD1C3A}</a:tableStyleId>
              </a:tblPr>
              <a:tblGrid>
                <a:gridCol w="974537">
                  <a:extLst>
                    <a:ext uri="{9D8B030D-6E8A-4147-A177-3AD203B41FA5}">
                      <a16:colId xmlns:a16="http://schemas.microsoft.com/office/drawing/2014/main" val="1102618339"/>
                    </a:ext>
                  </a:extLst>
                </a:gridCol>
                <a:gridCol w="765708">
                  <a:extLst>
                    <a:ext uri="{9D8B030D-6E8A-4147-A177-3AD203B41FA5}">
                      <a16:colId xmlns:a16="http://schemas.microsoft.com/office/drawing/2014/main" val="3186623276"/>
                    </a:ext>
                  </a:extLst>
                </a:gridCol>
                <a:gridCol w="862320">
                  <a:extLst>
                    <a:ext uri="{9D8B030D-6E8A-4147-A177-3AD203B41FA5}">
                      <a16:colId xmlns:a16="http://schemas.microsoft.com/office/drawing/2014/main" val="3132908294"/>
                    </a:ext>
                  </a:extLst>
                </a:gridCol>
                <a:gridCol w="862320">
                  <a:extLst>
                    <a:ext uri="{9D8B030D-6E8A-4147-A177-3AD203B41FA5}">
                      <a16:colId xmlns:a16="http://schemas.microsoft.com/office/drawing/2014/main" val="2402216771"/>
                    </a:ext>
                  </a:extLst>
                </a:gridCol>
                <a:gridCol w="862320">
                  <a:extLst>
                    <a:ext uri="{9D8B030D-6E8A-4147-A177-3AD203B41FA5}">
                      <a16:colId xmlns:a16="http://schemas.microsoft.com/office/drawing/2014/main" val="1566893601"/>
                    </a:ext>
                  </a:extLst>
                </a:gridCol>
                <a:gridCol w="862320">
                  <a:extLst>
                    <a:ext uri="{9D8B030D-6E8A-4147-A177-3AD203B41FA5}">
                      <a16:colId xmlns:a16="http://schemas.microsoft.com/office/drawing/2014/main" val="3941263074"/>
                    </a:ext>
                  </a:extLst>
                </a:gridCol>
                <a:gridCol w="862320">
                  <a:extLst>
                    <a:ext uri="{9D8B030D-6E8A-4147-A177-3AD203B41FA5}">
                      <a16:colId xmlns:a16="http://schemas.microsoft.com/office/drawing/2014/main" val="218062407"/>
                    </a:ext>
                  </a:extLst>
                </a:gridCol>
                <a:gridCol w="862320">
                  <a:extLst>
                    <a:ext uri="{9D8B030D-6E8A-4147-A177-3AD203B41FA5}">
                      <a16:colId xmlns:a16="http://schemas.microsoft.com/office/drawing/2014/main" val="2538581216"/>
                    </a:ext>
                  </a:extLst>
                </a:gridCol>
                <a:gridCol w="862320">
                  <a:extLst>
                    <a:ext uri="{9D8B030D-6E8A-4147-A177-3AD203B41FA5}">
                      <a16:colId xmlns:a16="http://schemas.microsoft.com/office/drawing/2014/main" val="2875677931"/>
                    </a:ext>
                  </a:extLst>
                </a:gridCol>
                <a:gridCol w="862320">
                  <a:extLst>
                    <a:ext uri="{9D8B030D-6E8A-4147-A177-3AD203B41FA5}">
                      <a16:colId xmlns:a16="http://schemas.microsoft.com/office/drawing/2014/main" val="122060306"/>
                    </a:ext>
                  </a:extLst>
                </a:gridCol>
              </a:tblGrid>
              <a:tr h="174951">
                <a:tc>
                  <a:txBody>
                    <a:bodyPr/>
                    <a:lstStyle/>
                    <a:p>
                      <a:pPr algn="l" fontAlgn="ctr"/>
                      <a:r>
                        <a:rPr lang="ja-JP" altLang="en-US" sz="1050" u="none" strike="noStrike" dirty="0">
                          <a:effectLst/>
                          <a:latin typeface="Meiryo UI" panose="020B0604030504040204" pitchFamily="50" charset="-128"/>
                          <a:ea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B w="12700" cap="flat" cmpd="sng" algn="ctr">
                      <a:solidFill>
                        <a:schemeClr val="tx1"/>
                      </a:solidFill>
                      <a:prstDash val="solid"/>
                      <a:round/>
                      <a:headEnd type="none" w="med" len="med"/>
                      <a:tailEnd type="none" w="med" len="med"/>
                    </a:lnB>
                    <a:noFill/>
                  </a:tcPr>
                </a:tc>
                <a:tc>
                  <a:txBody>
                    <a:bodyPr/>
                    <a:lstStyle/>
                    <a:p>
                      <a:pPr algn="l" fontAlgn="ctr"/>
                      <a:r>
                        <a:rPr lang="ja-JP" altLang="en-US" sz="1050" u="none" strike="noStrike" dirty="0">
                          <a:effectLst/>
                          <a:latin typeface="Meiryo UI" panose="020B0604030504040204" pitchFamily="50" charset="-128"/>
                          <a:ea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合計</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10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19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20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29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30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39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40</a:t>
                      </a:r>
                      <a:r>
                        <a:rPr lang="ja-JP" altLang="en-US" sz="1050" u="none" strike="noStrike" dirty="0">
                          <a:effectLst/>
                          <a:latin typeface="Meiryo UI" panose="020B0604030504040204" pitchFamily="50" charset="-128"/>
                          <a:ea typeface="Meiryo UI" panose="020B0604030504040204" pitchFamily="50" charset="-128"/>
                        </a:rPr>
                        <a:t>歳～</a:t>
                      </a:r>
                      <a:r>
                        <a:rPr lang="en-US" altLang="ja-JP" sz="1050" u="none" strike="noStrike" dirty="0">
                          <a:effectLst/>
                          <a:latin typeface="Meiryo UI" panose="020B0604030504040204" pitchFamily="50" charset="-128"/>
                          <a:ea typeface="Meiryo UI" panose="020B0604030504040204" pitchFamily="50" charset="-128"/>
                        </a:rPr>
                        <a:t>49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50</a:t>
                      </a:r>
                      <a:r>
                        <a:rPr lang="ja-JP" altLang="en-US" sz="1050" u="none" strike="noStrike" dirty="0">
                          <a:effectLst/>
                          <a:latin typeface="Meiryo UI" panose="020B0604030504040204" pitchFamily="50" charset="-128"/>
                          <a:ea typeface="Meiryo UI" panose="020B0604030504040204" pitchFamily="50" charset="-128"/>
                        </a:rPr>
                        <a:t>歳～</a:t>
                      </a:r>
                      <a:r>
                        <a:rPr lang="en-US" altLang="ja-JP" sz="1050" u="none" strike="noStrike" dirty="0">
                          <a:effectLst/>
                          <a:latin typeface="Meiryo UI" panose="020B0604030504040204" pitchFamily="50" charset="-128"/>
                          <a:ea typeface="Meiryo UI" panose="020B0604030504040204" pitchFamily="50" charset="-128"/>
                        </a:rPr>
                        <a:t>59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60</a:t>
                      </a:r>
                      <a:r>
                        <a:rPr lang="ja-JP" altLang="en-US" sz="1050" u="none" strike="noStrike" dirty="0">
                          <a:effectLst/>
                          <a:latin typeface="Meiryo UI" panose="020B0604030504040204" pitchFamily="50" charset="-128"/>
                          <a:ea typeface="Meiryo UI" panose="020B0604030504040204" pitchFamily="50" charset="-128"/>
                        </a:rPr>
                        <a:t>歳以上</a:t>
                      </a:r>
                      <a:endParaRPr lang="ja-JP" altLang="en-US"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540381"/>
                  </a:ext>
                </a:extLst>
              </a:tr>
              <a:tr h="174951">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北海道・東北</a:t>
                      </a:r>
                      <a:endParaRPr lang="ja-JP" altLang="en-US" sz="1050" b="1"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5,613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493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426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2,263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1,149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686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373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596781"/>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4,807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468</a:t>
                      </a: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324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1,759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1,034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639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338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245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322396"/>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差分</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806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504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9994106"/>
                  </a:ext>
                </a:extLst>
              </a:tr>
              <a:tr h="174951">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関東・甲信越</a:t>
                      </a:r>
                      <a:br>
                        <a:rPr lang="ja-JP" altLang="en-US" sz="1050" u="none" strike="noStrike" dirty="0">
                          <a:effectLst/>
                          <a:latin typeface="Meiryo UI" panose="020B0604030504040204" pitchFamily="50" charset="-128"/>
                          <a:ea typeface="Meiryo UI" panose="020B0604030504040204" pitchFamily="50" charset="-128"/>
                        </a:rPr>
                      </a:br>
                      <a:r>
                        <a:rPr lang="ja-JP" altLang="en-US" sz="1050" u="none" strike="noStrike" dirty="0">
                          <a:effectLst/>
                          <a:latin typeface="Meiryo UI" panose="020B0604030504040204" pitchFamily="50" charset="-128"/>
                          <a:ea typeface="Meiryo UI" panose="020B0604030504040204" pitchFamily="50" charset="-128"/>
                        </a:rPr>
                        <a:t>（東京圏除く）</a:t>
                      </a:r>
                      <a:endParaRPr lang="ja-JP" altLang="en-US" sz="1050" b="1"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4,821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344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2,102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990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195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094702"/>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4,389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346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1,874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859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460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279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208213"/>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差分</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7487123"/>
                  </a:ext>
                </a:extLst>
              </a:tr>
              <a:tr h="174951">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東京圏</a:t>
                      </a:r>
                      <a:endParaRPr lang="ja-JP" altLang="en-US" sz="1050" b="1" i="0" u="none" strike="noStrike">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36,416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3,460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1,150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14,530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8,736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4,554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2,633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1,353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665906"/>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48,268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3,874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2,023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21,610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10,989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5,355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2,715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1,702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435622"/>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11,852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414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873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7,080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2,253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801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349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8603337"/>
                  </a:ext>
                </a:extLst>
              </a:tr>
              <a:tr h="174951">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東海・北陸</a:t>
                      </a:r>
                      <a:endParaRPr lang="ja-JP" altLang="en-US" sz="1050" b="1" i="0" u="none" strike="noStrike">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21,264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1,381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9,461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4,210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2,265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1,231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1,001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237829"/>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転出</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18,615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1,501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936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8,173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3,976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1,968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1,016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1,045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952129"/>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2,649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445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1,288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297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44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08326685"/>
                  </a:ext>
                </a:extLst>
              </a:tr>
              <a:tr h="174951">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関西圏</a:t>
                      </a:r>
                      <a:br>
                        <a:rPr lang="ja-JP" altLang="en-US" sz="1050" u="none" strike="noStrike">
                          <a:effectLst/>
                          <a:latin typeface="Meiryo UI" panose="020B0604030504040204" pitchFamily="50" charset="-128"/>
                          <a:ea typeface="Meiryo UI" panose="020B0604030504040204" pitchFamily="50" charset="-128"/>
                        </a:rPr>
                      </a:br>
                      <a:r>
                        <a:rPr lang="en-US" altLang="ja-JP" sz="1050" u="none" strike="noStrike">
                          <a:effectLst/>
                          <a:latin typeface="Meiryo UI" panose="020B0604030504040204" pitchFamily="50" charset="-128"/>
                          <a:ea typeface="Meiryo UI" panose="020B0604030504040204" pitchFamily="50" charset="-128"/>
                        </a:rPr>
                        <a:t>(</a:t>
                      </a:r>
                      <a:r>
                        <a:rPr lang="ja-JP" altLang="en-US" sz="1050" u="none" strike="noStrike">
                          <a:effectLst/>
                          <a:latin typeface="Meiryo UI" panose="020B0604030504040204" pitchFamily="50" charset="-128"/>
                          <a:ea typeface="Meiryo UI" panose="020B0604030504040204" pitchFamily="50" charset="-128"/>
                        </a:rPr>
                        <a:t>大阪除く</a:t>
                      </a:r>
                      <a:r>
                        <a:rPr lang="en-US" altLang="ja-JP" sz="1050" u="none" strike="noStrike">
                          <a:effectLst/>
                          <a:latin typeface="Meiryo UI" panose="020B0604030504040204" pitchFamily="50" charset="-128"/>
                          <a:ea typeface="Meiryo UI" panose="020B0604030504040204" pitchFamily="50" charset="-128"/>
                        </a:rPr>
                        <a:t>)</a:t>
                      </a:r>
                      <a:endParaRPr lang="en-US" altLang="ja-JP" sz="1050" b="1" i="0" u="none" strike="noStrike">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70,110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3,866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3,581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31,965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15,116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6,394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3,668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5,519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122838"/>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61,725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5,228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3,174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23,873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14,327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6,006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3,557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5,560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796731"/>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8,385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1,362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407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8,092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789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388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41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8170774"/>
                  </a:ext>
                </a:extLst>
              </a:tr>
              <a:tr h="174951">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中国・四国</a:t>
                      </a:r>
                      <a:endParaRPr lang="ja-JP" altLang="en-US" sz="1050" b="1" i="0" u="none" strike="noStrike">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21,635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1,387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2,319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10,415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3,321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1,841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1,337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71471"/>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15,810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1,492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1,009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6,063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3,202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1,624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999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1,421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185965"/>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5,825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105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1,310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4,352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1698329"/>
                  </a:ext>
                </a:extLst>
              </a:tr>
              <a:tr h="174951">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九州</a:t>
                      </a:r>
                      <a:endParaRPr lang="ja-JP" altLang="en-US" sz="1050" b="1" i="0" u="none" strike="noStrike">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15,843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1,163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1,824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6,803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2,559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1,506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873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53800"/>
                  </a:ext>
                </a:extLst>
              </a:tr>
              <a:tr h="174951">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14,024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1,338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793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5,077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2,844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1,615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991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1,366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425357"/>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1,819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175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1,031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1,726</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285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109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251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2708362"/>
                  </a:ext>
                </a:extLst>
              </a:tr>
              <a:tr h="174951">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合計</a:t>
                      </a:r>
                      <a:br>
                        <a:rPr lang="ja-JP" altLang="en-US" sz="1050" u="none" strike="noStrike" dirty="0">
                          <a:effectLst/>
                          <a:latin typeface="Meiryo UI" panose="020B0604030504040204" pitchFamily="50" charset="-128"/>
                          <a:ea typeface="Meiryo UI" panose="020B0604030504040204" pitchFamily="50" charset="-128"/>
                        </a:rPr>
                      </a:br>
                      <a:r>
                        <a:rPr lang="en-US" altLang="ja-JP" sz="1050" u="none" strike="noStrike" dirty="0">
                          <a:effectLst/>
                          <a:latin typeface="Meiryo UI" panose="020B0604030504040204" pitchFamily="50" charset="-128"/>
                          <a:ea typeface="Meiryo UI" panose="020B0604030504040204" pitchFamily="50" charset="-128"/>
                        </a:rPr>
                        <a:t>(</a:t>
                      </a:r>
                      <a:r>
                        <a:rPr lang="ja-JP" altLang="en-US" sz="1050" u="none" strike="noStrike" dirty="0">
                          <a:effectLst/>
                          <a:latin typeface="Meiryo UI" panose="020B0604030504040204" pitchFamily="50" charset="-128"/>
                          <a:ea typeface="Meiryo UI" panose="020B0604030504040204" pitchFamily="50" charset="-128"/>
                        </a:rPr>
                        <a:t>大阪除く</a:t>
                      </a:r>
                      <a:r>
                        <a:rPr lang="en-US" altLang="ja-JP" sz="1050" u="none" strike="noStrike" dirty="0">
                          <a:effectLst/>
                          <a:latin typeface="Meiryo UI" panose="020B0604030504040204" pitchFamily="50" charset="-128"/>
                          <a:ea typeface="Meiryo UI" panose="020B0604030504040204" pitchFamily="50" charset="-128"/>
                        </a:rPr>
                        <a:t>)</a:t>
                      </a:r>
                      <a:endParaRPr lang="en-US" altLang="ja-JP" sz="1050" b="1"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175,702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12,519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11,025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77,539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36,081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17,734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10,060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10,743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425711"/>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転出</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167,638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14,261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8,605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68,429</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37,231</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17,667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9,827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11,618</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4329484"/>
                  </a:ext>
                </a:extLst>
              </a:tr>
              <a:tr h="174951">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22578" marR="122578"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8,064</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1,742</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2,420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9,110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1,150</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67</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233</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875</a:t>
                      </a:r>
                      <a:endParaRPr lang="en-US" altLang="ja-JP" sz="1050" b="0" i="0" u="none" strike="noStrike" dirty="0">
                        <a:effectLst/>
                        <a:latin typeface="Meiryo UI" panose="020B0604030504040204" pitchFamily="50" charset="-128"/>
                        <a:ea typeface="Meiryo UI" panose="020B0604030504040204" pitchFamily="50" charset="-128"/>
                      </a:endParaRPr>
                    </a:p>
                  </a:txBody>
                  <a:tcPr marL="8172" marR="8172" marT="8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5742650"/>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4564" y="6517399"/>
            <a:ext cx="2133600" cy="365125"/>
          </a:xfrm>
        </p:spPr>
        <p:txBody>
          <a:bodyPr/>
          <a:lstStyle/>
          <a:p>
            <a:pPr>
              <a:defRPr/>
            </a:pPr>
            <a:fld id="{4AC9B83D-17C3-4F2E-B0BA-D155CD364A7C}" type="slidenum">
              <a:rPr lang="ja-JP" altLang="en-US" b="1" smtClean="0"/>
              <a:pPr>
                <a:defRPr/>
              </a:pPr>
              <a:t>80</a:t>
            </a:fld>
            <a:endParaRPr lang="ja-JP" altLang="en-US" b="1" dirty="0"/>
          </a:p>
        </p:txBody>
      </p:sp>
    </p:spTree>
    <p:extLst>
      <p:ext uri="{BB962C8B-B14F-4D97-AF65-F5344CB8AC3E}">
        <p14:creationId xmlns:p14="http://schemas.microsoft.com/office/powerpoint/2010/main" val="22856018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3590096934"/>
              </p:ext>
            </p:extLst>
          </p:nvPr>
        </p:nvGraphicFramePr>
        <p:xfrm>
          <a:off x="196390" y="3616216"/>
          <a:ext cx="8696092" cy="3066146"/>
        </p:xfrm>
        <a:graphic>
          <a:graphicData uri="http://schemas.openxmlformats.org/drawingml/2006/table">
            <a:tbl>
              <a:tblPr/>
              <a:tblGrid>
                <a:gridCol w="271154">
                  <a:extLst>
                    <a:ext uri="{9D8B030D-6E8A-4147-A177-3AD203B41FA5}">
                      <a16:colId xmlns:a16="http://schemas.microsoft.com/office/drawing/2014/main" val="20000"/>
                    </a:ext>
                  </a:extLst>
                </a:gridCol>
                <a:gridCol w="1139408">
                  <a:extLst>
                    <a:ext uri="{9D8B030D-6E8A-4147-A177-3AD203B41FA5}">
                      <a16:colId xmlns:a16="http://schemas.microsoft.com/office/drawing/2014/main" val="20001"/>
                    </a:ext>
                  </a:extLst>
                </a:gridCol>
                <a:gridCol w="1040790">
                  <a:extLst>
                    <a:ext uri="{9D8B030D-6E8A-4147-A177-3AD203B41FA5}">
                      <a16:colId xmlns:a16="http://schemas.microsoft.com/office/drawing/2014/main" val="20002"/>
                    </a:ext>
                  </a:extLst>
                </a:gridCol>
                <a:gridCol w="1040790">
                  <a:extLst>
                    <a:ext uri="{9D8B030D-6E8A-4147-A177-3AD203B41FA5}">
                      <a16:colId xmlns:a16="http://schemas.microsoft.com/office/drawing/2014/main" val="20003"/>
                    </a:ext>
                  </a:extLst>
                </a:gridCol>
                <a:gridCol w="1040790">
                  <a:extLst>
                    <a:ext uri="{9D8B030D-6E8A-4147-A177-3AD203B41FA5}">
                      <a16:colId xmlns:a16="http://schemas.microsoft.com/office/drawing/2014/main" val="20004"/>
                    </a:ext>
                  </a:extLst>
                </a:gridCol>
                <a:gridCol w="1040790">
                  <a:extLst>
                    <a:ext uri="{9D8B030D-6E8A-4147-A177-3AD203B41FA5}">
                      <a16:colId xmlns:a16="http://schemas.microsoft.com/office/drawing/2014/main" val="20005"/>
                    </a:ext>
                  </a:extLst>
                </a:gridCol>
                <a:gridCol w="1040790">
                  <a:extLst>
                    <a:ext uri="{9D8B030D-6E8A-4147-A177-3AD203B41FA5}">
                      <a16:colId xmlns:a16="http://schemas.microsoft.com/office/drawing/2014/main" val="20006"/>
                    </a:ext>
                  </a:extLst>
                </a:gridCol>
                <a:gridCol w="1040790">
                  <a:extLst>
                    <a:ext uri="{9D8B030D-6E8A-4147-A177-3AD203B41FA5}">
                      <a16:colId xmlns:a16="http://schemas.microsoft.com/office/drawing/2014/main" val="2272946547"/>
                    </a:ext>
                  </a:extLst>
                </a:gridCol>
                <a:gridCol w="1040790">
                  <a:extLst>
                    <a:ext uri="{9D8B030D-6E8A-4147-A177-3AD203B41FA5}">
                      <a16:colId xmlns:a16="http://schemas.microsoft.com/office/drawing/2014/main" val="2010125438"/>
                    </a:ext>
                  </a:extLst>
                </a:gridCol>
              </a:tblGrid>
              <a:tr h="150216">
                <a:tc>
                  <a:txBody>
                    <a:bodyPr/>
                    <a:lstStyle/>
                    <a:p>
                      <a:pPr 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smtClean="0">
                          <a:solidFill>
                            <a:schemeClr val="tx1"/>
                          </a:solidFill>
                          <a:effectLst/>
                          <a:latin typeface="Meiryo UI" panose="020B0604030504040204" pitchFamily="50" charset="-128"/>
                          <a:ea typeface="Meiryo UI" panose="020B0604030504040204" pitchFamily="50" charset="-128"/>
                        </a:rPr>
                        <a:t>2010</a:t>
                      </a:r>
                      <a:r>
                        <a:rPr lang="ja-JP" altLang="en-US" sz="900" kern="1200" dirty="0" smtClean="0">
                          <a:solidFill>
                            <a:schemeClr val="tx1"/>
                          </a:solidFill>
                          <a:effectLst/>
                          <a:latin typeface="Meiryo UI" panose="020B0604030504040204" pitchFamily="50" charset="-128"/>
                          <a:ea typeface="Meiryo UI" panose="020B0604030504040204" pitchFamily="50" charset="-128"/>
                        </a:rPr>
                        <a:t>年度</a:t>
                      </a:r>
                      <a:endParaRPr lang="en-US" sz="900" kern="12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2011</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2012</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2013</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2014</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2015</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2016</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2017</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514</a:t>
                      </a:r>
                      <a:r>
                        <a:rPr lang="ja-JP" sz="900" kern="0" dirty="0" smtClean="0">
                          <a:solidFill>
                            <a:schemeClr val="tx1"/>
                          </a:solidFill>
                          <a:effectLst/>
                          <a:latin typeface="Meiryo UI" panose="020B0604030504040204" pitchFamily="50" charset="-128"/>
                          <a:ea typeface="Meiryo UI" panose="020B0604030504040204" pitchFamily="50" charset="-128"/>
                        </a:rPr>
                        <a:t>万円</a:t>
                      </a:r>
                      <a:r>
                        <a:rPr lang="ja-JP" sz="900" kern="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527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(523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554</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福井</a:t>
                      </a:r>
                      <a:r>
                        <a:rPr lang="ja-JP" sz="900" kern="1200" dirty="0" smtClean="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smtClean="0">
                          <a:solidFill>
                            <a:schemeClr val="tx1"/>
                          </a:solidFill>
                          <a:effectLst/>
                          <a:latin typeface="Meiryo UI" panose="020B0604030504040204" pitchFamily="50" charset="-128"/>
                          <a:ea typeface="Meiryo UI" panose="020B0604030504040204" pitchFamily="50" charset="-128"/>
                        </a:rPr>
                        <a:t>（</a:t>
                      </a:r>
                      <a:r>
                        <a:rPr lang="en-US" altLang="ja-JP" sz="900" kern="1200" dirty="0" smtClean="0">
                          <a:solidFill>
                            <a:schemeClr val="tx1"/>
                          </a:solidFill>
                          <a:effectLst/>
                          <a:latin typeface="Meiryo UI" panose="020B0604030504040204" pitchFamily="50" charset="-128"/>
                          <a:ea typeface="Meiryo UI" panose="020B0604030504040204" pitchFamily="50" charset="-128"/>
                        </a:rPr>
                        <a:t>320</a:t>
                      </a:r>
                      <a:r>
                        <a:rPr lang="ja-JP" sz="900" kern="1200" dirty="0" smtClean="0">
                          <a:solidFill>
                            <a:schemeClr val="tx1"/>
                          </a:solidFill>
                          <a:effectLst/>
                          <a:latin typeface="Meiryo UI" panose="020B0604030504040204" pitchFamily="50" charset="-128"/>
                          <a:ea typeface="Meiryo UI" panose="020B0604030504040204" pitchFamily="50" charset="-128"/>
                        </a:rPr>
                        <a:t>万円</a:t>
                      </a:r>
                      <a:r>
                        <a:rPr lang="ja-JP" sz="900" kern="12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325</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r>
                        <a:rPr lang="en-US" altLang="ja-JP" sz="900" kern="100" dirty="0" smtClean="0">
                          <a:solidFill>
                            <a:schemeClr val="tx1"/>
                          </a:solidFill>
                          <a:effectLst/>
                          <a:latin typeface="Meiryo UI" panose="020B0604030504040204" pitchFamily="50" charset="-128"/>
                          <a:ea typeface="Meiryo UI" panose="020B0604030504040204" pitchFamily="50" charset="-128"/>
                        </a:rPr>
                        <a:t/>
                      </a:r>
                      <a:br>
                        <a:rPr lang="en-US" altLang="ja-JP" sz="900" kern="100" dirty="0" smtClean="0">
                          <a:solidFill>
                            <a:schemeClr val="tx1"/>
                          </a:solidFill>
                          <a:effectLst/>
                          <a:latin typeface="Meiryo UI" panose="020B0604030504040204" pitchFamily="50" charset="-128"/>
                          <a:ea typeface="Meiryo UI" panose="020B0604030504040204" pitchFamily="50" charset="-128"/>
                        </a:rPr>
                      </a:b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347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r>
                        <a:rPr lang="en-US" altLang="ja-JP" sz="900" kern="100" dirty="0" smtClean="0">
                          <a:solidFill>
                            <a:schemeClr val="tx1"/>
                          </a:solidFill>
                          <a:effectLst/>
                          <a:latin typeface="Meiryo UI" panose="020B0604030504040204" pitchFamily="50" charset="-128"/>
                          <a:ea typeface="Meiryo UI" panose="020B0604030504040204" pitchFamily="50" charset="-128"/>
                        </a:rPr>
                        <a:t/>
                      </a:r>
                      <a:br>
                        <a:rPr lang="en-US" altLang="ja-JP" sz="900" kern="100" dirty="0" smtClean="0">
                          <a:solidFill>
                            <a:schemeClr val="tx1"/>
                          </a:solidFill>
                          <a:effectLst/>
                          <a:latin typeface="Meiryo UI" panose="020B0604030504040204" pitchFamily="50" charset="-128"/>
                          <a:ea typeface="Meiryo UI" panose="020B0604030504040204" pitchFamily="50" charset="-128"/>
                        </a:rPr>
                      </a:b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358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r>
                        <a:rPr lang="en-US" altLang="ja-JP" sz="900" kern="100" dirty="0" smtClean="0">
                          <a:solidFill>
                            <a:schemeClr val="tx1"/>
                          </a:solidFill>
                          <a:effectLst/>
                          <a:latin typeface="Meiryo UI" panose="020B0604030504040204" pitchFamily="50" charset="-128"/>
                          <a:ea typeface="Meiryo UI" panose="020B0604030504040204" pitchFamily="50" charset="-128"/>
                        </a:rPr>
                        <a:t/>
                      </a:r>
                      <a:br>
                        <a:rPr lang="en-US" altLang="ja-JP" sz="900" kern="100" dirty="0" smtClean="0">
                          <a:solidFill>
                            <a:schemeClr val="tx1"/>
                          </a:solidFill>
                          <a:effectLst/>
                          <a:latin typeface="Meiryo UI" panose="020B0604030504040204" pitchFamily="50" charset="-128"/>
                          <a:ea typeface="Meiryo UI" panose="020B0604030504040204" pitchFamily="50" charset="-128"/>
                        </a:rPr>
                      </a:b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370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愛知</a:t>
                      </a:r>
                      <a:r>
                        <a:rPr lang="ja-JP" sz="900" kern="1200" dirty="0" smtClean="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a:t>
                      </a:r>
                      <a:r>
                        <a:rPr lang="en-US" altLang="ja-JP" sz="900" kern="1200" dirty="0" smtClean="0">
                          <a:solidFill>
                            <a:schemeClr val="tx1"/>
                          </a:solidFill>
                          <a:effectLst/>
                          <a:latin typeface="Meiryo UI" panose="020B0604030504040204" pitchFamily="50" charset="-128"/>
                          <a:ea typeface="Meiryo UI" panose="020B0604030504040204" pitchFamily="50" charset="-128"/>
                        </a:rPr>
                        <a:t>312</a:t>
                      </a:r>
                      <a:r>
                        <a:rPr lang="ja-JP" sz="900" kern="1200" dirty="0" smtClean="0">
                          <a:solidFill>
                            <a:schemeClr val="tx1"/>
                          </a:solidFill>
                          <a:effectLst/>
                          <a:latin typeface="Meiryo UI" panose="020B0604030504040204" pitchFamily="50" charset="-128"/>
                          <a:ea typeface="Meiryo UI" panose="020B0604030504040204" pitchFamily="50" charset="-128"/>
                        </a:rPr>
                        <a:t>万円</a:t>
                      </a:r>
                      <a:r>
                        <a:rPr lang="ja-JP" sz="900" kern="12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341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富山</a:t>
                      </a:r>
                      <a:r>
                        <a:rPr lang="ja-JP" sz="900" kern="1200" dirty="0" smtClean="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smtClean="0">
                          <a:solidFill>
                            <a:schemeClr val="tx1"/>
                          </a:solidFill>
                          <a:effectLst/>
                          <a:latin typeface="Meiryo UI" panose="020B0604030504040204" pitchFamily="50" charset="-128"/>
                          <a:ea typeface="Meiryo UI" panose="020B0604030504040204" pitchFamily="50" charset="-128"/>
                        </a:rPr>
                        <a:t>（</a:t>
                      </a:r>
                      <a:r>
                        <a:rPr lang="en-US" altLang="ja-JP" sz="900" kern="1200" dirty="0" smtClean="0">
                          <a:solidFill>
                            <a:schemeClr val="tx1"/>
                          </a:solidFill>
                          <a:effectLst/>
                          <a:latin typeface="Meiryo UI" panose="020B0604030504040204" pitchFamily="50" charset="-128"/>
                          <a:ea typeface="Meiryo UI" panose="020B0604030504040204" pitchFamily="50" charset="-128"/>
                        </a:rPr>
                        <a:t>309</a:t>
                      </a:r>
                      <a:r>
                        <a:rPr lang="ja-JP" sz="900" kern="1200" dirty="0" smtClean="0">
                          <a:solidFill>
                            <a:schemeClr val="tx1"/>
                          </a:solidFill>
                          <a:effectLst/>
                          <a:latin typeface="Meiryo UI" panose="020B0604030504040204" pitchFamily="50" charset="-128"/>
                          <a:ea typeface="Meiryo UI" panose="020B0604030504040204" pitchFamily="50" charset="-128"/>
                        </a:rPr>
                        <a:t>万円</a:t>
                      </a:r>
                      <a:r>
                        <a:rPr lang="ja-JP" sz="900" kern="12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304</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299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6</a:t>
                      </a: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299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301</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301</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296</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305</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300</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315</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301</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296</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292</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bg1"/>
                          </a:solidFill>
                          <a:effectLst/>
                          <a:latin typeface="Meiryo UI" panose="020B0604030504040204" pitchFamily="50" charset="-128"/>
                          <a:ea typeface="Meiryo UI" panose="020B0604030504040204" pitchFamily="50" charset="-128"/>
                        </a:rPr>
                        <a:t>（</a:t>
                      </a:r>
                      <a:r>
                        <a:rPr lang="en-US" altLang="ja-JP" sz="900" kern="0" dirty="0" smtClean="0">
                          <a:solidFill>
                            <a:schemeClr val="bg1"/>
                          </a:solidFill>
                          <a:effectLst/>
                          <a:latin typeface="Meiryo UI" panose="020B0604030504040204" pitchFamily="50" charset="-128"/>
                          <a:ea typeface="Meiryo UI" panose="020B0604030504040204" pitchFamily="50" charset="-128"/>
                        </a:rPr>
                        <a:t>297</a:t>
                      </a:r>
                      <a:r>
                        <a:rPr lang="ja-JP" altLang="en-US" sz="900" kern="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山口県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299</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289</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0" dirty="0" smtClean="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bg1"/>
                          </a:solidFill>
                          <a:effectLst/>
                          <a:latin typeface="Meiryo UI" panose="020B0604030504040204" pitchFamily="50" charset="-128"/>
                          <a:ea typeface="Meiryo UI" panose="020B0604030504040204" pitchFamily="50" charset="-128"/>
                        </a:rPr>
                        <a:t>（</a:t>
                      </a:r>
                      <a:r>
                        <a:rPr lang="en-US" altLang="ja-JP" sz="900" kern="0" dirty="0" smtClean="0">
                          <a:solidFill>
                            <a:schemeClr val="bg1"/>
                          </a:solidFill>
                          <a:effectLst/>
                          <a:latin typeface="Meiryo UI" panose="020B0604030504040204" pitchFamily="50" charset="-128"/>
                          <a:ea typeface="Meiryo UI" panose="020B0604030504040204" pitchFamily="50" charset="-128"/>
                        </a:rPr>
                        <a:t>295</a:t>
                      </a:r>
                      <a:r>
                        <a:rPr lang="ja-JP" altLang="en-US" sz="900" kern="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287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296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群馬県</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299</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10</a:t>
                      </a:r>
                      <a:r>
                        <a:rPr lang="ja-JP" altLang="en-US" sz="900" kern="100" dirty="0" smtClean="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000"/>
                        </a:lnSpc>
                      </a:pP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299</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308</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⑮大阪府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304</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⑬大阪府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318</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smtClean="0">
                <a:latin typeface="Meiryo UI" panose="020B0604030504040204" pitchFamily="50" charset="-128"/>
                <a:ea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rPr>
              <a:t>県民経済計算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800609"/>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キープ。</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一方で、一人あたりの府民所得をみると、金額は増加傾向にあるものの、全国８～</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277114" y="6639163"/>
            <a:ext cx="4615366" cy="246221"/>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ある府民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所得を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人口で割ったもの</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71500" y="3298357"/>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500" y="1340768"/>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532329657"/>
              </p:ext>
            </p:extLst>
          </p:nvPr>
        </p:nvGraphicFramePr>
        <p:xfrm>
          <a:off x="196390" y="1628800"/>
          <a:ext cx="8696093" cy="1608995"/>
        </p:xfrm>
        <a:graphic>
          <a:graphicData uri="http://schemas.openxmlformats.org/drawingml/2006/table">
            <a:tbl>
              <a:tblPr/>
              <a:tblGrid>
                <a:gridCol w="438590">
                  <a:extLst>
                    <a:ext uri="{9D8B030D-6E8A-4147-A177-3AD203B41FA5}">
                      <a16:colId xmlns:a16="http://schemas.microsoft.com/office/drawing/2014/main" val="20000"/>
                    </a:ext>
                  </a:extLst>
                </a:gridCol>
                <a:gridCol w="1037403">
                  <a:extLst>
                    <a:ext uri="{9D8B030D-6E8A-4147-A177-3AD203B41FA5}">
                      <a16:colId xmlns:a16="http://schemas.microsoft.com/office/drawing/2014/main" val="20005"/>
                    </a:ext>
                  </a:extLst>
                </a:gridCol>
                <a:gridCol w="1026972">
                  <a:extLst>
                    <a:ext uri="{9D8B030D-6E8A-4147-A177-3AD203B41FA5}">
                      <a16:colId xmlns:a16="http://schemas.microsoft.com/office/drawing/2014/main" val="20006"/>
                    </a:ext>
                  </a:extLst>
                </a:gridCol>
                <a:gridCol w="1032188">
                  <a:extLst>
                    <a:ext uri="{9D8B030D-6E8A-4147-A177-3AD203B41FA5}">
                      <a16:colId xmlns:a16="http://schemas.microsoft.com/office/drawing/2014/main" val="20007"/>
                    </a:ext>
                  </a:extLst>
                </a:gridCol>
                <a:gridCol w="1032188">
                  <a:extLst>
                    <a:ext uri="{9D8B030D-6E8A-4147-A177-3AD203B41FA5}">
                      <a16:colId xmlns:a16="http://schemas.microsoft.com/office/drawing/2014/main" val="20008"/>
                    </a:ext>
                  </a:extLst>
                </a:gridCol>
                <a:gridCol w="1032188">
                  <a:extLst>
                    <a:ext uri="{9D8B030D-6E8A-4147-A177-3AD203B41FA5}">
                      <a16:colId xmlns:a16="http://schemas.microsoft.com/office/drawing/2014/main" val="20009"/>
                    </a:ext>
                  </a:extLst>
                </a:gridCol>
                <a:gridCol w="1032188">
                  <a:extLst>
                    <a:ext uri="{9D8B030D-6E8A-4147-A177-3AD203B41FA5}">
                      <a16:colId xmlns:a16="http://schemas.microsoft.com/office/drawing/2014/main" val="20010"/>
                    </a:ext>
                  </a:extLst>
                </a:gridCol>
                <a:gridCol w="1032188">
                  <a:extLst>
                    <a:ext uri="{9D8B030D-6E8A-4147-A177-3AD203B41FA5}">
                      <a16:colId xmlns:a16="http://schemas.microsoft.com/office/drawing/2014/main" val="2227052641"/>
                    </a:ext>
                  </a:extLst>
                </a:gridCol>
                <a:gridCol w="1032188">
                  <a:extLst>
                    <a:ext uri="{9D8B030D-6E8A-4147-A177-3AD203B41FA5}">
                      <a16:colId xmlns:a16="http://schemas.microsoft.com/office/drawing/2014/main" val="2356692449"/>
                    </a:ext>
                  </a:extLst>
                </a:gridCol>
              </a:tblGrid>
              <a:tr h="198955">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2010(H22)</a:t>
                      </a:r>
                      <a:endParaRPr lang="en-US"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(546</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(503</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82008">
                <a:tc>
                  <a:txBody>
                    <a:bodyPr/>
                    <a:lstStyle/>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a:t>
                      </a: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478</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82008">
                <a:tc>
                  <a:txBody>
                    <a:bodyPr/>
                    <a:lstStyle/>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(469</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(470</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478</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491</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bl>
          </a:graphicData>
        </a:graphic>
      </p:graphicFrame>
      <p:sp>
        <p:nvSpPr>
          <p:cNvPr id="21" name="テキスト ボックス 20"/>
          <p:cNvSpPr txBox="1"/>
          <p:nvPr/>
        </p:nvSpPr>
        <p:spPr>
          <a:xfrm>
            <a:off x="7866491" y="3247877"/>
            <a:ext cx="1025989" cy="348813"/>
          </a:xfrm>
          <a:prstGeom prst="rect">
            <a:avLst/>
          </a:prstGeom>
          <a:solidFill>
            <a:srgbClr val="070A97"/>
          </a:solidFill>
        </p:spPr>
        <p:txBody>
          <a:bodyPr wrap="square" rtlCol="0">
            <a:spAutoFit/>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⑥</a:t>
            </a: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486</a:t>
            </a: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81</a:t>
            </a:fld>
            <a:endParaRPr lang="ja-JP" altLang="en-US" dirty="0"/>
          </a:p>
        </p:txBody>
      </p:sp>
    </p:spTree>
    <p:extLst>
      <p:ext uri="{BB962C8B-B14F-4D97-AF65-F5344CB8AC3E}">
        <p14:creationId xmlns:p14="http://schemas.microsoft.com/office/powerpoint/2010/main" val="42831844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0"/>
          <p:cNvSpPr>
            <a:spLocks noChangeArrowheads="1"/>
          </p:cNvSpPr>
          <p:nvPr/>
        </p:nvSpPr>
        <p:spPr bwMode="auto">
          <a:xfrm>
            <a:off x="83210" y="440769"/>
            <a:ext cx="684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82</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10"/>
          <p:cNvSpPr>
            <a:spLocks noChangeArrowheads="1"/>
          </p:cNvSpPr>
          <p:nvPr/>
        </p:nvSpPr>
        <p:spPr bwMode="auto">
          <a:xfrm>
            <a:off x="4577409" y="1869159"/>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○世帯主の年齢が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歳の世帯</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10557" y="1838942"/>
            <a:ext cx="3394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○総数（分類不能及び不詳除く）</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97226" y="870539"/>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、全国平均や東京都、愛知県と比べると所得の低い世帯数の割合が高い傾向は続いている。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8"/>
          <p:cNvSpPr>
            <a:spLocks noChangeArrowheads="1"/>
          </p:cNvSpPr>
          <p:nvPr/>
        </p:nvSpPr>
        <p:spPr bwMode="auto">
          <a:xfrm>
            <a:off x="0" y="6508832"/>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万人（全国）が</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3846462526"/>
              </p:ext>
            </p:extLst>
          </p:nvPr>
        </p:nvGraphicFramePr>
        <p:xfrm>
          <a:off x="4670815" y="3287833"/>
          <a:ext cx="4332180" cy="11358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2222044146"/>
              </p:ext>
            </p:extLst>
          </p:nvPr>
        </p:nvGraphicFramePr>
        <p:xfrm>
          <a:off x="4672506" y="4314598"/>
          <a:ext cx="4332183" cy="11112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ext uri="{D42A27DB-BD31-4B8C-83A1-F6EECF244321}">
                <p14:modId xmlns:p14="http://schemas.microsoft.com/office/powerpoint/2010/main" val="2766687911"/>
              </p:ext>
            </p:extLst>
          </p:nvPr>
        </p:nvGraphicFramePr>
        <p:xfrm>
          <a:off x="4683392" y="5334836"/>
          <a:ext cx="4463195" cy="12503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グラフ 18"/>
          <p:cNvGraphicFramePr>
            <a:graphicFrameLocks/>
          </p:cNvGraphicFramePr>
          <p:nvPr>
            <p:extLst>
              <p:ext uri="{D42A27DB-BD31-4B8C-83A1-F6EECF244321}">
                <p14:modId xmlns:p14="http://schemas.microsoft.com/office/powerpoint/2010/main" val="2845620724"/>
              </p:ext>
            </p:extLst>
          </p:nvPr>
        </p:nvGraphicFramePr>
        <p:xfrm>
          <a:off x="4670815" y="2243341"/>
          <a:ext cx="4349783" cy="1092592"/>
        </p:xfrm>
        <a:graphic>
          <a:graphicData uri="http://schemas.openxmlformats.org/drawingml/2006/chart">
            <c:chart xmlns:c="http://schemas.openxmlformats.org/drawingml/2006/chart" xmlns:r="http://schemas.openxmlformats.org/officeDocument/2006/relationships" r:id="rId6"/>
          </a:graphicData>
        </a:graphic>
      </p:graphicFrame>
      <p:sp>
        <p:nvSpPr>
          <p:cNvPr id="20" name="下矢印吹き出し 19"/>
          <p:cNvSpPr/>
          <p:nvPr/>
        </p:nvSpPr>
        <p:spPr>
          <a:xfrm>
            <a:off x="8214366" y="2131355"/>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mn-ea"/>
              </a:rPr>
              <a:t>1,000</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21" name="下矢印吹き出し 20"/>
          <p:cNvSpPr/>
          <p:nvPr/>
        </p:nvSpPr>
        <p:spPr>
          <a:xfrm>
            <a:off x="7340064" y="2137354"/>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500</a:t>
            </a:r>
            <a:r>
              <a:rPr kumimoji="1" lang="ja-JP" altLang="en-US" sz="800" dirty="0" smtClean="0">
                <a:solidFill>
                  <a:schemeClr val="tx1"/>
                </a:solidFill>
                <a:latin typeface="+mn-ea"/>
              </a:rPr>
              <a:t>～</a:t>
            </a:r>
            <a:r>
              <a:rPr kumimoji="1" lang="en-US" altLang="ja-JP" sz="800" dirty="0" smtClean="0">
                <a:solidFill>
                  <a:schemeClr val="tx1"/>
                </a:solidFill>
                <a:latin typeface="+mn-ea"/>
              </a:rPr>
              <a:t>999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23" name="下矢印吹き出し 22"/>
          <p:cNvSpPr/>
          <p:nvPr/>
        </p:nvSpPr>
        <p:spPr>
          <a:xfrm>
            <a:off x="6405142" y="2134425"/>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300</a:t>
            </a:r>
            <a:r>
              <a:rPr kumimoji="1" lang="ja-JP" altLang="en-US" sz="800" dirty="0" smtClean="0">
                <a:solidFill>
                  <a:schemeClr val="tx1"/>
                </a:solidFill>
                <a:latin typeface="+mn-ea"/>
              </a:rPr>
              <a:t>～</a:t>
            </a:r>
            <a:r>
              <a:rPr lang="en-US" altLang="ja-JP" sz="800" dirty="0">
                <a:solidFill>
                  <a:schemeClr val="tx1"/>
                </a:solidFill>
                <a:latin typeface="+mn-ea"/>
              </a:rPr>
              <a:t>4</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24" name="下矢印吹き出し 23"/>
          <p:cNvSpPr/>
          <p:nvPr/>
        </p:nvSpPr>
        <p:spPr>
          <a:xfrm>
            <a:off x="5519818" y="21313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n-ea"/>
              </a:rPr>
              <a:t>～</a:t>
            </a:r>
            <a:r>
              <a:rPr lang="en-US" altLang="ja-JP" sz="800" dirty="0" smtClean="0">
                <a:solidFill>
                  <a:schemeClr val="tx1"/>
                </a:solidFill>
                <a:latin typeface="+mn-ea"/>
              </a:rPr>
              <a:t>2</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graphicFrame>
        <p:nvGraphicFramePr>
          <p:cNvPr id="25" name="グラフ 24"/>
          <p:cNvGraphicFramePr>
            <a:graphicFrameLocks/>
          </p:cNvGraphicFramePr>
          <p:nvPr>
            <p:extLst>
              <p:ext uri="{D42A27DB-BD31-4B8C-83A1-F6EECF244321}">
                <p14:modId xmlns:p14="http://schemas.microsoft.com/office/powerpoint/2010/main" val="554001128"/>
              </p:ext>
            </p:extLst>
          </p:nvPr>
        </p:nvGraphicFramePr>
        <p:xfrm>
          <a:off x="129082" y="2243341"/>
          <a:ext cx="4465239" cy="11114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グラフ 25"/>
          <p:cNvGraphicFramePr>
            <a:graphicFrameLocks/>
          </p:cNvGraphicFramePr>
          <p:nvPr>
            <p:extLst>
              <p:ext uri="{D42A27DB-BD31-4B8C-83A1-F6EECF244321}">
                <p14:modId xmlns:p14="http://schemas.microsoft.com/office/powerpoint/2010/main" val="2401899492"/>
              </p:ext>
            </p:extLst>
          </p:nvPr>
        </p:nvGraphicFramePr>
        <p:xfrm>
          <a:off x="138819" y="3287832"/>
          <a:ext cx="4419038" cy="11358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グラフ 26"/>
          <p:cNvGraphicFramePr>
            <a:graphicFrameLocks/>
          </p:cNvGraphicFramePr>
          <p:nvPr>
            <p:extLst>
              <p:ext uri="{D42A27DB-BD31-4B8C-83A1-F6EECF244321}">
                <p14:modId xmlns:p14="http://schemas.microsoft.com/office/powerpoint/2010/main" val="359138626"/>
              </p:ext>
            </p:extLst>
          </p:nvPr>
        </p:nvGraphicFramePr>
        <p:xfrm>
          <a:off x="138819" y="4314597"/>
          <a:ext cx="4499180" cy="111126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グラフ 27"/>
          <p:cNvGraphicFramePr>
            <a:graphicFrameLocks/>
          </p:cNvGraphicFramePr>
          <p:nvPr>
            <p:extLst>
              <p:ext uri="{D42A27DB-BD31-4B8C-83A1-F6EECF244321}">
                <p14:modId xmlns:p14="http://schemas.microsoft.com/office/powerpoint/2010/main" val="3574077355"/>
              </p:ext>
            </p:extLst>
          </p:nvPr>
        </p:nvGraphicFramePr>
        <p:xfrm>
          <a:off x="138819" y="5346460"/>
          <a:ext cx="4568905" cy="1241769"/>
        </p:xfrm>
        <a:graphic>
          <a:graphicData uri="http://schemas.openxmlformats.org/drawingml/2006/chart">
            <c:chart xmlns:c="http://schemas.openxmlformats.org/drawingml/2006/chart" xmlns:r="http://schemas.openxmlformats.org/officeDocument/2006/relationships" r:id="rId10"/>
          </a:graphicData>
        </a:graphic>
      </p:graphicFrame>
      <p:sp>
        <p:nvSpPr>
          <p:cNvPr id="29" name="下矢印吹き出し 28"/>
          <p:cNvSpPr/>
          <p:nvPr/>
        </p:nvSpPr>
        <p:spPr>
          <a:xfrm>
            <a:off x="992056" y="2116121"/>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n-ea"/>
              </a:rPr>
              <a:t>～</a:t>
            </a:r>
            <a:r>
              <a:rPr lang="en-US" altLang="ja-JP" sz="800" dirty="0" smtClean="0">
                <a:solidFill>
                  <a:schemeClr val="tx1"/>
                </a:solidFill>
                <a:latin typeface="+mn-ea"/>
              </a:rPr>
              <a:t>2</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30" name="下矢印吹き出し 29"/>
          <p:cNvSpPr/>
          <p:nvPr/>
        </p:nvSpPr>
        <p:spPr>
          <a:xfrm>
            <a:off x="2196648" y="2131355"/>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300</a:t>
            </a:r>
            <a:r>
              <a:rPr kumimoji="1" lang="ja-JP" altLang="en-US" sz="800" dirty="0" smtClean="0">
                <a:solidFill>
                  <a:schemeClr val="tx1"/>
                </a:solidFill>
                <a:latin typeface="+mn-ea"/>
              </a:rPr>
              <a:t>～</a:t>
            </a:r>
            <a:r>
              <a:rPr lang="en-US" altLang="ja-JP" sz="800" dirty="0">
                <a:solidFill>
                  <a:schemeClr val="tx1"/>
                </a:solidFill>
                <a:latin typeface="+mn-ea"/>
              </a:rPr>
              <a:t>4</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31" name="下矢印吹き出し 30"/>
          <p:cNvSpPr/>
          <p:nvPr/>
        </p:nvSpPr>
        <p:spPr>
          <a:xfrm>
            <a:off x="3086748" y="2131355"/>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500</a:t>
            </a:r>
            <a:r>
              <a:rPr kumimoji="1" lang="ja-JP" altLang="en-US" sz="800" dirty="0" smtClean="0">
                <a:solidFill>
                  <a:schemeClr val="tx1"/>
                </a:solidFill>
                <a:latin typeface="+mn-ea"/>
              </a:rPr>
              <a:t>～</a:t>
            </a:r>
            <a:r>
              <a:rPr kumimoji="1" lang="en-US" altLang="ja-JP" sz="800" dirty="0" smtClean="0">
                <a:solidFill>
                  <a:schemeClr val="tx1"/>
                </a:solidFill>
                <a:latin typeface="+mn-ea"/>
              </a:rPr>
              <a:t>999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32" name="下矢印吹き出し 31"/>
          <p:cNvSpPr/>
          <p:nvPr/>
        </p:nvSpPr>
        <p:spPr>
          <a:xfrm>
            <a:off x="3919999" y="2125745"/>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mn-ea"/>
              </a:rPr>
              <a:t>1,000</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Tree>
    <p:extLst>
      <p:ext uri="{BB962C8B-B14F-4D97-AF65-F5344CB8AC3E}">
        <p14:creationId xmlns:p14="http://schemas.microsoft.com/office/powerpoint/2010/main" val="30256008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表 4"/>
          <p:cNvGraphicFramePr>
            <a:graphicFrameLocks noGrp="1"/>
          </p:cNvGraphicFramePr>
          <p:nvPr>
            <p:extLst/>
          </p:nvPr>
        </p:nvGraphicFramePr>
        <p:xfrm>
          <a:off x="5076056" y="2708921"/>
          <a:ext cx="3600400" cy="3168349"/>
        </p:xfrm>
        <a:graphic>
          <a:graphicData uri="http://schemas.openxmlformats.org/drawingml/2006/table">
            <a:tbl>
              <a:tblPr>
                <a:tableStyleId>{2D5ABB26-0587-4C30-8999-92F81FD0307C}</a:tableStyleId>
              </a:tblPr>
              <a:tblGrid>
                <a:gridCol w="397793">
                  <a:extLst>
                    <a:ext uri="{9D8B030D-6E8A-4147-A177-3AD203B41FA5}">
                      <a16:colId xmlns:a16="http://schemas.microsoft.com/office/drawing/2014/main" val="20000"/>
                    </a:ext>
                  </a:extLst>
                </a:gridCol>
                <a:gridCol w="628233">
                  <a:extLst>
                    <a:ext uri="{9D8B030D-6E8A-4147-A177-3AD203B41FA5}">
                      <a16:colId xmlns:a16="http://schemas.microsoft.com/office/drawing/2014/main" val="20001"/>
                    </a:ext>
                  </a:extLst>
                </a:gridCol>
                <a:gridCol w="1656438">
                  <a:extLst>
                    <a:ext uri="{9D8B030D-6E8A-4147-A177-3AD203B41FA5}">
                      <a16:colId xmlns:a16="http://schemas.microsoft.com/office/drawing/2014/main" val="20002"/>
                    </a:ext>
                  </a:extLst>
                </a:gridCol>
                <a:gridCol w="917936">
                  <a:extLst>
                    <a:ext uri="{9D8B030D-6E8A-4147-A177-3AD203B41FA5}">
                      <a16:colId xmlns:a16="http://schemas.microsoft.com/office/drawing/2014/main" val="20003"/>
                    </a:ext>
                  </a:extLst>
                </a:gridCol>
              </a:tblGrid>
              <a:tr h="347929">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総世帯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世帯員２人以上の世帯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単身世帯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0.369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0.378</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0.362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4" name="テキスト ボックス 63"/>
          <p:cNvSpPr txBox="1"/>
          <p:nvPr/>
        </p:nvSpPr>
        <p:spPr>
          <a:xfrm>
            <a:off x="107504" y="2265838"/>
            <a:ext cx="432048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16024" y="1969790"/>
            <a:ext cx="8748464"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23534" y="483102"/>
            <a:ext cx="790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総務省統計局「全国消費実態調査」より作成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係数は、東京に次いで高く、全国の水準を大きく上回る状況。とりわけ、単身世帯において所得格差が大きい。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07813" y="2219013"/>
            <a:ext cx="3528392"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全国の年間収入のジニ係数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（世帯員状況別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83</a:t>
            </a:fld>
            <a:endParaRPr lang="ja-JP" altLang="en-US" dirty="0"/>
          </a:p>
        </p:txBody>
      </p:sp>
      <p:pic>
        <p:nvPicPr>
          <p:cNvPr id="3" name="図 2"/>
          <p:cNvPicPr>
            <a:picLocks noChangeAspect="1"/>
          </p:cNvPicPr>
          <p:nvPr/>
        </p:nvPicPr>
        <p:blipFill>
          <a:blip r:embed="rId2"/>
          <a:stretch>
            <a:fillRect/>
          </a:stretch>
        </p:blipFill>
        <p:spPr>
          <a:xfrm>
            <a:off x="276705" y="2708921"/>
            <a:ext cx="4608975" cy="4115157"/>
          </a:xfrm>
          <a:prstGeom prst="rect">
            <a:avLst/>
          </a:prstGeom>
        </p:spPr>
      </p:pic>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939372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５．国際金融都市の実現に向けた挑戦</a:t>
            </a:r>
            <a:endParaRPr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84</a:t>
            </a:fld>
            <a:endParaRPr lang="ja-JP" altLang="en-US" b="1" dirty="0"/>
          </a:p>
        </p:txBody>
      </p:sp>
    </p:spTree>
    <p:extLst>
      <p:ext uri="{BB962C8B-B14F-4D97-AF65-F5344CB8AC3E}">
        <p14:creationId xmlns:p14="http://schemas.microsoft.com/office/powerpoint/2010/main" val="2197922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375948500"/>
              </p:ext>
            </p:extLst>
          </p:nvPr>
        </p:nvGraphicFramePr>
        <p:xfrm>
          <a:off x="986809" y="1668301"/>
          <a:ext cx="7373919" cy="4415618"/>
        </p:xfrm>
        <a:graphic>
          <a:graphicData uri="http://schemas.openxmlformats.org/drawingml/2006/table">
            <a:tbl>
              <a:tblPr firstRow="1" bandRow="1">
                <a:tableStyleId>{5940675A-B579-460E-94D1-54222C63F5DA}</a:tableStyleId>
              </a:tblPr>
              <a:tblGrid>
                <a:gridCol w="893808">
                  <a:extLst>
                    <a:ext uri="{9D8B030D-6E8A-4147-A177-3AD203B41FA5}">
                      <a16:colId xmlns:a16="http://schemas.microsoft.com/office/drawing/2014/main" val="3328768580"/>
                    </a:ext>
                  </a:extLst>
                </a:gridCol>
                <a:gridCol w="2160037">
                  <a:extLst>
                    <a:ext uri="{9D8B030D-6E8A-4147-A177-3AD203B41FA5}">
                      <a16:colId xmlns:a16="http://schemas.microsoft.com/office/drawing/2014/main" val="438710236"/>
                    </a:ext>
                  </a:extLst>
                </a:gridCol>
                <a:gridCol w="2160037">
                  <a:extLst>
                    <a:ext uri="{9D8B030D-6E8A-4147-A177-3AD203B41FA5}">
                      <a16:colId xmlns:a16="http://schemas.microsoft.com/office/drawing/2014/main" val="2807464932"/>
                    </a:ext>
                  </a:extLst>
                </a:gridCol>
                <a:gridCol w="2160037">
                  <a:extLst>
                    <a:ext uri="{9D8B030D-6E8A-4147-A177-3AD203B41FA5}">
                      <a16:colId xmlns:a16="http://schemas.microsoft.com/office/drawing/2014/main" val="2141303298"/>
                    </a:ext>
                  </a:extLst>
                </a:gridCol>
              </a:tblGrid>
              <a:tr h="217145">
                <a:tc>
                  <a:txBody>
                    <a:bodyPr/>
                    <a:lstStyle/>
                    <a:p>
                      <a:pPr algn="ctr"/>
                      <a:endParaRPr lang="ja-JP" sz="1300" b="1" kern="100">
                        <a:effectLst/>
                        <a:latin typeface="Meiryo UI" panose="020B0604030504040204" pitchFamily="50" charset="-128"/>
                        <a:ea typeface="Meiryo UI" panose="020B0604030504040204" pitchFamily="50" charset="-128"/>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2019</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9</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2020</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3</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2020</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9</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246969">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１位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246969">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２位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246969">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３位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rgbClr val="92D050"/>
                    </a:solid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62262433"/>
                  </a:ext>
                </a:extLst>
              </a:tr>
              <a:tr h="246969">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４位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805550542"/>
                  </a:ext>
                </a:extLst>
              </a:tr>
              <a:tr h="246969">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５位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981283209"/>
                  </a:ext>
                </a:extLst>
              </a:tr>
              <a:tr h="246969">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６位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rgbClr val="92D050"/>
                    </a:solid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535750441"/>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ドバイ</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919482248"/>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シドニー</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11</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トロント</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527373426"/>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ドバイ</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ルクセンブルク</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282001"/>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13</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エジンバラ</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3833277352"/>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5514578"/>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15</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2095183079"/>
                  </a:ext>
                </a:extLst>
              </a:tr>
              <a:tr h="246969">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16</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798203750"/>
                  </a:ext>
                </a:extLst>
              </a:tr>
              <a:tr h="246969">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27</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tx2"/>
                    </a:solidFill>
                  </a:tcP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59</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tx2"/>
                    </a:solidFill>
                  </a:tcP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39</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85</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5660" y="442615"/>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国際金融センター都市ランキング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：英シンクタンク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Z/Yen</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年９月の国際金融センター都市ランキングでは、東京は４位、大阪は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402238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126AB3-A6D2-4593-86E9-73C979333A10}"/>
              </a:ext>
            </a:extLst>
          </p:cNvPr>
          <p:cNvPicPr>
            <a:picLocks noChangeAspect="1"/>
          </p:cNvPicPr>
          <p:nvPr/>
        </p:nvPicPr>
        <p:blipFill>
          <a:blip r:embed="rId2"/>
          <a:stretch>
            <a:fillRect/>
          </a:stretch>
        </p:blipFill>
        <p:spPr>
          <a:xfrm>
            <a:off x="4638173" y="2747040"/>
            <a:ext cx="4452474" cy="4026000"/>
          </a:xfrm>
          <a:prstGeom prst="rect">
            <a:avLst/>
          </a:prstGeom>
        </p:spPr>
      </p:pic>
      <p:graphicFrame>
        <p:nvGraphicFramePr>
          <p:cNvPr id="5" name="表 3">
            <a:extLst>
              <a:ext uri="{FF2B5EF4-FFF2-40B4-BE49-F238E27FC236}">
                <a16:creationId xmlns:a16="http://schemas.microsoft.com/office/drawing/2014/main" id="{4B662300-AA82-4002-A141-91579AF3B0D9}"/>
              </a:ext>
            </a:extLst>
          </p:cNvPr>
          <p:cNvGraphicFramePr>
            <a:graphicFrameLocks noGrp="1"/>
          </p:cNvGraphicFramePr>
          <p:nvPr>
            <p:extLst>
              <p:ext uri="{D42A27DB-BD31-4B8C-83A1-F6EECF244321}">
                <p14:modId xmlns:p14="http://schemas.microsoft.com/office/powerpoint/2010/main" val="3319233697"/>
              </p:ext>
            </p:extLst>
          </p:nvPr>
        </p:nvGraphicFramePr>
        <p:xfrm>
          <a:off x="183824" y="2747040"/>
          <a:ext cx="4386954" cy="3868634"/>
        </p:xfrm>
        <a:graphic>
          <a:graphicData uri="http://schemas.openxmlformats.org/drawingml/2006/table">
            <a:tbl>
              <a:tblPr firstRow="1" bandRow="1"/>
              <a:tblGrid>
                <a:gridCol w="1047474">
                  <a:extLst>
                    <a:ext uri="{9D8B030D-6E8A-4147-A177-3AD203B41FA5}">
                      <a16:colId xmlns:a16="http://schemas.microsoft.com/office/drawing/2014/main" val="1509486999"/>
                    </a:ext>
                  </a:extLst>
                </a:gridCol>
                <a:gridCol w="834870">
                  <a:extLst>
                    <a:ext uri="{9D8B030D-6E8A-4147-A177-3AD203B41FA5}">
                      <a16:colId xmlns:a16="http://schemas.microsoft.com/office/drawing/2014/main" val="774362431"/>
                    </a:ext>
                  </a:extLst>
                </a:gridCol>
                <a:gridCol w="834870">
                  <a:extLst>
                    <a:ext uri="{9D8B030D-6E8A-4147-A177-3AD203B41FA5}">
                      <a16:colId xmlns:a16="http://schemas.microsoft.com/office/drawing/2014/main" val="3112902283"/>
                    </a:ext>
                  </a:extLst>
                </a:gridCol>
                <a:gridCol w="834870">
                  <a:extLst>
                    <a:ext uri="{9D8B030D-6E8A-4147-A177-3AD203B41FA5}">
                      <a16:colId xmlns:a16="http://schemas.microsoft.com/office/drawing/2014/main" val="2661967387"/>
                    </a:ext>
                  </a:extLst>
                </a:gridCol>
                <a:gridCol w="834870">
                  <a:extLst>
                    <a:ext uri="{9D8B030D-6E8A-4147-A177-3AD203B41FA5}">
                      <a16:colId xmlns:a16="http://schemas.microsoft.com/office/drawing/2014/main" val="3598523003"/>
                    </a:ext>
                  </a:extLst>
                </a:gridCol>
              </a:tblGrid>
              <a:tr h="478302">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香港</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シンガ</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ポール</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東京</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上海</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1189990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銀行</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10</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３</a:t>
                      </a: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083518192"/>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資産運用</a:t>
                      </a:r>
                      <a:endParaRPr kumimoji="1" lang="en-US" altLang="ja-JP" sz="1300" b="1" dirty="0">
                        <a:solidFill>
                          <a:schemeClr val="bg1"/>
                        </a:solidFill>
                        <a:latin typeface="Meiryo UI" panose="020B0604030504040204" pitchFamily="50" charset="-128"/>
                        <a:ea typeface="Meiryo UI" panose="020B0604030504040204" pitchFamily="50" charset="-128"/>
                      </a:endParaRPr>
                    </a:p>
                    <a:p>
                      <a:pPr algn="ctr"/>
                      <a:r>
                        <a:rPr kumimoji="1" lang="ja-JP" altLang="en-US" sz="1300" b="1" dirty="0">
                          <a:solidFill>
                            <a:schemeClr val="bg1"/>
                          </a:solidFill>
                          <a:latin typeface="Meiryo UI" panose="020B0604030504040204" pitchFamily="50" charset="-128"/>
                          <a:ea typeface="Meiryo UI" panose="020B0604030504040204" pitchFamily="50" charset="-128"/>
                        </a:rPr>
                        <a:t>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３</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100" dirty="0">
                          <a:latin typeface="Meiryo UI" panose="020B0604030504040204" pitchFamily="50" charset="-128"/>
                          <a:ea typeface="Meiryo UI" panose="020B0604030504040204" pitchFamily="50" charset="-128"/>
                        </a:rPr>
                        <a:t>ー</a:t>
                      </a:r>
                      <a:endParaRPr kumimoji="1" lang="en-US" altLang="ja-JP" sz="11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位以下</a:t>
                      </a:r>
                      <a:r>
                        <a:rPr kumimoji="1" lang="en-US" altLang="ja-JP" sz="1000" dirty="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22215022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保険</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６</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７</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10</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２</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47963607"/>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ﾌﾟﾛﾌｪｯｼｮﾅﾙｻｰﾋﾞｽ</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６</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425789710"/>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政府・</a:t>
                      </a:r>
                      <a:endParaRPr kumimoji="1" lang="en-US" altLang="ja-JP" sz="1300" b="1" dirty="0">
                        <a:solidFill>
                          <a:schemeClr val="bg1"/>
                        </a:solidFill>
                        <a:latin typeface="Meiryo UI" panose="020B0604030504040204" pitchFamily="50" charset="-128"/>
                        <a:ea typeface="Meiryo UI" panose="020B0604030504040204" pitchFamily="50" charset="-128"/>
                      </a:endParaRPr>
                    </a:p>
                    <a:p>
                      <a:pPr algn="ctr"/>
                      <a:r>
                        <a:rPr kumimoji="1" lang="ja-JP" altLang="en-US" sz="1300" b="1" dirty="0">
                          <a:solidFill>
                            <a:schemeClr val="bg1"/>
                          </a:solidFill>
                          <a:latin typeface="Meiryo UI" panose="020B0604030504040204" pitchFamily="50" charset="-128"/>
                          <a:ea typeface="Meiryo UI" panose="020B0604030504040204" pitchFamily="50" charset="-128"/>
                        </a:rPr>
                        <a:t>規制当局</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６</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263265141"/>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金融会社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６</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２</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26248219"/>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フィンテック</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２</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９</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３</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822039205"/>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トレー</a:t>
                      </a:r>
                      <a:endParaRPr kumimoji="1" lang="en-US" altLang="ja-JP" sz="1300" b="1" dirty="0">
                        <a:solidFill>
                          <a:schemeClr val="bg1"/>
                        </a:solidFill>
                        <a:latin typeface="Meiryo UI" panose="020B0604030504040204" pitchFamily="50" charset="-128"/>
                        <a:ea typeface="Meiryo UI" panose="020B0604030504040204" pitchFamily="50" charset="-128"/>
                      </a:endParaRPr>
                    </a:p>
                    <a:p>
                      <a:pPr algn="ctr"/>
                      <a:r>
                        <a:rPr kumimoji="1" lang="ja-JP" altLang="en-US" sz="1300" b="1" dirty="0">
                          <a:solidFill>
                            <a:schemeClr val="bg1"/>
                          </a:solidFill>
                          <a:latin typeface="Meiryo UI" panose="020B0604030504040204" pitchFamily="50" charset="-128"/>
                          <a:ea typeface="Meiryo UI" panose="020B0604030504040204" pitchFamily="50" charset="-128"/>
                        </a:rPr>
                        <a:t>ディング</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１</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３</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11</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977146461"/>
                  </a:ext>
                </a:extLst>
              </a:tr>
            </a:tbl>
          </a:graphicData>
        </a:graphic>
      </p:graphicFrame>
      <p:sp>
        <p:nvSpPr>
          <p:cNvPr id="6" name="正方形/長方形 5"/>
          <p:cNvSpPr/>
          <p:nvPr/>
        </p:nvSpPr>
        <p:spPr>
          <a:xfrm>
            <a:off x="159616" y="2013019"/>
            <a:ext cx="4314524" cy="64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国際</a:t>
            </a:r>
            <a:r>
              <a:rPr lang="ja-JP" altLang="en-US" sz="1400" dirty="0">
                <a:solidFill>
                  <a:schemeClr val="tx1"/>
                </a:solidFill>
                <a:latin typeface="Meiryo UI" panose="020B0604030504040204" pitchFamily="50" charset="-128"/>
                <a:ea typeface="Meiryo UI" panose="020B0604030504040204" pitchFamily="50" charset="-128"/>
              </a:rPr>
              <a:t>金融センター</a:t>
            </a:r>
            <a:r>
              <a:rPr lang="ja-JP" altLang="en-US" sz="1400" dirty="0" smtClean="0">
                <a:solidFill>
                  <a:schemeClr val="tx1"/>
                </a:solidFill>
                <a:latin typeface="Meiryo UI" panose="020B0604030504040204" pitchFamily="50" charset="-128"/>
                <a:ea typeface="Meiryo UI" panose="020B0604030504040204" pitchFamily="50" charset="-128"/>
              </a:rPr>
              <a:t>指数</a:t>
            </a:r>
            <a:r>
              <a:rPr lang="en-US" altLang="ja-JP" sz="1400" dirty="0" smtClean="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業態別ランキング、</a:t>
            </a:r>
            <a:r>
              <a:rPr lang="en-US" altLang="ja-JP" sz="1400" dirty="0">
                <a:solidFill>
                  <a:schemeClr val="tx1"/>
                </a:solidFill>
                <a:latin typeface="Meiryo UI" panose="020B0604030504040204" pitchFamily="50" charset="-128"/>
                <a:ea typeface="Meiryo UI" panose="020B0604030504040204" pitchFamily="50" charset="-128"/>
              </a:rPr>
              <a:t>15</a:t>
            </a:r>
            <a:r>
              <a:rPr lang="ja-JP" altLang="en-US" sz="1400" dirty="0">
                <a:solidFill>
                  <a:schemeClr val="tx1"/>
                </a:solidFill>
                <a:latin typeface="Meiryo UI" panose="020B0604030504040204" pitchFamily="50" charset="-128"/>
                <a:ea typeface="Meiryo UI" panose="020B0604030504040204" pitchFamily="50" charset="-128"/>
              </a:rPr>
              <a:t>位まで</a:t>
            </a:r>
            <a:r>
              <a:rPr lang="en-US" altLang="ja-JP" sz="1400" dirty="0" smtClean="0">
                <a:solidFill>
                  <a:schemeClr val="tx1"/>
                </a:solidFill>
                <a:latin typeface="Meiryo UI" panose="020B0604030504040204" pitchFamily="50" charset="-128"/>
                <a:ea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rPr>
              <a:t>　出典</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Z/Yen </a:t>
            </a:r>
            <a:r>
              <a:rPr lang="en-US" altLang="ja-JP" sz="1400" dirty="0" smtClean="0">
                <a:solidFill>
                  <a:schemeClr val="tx1"/>
                </a:solidFill>
                <a:latin typeface="Meiryo UI" panose="020B0604030504040204" pitchFamily="50" charset="-128"/>
                <a:ea typeface="Meiryo UI" panose="020B0604030504040204" pitchFamily="50" charset="-128"/>
              </a:rPr>
              <a:t>Group</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078533" y="2115479"/>
            <a:ext cx="357175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人民元</a:t>
            </a:r>
            <a:r>
              <a:rPr lang="ja-JP" altLang="en-US" sz="1400" dirty="0">
                <a:solidFill>
                  <a:schemeClr val="tx1"/>
                </a:solidFill>
                <a:latin typeface="Meiryo UI" panose="020B0604030504040204" pitchFamily="50" charset="-128"/>
                <a:ea typeface="Meiryo UI" panose="020B0604030504040204" pitchFamily="50" charset="-128"/>
              </a:rPr>
              <a:t>のオフショア決済</a:t>
            </a:r>
            <a:r>
              <a:rPr lang="en-US" altLang="ja-JP" sz="1400" dirty="0">
                <a:solidFill>
                  <a:schemeClr val="tx1"/>
                </a:solidFill>
                <a:latin typeface="Meiryo UI" panose="020B0604030504040204" pitchFamily="50" charset="-128"/>
                <a:ea typeface="Meiryo UI" panose="020B0604030504040204" pitchFamily="50" charset="-128"/>
              </a:rPr>
              <a:t>(2020</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rPr>
              <a:t>月</a:t>
            </a:r>
            <a:r>
              <a:rPr lang="en-US" altLang="ja-JP" sz="1400" dirty="0" smtClean="0">
                <a:solidFill>
                  <a:schemeClr val="tx1"/>
                </a:solidFill>
                <a:latin typeface="Meiryo UI" panose="020B0604030504040204" pitchFamily="50" charset="-128"/>
                <a:ea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rPr>
              <a:t>　出典：</a:t>
            </a:r>
            <a:r>
              <a:rPr lang="en-US" altLang="ja-JP" sz="1400" dirty="0">
                <a:solidFill>
                  <a:schemeClr val="tx1"/>
                </a:solidFill>
                <a:latin typeface="Meiryo UI" panose="020B0604030504040204" pitchFamily="50" charset="-128"/>
                <a:ea typeface="Meiryo UI" panose="020B0604030504040204" pitchFamily="50" charset="-128"/>
              </a:rPr>
              <a:t>SWIFT</a:t>
            </a:r>
            <a:r>
              <a:rPr lang="ja-JP" altLang="en-US" sz="1400" dirty="0">
                <a:solidFill>
                  <a:schemeClr val="tx1"/>
                </a:solidFill>
                <a:latin typeface="Meiryo UI" panose="020B0604030504040204" pitchFamily="50" charset="-128"/>
                <a:ea typeface="Meiryo UI" panose="020B0604030504040204" pitchFamily="50" charset="-128"/>
              </a:rPr>
              <a:t>を基に日本総研作成</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4538" y="518650"/>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アジアにおける国際金融センター指数（業態別ランキング）、人民元のオフショア決済</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028" y="987095"/>
            <a:ext cx="8928992" cy="89563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アジアの上位国の状況は以下のとおり。東京は他国と比べて、銀行以外の評価は</a:t>
            </a:r>
            <a:r>
              <a:rPr lang="ja-JP" altLang="en-US" sz="1600" dirty="0" smtClean="0">
                <a:latin typeface="メイリオ" panose="020B0604030504040204" pitchFamily="50" charset="-128"/>
                <a:ea typeface="メイリオ" panose="020B0604030504040204" pitchFamily="50" charset="-128"/>
              </a:rPr>
              <a:t>総じて、他の都市と比べて低評価。</a:t>
            </a:r>
            <a:endParaRPr lang="en-US" altLang="ja-JP" sz="1600" dirty="0" smtClean="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人民元のオフショア決済取引は、香港が圧倒的なシェア</a:t>
            </a:r>
            <a:r>
              <a:rPr lang="ja-JP" altLang="en-US" sz="1600" dirty="0" smtClean="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p:txBody>
      </p:sp>
      <p:sp>
        <p:nvSpPr>
          <p:cNvPr id="15" name="スライド番号プレースホルダー 1"/>
          <p:cNvSpPr>
            <a:spLocks noGrp="1"/>
          </p:cNvSpPr>
          <p:nvPr>
            <p:ph type="sldNum" sz="quarter" idx="12"/>
          </p:nvPr>
        </p:nvSpPr>
        <p:spPr>
          <a:xfrm>
            <a:off x="7071072" y="6487244"/>
            <a:ext cx="2133600" cy="365125"/>
          </a:xfrm>
        </p:spPr>
        <p:txBody>
          <a:bodyPr/>
          <a:lstStyle/>
          <a:p>
            <a:fld id="{D2D8002D-B5B0-4BAC-B1F6-782DDCCE6D9C}" type="slidenum">
              <a:rPr kumimoji="1" lang="ja-JP" altLang="en-US" b="1" smtClean="0"/>
              <a:t>86</a:t>
            </a:fld>
            <a:endParaRPr kumimoji="1" lang="ja-JP" altLang="en-US" b="1" dirty="0"/>
          </a:p>
        </p:txBody>
      </p:sp>
    </p:spTree>
    <p:extLst>
      <p:ext uri="{BB962C8B-B14F-4D97-AF65-F5344CB8AC3E}">
        <p14:creationId xmlns:p14="http://schemas.microsoft.com/office/powerpoint/2010/main" val="11676138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3723482065"/>
              </p:ext>
            </p:extLst>
          </p:nvPr>
        </p:nvGraphicFramePr>
        <p:xfrm>
          <a:off x="665729" y="1678029"/>
          <a:ext cx="7810098" cy="4919374"/>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395536" y="1513298"/>
            <a:ext cx="1204176" cy="261610"/>
          </a:xfrm>
          <a:prstGeom prst="rect">
            <a:avLst/>
          </a:prstGeom>
        </p:spPr>
        <p:txBody>
          <a:bodyPr wrap="none">
            <a:spAutoFit/>
          </a:bodyPr>
          <a:lstStyle/>
          <a:p>
            <a:r>
              <a:rPr lang="ja-JP" altLang="en-US" sz="1100" dirty="0"/>
              <a:t>（単位：</a:t>
            </a:r>
            <a:r>
              <a:rPr lang="en-US" altLang="ja-JP" sz="1100" dirty="0"/>
              <a:t>10</a:t>
            </a:r>
            <a:r>
              <a:rPr lang="ja-JP" altLang="en-US" sz="1100" dirty="0"/>
              <a:t>億ドル）</a:t>
            </a:r>
          </a:p>
        </p:txBody>
      </p:sp>
      <p:sp>
        <p:nvSpPr>
          <p:cNvPr id="10" name="正方形/長方形 9"/>
          <p:cNvSpPr/>
          <p:nvPr/>
        </p:nvSpPr>
        <p:spPr>
          <a:xfrm>
            <a:off x="827584" y="6559712"/>
            <a:ext cx="3812262"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通貨スワップ、オプション、金利デリバティブの店頭取引高の合計</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87</a:t>
            </a:fld>
            <a:endParaRPr kumimoji="1" lang="ja-JP" altLang="en-US"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24538" y="518650"/>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デリバティブ店頭取引高（１日平均）（</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Bank for International Settlements</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デリバティブの店頭取引高は、イギリスが最大、次いでアメリカ。アジアでは香港の取引高が大きい。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861101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573354745"/>
              </p:ext>
            </p:extLst>
          </p:nvPr>
        </p:nvGraphicFramePr>
        <p:xfrm>
          <a:off x="517396" y="1403319"/>
          <a:ext cx="7976270" cy="5410057"/>
        </p:xfrm>
        <a:graphic>
          <a:graphicData uri="http://schemas.openxmlformats.org/drawingml/2006/table">
            <a:tbl>
              <a:tblPr>
                <a:tableStyleId>{5940675A-B579-460E-94D1-54222C63F5DA}</a:tableStyleId>
              </a:tblPr>
              <a:tblGrid>
                <a:gridCol w="508675">
                  <a:extLst>
                    <a:ext uri="{9D8B030D-6E8A-4147-A177-3AD203B41FA5}">
                      <a16:colId xmlns:a16="http://schemas.microsoft.com/office/drawing/2014/main" val="107409891"/>
                    </a:ext>
                  </a:extLst>
                </a:gridCol>
                <a:gridCol w="3041873">
                  <a:extLst>
                    <a:ext uri="{9D8B030D-6E8A-4147-A177-3AD203B41FA5}">
                      <a16:colId xmlns:a16="http://schemas.microsoft.com/office/drawing/2014/main" val="3042816631"/>
                    </a:ext>
                  </a:extLst>
                </a:gridCol>
                <a:gridCol w="1235214">
                  <a:extLst>
                    <a:ext uri="{9D8B030D-6E8A-4147-A177-3AD203B41FA5}">
                      <a16:colId xmlns:a16="http://schemas.microsoft.com/office/drawing/2014/main" val="4139370281"/>
                    </a:ext>
                  </a:extLst>
                </a:gridCol>
                <a:gridCol w="1316934">
                  <a:extLst>
                    <a:ext uri="{9D8B030D-6E8A-4147-A177-3AD203B41FA5}">
                      <a16:colId xmlns:a16="http://schemas.microsoft.com/office/drawing/2014/main" val="1791441189"/>
                    </a:ext>
                  </a:extLst>
                </a:gridCol>
                <a:gridCol w="1873574">
                  <a:extLst>
                    <a:ext uri="{9D8B030D-6E8A-4147-A177-3AD203B41FA5}">
                      <a16:colId xmlns:a16="http://schemas.microsoft.com/office/drawing/2014/main" val="2850910202"/>
                    </a:ext>
                  </a:extLst>
                </a:gridCol>
              </a:tblGrid>
              <a:tr h="247478">
                <a:tc>
                  <a:txBody>
                    <a:bodyPr/>
                    <a:lstStyle/>
                    <a:p>
                      <a:pPr algn="ctr" fontAlgn="b"/>
                      <a:r>
                        <a:rPr lang="ja-JP" altLang="en-US" sz="1300" b="1" i="0" u="none" strike="noStrike" dirty="0" smtClean="0">
                          <a:solidFill>
                            <a:schemeClr val="tx1"/>
                          </a:solidFill>
                          <a:effectLst/>
                          <a:latin typeface="+mn-lt"/>
                          <a:ea typeface="+mn-ea"/>
                        </a:rPr>
                        <a:t>順位</a:t>
                      </a:r>
                      <a:endParaRPr lang="en-US" sz="1300" b="1"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ja-JP" altLang="en-US" sz="1300" b="1" i="0" u="none" strike="noStrike" dirty="0" smtClean="0">
                          <a:solidFill>
                            <a:srgbClr val="000000"/>
                          </a:solidFill>
                          <a:effectLst/>
                          <a:latin typeface="+mn-ea"/>
                          <a:ea typeface="+mn-ea"/>
                        </a:rPr>
                        <a:t>取引所名</a:t>
                      </a:r>
                      <a:endParaRPr lang="en-US" sz="1300" b="1"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en-US" altLang="ja-JP" sz="1300" b="1" i="0" u="none" strike="noStrike" dirty="0" smtClean="0">
                          <a:solidFill>
                            <a:srgbClr val="000000"/>
                          </a:solidFill>
                          <a:effectLst/>
                          <a:latin typeface="+mn-ea"/>
                          <a:ea typeface="+mn-ea"/>
                        </a:rPr>
                        <a:t>2019</a:t>
                      </a:r>
                      <a:r>
                        <a:rPr lang="ja-JP" altLang="en-US" sz="1300" b="1" i="0" u="none" strike="noStrike" dirty="0" smtClean="0">
                          <a:solidFill>
                            <a:srgbClr val="000000"/>
                          </a:solidFill>
                          <a:effectLst/>
                          <a:latin typeface="+mn-ea"/>
                          <a:ea typeface="+mn-ea"/>
                        </a:rPr>
                        <a:t>年</a:t>
                      </a:r>
                      <a:r>
                        <a:rPr lang="ja-JP" altLang="en-US" sz="1000" b="0" i="0" u="none" strike="noStrike" dirty="0" smtClean="0">
                          <a:solidFill>
                            <a:srgbClr val="000000"/>
                          </a:solidFill>
                          <a:effectLst/>
                          <a:latin typeface="+mn-ea"/>
                          <a:ea typeface="+mn-ea"/>
                        </a:rPr>
                        <a:t>（枚）</a:t>
                      </a:r>
                      <a:endParaRPr lang="en-US" sz="1300" b="0"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en-US" altLang="ja-JP" sz="1300" b="1" i="0" u="none" strike="noStrike" dirty="0" smtClean="0">
                          <a:solidFill>
                            <a:srgbClr val="000000"/>
                          </a:solidFill>
                          <a:effectLst/>
                          <a:latin typeface="+mn-ea"/>
                          <a:ea typeface="+mn-ea"/>
                        </a:rPr>
                        <a:t>2018</a:t>
                      </a:r>
                      <a:r>
                        <a:rPr lang="ja-JP" altLang="en-US" sz="1300" b="1" i="0" u="none" strike="noStrike" dirty="0" smtClean="0">
                          <a:solidFill>
                            <a:srgbClr val="000000"/>
                          </a:solidFill>
                          <a:effectLst/>
                          <a:latin typeface="+mn-ea"/>
                          <a:ea typeface="+mn-ea"/>
                        </a:rPr>
                        <a:t>年</a:t>
                      </a:r>
                      <a:r>
                        <a:rPr lang="ja-JP" altLang="en-US" sz="1000" b="0" i="0" u="none" strike="noStrike" dirty="0" smtClean="0">
                          <a:solidFill>
                            <a:srgbClr val="000000"/>
                          </a:solidFill>
                          <a:effectLst/>
                          <a:latin typeface="+mn-ea"/>
                          <a:ea typeface="+mn-ea"/>
                        </a:rPr>
                        <a:t>（枚）</a:t>
                      </a:r>
                      <a:endParaRPr lang="en-US" sz="1000" b="0"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ja-JP" altLang="en-US" sz="1300" b="1" i="0" u="none" strike="noStrike" dirty="0" smtClean="0">
                          <a:solidFill>
                            <a:srgbClr val="000000"/>
                          </a:solidFill>
                          <a:effectLst/>
                          <a:latin typeface="+mn-ea"/>
                          <a:ea typeface="+mn-ea"/>
                        </a:rPr>
                        <a:t>前年比増減率</a:t>
                      </a:r>
                      <a:endParaRPr lang="en-US" sz="1300" b="1" i="0" u="none" strike="noStrike" dirty="0">
                        <a:solidFill>
                          <a:srgbClr val="000000"/>
                        </a:solidFill>
                        <a:effectLst/>
                        <a:latin typeface="+mn-ea"/>
                        <a:ea typeface="+mn-ea"/>
                      </a:endParaRPr>
                    </a:p>
                  </a:txBody>
                  <a:tcPr marL="8792" marR="8792" marT="8792" marB="0" anchor="ctr">
                    <a:solidFill>
                      <a:srgbClr val="00FF99"/>
                    </a:solidFill>
                  </a:tcPr>
                </a:tc>
                <a:extLst>
                  <a:ext uri="{0D108BD9-81ED-4DB2-BD59-A6C34878D82A}">
                    <a16:rowId xmlns:a16="http://schemas.microsoft.com/office/drawing/2014/main" val="417100227"/>
                  </a:ext>
                </a:extLst>
              </a:tr>
              <a:tr h="230155">
                <a:tc>
                  <a:txBody>
                    <a:bodyPr/>
                    <a:lstStyle/>
                    <a:p>
                      <a:pPr algn="ctr" fontAlgn="b"/>
                      <a:r>
                        <a:rPr lang="en-US" altLang="ja-JP" sz="1100" u="none" strike="noStrike" dirty="0">
                          <a:effectLst/>
                        </a:rPr>
                        <a:t>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rgbClr val="000000"/>
                          </a:solidFill>
                          <a:effectLst/>
                          <a:latin typeface="+mn-ea"/>
                          <a:ea typeface="+mn-ea"/>
                        </a:rPr>
                        <a:t>ナショナル証券取引所（インド・ムンバイ）</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5,960,653,879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3,790,090,142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57.27%</a:t>
                      </a:r>
                      <a:endParaRPr lang="en-US" altLang="ja-JP" sz="1100" b="0" i="0" u="none" strike="noStrike">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139877631"/>
                  </a:ext>
                </a:extLst>
              </a:tr>
              <a:tr h="230155">
                <a:tc>
                  <a:txBody>
                    <a:bodyPr/>
                    <a:lstStyle/>
                    <a:p>
                      <a:pPr algn="ctr" fontAlgn="b"/>
                      <a:r>
                        <a:rPr lang="en-US" altLang="ja-JP" sz="1100" u="none" strike="noStrike">
                          <a:effectLst/>
                        </a:rPr>
                        <a:t>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CME</a:t>
                      </a:r>
                      <a:r>
                        <a:rPr lang="ja-JP" altLang="en-US" sz="1100" u="none" strike="noStrike" dirty="0" smtClean="0">
                          <a:effectLst/>
                        </a:rPr>
                        <a:t>グループ（アメリカ・シカゴ）</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4,830,045,369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4,844,857,131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-0.31%</a:t>
                      </a:r>
                      <a:endParaRPr lang="en-US" altLang="ja-JP" sz="1100" b="0" i="0" u="none" strike="noStrike">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280815145"/>
                  </a:ext>
                </a:extLst>
              </a:tr>
              <a:tr h="230155">
                <a:tc>
                  <a:txBody>
                    <a:bodyPr/>
                    <a:lstStyle/>
                    <a:p>
                      <a:pPr algn="ctr" fontAlgn="b"/>
                      <a:r>
                        <a:rPr lang="en-US" altLang="ja-JP" sz="1100" u="none" strike="noStrike">
                          <a:effectLst/>
                        </a:rPr>
                        <a:t>3</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B3</a:t>
                      </a:r>
                      <a:r>
                        <a:rPr lang="ja-JP" altLang="en-US" sz="1100" u="none" strike="noStrike" dirty="0" smtClean="0">
                          <a:effectLst/>
                        </a:rPr>
                        <a:t>取引所（ブラジル・サンパウロ）</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3,880,624,283</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2,574,073,178</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50.76%</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282615992"/>
                  </a:ext>
                </a:extLst>
              </a:tr>
              <a:tr h="230155">
                <a:tc>
                  <a:txBody>
                    <a:bodyPr/>
                    <a:lstStyle/>
                    <a:p>
                      <a:pPr algn="ctr" fontAlgn="b"/>
                      <a:r>
                        <a:rPr lang="en-US" altLang="ja-JP" sz="1100" u="none" strike="noStrike">
                          <a:effectLst/>
                        </a:rPr>
                        <a:t>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インターコンチネンタル取引所</a:t>
                      </a:r>
                      <a:r>
                        <a:rPr lang="ja-JP" altLang="en-US" sz="900" b="0" i="0" u="none" strike="noStrike" dirty="0" smtClean="0">
                          <a:solidFill>
                            <a:schemeClr val="tx1"/>
                          </a:solidFill>
                          <a:effectLst/>
                          <a:latin typeface="+mn-lt"/>
                          <a:ea typeface="+mn-ea"/>
                        </a:rPr>
                        <a:t>（アメリカ・アトランタ）</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2,256,762,531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2,474,223,217</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-8.79%</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431161217"/>
                  </a:ext>
                </a:extLst>
              </a:tr>
              <a:tr h="230155">
                <a:tc>
                  <a:txBody>
                    <a:bodyPr/>
                    <a:lstStyle/>
                    <a:p>
                      <a:pPr algn="ctr" fontAlgn="b"/>
                      <a:r>
                        <a:rPr lang="en-US" altLang="ja-JP" sz="1100" u="none" strike="noStrike">
                          <a:effectLst/>
                        </a:rPr>
                        <a:t>5</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err="1" smtClean="0">
                          <a:effectLst/>
                        </a:rPr>
                        <a:t>Eurex</a:t>
                      </a:r>
                      <a:r>
                        <a:rPr lang="ja-JP" altLang="en-US" sz="1100" u="none" strike="noStrike" dirty="0" smtClean="0">
                          <a:effectLst/>
                        </a:rPr>
                        <a:t>（ドイツ・エシュボルン）</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1,947,144,196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1,951,763,081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-0.24%</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048941179"/>
                  </a:ext>
                </a:extLst>
              </a:tr>
              <a:tr h="230155">
                <a:tc>
                  <a:txBody>
                    <a:bodyPr/>
                    <a:lstStyle/>
                    <a:p>
                      <a:pPr algn="ctr" fontAlgn="b"/>
                      <a:r>
                        <a:rPr lang="en-US" altLang="ja-JP" sz="1100" u="none" strike="noStrike">
                          <a:effectLst/>
                        </a:rPr>
                        <a:t>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CBOE</a:t>
                      </a:r>
                      <a:r>
                        <a:rPr lang="ja-JP" altLang="en-US" sz="1100" u="none" strike="noStrike" dirty="0" smtClean="0">
                          <a:effectLst/>
                        </a:rPr>
                        <a:t>ホールディングス（アメリカ・シカゴ）</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1,912,075,382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2,050,884,142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-6.77%</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4038801843"/>
                  </a:ext>
                </a:extLst>
              </a:tr>
              <a:tr h="230155">
                <a:tc>
                  <a:txBody>
                    <a:bodyPr/>
                    <a:lstStyle/>
                    <a:p>
                      <a:pPr algn="ctr" fontAlgn="b"/>
                      <a:r>
                        <a:rPr lang="en-US" altLang="ja-JP" sz="1100" u="none" strike="noStrike">
                          <a:effectLst/>
                        </a:rPr>
                        <a:t>7</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Nasdaq</a:t>
                      </a:r>
                      <a:r>
                        <a:rPr lang="ja-JP" altLang="en-US" sz="1100" u="none" strike="noStrike" dirty="0" smtClean="0">
                          <a:effectLst/>
                        </a:rPr>
                        <a:t>（アメリカ・ニューヨーク）</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1,785,341,204</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1,894,713,045</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-5.77%</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099564335"/>
                  </a:ext>
                </a:extLst>
              </a:tr>
              <a:tr h="230155">
                <a:tc>
                  <a:txBody>
                    <a:bodyPr/>
                    <a:lstStyle/>
                    <a:p>
                      <a:pPr algn="ctr" fontAlgn="b"/>
                      <a:r>
                        <a:rPr lang="en-US" altLang="ja-JP" sz="1100" u="none" strike="noStrike">
                          <a:effectLst/>
                        </a:rPr>
                        <a:t>8</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韓国取引所（韓国・プサン）</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1,546,717,194</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1,408,259,039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9.83%</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765128216"/>
                  </a:ext>
                </a:extLst>
              </a:tr>
              <a:tr h="230155">
                <a:tc>
                  <a:txBody>
                    <a:bodyPr/>
                    <a:lstStyle/>
                    <a:p>
                      <a:pPr algn="ctr" fontAlgn="b"/>
                      <a:r>
                        <a:rPr lang="en-US" altLang="ja-JP" sz="1100" u="none" strike="noStrike">
                          <a:effectLst/>
                        </a:rPr>
                        <a:t>9</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rgbClr val="000000"/>
                          </a:solidFill>
                          <a:effectLst/>
                          <a:latin typeface="+mn-ea"/>
                          <a:ea typeface="+mn-ea"/>
                        </a:rPr>
                        <a:t>モスクワ取引所（ロシア・モスクワ）</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1,455,043,932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1,500,375,257</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-3.02%</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60965393"/>
                  </a:ext>
                </a:extLst>
              </a:tr>
              <a:tr h="230155">
                <a:tc>
                  <a:txBody>
                    <a:bodyPr/>
                    <a:lstStyle/>
                    <a:p>
                      <a:pPr algn="ctr" fontAlgn="b"/>
                      <a:r>
                        <a:rPr lang="en-US" altLang="ja-JP" sz="1100" u="none" strike="noStrike">
                          <a:effectLst/>
                        </a:rPr>
                        <a:t>10</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上海先物取引所（中国・上海）</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1,447,597,054</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1,201,969,095</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20.44%</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597074260"/>
                  </a:ext>
                </a:extLst>
              </a:tr>
              <a:tr h="230155">
                <a:tc>
                  <a:txBody>
                    <a:bodyPr/>
                    <a:lstStyle/>
                    <a:p>
                      <a:pPr algn="ctr" fontAlgn="b"/>
                      <a:r>
                        <a:rPr lang="en-US" altLang="ja-JP" sz="1100" u="none" strike="noStrike">
                          <a:effectLst/>
                        </a:rPr>
                        <a:t>11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大連商品取引所（中国・大連）</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1,355,584,225</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981,927,369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38.05%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58404624"/>
                  </a:ext>
                </a:extLst>
              </a:tr>
              <a:tr h="269932">
                <a:tc>
                  <a:txBody>
                    <a:bodyPr/>
                    <a:lstStyle/>
                    <a:p>
                      <a:pPr algn="ctr" fontAlgn="b"/>
                      <a:r>
                        <a:rPr lang="en-US" altLang="ja-JP" sz="1100" u="none" strike="noStrike">
                          <a:effectLst/>
                        </a:rPr>
                        <a:t>12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rgbClr val="000000"/>
                          </a:solidFill>
                          <a:effectLst/>
                          <a:latin typeface="+mn-ea"/>
                          <a:ea typeface="+mn-ea"/>
                        </a:rPr>
                        <a:t>鄭州商品取引所（中国・鄭州）</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1,092,703,580</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817,969,982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33.59%</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093688775"/>
                  </a:ext>
                </a:extLst>
              </a:tr>
              <a:tr h="230155">
                <a:tc>
                  <a:txBody>
                    <a:bodyPr/>
                    <a:lstStyle/>
                    <a:p>
                      <a:pPr algn="ctr" fontAlgn="b"/>
                      <a:r>
                        <a:rPr lang="en-US" altLang="ja-JP" sz="1100" u="none" strike="noStrike">
                          <a:effectLst/>
                        </a:rPr>
                        <a:t>13</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BSE</a:t>
                      </a:r>
                      <a:r>
                        <a:rPr lang="ja-JP" altLang="en-US" sz="1100" u="none" strike="noStrike" dirty="0" smtClean="0">
                          <a:effectLst/>
                        </a:rPr>
                        <a:t>（インド・ムンバイ）</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1,026,425,811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1,032,693,325</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-0.61%</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488741810"/>
                  </a:ext>
                </a:extLst>
              </a:tr>
              <a:tr h="259851">
                <a:tc>
                  <a:txBody>
                    <a:bodyPr/>
                    <a:lstStyle/>
                    <a:p>
                      <a:pPr algn="ctr" fontAlgn="b"/>
                      <a:r>
                        <a:rPr lang="en-US" altLang="ja-JP" sz="1100" u="none" strike="noStrike">
                          <a:effectLst/>
                        </a:rPr>
                        <a:t>14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マイアミ国際証券取引所（アメリカ・マイアミ）</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440,049,131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421,320,501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4.45%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898320056"/>
                  </a:ext>
                </a:extLst>
              </a:tr>
              <a:tr h="230155">
                <a:tc>
                  <a:txBody>
                    <a:bodyPr/>
                    <a:lstStyle/>
                    <a:p>
                      <a:pPr algn="ctr" fontAlgn="b"/>
                      <a:r>
                        <a:rPr lang="en-US" altLang="ja-JP" sz="1100" u="none" strike="noStrike">
                          <a:effectLst/>
                        </a:rPr>
                        <a:t>15</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香港取引所グループ（香港）</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438,690,021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480,966,627</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-8.79%</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313017759"/>
                  </a:ext>
                </a:extLst>
              </a:tr>
              <a:tr h="230155">
                <a:tc>
                  <a:txBody>
                    <a:bodyPr/>
                    <a:lstStyle/>
                    <a:p>
                      <a:pPr algn="ctr" fontAlgn="b"/>
                      <a:r>
                        <a:rPr lang="en-US" altLang="ja-JP" sz="1100" u="none" strike="noStrike">
                          <a:effectLst/>
                        </a:rPr>
                        <a:t>16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ボルサ・イスタンブルー証券取引所</a:t>
                      </a:r>
                      <a:r>
                        <a:rPr lang="ja-JP" altLang="en-US" sz="700" b="0" i="0" u="none" strike="noStrike" dirty="0" smtClean="0">
                          <a:solidFill>
                            <a:schemeClr val="tx1"/>
                          </a:solidFill>
                          <a:effectLst/>
                          <a:latin typeface="+mn-lt"/>
                          <a:ea typeface="+mn-ea"/>
                        </a:rPr>
                        <a:t>（トルコ・イスタンブール）</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387,996,034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236,393,421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64.13%</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549137080"/>
                  </a:ext>
                </a:extLst>
              </a:tr>
              <a:tr h="230155">
                <a:tc>
                  <a:txBody>
                    <a:bodyPr/>
                    <a:lstStyle/>
                    <a:p>
                      <a:pPr algn="ctr" fontAlgn="b"/>
                      <a:r>
                        <a:rPr lang="en-US" altLang="ja-JP" sz="1100" u="none" strike="noStrike">
                          <a:effectLst/>
                        </a:rPr>
                        <a:t>17</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日本取引所グループ</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361,063,321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411,945,912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-12.35%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909587019"/>
                  </a:ext>
                </a:extLst>
              </a:tr>
              <a:tr h="230155">
                <a:tc>
                  <a:txBody>
                    <a:bodyPr/>
                    <a:lstStyle/>
                    <a:p>
                      <a:pPr algn="ctr" fontAlgn="b"/>
                      <a:endParaRPr lang="ja-JP" altLang="en-US"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（うち、大阪取引所）</a:t>
                      </a:r>
                      <a:endParaRPr lang="en-US" sz="1100" b="0" i="0" u="none" strike="noStrike" dirty="0">
                        <a:solidFill>
                          <a:srgbClr val="000000"/>
                        </a:solidFill>
                        <a:effectLst/>
                        <a:latin typeface="+mn-ea"/>
                        <a:ea typeface="+mn-ea"/>
                      </a:endParaRPr>
                    </a:p>
                  </a:txBody>
                  <a:tcPr marL="131885" marR="8792" marT="8792" marB="0" anchor="ctr"/>
                </a:tc>
                <a:tc>
                  <a:txBody>
                    <a:bodyPr/>
                    <a:lstStyle/>
                    <a:p>
                      <a:pPr algn="r" fontAlgn="b"/>
                      <a:r>
                        <a:rPr lang="ja-JP" altLang="en-US" sz="1100" u="none" strike="noStrike" dirty="0">
                          <a:effectLst/>
                        </a:rPr>
                        <a:t>        </a:t>
                      </a:r>
                      <a:r>
                        <a:rPr lang="en-US" altLang="ja-JP" sz="1100" u="none" strike="noStrike" dirty="0" smtClean="0">
                          <a:effectLst/>
                        </a:rPr>
                        <a:t>342,078,086 </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ja-JP" altLang="en-US" sz="1100" u="none" strike="noStrike">
                          <a:effectLst/>
                        </a:rPr>
                        <a:t>              </a:t>
                      </a:r>
                      <a:r>
                        <a:rPr lang="en-US" altLang="ja-JP" sz="1100" u="none" strike="noStrike">
                          <a:effectLst/>
                        </a:rPr>
                        <a:t>388,348,145 </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-11.91%</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607411038"/>
                  </a:ext>
                </a:extLst>
              </a:tr>
              <a:tr h="259851">
                <a:tc>
                  <a:txBody>
                    <a:bodyPr/>
                    <a:lstStyle/>
                    <a:p>
                      <a:pPr algn="ctr" fontAlgn="b"/>
                      <a:endParaRPr lang="ja-JP" altLang="en-US"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（うち、東京商品取引所）</a:t>
                      </a:r>
                      <a:endParaRPr lang="en-US" sz="1100" b="0" i="0" u="none" strike="noStrike" dirty="0">
                        <a:solidFill>
                          <a:srgbClr val="000000"/>
                        </a:solidFill>
                        <a:effectLst/>
                        <a:latin typeface="+mn-ea"/>
                        <a:ea typeface="+mn-ea"/>
                      </a:endParaRPr>
                    </a:p>
                  </a:txBody>
                  <a:tcPr marL="131885" marR="8792" marT="8792" marB="0" anchor="ctr"/>
                </a:tc>
                <a:tc>
                  <a:txBody>
                    <a:bodyPr/>
                    <a:lstStyle/>
                    <a:p>
                      <a:pPr algn="r" fontAlgn="b"/>
                      <a:r>
                        <a:rPr lang="ja-JP" altLang="en-US" sz="1100" u="none" strike="noStrike" dirty="0">
                          <a:effectLst/>
                        </a:rPr>
                        <a:t>           </a:t>
                      </a:r>
                      <a:r>
                        <a:rPr lang="en-US" altLang="ja-JP" sz="1100" u="none" strike="noStrike" dirty="0" smtClean="0">
                          <a:effectLst/>
                        </a:rPr>
                        <a:t>18,985,235 </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ja-JP" altLang="en-US" sz="1100" u="none" strike="noStrike" dirty="0">
                          <a:effectLst/>
                        </a:rPr>
                        <a:t>                </a:t>
                      </a:r>
                      <a:r>
                        <a:rPr lang="en-US" altLang="ja-JP" sz="1100" u="none" strike="noStrike" dirty="0">
                          <a:effectLst/>
                        </a:rPr>
                        <a:t>23,597,767 </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-19.55%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734628775"/>
                  </a:ext>
                </a:extLst>
              </a:tr>
              <a:tr h="230155">
                <a:tc>
                  <a:txBody>
                    <a:bodyPr/>
                    <a:lstStyle/>
                    <a:p>
                      <a:pPr algn="ctr" fontAlgn="b"/>
                      <a:r>
                        <a:rPr lang="en-US" altLang="ja-JP" sz="1100" u="none" strike="noStrike">
                          <a:effectLst/>
                        </a:rPr>
                        <a:t>18</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マルチコモディティ取引所（インド・ムンバイ）</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306,592,744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230,339,630</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33.10%</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31825983"/>
                  </a:ext>
                </a:extLst>
              </a:tr>
              <a:tr h="230155">
                <a:tc>
                  <a:txBody>
                    <a:bodyPr/>
                    <a:lstStyle/>
                    <a:p>
                      <a:pPr algn="ctr" fontAlgn="b"/>
                      <a:r>
                        <a:rPr lang="en-US" altLang="ja-JP" sz="1100" u="none" strike="noStrike">
                          <a:effectLst/>
                        </a:rPr>
                        <a:t>19</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台湾先物取引所（中国・台北）</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260,765,482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308,083,576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-15.36%</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355761749"/>
                  </a:ext>
                </a:extLst>
              </a:tr>
              <a:tr h="230155">
                <a:tc>
                  <a:txBody>
                    <a:bodyPr/>
                    <a:lstStyle/>
                    <a:p>
                      <a:pPr algn="ctr" fontAlgn="b"/>
                      <a:r>
                        <a:rPr lang="en-US" altLang="ja-JP" sz="1100" u="none" strike="noStrike">
                          <a:effectLst/>
                        </a:rPr>
                        <a:t>20</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オーストラリア証券取引所</a:t>
                      </a:r>
                      <a:r>
                        <a:rPr lang="ja-JP" altLang="en-US" sz="1000" b="0" i="0" u="none" strike="noStrike" dirty="0" smtClean="0">
                          <a:solidFill>
                            <a:schemeClr val="tx1"/>
                          </a:solidFill>
                          <a:effectLst/>
                          <a:latin typeface="+mn-lt"/>
                          <a:ea typeface="+mn-ea"/>
                        </a:rPr>
                        <a:t>（オーストラリア・シドニー）</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260,478,736</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248,003,922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5.03%</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340668781"/>
                  </a:ext>
                </a:extLst>
              </a:tr>
            </a:tbl>
          </a:graphicData>
        </a:graphic>
      </p:graphicFrame>
      <p:sp>
        <p:nvSpPr>
          <p:cNvPr id="2" name="正方形/長方形 1"/>
          <p:cNvSpPr/>
          <p:nvPr/>
        </p:nvSpPr>
        <p:spPr>
          <a:xfrm>
            <a:off x="517396" y="5373216"/>
            <a:ext cx="7976271" cy="7413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スライド番号プレースホルダー 2"/>
          <p:cNvSpPr>
            <a:spLocks noGrp="1"/>
          </p:cNvSpPr>
          <p:nvPr>
            <p:ph type="sldNum" sz="quarter" idx="12"/>
          </p:nvPr>
        </p:nvSpPr>
        <p:spPr>
          <a:xfrm>
            <a:off x="7010400" y="6520962"/>
            <a:ext cx="2133600" cy="337038"/>
          </a:xfrm>
        </p:spPr>
        <p:txBody>
          <a:bodyPr/>
          <a:lstStyle/>
          <a:p>
            <a:fld id="{D2D8002D-B5B0-4BAC-B1F6-782DDCCE6D9C}" type="slidenum">
              <a:rPr kumimoji="1" lang="ja-JP" altLang="en-US" smtClean="0"/>
              <a:t>88</a:t>
            </a:fld>
            <a:endParaRPr kumimoji="1"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デリバティブ取引の世界市場ランキング（</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Futures Industry Association</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318" y="862052"/>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デリバティブ取引の世界の市場ランキングでは、日本は</a:t>
            </a:r>
            <a:r>
              <a:rPr lang="en-US" altLang="ja-JP" sz="1600" dirty="0">
                <a:latin typeface="メイリオ" panose="020B0604030504040204" pitchFamily="50" charset="-128"/>
                <a:ea typeface="メイリオ" panose="020B0604030504040204" pitchFamily="50" charset="-128"/>
              </a:rPr>
              <a:t>17</a:t>
            </a:r>
            <a:r>
              <a:rPr lang="ja-JP" altLang="en-US" sz="1600" dirty="0">
                <a:latin typeface="メイリオ" panose="020B0604030504040204" pitchFamily="50" charset="-128"/>
                <a:ea typeface="メイリオ" panose="020B0604030504040204" pitchFamily="50" charset="-128"/>
              </a:rPr>
              <a:t>位。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390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6287730"/>
            <a:ext cx="9144000" cy="461665"/>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nvPr>
        </p:nvGraphicFramePr>
        <p:xfrm>
          <a:off x="-38795" y="2522354"/>
          <a:ext cx="4328795" cy="3708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nvPr>
        </p:nvGraphicFramePr>
        <p:xfrm>
          <a:off x="4429300" y="2459996"/>
          <a:ext cx="4642692" cy="3770854"/>
        </p:xfrm>
        <a:graphic>
          <a:graphicData uri="http://schemas.openxmlformats.org/drawingml/2006/chart">
            <c:chart xmlns:c="http://schemas.openxmlformats.org/drawingml/2006/chart" xmlns:r="http://schemas.openxmlformats.org/officeDocument/2006/relationships" r:id="rId4"/>
          </a:graphicData>
        </a:graphic>
      </p:graphicFrame>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続いて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いたが、新型コロナウイルス感染症の影響により、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鉱工業生産指数（大阪は製造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工業生産指数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）は概ね全国と同程度で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推移していたが、新型コロナウイルス感染症の影響により、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a:t>
            </a:fld>
            <a:endParaRPr lang="ja-JP" altLang="en-US" dirty="0"/>
          </a:p>
        </p:txBody>
      </p:sp>
      <p:sp>
        <p:nvSpPr>
          <p:cNvPr id="23" name="正方形/長方形 22"/>
          <p:cNvSpPr/>
          <p:nvPr/>
        </p:nvSpPr>
        <p:spPr>
          <a:xfrm>
            <a:off x="251520" y="756000"/>
            <a:ext cx="8784000" cy="553998"/>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）と鉱工業生産指数の推移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としたときの比較）</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大阪産業経済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リサーチセンター「景気動向指数」、内閣府「景気動向指数」、大阪府「大阪府工業指数」、経済産業省「鉱工業指数」より作成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38794" y="2444356"/>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（指数）</a:t>
            </a:r>
            <a:endParaRPr kumimoji="1" lang="ja-JP" altLang="en-US" sz="900" dirty="0">
              <a:solidFill>
                <a:schemeClr val="tx1"/>
              </a:solidFill>
            </a:endParaRPr>
          </a:p>
        </p:txBody>
      </p:sp>
      <p:sp>
        <p:nvSpPr>
          <p:cNvPr id="12" name="正方形/長方形 11"/>
          <p:cNvSpPr/>
          <p:nvPr/>
        </p:nvSpPr>
        <p:spPr>
          <a:xfrm>
            <a:off x="4290001" y="2459995"/>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（指数）</a:t>
            </a:r>
            <a:endParaRPr kumimoji="1" lang="ja-JP" altLang="en-US" sz="900" dirty="0">
              <a:solidFill>
                <a:schemeClr val="tx1"/>
              </a:solidFill>
            </a:endParaRPr>
          </a:p>
        </p:txBody>
      </p:sp>
      <p:sp>
        <p:nvSpPr>
          <p:cNvPr id="13" name="正方形/長方形 12"/>
          <p:cNvSpPr/>
          <p:nvPr/>
        </p:nvSpPr>
        <p:spPr>
          <a:xfrm rot="18801398">
            <a:off x="8028630" y="5715989"/>
            <a:ext cx="129614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rgbClr val="4D4D4D"/>
                </a:solidFill>
                <a:latin typeface="+mn-ea"/>
              </a:rPr>
              <a:t>2020</a:t>
            </a:r>
            <a:r>
              <a:rPr kumimoji="1" lang="ja-JP" altLang="en-US" sz="900" dirty="0" smtClean="0">
                <a:solidFill>
                  <a:srgbClr val="4D4D4D"/>
                </a:solidFill>
                <a:latin typeface="+mn-ea"/>
              </a:rPr>
              <a:t>年</a:t>
            </a:r>
            <a:r>
              <a:rPr kumimoji="1" lang="en-US" altLang="ja-JP" sz="900" dirty="0" smtClean="0">
                <a:solidFill>
                  <a:srgbClr val="4D4D4D"/>
                </a:solidFill>
                <a:latin typeface="+mn-ea"/>
              </a:rPr>
              <a:t>12</a:t>
            </a:r>
            <a:r>
              <a:rPr kumimoji="1" lang="ja-JP" altLang="en-US" sz="900" dirty="0" smtClean="0">
                <a:solidFill>
                  <a:srgbClr val="4D4D4D"/>
                </a:solidFill>
                <a:latin typeface="+mn-ea"/>
              </a:rPr>
              <a:t>月</a:t>
            </a:r>
            <a:endParaRPr kumimoji="1" lang="ja-JP" altLang="en-US" sz="900" dirty="0">
              <a:solidFill>
                <a:srgbClr val="4D4D4D"/>
              </a:solidFill>
              <a:latin typeface="+mn-ea"/>
            </a:endParaRPr>
          </a:p>
        </p:txBody>
      </p:sp>
      <p:sp>
        <p:nvSpPr>
          <p:cNvPr id="14" name="正方形/長方形 13"/>
          <p:cNvSpPr/>
          <p:nvPr/>
        </p:nvSpPr>
        <p:spPr>
          <a:xfrm rot="18801398">
            <a:off x="3275610" y="5715989"/>
            <a:ext cx="129614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rgbClr val="4D4D4D"/>
                </a:solidFill>
                <a:latin typeface="+mn-ea"/>
              </a:rPr>
              <a:t>2020</a:t>
            </a:r>
            <a:r>
              <a:rPr kumimoji="1" lang="ja-JP" altLang="en-US" sz="900" dirty="0" smtClean="0">
                <a:solidFill>
                  <a:srgbClr val="4D4D4D"/>
                </a:solidFill>
                <a:latin typeface="+mn-ea"/>
              </a:rPr>
              <a:t>年</a:t>
            </a:r>
            <a:r>
              <a:rPr kumimoji="1" lang="en-US" altLang="ja-JP" sz="900" dirty="0" smtClean="0">
                <a:solidFill>
                  <a:srgbClr val="4D4D4D"/>
                </a:solidFill>
                <a:latin typeface="+mn-ea"/>
              </a:rPr>
              <a:t>12</a:t>
            </a:r>
            <a:r>
              <a:rPr kumimoji="1" lang="ja-JP" altLang="en-US" sz="900" dirty="0" smtClean="0">
                <a:solidFill>
                  <a:srgbClr val="4D4D4D"/>
                </a:solidFill>
                <a:latin typeface="+mn-ea"/>
              </a:rPr>
              <a:t>月</a:t>
            </a:r>
            <a:endParaRPr kumimoji="1" lang="ja-JP" altLang="en-US" sz="900" dirty="0">
              <a:solidFill>
                <a:srgbClr val="4D4D4D"/>
              </a:solidFill>
              <a:latin typeface="+mn-ea"/>
            </a:endParaRPr>
          </a:p>
        </p:txBody>
      </p:sp>
    </p:spTree>
    <p:extLst>
      <p:ext uri="{BB962C8B-B14F-4D97-AF65-F5344CB8AC3E}">
        <p14:creationId xmlns:p14="http://schemas.microsoft.com/office/powerpoint/2010/main" val="7263487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85843B-81C4-494E-954F-39C2B4110F55}"/>
              </a:ext>
            </a:extLst>
          </p:cNvPr>
          <p:cNvPicPr>
            <a:picLocks noChangeAspect="1"/>
          </p:cNvPicPr>
          <p:nvPr/>
        </p:nvPicPr>
        <p:blipFill>
          <a:blip r:embed="rId2"/>
          <a:stretch>
            <a:fillRect/>
          </a:stretch>
        </p:blipFill>
        <p:spPr>
          <a:xfrm>
            <a:off x="290245" y="2793590"/>
            <a:ext cx="4264841" cy="3579231"/>
          </a:xfrm>
          <a:prstGeom prst="rect">
            <a:avLst/>
          </a:prstGeom>
        </p:spPr>
      </p:pic>
      <p:pic>
        <p:nvPicPr>
          <p:cNvPr id="3" name="図 2">
            <a:extLst>
              <a:ext uri="{FF2B5EF4-FFF2-40B4-BE49-F238E27FC236}">
                <a16:creationId xmlns:a16="http://schemas.microsoft.com/office/drawing/2014/main" id="{1152A572-ADBE-4C5C-99D0-CF9780AA0C16}"/>
              </a:ext>
            </a:extLst>
          </p:cNvPr>
          <p:cNvPicPr>
            <a:picLocks noChangeAspect="1"/>
          </p:cNvPicPr>
          <p:nvPr/>
        </p:nvPicPr>
        <p:blipFill>
          <a:blip r:embed="rId3"/>
          <a:stretch>
            <a:fillRect/>
          </a:stretch>
        </p:blipFill>
        <p:spPr>
          <a:xfrm>
            <a:off x="4805236" y="2910302"/>
            <a:ext cx="4148204" cy="3432000"/>
          </a:xfrm>
          <a:prstGeom prst="rect">
            <a:avLst/>
          </a:prstGeom>
        </p:spPr>
      </p:pic>
      <p:sp>
        <p:nvSpPr>
          <p:cNvPr id="6" name="正方形/長方形 5"/>
          <p:cNvSpPr/>
          <p:nvPr/>
        </p:nvSpPr>
        <p:spPr>
          <a:xfrm>
            <a:off x="434761" y="2169481"/>
            <a:ext cx="427304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グリーンボンド</a:t>
            </a:r>
            <a:r>
              <a:rPr lang="ja-JP" altLang="en-US" sz="1400" dirty="0">
                <a:solidFill>
                  <a:schemeClr val="tx1"/>
                </a:solidFill>
                <a:latin typeface="Meiryo UI" panose="020B0604030504040204" pitchFamily="50" charset="-128"/>
                <a:ea typeface="Meiryo UI" panose="020B0604030504040204" pitchFamily="50" charset="-128"/>
              </a:rPr>
              <a:t>発行額</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国別、</a:t>
            </a:r>
            <a:r>
              <a:rPr lang="en-US" altLang="ja-JP" sz="1400" dirty="0">
                <a:solidFill>
                  <a:schemeClr val="tx1"/>
                </a:solidFill>
                <a:latin typeface="Meiryo UI" panose="020B0604030504040204" pitchFamily="50" charset="-128"/>
                <a:ea typeface="Meiryo UI" panose="020B0604030504040204" pitchFamily="50" charset="-128"/>
              </a:rPr>
              <a:t>2019</a:t>
            </a:r>
            <a:r>
              <a:rPr lang="en-US" altLang="ja-JP" sz="1400" dirty="0" smtClean="0">
                <a:solidFill>
                  <a:schemeClr val="tx1"/>
                </a:solidFill>
                <a:latin typeface="Meiryo UI" panose="020B0604030504040204" pitchFamily="50" charset="-128"/>
                <a:ea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出典：</a:t>
            </a:r>
            <a:r>
              <a:rPr lang="en-US" altLang="ja-JP" sz="1200" dirty="0">
                <a:solidFill>
                  <a:schemeClr val="tx1"/>
                </a:solidFill>
                <a:latin typeface="Meiryo UI" panose="020B0604030504040204" pitchFamily="50" charset="-128"/>
                <a:ea typeface="Meiryo UI" panose="020B0604030504040204" pitchFamily="50" charset="-128"/>
              </a:rPr>
              <a:t>The Climate Bonds Initiative</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093460" y="2129677"/>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サステイナブル</a:t>
            </a:r>
            <a:r>
              <a:rPr lang="ja-JP" altLang="en-US" sz="1400" dirty="0">
                <a:solidFill>
                  <a:schemeClr val="tx1"/>
                </a:solidFill>
                <a:latin typeface="Meiryo UI" panose="020B0604030504040204" pitchFamily="50" charset="-128"/>
                <a:ea typeface="Meiryo UI" panose="020B0604030504040204" pitchFamily="50" charset="-128"/>
              </a:rPr>
              <a:t>債券の</a:t>
            </a:r>
            <a:r>
              <a:rPr lang="ja-JP" altLang="en-US" sz="1400" dirty="0" smtClean="0">
                <a:solidFill>
                  <a:schemeClr val="tx1"/>
                </a:solidFill>
                <a:latin typeface="Meiryo UI" panose="020B0604030504040204" pitchFamily="50" charset="-128"/>
                <a:ea typeface="Meiryo UI" panose="020B0604030504040204" pitchFamily="50" charset="-128"/>
              </a:rPr>
              <a:t>内訳</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出典：</a:t>
            </a:r>
            <a:r>
              <a:rPr lang="en-US" altLang="ja-JP" sz="1200" dirty="0" smtClean="0">
                <a:solidFill>
                  <a:schemeClr val="tx1"/>
                </a:solidFill>
                <a:latin typeface="Meiryo UI" panose="020B0604030504040204" pitchFamily="50" charset="-128"/>
                <a:ea typeface="Meiryo UI" panose="020B0604030504040204" pitchFamily="50" charset="-128"/>
              </a:rPr>
              <a:t>BNP</a:t>
            </a:r>
            <a:r>
              <a:rPr lang="ja-JP" altLang="en-US" sz="1200" dirty="0">
                <a:solidFill>
                  <a:schemeClr val="tx1"/>
                </a:solidFill>
                <a:latin typeface="Meiryo UI" panose="020B0604030504040204" pitchFamily="50" charset="-128"/>
                <a:ea typeface="Meiryo UI" panose="020B0604030504040204" pitchFamily="50" charset="-128"/>
              </a:rPr>
              <a:t>パリバ</a:t>
            </a:r>
            <a:r>
              <a:rPr lang="en-US" altLang="ja-JP" sz="1200" dirty="0">
                <a:solidFill>
                  <a:schemeClr val="tx1"/>
                </a:solidFill>
                <a:latin typeface="Meiryo UI" panose="020B0604030504040204" pitchFamily="50" charset="-128"/>
                <a:ea typeface="Meiryo UI" panose="020B0604030504040204" pitchFamily="50" charset="-128"/>
              </a:rPr>
              <a:t>/Bloomberg</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8659CB45-3587-4936-A1F2-06EB11CB2BED}"/>
              </a:ext>
            </a:extLst>
          </p:cNvPr>
          <p:cNvSpPr/>
          <p:nvPr/>
        </p:nvSpPr>
        <p:spPr>
          <a:xfrm>
            <a:off x="4826574" y="6278740"/>
            <a:ext cx="3855198" cy="390620"/>
          </a:xfrm>
          <a:prstGeom prst="rect">
            <a:avLst/>
          </a:prstGeom>
        </p:spPr>
        <p:txBody>
          <a:bodyPr wrap="square">
            <a:spAutoFit/>
          </a:bodyPr>
          <a:lstStyle/>
          <a:p>
            <a:pPr defTabSz="844083" fontAlgn="base">
              <a:spcBef>
                <a:spcPct val="0"/>
              </a:spcBef>
              <a:spcAft>
                <a:spcPct val="0"/>
              </a:spcAft>
            </a:pP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資金使途が、環境改善（グリーン）や社会課題解決（ソーシャル）、</a:t>
            </a:r>
            <a:endParaRPr lang="en-US" altLang="ja-JP" sz="969" dirty="0">
              <a:solidFill>
                <a:srgbClr val="000000"/>
              </a:solidFill>
              <a:latin typeface="Meiryo UI" panose="020B0604030504040204" pitchFamily="50" charset="-128"/>
              <a:ea typeface="Meiryo UI" panose="020B0604030504040204" pitchFamily="50" charset="-128"/>
            </a:endParaRPr>
          </a:p>
          <a:p>
            <a:pPr defTabSz="844083" fontAlgn="base">
              <a:spcBef>
                <a:spcPct val="0"/>
              </a:spcBef>
              <a:spcAft>
                <a:spcPct val="0"/>
              </a:spcAft>
            </a:pPr>
            <a:r>
              <a:rPr lang="ja-JP" altLang="en-US" sz="969" dirty="0">
                <a:solidFill>
                  <a:srgbClr val="000000"/>
                </a:solidFill>
                <a:latin typeface="Meiryo UI" panose="020B0604030504040204" pitchFamily="50" charset="-128"/>
                <a:ea typeface="Meiryo UI" panose="020B0604030504040204" pitchFamily="50" charset="-128"/>
              </a:rPr>
              <a:t>　その双方（サステナビリティ）に資するプロジェクトに限定されている債券。</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グリーンボンド発行額、サスティナブル債券の内訳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010400" y="6520962"/>
            <a:ext cx="2133600" cy="337038"/>
          </a:xfrm>
        </p:spPr>
        <p:txBody>
          <a:bodyPr/>
          <a:lstStyle/>
          <a:p>
            <a:fld id="{D2D8002D-B5B0-4BAC-B1F6-782DDCCE6D9C}" type="slidenum">
              <a:rPr kumimoji="1" lang="ja-JP" altLang="en-US" b="1" smtClean="0"/>
              <a:t>89</a:t>
            </a:fld>
            <a:endParaRPr kumimoji="1" lang="ja-JP" altLang="en-US" b="1" dirty="0"/>
          </a:p>
        </p:txBody>
      </p:sp>
      <p:sp>
        <p:nvSpPr>
          <p:cNvPr id="15" name="正方形/長方形 14"/>
          <p:cNvSpPr/>
          <p:nvPr/>
        </p:nvSpPr>
        <p:spPr>
          <a:xfrm>
            <a:off x="72318" y="862052"/>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latin typeface="メイリオ" panose="020B0604030504040204" pitchFamily="50" charset="-128"/>
                <a:ea typeface="メイリオ" panose="020B0604030504040204" pitchFamily="50" charset="-128"/>
              </a:rPr>
              <a:t>ESG</a:t>
            </a:r>
            <a:r>
              <a:rPr lang="ja-JP" altLang="en-US" sz="1600" dirty="0">
                <a:latin typeface="メイリオ" panose="020B0604030504040204" pitchFamily="50" charset="-128"/>
                <a:ea typeface="メイリオ" panose="020B0604030504040204" pitchFamily="50" charset="-128"/>
              </a:rPr>
              <a:t>関連投資が注目を集めるなか、中国は、</a:t>
            </a:r>
            <a:r>
              <a:rPr lang="en-US" altLang="ja-JP" sz="1600" dirty="0">
                <a:latin typeface="メイリオ" panose="020B0604030504040204" pitchFamily="50" charset="-128"/>
                <a:ea typeface="メイリオ" panose="020B0604030504040204" pitchFamily="50" charset="-128"/>
              </a:rPr>
              <a:t>2019</a:t>
            </a:r>
            <a:r>
              <a:rPr lang="ja-JP" altLang="en-US" sz="1600" dirty="0">
                <a:latin typeface="メイリオ" panose="020B0604030504040204" pitchFamily="50" charset="-128"/>
                <a:ea typeface="メイリオ" panose="020B0604030504040204" pitchFamily="50" charset="-128"/>
              </a:rPr>
              <a:t>年のグリーンボンド発行額で世界トップ</a:t>
            </a:r>
            <a:r>
              <a:rPr lang="ja-JP" altLang="en-US" sz="1600" dirty="0" smtClean="0">
                <a:latin typeface="メイリオ" panose="020B0604030504040204" pitchFamily="50" charset="-128"/>
                <a:ea typeface="メイリオ" panose="020B0604030504040204" pitchFamily="50" charset="-128"/>
              </a:rPr>
              <a:t>、国際基</a:t>
            </a:r>
            <a:r>
              <a:rPr lang="ja-JP" altLang="en-US" sz="1600" dirty="0">
                <a:latin typeface="メイリオ" panose="020B0604030504040204" pitchFamily="50" charset="-128"/>
                <a:ea typeface="メイリオ" panose="020B0604030504040204" pitchFamily="50" charset="-128"/>
              </a:rPr>
              <a:t>準ベースでも世界３位であり、日本とは大きな差。</a:t>
            </a:r>
          </a:p>
          <a:p>
            <a:pPr marL="285750" indent="-285750">
              <a:buFont typeface="Wingdings" panose="05000000000000000000" pitchFamily="2" charset="2"/>
              <a:buChar char="p"/>
            </a:pPr>
            <a:r>
              <a:rPr lang="ja-JP" altLang="en-US" sz="1600" dirty="0" smtClean="0">
                <a:latin typeface="メイリオ" panose="020B0604030504040204" pitchFamily="50" charset="-128"/>
                <a:ea typeface="メイリオ" panose="020B0604030504040204" pitchFamily="50" charset="-128"/>
              </a:rPr>
              <a:t>世界</a:t>
            </a:r>
            <a:r>
              <a:rPr lang="ja-JP" altLang="en-US" sz="1600" dirty="0">
                <a:latin typeface="メイリオ" panose="020B0604030504040204" pitchFamily="50" charset="-128"/>
                <a:ea typeface="メイリオ" panose="020B0604030504040204" pitchFamily="50" charset="-128"/>
              </a:rPr>
              <a:t>全体では、グリーンボンド以外のソーシャルボンド、サステナビリティボンドの発行も増加し</a:t>
            </a:r>
            <a:r>
              <a:rPr lang="ja-JP" altLang="en-US" sz="1600" dirty="0" smtClean="0">
                <a:latin typeface="メイリオ" panose="020B0604030504040204" pitchFamily="50" charset="-128"/>
                <a:ea typeface="メイリオ" panose="020B0604030504040204" pitchFamily="50" charset="-128"/>
              </a:rPr>
              <a:t>、多様化</a:t>
            </a:r>
            <a:r>
              <a:rPr lang="ja-JP" altLang="en-US" sz="1600" dirty="0">
                <a:latin typeface="メイリオ" panose="020B0604030504040204" pitchFamily="50" charset="-128"/>
                <a:ea typeface="メイリオ" panose="020B0604030504040204" pitchFamily="50" charset="-128"/>
              </a:rPr>
              <a:t>が進展</a:t>
            </a:r>
            <a:r>
              <a:rPr lang="ja-JP" altLang="en-US" sz="1600" dirty="0" smtClean="0">
                <a:latin typeface="メイリオ" panose="020B0604030504040204" pitchFamily="50" charset="-128"/>
                <a:ea typeface="メイリオ"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90691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B9013542-5755-466D-9570-69986D01B518}"/>
              </a:ext>
            </a:extLst>
          </p:cNvPr>
          <p:cNvPicPr>
            <a:picLocks noChangeAspect="1"/>
          </p:cNvPicPr>
          <p:nvPr/>
        </p:nvPicPr>
        <p:blipFill>
          <a:blip r:embed="rId2"/>
          <a:stretch>
            <a:fillRect/>
          </a:stretch>
        </p:blipFill>
        <p:spPr>
          <a:xfrm>
            <a:off x="4572362" y="2315892"/>
            <a:ext cx="4351050" cy="1827692"/>
          </a:xfrm>
          <a:prstGeom prst="rect">
            <a:avLst/>
          </a:prstGeom>
        </p:spPr>
      </p:pic>
      <p:pic>
        <p:nvPicPr>
          <p:cNvPr id="5" name="図 4">
            <a:extLst>
              <a:ext uri="{FF2B5EF4-FFF2-40B4-BE49-F238E27FC236}">
                <a16:creationId xmlns:a16="http://schemas.microsoft.com/office/drawing/2014/main" id="{513D93B7-476D-4E67-AA65-B0818D773F3F}"/>
              </a:ext>
            </a:extLst>
          </p:cNvPr>
          <p:cNvPicPr>
            <a:picLocks noChangeAspect="1"/>
          </p:cNvPicPr>
          <p:nvPr/>
        </p:nvPicPr>
        <p:blipFill>
          <a:blip r:embed="rId3"/>
          <a:stretch>
            <a:fillRect/>
          </a:stretch>
        </p:blipFill>
        <p:spPr>
          <a:xfrm>
            <a:off x="220588" y="2026926"/>
            <a:ext cx="4112706" cy="2122154"/>
          </a:xfrm>
          <a:prstGeom prst="rect">
            <a:avLst/>
          </a:prstGeom>
        </p:spPr>
      </p:pic>
      <p:sp>
        <p:nvSpPr>
          <p:cNvPr id="17" name="正方形/長方形 16">
            <a:extLst>
              <a:ext uri="{FF2B5EF4-FFF2-40B4-BE49-F238E27FC236}">
                <a16:creationId xmlns:a16="http://schemas.microsoft.com/office/drawing/2014/main" id="{F9380358-AA1D-4787-82F4-EBDCD4EB37CF}"/>
              </a:ext>
            </a:extLst>
          </p:cNvPr>
          <p:cNvSpPr/>
          <p:nvPr/>
        </p:nvSpPr>
        <p:spPr>
          <a:xfrm>
            <a:off x="145313" y="1426297"/>
            <a:ext cx="4453418" cy="523220"/>
          </a:xfrm>
          <a:prstGeom prst="rect">
            <a:avLst/>
          </a:prstGeom>
        </p:spPr>
        <p:txBody>
          <a:bodyPr wrap="square">
            <a:spAutoFit/>
          </a:bodyPr>
          <a:lstStyle/>
          <a:p>
            <a:r>
              <a:rPr lang="ja-JP" altLang="en-US" sz="1400" dirty="0" smtClean="0">
                <a:solidFill>
                  <a:srgbClr val="000000"/>
                </a:solidFill>
                <a:latin typeface="Meiryo UI" panose="020B0604030504040204" pitchFamily="50" charset="-128"/>
                <a:ea typeface="Meiryo UI" panose="020B0604030504040204" pitchFamily="50" charset="-128"/>
              </a:rPr>
              <a:t>○</a:t>
            </a:r>
            <a:r>
              <a:rPr lang="en-US" altLang="ja-JP" sz="1400" dirty="0" smtClean="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言語</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英語力ランキング</a:t>
            </a:r>
            <a:r>
              <a:rPr lang="en-US" altLang="ja-JP" sz="1400" dirty="0">
                <a:solidFill>
                  <a:srgbClr val="000000"/>
                </a:solidFill>
                <a:latin typeface="Meiryo UI" panose="020B0604030504040204" pitchFamily="50" charset="-128"/>
                <a:ea typeface="Meiryo UI" panose="020B0604030504040204" pitchFamily="50" charset="-128"/>
              </a:rPr>
              <a:t>(2019</a:t>
            </a:r>
            <a:r>
              <a:rPr lang="en-US" altLang="ja-JP" sz="1400" dirty="0" smtClean="0">
                <a:solidFill>
                  <a:srgbClr val="000000"/>
                </a:solidFill>
                <a:latin typeface="Meiryo UI" panose="020B0604030504040204" pitchFamily="50" charset="-128"/>
                <a:ea typeface="Meiryo UI" panose="020B0604030504040204" pitchFamily="50" charset="-128"/>
              </a:rPr>
              <a:t>)</a:t>
            </a:r>
          </a:p>
          <a:p>
            <a:r>
              <a:rPr lang="ja-JP" altLang="en-US" sz="1400" dirty="0" smtClean="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EF Education First</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1B5F2D75-E7AF-49B3-A90D-872BCDF90532}"/>
              </a:ext>
            </a:extLst>
          </p:cNvPr>
          <p:cNvSpPr/>
          <p:nvPr/>
        </p:nvSpPr>
        <p:spPr>
          <a:xfrm>
            <a:off x="137546" y="4149080"/>
            <a:ext cx="4784434" cy="523220"/>
          </a:xfrm>
          <a:prstGeom prst="rect">
            <a:avLst/>
          </a:prstGeom>
        </p:spPr>
        <p:txBody>
          <a:bodyPr wrap="square">
            <a:spAutoFit/>
          </a:bodyPr>
          <a:lstStyle/>
          <a:p>
            <a:r>
              <a:rPr lang="ja-JP" altLang="en-US" sz="1400" dirty="0" smtClean="0">
                <a:solidFill>
                  <a:srgbClr val="000000"/>
                </a:solidFill>
                <a:latin typeface="Meiryo UI" panose="020B0604030504040204" pitchFamily="50" charset="-128"/>
                <a:ea typeface="Meiryo UI" panose="020B0604030504040204" pitchFamily="50" charset="-128"/>
              </a:rPr>
              <a:t>○</a:t>
            </a:r>
            <a:r>
              <a:rPr lang="en-US" altLang="ja-JP" sz="1400" dirty="0" smtClean="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制度</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ビジネス環境ランキング</a:t>
            </a:r>
            <a:r>
              <a:rPr lang="en-US" altLang="ja-JP" sz="1400" dirty="0">
                <a:solidFill>
                  <a:srgbClr val="000000"/>
                </a:solidFill>
                <a:latin typeface="Meiryo UI" panose="020B0604030504040204" pitchFamily="50" charset="-128"/>
                <a:ea typeface="Meiryo UI" panose="020B0604030504040204" pitchFamily="50" charset="-128"/>
              </a:rPr>
              <a:t>(2020</a:t>
            </a:r>
            <a:r>
              <a:rPr lang="ja-JP" altLang="en-US" sz="1400" dirty="0">
                <a:solidFill>
                  <a:srgbClr val="000000"/>
                </a:solidFill>
                <a:latin typeface="Meiryo UI" panose="020B0604030504040204" pitchFamily="50" charset="-128"/>
                <a:ea typeface="Meiryo UI" panose="020B0604030504040204" pitchFamily="50" charset="-128"/>
              </a:rPr>
              <a:t>、一部</a:t>
            </a:r>
            <a:r>
              <a:rPr lang="en-US" altLang="ja-JP" sz="1400" dirty="0" smtClean="0">
                <a:solidFill>
                  <a:srgbClr val="000000"/>
                </a:solidFill>
                <a:latin typeface="Meiryo UI" panose="020B0604030504040204" pitchFamily="50" charset="-128"/>
                <a:ea typeface="Meiryo UI" panose="020B0604030504040204" pitchFamily="50" charset="-128"/>
              </a:rPr>
              <a:t>)</a:t>
            </a:r>
          </a:p>
          <a:p>
            <a:r>
              <a:rPr lang="ja-JP" altLang="en-US" sz="1400" dirty="0" smtClean="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World Bank</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1" name="正方形/長方形 10">
            <a:extLst>
              <a:ext uri="{FF2B5EF4-FFF2-40B4-BE49-F238E27FC236}">
                <a16:creationId xmlns:a16="http://schemas.microsoft.com/office/drawing/2014/main" id="{C6069A4C-E1CE-42A3-B605-497ADBE84ED4}"/>
              </a:ext>
            </a:extLst>
          </p:cNvPr>
          <p:cNvSpPr/>
          <p:nvPr/>
        </p:nvSpPr>
        <p:spPr>
          <a:xfrm>
            <a:off x="4921980" y="1262132"/>
            <a:ext cx="4222019" cy="523220"/>
          </a:xfrm>
          <a:prstGeom prst="rect">
            <a:avLst/>
          </a:prstGeom>
        </p:spPr>
        <p:txBody>
          <a:bodyPr wrap="square">
            <a:spAutoFit/>
          </a:bodyPr>
          <a:lstStyle/>
          <a:p>
            <a:r>
              <a:rPr lang="ja-JP" altLang="en-US" sz="1400" dirty="0" smtClean="0">
                <a:solidFill>
                  <a:srgbClr val="000000"/>
                </a:solidFill>
                <a:latin typeface="Meiryo UI" panose="020B0604030504040204" pitchFamily="50" charset="-128"/>
                <a:ea typeface="Meiryo UI" panose="020B0604030504040204" pitchFamily="50" charset="-128"/>
              </a:rPr>
              <a:t>○</a:t>
            </a:r>
            <a:r>
              <a:rPr lang="en-US" altLang="ja-JP" sz="1400" dirty="0" smtClean="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人材面でのスコア・</a:t>
            </a:r>
            <a:r>
              <a:rPr lang="ja-JP" altLang="en-US" sz="1400" dirty="0" smtClean="0">
                <a:solidFill>
                  <a:srgbClr val="000000"/>
                </a:solidFill>
                <a:latin typeface="Meiryo UI" panose="020B0604030504040204" pitchFamily="50" charset="-128"/>
                <a:ea typeface="Meiryo UI" panose="020B0604030504040204" pitchFamily="50" charset="-128"/>
              </a:rPr>
              <a:t>ランキング</a:t>
            </a:r>
            <a:endParaRPr lang="en-US" altLang="ja-JP" sz="1400" dirty="0" smtClean="0">
              <a:solidFill>
                <a:srgbClr val="000000"/>
              </a:solidFill>
              <a:latin typeface="Meiryo UI" panose="020B0604030504040204" pitchFamily="50" charset="-128"/>
              <a:ea typeface="Meiryo UI" panose="020B0604030504040204" pitchFamily="50" charset="-128"/>
            </a:endParaRPr>
          </a:p>
          <a:p>
            <a:r>
              <a:rPr lang="ja-JP" altLang="en-US" sz="1400" dirty="0" smtClean="0">
                <a:solidFill>
                  <a:srgbClr val="000000"/>
                </a:solidFill>
                <a:latin typeface="Meiryo UI" panose="020B0604030504040204" pitchFamily="50" charset="-128"/>
                <a:ea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rPr>
              <a:t>出典：</a:t>
            </a:r>
            <a:r>
              <a:rPr lang="en-US" altLang="ja-JP" sz="900" dirty="0">
                <a:solidFill>
                  <a:srgbClr val="000000"/>
                </a:solidFill>
                <a:latin typeface="Meiryo UI" panose="020B0604030504040204" pitchFamily="50" charset="-128"/>
                <a:ea typeface="Meiryo UI" panose="020B0604030504040204" pitchFamily="50" charset="-128"/>
              </a:rPr>
              <a:t>IMD</a:t>
            </a:r>
            <a:r>
              <a:rPr lang="ja-JP" altLang="en-US" sz="900" dirty="0" err="1">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INSEAD/the Adecco Group/Google</a:t>
            </a:r>
            <a:r>
              <a:rPr lang="ja-JP" altLang="en-US" sz="900" dirty="0">
                <a:solidFill>
                  <a:srgbClr val="000000"/>
                </a:solidFill>
                <a:latin typeface="Meiryo UI" panose="020B0604030504040204" pitchFamily="50" charset="-128"/>
                <a:ea typeface="Meiryo UI" panose="020B0604030504040204" pitchFamily="50" charset="-128"/>
              </a:rPr>
              <a:t>を基に日本総研作成</a:t>
            </a:r>
          </a:p>
        </p:txBody>
      </p:sp>
      <p:sp>
        <p:nvSpPr>
          <p:cNvPr id="15" name="正方形/長方形 14">
            <a:extLst>
              <a:ext uri="{FF2B5EF4-FFF2-40B4-BE49-F238E27FC236}">
                <a16:creationId xmlns:a16="http://schemas.microsoft.com/office/drawing/2014/main" id="{AE45175B-03AD-4CC9-90D0-25012E0BFF44}"/>
              </a:ext>
            </a:extLst>
          </p:cNvPr>
          <p:cNvSpPr/>
          <p:nvPr/>
        </p:nvSpPr>
        <p:spPr>
          <a:xfrm>
            <a:off x="4567523" y="1988840"/>
            <a:ext cx="4572000" cy="291170"/>
          </a:xfrm>
          <a:prstGeom prst="rect">
            <a:avLst/>
          </a:prstGeom>
        </p:spPr>
        <p:txBody>
          <a:bodyPr wrap="square">
            <a:spAutoFit/>
          </a:bodyPr>
          <a:lstStyle/>
          <a:p>
            <a:pPr algn="ctr"/>
            <a:r>
              <a:rPr lang="ja-JP" altLang="en-US" sz="1292" dirty="0">
                <a:solidFill>
                  <a:srgbClr val="000000"/>
                </a:solidFill>
                <a:latin typeface="Meiryo UI" panose="020B0604030504040204" pitchFamily="50" charset="-128"/>
                <a:ea typeface="Meiryo UI" panose="020B0604030504040204" pitchFamily="50" charset="-128"/>
              </a:rPr>
              <a:t>＜海外高技能者によるビジネス環境評価＞</a:t>
            </a:r>
          </a:p>
        </p:txBody>
      </p:sp>
      <p:sp>
        <p:nvSpPr>
          <p:cNvPr id="16" name="正方形/長方形 15">
            <a:extLst>
              <a:ext uri="{FF2B5EF4-FFF2-40B4-BE49-F238E27FC236}">
                <a16:creationId xmlns:a16="http://schemas.microsoft.com/office/drawing/2014/main" id="{7555F02D-53DA-479F-9DCB-FBDABB410746}"/>
              </a:ext>
            </a:extLst>
          </p:cNvPr>
          <p:cNvSpPr/>
          <p:nvPr/>
        </p:nvSpPr>
        <p:spPr>
          <a:xfrm>
            <a:off x="4560000" y="4170201"/>
            <a:ext cx="4572000" cy="291170"/>
          </a:xfrm>
          <a:prstGeom prst="rect">
            <a:avLst/>
          </a:prstGeom>
        </p:spPr>
        <p:txBody>
          <a:bodyPr wrap="square">
            <a:spAutoFit/>
          </a:bodyPr>
          <a:lstStyle/>
          <a:p>
            <a:pPr algn="ctr"/>
            <a:r>
              <a:rPr lang="ja-JP" altLang="en-US" sz="1292" dirty="0">
                <a:solidFill>
                  <a:srgbClr val="000000"/>
                </a:solidFill>
                <a:latin typeface="Meiryo UI" panose="020B0604030504040204" pitchFamily="50" charset="-128"/>
                <a:ea typeface="Meiryo UI" panose="020B0604030504040204" pitchFamily="50" charset="-128"/>
              </a:rPr>
              <a:t>＜人財を獲得、育成、維持する能力＞</a:t>
            </a:r>
          </a:p>
        </p:txBody>
      </p:sp>
      <p:pic>
        <p:nvPicPr>
          <p:cNvPr id="20" name="図 19">
            <a:extLst>
              <a:ext uri="{FF2B5EF4-FFF2-40B4-BE49-F238E27FC236}">
                <a16:creationId xmlns:a16="http://schemas.microsoft.com/office/drawing/2014/main" id="{32D32ACB-F11A-4741-BD67-FE1B7288D4EC}"/>
              </a:ext>
            </a:extLst>
          </p:cNvPr>
          <p:cNvPicPr>
            <a:picLocks noChangeAspect="1"/>
          </p:cNvPicPr>
          <p:nvPr/>
        </p:nvPicPr>
        <p:blipFill>
          <a:blip r:embed="rId4"/>
          <a:stretch>
            <a:fillRect/>
          </a:stretch>
        </p:blipFill>
        <p:spPr>
          <a:xfrm>
            <a:off x="4306124" y="4460477"/>
            <a:ext cx="3904789" cy="2568923"/>
          </a:xfrm>
          <a:prstGeom prst="rect">
            <a:avLst/>
          </a:prstGeom>
        </p:spPr>
      </p:pic>
      <p:pic>
        <p:nvPicPr>
          <p:cNvPr id="21" name="図 20">
            <a:extLst>
              <a:ext uri="{FF2B5EF4-FFF2-40B4-BE49-F238E27FC236}">
                <a16:creationId xmlns:a16="http://schemas.microsoft.com/office/drawing/2014/main" id="{ACE9AF98-9CEF-40D9-9715-CFB43501A90E}"/>
              </a:ext>
            </a:extLst>
          </p:cNvPr>
          <p:cNvPicPr>
            <a:picLocks noChangeAspect="1"/>
          </p:cNvPicPr>
          <p:nvPr/>
        </p:nvPicPr>
        <p:blipFill>
          <a:blip r:embed="rId5"/>
          <a:stretch>
            <a:fillRect/>
          </a:stretch>
        </p:blipFill>
        <p:spPr>
          <a:xfrm>
            <a:off x="7726621" y="5241739"/>
            <a:ext cx="1196792" cy="868154"/>
          </a:xfrm>
          <a:prstGeom prst="rect">
            <a:avLst/>
          </a:prstGeom>
        </p:spPr>
      </p:pic>
      <p:graphicFrame>
        <p:nvGraphicFramePr>
          <p:cNvPr id="22" name="表 22">
            <a:extLst>
              <a:ext uri="{FF2B5EF4-FFF2-40B4-BE49-F238E27FC236}">
                <a16:creationId xmlns:a16="http://schemas.microsoft.com/office/drawing/2014/main" id="{CB7E3EB5-BCA2-4D33-98D2-CD7BB0FB0FB2}"/>
              </a:ext>
            </a:extLst>
          </p:cNvPr>
          <p:cNvGraphicFramePr>
            <a:graphicFrameLocks noGrp="1"/>
          </p:cNvGraphicFramePr>
          <p:nvPr>
            <p:extLst>
              <p:ext uri="{D42A27DB-BD31-4B8C-83A1-F6EECF244321}">
                <p14:modId xmlns:p14="http://schemas.microsoft.com/office/powerpoint/2010/main" val="3385789575"/>
              </p:ext>
            </p:extLst>
          </p:nvPr>
        </p:nvGraphicFramePr>
        <p:xfrm>
          <a:off x="137546" y="4653136"/>
          <a:ext cx="4429977" cy="2086230"/>
        </p:xfrm>
        <a:graphic>
          <a:graphicData uri="http://schemas.openxmlformats.org/drawingml/2006/table">
            <a:tbl>
              <a:tblPr firstRow="1" bandRow="1">
                <a:tableStyleId>{5C22544A-7EE6-4342-B048-85BDC9FD1C3A}</a:tableStyleId>
              </a:tblPr>
              <a:tblGrid>
                <a:gridCol w="984237">
                  <a:extLst>
                    <a:ext uri="{9D8B030D-6E8A-4147-A177-3AD203B41FA5}">
                      <a16:colId xmlns:a16="http://schemas.microsoft.com/office/drawing/2014/main" val="4011019645"/>
                    </a:ext>
                  </a:extLst>
                </a:gridCol>
                <a:gridCol w="861435">
                  <a:extLst>
                    <a:ext uri="{9D8B030D-6E8A-4147-A177-3AD203B41FA5}">
                      <a16:colId xmlns:a16="http://schemas.microsoft.com/office/drawing/2014/main" val="3930469842"/>
                    </a:ext>
                  </a:extLst>
                </a:gridCol>
                <a:gridCol w="861435">
                  <a:extLst>
                    <a:ext uri="{9D8B030D-6E8A-4147-A177-3AD203B41FA5}">
                      <a16:colId xmlns:a16="http://schemas.microsoft.com/office/drawing/2014/main" val="2291861851"/>
                    </a:ext>
                  </a:extLst>
                </a:gridCol>
                <a:gridCol w="861435">
                  <a:extLst>
                    <a:ext uri="{9D8B030D-6E8A-4147-A177-3AD203B41FA5}">
                      <a16:colId xmlns:a16="http://schemas.microsoft.com/office/drawing/2014/main" val="1176914280"/>
                    </a:ext>
                  </a:extLst>
                </a:gridCol>
                <a:gridCol w="861435">
                  <a:extLst>
                    <a:ext uri="{9D8B030D-6E8A-4147-A177-3AD203B41FA5}">
                      <a16:colId xmlns:a16="http://schemas.microsoft.com/office/drawing/2014/main" val="2192761261"/>
                    </a:ext>
                  </a:extLst>
                </a:gridCol>
              </a:tblGrid>
              <a:tr h="461810">
                <a:tc>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全体</a:t>
                      </a:r>
                    </a:p>
                  </a:txBody>
                  <a:tcPr marL="84406" marR="84406" marT="42203" marB="42203" anchor="ctr">
                    <a:lnL w="38100" cap="flat" cmpd="sng" algn="ctr">
                      <a:solidFill>
                        <a:schemeClr val="bg1"/>
                      </a:solidFill>
                      <a:prstDash val="solid"/>
                      <a:round/>
                      <a:headEnd type="none" w="med" len="med"/>
                      <a:tailEnd type="none" w="med" len="med"/>
                    </a:lnL>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法人設立</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開業</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建設許可</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資産登記</a:t>
                      </a:r>
                    </a:p>
                  </a:txBody>
                  <a:tcPr marL="84406" marR="84406" marT="42203" marB="42203" anchor="ctr">
                    <a:solidFill>
                      <a:srgbClr val="0070C0"/>
                    </a:solidFill>
                  </a:tcPr>
                </a:tc>
                <a:extLst>
                  <a:ext uri="{0D108BD9-81ED-4DB2-BD59-A6C34878D82A}">
                    <a16:rowId xmlns:a16="http://schemas.microsoft.com/office/drawing/2014/main" val="3706469303"/>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香港</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３</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１</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51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173209153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シンガポール</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２</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４</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323152736"/>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日本</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29</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106</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75109842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中国</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100241537"/>
                  </a:ext>
                </a:extLst>
              </a:tr>
            </a:tbl>
          </a:graphicData>
        </a:graphic>
      </p:graphicFrame>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9288" y="448692"/>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アジアの主要都市との比較（英語力、ビジネス環境等）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9288" y="819398"/>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アジアの主要都市に比べて、日本の英語力、ビジネス環境は見劣りする状況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90</a:t>
            </a:fld>
            <a:endParaRPr lang="ja-JP" altLang="en-US" b="1" dirty="0"/>
          </a:p>
        </p:txBody>
      </p:sp>
    </p:spTree>
    <p:extLst>
      <p:ext uri="{BB962C8B-B14F-4D97-AF65-F5344CB8AC3E}">
        <p14:creationId xmlns:p14="http://schemas.microsoft.com/office/powerpoint/2010/main" val="39801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B452ADE-09B4-411F-89FD-ACB6E36503D6}"/>
              </a:ext>
            </a:extLst>
          </p:cNvPr>
          <p:cNvPicPr>
            <a:picLocks noChangeAspect="1"/>
          </p:cNvPicPr>
          <p:nvPr/>
        </p:nvPicPr>
        <p:blipFill>
          <a:blip r:embed="rId2"/>
          <a:stretch>
            <a:fillRect/>
          </a:stretch>
        </p:blipFill>
        <p:spPr>
          <a:xfrm>
            <a:off x="137547" y="2248691"/>
            <a:ext cx="7292618" cy="3628581"/>
          </a:xfrm>
          <a:prstGeom prst="rect">
            <a:avLst/>
          </a:prstGeom>
        </p:spPr>
      </p:pic>
      <p:sp>
        <p:nvSpPr>
          <p:cNvPr id="16" name="正方形/長方形 15">
            <a:extLst>
              <a:ext uri="{FF2B5EF4-FFF2-40B4-BE49-F238E27FC236}">
                <a16:creationId xmlns:a16="http://schemas.microsoft.com/office/drawing/2014/main" id="{C6069A4C-E1CE-42A3-B605-497ADBE84ED4}"/>
              </a:ext>
            </a:extLst>
          </p:cNvPr>
          <p:cNvSpPr/>
          <p:nvPr/>
        </p:nvSpPr>
        <p:spPr>
          <a:xfrm>
            <a:off x="1763688" y="1829051"/>
            <a:ext cx="5450452" cy="319639"/>
          </a:xfrm>
          <a:prstGeom prst="rect">
            <a:avLst/>
          </a:prstGeom>
        </p:spPr>
        <p:txBody>
          <a:bodyPr wrap="square">
            <a:spAutoFit/>
          </a:bodyPr>
          <a:lstStyle/>
          <a:p>
            <a:pPr algn="ctr"/>
            <a:r>
              <a:rPr lang="ja-JP" altLang="en-US" sz="1477" dirty="0" smtClean="0">
                <a:solidFill>
                  <a:srgbClr val="000000"/>
                </a:solidFill>
                <a:latin typeface="Meiryo UI" panose="020B0604030504040204" pitchFamily="50" charset="-128"/>
                <a:ea typeface="Meiryo UI" panose="020B0604030504040204" pitchFamily="50" charset="-128"/>
              </a:rPr>
              <a:t>○</a:t>
            </a:r>
            <a:r>
              <a:rPr lang="en-US" altLang="ja-JP" sz="1477" dirty="0" smtClean="0">
                <a:solidFill>
                  <a:srgbClr val="000000"/>
                </a:solidFill>
                <a:latin typeface="Meiryo UI" panose="020B0604030504040204" pitchFamily="50" charset="-128"/>
                <a:ea typeface="Meiryo UI" panose="020B0604030504040204" pitchFamily="50" charset="-128"/>
              </a:rPr>
              <a:t>【</a:t>
            </a:r>
            <a:r>
              <a:rPr lang="ja-JP" altLang="en-US" sz="1477" dirty="0" smtClean="0">
                <a:solidFill>
                  <a:srgbClr val="000000"/>
                </a:solidFill>
                <a:latin typeface="Meiryo UI" panose="020B0604030504040204" pitchFamily="50" charset="-128"/>
                <a:ea typeface="Meiryo UI" panose="020B0604030504040204" pitchFamily="50" charset="-128"/>
              </a:rPr>
              <a:t>フィンテック</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フィンテックにおける都市ランキング</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スコア、順位</a:t>
            </a:r>
            <a:r>
              <a:rPr lang="en-US" altLang="ja-JP" sz="1477" dirty="0">
                <a:solidFill>
                  <a:srgbClr val="000000"/>
                </a:solidFill>
                <a:latin typeface="Meiryo UI" panose="020B0604030504040204" pitchFamily="50" charset="-128"/>
                <a:ea typeface="Meiryo UI" panose="020B0604030504040204" pitchFamily="50" charset="-128"/>
              </a:rPr>
              <a:t>)</a:t>
            </a:r>
            <a:endParaRPr lang="ja-JP" altLang="en-US" sz="1477" dirty="0">
              <a:solidFill>
                <a:srgbClr val="000000"/>
              </a:solidFill>
              <a:latin typeface="Meiryo UI" panose="020B0604030504040204" pitchFamily="50" charset="-128"/>
              <a:ea typeface="Meiryo UI" panose="020B0604030504040204" pitchFamily="50" charset="-128"/>
            </a:endParaRPr>
          </a:p>
        </p:txBody>
      </p:sp>
      <p:graphicFrame>
        <p:nvGraphicFramePr>
          <p:cNvPr id="19" name="表 18">
            <a:extLst>
              <a:ext uri="{FF2B5EF4-FFF2-40B4-BE49-F238E27FC236}">
                <a16:creationId xmlns:a16="http://schemas.microsoft.com/office/drawing/2014/main" id="{0D25AD4B-77DB-450E-ABA7-593239747A04}"/>
              </a:ext>
            </a:extLst>
          </p:cNvPr>
          <p:cNvGraphicFramePr>
            <a:graphicFrameLocks noGrp="1"/>
          </p:cNvGraphicFramePr>
          <p:nvPr>
            <p:extLst>
              <p:ext uri="{D42A27DB-BD31-4B8C-83A1-F6EECF244321}">
                <p14:modId xmlns:p14="http://schemas.microsoft.com/office/powerpoint/2010/main" val="1763502207"/>
              </p:ext>
            </p:extLst>
          </p:nvPr>
        </p:nvGraphicFramePr>
        <p:xfrm>
          <a:off x="7031351" y="2431359"/>
          <a:ext cx="1789654" cy="2647176"/>
        </p:xfrm>
        <a:graphic>
          <a:graphicData uri="http://schemas.openxmlformats.org/drawingml/2006/table">
            <a:tbl>
              <a:tblPr firstRow="1" firstCol="1" bandRow="1">
                <a:tableStyleId>{5C22544A-7EE6-4342-B048-85BDC9FD1C3A}</a:tableStyleId>
              </a:tblPr>
              <a:tblGrid>
                <a:gridCol w="893020">
                  <a:extLst>
                    <a:ext uri="{9D8B030D-6E8A-4147-A177-3AD203B41FA5}">
                      <a16:colId xmlns:a16="http://schemas.microsoft.com/office/drawing/2014/main" val="3617164060"/>
                    </a:ext>
                  </a:extLst>
                </a:gridCol>
                <a:gridCol w="896634">
                  <a:extLst>
                    <a:ext uri="{9D8B030D-6E8A-4147-A177-3AD203B41FA5}">
                      <a16:colId xmlns:a16="http://schemas.microsoft.com/office/drawing/2014/main" val="1132174234"/>
                    </a:ext>
                  </a:extLst>
                </a:gridCol>
              </a:tblGrid>
              <a:tr h="279308">
                <a:tc gridSpan="2">
                  <a:txBody>
                    <a:bodyPr/>
                    <a:lstStyle/>
                    <a:p>
                      <a:pPr algn="ctr">
                        <a:lnSpc>
                          <a:spcPts val="1000"/>
                        </a:lnSpc>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順位</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B w="1270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extLst>
                  <a:ext uri="{0D108BD9-81ED-4DB2-BD59-A6C34878D82A}">
                    <a16:rowId xmlns:a16="http://schemas.microsoft.com/office/drawing/2014/main" val="2766380586"/>
                  </a:ext>
                </a:extLst>
              </a:tr>
              <a:tr h="279308">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2020</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2019</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76508090"/>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62041379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64714571"/>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0217228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４</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32</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9806344"/>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28</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85875125"/>
                  </a:ext>
                </a:extLst>
              </a:tr>
              <a:tr h="412712">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17</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14</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932139398"/>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31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31</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561258252"/>
                  </a:ext>
                </a:extLst>
              </a:tr>
            </a:tbl>
          </a:graphicData>
        </a:graphic>
      </p:graphicFrame>
      <p:sp>
        <p:nvSpPr>
          <p:cNvPr id="9" name="正方形/長方形 8"/>
          <p:cNvSpPr/>
          <p:nvPr/>
        </p:nvSpPr>
        <p:spPr>
          <a:xfrm>
            <a:off x="448626" y="5977273"/>
            <a:ext cx="8263676" cy="430887"/>
          </a:xfrm>
          <a:prstGeom prst="rect">
            <a:avLst/>
          </a:prstGeom>
        </p:spPr>
        <p:txBody>
          <a:bodyPr wrap="square">
            <a:spAutoFit/>
          </a:bodyPr>
          <a:lstStyle/>
          <a:p>
            <a:r>
              <a:rPr lang="en-US" altLang="ja-JP"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フィンテックとは、</a:t>
            </a:r>
            <a:r>
              <a:rPr lang="en-US" altLang="ja-JP" sz="1100" dirty="0">
                <a:latin typeface="Meiryo UI" panose="020B0604030504040204" pitchFamily="50" charset="-128"/>
                <a:ea typeface="Meiryo UI" panose="020B0604030504040204" pitchFamily="50" charset="-128"/>
              </a:rPr>
              <a:t>Finance</a:t>
            </a:r>
            <a:r>
              <a:rPr lang="ja-JP" altLang="en-US" sz="1100" dirty="0">
                <a:latin typeface="Meiryo UI" panose="020B0604030504040204" pitchFamily="50" charset="-128"/>
                <a:ea typeface="Meiryo UI" panose="020B0604030504040204" pitchFamily="50" charset="-128"/>
              </a:rPr>
              <a:t>と</a:t>
            </a:r>
            <a:r>
              <a:rPr lang="en-US" altLang="ja-JP" sz="1100" dirty="0">
                <a:latin typeface="Meiryo UI" panose="020B0604030504040204" pitchFamily="50" charset="-128"/>
                <a:ea typeface="Meiryo UI" panose="020B0604030504040204" pitchFamily="50" charset="-128"/>
              </a:rPr>
              <a:t>Technology</a:t>
            </a:r>
            <a:r>
              <a:rPr lang="ja-JP" altLang="en-US" sz="1100" dirty="0">
                <a:latin typeface="Meiryo UI" panose="020B0604030504040204" pitchFamily="50" charset="-128"/>
                <a:ea typeface="Meiryo UI" panose="020B0604030504040204" pitchFamily="50" charset="-128"/>
              </a:rPr>
              <a:t>を掛け合わせた造語で、金融サービスとテクノロジーを結びつけることによって生まれた新たな金融商品やサービス等の</a:t>
            </a:r>
            <a:r>
              <a:rPr lang="ja-JP" altLang="en-US" sz="1100" dirty="0" smtClean="0">
                <a:latin typeface="Meiryo UI" panose="020B0604030504040204" pitchFamily="50" charset="-128"/>
                <a:ea typeface="Meiryo UI" panose="020B0604030504040204" pitchFamily="50" charset="-128"/>
              </a:rPr>
              <a:t>こと</a:t>
            </a:r>
            <a:endParaRPr lang="ja-JP" altLang="en-US" sz="1100" dirty="0">
              <a:latin typeface="Meiryo UI" panose="020B0604030504040204" pitchFamily="50" charset="-128"/>
              <a:ea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9288" y="448692"/>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アジアの主要都市との比較（フィンテック）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cs typeface="Meiryo UI" panose="020B0604030504040204" pitchFamily="50" charset="-128"/>
              </a:rPr>
              <a:t>Findexable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を基に日本総研作成</a:t>
            </a:r>
          </a:p>
        </p:txBody>
      </p:sp>
      <p:sp>
        <p:nvSpPr>
          <p:cNvPr id="13" name="正方形/長方形 12"/>
          <p:cNvSpPr/>
          <p:nvPr/>
        </p:nvSpPr>
        <p:spPr>
          <a:xfrm>
            <a:off x="59288" y="926954"/>
            <a:ext cx="8928992" cy="5824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国際金融センターランキングが世界第８位のサンフランシスコは、域内にシリコンバレーがあり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、フィンテック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に強みあり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91</a:t>
            </a:fld>
            <a:endParaRPr lang="ja-JP" altLang="en-US" b="1" dirty="0"/>
          </a:p>
        </p:txBody>
      </p:sp>
    </p:spTree>
    <p:extLst>
      <p:ext uri="{BB962C8B-B14F-4D97-AF65-F5344CB8AC3E}">
        <p14:creationId xmlns:p14="http://schemas.microsoft.com/office/powerpoint/2010/main" val="9505161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3337547536"/>
              </p:ext>
            </p:extLst>
          </p:nvPr>
        </p:nvGraphicFramePr>
        <p:xfrm>
          <a:off x="367455" y="1573238"/>
          <a:ext cx="8426015" cy="4971887"/>
        </p:xfrm>
        <a:graphic>
          <a:graphicData uri="http://schemas.openxmlformats.org/drawingml/2006/table">
            <a:tbl>
              <a:tblPr firstRow="1" bandRow="1">
                <a:tableStyleId>{5940675A-B579-460E-94D1-54222C63F5DA}</a:tableStyleId>
              </a:tblPr>
              <a:tblGrid>
                <a:gridCol w="440751">
                  <a:extLst>
                    <a:ext uri="{9D8B030D-6E8A-4147-A177-3AD203B41FA5}">
                      <a16:colId xmlns:a16="http://schemas.microsoft.com/office/drawing/2014/main" val="1724123981"/>
                    </a:ext>
                  </a:extLst>
                </a:gridCol>
                <a:gridCol w="1443789">
                  <a:extLst>
                    <a:ext uri="{9D8B030D-6E8A-4147-A177-3AD203B41FA5}">
                      <a16:colId xmlns:a16="http://schemas.microsoft.com/office/drawing/2014/main" val="3939271773"/>
                    </a:ext>
                  </a:extLst>
                </a:gridCol>
                <a:gridCol w="1308295">
                  <a:extLst>
                    <a:ext uri="{9D8B030D-6E8A-4147-A177-3AD203B41FA5}">
                      <a16:colId xmlns:a16="http://schemas.microsoft.com/office/drawing/2014/main" val="3398720426"/>
                    </a:ext>
                  </a:extLst>
                </a:gridCol>
                <a:gridCol w="1308295">
                  <a:extLst>
                    <a:ext uri="{9D8B030D-6E8A-4147-A177-3AD203B41FA5}">
                      <a16:colId xmlns:a16="http://schemas.microsoft.com/office/drawing/2014/main" val="1637068094"/>
                    </a:ext>
                  </a:extLst>
                </a:gridCol>
                <a:gridCol w="1308295">
                  <a:extLst>
                    <a:ext uri="{9D8B030D-6E8A-4147-A177-3AD203B41FA5}">
                      <a16:colId xmlns:a16="http://schemas.microsoft.com/office/drawing/2014/main" val="3716171316"/>
                    </a:ext>
                  </a:extLst>
                </a:gridCol>
                <a:gridCol w="1308295">
                  <a:extLst>
                    <a:ext uri="{9D8B030D-6E8A-4147-A177-3AD203B41FA5}">
                      <a16:colId xmlns:a16="http://schemas.microsoft.com/office/drawing/2014/main" val="1587539120"/>
                    </a:ext>
                  </a:extLst>
                </a:gridCol>
                <a:gridCol w="1308295">
                  <a:extLst>
                    <a:ext uri="{9D8B030D-6E8A-4147-A177-3AD203B41FA5}">
                      <a16:colId xmlns:a16="http://schemas.microsoft.com/office/drawing/2014/main" val="150816291"/>
                    </a:ext>
                  </a:extLst>
                </a:gridCol>
              </a:tblGrid>
              <a:tr h="453937">
                <a:tc gridSpan="2">
                  <a:txBody>
                    <a:bodyPr/>
                    <a:lstStyle/>
                    <a:p>
                      <a:pPr algn="ct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hMerge="1">
                  <a:txBody>
                    <a:bodyPr/>
                    <a:lstStyle/>
                    <a:p>
                      <a:pPr algn="ctr"/>
                      <a:endParaRPr kumimoji="1" lang="ja-JP" altLang="en-US" sz="1600" b="1" dirty="0"/>
                    </a:p>
                  </a:txBody>
                  <a:tcPr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日本</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香港</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シンガポール</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米国</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英国</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extLst>
                  <a:ext uri="{0D108BD9-81ED-4DB2-BD59-A6C34878D82A}">
                    <a16:rowId xmlns:a16="http://schemas.microsoft.com/office/drawing/2014/main" val="744313388"/>
                  </a:ext>
                </a:extLst>
              </a:tr>
              <a:tr h="1366047">
                <a:tc gridSpan="2">
                  <a:txBody>
                    <a:bodyPr/>
                    <a:lstStyle/>
                    <a:p>
                      <a:r>
                        <a:rPr kumimoji="1" lang="ja-JP" altLang="en-US" sz="1500" b="1" dirty="0" smtClean="0">
                          <a:latin typeface="Meiryo UI" panose="020B0604030504040204" pitchFamily="50" charset="-128"/>
                          <a:ea typeface="Meiryo UI" panose="020B0604030504040204" pitchFamily="50" charset="-128"/>
                        </a:rPr>
                        <a:t>法人税</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tc>
                <a:tc hMerge="1">
                  <a:txBody>
                    <a:bodyPr/>
                    <a:lstStyle/>
                    <a:p>
                      <a:pPr algn="ctr"/>
                      <a:endParaRPr kumimoji="1" lang="en-US" altLang="zh-CN" sz="1800" b="1" dirty="0" smtClean="0"/>
                    </a:p>
                  </a:txBody>
                  <a:tcPr anchor="ctr"/>
                </a:tc>
                <a:tc>
                  <a:txBody>
                    <a:bodyPr/>
                    <a:lstStyle/>
                    <a:p>
                      <a:pPr algn="ctr"/>
                      <a:r>
                        <a:rPr kumimoji="1" lang="en-US" altLang="zh-CN" sz="1700" b="1" dirty="0" smtClean="0">
                          <a:latin typeface="Meiryo UI" panose="020B0604030504040204" pitchFamily="50" charset="-128"/>
                          <a:ea typeface="Meiryo UI" panose="020B0604030504040204" pitchFamily="50" charset="-128"/>
                        </a:rPr>
                        <a:t>29.74</a:t>
                      </a:r>
                      <a:r>
                        <a:rPr kumimoji="1" lang="ja-JP" altLang="en-US" sz="1700" b="1" dirty="0" smtClean="0">
                          <a:latin typeface="Meiryo UI" panose="020B0604030504040204" pitchFamily="50" charset="-128"/>
                          <a:ea typeface="Meiryo UI" panose="020B0604030504040204" pitchFamily="50" charset="-128"/>
                        </a:rPr>
                        <a:t>％</a:t>
                      </a:r>
                      <a:endParaRPr kumimoji="1" lang="en-US" altLang="zh-CN"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16.5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p>
                      <a:pPr algn="ctr"/>
                      <a:endParaRPr kumimoji="1" lang="en-US" altLang="ja-JP" sz="11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課税所得約</a:t>
                      </a:r>
                      <a:r>
                        <a:rPr kumimoji="1" lang="en-US" altLang="ja-JP" sz="1000" dirty="0" smtClean="0">
                          <a:latin typeface="Meiryo UI" panose="020B0604030504040204" pitchFamily="50" charset="-128"/>
                          <a:ea typeface="Meiryo UI" panose="020B0604030504040204" pitchFamily="50" charset="-128"/>
                        </a:rPr>
                        <a:t>28</a:t>
                      </a:r>
                      <a:r>
                        <a:rPr kumimoji="1" lang="ja-JP" altLang="en-US" sz="1000" dirty="0" smtClean="0">
                          <a:latin typeface="Meiryo UI" panose="020B0604030504040204" pitchFamily="50" charset="-128"/>
                          <a:ea typeface="Meiryo UI" panose="020B0604030504040204" pitchFamily="50" charset="-128"/>
                        </a:rPr>
                        <a:t>百万円までは</a:t>
                      </a:r>
                      <a:r>
                        <a:rPr kumimoji="1" lang="en-US" altLang="ja-JP" sz="1000" dirty="0" smtClean="0">
                          <a:latin typeface="Meiryo UI" panose="020B0604030504040204" pitchFamily="50" charset="-128"/>
                          <a:ea typeface="Meiryo UI" panose="020B0604030504040204" pitchFamily="50" charset="-128"/>
                        </a:rPr>
                        <a:t>8.25</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17.0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27.98</a:t>
                      </a:r>
                      <a:r>
                        <a:rPr kumimoji="1" lang="ja-JP" altLang="en-US" sz="1700" b="1" dirty="0" smtClean="0">
                          <a:latin typeface="Meiryo UI" panose="020B0604030504040204" pitchFamily="50" charset="-128"/>
                          <a:ea typeface="Meiryo UI" panose="020B0604030504040204" pitchFamily="50" charset="-128"/>
                        </a:rPr>
                        <a:t>％</a:t>
                      </a:r>
                      <a:endParaRPr kumimoji="1" lang="ja-JP" altLang="en-US"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17.0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5811945"/>
                  </a:ext>
                </a:extLst>
              </a:tr>
              <a:tr h="788531">
                <a:tc gridSpan="2">
                  <a:txBody>
                    <a:bodyPr/>
                    <a:lstStyle/>
                    <a:p>
                      <a:r>
                        <a:rPr kumimoji="1" lang="ja-JP" altLang="en-US" sz="1500" b="1" dirty="0" smtClean="0">
                          <a:latin typeface="Meiryo UI" panose="020B0604030504040204" pitchFamily="50" charset="-128"/>
                          <a:ea typeface="Meiryo UI" panose="020B0604030504040204" pitchFamily="50" charset="-128"/>
                        </a:rPr>
                        <a:t>所得税</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B w="12700" cmpd="sng">
                      <a:noFill/>
                    </a:lnB>
                  </a:tcPr>
                </a:tc>
                <a:tc hMerge="1">
                  <a:txBody>
                    <a:bodyPr/>
                    <a:lstStyle/>
                    <a:p>
                      <a:endParaRPr kumimoji="1" lang="en-US" altLang="ja-JP" sz="1400" dirty="0" smtClean="0"/>
                    </a:p>
                  </a:txBody>
                  <a:tcPr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5〜45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2〜17</a:t>
                      </a:r>
                      <a:r>
                        <a:rPr kumimoji="1" lang="ja-JP" altLang="en-US" sz="1700" b="1"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　</a:t>
                      </a: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0〜22</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smtClean="0">
                          <a:latin typeface="Meiryo UI" panose="020B0604030504040204" pitchFamily="50" charset="-128"/>
                          <a:ea typeface="Meiryo UI" panose="020B0604030504040204" pitchFamily="50" charset="-128"/>
                        </a:rPr>
                        <a:t>10〜37</a:t>
                      </a:r>
                      <a:r>
                        <a:rPr kumimoji="1" lang="ja-JP" altLang="en-US" sz="1700" b="1" dirty="0" smtClean="0">
                          <a:latin typeface="Meiryo UI" panose="020B0604030504040204" pitchFamily="50" charset="-128"/>
                          <a:ea typeface="Meiryo UI" panose="020B0604030504040204" pitchFamily="50" charset="-128"/>
                        </a:rPr>
                        <a:t>％</a:t>
                      </a:r>
                      <a:endParaRPr kumimoji="1" lang="en-US" altLang="zh-CN"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smtClean="0">
                          <a:latin typeface="Meiryo UI" panose="020B0604030504040204" pitchFamily="50" charset="-128"/>
                          <a:ea typeface="Meiryo UI" panose="020B0604030504040204" pitchFamily="50" charset="-128"/>
                        </a:rPr>
                        <a:t>20〜45</a:t>
                      </a:r>
                      <a:r>
                        <a:rPr kumimoji="1" lang="ja-JP" altLang="en-US" sz="1700" b="1" dirty="0" smtClean="0">
                          <a:latin typeface="Meiryo UI" panose="020B0604030504040204" pitchFamily="50" charset="-128"/>
                          <a:ea typeface="Meiryo UI" panose="020B0604030504040204" pitchFamily="50" charset="-128"/>
                        </a:rPr>
                        <a:t>％</a:t>
                      </a:r>
                      <a:endParaRPr kumimoji="1" lang="en-US" altLang="zh-CN" sz="17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271980573"/>
                  </a:ext>
                </a:extLst>
              </a:tr>
              <a:tr h="1404676">
                <a:tc>
                  <a:txBody>
                    <a:bodyPr/>
                    <a:lstStyle/>
                    <a:p>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T w="12700" cmpd="sng">
                      <a:noFill/>
                    </a:lnT>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金融</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zh-CN" altLang="en-US" sz="1000" b="0" dirty="0" smtClean="0">
                          <a:latin typeface="Meiryo UI" panose="020B0604030504040204" pitchFamily="50" charset="-128"/>
                          <a:ea typeface="Meiryo UI" panose="020B0604030504040204" pitchFamily="50" charset="-128"/>
                        </a:rPr>
                        <a:t>（株式譲渡益</a:t>
                      </a:r>
                      <a:r>
                        <a:rPr kumimoji="1" lang="en-US" altLang="ja-JP" sz="1000" b="0" dirty="0" smtClean="0">
                          <a:latin typeface="Meiryo UI" panose="020B0604030504040204" pitchFamily="50" charset="-128"/>
                          <a:ea typeface="Meiryo UI" panose="020B0604030504040204" pitchFamily="50" charset="-128"/>
                        </a:rPr>
                        <a:t>､</a:t>
                      </a:r>
                      <a:r>
                        <a:rPr kumimoji="1" lang="ja-JP" altLang="en-US" sz="1000" b="0" dirty="0" smtClean="0">
                          <a:latin typeface="Meiryo UI" panose="020B0604030504040204" pitchFamily="50" charset="-128"/>
                          <a:ea typeface="Meiryo UI" panose="020B0604030504040204" pitchFamily="50" charset="-128"/>
                        </a:rPr>
                        <a:t>配当</a:t>
                      </a:r>
                      <a:r>
                        <a:rPr kumimoji="1" lang="en-US" altLang="ja-JP" sz="1000" b="0" dirty="0" smtClean="0">
                          <a:latin typeface="Meiryo UI" panose="020B0604030504040204" pitchFamily="50" charset="-128"/>
                          <a:ea typeface="Meiryo UI" panose="020B0604030504040204" pitchFamily="50" charset="-128"/>
                        </a:rPr>
                        <a:t>､</a:t>
                      </a:r>
                      <a:r>
                        <a:rPr kumimoji="1" lang="ja-JP" altLang="en-US" sz="1000" b="0" dirty="0" smtClean="0">
                          <a:latin typeface="Meiryo UI" panose="020B0604030504040204" pitchFamily="50" charset="-128"/>
                          <a:ea typeface="Meiryo UI" panose="020B0604030504040204" pitchFamily="50" charset="-128"/>
                        </a:rPr>
                        <a:t>利子</a:t>
                      </a:r>
                      <a:r>
                        <a:rPr kumimoji="1" lang="zh-CN" altLang="en-US" sz="1000" b="0" dirty="0" smtClean="0">
                          <a:latin typeface="Meiryo UI" panose="020B0604030504040204" pitchFamily="50" charset="-128"/>
                          <a:ea typeface="Meiryo UI" panose="020B0604030504040204" pitchFamily="50" charset="-128"/>
                        </a:rPr>
                        <a:t>課税）</a:t>
                      </a:r>
                      <a:endParaRPr kumimoji="1" lang="en-US" altLang="ja-JP" sz="1000" b="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p>
                      <a:pPr algn="ctr"/>
                      <a:r>
                        <a:rPr kumimoji="1" lang="en-US" altLang="ja-JP" sz="1300" b="1" dirty="0" smtClean="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住民税</a:t>
                      </a:r>
                      <a:r>
                        <a:rPr kumimoji="1" lang="en-US" altLang="ja-JP" sz="1700" b="1" dirty="0" smtClean="0">
                          <a:latin typeface="Meiryo UI" panose="020B0604030504040204" pitchFamily="50" charset="-128"/>
                          <a:ea typeface="Meiryo UI" panose="020B0604030504040204" pitchFamily="50" charset="-128"/>
                        </a:rPr>
                        <a:t>5%</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smtClean="0">
                          <a:latin typeface="Meiryo UI" panose="020B0604030504040204" pitchFamily="50" charset="-128"/>
                          <a:ea typeface="Meiryo UI" panose="020B0604030504040204" pitchFamily="50" charset="-128"/>
                        </a:rPr>
                        <a:t>非課税</a:t>
                      </a:r>
                      <a:endParaRPr kumimoji="1" lang="ja-JP" altLang="en-US" sz="130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smtClean="0">
                          <a:latin typeface="Meiryo UI" panose="020B0604030504040204" pitchFamily="50" charset="-128"/>
                          <a:ea typeface="Meiryo UI" panose="020B0604030504040204" pitchFamily="50" charset="-128"/>
                        </a:rPr>
                        <a:t>非課税</a:t>
                      </a:r>
                      <a:endParaRPr kumimoji="1" lang="ja-JP" altLang="en-US" sz="170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dirty="0" smtClean="0">
                          <a:latin typeface="Meiryo UI" panose="020B0604030504040204" pitchFamily="50" charset="-128"/>
                          <a:ea typeface="Meiryo UI" panose="020B0604030504040204" pitchFamily="50" charset="-128"/>
                        </a:rPr>
                        <a:t>0〜20</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zh-CN" altLang="en-US" sz="1000" dirty="0" smtClean="0">
                          <a:latin typeface="Meiryo UI" panose="020B0604030504040204" pitchFamily="50" charset="-128"/>
                          <a:ea typeface="Meiryo UI" panose="020B0604030504040204" pitchFamily="50" charset="-128"/>
                        </a:rPr>
                        <a:t>株式譲渡益</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配当</a:t>
                      </a:r>
                      <a:r>
                        <a:rPr kumimoji="1" lang="en-US" altLang="ja-JP" sz="1000" dirty="0" smtClean="0">
                          <a:latin typeface="Meiryo UI" panose="020B0604030504040204" pitchFamily="50" charset="-128"/>
                          <a:ea typeface="Meiryo UI" panose="020B0604030504040204" pitchFamily="50" charset="-128"/>
                        </a:rPr>
                        <a:t>)</a:t>
                      </a:r>
                    </a:p>
                    <a:p>
                      <a:pPr algn="ctr"/>
                      <a:r>
                        <a:rPr kumimoji="1" lang="en-US" altLang="zh-CN" sz="1500" b="1" dirty="0" smtClean="0">
                          <a:latin typeface="Meiryo UI" panose="020B0604030504040204" pitchFamily="50" charset="-128"/>
                          <a:ea typeface="Meiryo UI" panose="020B0604030504040204" pitchFamily="50" charset="-128"/>
                        </a:rPr>
                        <a:t>10〜37</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利子</a:t>
                      </a:r>
                      <a:r>
                        <a:rPr kumimoji="1" lang="en-US" altLang="ja-JP" sz="1000" dirty="0" smtClean="0">
                          <a:latin typeface="Meiryo UI" panose="020B0604030504040204" pitchFamily="50" charset="-128"/>
                          <a:ea typeface="Meiryo UI" panose="020B0604030504040204" pitchFamily="50" charset="-128"/>
                        </a:rPr>
                        <a:t>)</a:t>
                      </a:r>
                      <a:endParaRPr kumimoji="1" lang="en-US" altLang="zh-CN" sz="100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500" b="1" dirty="0" smtClean="0">
                          <a:latin typeface="Meiryo UI" panose="020B0604030504040204" pitchFamily="50" charset="-128"/>
                          <a:ea typeface="Meiryo UI" panose="020B0604030504040204" pitchFamily="50" charset="-128"/>
                        </a:rPr>
                        <a:t>10〜20</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a:t>
                      </a:r>
                      <a:r>
                        <a:rPr kumimoji="1" lang="zh-CN" altLang="en-US" sz="1000" dirty="0" smtClean="0">
                          <a:latin typeface="Meiryo UI" panose="020B0604030504040204" pitchFamily="50" charset="-128"/>
                          <a:ea typeface="Meiryo UI" panose="020B0604030504040204" pitchFamily="50" charset="-128"/>
                        </a:rPr>
                        <a:t>株式譲渡益</a:t>
                      </a:r>
                      <a:r>
                        <a:rPr kumimoji="1" lang="ja-JP" altLang="en-US" sz="1000" dirty="0" smtClean="0">
                          <a:latin typeface="Meiryo UI" panose="020B0604030504040204" pitchFamily="50" charset="-128"/>
                          <a:ea typeface="Meiryo UI" panose="020B0604030504040204" pitchFamily="50" charset="-128"/>
                        </a:rPr>
                        <a:t>）</a:t>
                      </a:r>
                      <a:endParaRPr kumimoji="1" lang="en-US" altLang="zh-CN" sz="1000" b="1" dirty="0" smtClean="0">
                        <a:latin typeface="Meiryo UI" panose="020B0604030504040204" pitchFamily="50" charset="-128"/>
                        <a:ea typeface="Meiryo UI" panose="020B0604030504040204" pitchFamily="50" charset="-128"/>
                      </a:endParaRPr>
                    </a:p>
                    <a:p>
                      <a:pPr algn="ctr"/>
                      <a:r>
                        <a:rPr kumimoji="1" lang="en-US" altLang="zh-CN" sz="1500" b="1" dirty="0" smtClean="0">
                          <a:latin typeface="Meiryo UI" panose="020B0604030504040204" pitchFamily="50" charset="-128"/>
                          <a:ea typeface="Meiryo UI" panose="020B0604030504040204" pitchFamily="50" charset="-128"/>
                        </a:rPr>
                        <a:t>7.5〜38.1</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（配当）</a:t>
                      </a:r>
                      <a:endParaRPr kumimoji="1" lang="en-US" altLang="zh-CN" sz="1000" dirty="0" smtClean="0">
                        <a:latin typeface="Meiryo UI" panose="020B0604030504040204" pitchFamily="50" charset="-128"/>
                        <a:ea typeface="Meiryo UI" panose="020B0604030504040204" pitchFamily="50" charset="-128"/>
                      </a:endParaRPr>
                    </a:p>
                    <a:p>
                      <a:pPr algn="ctr"/>
                      <a:r>
                        <a:rPr kumimoji="1" lang="en-US" altLang="zh-CN" sz="1500" b="1" dirty="0" smtClean="0">
                          <a:latin typeface="Meiryo UI" panose="020B0604030504040204" pitchFamily="50" charset="-128"/>
                          <a:ea typeface="Meiryo UI" panose="020B0604030504040204" pitchFamily="50" charset="-128"/>
                        </a:rPr>
                        <a:t>10〜45</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（利子）</a:t>
                      </a:r>
                      <a:endParaRPr kumimoji="1" lang="en-US" altLang="ja-JP" sz="10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287808230"/>
                  </a:ext>
                </a:extLst>
              </a:tr>
              <a:tr h="900332">
                <a:tc gridSpan="2">
                  <a:txBody>
                    <a:bodyPr/>
                    <a:lstStyle/>
                    <a:p>
                      <a:r>
                        <a:rPr kumimoji="1" lang="ja-JP" altLang="en-US" sz="1500" b="1" dirty="0" smtClean="0">
                          <a:latin typeface="Meiryo UI" panose="020B0604030504040204" pitchFamily="50" charset="-128"/>
                          <a:ea typeface="Meiryo UI" panose="020B0604030504040204" pitchFamily="50" charset="-128"/>
                        </a:rPr>
                        <a:t>相続税</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tc>
                <a:tc hMerge="1">
                  <a:txBody>
                    <a:bodyPr/>
                    <a:lstStyle/>
                    <a:p>
                      <a:pPr algn="ctr"/>
                      <a:endParaRPr kumimoji="1" lang="en-US" altLang="ja-JP" sz="1600" b="1" dirty="0" smtClean="0">
                        <a:latin typeface="+mn-ea"/>
                        <a:ea typeface="+mn-ea"/>
                      </a:endParaRPr>
                    </a:p>
                  </a:txBody>
                  <a:tcPr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10〜55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endParaRPr kumimoji="1" lang="en-US" altLang="ja-JP" sz="1700" b="1" dirty="0" smtClean="0">
                        <a:latin typeface="Meiryo UI" panose="020B0604030504040204" pitchFamily="50" charset="-128"/>
                        <a:ea typeface="Meiryo UI" panose="020B0604030504040204" pitchFamily="50" charset="-128"/>
                      </a:endParaRPr>
                    </a:p>
                    <a:p>
                      <a:pPr algn="ctr"/>
                      <a:r>
                        <a:rPr kumimoji="1" lang="ja-JP" altLang="en-US" sz="1700" b="1" dirty="0" smtClean="0">
                          <a:latin typeface="Meiryo UI" panose="020B0604030504040204" pitchFamily="50" charset="-128"/>
                          <a:ea typeface="Meiryo UI" panose="020B0604030504040204" pitchFamily="50" charset="-128"/>
                        </a:rPr>
                        <a:t>非課税</a:t>
                      </a:r>
                      <a:endParaRPr kumimoji="1" lang="en-US" altLang="ja-JP" sz="1700" b="1" dirty="0" smtClean="0">
                        <a:latin typeface="Meiryo UI" panose="020B0604030504040204" pitchFamily="50" charset="-128"/>
                        <a:ea typeface="Meiryo UI" panose="020B0604030504040204" pitchFamily="50" charset="-128"/>
                      </a:endParaRP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※2006</a:t>
                      </a:r>
                      <a:r>
                        <a:rPr kumimoji="1" lang="ja-JP" altLang="en-US" sz="1000" dirty="0" smtClean="0">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endParaRPr kumimoji="1" lang="en-US" altLang="ja-JP" sz="1700" b="1" dirty="0" smtClean="0">
                        <a:latin typeface="Meiryo UI" panose="020B0604030504040204" pitchFamily="50" charset="-128"/>
                        <a:ea typeface="Meiryo UI" panose="020B0604030504040204" pitchFamily="50" charset="-128"/>
                      </a:endParaRPr>
                    </a:p>
                    <a:p>
                      <a:pPr algn="ctr"/>
                      <a:r>
                        <a:rPr kumimoji="1" lang="ja-JP" altLang="en-US" sz="1700" b="1" dirty="0" smtClean="0">
                          <a:latin typeface="Meiryo UI" panose="020B0604030504040204" pitchFamily="50" charset="-128"/>
                          <a:ea typeface="Meiryo UI" panose="020B0604030504040204" pitchFamily="50" charset="-128"/>
                        </a:rPr>
                        <a:t>非課税</a:t>
                      </a: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年廃止</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endParaRPr kumimoji="1" lang="en-US" altLang="zh-TW" sz="1700" b="1" dirty="0" smtClean="0">
                        <a:latin typeface="Meiryo UI" panose="020B0604030504040204" pitchFamily="50" charset="-128"/>
                        <a:ea typeface="Meiryo UI" panose="020B0604030504040204" pitchFamily="50" charset="-128"/>
                      </a:endParaRPr>
                    </a:p>
                    <a:p>
                      <a:pPr algn="ctr"/>
                      <a:r>
                        <a:rPr kumimoji="1" lang="en-US" altLang="zh-TW" sz="1700" b="1" dirty="0" smtClean="0">
                          <a:latin typeface="Meiryo UI" panose="020B0604030504040204" pitchFamily="50" charset="-128"/>
                          <a:ea typeface="Meiryo UI" panose="020B0604030504040204" pitchFamily="50" charset="-128"/>
                        </a:rPr>
                        <a:t>18〜40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zh-TW" altLang="en-US" sz="1000" dirty="0" smtClean="0">
                          <a:latin typeface="Meiryo UI" panose="020B0604030504040204" pitchFamily="50" charset="-128"/>
                          <a:ea typeface="Meiryo UI" panose="020B0604030504040204" pitchFamily="50" charset="-128"/>
                        </a:rPr>
                        <a:t>基礎控除</a:t>
                      </a:r>
                      <a:r>
                        <a:rPr kumimoji="1" lang="en-US" altLang="zh-TW" sz="1000" dirty="0" smtClean="0">
                          <a:latin typeface="Meiryo UI" panose="020B0604030504040204" pitchFamily="50" charset="-128"/>
                          <a:ea typeface="Meiryo UI" panose="020B0604030504040204" pitchFamily="50" charset="-128"/>
                        </a:rPr>
                        <a:t>6</a:t>
                      </a:r>
                      <a:r>
                        <a:rPr kumimoji="1" lang="zh-TW" altLang="en-US" sz="1000" dirty="0" smtClean="0">
                          <a:latin typeface="Meiryo UI" panose="020B0604030504040204" pitchFamily="50" charset="-128"/>
                          <a:ea typeface="Meiryo UI" panose="020B0604030504040204" pitchFamily="50" charset="-128"/>
                        </a:rPr>
                        <a:t>億円</a:t>
                      </a: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40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794899782"/>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92</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9288" y="448692"/>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各国の税率の国際比較</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出典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15966" y="862051"/>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日本の税率（法人税、所得税、相続税）は、香港やシンガポールなど他国に比べて高い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935760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a:graphicFrameLocks/>
          </p:cNvGraphicFramePr>
          <p:nvPr>
            <p:extLst>
              <p:ext uri="{D42A27DB-BD31-4B8C-83A1-F6EECF244321}">
                <p14:modId xmlns:p14="http://schemas.microsoft.com/office/powerpoint/2010/main" val="2547999466"/>
              </p:ext>
            </p:extLst>
          </p:nvPr>
        </p:nvGraphicFramePr>
        <p:xfrm>
          <a:off x="270113" y="2125797"/>
          <a:ext cx="8266106" cy="47265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表 8"/>
          <p:cNvGraphicFramePr>
            <a:graphicFrameLocks noGrp="1"/>
          </p:cNvGraphicFramePr>
          <p:nvPr>
            <p:extLst>
              <p:ext uri="{D42A27DB-BD31-4B8C-83A1-F6EECF244321}">
                <p14:modId xmlns:p14="http://schemas.microsoft.com/office/powerpoint/2010/main" val="3802222707"/>
              </p:ext>
            </p:extLst>
          </p:nvPr>
        </p:nvGraphicFramePr>
        <p:xfrm>
          <a:off x="2906075" y="1988840"/>
          <a:ext cx="5819116" cy="2843543"/>
        </p:xfrm>
        <a:graphic>
          <a:graphicData uri="http://schemas.openxmlformats.org/drawingml/2006/table">
            <a:tbl>
              <a:tblPr>
                <a:tableStyleId>{2D5ABB26-0587-4C30-8999-92F81FD0307C}</a:tableStyleId>
              </a:tblPr>
              <a:tblGrid>
                <a:gridCol w="2562140">
                  <a:extLst>
                    <a:ext uri="{9D8B030D-6E8A-4147-A177-3AD203B41FA5}">
                      <a16:colId xmlns:a16="http://schemas.microsoft.com/office/drawing/2014/main" val="719580746"/>
                    </a:ext>
                  </a:extLst>
                </a:gridCol>
                <a:gridCol w="1196441">
                  <a:extLst>
                    <a:ext uri="{9D8B030D-6E8A-4147-A177-3AD203B41FA5}">
                      <a16:colId xmlns:a16="http://schemas.microsoft.com/office/drawing/2014/main" val="519575250"/>
                    </a:ext>
                  </a:extLst>
                </a:gridCol>
                <a:gridCol w="531751">
                  <a:extLst>
                    <a:ext uri="{9D8B030D-6E8A-4147-A177-3AD203B41FA5}">
                      <a16:colId xmlns:a16="http://schemas.microsoft.com/office/drawing/2014/main" val="705557829"/>
                    </a:ext>
                  </a:extLst>
                </a:gridCol>
                <a:gridCol w="531751">
                  <a:extLst>
                    <a:ext uri="{9D8B030D-6E8A-4147-A177-3AD203B41FA5}">
                      <a16:colId xmlns:a16="http://schemas.microsoft.com/office/drawing/2014/main" val="3447400560"/>
                    </a:ext>
                  </a:extLst>
                </a:gridCol>
                <a:gridCol w="446852">
                  <a:extLst>
                    <a:ext uri="{9D8B030D-6E8A-4147-A177-3AD203B41FA5}">
                      <a16:colId xmlns:a16="http://schemas.microsoft.com/office/drawing/2014/main" val="1084910865"/>
                    </a:ext>
                  </a:extLst>
                </a:gridCol>
                <a:gridCol w="550181">
                  <a:extLst>
                    <a:ext uri="{9D8B030D-6E8A-4147-A177-3AD203B41FA5}">
                      <a16:colId xmlns:a16="http://schemas.microsoft.com/office/drawing/2014/main" val="962789632"/>
                    </a:ext>
                  </a:extLst>
                </a:gridCol>
              </a:tblGrid>
              <a:tr h="422031">
                <a:tc>
                  <a:txBody>
                    <a:bodyPr/>
                    <a:lstStyle/>
                    <a:p>
                      <a:pPr algn="ctr" fontAlgn="ctr"/>
                      <a:r>
                        <a:rPr lang="ja-JP" altLang="en-US" sz="1100" b="0" i="0" u="none" strike="noStrike" dirty="0" smtClean="0">
                          <a:solidFill>
                            <a:srgbClr val="333333"/>
                          </a:solidFill>
                          <a:effectLst/>
                          <a:latin typeface="メイリオ" panose="020B0604030504040204" pitchFamily="50" charset="-128"/>
                          <a:ea typeface="メイリオ" panose="020B0604030504040204" pitchFamily="50" charset="-128"/>
                        </a:rPr>
                        <a:t>名称</a:t>
                      </a:r>
                      <a:endParaRPr lang="en-US" altLang="ja-JP" sz="110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smtClean="0">
                          <a:solidFill>
                            <a:srgbClr val="333333"/>
                          </a:solidFill>
                          <a:effectLst/>
                          <a:latin typeface="メイリオ" panose="020B0604030504040204" pitchFamily="50" charset="-128"/>
                          <a:ea typeface="メイリオ" panose="020B0604030504040204" pitchFamily="50" charset="-128"/>
                        </a:rPr>
                        <a:t>所在</a:t>
                      </a:r>
                      <a:endParaRPr lang="en-US" altLang="ja-JP" sz="110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bg1"/>
                          </a:solidFill>
                          <a:latin typeface="+mn-ea"/>
                          <a:ea typeface="+mn-ea"/>
                        </a:rPr>
                        <a:t>PYP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100" dirty="0">
                          <a:solidFill>
                            <a:schemeClr val="bg1"/>
                          </a:solidFill>
                          <a:latin typeface="+mn-ea"/>
                          <a:ea typeface="+mn-ea"/>
                        </a:rPr>
                        <a:t>MYP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100" dirty="0">
                          <a:solidFill>
                            <a:schemeClr val="bg1"/>
                          </a:solidFill>
                          <a:latin typeface="+mn-ea"/>
                          <a:ea typeface="+mn-ea"/>
                        </a:rPr>
                        <a:t>DP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9B5"/>
                    </a:solidFill>
                  </a:tcPr>
                </a:tc>
                <a:tc>
                  <a:txBody>
                    <a:bodyPr/>
                    <a:lstStyle/>
                    <a:p>
                      <a:pPr algn="ctr"/>
                      <a:r>
                        <a:rPr lang="ja-JP" altLang="en-US" sz="1100" dirty="0" smtClean="0">
                          <a:latin typeface="+mn-ea"/>
                          <a:ea typeface="+mn-ea"/>
                        </a:rPr>
                        <a:t>対応</a:t>
                      </a:r>
                      <a:endParaRPr lang="en-US" altLang="ja-JP" sz="1100" dirty="0" smtClean="0">
                        <a:latin typeface="+mn-ea"/>
                        <a:ea typeface="+mn-ea"/>
                      </a:endParaRPr>
                    </a:p>
                    <a:p>
                      <a:pPr algn="ctr"/>
                      <a:r>
                        <a:rPr lang="ja-JP" altLang="en-US" sz="1100" dirty="0" smtClean="0">
                          <a:latin typeface="+mn-ea"/>
                          <a:ea typeface="+mn-ea"/>
                        </a:rPr>
                        <a:t>言語</a:t>
                      </a:r>
                      <a:endParaRPr lang="en-US" sz="1100" dirty="0">
                        <a:latin typeface="+mn-ea"/>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924694"/>
                  </a:ext>
                </a:extLst>
              </a:tr>
              <a:tr h="313917">
                <a:tc>
                  <a:txBody>
                    <a:bodyPr/>
                    <a:lstStyle/>
                    <a:p>
                      <a:r>
                        <a:rPr lang="ja-JP" altLang="en-US" sz="1100" dirty="0" smtClean="0"/>
                        <a:t>アブロード・インターナショナルスクール</a:t>
                      </a:r>
                      <a:r>
                        <a:rPr lang="ja-JP" altLang="en-US" sz="1100" dirty="0"/>
                        <a:t>大阪</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大阪市西区</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052415"/>
                  </a:ext>
                </a:extLst>
              </a:tr>
              <a:tr h="313917">
                <a:tc>
                  <a:txBody>
                    <a:bodyPr/>
                    <a:lstStyle/>
                    <a:p>
                      <a:r>
                        <a:rPr lang="ja-JP" altLang="en-US" sz="1100" dirty="0" smtClean="0"/>
                        <a:t>大阪</a:t>
                      </a:r>
                      <a:r>
                        <a:rPr lang="en-US" altLang="ja-JP" sz="1100" dirty="0" smtClean="0"/>
                        <a:t>YMCA</a:t>
                      </a:r>
                      <a:r>
                        <a:rPr lang="ja-JP" altLang="en-US" sz="1100" dirty="0" smtClean="0"/>
                        <a:t>インターナショナルスクール</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大阪市北区</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0952640"/>
                  </a:ext>
                </a:extLst>
              </a:tr>
              <a:tr h="310206">
                <a:tc>
                  <a:txBody>
                    <a:bodyPr/>
                    <a:lstStyle/>
                    <a:p>
                      <a:r>
                        <a:rPr lang="ja-JP" altLang="en-US" sz="1100" dirty="0" smtClean="0"/>
                        <a:t>関西</a:t>
                      </a:r>
                      <a:r>
                        <a:rPr lang="ja-JP" altLang="en-US" sz="1100" dirty="0"/>
                        <a:t>学院</a:t>
                      </a:r>
                      <a:r>
                        <a:rPr lang="ja-JP" altLang="en-US" sz="1100" dirty="0" smtClean="0"/>
                        <a:t>大阪インターナショナルスクール</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箕面市</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3783663"/>
                  </a:ext>
                </a:extLst>
              </a:tr>
              <a:tr h="306843">
                <a:tc>
                  <a:txBody>
                    <a:bodyPr/>
                    <a:lstStyle/>
                    <a:p>
                      <a:r>
                        <a:rPr lang="ja-JP" altLang="en-US" sz="1100" dirty="0" smtClean="0"/>
                        <a:t>コリア</a:t>
                      </a:r>
                      <a:r>
                        <a:rPr lang="ja-JP" altLang="en-US" sz="1100" dirty="0"/>
                        <a:t>国際学園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茨木市</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英・韓</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940203"/>
                  </a:ext>
                </a:extLst>
              </a:tr>
              <a:tr h="306843">
                <a:tc>
                  <a:txBody>
                    <a:bodyPr/>
                    <a:lstStyle/>
                    <a:p>
                      <a:r>
                        <a:rPr lang="en-US" altLang="ja-JP" sz="1100" dirty="0" smtClean="0"/>
                        <a:t>※</a:t>
                      </a:r>
                      <a:r>
                        <a:rPr lang="zh-CN" altLang="en-US" sz="1100" dirty="0" smtClean="0"/>
                        <a:t>大阪女</a:t>
                      </a:r>
                      <a:r>
                        <a:rPr lang="zh-CN" altLang="en-US" sz="1100" dirty="0"/>
                        <a:t>学院高等学校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大阪市中央区</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153153"/>
                  </a:ext>
                </a:extLst>
              </a:tr>
              <a:tr h="344331">
                <a:tc>
                  <a:txBody>
                    <a:bodyPr/>
                    <a:lstStyle/>
                    <a:p>
                      <a:r>
                        <a:rPr lang="en-US" altLang="ja-JP" sz="1100" dirty="0" smtClean="0"/>
                        <a:t>※</a:t>
                      </a:r>
                      <a:r>
                        <a:rPr lang="zh-CN" altLang="en-US" sz="1100" dirty="0" smtClean="0"/>
                        <a:t>大阪</a:t>
                      </a:r>
                      <a:r>
                        <a:rPr lang="zh-CN" altLang="en-US" sz="1100" dirty="0"/>
                        <a:t>教育大学</a:t>
                      </a:r>
                      <a:r>
                        <a:rPr lang="zh-CN" altLang="en-US" sz="1100" dirty="0" smtClean="0"/>
                        <a:t>附属池田</a:t>
                      </a:r>
                      <a:r>
                        <a:rPr lang="zh-CN" altLang="en-US" sz="1100" dirty="0"/>
                        <a:t>中学校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池田市</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309736"/>
                  </a:ext>
                </a:extLst>
              </a:tr>
              <a:tr h="310206">
                <a:tc>
                  <a:txBody>
                    <a:bodyPr/>
                    <a:lstStyle/>
                    <a:p>
                      <a:r>
                        <a:rPr lang="en-US" altLang="ja-JP" sz="1100" dirty="0" smtClean="0"/>
                        <a:t>※</a:t>
                      </a:r>
                      <a:r>
                        <a:rPr lang="ja-JP" altLang="en-US" sz="1100" dirty="0" smtClean="0"/>
                        <a:t>大阪</a:t>
                      </a:r>
                      <a:r>
                        <a:rPr lang="ja-JP" altLang="en-US" sz="1100" dirty="0"/>
                        <a:t>市立水都</a:t>
                      </a:r>
                      <a:r>
                        <a:rPr lang="ja-JP" altLang="en-US" sz="1100" dirty="0" smtClean="0"/>
                        <a:t>国際中学校</a:t>
                      </a:r>
                      <a:r>
                        <a:rPr lang="ja-JP" altLang="en-US" sz="1100" dirty="0"/>
                        <a:t>・高等学校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100" dirty="0" smtClean="0"/>
                        <a:t>大阪市住之江区</a:t>
                      </a:r>
                      <a:endParaRPr kumimoji="1" lang="ja-JP" altLang="en-US" sz="11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100" dirty="0" smtClean="0"/>
                        <a:t>◎</a:t>
                      </a: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100" dirty="0" smtClean="0"/>
                        <a:t>英</a:t>
                      </a: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396736"/>
                  </a:ext>
                </a:extLst>
              </a:tr>
            </a:tbl>
          </a:graphicData>
        </a:graphic>
      </p:graphicFrame>
      <p:sp>
        <p:nvSpPr>
          <p:cNvPr id="3" name="正方形/長方形 2"/>
          <p:cNvSpPr/>
          <p:nvPr/>
        </p:nvSpPr>
        <p:spPr>
          <a:xfrm>
            <a:off x="2948343" y="4874489"/>
            <a:ext cx="6407073" cy="546560"/>
          </a:xfrm>
          <a:prstGeom prst="rect">
            <a:avLst/>
          </a:prstGeom>
        </p:spPr>
        <p:txBody>
          <a:bodyPr wrap="square">
            <a:spAutoFit/>
          </a:bodyPr>
          <a:lstStyle/>
          <a:p>
            <a:r>
              <a:rPr lang="en-US" altLang="ja-JP" sz="738" dirty="0">
                <a:latin typeface="+mn-ea"/>
              </a:rPr>
              <a:t>PYP (Primary Years </a:t>
            </a:r>
            <a:r>
              <a:rPr lang="en-US" altLang="ja-JP" sz="738" dirty="0" err="1">
                <a:latin typeface="+mn-ea"/>
              </a:rPr>
              <a:t>Programme</a:t>
            </a:r>
            <a:r>
              <a:rPr lang="ja-JP" altLang="en-US" sz="738" dirty="0" err="1">
                <a:latin typeface="+mn-ea"/>
              </a:rPr>
              <a:t>。</a:t>
            </a:r>
            <a:r>
              <a:rPr lang="en-US" altLang="ja-JP" sz="738" dirty="0">
                <a:latin typeface="+mn-ea"/>
              </a:rPr>
              <a:t>3-12</a:t>
            </a:r>
            <a:r>
              <a:rPr lang="ja-JP" altLang="en-US" sz="738" dirty="0">
                <a:latin typeface="+mn-ea"/>
              </a:rPr>
              <a:t>歳</a:t>
            </a:r>
            <a:r>
              <a:rPr lang="en-US" altLang="ja-JP" sz="738" dirty="0">
                <a:latin typeface="+mn-ea"/>
              </a:rPr>
              <a:t>)</a:t>
            </a:r>
            <a:r>
              <a:rPr lang="ja-JP" altLang="en-US" sz="738" dirty="0">
                <a:latin typeface="+mn-ea"/>
              </a:rPr>
              <a:t>：</a:t>
            </a:r>
            <a:r>
              <a:rPr lang="ja-JP" altLang="en-US" sz="738" dirty="0"/>
              <a:t>精神と身体の両方を発達させることを重視したプログラム。どのような言語でも提供可能。</a:t>
            </a:r>
            <a:endParaRPr lang="en-US" altLang="ja-JP" sz="738" dirty="0"/>
          </a:p>
          <a:p>
            <a:r>
              <a:rPr lang="en-US" altLang="ja-JP" sz="738" dirty="0">
                <a:latin typeface="+mn-ea"/>
              </a:rPr>
              <a:t>MYP (Middle Years </a:t>
            </a:r>
            <a:r>
              <a:rPr lang="en-US" altLang="ja-JP" sz="738" dirty="0" err="1">
                <a:latin typeface="+mn-ea"/>
              </a:rPr>
              <a:t>rogramme</a:t>
            </a:r>
            <a:r>
              <a:rPr lang="ja-JP" altLang="en-US" sz="738" dirty="0" err="1">
                <a:latin typeface="+mn-ea"/>
              </a:rPr>
              <a:t>、</a:t>
            </a:r>
            <a:r>
              <a:rPr lang="en-US" altLang="ja-JP" sz="738" dirty="0">
                <a:latin typeface="+mn-ea"/>
              </a:rPr>
              <a:t>11-16</a:t>
            </a:r>
            <a:r>
              <a:rPr lang="ja-JP" altLang="en-US" sz="738" dirty="0">
                <a:latin typeface="+mn-ea"/>
              </a:rPr>
              <a:t>歳</a:t>
            </a:r>
            <a:r>
              <a:rPr lang="en-US" altLang="ja-JP" sz="738" dirty="0">
                <a:latin typeface="+mn-ea"/>
              </a:rPr>
              <a:t>)</a:t>
            </a:r>
            <a:r>
              <a:rPr lang="ja-JP" altLang="en-US" sz="738" dirty="0">
                <a:latin typeface="+mn-ea"/>
              </a:rPr>
              <a:t>：青少年に、これまでの学習と社会のつながりを学ばせるプログラム。どのような言語でも提供可能。</a:t>
            </a:r>
          </a:p>
          <a:p>
            <a:r>
              <a:rPr lang="en-US" altLang="ja-JP" sz="738" dirty="0">
                <a:latin typeface="+mn-ea"/>
              </a:rPr>
              <a:t>DP (Diploma </a:t>
            </a:r>
            <a:r>
              <a:rPr lang="en-US" altLang="ja-JP" sz="738" dirty="0" err="1">
                <a:latin typeface="+mn-ea"/>
              </a:rPr>
              <a:t>Programme</a:t>
            </a:r>
            <a:r>
              <a:rPr lang="ja-JP" altLang="en-US" sz="738" dirty="0" err="1">
                <a:latin typeface="+mn-ea"/>
              </a:rPr>
              <a:t>、</a:t>
            </a:r>
            <a:r>
              <a:rPr lang="en-US" altLang="ja-JP" sz="738" dirty="0">
                <a:latin typeface="+mn-ea"/>
              </a:rPr>
              <a:t>16-19</a:t>
            </a:r>
            <a:r>
              <a:rPr lang="ja-JP" altLang="en-US" sz="738" dirty="0">
                <a:latin typeface="+mn-ea"/>
              </a:rPr>
              <a:t>歳</a:t>
            </a:r>
            <a:r>
              <a:rPr lang="en-US" altLang="ja-JP" sz="738" dirty="0">
                <a:latin typeface="+mn-ea"/>
              </a:rPr>
              <a:t>)</a:t>
            </a:r>
            <a:r>
              <a:rPr lang="ja-JP" altLang="en-US" sz="738" dirty="0">
                <a:latin typeface="+mn-ea"/>
              </a:rPr>
              <a:t>：所定のカリキュラムを２年間履修し、最終試験を経て所定の成績を収めると、国際的に認められる大学入学資格</a:t>
            </a:r>
            <a:endParaRPr lang="en-US" altLang="ja-JP" sz="738" dirty="0">
              <a:latin typeface="+mn-ea"/>
            </a:endParaRPr>
          </a:p>
          <a:p>
            <a:r>
              <a:rPr lang="ja-JP" altLang="en-US" sz="738" dirty="0">
                <a:latin typeface="+mn-ea"/>
              </a:rPr>
              <a:t>　　　　　　　　　　　　　　　　　　　　　　　　　　　（国際バカロレア資格）が取得可能。原則として、英語、フランス語又はスペイン語で実施。</a:t>
            </a:r>
            <a:endParaRPr lang="en-US" altLang="ja-JP" sz="738" dirty="0">
              <a:latin typeface="+mn-ea"/>
            </a:endParaRPr>
          </a:p>
        </p:txBody>
      </p:sp>
      <p:sp>
        <p:nvSpPr>
          <p:cNvPr id="10" name="正方形/長方形 9"/>
          <p:cNvSpPr/>
          <p:nvPr/>
        </p:nvSpPr>
        <p:spPr>
          <a:xfrm>
            <a:off x="4462928" y="1681995"/>
            <a:ext cx="4572000" cy="246221"/>
          </a:xfrm>
          <a:prstGeom prst="rect">
            <a:avLst/>
          </a:prstGeom>
        </p:spPr>
        <p:txBody>
          <a:bodyPr>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：学校教育法第１条に規定されている学校　　　◎：日本語</a:t>
            </a:r>
            <a:r>
              <a:rPr lang="en-US" altLang="ja-JP" sz="1000" dirty="0">
                <a:latin typeface="Meiryo UI" panose="020B0604030504040204" pitchFamily="50" charset="-128"/>
                <a:ea typeface="Meiryo UI" panose="020B0604030504040204" pitchFamily="50" charset="-128"/>
              </a:rPr>
              <a:t>DP</a:t>
            </a:r>
            <a:r>
              <a:rPr lang="ja-JP" altLang="en-US" sz="1000" dirty="0">
                <a:latin typeface="Meiryo UI" panose="020B0604030504040204" pitchFamily="50" charset="-128"/>
                <a:ea typeface="Meiryo UI" panose="020B0604030504040204" pitchFamily="50" charset="-128"/>
              </a:rPr>
              <a:t>実施校</a:t>
            </a:r>
          </a:p>
        </p:txBody>
      </p:sp>
      <p:sp>
        <p:nvSpPr>
          <p:cNvPr id="19" name="右矢印 18"/>
          <p:cNvSpPr/>
          <p:nvPr/>
        </p:nvSpPr>
        <p:spPr>
          <a:xfrm rot="18995829">
            <a:off x="1643959" y="3967141"/>
            <a:ext cx="1223644" cy="721989"/>
          </a:xfrm>
          <a:custGeom>
            <a:avLst/>
            <a:gdLst>
              <a:gd name="connsiteX0" fmla="*/ 0 w 1368130"/>
              <a:gd name="connsiteY0" fmla="*/ 195539 h 782155"/>
              <a:gd name="connsiteX1" fmla="*/ 986423 w 1368130"/>
              <a:gd name="connsiteY1" fmla="*/ 195539 h 782155"/>
              <a:gd name="connsiteX2" fmla="*/ 986423 w 1368130"/>
              <a:gd name="connsiteY2" fmla="*/ 0 h 782155"/>
              <a:gd name="connsiteX3" fmla="*/ 1368130 w 1368130"/>
              <a:gd name="connsiteY3" fmla="*/ 391078 h 782155"/>
              <a:gd name="connsiteX4" fmla="*/ 986423 w 1368130"/>
              <a:gd name="connsiteY4" fmla="*/ 782155 h 782155"/>
              <a:gd name="connsiteX5" fmla="*/ 986423 w 1368130"/>
              <a:gd name="connsiteY5" fmla="*/ 586616 h 782155"/>
              <a:gd name="connsiteX6" fmla="*/ 0 w 1368130"/>
              <a:gd name="connsiteY6" fmla="*/ 586616 h 782155"/>
              <a:gd name="connsiteX7" fmla="*/ 0 w 1368130"/>
              <a:gd name="connsiteY7" fmla="*/ 195539 h 782155"/>
              <a:gd name="connsiteX0" fmla="*/ 16483 w 1384613"/>
              <a:gd name="connsiteY0" fmla="*/ 195539 h 782155"/>
              <a:gd name="connsiteX1" fmla="*/ 1002906 w 1384613"/>
              <a:gd name="connsiteY1" fmla="*/ 195539 h 782155"/>
              <a:gd name="connsiteX2" fmla="*/ 1002906 w 1384613"/>
              <a:gd name="connsiteY2" fmla="*/ 0 h 782155"/>
              <a:gd name="connsiteX3" fmla="*/ 1384613 w 1384613"/>
              <a:gd name="connsiteY3" fmla="*/ 391078 h 782155"/>
              <a:gd name="connsiteX4" fmla="*/ 1002906 w 1384613"/>
              <a:gd name="connsiteY4" fmla="*/ 782155 h 782155"/>
              <a:gd name="connsiteX5" fmla="*/ 1002906 w 1384613"/>
              <a:gd name="connsiteY5" fmla="*/ 586616 h 782155"/>
              <a:gd name="connsiteX6" fmla="*/ 0 w 1384613"/>
              <a:gd name="connsiteY6" fmla="*/ 420842 h 782155"/>
              <a:gd name="connsiteX7" fmla="*/ 16483 w 1384613"/>
              <a:gd name="connsiteY7" fmla="*/ 195539 h 782155"/>
              <a:gd name="connsiteX0" fmla="*/ 0 w 1400490"/>
              <a:gd name="connsiteY0" fmla="*/ 367294 h 782155"/>
              <a:gd name="connsiteX1" fmla="*/ 1018783 w 1400490"/>
              <a:gd name="connsiteY1" fmla="*/ 195539 h 782155"/>
              <a:gd name="connsiteX2" fmla="*/ 1018783 w 1400490"/>
              <a:gd name="connsiteY2" fmla="*/ 0 h 782155"/>
              <a:gd name="connsiteX3" fmla="*/ 1400490 w 1400490"/>
              <a:gd name="connsiteY3" fmla="*/ 391078 h 782155"/>
              <a:gd name="connsiteX4" fmla="*/ 1018783 w 1400490"/>
              <a:gd name="connsiteY4" fmla="*/ 782155 h 782155"/>
              <a:gd name="connsiteX5" fmla="*/ 1018783 w 1400490"/>
              <a:gd name="connsiteY5" fmla="*/ 586616 h 782155"/>
              <a:gd name="connsiteX6" fmla="*/ 15877 w 1400490"/>
              <a:gd name="connsiteY6" fmla="*/ 420842 h 782155"/>
              <a:gd name="connsiteX7" fmla="*/ 0 w 1400490"/>
              <a:gd name="connsiteY7" fmla="*/ 367294 h 78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490" h="782155">
                <a:moveTo>
                  <a:pt x="0" y="367294"/>
                </a:moveTo>
                <a:lnTo>
                  <a:pt x="1018783" y="195539"/>
                </a:lnTo>
                <a:lnTo>
                  <a:pt x="1018783" y="0"/>
                </a:lnTo>
                <a:lnTo>
                  <a:pt x="1400490" y="391078"/>
                </a:lnTo>
                <a:lnTo>
                  <a:pt x="1018783" y="782155"/>
                </a:lnTo>
                <a:lnTo>
                  <a:pt x="1018783" y="586616"/>
                </a:lnTo>
                <a:lnTo>
                  <a:pt x="15877" y="420842"/>
                </a:lnTo>
                <a:lnTo>
                  <a:pt x="0" y="3672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93</a:t>
            </a:fld>
            <a:endParaRPr kumimoji="1"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9288" y="448692"/>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インターナショナルスクール数（国内バカロレア認定校）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：文部科学省ＨＰ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1508" y="875178"/>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インターナショナルスクール数は、東京都</a:t>
            </a:r>
            <a:r>
              <a:rPr lang="en-US" altLang="ja-JP" sz="1600" dirty="0">
                <a:latin typeface="メイリオ" panose="020B0604030504040204" pitchFamily="50" charset="-128"/>
                <a:ea typeface="メイリオ" panose="020B0604030504040204" pitchFamily="50" charset="-128"/>
              </a:rPr>
              <a:t>21</a:t>
            </a:r>
            <a:r>
              <a:rPr lang="ja-JP" altLang="en-US" sz="1600" dirty="0">
                <a:latin typeface="メイリオ" panose="020B0604030504040204" pitchFamily="50" charset="-128"/>
                <a:ea typeface="メイリオ" panose="020B0604030504040204" pitchFamily="50" charset="-128"/>
              </a:rPr>
              <a:t>校に対し、大阪府</a:t>
            </a:r>
            <a:r>
              <a:rPr lang="en-US" altLang="ja-JP" sz="1600" dirty="0">
                <a:latin typeface="メイリオ" panose="020B0604030504040204" pitchFamily="50" charset="-128"/>
                <a:ea typeface="メイリオ" panose="020B0604030504040204" pitchFamily="50" charset="-128"/>
              </a:rPr>
              <a:t>7</a:t>
            </a:r>
            <a:r>
              <a:rPr lang="ja-JP" altLang="en-US" sz="1600" dirty="0">
                <a:latin typeface="メイリオ" panose="020B0604030504040204" pitchFamily="50" charset="-128"/>
                <a:ea typeface="メイリオ" panose="020B0604030504040204" pitchFamily="50" charset="-128"/>
              </a:rPr>
              <a:t>校</a:t>
            </a:r>
            <a:r>
              <a:rPr lang="ja-JP" altLang="en-US" sz="16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（令和２年６月</a:t>
            </a:r>
            <a:r>
              <a:rPr lang="en-US" altLang="ja-JP" sz="1400" dirty="0" smtClean="0">
                <a:latin typeface="メイリオ" panose="020B0604030504040204" pitchFamily="50" charset="-128"/>
                <a:ea typeface="メイリオ" panose="020B0604030504040204" pitchFamily="50" charset="-128"/>
              </a:rPr>
              <a:t>30</a:t>
            </a:r>
            <a:r>
              <a:rPr lang="ja-JP" altLang="en-US" sz="1400" dirty="0" smtClean="0">
                <a:latin typeface="メイリオ" panose="020B0604030504040204" pitchFamily="50" charset="-128"/>
                <a:ea typeface="メイリオ" panose="020B0604030504040204" pitchFamily="50" charset="-128"/>
              </a:rPr>
              <a:t>日現在）</a:t>
            </a: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63384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148843" y="1779717"/>
            <a:ext cx="3806071" cy="4077059"/>
            <a:chOff x="5398911" y="1184693"/>
            <a:chExt cx="4123244" cy="4416814"/>
          </a:xfrm>
        </p:grpSpPr>
        <p:pic>
          <p:nvPicPr>
            <p:cNvPr id="10" name="図 9" title="図表2-1-4　二次医療圏の設定"/>
            <p:cNvPicPr/>
            <p:nvPr/>
          </p:nvPicPr>
          <p:blipFill>
            <a:blip r:embed="rId3">
              <a:extLst>
                <a:ext uri="{28A0092B-C50C-407E-A947-70E740481C1C}">
                  <a14:useLocalDpi xmlns:a14="http://schemas.microsoft.com/office/drawing/2010/main" val="0"/>
                </a:ext>
              </a:extLst>
            </a:blip>
            <a:stretch>
              <a:fillRect/>
            </a:stretch>
          </p:blipFill>
          <p:spPr>
            <a:xfrm>
              <a:off x="5415460" y="1184693"/>
              <a:ext cx="4106695" cy="4416814"/>
            </a:xfrm>
            <a:prstGeom prst="rect">
              <a:avLst/>
            </a:prstGeom>
          </p:spPr>
        </p:pic>
        <p:sp>
          <p:nvSpPr>
            <p:cNvPr id="3" name="正方形/長方形 2"/>
            <p:cNvSpPr/>
            <p:nvPr/>
          </p:nvSpPr>
          <p:spPr>
            <a:xfrm>
              <a:off x="5947464" y="199827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７か所</a:t>
              </a:r>
            </a:p>
          </p:txBody>
        </p:sp>
        <p:sp>
          <p:nvSpPr>
            <p:cNvPr id="16" name="正方形/長方形 15"/>
            <p:cNvSpPr/>
            <p:nvPr/>
          </p:nvSpPr>
          <p:spPr>
            <a:xfrm>
              <a:off x="5897694" y="316836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35</a:t>
              </a:r>
              <a:r>
                <a:rPr lang="ja-JP" altLang="en-US" sz="923" b="1" u="sng" dirty="0">
                  <a:solidFill>
                    <a:schemeClr val="tx1"/>
                  </a:solidFill>
                </a:rPr>
                <a:t>か所</a:t>
              </a:r>
            </a:p>
          </p:txBody>
        </p:sp>
        <p:sp>
          <p:nvSpPr>
            <p:cNvPr id="17" name="正方形/長方形 16"/>
            <p:cNvSpPr/>
            <p:nvPr/>
          </p:nvSpPr>
          <p:spPr>
            <a:xfrm>
              <a:off x="5844570" y="365464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sp>
          <p:nvSpPr>
            <p:cNvPr id="18" name="正方形/長方形 17"/>
            <p:cNvSpPr/>
            <p:nvPr/>
          </p:nvSpPr>
          <p:spPr>
            <a:xfrm>
              <a:off x="5398911" y="43119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6</a:t>
              </a:r>
              <a:r>
                <a:rPr lang="ja-JP" altLang="en-US" sz="923" b="1" u="sng" dirty="0">
                  <a:solidFill>
                    <a:schemeClr val="tx1"/>
                  </a:solidFill>
                </a:rPr>
                <a:t>か所</a:t>
              </a:r>
            </a:p>
          </p:txBody>
        </p:sp>
        <p:sp>
          <p:nvSpPr>
            <p:cNvPr id="19" name="正方形/長方形 18"/>
            <p:cNvSpPr/>
            <p:nvPr/>
          </p:nvSpPr>
          <p:spPr>
            <a:xfrm>
              <a:off x="8193360" y="174624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4</a:t>
              </a:r>
              <a:r>
                <a:rPr lang="ja-JP" altLang="en-US" sz="923" b="1" u="sng" dirty="0">
                  <a:solidFill>
                    <a:schemeClr val="tx1"/>
                  </a:solidFill>
                </a:rPr>
                <a:t>か所</a:t>
              </a:r>
            </a:p>
          </p:txBody>
        </p:sp>
        <p:sp>
          <p:nvSpPr>
            <p:cNvPr id="20" name="正方形/長方形 19"/>
            <p:cNvSpPr/>
            <p:nvPr/>
          </p:nvSpPr>
          <p:spPr>
            <a:xfrm>
              <a:off x="8384466" y="287307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7</a:t>
              </a:r>
              <a:r>
                <a:rPr lang="ja-JP" altLang="en-US" sz="923" b="1" u="sng" dirty="0">
                  <a:solidFill>
                    <a:schemeClr val="tx1"/>
                  </a:solidFill>
                </a:rPr>
                <a:t>か所</a:t>
              </a:r>
            </a:p>
          </p:txBody>
        </p:sp>
        <p:sp>
          <p:nvSpPr>
            <p:cNvPr id="21" name="正方形/長方形 20"/>
            <p:cNvSpPr/>
            <p:nvPr/>
          </p:nvSpPr>
          <p:spPr>
            <a:xfrm>
              <a:off x="8411762" y="358554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5</a:t>
              </a:r>
              <a:r>
                <a:rPr lang="ja-JP" altLang="en-US" sz="923" b="1" u="sng" dirty="0">
                  <a:solidFill>
                    <a:schemeClr val="tx1"/>
                  </a:solidFill>
                </a:rPr>
                <a:t>か所</a:t>
              </a:r>
            </a:p>
          </p:txBody>
        </p:sp>
        <p:sp>
          <p:nvSpPr>
            <p:cNvPr id="22" name="正方形/長方形 21"/>
            <p:cNvSpPr/>
            <p:nvPr/>
          </p:nvSpPr>
          <p:spPr>
            <a:xfrm>
              <a:off x="8425049" y="47155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grpSp>
      <p:graphicFrame>
        <p:nvGraphicFramePr>
          <p:cNvPr id="25" name="グラフ 24"/>
          <p:cNvGraphicFramePr>
            <a:graphicFrameLocks/>
          </p:cNvGraphicFramePr>
          <p:nvPr>
            <p:extLst>
              <p:ext uri="{D42A27DB-BD31-4B8C-83A1-F6EECF244321}">
                <p14:modId xmlns:p14="http://schemas.microsoft.com/office/powerpoint/2010/main" val="3102563293"/>
              </p:ext>
            </p:extLst>
          </p:nvPr>
        </p:nvGraphicFramePr>
        <p:xfrm>
          <a:off x="220493" y="2165227"/>
          <a:ext cx="8441553" cy="4740178"/>
        </p:xfrm>
        <a:graphic>
          <a:graphicData uri="http://schemas.openxmlformats.org/drawingml/2006/chart">
            <c:chart xmlns:c="http://schemas.openxmlformats.org/drawingml/2006/chart" xmlns:r="http://schemas.openxmlformats.org/officeDocument/2006/relationships" r:id="rId4"/>
          </a:graphicData>
        </a:graphic>
      </p:graphicFrame>
      <p:sp>
        <p:nvSpPr>
          <p:cNvPr id="26" name="大かっこ 25"/>
          <p:cNvSpPr/>
          <p:nvPr/>
        </p:nvSpPr>
        <p:spPr>
          <a:xfrm>
            <a:off x="1060724" y="2727856"/>
            <a:ext cx="4511073" cy="1054953"/>
          </a:xfrm>
          <a:prstGeom prst="bracketPair">
            <a:avLst>
              <a:gd name="adj" fmla="val 7195"/>
            </a:avLst>
          </a:prstGeom>
          <a:ln w="6350"/>
        </p:spPr>
        <p:style>
          <a:lnRef idx="1">
            <a:schemeClr val="dk1"/>
          </a:lnRef>
          <a:fillRef idx="0">
            <a:schemeClr val="dk1"/>
          </a:fillRef>
          <a:effectRef idx="0">
            <a:schemeClr val="dk1"/>
          </a:effectRef>
          <a:fontRef idx="minor">
            <a:schemeClr val="tx1"/>
          </a:fontRef>
        </p:style>
        <p:txBody>
          <a:bodyPr wrap="square">
            <a:spAutoFit/>
          </a:bodyPr>
          <a:lstStyle/>
          <a:p>
            <a:pPr>
              <a:lnSpc>
                <a:spcPts val="1200"/>
              </a:lnSpc>
            </a:pPr>
            <a:r>
              <a:rPr lang="en-US" altLang="ja-JP" sz="1015" dirty="0"/>
              <a:t>※</a:t>
            </a:r>
            <a:r>
              <a:rPr lang="ja-JP" altLang="en-US" sz="1015" dirty="0"/>
              <a:t>：集計方法</a:t>
            </a:r>
            <a:endParaRPr lang="en-US" altLang="ja-JP" sz="1015" dirty="0"/>
          </a:p>
          <a:p>
            <a:pPr>
              <a:lnSpc>
                <a:spcPts val="1200"/>
              </a:lnSpc>
            </a:pPr>
            <a:r>
              <a:rPr lang="en-US" altLang="ja-JP" sz="1015" dirty="0"/>
              <a:t>1).</a:t>
            </a:r>
            <a:r>
              <a:rPr lang="ja-JP" altLang="en-US" sz="1015" dirty="0"/>
              <a:t>都道府県によって選出された外国人患者を受け入れる拠点的な医療機関</a:t>
            </a:r>
            <a:endParaRPr lang="en-US" altLang="ja-JP" sz="1015" dirty="0"/>
          </a:p>
          <a:p>
            <a:pPr>
              <a:lnSpc>
                <a:spcPts val="1200"/>
              </a:lnSpc>
            </a:pPr>
            <a:r>
              <a:rPr lang="ja-JP" altLang="en-US" sz="1015" dirty="0"/>
              <a:t>　</a:t>
            </a:r>
            <a:r>
              <a:rPr lang="en-US" altLang="ja-JP" sz="1015" dirty="0"/>
              <a:t>[1]</a:t>
            </a:r>
            <a:r>
              <a:rPr lang="ja-JP" altLang="en-US" sz="1015" dirty="0"/>
              <a:t>カテゴリー</a:t>
            </a:r>
            <a:r>
              <a:rPr lang="en-US" altLang="ja-JP" sz="1015" dirty="0"/>
              <a:t>1</a:t>
            </a:r>
            <a:r>
              <a:rPr lang="ja-JP" altLang="en-US" sz="1015" dirty="0"/>
              <a:t>：入院を要する救急患者に対応可能な医療機関</a:t>
            </a:r>
          </a:p>
          <a:p>
            <a:pPr>
              <a:lnSpc>
                <a:spcPts val="1200"/>
              </a:lnSpc>
            </a:pPr>
            <a:r>
              <a:rPr lang="ja-JP" altLang="en-US" sz="1015" dirty="0"/>
              <a:t>　</a:t>
            </a:r>
            <a:r>
              <a:rPr lang="en-US" altLang="ja-JP" sz="1015" dirty="0"/>
              <a:t>[2]</a:t>
            </a:r>
            <a:r>
              <a:rPr lang="ja-JP" altLang="en-US" sz="1015" dirty="0"/>
              <a:t>カテゴリー</a:t>
            </a:r>
            <a:r>
              <a:rPr lang="en-US" altLang="ja-JP" sz="1015" dirty="0"/>
              <a:t>2</a:t>
            </a:r>
            <a:r>
              <a:rPr lang="ja-JP" altLang="en-US" sz="1015" dirty="0"/>
              <a:t>：診療所・歯科診療所も含む外国人患者を受入可能な医療機関</a:t>
            </a:r>
          </a:p>
          <a:p>
            <a:pPr>
              <a:lnSpc>
                <a:spcPts val="1200"/>
              </a:lnSpc>
            </a:pPr>
            <a:r>
              <a:rPr lang="en-US" altLang="ja-JP" sz="1015" dirty="0"/>
              <a:t>2).[1][2]</a:t>
            </a:r>
            <a:r>
              <a:rPr lang="ja-JP" altLang="en-US" sz="1015" dirty="0"/>
              <a:t>以外で外国人患者への診療に協力する意志があり、都道府県において</a:t>
            </a:r>
            <a:endParaRPr lang="en-US" altLang="ja-JP" sz="1015" dirty="0"/>
          </a:p>
          <a:p>
            <a:pPr>
              <a:lnSpc>
                <a:spcPts val="1200"/>
              </a:lnSpc>
            </a:pPr>
            <a:r>
              <a:rPr lang="ja-JP" altLang="en-US" sz="1015" dirty="0"/>
              <a:t>　　医療機関リストへの適格性が有と判断されたもの</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94</a:t>
            </a:fld>
            <a:endParaRPr kumimoji="1" lang="ja-JP" altLang="en-US"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9288" y="448692"/>
            <a:ext cx="908471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外国人患者を受け入れる医療機関数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出典：厚生労働省「外国人患者を受け入れる医療機関の情報を取りまとめたリスト</a:t>
            </a:r>
          </a:p>
        </p:txBody>
      </p:sp>
      <p:sp>
        <p:nvSpPr>
          <p:cNvPr id="30" name="正方形/長方形 29"/>
          <p:cNvSpPr/>
          <p:nvPr/>
        </p:nvSpPr>
        <p:spPr>
          <a:xfrm>
            <a:off x="101508" y="875178"/>
            <a:ext cx="8853406"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外国人患者の受入医療機関数は、東京都</a:t>
            </a:r>
            <a:r>
              <a:rPr lang="en-US" altLang="ja-JP" sz="1600" dirty="0">
                <a:latin typeface="メイリオ" panose="020B0604030504040204" pitchFamily="50" charset="-128"/>
                <a:ea typeface="メイリオ" panose="020B0604030504040204" pitchFamily="50" charset="-128"/>
              </a:rPr>
              <a:t>392</a:t>
            </a:r>
            <a:r>
              <a:rPr lang="ja-JP" altLang="en-US" sz="1600" dirty="0">
                <a:latin typeface="メイリオ" panose="020B0604030504040204" pitchFamily="50" charset="-128"/>
                <a:ea typeface="メイリオ" panose="020B0604030504040204" pitchFamily="50" charset="-128"/>
              </a:rPr>
              <a:t>箇所に対し、大阪府</a:t>
            </a:r>
            <a:r>
              <a:rPr lang="en-US" altLang="ja-JP" sz="1600" dirty="0">
                <a:latin typeface="メイリオ" panose="020B0604030504040204" pitchFamily="50" charset="-128"/>
                <a:ea typeface="メイリオ" panose="020B0604030504040204" pitchFamily="50" charset="-128"/>
              </a:rPr>
              <a:t>70</a:t>
            </a:r>
            <a:r>
              <a:rPr lang="ja-JP" altLang="en-US" sz="1600" dirty="0">
                <a:latin typeface="メイリオ" panose="020B0604030504040204" pitchFamily="50" charset="-128"/>
                <a:ea typeface="メイリオ" panose="020B0604030504040204" pitchFamily="50" charset="-128"/>
              </a:rPr>
              <a:t>箇所</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（令和２年８月</a:t>
            </a:r>
            <a:r>
              <a:rPr lang="en-US" altLang="ja-JP" sz="1400" dirty="0">
                <a:latin typeface="メイリオ" panose="020B0604030504040204" pitchFamily="50" charset="-128"/>
                <a:ea typeface="メイリオ" panose="020B0604030504040204" pitchFamily="50" charset="-128"/>
              </a:rPr>
              <a:t>12</a:t>
            </a:r>
            <a:r>
              <a:rPr lang="ja-JP" altLang="en-US" sz="1400" dirty="0" smtClean="0">
                <a:latin typeface="メイリオ" panose="020B0604030504040204" pitchFamily="50" charset="-128"/>
                <a:ea typeface="メイリオ" panose="020B0604030504040204" pitchFamily="50" charset="-128"/>
              </a:rPr>
              <a:t>日現在）</a:t>
            </a: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750415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６．成長を支える都市インフラの整備</a:t>
            </a:r>
            <a:endParaRPr lang="en-US" altLang="ja-JP"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95</a:t>
            </a:fld>
            <a:endParaRPr lang="ja-JP" altLang="en-US" b="1" dirty="0"/>
          </a:p>
        </p:txBody>
      </p:sp>
    </p:spTree>
    <p:extLst>
      <p:ext uri="{BB962C8B-B14F-4D97-AF65-F5344CB8AC3E}">
        <p14:creationId xmlns:p14="http://schemas.microsoft.com/office/powerpoint/2010/main" val="15697931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170807" y="2204869"/>
          <a:ext cx="8664747" cy="2016223"/>
        </p:xfrm>
        <a:graphic>
          <a:graphicData uri="http://schemas.openxmlformats.org/drawingml/2006/table">
            <a:tbl>
              <a:tblPr/>
              <a:tblGrid>
                <a:gridCol w="202850">
                  <a:extLst>
                    <a:ext uri="{9D8B030D-6E8A-4147-A177-3AD203B41FA5}">
                      <a16:colId xmlns:a16="http://schemas.microsoft.com/office/drawing/2014/main" val="20000"/>
                    </a:ext>
                  </a:extLst>
                </a:gridCol>
                <a:gridCol w="529979">
                  <a:extLst>
                    <a:ext uri="{9D8B030D-6E8A-4147-A177-3AD203B41FA5}">
                      <a16:colId xmlns:a16="http://schemas.microsoft.com/office/drawing/2014/main" val="20001"/>
                    </a:ext>
                  </a:extLst>
                </a:gridCol>
                <a:gridCol w="404777">
                  <a:extLst>
                    <a:ext uri="{9D8B030D-6E8A-4147-A177-3AD203B41FA5}">
                      <a16:colId xmlns:a16="http://schemas.microsoft.com/office/drawing/2014/main" val="20002"/>
                    </a:ext>
                  </a:extLst>
                </a:gridCol>
                <a:gridCol w="836349">
                  <a:extLst>
                    <a:ext uri="{9D8B030D-6E8A-4147-A177-3AD203B41FA5}">
                      <a16:colId xmlns:a16="http://schemas.microsoft.com/office/drawing/2014/main" val="20003"/>
                    </a:ext>
                  </a:extLst>
                </a:gridCol>
                <a:gridCol w="836349">
                  <a:extLst>
                    <a:ext uri="{9D8B030D-6E8A-4147-A177-3AD203B41FA5}">
                      <a16:colId xmlns:a16="http://schemas.microsoft.com/office/drawing/2014/main" val="20004"/>
                    </a:ext>
                  </a:extLst>
                </a:gridCol>
                <a:gridCol w="836349">
                  <a:extLst>
                    <a:ext uri="{9D8B030D-6E8A-4147-A177-3AD203B41FA5}">
                      <a16:colId xmlns:a16="http://schemas.microsoft.com/office/drawing/2014/main" val="20005"/>
                    </a:ext>
                  </a:extLst>
                </a:gridCol>
                <a:gridCol w="836349">
                  <a:extLst>
                    <a:ext uri="{9D8B030D-6E8A-4147-A177-3AD203B41FA5}">
                      <a16:colId xmlns:a16="http://schemas.microsoft.com/office/drawing/2014/main" val="20006"/>
                    </a:ext>
                  </a:extLst>
                </a:gridCol>
                <a:gridCol w="836349">
                  <a:extLst>
                    <a:ext uri="{9D8B030D-6E8A-4147-A177-3AD203B41FA5}">
                      <a16:colId xmlns:a16="http://schemas.microsoft.com/office/drawing/2014/main" val="20007"/>
                    </a:ext>
                  </a:extLst>
                </a:gridCol>
                <a:gridCol w="836349">
                  <a:extLst>
                    <a:ext uri="{9D8B030D-6E8A-4147-A177-3AD203B41FA5}">
                      <a16:colId xmlns:a16="http://schemas.microsoft.com/office/drawing/2014/main" val="20008"/>
                    </a:ext>
                  </a:extLst>
                </a:gridCol>
                <a:gridCol w="836349">
                  <a:extLst>
                    <a:ext uri="{9D8B030D-6E8A-4147-A177-3AD203B41FA5}">
                      <a16:colId xmlns:a16="http://schemas.microsoft.com/office/drawing/2014/main" val="20009"/>
                    </a:ext>
                  </a:extLst>
                </a:gridCol>
                <a:gridCol w="836349">
                  <a:extLst>
                    <a:ext uri="{9D8B030D-6E8A-4147-A177-3AD203B41FA5}">
                      <a16:colId xmlns:a16="http://schemas.microsoft.com/office/drawing/2014/main" val="20010"/>
                    </a:ext>
                  </a:extLst>
                </a:gridCol>
                <a:gridCol w="836349">
                  <a:extLst>
                    <a:ext uri="{9D8B030D-6E8A-4147-A177-3AD203B41FA5}">
                      <a16:colId xmlns:a16="http://schemas.microsoft.com/office/drawing/2014/main" val="1568934468"/>
                    </a:ext>
                  </a:extLst>
                </a:gridCol>
              </a:tblGrid>
              <a:tr h="193972">
                <a:tc gridSpan="3">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186,048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196,723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190,122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87,489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90,906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92,776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84,910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18,742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17,075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49,699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40,955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40,177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38,406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193972">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44,845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41,591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41,325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312,578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312,690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325,825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309,838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70475">
                <a:tc gridSpan="3">
                  <a:txBody>
                    <a:bodyPr/>
                    <a:lstStyle/>
                    <a:p>
                      <a:pPr algn="l" fontAlgn="ctr"/>
                      <a:r>
                        <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1,344,362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1,540,195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1,536,657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1,641,821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1,555,312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7" name="正方形/長方形 10"/>
          <p:cNvSpPr>
            <a:spLocks noChangeArrowheads="1"/>
          </p:cNvSpPr>
          <p:nvPr/>
        </p:nvSpPr>
        <p:spPr bwMode="auto">
          <a:xfrm>
            <a:off x="179514" y="62068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貿易動向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9,838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、輸出入に占めるアジアの割合が総額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27335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96</a:t>
            </a:fld>
            <a:endParaRPr lang="ja-JP" altLang="en-US" b="1" dirty="0"/>
          </a:p>
        </p:txBody>
      </p:sp>
      <p:sp>
        <p:nvSpPr>
          <p:cNvPr id="3" name="テキスト ボックス 2"/>
          <p:cNvSpPr txBox="1"/>
          <p:nvPr/>
        </p:nvSpPr>
        <p:spPr>
          <a:xfrm>
            <a:off x="71501" y="4509128"/>
            <a:ext cx="576064"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nvPr>
        </p:nvGraphicFramePr>
        <p:xfrm>
          <a:off x="107504" y="4493242"/>
          <a:ext cx="8728050" cy="2334794"/>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196907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3866" y="426580"/>
            <a:ext cx="748883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
          <p:cNvSpPr txBox="1"/>
          <p:nvPr/>
        </p:nvSpPr>
        <p:spPr>
          <a:xfrm>
            <a:off x="107504" y="2319136"/>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916832"/>
            <a:ext cx="4736429" cy="369332"/>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916832"/>
            <a:ext cx="4572000" cy="492443"/>
          </a:xfrm>
          <a:prstGeom prst="rect">
            <a:avLst/>
          </a:prstGeom>
        </p:spPr>
        <p:txBody>
          <a:bodyPr>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：各社プレスリリース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p>
        </p:txBody>
      </p:sp>
      <p:sp>
        <p:nvSpPr>
          <p:cNvPr id="19" name="正方形/長方形 18"/>
          <p:cNvSpPr/>
          <p:nvPr/>
        </p:nvSpPr>
        <p:spPr>
          <a:xfrm>
            <a:off x="179512" y="836712"/>
            <a:ext cx="8784976" cy="111405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トンと昨年に比べ減少。成田空港とは、依然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一方、輸出入貿易額では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空港とは大きな開きがあるものの、成田空港が前年比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減に対し、関西国際空港は前年比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減と、減少幅は小さい。</a:t>
            </a:r>
          </a:p>
        </p:txBody>
      </p:sp>
      <p:sp>
        <p:nvSpPr>
          <p:cNvPr id="3" name="テキスト ボックス 2"/>
          <p:cNvSpPr txBox="1"/>
          <p:nvPr/>
        </p:nvSpPr>
        <p:spPr>
          <a:xfrm>
            <a:off x="4395973" y="2225933"/>
            <a:ext cx="93610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97</a:t>
            </a:fld>
            <a:endParaRPr lang="ja-JP" altLang="en-US" b="1" dirty="0"/>
          </a:p>
        </p:txBody>
      </p:sp>
      <p:graphicFrame>
        <p:nvGraphicFramePr>
          <p:cNvPr id="22" name="グラフ 21"/>
          <p:cNvGraphicFramePr>
            <a:graphicFrameLocks/>
          </p:cNvGraphicFramePr>
          <p:nvPr>
            <p:extLst/>
          </p:nvPr>
        </p:nvGraphicFramePr>
        <p:xfrm>
          <a:off x="4499992" y="2481283"/>
          <a:ext cx="4464496" cy="4371086"/>
        </p:xfrm>
        <a:graphic>
          <a:graphicData uri="http://schemas.openxmlformats.org/drawingml/2006/chart">
            <c:chart xmlns:c="http://schemas.openxmlformats.org/drawingml/2006/chart" xmlns:r="http://schemas.openxmlformats.org/officeDocument/2006/relationships" r:id="rId3"/>
          </a:graphicData>
        </a:graphic>
      </p:graphicFrame>
      <p:sp>
        <p:nvSpPr>
          <p:cNvPr id="23" name="線吹き出し 1 (枠付き) 22"/>
          <p:cNvSpPr/>
          <p:nvPr/>
        </p:nvSpPr>
        <p:spPr>
          <a:xfrm>
            <a:off x="2430016" y="4293527"/>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4" name="線吹き出し 1 (枠付き) 23"/>
          <p:cNvSpPr/>
          <p:nvPr/>
        </p:nvSpPr>
        <p:spPr>
          <a:xfrm>
            <a:off x="1025860" y="5229200"/>
            <a:ext cx="864096" cy="288033"/>
          </a:xfrm>
          <a:prstGeom prst="borderCallout1">
            <a:avLst>
              <a:gd name="adj1" fmla="val 103593"/>
              <a:gd name="adj2" fmla="val 42768"/>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sp>
        <p:nvSpPr>
          <p:cNvPr id="25" name="線吹き出し 1 (枠付き) 24"/>
          <p:cNvSpPr/>
          <p:nvPr/>
        </p:nvSpPr>
        <p:spPr>
          <a:xfrm>
            <a:off x="5148064" y="4428996"/>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
        <p:nvSpPr>
          <p:cNvPr id="26" name="線吹き出し 1 (枠付き) 25"/>
          <p:cNvSpPr/>
          <p:nvPr/>
        </p:nvSpPr>
        <p:spPr>
          <a:xfrm>
            <a:off x="7322412" y="4360336"/>
            <a:ext cx="864096" cy="288033"/>
          </a:xfrm>
          <a:prstGeom prst="borderCallout1">
            <a:avLst>
              <a:gd name="adj1" fmla="val 103593"/>
              <a:gd name="adj2" fmla="val 42768"/>
              <a:gd name="adj3" fmla="val 230954"/>
              <a:gd name="adj4" fmla="val 280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7" name="線吹き出し 1 (枠付き) 26"/>
          <p:cNvSpPr/>
          <p:nvPr/>
        </p:nvSpPr>
        <p:spPr>
          <a:xfrm>
            <a:off x="6820193" y="5219047"/>
            <a:ext cx="864096" cy="288033"/>
          </a:xfrm>
          <a:prstGeom prst="borderCallout1">
            <a:avLst>
              <a:gd name="adj1" fmla="val 103593"/>
              <a:gd name="adj2" fmla="val 42768"/>
              <a:gd name="adj3" fmla="val 204126"/>
              <a:gd name="adj4" fmla="val 400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graphicFrame>
        <p:nvGraphicFramePr>
          <p:cNvPr id="28" name="グラフ 27"/>
          <p:cNvGraphicFramePr>
            <a:graphicFrameLocks/>
          </p:cNvGraphicFramePr>
          <p:nvPr>
            <p:extLst>
              <p:ext uri="{D42A27DB-BD31-4B8C-83A1-F6EECF244321}">
                <p14:modId xmlns:p14="http://schemas.microsoft.com/office/powerpoint/2010/main" val="119438300"/>
              </p:ext>
            </p:extLst>
          </p:nvPr>
        </p:nvGraphicFramePr>
        <p:xfrm>
          <a:off x="435533" y="2503765"/>
          <a:ext cx="4018190" cy="4166041"/>
        </p:xfrm>
        <a:graphic>
          <a:graphicData uri="http://schemas.openxmlformats.org/drawingml/2006/chart">
            <c:chart xmlns:c="http://schemas.openxmlformats.org/drawingml/2006/chart" xmlns:r="http://schemas.openxmlformats.org/officeDocument/2006/relationships" r:id="rId4"/>
          </a:graphicData>
        </a:graphic>
      </p:graphicFrame>
      <p:sp>
        <p:nvSpPr>
          <p:cNvPr id="21" name="線吹き出し 1 (枠付き) 20"/>
          <p:cNvSpPr/>
          <p:nvPr/>
        </p:nvSpPr>
        <p:spPr>
          <a:xfrm>
            <a:off x="1997968" y="3621796"/>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647570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関西国際空港の輸出品目について、細目別に構成比をみると、半導体等電子部品が全体の約４分の１を占める。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年は、半導体等電子部品の輸出額が増加した。一方、科学光学機器の輸出額は減少。電気回路等の機器、遊戯用具、半導体等製造装置の輸出額は横ばい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654896873"/>
              </p:ext>
            </p:extLst>
          </p:nvPr>
        </p:nvGraphicFramePr>
        <p:xfrm>
          <a:off x="251518" y="2718790"/>
          <a:ext cx="3528393" cy="3950569"/>
        </p:xfrm>
        <a:graphic>
          <a:graphicData uri="http://schemas.openxmlformats.org/drawingml/2006/table">
            <a:tbl>
              <a:tblPr>
                <a:tableStyleId>{BC89EF96-8CEA-46FF-86C4-4CE0E7609802}</a:tableStyleId>
              </a:tblPr>
              <a:tblGrid>
                <a:gridCol w="285318">
                  <a:extLst>
                    <a:ext uri="{9D8B030D-6E8A-4147-A177-3AD203B41FA5}">
                      <a16:colId xmlns:a16="http://schemas.microsoft.com/office/drawing/2014/main" val="20000"/>
                    </a:ext>
                  </a:extLst>
                </a:gridCol>
                <a:gridCol w="1245871">
                  <a:extLst>
                    <a:ext uri="{9D8B030D-6E8A-4147-A177-3AD203B41FA5}">
                      <a16:colId xmlns:a16="http://schemas.microsoft.com/office/drawing/2014/main" val="20001"/>
                    </a:ext>
                  </a:extLst>
                </a:gridCol>
                <a:gridCol w="1128777">
                  <a:extLst>
                    <a:ext uri="{9D8B030D-6E8A-4147-A177-3AD203B41FA5}">
                      <a16:colId xmlns:a16="http://schemas.microsoft.com/office/drawing/2014/main" val="20002"/>
                    </a:ext>
                  </a:extLst>
                </a:gridCol>
                <a:gridCol w="868427">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1,359,138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電気回路等の機器</a:t>
                      </a: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338,799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CN"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331,909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半導体等製造装置</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249,660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遊戯用具</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202,847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0" name="テキスト ボックス 19"/>
          <p:cNvSpPr txBox="1"/>
          <p:nvPr/>
        </p:nvSpPr>
        <p:spPr>
          <a:xfrm>
            <a:off x="4211960" y="2348880"/>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348880"/>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98</a:t>
            </a:fld>
            <a:endParaRPr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val="3646775164"/>
              </p:ext>
            </p:extLst>
          </p:nvPr>
        </p:nvGraphicFramePr>
        <p:xfrm>
          <a:off x="3687718" y="2718790"/>
          <a:ext cx="5518917" cy="401073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37302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29377</Words>
  <Application>Microsoft Office PowerPoint</Application>
  <PresentationFormat>画面に合わせる (4:3)</PresentationFormat>
  <Paragraphs>5196</Paragraphs>
  <Slides>121</Slides>
  <Notes>100</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121</vt:i4>
      </vt:variant>
    </vt:vector>
  </HeadingPairs>
  <TitlesOfParts>
    <vt:vector size="142" baseType="lpstr">
      <vt:lpstr>Arial Unicode MS</vt:lpstr>
      <vt:lpstr>HGPｺﾞｼｯｸE</vt:lpstr>
      <vt:lpstr>HGPｺﾞｼｯｸM</vt:lpstr>
      <vt:lpstr>HGSｺﾞｼｯｸM</vt:lpstr>
      <vt:lpstr>Meiryo UI</vt:lpstr>
      <vt:lpstr>ＭＳ Ｐゴシック</vt:lpstr>
      <vt:lpstr>ＭＳ ゴシック</vt:lpstr>
      <vt:lpstr>ＭＳ 明朝</vt:lpstr>
      <vt:lpstr>宋体</vt:lpstr>
      <vt:lpstr>メイリオ</vt:lpstr>
      <vt:lpstr>游ゴシック</vt:lpstr>
      <vt:lpstr>游ゴシック</vt:lpstr>
      <vt:lpstr>游明朝</vt:lpstr>
      <vt:lpstr>Arial</vt:lpstr>
      <vt:lpstr>Calibri</vt:lpstr>
      <vt:lpstr>Century</vt:lpstr>
      <vt:lpstr>Courier New</vt:lpstr>
      <vt:lpstr>Times New Roman</vt:lpstr>
      <vt:lpstr>Wingdings</vt:lpstr>
      <vt:lpstr>Office テーマ</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2016-05-16T05:07:20Z</dcterms:created>
  <dcterms:modified xsi:type="dcterms:W3CDTF">2021-03-22T07:01:31Z</dcterms:modified>
</cp:coreProperties>
</file>