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xml" ContentType="application/vnd.openxmlformats-officedocument.themeOverride+xml"/>
  <Override PartName="/ppt/drawings/drawing9.xml" ContentType="application/vnd.openxmlformats-officedocument.drawingml.chartshapes+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xml" ContentType="application/vnd.openxmlformats-officedocument.themeOverride+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1.xml" ContentType="application/vnd.openxmlformats-officedocument.drawingml.chartshapes+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2.xml" ContentType="application/vnd.openxmlformats-officedocument.drawingml.chartshapes+xml"/>
  <Override PartName="/ppt/notesSlides/notesSlide35.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3.xml" ContentType="application/vnd.openxmlformats-officedocument.drawingml.chartshapes+xml"/>
  <Override PartName="/ppt/charts/chart2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4.xml" ContentType="application/vnd.openxmlformats-officedocument.drawingml.chartshapes+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1"/>
  </p:sldMasterIdLst>
  <p:notesMasterIdLst>
    <p:notesMasterId r:id="rId72"/>
  </p:notesMasterIdLst>
  <p:handoutMasterIdLst>
    <p:handoutMasterId r:id="rId73"/>
  </p:handoutMasterIdLst>
  <p:sldIdLst>
    <p:sldId id="579" r:id="rId2"/>
    <p:sldId id="577" r:id="rId3"/>
    <p:sldId id="524" r:id="rId4"/>
    <p:sldId id="537" r:id="rId5"/>
    <p:sldId id="518" r:id="rId6"/>
    <p:sldId id="556" r:id="rId7"/>
    <p:sldId id="538" r:id="rId8"/>
    <p:sldId id="555" r:id="rId9"/>
    <p:sldId id="504" r:id="rId10"/>
    <p:sldId id="505" r:id="rId11"/>
    <p:sldId id="509" r:id="rId12"/>
    <p:sldId id="508" r:id="rId13"/>
    <p:sldId id="544" r:id="rId14"/>
    <p:sldId id="549" r:id="rId15"/>
    <p:sldId id="557" r:id="rId16"/>
    <p:sldId id="548" r:id="rId17"/>
    <p:sldId id="510" r:id="rId18"/>
    <p:sldId id="526" r:id="rId19"/>
    <p:sldId id="511" r:id="rId20"/>
    <p:sldId id="558" r:id="rId21"/>
    <p:sldId id="559" r:id="rId22"/>
    <p:sldId id="543" r:id="rId23"/>
    <p:sldId id="525" r:id="rId24"/>
    <p:sldId id="501" r:id="rId25"/>
    <p:sldId id="494" r:id="rId26"/>
    <p:sldId id="550" r:id="rId27"/>
    <p:sldId id="560" r:id="rId28"/>
    <p:sldId id="551" r:id="rId29"/>
    <p:sldId id="539" r:id="rId30"/>
    <p:sldId id="562" r:id="rId31"/>
    <p:sldId id="561" r:id="rId32"/>
    <p:sldId id="496" r:id="rId33"/>
    <p:sldId id="578" r:id="rId34"/>
    <p:sldId id="515" r:id="rId35"/>
    <p:sldId id="516" r:id="rId36"/>
    <p:sldId id="517" r:id="rId37"/>
    <p:sldId id="519" r:id="rId38"/>
    <p:sldId id="540" r:id="rId39"/>
    <p:sldId id="497" r:id="rId40"/>
    <p:sldId id="520" r:id="rId41"/>
    <p:sldId id="563" r:id="rId42"/>
    <p:sldId id="521" r:id="rId43"/>
    <p:sldId id="522" r:id="rId44"/>
    <p:sldId id="523" r:id="rId45"/>
    <p:sldId id="529" r:id="rId46"/>
    <p:sldId id="533" r:id="rId47"/>
    <p:sldId id="498" r:id="rId48"/>
    <p:sldId id="564" r:id="rId49"/>
    <p:sldId id="513" r:id="rId50"/>
    <p:sldId id="530" r:id="rId51"/>
    <p:sldId id="565" r:id="rId52"/>
    <p:sldId id="566" r:id="rId53"/>
    <p:sldId id="567" r:id="rId54"/>
    <p:sldId id="552" r:id="rId55"/>
    <p:sldId id="568" r:id="rId56"/>
    <p:sldId id="532" r:id="rId57"/>
    <p:sldId id="545" r:id="rId58"/>
    <p:sldId id="542" r:id="rId59"/>
    <p:sldId id="500" r:id="rId60"/>
    <p:sldId id="569" r:id="rId61"/>
    <p:sldId id="570" r:id="rId62"/>
    <p:sldId id="571" r:id="rId63"/>
    <p:sldId id="553" r:id="rId64"/>
    <p:sldId id="535" r:id="rId65"/>
    <p:sldId id="572" r:id="rId66"/>
    <p:sldId id="536" r:id="rId67"/>
    <p:sldId id="546" r:id="rId68"/>
    <p:sldId id="547" r:id="rId69"/>
    <p:sldId id="573" r:id="rId70"/>
    <p:sldId id="534" r:id="rId71"/>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BD5"/>
    <a:srgbClr val="4F81BD"/>
    <a:srgbClr val="FFFFFF"/>
    <a:srgbClr val="DEEBF7"/>
    <a:srgbClr val="E6E6E6"/>
    <a:srgbClr val="9BBB59"/>
    <a:srgbClr val="4BACC6"/>
    <a:srgbClr val="92CDDC"/>
    <a:srgbClr val="8064A2"/>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6" autoAdjust="0"/>
    <p:restoredTop sz="94710" autoAdjust="0"/>
  </p:normalViewPr>
  <p:slideViewPr>
    <p:cSldViewPr snapToGrid="0" showGuides="1">
      <p:cViewPr varScale="1">
        <p:scale>
          <a:sx n="79" d="100"/>
          <a:sy n="79" d="100"/>
        </p:scale>
        <p:origin x="558" y="84"/>
      </p:cViewPr>
      <p:guideLst>
        <p:guide orient="horz" pos="1905"/>
        <p:guide pos="3143"/>
      </p:guideLst>
    </p:cSldViewPr>
  </p:slideViewPr>
  <p:outlineViewPr>
    <p:cViewPr>
      <p:scale>
        <a:sx n="33" d="100"/>
        <a:sy n="33" d="100"/>
      </p:scale>
      <p:origin x="0" y="-244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8.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9.xml"/><Relationship Id="rId4" Type="http://schemas.openxmlformats.org/officeDocument/2006/relationships/package" Target="../embeddings/Microsoft_Excel_______5.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0.xml"/><Relationship Id="rId4" Type="http://schemas.openxmlformats.org/officeDocument/2006/relationships/package" Target="../embeddings/Microsoft_Excel_______7.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3.xml"/></Relationships>
</file>

<file path=ppt/charts/_rels/chart2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81639083185823E-2"/>
          <c:y val="0.12445224622473078"/>
          <c:w val="0.93279758938136237"/>
          <c:h val="0.6924278681589956"/>
        </c:manualLayout>
      </c:layout>
      <c:lineChart>
        <c:grouping val="standard"/>
        <c:varyColors val="0"/>
        <c:ser>
          <c:idx val="0"/>
          <c:order val="0"/>
          <c:tx>
            <c:strRef>
              <c:f>計算シート!$A$39</c:f>
              <c:strCache>
                <c:ptCount val="1"/>
                <c:pt idx="0">
                  <c:v>近畿圏</c:v>
                </c:pt>
              </c:strCache>
            </c:strRef>
          </c:tx>
          <c:dLbls>
            <c:dLbl>
              <c:idx val="1"/>
              <c:layout>
                <c:manualLayout>
                  <c:x val="-3.2760435056574375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2-41FA-B494-9B33A1DFA0D3}"/>
                </c:ext>
              </c:extLst>
            </c:dLbl>
            <c:dLbl>
              <c:idx val="3"/>
              <c:layout>
                <c:manualLayout>
                  <c:x val="-3.1068924269730205E-2"/>
                  <c:y val="6.0358200053621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2-41FA-B494-9B33A1DFA0D3}"/>
                </c:ext>
              </c:extLst>
            </c:dLbl>
            <c:dLbl>
              <c:idx val="5"/>
              <c:layout>
                <c:manualLayout>
                  <c:x val="-3.2760435056574375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2-41FA-B494-9B33A1DFA0D3}"/>
                </c:ext>
              </c:extLst>
            </c:dLbl>
            <c:dLbl>
              <c:idx val="7"/>
              <c:layout>
                <c:manualLayout>
                  <c:x val="-3.1068924269730173E-2"/>
                  <c:y val="4.7328888548432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2-41FA-B494-9B33A1DFA0D3}"/>
                </c:ext>
              </c:extLst>
            </c:dLbl>
            <c:dLbl>
              <c:idx val="9"/>
              <c:layout>
                <c:manualLayout>
                  <c:x val="-3.1068924269730173E-2"/>
                  <c:y val="6.904440772374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62-41FA-B494-9B33A1DFA0D3}"/>
                </c:ext>
              </c:extLst>
            </c:dLbl>
            <c:dLbl>
              <c:idx val="13"/>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62-41FA-B494-9B33A1DFA0D3}"/>
                </c:ext>
              </c:extLst>
            </c:dLbl>
            <c:dLbl>
              <c:idx val="15"/>
              <c:layout>
                <c:manualLayout>
                  <c:x val="-3.1068924269730173E-2"/>
                  <c:y val="5.167199238349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計算シート!$B$38:$S$38</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計算シート!$B$39:$S$39</c:f>
              <c:numCache>
                <c:formatCode>#,##0.0;"▲ "#,##0.0</c:formatCode>
                <c:ptCount val="18"/>
                <c:pt idx="0">
                  <c:v>55.4</c:v>
                </c:pt>
                <c:pt idx="1">
                  <c:v>58.1</c:v>
                </c:pt>
                <c:pt idx="2">
                  <c:v>59</c:v>
                </c:pt>
                <c:pt idx="3">
                  <c:v>58.7</c:v>
                </c:pt>
                <c:pt idx="4">
                  <c:v>58.3</c:v>
                </c:pt>
                <c:pt idx="5">
                  <c:v>58.2</c:v>
                </c:pt>
                <c:pt idx="6">
                  <c:v>57.8</c:v>
                </c:pt>
                <c:pt idx="7">
                  <c:v>61.8</c:v>
                </c:pt>
                <c:pt idx="8">
                  <c:v>63.7</c:v>
                </c:pt>
                <c:pt idx="9">
                  <c:v>63.4</c:v>
                </c:pt>
                <c:pt idx="10">
                  <c:v>61.751995848093088</c:v>
                </c:pt>
                <c:pt idx="11">
                  <c:v>62.242146465491288</c:v>
                </c:pt>
                <c:pt idx="12">
                  <c:v>61.246694334357677</c:v>
                </c:pt>
                <c:pt idx="13">
                  <c:v>62.935680300837447</c:v>
                </c:pt>
                <c:pt idx="14" formatCode="0.0">
                  <c:v>63.6</c:v>
                </c:pt>
                <c:pt idx="15">
                  <c:v>63</c:v>
                </c:pt>
                <c:pt idx="16" formatCode="General">
                  <c:v>61.9</c:v>
                </c:pt>
                <c:pt idx="17" formatCode="General">
                  <c:v>61.4</c:v>
                </c:pt>
              </c:numCache>
            </c:numRef>
          </c:val>
          <c:smooth val="0"/>
          <c:extLst>
            <c:ext xmlns:c16="http://schemas.microsoft.com/office/drawing/2014/chart" uri="{C3380CC4-5D6E-409C-BE32-E72D297353CC}">
              <c16:uniqueId val="{00000008-D062-41FA-B494-9B33A1DFA0D3}"/>
            </c:ext>
          </c:extLst>
        </c:ser>
        <c:ser>
          <c:idx val="1"/>
          <c:order val="1"/>
          <c:tx>
            <c:strRef>
              <c:f>計算シート!$A$40</c:f>
              <c:strCache>
                <c:ptCount val="1"/>
                <c:pt idx="0">
                  <c:v>全国</c:v>
                </c:pt>
              </c:strCache>
            </c:strRef>
          </c:tx>
          <c:dLbls>
            <c:dLbl>
              <c:idx val="1"/>
              <c:layout>
                <c:manualLayout>
                  <c:x val="-3.1068924269730173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62-41FA-B494-9B33A1DFA0D3}"/>
                </c:ext>
              </c:extLst>
            </c:dLbl>
            <c:dLbl>
              <c:idx val="3"/>
              <c:layout>
                <c:manualLayout>
                  <c:x val="-3.2760435056574409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62-41FA-B494-9B33A1DFA0D3}"/>
                </c:ext>
              </c:extLst>
            </c:dLbl>
            <c:dLbl>
              <c:idx val="5"/>
              <c:layout>
                <c:manualLayout>
                  <c:x val="-3.1068924269730173E-2"/>
                  <c:y val="6.0358200053621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62-41FA-B494-9B33A1DFA0D3}"/>
                </c:ext>
              </c:extLst>
            </c:dLbl>
            <c:dLbl>
              <c:idx val="7"/>
              <c:layout>
                <c:manualLayout>
                  <c:x val="-3.1068924269730173E-2"/>
                  <c:y val="5.167199238349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62-41FA-B494-9B33A1DFA0D3}"/>
                </c:ext>
              </c:extLst>
            </c:dLbl>
            <c:dLbl>
              <c:idx val="9"/>
              <c:layout>
                <c:manualLayout>
                  <c:x val="-3.1068924269730173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62-41FA-B494-9B33A1DFA0D3}"/>
                </c:ext>
              </c:extLst>
            </c:dLbl>
            <c:dLbl>
              <c:idx val="13"/>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62-41FA-B494-9B33A1DFA0D3}"/>
                </c:ext>
              </c:extLst>
            </c:dLbl>
            <c:dLbl>
              <c:idx val="15"/>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計算シート!$B$38:$S$38</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計算シート!$B$40:$S$40</c:f>
              <c:numCache>
                <c:formatCode>#,##0.0;"▲ "#,##0.0</c:formatCode>
                <c:ptCount val="18"/>
                <c:pt idx="0">
                  <c:v>43.2</c:v>
                </c:pt>
                <c:pt idx="1">
                  <c:v>45.5</c:v>
                </c:pt>
                <c:pt idx="2">
                  <c:v>47</c:v>
                </c:pt>
                <c:pt idx="3">
                  <c:v>46.6</c:v>
                </c:pt>
                <c:pt idx="4">
                  <c:v>45.7</c:v>
                </c:pt>
                <c:pt idx="5">
                  <c:v>45.8</c:v>
                </c:pt>
                <c:pt idx="6">
                  <c:v>45</c:v>
                </c:pt>
                <c:pt idx="7">
                  <c:v>49.5</c:v>
                </c:pt>
                <c:pt idx="8">
                  <c:v>51</c:v>
                </c:pt>
                <c:pt idx="9">
                  <c:v>50.2</c:v>
                </c:pt>
                <c:pt idx="10">
                  <c:v>49.2</c:v>
                </c:pt>
                <c:pt idx="11">
                  <c:v>48.9</c:v>
                </c:pt>
                <c:pt idx="12">
                  <c:v>49.1</c:v>
                </c:pt>
                <c:pt idx="13">
                  <c:v>51</c:v>
                </c:pt>
                <c:pt idx="14">
                  <c:v>51.7</c:v>
                </c:pt>
                <c:pt idx="15">
                  <c:v>52</c:v>
                </c:pt>
                <c:pt idx="16" formatCode="General">
                  <c:v>51.1</c:v>
                </c:pt>
                <c:pt idx="17" formatCode="General">
                  <c:v>50.6</c:v>
                </c:pt>
              </c:numCache>
            </c:numRef>
          </c:val>
          <c:smooth val="0"/>
          <c:extLst>
            <c:ext xmlns:c16="http://schemas.microsoft.com/office/drawing/2014/chart" uri="{C3380CC4-5D6E-409C-BE32-E72D297353CC}">
              <c16:uniqueId val="{00000011-D062-41FA-B494-9B33A1DFA0D3}"/>
            </c:ext>
          </c:extLst>
        </c:ser>
        <c:dLbls>
          <c:showLegendKey val="0"/>
          <c:showVal val="0"/>
          <c:showCatName val="0"/>
          <c:showSerName val="0"/>
          <c:showPercent val="0"/>
          <c:showBubbleSize val="0"/>
        </c:dLbls>
        <c:marker val="1"/>
        <c:smooth val="0"/>
        <c:axId val="113636480"/>
        <c:axId val="113638016"/>
      </c:lineChart>
      <c:catAx>
        <c:axId val="113636480"/>
        <c:scaling>
          <c:orientation val="minMax"/>
        </c:scaling>
        <c:delete val="0"/>
        <c:axPos val="b"/>
        <c:numFmt formatCode="General" sourceLinked="1"/>
        <c:majorTickMark val="out"/>
        <c:minorTickMark val="none"/>
        <c:tickLblPos val="nextTo"/>
        <c:txPr>
          <a:bodyPr/>
          <a:lstStyle/>
          <a:p>
            <a:pPr>
              <a:defRPr sz="1100"/>
            </a:pPr>
            <a:endParaRPr lang="ja-JP"/>
          </a:p>
        </c:txPr>
        <c:crossAx val="113638016"/>
        <c:crosses val="autoZero"/>
        <c:auto val="1"/>
        <c:lblAlgn val="ctr"/>
        <c:lblOffset val="100"/>
        <c:noMultiLvlLbl val="0"/>
      </c:catAx>
      <c:valAx>
        <c:axId val="113638016"/>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13636480"/>
        <c:crosses val="autoZero"/>
        <c:crossBetween val="between"/>
      </c:valAx>
    </c:plotArea>
    <c:legend>
      <c:legendPos val="t"/>
      <c:layout>
        <c:manualLayout>
          <c:xMode val="edge"/>
          <c:yMode val="edge"/>
          <c:x val="0.37806440155590315"/>
          <c:y val="1.0878904091752848E-2"/>
          <c:w val="0.25696690555164092"/>
          <c:h val="9.8361140211941617E-2"/>
        </c:manualLayou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smtClean="0"/>
              <a:t>他</a:t>
            </a:r>
            <a:r>
              <a:rPr lang="ja-JP" altLang="en-US" dirty="0" smtClean="0"/>
              <a:t>都道府県</a:t>
            </a:r>
            <a:r>
              <a:rPr lang="ja-JP" dirty="0" smtClean="0"/>
              <a:t>から</a:t>
            </a:r>
            <a:r>
              <a:rPr lang="ja-JP" dirty="0"/>
              <a:t>大阪府への</a:t>
            </a:r>
            <a:r>
              <a:rPr lang="ja-JP" dirty="0" smtClean="0"/>
              <a:t>転入</a:t>
            </a:r>
            <a:r>
              <a:rPr lang="ja-JP" altLang="en-US" dirty="0" smtClean="0"/>
              <a:t>者数</a:t>
            </a:r>
            <a:r>
              <a:rPr lang="ja-JP" dirty="0" smtClean="0"/>
              <a:t>（</a:t>
            </a:r>
            <a:r>
              <a:rPr lang="ja-JP" dirty="0"/>
              <a:t>女性</a:t>
            </a:r>
            <a:r>
              <a:rPr lang="ja-JP" dirty="0" smtClean="0"/>
              <a:t>）</a:t>
            </a:r>
            <a:r>
              <a:rPr lang="ja-JP" altLang="en-US" dirty="0" smtClean="0"/>
              <a:t>　（単位：人）</a:t>
            </a:r>
            <a:endParaRPr lang="ja-JP"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5454547749922357E-2"/>
          <c:y val="0.12422761046601102"/>
          <c:w val="0.90249979169454597"/>
          <c:h val="0.73132691109876613"/>
        </c:manualLayout>
      </c:layout>
      <c:lineChart>
        <c:grouping val="standard"/>
        <c:varyColors val="0"/>
        <c:ser>
          <c:idx val="0"/>
          <c:order val="0"/>
          <c:tx>
            <c:strRef>
              <c:f>Sheet10!$B$14</c:f>
              <c:strCache>
                <c:ptCount val="1"/>
                <c:pt idx="0">
                  <c:v>20代</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0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0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0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0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0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Sheet10!$C$14:$L$14</c:f>
              <c:numCache>
                <c:formatCode>#,##0_);[Red]\(#,##0\)</c:formatCode>
                <c:ptCount val="10"/>
                <c:pt idx="0">
                  <c:v>26654</c:v>
                </c:pt>
                <c:pt idx="1">
                  <c:v>27608</c:v>
                </c:pt>
                <c:pt idx="2">
                  <c:v>27262</c:v>
                </c:pt>
                <c:pt idx="3">
                  <c:v>27298</c:v>
                </c:pt>
                <c:pt idx="4">
                  <c:v>29267</c:v>
                </c:pt>
                <c:pt idx="5">
                  <c:v>31316</c:v>
                </c:pt>
                <c:pt idx="6">
                  <c:v>31294</c:v>
                </c:pt>
                <c:pt idx="7">
                  <c:v>32929</c:v>
                </c:pt>
                <c:pt idx="8">
                  <c:v>34624</c:v>
                </c:pt>
                <c:pt idx="9">
                  <c:v>37431</c:v>
                </c:pt>
              </c:numCache>
            </c:numRef>
          </c:val>
          <c:smooth val="0"/>
          <c:extLst>
            <c:ext xmlns:c16="http://schemas.microsoft.com/office/drawing/2014/chart" uri="{C3380CC4-5D6E-409C-BE32-E72D297353CC}">
              <c16:uniqueId val="{00000000-3FBD-4043-9DDE-E49FEC66321B}"/>
            </c:ext>
          </c:extLst>
        </c:ser>
        <c:ser>
          <c:idx val="1"/>
          <c:order val="1"/>
          <c:tx>
            <c:strRef>
              <c:f>Sheet10!$B$15</c:f>
              <c:strCache>
                <c:ptCount val="1"/>
                <c:pt idx="0">
                  <c:v>30代</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4-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Sheet10!$C$15:$L$15</c:f>
              <c:numCache>
                <c:formatCode>#,##0_);[Red]\(#,##0\)</c:formatCode>
                <c:ptCount val="10"/>
                <c:pt idx="0">
                  <c:v>16579</c:v>
                </c:pt>
                <c:pt idx="1">
                  <c:v>17060</c:v>
                </c:pt>
                <c:pt idx="2">
                  <c:v>16876</c:v>
                </c:pt>
                <c:pt idx="3">
                  <c:v>16361</c:v>
                </c:pt>
                <c:pt idx="4">
                  <c:v>16458</c:v>
                </c:pt>
                <c:pt idx="5">
                  <c:v>16886</c:v>
                </c:pt>
                <c:pt idx="6">
                  <c:v>16320</c:v>
                </c:pt>
                <c:pt idx="7">
                  <c:v>16013</c:v>
                </c:pt>
                <c:pt idx="8">
                  <c:v>16184</c:v>
                </c:pt>
                <c:pt idx="9">
                  <c:v>16307</c:v>
                </c:pt>
              </c:numCache>
            </c:numRef>
          </c:val>
          <c:smooth val="0"/>
          <c:extLst>
            <c:ext xmlns:c16="http://schemas.microsoft.com/office/drawing/2014/chart" uri="{C3380CC4-5D6E-409C-BE32-E72D297353CC}">
              <c16:uniqueId val="{00000001-3FBD-4043-9DDE-E49FEC66321B}"/>
            </c:ext>
          </c:extLst>
        </c:ser>
        <c:ser>
          <c:idx val="2"/>
          <c:order val="2"/>
          <c:tx>
            <c:strRef>
              <c:f>Sheet10!$B$16</c:f>
              <c:strCache>
                <c:ptCount val="1"/>
                <c:pt idx="0">
                  <c:v>40代</c:v>
                </c:pt>
              </c:strCache>
            </c:strRef>
          </c:tx>
          <c:spPr>
            <a:ln w="28575" cap="rnd">
              <a:solidFill>
                <a:schemeClr val="accent3"/>
              </a:solidFill>
              <a:round/>
            </a:ln>
            <a:effectLst/>
          </c:spPr>
          <c:marker>
            <c:symbol val="diamond"/>
            <c:size val="9"/>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Sheet10!$C$16:$L$16</c:f>
              <c:numCache>
                <c:formatCode>#,##0_);[Red]\(#,##0\)</c:formatCode>
                <c:ptCount val="10"/>
                <c:pt idx="0">
                  <c:v>5714</c:v>
                </c:pt>
                <c:pt idx="1">
                  <c:v>6391</c:v>
                </c:pt>
                <c:pt idx="2">
                  <c:v>6715</c:v>
                </c:pt>
                <c:pt idx="3">
                  <c:v>6811</c:v>
                </c:pt>
                <c:pt idx="4">
                  <c:v>7316</c:v>
                </c:pt>
                <c:pt idx="5">
                  <c:v>7666</c:v>
                </c:pt>
                <c:pt idx="6">
                  <c:v>7404</c:v>
                </c:pt>
                <c:pt idx="7">
                  <c:v>7407</c:v>
                </c:pt>
                <c:pt idx="8">
                  <c:v>7425</c:v>
                </c:pt>
                <c:pt idx="9">
                  <c:v>7325</c:v>
                </c:pt>
              </c:numCache>
            </c:numRef>
          </c:val>
          <c:smooth val="0"/>
          <c:extLst>
            <c:ext xmlns:c16="http://schemas.microsoft.com/office/drawing/2014/chart" uri="{C3380CC4-5D6E-409C-BE32-E72D297353CC}">
              <c16:uniqueId val="{00000002-3FBD-4043-9DDE-E49FEC66321B}"/>
            </c:ext>
          </c:extLst>
        </c:ser>
        <c:ser>
          <c:idx val="3"/>
          <c:order val="3"/>
          <c:tx>
            <c:strRef>
              <c:f>Sheet10!$B$17</c:f>
              <c:strCache>
                <c:ptCount val="1"/>
                <c:pt idx="0">
                  <c:v>50代</c:v>
                </c:pt>
              </c:strCache>
            </c:strRef>
          </c:tx>
          <c:spPr>
            <a:ln w="28575" cap="rnd">
              <a:solidFill>
                <a:schemeClr val="accent4"/>
              </a:solidFill>
              <a:round/>
            </a:ln>
            <a:effectLst/>
          </c:spPr>
          <c:marker>
            <c:symbol val="triangle"/>
            <c:size val="8"/>
            <c:spPr>
              <a:solidFill>
                <a:schemeClr val="accent4"/>
              </a:solidFill>
              <a:ln w="9525">
                <a:solidFill>
                  <a:schemeClr val="accent4"/>
                </a:solidFill>
              </a:ln>
              <a:effectLst/>
            </c:spPr>
          </c:marker>
          <c:dLbls>
            <c:dLbl>
              <c:idx val="0"/>
              <c:layout>
                <c:manualLayout>
                  <c:x val="-5.6702323899555845E-2"/>
                  <c:y val="-1.978919414844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2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2C-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2B-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A-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9-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8-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7-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6-3FBD-4043-9DDE-E49FEC66321B}"/>
                </c:ext>
              </c:extLst>
            </c:dLbl>
            <c:dLbl>
              <c:idx val="9"/>
              <c:layout>
                <c:manualLayout>
                  <c:x val="-6.5119765084786802E-3"/>
                  <c:y val="-2.7806466003400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Sheet10!$C$17:$L$17</c:f>
              <c:numCache>
                <c:formatCode>#,##0_);[Red]\(#,##0\)</c:formatCode>
                <c:ptCount val="10"/>
                <c:pt idx="0">
                  <c:v>2645</c:v>
                </c:pt>
                <c:pt idx="1">
                  <c:v>2825</c:v>
                </c:pt>
                <c:pt idx="2">
                  <c:v>2864</c:v>
                </c:pt>
                <c:pt idx="3">
                  <c:v>2910</c:v>
                </c:pt>
                <c:pt idx="4">
                  <c:v>3100</c:v>
                </c:pt>
                <c:pt idx="5">
                  <c:v>3243</c:v>
                </c:pt>
                <c:pt idx="6">
                  <c:v>3192</c:v>
                </c:pt>
                <c:pt idx="7">
                  <c:v>3254</c:v>
                </c:pt>
                <c:pt idx="8">
                  <c:v>3509</c:v>
                </c:pt>
                <c:pt idx="9">
                  <c:v>3802</c:v>
                </c:pt>
              </c:numCache>
            </c:numRef>
          </c:val>
          <c:smooth val="0"/>
          <c:extLst>
            <c:ext xmlns:c16="http://schemas.microsoft.com/office/drawing/2014/chart" uri="{C3380CC4-5D6E-409C-BE32-E72D297353CC}">
              <c16:uniqueId val="{00000003-3FBD-4043-9DDE-E49FEC66321B}"/>
            </c:ext>
          </c:extLst>
        </c:ser>
        <c:ser>
          <c:idx val="4"/>
          <c:order val="4"/>
          <c:tx>
            <c:strRef>
              <c:f>Sheet10!$B$18</c:f>
              <c:strCache>
                <c:ptCount val="1"/>
                <c:pt idx="0">
                  <c:v>60代</c:v>
                </c:pt>
              </c:strCache>
            </c:strRef>
          </c:tx>
          <c:spPr>
            <a:ln w="28575" cap="rnd">
              <a:solidFill>
                <a:schemeClr val="accent5"/>
              </a:solidFill>
              <a:round/>
            </a:ln>
            <a:effectLst/>
          </c:spPr>
          <c:marker>
            <c:symbol val="x"/>
            <c:size val="7"/>
            <c:spPr>
              <a:noFill/>
              <a:ln w="9525">
                <a:solidFill>
                  <a:schemeClr val="accent5"/>
                </a:solidFill>
              </a:ln>
              <a:effectLst/>
            </c:spPr>
          </c:marker>
          <c:dLbls>
            <c:dLbl>
              <c:idx val="0"/>
              <c:layout>
                <c:manualLayout>
                  <c:x val="-5.7468467171726011E-2"/>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1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4-3FBD-4043-9DDE-E49FEC66321B}"/>
                </c:ext>
              </c:extLst>
            </c:dLbl>
            <c:dLbl>
              <c:idx val="9"/>
              <c:layout>
                <c:manualLayout>
                  <c:x val="-1.8770268863201552E-2"/>
                  <c:y val="3.9832584212918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Sheet10!$C$18:$L$18</c:f>
              <c:numCache>
                <c:formatCode>#,##0_);[Red]\(#,##0\)</c:formatCode>
                <c:ptCount val="10"/>
                <c:pt idx="0">
                  <c:v>1988</c:v>
                </c:pt>
                <c:pt idx="1">
                  <c:v>2099</c:v>
                </c:pt>
                <c:pt idx="2">
                  <c:v>2031</c:v>
                </c:pt>
                <c:pt idx="3">
                  <c:v>2106</c:v>
                </c:pt>
                <c:pt idx="4">
                  <c:v>1946</c:v>
                </c:pt>
                <c:pt idx="5">
                  <c:v>2078</c:v>
                </c:pt>
                <c:pt idx="6">
                  <c:v>1929</c:v>
                </c:pt>
                <c:pt idx="7">
                  <c:v>1914</c:v>
                </c:pt>
                <c:pt idx="8">
                  <c:v>1869</c:v>
                </c:pt>
                <c:pt idx="9">
                  <c:v>1901</c:v>
                </c:pt>
              </c:numCache>
            </c:numRef>
          </c:val>
          <c:smooth val="0"/>
          <c:extLst>
            <c:ext xmlns:c16="http://schemas.microsoft.com/office/drawing/2014/chart" uri="{C3380CC4-5D6E-409C-BE32-E72D297353CC}">
              <c16:uniqueId val="{00000004-3FBD-4043-9DDE-E49FEC66321B}"/>
            </c:ext>
          </c:extLst>
        </c:ser>
        <c:dLbls>
          <c:dLblPos val="t"/>
          <c:showLegendKey val="0"/>
          <c:showVal val="1"/>
          <c:showCatName val="0"/>
          <c:showSerName val="0"/>
          <c:showPercent val="0"/>
          <c:showBubbleSize val="0"/>
        </c:dLbls>
        <c:marker val="1"/>
        <c:smooth val="0"/>
        <c:axId val="1413791360"/>
        <c:axId val="1413792192"/>
      </c:lineChart>
      <c:catAx>
        <c:axId val="14137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2192"/>
        <c:crosses val="autoZero"/>
        <c:auto val="1"/>
        <c:lblAlgn val="ctr"/>
        <c:lblOffset val="100"/>
        <c:noMultiLvlLbl val="0"/>
      </c:catAx>
      <c:valAx>
        <c:axId val="141379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1360"/>
        <c:crosses val="autoZero"/>
        <c:crossBetween val="between"/>
      </c:valAx>
      <c:spPr>
        <a:noFill/>
        <a:ln>
          <a:noFill/>
        </a:ln>
        <a:effectLst/>
      </c:spPr>
    </c:plotArea>
    <c:legend>
      <c:legendPos val="b"/>
      <c:layout>
        <c:manualLayout>
          <c:xMode val="edge"/>
          <c:yMode val="edge"/>
          <c:x val="0.10119365281380226"/>
          <c:y val="0.14310680610243923"/>
          <c:w val="0.66758771454073096"/>
          <c:h val="4.5269517780865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1"/>
              <a:t>訪日外客数の推移</a:t>
            </a:r>
          </a:p>
        </c:rich>
      </c:tx>
      <c:layout>
        <c:manualLayout>
          <c:xMode val="edge"/>
          <c:yMode val="edge"/>
          <c:x val="0.40423472634111451"/>
          <c:y val="2.4506964586089633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6680365296803646E-2"/>
          <c:y val="0.15024910925540802"/>
          <c:w val="0.80643668424275583"/>
          <c:h val="0.70731233448821995"/>
        </c:manualLayout>
      </c:layout>
      <c:barChart>
        <c:barDir val="col"/>
        <c:grouping val="clustered"/>
        <c:varyColors val="0"/>
        <c:ser>
          <c:idx val="0"/>
          <c:order val="0"/>
          <c:tx>
            <c:strRef>
              <c:f>'元データ（グラフ用）'!$D$6</c:f>
              <c:strCache>
                <c:ptCount val="1"/>
                <c:pt idx="0">
                  <c:v>訪日外客数</c:v>
                </c:pt>
              </c:strCache>
            </c:strRef>
          </c:tx>
          <c:spPr>
            <a:pattFill prst="dkUpDiag">
              <a:fgClr>
                <a:schemeClr val="accent5">
                  <a:lumMod val="75000"/>
                </a:schemeClr>
              </a:fgClr>
              <a:bgClr>
                <a:schemeClr val="bg1"/>
              </a:bgClr>
            </a:pattFill>
            <a:ln>
              <a:solidFill>
                <a:schemeClr val="accent5">
                  <a:lumMod val="75000"/>
                  <a:alpha val="98000"/>
                </a:schemeClr>
              </a:solidFill>
            </a:ln>
            <a:effectLst/>
          </c:spPr>
          <c:invertIfNegative val="0"/>
          <c:cat>
            <c:strRef>
              <c:f>'元データ（グラフ用）'!$E$5:$AA$5</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'元データ（グラフ用）'!$E$6:$AA$6</c:f>
              <c:numCache>
                <c:formatCode>#,##0;"▲ "#,##0</c:formatCode>
                <c:ptCount val="14"/>
                <c:pt idx="0">
                  <c:v>227</c:v>
                </c:pt>
                <c:pt idx="1">
                  <c:v>250</c:v>
                </c:pt>
                <c:pt idx="2">
                  <c:v>244</c:v>
                </c:pt>
                <c:pt idx="3">
                  <c:v>253</c:v>
                </c:pt>
                <c:pt idx="4">
                  <c:v>266</c:v>
                </c:pt>
                <c:pt idx="5">
                  <c:v>109</c:v>
                </c:pt>
                <c:pt idx="6">
                  <c:v>19</c:v>
                </c:pt>
                <c:pt idx="7" formatCode="#,##0.0;&quot;▲ &quot;#,##0.0">
                  <c:v>0.3</c:v>
                </c:pt>
                <c:pt idx="8" formatCode="#,##0.0;&quot;▲ &quot;#,##0.0">
                  <c:v>0.2</c:v>
                </c:pt>
                <c:pt idx="9" formatCode="#,##0.0;&quot;▲ &quot;#,##0.0">
                  <c:v>0.3</c:v>
                </c:pt>
                <c:pt idx="10" formatCode="#,##0.0;&quot;▲ &quot;#,##0.0">
                  <c:v>0.4</c:v>
                </c:pt>
                <c:pt idx="11" formatCode="#,##0.0;&quot;▲ &quot;#,##0.0">
                  <c:v>0.9</c:v>
                </c:pt>
                <c:pt idx="12" formatCode="#,##0.0;&quot;▲ &quot;#,##0.0">
                  <c:v>1.4</c:v>
                </c:pt>
                <c:pt idx="13" formatCode="#,##0.0;&quot;▲ &quot;#,##0.0">
                  <c:v>2.7</c:v>
                </c:pt>
              </c:numCache>
            </c:numRef>
          </c:val>
          <c:extLst>
            <c:ext xmlns:c16="http://schemas.microsoft.com/office/drawing/2014/chart" uri="{C3380CC4-5D6E-409C-BE32-E72D297353CC}">
              <c16:uniqueId val="{00000000-924D-4A13-B5E0-E4B008332C5D}"/>
            </c:ext>
          </c:extLst>
        </c:ser>
        <c:dLbls>
          <c:showLegendKey val="0"/>
          <c:showVal val="0"/>
          <c:showCatName val="0"/>
          <c:showSerName val="0"/>
          <c:showPercent val="0"/>
          <c:showBubbleSize val="0"/>
        </c:dLbls>
        <c:gapWidth val="150"/>
        <c:axId val="1437911264"/>
        <c:axId val="1437904192"/>
      </c:barChart>
      <c:lineChart>
        <c:grouping val="standard"/>
        <c:varyColors val="0"/>
        <c:ser>
          <c:idx val="1"/>
          <c:order val="1"/>
          <c:tx>
            <c:strRef>
              <c:f>'元データ（グラフ用）'!$D$7</c:f>
              <c:strCache>
                <c:ptCount val="1"/>
                <c:pt idx="0">
                  <c:v>訪日客前年同期比</c:v>
                </c:pt>
              </c:strCache>
            </c:strRef>
          </c:tx>
          <c:spPr>
            <a:ln w="38100" cap="rnd" cmpd="dbl">
              <a:solidFill>
                <a:srgbClr val="FFC000"/>
              </a:solidFill>
              <a:round/>
            </a:ln>
            <a:effectLst/>
          </c:spPr>
          <c:marker>
            <c:symbol val="square"/>
            <c:size val="7"/>
            <c:spPr>
              <a:solidFill>
                <a:srgbClr val="FFC000"/>
              </a:solidFill>
              <a:ln w="9525">
                <a:solidFill>
                  <a:srgbClr val="FFC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924D-4A13-B5E0-E4B008332C5D}"/>
                </c:ext>
              </c:extLst>
            </c:dLbl>
            <c:dLbl>
              <c:idx val="1"/>
              <c:delete val="1"/>
              <c:extLst>
                <c:ext xmlns:c15="http://schemas.microsoft.com/office/drawing/2012/chart" uri="{CE6537A1-D6FC-4f65-9D91-7224C49458BB}"/>
                <c:ext xmlns:c16="http://schemas.microsoft.com/office/drawing/2014/chart" uri="{C3380CC4-5D6E-409C-BE32-E72D297353CC}">
                  <c16:uniqueId val="{00000003-924D-4A13-B5E0-E4B008332C5D}"/>
                </c:ext>
              </c:extLst>
            </c:dLbl>
            <c:dLbl>
              <c:idx val="2"/>
              <c:delete val="1"/>
              <c:extLst>
                <c:ext xmlns:c15="http://schemas.microsoft.com/office/drawing/2012/chart" uri="{CE6537A1-D6FC-4f65-9D91-7224C49458BB}"/>
                <c:ext xmlns:c16="http://schemas.microsoft.com/office/drawing/2014/chart" uri="{C3380CC4-5D6E-409C-BE32-E72D297353CC}">
                  <c16:uniqueId val="{00000004-924D-4A13-B5E0-E4B008332C5D}"/>
                </c:ext>
              </c:extLst>
            </c:dLbl>
            <c:dLbl>
              <c:idx val="3"/>
              <c:delete val="1"/>
              <c:extLst>
                <c:ext xmlns:c15="http://schemas.microsoft.com/office/drawing/2012/chart" uri="{CE6537A1-D6FC-4f65-9D91-7224C49458BB}"/>
                <c:ext xmlns:c16="http://schemas.microsoft.com/office/drawing/2014/chart" uri="{C3380CC4-5D6E-409C-BE32-E72D297353CC}">
                  <c16:uniqueId val="{00000005-924D-4A13-B5E0-E4B008332C5D}"/>
                </c:ext>
              </c:extLst>
            </c:dLbl>
            <c:dLbl>
              <c:idx val="4"/>
              <c:delete val="1"/>
              <c:extLst>
                <c:ext xmlns:c15="http://schemas.microsoft.com/office/drawing/2012/chart" uri="{CE6537A1-D6FC-4f65-9D91-7224C49458BB}"/>
                <c:ext xmlns:c16="http://schemas.microsoft.com/office/drawing/2014/chart" uri="{C3380CC4-5D6E-409C-BE32-E72D297353CC}">
                  <c16:uniqueId val="{00000006-924D-4A13-B5E0-E4B008332C5D}"/>
                </c:ext>
              </c:extLst>
            </c:dLbl>
            <c:dLbl>
              <c:idx val="5"/>
              <c:delete val="1"/>
              <c:extLst>
                <c:ext xmlns:c15="http://schemas.microsoft.com/office/drawing/2012/chart" uri="{CE6537A1-D6FC-4f65-9D91-7224C49458BB}"/>
                <c:ext xmlns:c16="http://schemas.microsoft.com/office/drawing/2014/chart" uri="{C3380CC4-5D6E-409C-BE32-E72D297353CC}">
                  <c16:uniqueId val="{00000007-924D-4A13-B5E0-E4B008332C5D}"/>
                </c:ext>
              </c:extLst>
            </c:dLbl>
            <c:dLbl>
              <c:idx val="6"/>
              <c:layout>
                <c:manualLayout>
                  <c:x val="-3.412032474310122E-2"/>
                  <c:y val="-4.886003928466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4D-4A13-B5E0-E4B008332C5D}"/>
                </c:ext>
              </c:extLst>
            </c:dLbl>
            <c:dLbl>
              <c:idx val="7"/>
              <c:layout>
                <c:manualLayout>
                  <c:x val="-3.5542004940730593E-2"/>
                  <c:y val="-4.343114603081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4D-4A13-B5E0-E4B008332C5D}"/>
                </c:ext>
              </c:extLst>
            </c:dLbl>
            <c:dLbl>
              <c:idx val="8"/>
              <c:layout>
                <c:manualLayout>
                  <c:x val="-3.6963685138359709E-2"/>
                  <c:y val="-3.2573359523112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4D-4A13-B5E0-E4B008332C5D}"/>
                </c:ext>
              </c:extLst>
            </c:dLbl>
            <c:dLbl>
              <c:idx val="9"/>
              <c:layout>
                <c:manualLayout>
                  <c:x val="-3.4120324743101373E-2"/>
                  <c:y val="-3.2573359523112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4D-4A13-B5E0-E4B008332C5D}"/>
                </c:ext>
              </c:extLst>
            </c:dLbl>
            <c:dLbl>
              <c:idx val="10"/>
              <c:layout>
                <c:manualLayout>
                  <c:x val="-3.8385365335988929E-2"/>
                  <c:y val="-3.2573359523112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4D-4A13-B5E0-E4B008332C5D}"/>
                </c:ext>
              </c:extLst>
            </c:dLbl>
            <c:dLbl>
              <c:idx val="11"/>
              <c:layout>
                <c:manualLayout>
                  <c:x val="-3.4120324743101269E-2"/>
                  <c:y val="-3.2573359523112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4D-4A13-B5E0-E4B008332C5D}"/>
                </c:ext>
              </c:extLst>
            </c:dLbl>
            <c:dLbl>
              <c:idx val="12"/>
              <c:layout>
                <c:manualLayout>
                  <c:x val="-3.4120324743101269E-2"/>
                  <c:y val="-3.2573359523112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4D-4A13-B5E0-E4B008332C5D}"/>
                </c:ext>
              </c:extLst>
            </c:dLbl>
            <c:dLbl>
              <c:idx val="13"/>
              <c:layout>
                <c:manualLayout>
                  <c:x val="-3.4120324743101269E-2"/>
                  <c:y val="-2.9858912896186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4D-4A13-B5E0-E4B008332C5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'元データ（グラフ用）'!$E$5:$AA$5</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'元データ（グラフ用）'!$E$7:$AA$7</c:f>
              <c:numCache>
                <c:formatCode>\+#,##0.0;"▲ "#,##0.0</c:formatCode>
                <c:ptCount val="14"/>
                <c:pt idx="0">
                  <c:v>5.2</c:v>
                </c:pt>
                <c:pt idx="1">
                  <c:v>-5.5</c:v>
                </c:pt>
                <c:pt idx="2">
                  <c:v>-0.4</c:v>
                </c:pt>
                <c:pt idx="3">
                  <c:v>-4</c:v>
                </c:pt>
                <c:pt idx="4">
                  <c:v>-1.1000000000000001</c:v>
                </c:pt>
                <c:pt idx="5">
                  <c:v>-58.3</c:v>
                </c:pt>
                <c:pt idx="6">
                  <c:v>-93</c:v>
                </c:pt>
                <c:pt idx="7">
                  <c:v>-99.9</c:v>
                </c:pt>
                <c:pt idx="8">
                  <c:v>-99.9</c:v>
                </c:pt>
                <c:pt idx="9">
                  <c:v>-99.9</c:v>
                </c:pt>
                <c:pt idx="10">
                  <c:v>-99.9</c:v>
                </c:pt>
                <c:pt idx="11">
                  <c:v>-99.7</c:v>
                </c:pt>
                <c:pt idx="12">
                  <c:v>-99.4</c:v>
                </c:pt>
                <c:pt idx="13">
                  <c:v>-98.9</c:v>
                </c:pt>
              </c:numCache>
            </c:numRef>
          </c:val>
          <c:smooth val="0"/>
          <c:extLst>
            <c:ext xmlns:c16="http://schemas.microsoft.com/office/drawing/2014/chart" uri="{C3380CC4-5D6E-409C-BE32-E72D297353CC}">
              <c16:uniqueId val="{00000010-924D-4A13-B5E0-E4B008332C5D}"/>
            </c:ext>
          </c:extLst>
        </c:ser>
        <c:dLbls>
          <c:showLegendKey val="0"/>
          <c:showVal val="0"/>
          <c:showCatName val="0"/>
          <c:showSerName val="0"/>
          <c:showPercent val="0"/>
          <c:showBubbleSize val="0"/>
        </c:dLbls>
        <c:marker val="1"/>
        <c:smooth val="0"/>
        <c:axId val="1202980560"/>
        <c:axId val="1202992208"/>
      </c:lineChart>
      <c:catAx>
        <c:axId val="143791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04192"/>
        <c:crosses val="autoZero"/>
        <c:auto val="1"/>
        <c:lblAlgn val="ctr"/>
        <c:lblOffset val="100"/>
        <c:noMultiLvlLbl val="0"/>
      </c:catAx>
      <c:valAx>
        <c:axId val="143790419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（万人）</a:t>
                </a:r>
              </a:p>
            </c:rich>
          </c:tx>
          <c:layout>
            <c:manualLayout>
              <c:xMode val="edge"/>
              <c:yMode val="edge"/>
              <c:x val="2.8433603952584392E-2"/>
              <c:y val="5.5877418155159488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11264"/>
        <c:crosses val="autoZero"/>
        <c:crossBetween val="between"/>
      </c:valAx>
      <c:valAx>
        <c:axId val="1202992208"/>
        <c:scaling>
          <c:orientation val="minMax"/>
          <c:max val="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89980109910431916"/>
              <c:y val="6.172737124011738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02980560"/>
        <c:crosses val="max"/>
        <c:crossBetween val="between"/>
        <c:majorUnit val="25"/>
        <c:minorUnit val="4"/>
      </c:valAx>
      <c:catAx>
        <c:axId val="1202980560"/>
        <c:scaling>
          <c:orientation val="minMax"/>
        </c:scaling>
        <c:delete val="1"/>
        <c:axPos val="b"/>
        <c:numFmt formatCode="General" sourceLinked="1"/>
        <c:majorTickMark val="out"/>
        <c:minorTickMark val="none"/>
        <c:tickLblPos val="nextTo"/>
        <c:crossAx val="1202992208"/>
        <c:crosses val="autoZero"/>
        <c:auto val="1"/>
        <c:lblAlgn val="ctr"/>
        <c:lblOffset val="100"/>
        <c:noMultiLvlLbl val="0"/>
      </c:catAx>
      <c:spPr>
        <a:noFill/>
        <a:ln>
          <a:noFill/>
        </a:ln>
        <a:effectLst/>
      </c:spPr>
    </c:plotArea>
    <c:legend>
      <c:legendPos val="b"/>
      <c:layout>
        <c:manualLayout>
          <c:xMode val="edge"/>
          <c:yMode val="edge"/>
          <c:x val="0.49940199877041452"/>
          <c:y val="0.17667114799718722"/>
          <c:w val="0.37438257660393515"/>
          <c:h val="0.3031613685085718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chemeClr val="tx1">
                    <a:lumMod val="65000"/>
                    <a:lumOff val="35000"/>
                  </a:schemeClr>
                </a:solidFill>
                <a:latin typeface="+mn-ea"/>
                <a:ea typeface="+mn-ea"/>
                <a:cs typeface="+mn-cs"/>
              </a:defRPr>
            </a:pPr>
            <a:r>
              <a:rPr lang="ja-JP" altLang="ja-JP" sz="1600" b="1" i="0" baseline="0" dirty="0">
                <a:solidFill>
                  <a:schemeClr val="tx1">
                    <a:lumMod val="65000"/>
                    <a:lumOff val="35000"/>
                  </a:schemeClr>
                </a:solidFill>
                <a:effectLst/>
                <a:latin typeface="+mn-ea"/>
                <a:ea typeface="+mn-ea"/>
              </a:rPr>
              <a:t>家計調査 </a:t>
            </a:r>
            <a:r>
              <a:rPr lang="en-US" altLang="ja-JP" sz="1600" b="1" i="0" baseline="0" dirty="0">
                <a:solidFill>
                  <a:schemeClr val="tx1">
                    <a:lumMod val="65000"/>
                    <a:lumOff val="35000"/>
                  </a:schemeClr>
                </a:solidFill>
                <a:effectLst/>
                <a:latin typeface="+mn-ea"/>
                <a:ea typeface="+mn-ea"/>
              </a:rPr>
              <a:t>1</a:t>
            </a:r>
            <a:r>
              <a:rPr lang="ja-JP" altLang="ja-JP" sz="1600" b="1" i="0" baseline="0" dirty="0">
                <a:solidFill>
                  <a:schemeClr val="tx1">
                    <a:lumMod val="65000"/>
                    <a:lumOff val="35000"/>
                  </a:schemeClr>
                </a:solidFill>
                <a:effectLst/>
                <a:latin typeface="+mn-ea"/>
                <a:ea typeface="+mn-ea"/>
              </a:rPr>
              <a:t>世帯当たり消費支出</a:t>
            </a:r>
            <a:r>
              <a:rPr lang="ja-JP" altLang="en-US" sz="1600" b="1" i="0" baseline="0" dirty="0">
                <a:solidFill>
                  <a:schemeClr val="tx1">
                    <a:lumMod val="65000"/>
                    <a:lumOff val="35000"/>
                  </a:schemeClr>
                </a:solidFill>
                <a:effectLst/>
                <a:latin typeface="+mn-ea"/>
                <a:ea typeface="+mn-ea"/>
              </a:rPr>
              <a:t>額</a:t>
            </a:r>
            <a:r>
              <a:rPr lang="ja-JP" altLang="ja-JP" sz="1600" b="1" i="0" baseline="0" dirty="0">
                <a:solidFill>
                  <a:schemeClr val="tx1">
                    <a:lumMod val="65000"/>
                    <a:lumOff val="35000"/>
                  </a:schemeClr>
                </a:solidFill>
                <a:effectLst/>
                <a:latin typeface="+mn-ea"/>
                <a:ea typeface="+mn-ea"/>
              </a:rPr>
              <a:t>の推移</a:t>
            </a:r>
            <a:endParaRPr lang="ja-JP" altLang="ja-JP" sz="1600" dirty="0">
              <a:solidFill>
                <a:schemeClr val="tx1">
                  <a:lumMod val="65000"/>
                  <a:lumOff val="35000"/>
                </a:schemeClr>
              </a:solidFill>
              <a:effectLst/>
              <a:latin typeface="+mn-ea"/>
              <a:ea typeface="+mn-ea"/>
            </a:endParaRPr>
          </a:p>
        </c:rich>
      </c:tx>
      <c:layout>
        <c:manualLayout>
          <c:xMode val="edge"/>
          <c:yMode val="edge"/>
          <c:x val="0.2867617965280113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4497630443352821"/>
          <c:y val="0.17418676406619413"/>
          <c:w val="0.76003007236661702"/>
          <c:h val="0.69029083976680838"/>
        </c:manualLayout>
      </c:layout>
      <c:barChart>
        <c:barDir val="col"/>
        <c:grouping val="clustered"/>
        <c:varyColors val="0"/>
        <c:ser>
          <c:idx val="0"/>
          <c:order val="0"/>
          <c:tx>
            <c:strRef>
              <c:f>'元データ（グラフ用）'!$D$63</c:f>
              <c:strCache>
                <c:ptCount val="1"/>
                <c:pt idx="0">
                  <c:v>全国の1世帯当たり消費支出額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'元データ（グラフ用）'!$E$62:$AA$62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'元データ（グラフ用）'!$E$63:$AA$63</c:f>
              <c:numCache>
                <c:formatCode>#,##0;"▲ "#,##0</c:formatCode>
                <c:ptCount val="14"/>
                <c:pt idx="0">
                  <c:v>300609</c:v>
                </c:pt>
                <c:pt idx="1">
                  <c:v>279671</c:v>
                </c:pt>
                <c:pt idx="2">
                  <c:v>278765</c:v>
                </c:pt>
                <c:pt idx="3">
                  <c:v>321380</c:v>
                </c:pt>
                <c:pt idx="4">
                  <c:v>287173</c:v>
                </c:pt>
                <c:pt idx="5">
                  <c:v>271735</c:v>
                </c:pt>
                <c:pt idx="6">
                  <c:v>292214</c:v>
                </c:pt>
                <c:pt idx="7">
                  <c:v>267922</c:v>
                </c:pt>
                <c:pt idx="8">
                  <c:v>252017</c:v>
                </c:pt>
                <c:pt idx="9">
                  <c:v>273699</c:v>
                </c:pt>
                <c:pt idx="10">
                  <c:v>266897</c:v>
                </c:pt>
                <c:pt idx="11">
                  <c:v>276360</c:v>
                </c:pt>
                <c:pt idx="12">
                  <c:v>269863</c:v>
                </c:pt>
                <c:pt idx="13">
                  <c:v>283508</c:v>
                </c:pt>
              </c:numCache>
            </c:numRef>
          </c:val>
          <c:extLst>
            <c:ext xmlns:c16="http://schemas.microsoft.com/office/drawing/2014/chart" uri="{C3380CC4-5D6E-409C-BE32-E72D297353CC}">
              <c16:uniqueId val="{00000000-C151-41C9-BD01-0A67D70ADDC1}"/>
            </c:ext>
          </c:extLst>
        </c:ser>
        <c:ser>
          <c:idx val="2"/>
          <c:order val="2"/>
          <c:tx>
            <c:strRef>
              <c:f>'元データ（グラフ用）'!$D$65</c:f>
              <c:strCache>
                <c:ptCount val="1"/>
                <c:pt idx="0">
                  <c:v>大阪市の1世帯当たり消費支出額</c:v>
                </c:pt>
              </c:strCache>
            </c:strRef>
          </c:tx>
          <c:spPr>
            <a:solidFill>
              <a:srgbClr val="00B050"/>
            </a:solidFill>
            <a:ln>
              <a:solidFill>
                <a:srgbClr val="00B050"/>
              </a:solidFill>
            </a:ln>
            <a:effectLst/>
          </c:spPr>
          <c:invertIfNegative val="0"/>
          <c:cat>
            <c:strRef>
              <c:f>'元データ（グラフ用）'!$E$62:$AA$62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'元データ（グラフ用）'!$E$65:$AA$65</c:f>
              <c:numCache>
                <c:formatCode>#,##0;"▲ "#,##0</c:formatCode>
                <c:ptCount val="14"/>
                <c:pt idx="0">
                  <c:v>260031</c:v>
                </c:pt>
                <c:pt idx="1">
                  <c:v>257080</c:v>
                </c:pt>
                <c:pt idx="2">
                  <c:v>238813</c:v>
                </c:pt>
                <c:pt idx="3">
                  <c:v>280160</c:v>
                </c:pt>
                <c:pt idx="4">
                  <c:v>235506</c:v>
                </c:pt>
                <c:pt idx="5">
                  <c:v>259803</c:v>
                </c:pt>
                <c:pt idx="6">
                  <c:v>265113</c:v>
                </c:pt>
                <c:pt idx="7">
                  <c:v>245208</c:v>
                </c:pt>
                <c:pt idx="8">
                  <c:v>238041</c:v>
                </c:pt>
                <c:pt idx="9">
                  <c:v>226777</c:v>
                </c:pt>
                <c:pt idx="10">
                  <c:v>248701</c:v>
                </c:pt>
                <c:pt idx="11">
                  <c:v>245867</c:v>
                </c:pt>
                <c:pt idx="12">
                  <c:v>213096</c:v>
                </c:pt>
                <c:pt idx="13">
                  <c:v>261858</c:v>
                </c:pt>
              </c:numCache>
            </c:numRef>
          </c:val>
          <c:extLst>
            <c:ext xmlns:c16="http://schemas.microsoft.com/office/drawing/2014/chart" uri="{C3380CC4-5D6E-409C-BE32-E72D297353CC}">
              <c16:uniqueId val="{00000001-C151-41C9-BD01-0A67D70ADDC1}"/>
            </c:ext>
          </c:extLst>
        </c:ser>
        <c:dLbls>
          <c:showLegendKey val="0"/>
          <c:showVal val="0"/>
          <c:showCatName val="0"/>
          <c:showSerName val="0"/>
          <c:showPercent val="0"/>
          <c:showBubbleSize val="0"/>
        </c:dLbls>
        <c:gapWidth val="150"/>
        <c:axId val="124121391"/>
        <c:axId val="124105999"/>
      </c:barChart>
      <c:lineChart>
        <c:grouping val="standard"/>
        <c:varyColors val="0"/>
        <c:ser>
          <c:idx val="1"/>
          <c:order val="1"/>
          <c:tx>
            <c:strRef>
              <c:f>'元データ（グラフ用）'!$D$64</c:f>
              <c:strCache>
                <c:ptCount val="1"/>
                <c:pt idx="0">
                  <c:v>全国の対前年同期比</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cat>
            <c:strRef>
              <c:f>'元データ（グラフ用）'!$E$62:$AA$62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'元データ（グラフ用）'!$E$64:$AA$64</c:f>
              <c:numCache>
                <c:formatCode>\+#,##0.0;"▲ "#,##0.0</c:formatCode>
                <c:ptCount val="14"/>
                <c:pt idx="0">
                  <c:v>10.4</c:v>
                </c:pt>
                <c:pt idx="1">
                  <c:v>-6.2</c:v>
                </c:pt>
                <c:pt idx="2">
                  <c:v>-1.3</c:v>
                </c:pt>
                <c:pt idx="3">
                  <c:v>-2.9</c:v>
                </c:pt>
                <c:pt idx="4">
                  <c:v>-3.8</c:v>
                </c:pt>
                <c:pt idx="5">
                  <c:v>-0.3</c:v>
                </c:pt>
                <c:pt idx="6">
                  <c:v>-6</c:v>
                </c:pt>
                <c:pt idx="7">
                  <c:v>-11.1</c:v>
                </c:pt>
                <c:pt idx="8">
                  <c:v>-16.2</c:v>
                </c:pt>
                <c:pt idx="9">
                  <c:v>-1.2</c:v>
                </c:pt>
                <c:pt idx="10">
                  <c:v>-7.6</c:v>
                </c:pt>
                <c:pt idx="11">
                  <c:v>-6.9</c:v>
                </c:pt>
                <c:pt idx="12">
                  <c:v>-10.199999999999999</c:v>
                </c:pt>
                <c:pt idx="13">
                  <c:v>1.9</c:v>
                </c:pt>
              </c:numCache>
            </c:numRef>
          </c:val>
          <c:smooth val="0"/>
          <c:extLst>
            <c:ext xmlns:c16="http://schemas.microsoft.com/office/drawing/2014/chart" uri="{C3380CC4-5D6E-409C-BE32-E72D297353CC}">
              <c16:uniqueId val="{00000002-C151-41C9-BD01-0A67D70ADDC1}"/>
            </c:ext>
          </c:extLst>
        </c:ser>
        <c:ser>
          <c:idx val="3"/>
          <c:order val="3"/>
          <c:tx>
            <c:strRef>
              <c:f>'元データ（グラフ用）'!$D$66</c:f>
              <c:strCache>
                <c:ptCount val="1"/>
                <c:pt idx="0">
                  <c:v>大阪市の対前年同期比</c:v>
                </c:pt>
              </c:strCache>
            </c:strRef>
          </c:tx>
          <c:spPr>
            <a:ln w="28575" cap="rnd">
              <a:solidFill>
                <a:schemeClr val="accent4"/>
              </a:solidFill>
              <a:round/>
            </a:ln>
            <a:effectLst/>
          </c:spPr>
          <c:marker>
            <c:symbol val="square"/>
            <c:size val="7"/>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C151-41C9-BD01-0A67D70ADDC1}"/>
                </c:ext>
              </c:extLst>
            </c:dLbl>
            <c:dLbl>
              <c:idx val="1"/>
              <c:delete val="1"/>
              <c:extLst>
                <c:ext xmlns:c15="http://schemas.microsoft.com/office/drawing/2012/chart" uri="{CE6537A1-D6FC-4f65-9D91-7224C49458BB}"/>
                <c:ext xmlns:c16="http://schemas.microsoft.com/office/drawing/2014/chart" uri="{C3380CC4-5D6E-409C-BE32-E72D297353CC}">
                  <c16:uniqueId val="{00000008-C151-41C9-BD01-0A67D70ADDC1}"/>
                </c:ext>
              </c:extLst>
            </c:dLbl>
            <c:dLbl>
              <c:idx val="2"/>
              <c:delete val="1"/>
              <c:extLst>
                <c:ext xmlns:c15="http://schemas.microsoft.com/office/drawing/2012/chart" uri="{CE6537A1-D6FC-4f65-9D91-7224C49458BB}"/>
                <c:ext xmlns:c16="http://schemas.microsoft.com/office/drawing/2014/chart" uri="{C3380CC4-5D6E-409C-BE32-E72D297353CC}">
                  <c16:uniqueId val="{00000009-C151-41C9-BD01-0A67D70ADDC1}"/>
                </c:ext>
              </c:extLst>
            </c:dLbl>
            <c:dLbl>
              <c:idx val="3"/>
              <c:delete val="1"/>
              <c:extLst>
                <c:ext xmlns:c15="http://schemas.microsoft.com/office/drawing/2012/chart" uri="{CE6537A1-D6FC-4f65-9D91-7224C49458BB}"/>
                <c:ext xmlns:c16="http://schemas.microsoft.com/office/drawing/2014/chart" uri="{C3380CC4-5D6E-409C-BE32-E72D297353CC}">
                  <c16:uniqueId val="{0000000A-C151-41C9-BD01-0A67D70ADDC1}"/>
                </c:ext>
              </c:extLst>
            </c:dLbl>
            <c:dLbl>
              <c:idx val="4"/>
              <c:delete val="1"/>
              <c:extLst>
                <c:ext xmlns:c15="http://schemas.microsoft.com/office/drawing/2012/chart" uri="{CE6537A1-D6FC-4f65-9D91-7224C49458BB}"/>
                <c:ext xmlns:c16="http://schemas.microsoft.com/office/drawing/2014/chart" uri="{C3380CC4-5D6E-409C-BE32-E72D297353CC}">
                  <c16:uniqueId val="{0000000B-C151-41C9-BD01-0A67D70ADDC1}"/>
                </c:ext>
              </c:extLst>
            </c:dLbl>
            <c:dLbl>
              <c:idx val="5"/>
              <c:delete val="1"/>
              <c:extLst>
                <c:ext xmlns:c15="http://schemas.microsoft.com/office/drawing/2012/chart" uri="{CE6537A1-D6FC-4f65-9D91-7224C49458BB}"/>
                <c:ext xmlns:c16="http://schemas.microsoft.com/office/drawing/2014/chart" uri="{C3380CC4-5D6E-409C-BE32-E72D297353CC}">
                  <c16:uniqueId val="{0000000C-C151-41C9-BD01-0A67D70ADDC1}"/>
                </c:ext>
              </c:extLst>
            </c:dLbl>
            <c:dLbl>
              <c:idx val="6"/>
              <c:layout>
                <c:manualLayout>
                  <c:x val="-2.0618556701030927E-2"/>
                  <c:y val="2.9473867207674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51-41C9-BD01-0A67D70ADDC1}"/>
                </c:ext>
              </c:extLst>
            </c:dLbl>
            <c:dLbl>
              <c:idx val="7"/>
              <c:layout>
                <c:manualLayout>
                  <c:x val="-1.1782032400589101E-2"/>
                  <c:y val="-1.3397212367125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51-41C9-BD01-0A67D70ADDC1}"/>
                </c:ext>
              </c:extLst>
            </c:dLbl>
            <c:dLbl>
              <c:idx val="8"/>
              <c:layout>
                <c:manualLayout>
                  <c:x val="-2.0618556701030927E-2"/>
                  <c:y val="-2.679442473424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151-41C9-BD01-0A67D70ADDC1}"/>
                </c:ext>
              </c:extLst>
            </c:dLbl>
            <c:dLbl>
              <c:idx val="9"/>
              <c:layout>
                <c:manualLayout>
                  <c:x val="-2.0618556701031035E-2"/>
                  <c:y val="3.2153309681099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151-41C9-BD01-0A67D70ADDC1}"/>
                </c:ext>
              </c:extLst>
            </c:dLbl>
            <c:dLbl>
              <c:idx val="10"/>
              <c:layout>
                <c:manualLayout>
                  <c:x val="-1.1045655375552283E-2"/>
                  <c:y val="-1.339721236712547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2326951399116346E-2"/>
                      <c:h val="4.153135833808741E-2"/>
                    </c:manualLayout>
                  </c15:layout>
                </c:ext>
                <c:ext xmlns:c16="http://schemas.microsoft.com/office/drawing/2014/chart" uri="{C3380CC4-5D6E-409C-BE32-E72D297353CC}">
                  <c16:uniqueId val="{00000004-C151-41C9-BD01-0A67D70ADDC1}"/>
                </c:ext>
              </c:extLst>
            </c:dLbl>
            <c:dLbl>
              <c:idx val="11"/>
              <c:layout>
                <c:manualLayout>
                  <c:x val="-1.0309278350515464E-2"/>
                  <c:y val="-1.6076654840550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151-41C9-BD01-0A67D70ADDC1}"/>
                </c:ext>
              </c:extLst>
            </c:dLbl>
            <c:dLbl>
              <c:idx val="12"/>
              <c:layout>
                <c:manualLayout>
                  <c:x val="-1.32547864506627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151-41C9-BD01-0A67D70ADDC1}"/>
                </c:ext>
              </c:extLst>
            </c:dLbl>
            <c:dLbl>
              <c:idx val="13"/>
              <c:layout>
                <c:manualLayout>
                  <c:x val="-1.1782032400589209E-2"/>
                  <c:y val="-1.875609731397491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0854197349042713E-2"/>
                      <c:h val="4.6890243284937398E-2"/>
                    </c:manualLayout>
                  </c15:layout>
                </c:ext>
                <c:ext xmlns:c16="http://schemas.microsoft.com/office/drawing/2014/chart" uri="{C3380CC4-5D6E-409C-BE32-E72D297353CC}">
                  <c16:uniqueId val="{00000013-C151-41C9-BD01-0A67D70ADD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'元データ（グラフ用）'!$E$62:$AA$62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'元データ（グラフ用）'!$E$66:$AA$66</c:f>
              <c:numCache>
                <c:formatCode>\+#,##0.0;"▲ "#,##0.0</c:formatCode>
                <c:ptCount val="14"/>
                <c:pt idx="0">
                  <c:v>5.3674250866138529</c:v>
                </c:pt>
                <c:pt idx="1">
                  <c:v>-6.6107716562892822</c:v>
                </c:pt>
                <c:pt idx="2">
                  <c:v>-8.3184570083806531</c:v>
                </c:pt>
                <c:pt idx="3">
                  <c:v>-13.332116551227047</c:v>
                </c:pt>
                <c:pt idx="4">
                  <c:v>-15.171795250461951</c:v>
                </c:pt>
                <c:pt idx="5">
                  <c:v>-5.7855285631915105</c:v>
                </c:pt>
                <c:pt idx="6">
                  <c:v>-14.869356076539963</c:v>
                </c:pt>
                <c:pt idx="7">
                  <c:v>-8.8415597547873315</c:v>
                </c:pt>
                <c:pt idx="8">
                  <c:v>-12.861033626919106</c:v>
                </c:pt>
                <c:pt idx="9">
                  <c:v>-17.037560042290256</c:v>
                </c:pt>
                <c:pt idx="10">
                  <c:v>0.98302744843268286</c:v>
                </c:pt>
                <c:pt idx="11">
                  <c:v>-12.880159593504292</c:v>
                </c:pt>
                <c:pt idx="12">
                  <c:v>-18.5</c:v>
                </c:pt>
                <c:pt idx="13">
                  <c:v>1.8585654271044083</c:v>
                </c:pt>
              </c:numCache>
            </c:numRef>
          </c:val>
          <c:smooth val="0"/>
          <c:extLst>
            <c:ext xmlns:c16="http://schemas.microsoft.com/office/drawing/2014/chart" uri="{C3380CC4-5D6E-409C-BE32-E72D297353CC}">
              <c16:uniqueId val="{00000003-C151-41C9-BD01-0A67D70ADDC1}"/>
            </c:ext>
          </c:extLst>
        </c:ser>
        <c:dLbls>
          <c:showLegendKey val="0"/>
          <c:showVal val="0"/>
          <c:showCatName val="0"/>
          <c:showSerName val="0"/>
          <c:showPercent val="0"/>
          <c:showBubbleSize val="0"/>
        </c:dLbls>
        <c:marker val="1"/>
        <c:smooth val="0"/>
        <c:axId val="124106831"/>
        <c:axId val="124108495"/>
      </c:lineChart>
      <c:catAx>
        <c:axId val="12412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24105999"/>
        <c:crosses val="autoZero"/>
        <c:auto val="1"/>
        <c:lblAlgn val="ctr"/>
        <c:lblOffset val="100"/>
        <c:noMultiLvlLbl val="0"/>
      </c:catAx>
      <c:valAx>
        <c:axId val="124105999"/>
        <c:scaling>
          <c:orientation val="minMax"/>
          <c:max val="330000"/>
          <c:min val="210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（円）</a:t>
                </a:r>
              </a:p>
            </c:rich>
          </c:tx>
          <c:layout>
            <c:manualLayout>
              <c:xMode val="edge"/>
              <c:yMode val="edge"/>
              <c:x val="6.8299027054607858E-2"/>
              <c:y val="7.3225154183981067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4121391"/>
        <c:crosses val="autoZero"/>
        <c:crossBetween val="between"/>
        <c:majorUnit val="20000"/>
      </c:valAx>
      <c:valAx>
        <c:axId val="124108495"/>
        <c:scaling>
          <c:orientation val="minMax"/>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90835335642894666"/>
              <c:y val="7.31765036948219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4106831"/>
        <c:crosses val="max"/>
        <c:crossBetween val="between"/>
      </c:valAx>
      <c:catAx>
        <c:axId val="124106831"/>
        <c:scaling>
          <c:orientation val="minMax"/>
        </c:scaling>
        <c:delete val="1"/>
        <c:axPos val="b"/>
        <c:numFmt formatCode="General" sourceLinked="1"/>
        <c:majorTickMark val="out"/>
        <c:minorTickMark val="none"/>
        <c:tickLblPos val="nextTo"/>
        <c:crossAx val="124108495"/>
        <c:crosses val="autoZero"/>
        <c:auto val="1"/>
        <c:lblAlgn val="ctr"/>
        <c:lblOffset val="100"/>
        <c:noMultiLvlLbl val="0"/>
      </c:catAx>
      <c:spPr>
        <a:noFill/>
        <a:ln>
          <a:noFill/>
        </a:ln>
        <a:effectLst/>
      </c:spPr>
    </c:plotArea>
    <c:legend>
      <c:legendPos val="t"/>
      <c:layout>
        <c:manualLayout>
          <c:xMode val="edge"/>
          <c:yMode val="edge"/>
          <c:x val="0.35939477926083979"/>
          <c:y val="0.10509195340217461"/>
          <c:w val="0.53459986316143471"/>
          <c:h val="0.1452202999968124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家計消費支出の推移（用途</a:t>
            </a:r>
            <a:r>
              <a:rPr lang="ja-JP" altLang="en-US" sz="1400" b="1" dirty="0" smtClean="0"/>
              <a:t>別・全国）</a:t>
            </a:r>
            <a:endParaRPr lang="ja-JP" altLang="en-US" sz="1400" b="1" dirty="0"/>
          </a:p>
        </c:rich>
      </c:tx>
      <c:layout>
        <c:manualLayout>
          <c:xMode val="edge"/>
          <c:yMode val="edge"/>
          <c:x val="0.19444444444444445"/>
          <c:y val="3.317542494371698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108114610673664"/>
          <c:y val="0.10660452618770246"/>
          <c:w val="0.85836329833770775"/>
          <c:h val="0.7961438958263648"/>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5A-45E0-9232-05FE8C0592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全国!$A$31:$A$38</c:f>
              <c:strCache>
                <c:ptCount val="8"/>
                <c:pt idx="0">
                  <c:v>20/3</c:v>
                </c:pt>
                <c:pt idx="1">
                  <c:v>20/4</c:v>
                </c:pt>
                <c:pt idx="2">
                  <c:v>20/5</c:v>
                </c:pt>
                <c:pt idx="3">
                  <c:v>20/6</c:v>
                </c:pt>
                <c:pt idx="4">
                  <c:v>20/7</c:v>
                </c:pt>
                <c:pt idx="5">
                  <c:v>20/8</c:v>
                </c:pt>
                <c:pt idx="6">
                  <c:v>20/9</c:v>
                </c:pt>
                <c:pt idx="7">
                  <c:v>20/10</c:v>
                </c:pt>
              </c:strCache>
            </c:strRef>
          </c:cat>
          <c:val>
            <c:numRef>
              <c:f>全国!$B$31:$B$38</c:f>
              <c:numCache>
                <c:formatCode>0.0%</c:formatCode>
                <c:ptCount val="8"/>
                <c:pt idx="0">
                  <c:v>-5.5161442604292676E-2</c:v>
                </c:pt>
                <c:pt idx="1">
                  <c:v>-0.11029568035704795</c:v>
                </c:pt>
                <c:pt idx="2">
                  <c:v>-0.16245874889083123</c:v>
                </c:pt>
                <c:pt idx="3">
                  <c:v>-1.1495871887663323E-2</c:v>
                </c:pt>
                <c:pt idx="4">
                  <c:v>-7.3357960739655392E-2</c:v>
                </c:pt>
                <c:pt idx="5">
                  <c:v>-6.7381642577287959E-2</c:v>
                </c:pt>
                <c:pt idx="6">
                  <c:v>-0.1022790402150302</c:v>
                </c:pt>
                <c:pt idx="7">
                  <c:v>1.3719692066749944E-2</c:v>
                </c:pt>
              </c:numCache>
            </c:numRef>
          </c:val>
          <c:smooth val="0"/>
          <c:extLst>
            <c:ext xmlns:c16="http://schemas.microsoft.com/office/drawing/2014/chart" uri="{C3380CC4-5D6E-409C-BE32-E72D297353CC}">
              <c16:uniqueId val="{00000001-7494-486B-A40B-9E82108205AE}"/>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5A-45E0-9232-05FE8C0592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全国!$A$31:$A$38</c:f>
              <c:strCache>
                <c:ptCount val="8"/>
                <c:pt idx="0">
                  <c:v>20/3</c:v>
                </c:pt>
                <c:pt idx="1">
                  <c:v>20/4</c:v>
                </c:pt>
                <c:pt idx="2">
                  <c:v>20/5</c:v>
                </c:pt>
                <c:pt idx="3">
                  <c:v>20/6</c:v>
                </c:pt>
                <c:pt idx="4">
                  <c:v>20/7</c:v>
                </c:pt>
                <c:pt idx="5">
                  <c:v>20/8</c:v>
                </c:pt>
                <c:pt idx="6">
                  <c:v>20/9</c:v>
                </c:pt>
                <c:pt idx="7">
                  <c:v>20/10</c:v>
                </c:pt>
              </c:strCache>
            </c:strRef>
          </c:cat>
          <c:val>
            <c:numRef>
              <c:f>全国!$C$31:$C$38</c:f>
              <c:numCache>
                <c:formatCode>0.0%</c:formatCode>
                <c:ptCount val="8"/>
                <c:pt idx="0">
                  <c:v>-0.25063977118771641</c:v>
                </c:pt>
                <c:pt idx="1">
                  <c:v>-0.54795235196939396</c:v>
                </c:pt>
                <c:pt idx="2">
                  <c:v>-0.3739942066301899</c:v>
                </c:pt>
                <c:pt idx="3">
                  <c:v>-6.6366501575866765E-2</c:v>
                </c:pt>
                <c:pt idx="4">
                  <c:v>-0.21716417910447761</c:v>
                </c:pt>
                <c:pt idx="5">
                  <c:v>-0.21980067900558542</c:v>
                </c:pt>
                <c:pt idx="6">
                  <c:v>-0.31414800113410835</c:v>
                </c:pt>
                <c:pt idx="7">
                  <c:v>8.5541798833520977E-2</c:v>
                </c:pt>
              </c:numCache>
            </c:numRef>
          </c:val>
          <c:smooth val="0"/>
          <c:extLst>
            <c:ext xmlns:c16="http://schemas.microsoft.com/office/drawing/2014/chart" uri="{C3380CC4-5D6E-409C-BE32-E72D297353CC}">
              <c16:uniqueId val="{00000003-7494-486B-A40B-9E82108205AE}"/>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5A-45E0-9232-05FE8C0592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全国!$A$31:$A$38</c:f>
              <c:strCache>
                <c:ptCount val="8"/>
                <c:pt idx="0">
                  <c:v>20/3</c:v>
                </c:pt>
                <c:pt idx="1">
                  <c:v>20/4</c:v>
                </c:pt>
                <c:pt idx="2">
                  <c:v>20/5</c:v>
                </c:pt>
                <c:pt idx="3">
                  <c:v>20/6</c:v>
                </c:pt>
                <c:pt idx="4">
                  <c:v>20/7</c:v>
                </c:pt>
                <c:pt idx="5">
                  <c:v>20/8</c:v>
                </c:pt>
                <c:pt idx="6">
                  <c:v>20/9</c:v>
                </c:pt>
                <c:pt idx="7">
                  <c:v>20/10</c:v>
                </c:pt>
              </c:strCache>
            </c:strRef>
          </c:cat>
          <c:val>
            <c:numRef>
              <c:f>全国!$D$31:$D$38</c:f>
              <c:numCache>
                <c:formatCode>0.0%</c:formatCode>
                <c:ptCount val="8"/>
                <c:pt idx="0">
                  <c:v>1.1080926508435729E-2</c:v>
                </c:pt>
                <c:pt idx="1">
                  <c:v>-2.3033792998939262E-2</c:v>
                </c:pt>
                <c:pt idx="2">
                  <c:v>-6.495674609197144E-2</c:v>
                </c:pt>
                <c:pt idx="3">
                  <c:v>1.9613376605051469E-2</c:v>
                </c:pt>
                <c:pt idx="4">
                  <c:v>4.0990428630877984E-2</c:v>
                </c:pt>
                <c:pt idx="5">
                  <c:v>0.11569693809133574</c:v>
                </c:pt>
                <c:pt idx="6">
                  <c:v>-0.12561056105610557</c:v>
                </c:pt>
                <c:pt idx="7">
                  <c:v>0.15793325526932089</c:v>
                </c:pt>
              </c:numCache>
            </c:numRef>
          </c:val>
          <c:smooth val="0"/>
          <c:extLst>
            <c:ext xmlns:c16="http://schemas.microsoft.com/office/drawing/2014/chart" uri="{C3380CC4-5D6E-409C-BE32-E72D297353CC}">
              <c16:uniqueId val="{00000004-7494-486B-A40B-9E82108205AE}"/>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7"/>
              <c:layout>
                <c:manualLayout>
                  <c:x val="-2.0370135052831988E-16"/>
                  <c:y val="1.0795459616693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5A-45E0-9232-05FE8C0592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全国!$A$31:$A$38</c:f>
              <c:strCache>
                <c:ptCount val="8"/>
                <c:pt idx="0">
                  <c:v>20/3</c:v>
                </c:pt>
                <c:pt idx="1">
                  <c:v>20/4</c:v>
                </c:pt>
                <c:pt idx="2">
                  <c:v>20/5</c:v>
                </c:pt>
                <c:pt idx="3">
                  <c:v>20/6</c:v>
                </c:pt>
                <c:pt idx="4">
                  <c:v>20/7</c:v>
                </c:pt>
                <c:pt idx="5">
                  <c:v>20/8</c:v>
                </c:pt>
                <c:pt idx="6">
                  <c:v>20/9</c:v>
                </c:pt>
                <c:pt idx="7">
                  <c:v>20/10</c:v>
                </c:pt>
              </c:strCache>
            </c:strRef>
          </c:cat>
          <c:val>
            <c:numRef>
              <c:f>全国!$E$31:$E$38</c:f>
              <c:numCache>
                <c:formatCode>0.0%</c:formatCode>
                <c:ptCount val="8"/>
                <c:pt idx="0">
                  <c:v>4.0244005761236323E-4</c:v>
                </c:pt>
                <c:pt idx="1">
                  <c:v>-9.1793609511424901E-2</c:v>
                </c:pt>
                <c:pt idx="2">
                  <c:v>-0.23691539849825094</c:v>
                </c:pt>
                <c:pt idx="3">
                  <c:v>-6.5140365222131402E-2</c:v>
                </c:pt>
                <c:pt idx="4">
                  <c:v>-0.19848870925226259</c:v>
                </c:pt>
                <c:pt idx="5">
                  <c:v>-0.12487164979778298</c:v>
                </c:pt>
                <c:pt idx="6">
                  <c:v>-8.9146864722409735E-2</c:v>
                </c:pt>
                <c:pt idx="7">
                  <c:v>-3.6324046122630738E-2</c:v>
                </c:pt>
              </c:numCache>
            </c:numRef>
          </c:val>
          <c:smooth val="0"/>
          <c:extLst>
            <c:ext xmlns:c16="http://schemas.microsoft.com/office/drawing/2014/chart" uri="{C3380CC4-5D6E-409C-BE32-E72D297353CC}">
              <c16:uniqueId val="{00000005-7494-486B-A40B-9E82108205AE}"/>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7"/>
              <c:layout>
                <c:manualLayout>
                  <c:x val="-2.0370135052831988E-16"/>
                  <c:y val="8.09659471251988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A-45E0-9232-05FE8C0592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全国!$A$31:$A$38</c:f>
              <c:strCache>
                <c:ptCount val="8"/>
                <c:pt idx="0">
                  <c:v>20/3</c:v>
                </c:pt>
                <c:pt idx="1">
                  <c:v>20/4</c:v>
                </c:pt>
                <c:pt idx="2">
                  <c:v>20/5</c:v>
                </c:pt>
                <c:pt idx="3">
                  <c:v>20/6</c:v>
                </c:pt>
                <c:pt idx="4">
                  <c:v>20/7</c:v>
                </c:pt>
                <c:pt idx="5">
                  <c:v>20/8</c:v>
                </c:pt>
                <c:pt idx="6">
                  <c:v>20/9</c:v>
                </c:pt>
                <c:pt idx="7">
                  <c:v>20/10</c:v>
                </c:pt>
              </c:strCache>
            </c:strRef>
          </c:cat>
          <c:val>
            <c:numRef>
              <c:f>全国!$F$31:$F$38</c:f>
              <c:numCache>
                <c:formatCode>0.0%</c:formatCode>
                <c:ptCount val="8"/>
                <c:pt idx="0">
                  <c:v>-0.19404140065776743</c:v>
                </c:pt>
                <c:pt idx="1">
                  <c:v>-0.33696402787368951</c:v>
                </c:pt>
                <c:pt idx="2">
                  <c:v>-0.37488415199258573</c:v>
                </c:pt>
                <c:pt idx="3">
                  <c:v>-0.21929206508975008</c:v>
                </c:pt>
                <c:pt idx="4">
                  <c:v>-0.21676699061774896</c:v>
                </c:pt>
                <c:pt idx="5">
                  <c:v>-0.27531551816081057</c:v>
                </c:pt>
                <c:pt idx="6">
                  <c:v>-0.23717243610482042</c:v>
                </c:pt>
                <c:pt idx="7">
                  <c:v>-8.7256113545294278E-3</c:v>
                </c:pt>
              </c:numCache>
            </c:numRef>
          </c:val>
          <c:smooth val="0"/>
          <c:extLst>
            <c:ext xmlns:c16="http://schemas.microsoft.com/office/drawing/2014/chart" uri="{C3380CC4-5D6E-409C-BE32-E72D297353CC}">
              <c16:uniqueId val="{00000006-7494-486B-A40B-9E82108205AE}"/>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
              <c:layout>
                <c:manualLayout>
                  <c:x val="0"/>
                  <c:y val="-8.09659471251988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5A-45E0-9232-05FE8C0592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全国!$A$31:$A$38</c:f>
              <c:strCache>
                <c:ptCount val="8"/>
                <c:pt idx="0">
                  <c:v>20/3</c:v>
                </c:pt>
                <c:pt idx="1">
                  <c:v>20/4</c:v>
                </c:pt>
                <c:pt idx="2">
                  <c:v>20/5</c:v>
                </c:pt>
                <c:pt idx="3">
                  <c:v>20/6</c:v>
                </c:pt>
                <c:pt idx="4">
                  <c:v>20/7</c:v>
                </c:pt>
                <c:pt idx="5">
                  <c:v>20/8</c:v>
                </c:pt>
                <c:pt idx="6">
                  <c:v>20/9</c:v>
                </c:pt>
                <c:pt idx="7">
                  <c:v>20/10</c:v>
                </c:pt>
              </c:strCache>
            </c:strRef>
          </c:cat>
          <c:val>
            <c:numRef>
              <c:f>全国!$G$31:$G$38</c:f>
              <c:numCache>
                <c:formatCode>0.0%</c:formatCode>
                <c:ptCount val="8"/>
                <c:pt idx="0">
                  <c:v>-0.01</c:v>
                </c:pt>
                <c:pt idx="1">
                  <c:v>-4.5999999999999999E-2</c:v>
                </c:pt>
                <c:pt idx="2">
                  <c:v>-5.3999999999999999E-2</c:v>
                </c:pt>
                <c:pt idx="3">
                  <c:v>8.9999999999999993E-3</c:v>
                </c:pt>
                <c:pt idx="4">
                  <c:v>0.01</c:v>
                </c:pt>
                <c:pt idx="5">
                  <c:v>0.01</c:v>
                </c:pt>
                <c:pt idx="6">
                  <c:v>3.0000000000000001E-3</c:v>
                </c:pt>
                <c:pt idx="7">
                  <c:v>0.03</c:v>
                </c:pt>
              </c:numCache>
            </c:numRef>
          </c:val>
          <c:smooth val="0"/>
          <c:extLst>
            <c:ext xmlns:c16="http://schemas.microsoft.com/office/drawing/2014/chart" uri="{C3380CC4-5D6E-409C-BE32-E72D297353CC}">
              <c16:uniqueId val="{00000007-7494-486B-A40B-9E82108205AE}"/>
            </c:ext>
          </c:extLst>
        </c:ser>
        <c:dLbls>
          <c:showLegendKey val="0"/>
          <c:showVal val="0"/>
          <c:showCatName val="0"/>
          <c:showSerName val="0"/>
          <c:showPercent val="0"/>
          <c:showBubbleSize val="0"/>
        </c:dLbls>
        <c:marker val="1"/>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家計消費支出の推移（用途</a:t>
            </a:r>
            <a:r>
              <a:rPr lang="ja-JP" altLang="en-US" sz="1400" b="1" dirty="0" smtClean="0"/>
              <a:t>別・大阪）</a:t>
            </a:r>
            <a:endParaRPr lang="ja-JP" altLang="en-US" sz="1400" b="1" dirty="0"/>
          </a:p>
        </c:rich>
      </c:tx>
      <c:layout>
        <c:manualLayout>
          <c:xMode val="edge"/>
          <c:yMode val="edge"/>
          <c:x val="0.21567938688799576"/>
          <c:y val="2.77778370085430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108114610673664"/>
          <c:y val="0.10712541403109925"/>
          <c:w val="0.85836329833770775"/>
          <c:h val="0.81158841093640377"/>
        </c:manualLayout>
      </c:layout>
      <c:lineChart>
        <c:grouping val="standard"/>
        <c:varyColors val="0"/>
        <c:ser>
          <c:idx val="0"/>
          <c:order val="0"/>
          <c:tx>
            <c:strRef>
              <c:f>大阪市!$B$27</c:f>
              <c:strCache>
                <c:ptCount val="1"/>
                <c:pt idx="0">
                  <c:v>消費支出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F-7CF7-434E-A992-349C740A1873}"/>
                </c:ext>
              </c:extLst>
            </c:dLbl>
            <c:dLbl>
              <c:idx val="1"/>
              <c:delete val="1"/>
              <c:extLst>
                <c:ext xmlns:c15="http://schemas.microsoft.com/office/drawing/2012/chart" uri="{CE6537A1-D6FC-4f65-9D91-7224C49458BB}"/>
                <c:ext xmlns:c16="http://schemas.microsoft.com/office/drawing/2014/chart" uri="{C3380CC4-5D6E-409C-BE32-E72D297353CC}">
                  <c16:uniqueId val="{0000000E-7CF7-434E-A992-349C740A1873}"/>
                </c:ext>
              </c:extLst>
            </c:dLbl>
            <c:dLbl>
              <c:idx val="2"/>
              <c:delete val="1"/>
              <c:extLst>
                <c:ext xmlns:c15="http://schemas.microsoft.com/office/drawing/2012/chart" uri="{CE6537A1-D6FC-4f65-9D91-7224C49458BB}"/>
                <c:ext xmlns:c16="http://schemas.microsoft.com/office/drawing/2014/chart" uri="{C3380CC4-5D6E-409C-BE32-E72D297353CC}">
                  <c16:uniqueId val="{0000000B-7CF7-434E-A992-349C740A1873}"/>
                </c:ext>
              </c:extLst>
            </c:dLbl>
            <c:dLbl>
              <c:idx val="3"/>
              <c:delete val="1"/>
              <c:extLst>
                <c:ext xmlns:c15="http://schemas.microsoft.com/office/drawing/2012/chart" uri="{CE6537A1-D6FC-4f65-9D91-7224C49458BB}"/>
                <c:ext xmlns:c16="http://schemas.microsoft.com/office/drawing/2014/chart" uri="{C3380CC4-5D6E-409C-BE32-E72D297353CC}">
                  <c16:uniqueId val="{0000000C-7CF7-434E-A992-349C740A1873}"/>
                </c:ext>
              </c:extLst>
            </c:dLbl>
            <c:dLbl>
              <c:idx val="4"/>
              <c:delete val="1"/>
              <c:extLst>
                <c:ext xmlns:c15="http://schemas.microsoft.com/office/drawing/2012/chart" uri="{CE6537A1-D6FC-4f65-9D91-7224C49458BB}"/>
                <c:ext xmlns:c16="http://schemas.microsoft.com/office/drawing/2014/chart" uri="{C3380CC4-5D6E-409C-BE32-E72D297353CC}">
                  <c16:uniqueId val="{0000000A-7CF7-434E-A992-349C740A1873}"/>
                </c:ext>
              </c:extLst>
            </c:dLbl>
            <c:dLbl>
              <c:idx val="5"/>
              <c:delete val="1"/>
              <c:extLst>
                <c:ext xmlns:c15="http://schemas.microsoft.com/office/drawing/2012/chart" uri="{CE6537A1-D6FC-4f65-9D91-7224C49458BB}"/>
                <c:ext xmlns:c16="http://schemas.microsoft.com/office/drawing/2014/chart" uri="{C3380CC4-5D6E-409C-BE32-E72D297353CC}">
                  <c16:uniqueId val="{00000009-7CF7-434E-A992-349C740A1873}"/>
                </c:ext>
              </c:extLst>
            </c:dLbl>
            <c:dLbl>
              <c:idx val="6"/>
              <c:delete val="1"/>
              <c:extLst>
                <c:ext xmlns:c15="http://schemas.microsoft.com/office/drawing/2012/chart" uri="{CE6537A1-D6FC-4f65-9D91-7224C49458BB}"/>
                <c:ext xmlns:c16="http://schemas.microsoft.com/office/drawing/2014/chart" uri="{C3380CC4-5D6E-409C-BE32-E72D297353CC}">
                  <c16:uniqueId val="{00000003-41AE-4BC7-85A5-8FCF9B5E4484}"/>
                </c:ext>
              </c:extLst>
            </c:dLbl>
            <c:dLbl>
              <c:idx val="7"/>
              <c:layout>
                <c:manualLayout>
                  <c:x val="0"/>
                  <c:y val="-5.52585348873889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F7-434E-A992-349C740A1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大阪市!$A$30:$A$37</c:f>
              <c:strCache>
                <c:ptCount val="8"/>
                <c:pt idx="0">
                  <c:v>20/3</c:v>
                </c:pt>
                <c:pt idx="1">
                  <c:v>20/4</c:v>
                </c:pt>
                <c:pt idx="2">
                  <c:v>20/5</c:v>
                </c:pt>
                <c:pt idx="3">
                  <c:v>20/6</c:v>
                </c:pt>
                <c:pt idx="4">
                  <c:v>20/7</c:v>
                </c:pt>
                <c:pt idx="5">
                  <c:v>20/8</c:v>
                </c:pt>
                <c:pt idx="6">
                  <c:v>20/9</c:v>
                </c:pt>
                <c:pt idx="7">
                  <c:v>20/10</c:v>
                </c:pt>
              </c:strCache>
            </c:strRef>
          </c:cat>
          <c:val>
            <c:numRef>
              <c:f>大阪市!$B$30:$B$37</c:f>
              <c:numCache>
                <c:formatCode>0.0%</c:formatCode>
                <c:ptCount val="8"/>
                <c:pt idx="0">
                  <c:v>-0.14869356076539963</c:v>
                </c:pt>
                <c:pt idx="1">
                  <c:v>-8.8415597547873315E-2</c:v>
                </c:pt>
                <c:pt idx="2">
                  <c:v>-0.12861033626919105</c:v>
                </c:pt>
                <c:pt idx="3">
                  <c:v>-0.17037560042290256</c:v>
                </c:pt>
                <c:pt idx="4">
                  <c:v>9.8302744843268286E-3</c:v>
                </c:pt>
                <c:pt idx="5">
                  <c:v>-0.11875967783655839</c:v>
                </c:pt>
                <c:pt idx="6">
                  <c:v>-0.18049770988843639</c:v>
                </c:pt>
                <c:pt idx="7">
                  <c:v>1.8585654271044083E-2</c:v>
                </c:pt>
              </c:numCache>
            </c:numRef>
          </c:val>
          <c:smooth val="0"/>
          <c:extLst>
            <c:ext xmlns:c16="http://schemas.microsoft.com/office/drawing/2014/chart" uri="{C3380CC4-5D6E-409C-BE32-E72D297353CC}">
              <c16:uniqueId val="{00000001-9765-4A0F-9C6C-B2E2BADCB538}"/>
            </c:ext>
          </c:extLst>
        </c:ser>
        <c:ser>
          <c:idx val="1"/>
          <c:order val="1"/>
          <c:tx>
            <c:strRef>
              <c:f>大阪市!$C$27</c:f>
              <c:strCache>
                <c:ptCount val="1"/>
                <c:pt idx="0">
                  <c:v>被服・履物</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7CF7-434E-A992-349C740A1873}"/>
                </c:ext>
              </c:extLst>
            </c:dLbl>
            <c:dLbl>
              <c:idx val="1"/>
              <c:delete val="1"/>
              <c:extLst>
                <c:ext xmlns:c15="http://schemas.microsoft.com/office/drawing/2012/chart" uri="{CE6537A1-D6FC-4f65-9D91-7224C49458BB}"/>
                <c:ext xmlns:c16="http://schemas.microsoft.com/office/drawing/2014/chart" uri="{C3380CC4-5D6E-409C-BE32-E72D297353CC}">
                  <c16:uniqueId val="{00000006-7CF7-434E-A992-349C740A1873}"/>
                </c:ext>
              </c:extLst>
            </c:dLbl>
            <c:dLbl>
              <c:idx val="2"/>
              <c:delete val="1"/>
              <c:extLst>
                <c:ext xmlns:c15="http://schemas.microsoft.com/office/drawing/2012/chart" uri="{CE6537A1-D6FC-4f65-9D91-7224C49458BB}"/>
                <c:ext xmlns:c16="http://schemas.microsoft.com/office/drawing/2014/chart" uri="{C3380CC4-5D6E-409C-BE32-E72D297353CC}">
                  <c16:uniqueId val="{00000005-7CF7-434E-A992-349C740A1873}"/>
                </c:ext>
              </c:extLst>
            </c:dLbl>
            <c:dLbl>
              <c:idx val="3"/>
              <c:delete val="1"/>
              <c:extLst>
                <c:ext xmlns:c15="http://schemas.microsoft.com/office/drawing/2012/chart" uri="{CE6537A1-D6FC-4f65-9D91-7224C49458BB}"/>
                <c:ext xmlns:c16="http://schemas.microsoft.com/office/drawing/2014/chart" uri="{C3380CC4-5D6E-409C-BE32-E72D297353CC}">
                  <c16:uniqueId val="{0000000D-7CF7-434E-A992-349C740A1873}"/>
                </c:ext>
              </c:extLst>
            </c:dLbl>
            <c:dLbl>
              <c:idx val="4"/>
              <c:delete val="1"/>
              <c:extLst>
                <c:ext xmlns:c15="http://schemas.microsoft.com/office/drawing/2012/chart" uri="{CE6537A1-D6FC-4f65-9D91-7224C49458BB}"/>
                <c:ext xmlns:c16="http://schemas.microsoft.com/office/drawing/2014/chart" uri="{C3380CC4-5D6E-409C-BE32-E72D297353CC}">
                  <c16:uniqueId val="{00000008-7CF7-434E-A992-349C740A1873}"/>
                </c:ext>
              </c:extLst>
            </c:dLbl>
            <c:dLbl>
              <c:idx val="5"/>
              <c:delete val="1"/>
              <c:extLst>
                <c:ext xmlns:c15="http://schemas.microsoft.com/office/drawing/2012/chart" uri="{CE6537A1-D6FC-4f65-9D91-7224C49458BB}"/>
                <c:ext xmlns:c16="http://schemas.microsoft.com/office/drawing/2014/chart" uri="{C3380CC4-5D6E-409C-BE32-E72D297353CC}">
                  <c16:uniqueId val="{00000004-7CF7-434E-A992-349C740A1873}"/>
                </c:ext>
              </c:extLst>
            </c:dLbl>
            <c:dLbl>
              <c:idx val="6"/>
              <c:delete val="1"/>
              <c:extLst>
                <c:ext xmlns:c15="http://schemas.microsoft.com/office/drawing/2012/chart" uri="{CE6537A1-D6FC-4f65-9D91-7224C49458BB}"/>
                <c:ext xmlns:c16="http://schemas.microsoft.com/office/drawing/2014/chart" uri="{C3380CC4-5D6E-409C-BE32-E72D297353CC}">
                  <c16:uniqueId val="{00000002-41AE-4BC7-85A5-8FCF9B5E4484}"/>
                </c:ext>
              </c:extLst>
            </c:dLbl>
            <c:dLbl>
              <c:idx val="7"/>
              <c:layout>
                <c:manualLayout>
                  <c:x val="-2.618201489364948E-3"/>
                  <c:y val="2.7629267443694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F7-434E-A992-349C740A1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大阪市!$A$30:$A$37</c:f>
              <c:strCache>
                <c:ptCount val="8"/>
                <c:pt idx="0">
                  <c:v>20/3</c:v>
                </c:pt>
                <c:pt idx="1">
                  <c:v>20/4</c:v>
                </c:pt>
                <c:pt idx="2">
                  <c:v>20/5</c:v>
                </c:pt>
                <c:pt idx="3">
                  <c:v>20/6</c:v>
                </c:pt>
                <c:pt idx="4">
                  <c:v>20/7</c:v>
                </c:pt>
                <c:pt idx="5">
                  <c:v>20/8</c:v>
                </c:pt>
                <c:pt idx="6">
                  <c:v>20/9</c:v>
                </c:pt>
                <c:pt idx="7">
                  <c:v>20/10</c:v>
                </c:pt>
              </c:strCache>
            </c:strRef>
          </c:cat>
          <c:val>
            <c:numRef>
              <c:f>大阪市!$C$30:$C$37</c:f>
              <c:numCache>
                <c:formatCode>0.0%</c:formatCode>
                <c:ptCount val="8"/>
                <c:pt idx="0">
                  <c:v>-0.20377950013062784</c:v>
                </c:pt>
                <c:pt idx="1">
                  <c:v>-0.64614399414509194</c:v>
                </c:pt>
                <c:pt idx="2">
                  <c:v>-0.45753006298912002</c:v>
                </c:pt>
                <c:pt idx="3">
                  <c:v>-0.13237704918032789</c:v>
                </c:pt>
                <c:pt idx="4">
                  <c:v>0.23575845283515329</c:v>
                </c:pt>
                <c:pt idx="5">
                  <c:v>-0.17132774591971767</c:v>
                </c:pt>
                <c:pt idx="6">
                  <c:v>-0.22446357445715015</c:v>
                </c:pt>
                <c:pt idx="7">
                  <c:v>-0.17918908531898536</c:v>
                </c:pt>
              </c:numCache>
            </c:numRef>
          </c:val>
          <c:smooth val="0"/>
          <c:extLst>
            <c:ext xmlns:c16="http://schemas.microsoft.com/office/drawing/2014/chart" uri="{C3380CC4-5D6E-409C-BE32-E72D297353CC}">
              <c16:uniqueId val="{00000003-9765-4A0F-9C6C-B2E2BADCB538}"/>
            </c:ext>
          </c:extLst>
        </c:ser>
        <c:ser>
          <c:idx val="2"/>
          <c:order val="2"/>
          <c:tx>
            <c:strRef>
              <c:f>大阪市!$D$27</c:f>
              <c:strCache>
                <c:ptCount val="1"/>
                <c:pt idx="0">
                  <c:v>保健医療</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7"/>
              <c:layout>
                <c:manualLayout>
                  <c:x val="0"/>
                  <c:y val="-8.2887802331083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F7-434E-A992-349C740A1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大阪市!$A$30:$A$37</c:f>
              <c:strCache>
                <c:ptCount val="8"/>
                <c:pt idx="0">
                  <c:v>20/3</c:v>
                </c:pt>
                <c:pt idx="1">
                  <c:v>20/4</c:v>
                </c:pt>
                <c:pt idx="2">
                  <c:v>20/5</c:v>
                </c:pt>
                <c:pt idx="3">
                  <c:v>20/6</c:v>
                </c:pt>
                <c:pt idx="4">
                  <c:v>20/7</c:v>
                </c:pt>
                <c:pt idx="5">
                  <c:v>20/8</c:v>
                </c:pt>
                <c:pt idx="6">
                  <c:v>20/9</c:v>
                </c:pt>
                <c:pt idx="7">
                  <c:v>20/10</c:v>
                </c:pt>
              </c:strCache>
            </c:strRef>
          </c:cat>
          <c:val>
            <c:numRef>
              <c:f>大阪市!$D$30:$D$37</c:f>
              <c:numCache>
                <c:formatCode>0.0%</c:formatCode>
                <c:ptCount val="8"/>
                <c:pt idx="0">
                  <c:v>4.0178909862784717E-3</c:v>
                </c:pt>
                <c:pt idx="1">
                  <c:v>-0.29428233683817584</c:v>
                </c:pt>
                <c:pt idx="2">
                  <c:v>0.18813817075820127</c:v>
                </c:pt>
                <c:pt idx="3">
                  <c:v>0.39953560371517027</c:v>
                </c:pt>
                <c:pt idx="4">
                  <c:v>0.26019280091978425</c:v>
                </c:pt>
                <c:pt idx="5">
                  <c:v>0.24467155835080368</c:v>
                </c:pt>
                <c:pt idx="6">
                  <c:v>-0.14550221202687208</c:v>
                </c:pt>
                <c:pt idx="7">
                  <c:v>-0.12893446277307175</c:v>
                </c:pt>
              </c:numCache>
            </c:numRef>
          </c:val>
          <c:smooth val="0"/>
          <c:extLst>
            <c:ext xmlns:c16="http://schemas.microsoft.com/office/drawing/2014/chart" uri="{C3380CC4-5D6E-409C-BE32-E72D297353CC}">
              <c16:uniqueId val="{00000004-9765-4A0F-9C6C-B2E2BADCB538}"/>
            </c:ext>
          </c:extLst>
        </c:ser>
        <c:ser>
          <c:idx val="3"/>
          <c:order val="3"/>
          <c:tx>
            <c:strRef>
              <c:f>大阪市!$E$27</c:f>
              <c:strCache>
                <c:ptCount val="1"/>
                <c:pt idx="0">
                  <c:v>交通・通信</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7"/>
              <c:layout>
                <c:manualLayout>
                  <c:x val="0"/>
                  <c:y val="3.039219418806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F7-434E-A992-349C740A1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大阪市!$A$30:$A$37</c:f>
              <c:strCache>
                <c:ptCount val="8"/>
                <c:pt idx="0">
                  <c:v>20/3</c:v>
                </c:pt>
                <c:pt idx="1">
                  <c:v>20/4</c:v>
                </c:pt>
                <c:pt idx="2">
                  <c:v>20/5</c:v>
                </c:pt>
                <c:pt idx="3">
                  <c:v>20/6</c:v>
                </c:pt>
                <c:pt idx="4">
                  <c:v>20/7</c:v>
                </c:pt>
                <c:pt idx="5">
                  <c:v>20/8</c:v>
                </c:pt>
                <c:pt idx="6">
                  <c:v>20/9</c:v>
                </c:pt>
                <c:pt idx="7">
                  <c:v>20/10</c:v>
                </c:pt>
              </c:strCache>
            </c:strRef>
          </c:cat>
          <c:val>
            <c:numRef>
              <c:f>大阪市!$E$30:$E$37</c:f>
              <c:numCache>
                <c:formatCode>0.0%</c:formatCode>
                <c:ptCount val="8"/>
                <c:pt idx="0">
                  <c:v>-2.3842389258376118E-3</c:v>
                </c:pt>
                <c:pt idx="1">
                  <c:v>0.30016647013941866</c:v>
                </c:pt>
                <c:pt idx="2">
                  <c:v>-0.28027415580073556</c:v>
                </c:pt>
                <c:pt idx="3">
                  <c:v>-0.41668322734499208</c:v>
                </c:pt>
                <c:pt idx="4">
                  <c:v>-0.1973453120778168</c:v>
                </c:pt>
                <c:pt idx="5">
                  <c:v>-0.36499665998663999</c:v>
                </c:pt>
                <c:pt idx="6">
                  <c:v>-0.3270352633870266</c:v>
                </c:pt>
                <c:pt idx="7">
                  <c:v>-0.19428571428571428</c:v>
                </c:pt>
              </c:numCache>
            </c:numRef>
          </c:val>
          <c:smooth val="0"/>
          <c:extLst>
            <c:ext xmlns:c16="http://schemas.microsoft.com/office/drawing/2014/chart" uri="{C3380CC4-5D6E-409C-BE32-E72D297353CC}">
              <c16:uniqueId val="{00000006-9765-4A0F-9C6C-B2E2BADCB538}"/>
            </c:ext>
          </c:extLst>
        </c:ser>
        <c:ser>
          <c:idx val="4"/>
          <c:order val="4"/>
          <c:tx>
            <c:strRef>
              <c:f>大阪市!$F$27</c:f>
              <c:strCache>
                <c:ptCount val="1"/>
                <c:pt idx="0">
                  <c:v>教養娯楽</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7"/>
              <c:layout>
                <c:manualLayout>
                  <c:x val="-2.618201489364948E-3"/>
                  <c:y val="1.105170697747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F7-434E-A992-349C740A1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大阪市!$A$30:$A$37</c:f>
              <c:strCache>
                <c:ptCount val="8"/>
                <c:pt idx="0">
                  <c:v>20/3</c:v>
                </c:pt>
                <c:pt idx="1">
                  <c:v>20/4</c:v>
                </c:pt>
                <c:pt idx="2">
                  <c:v>20/5</c:v>
                </c:pt>
                <c:pt idx="3">
                  <c:v>20/6</c:v>
                </c:pt>
                <c:pt idx="4">
                  <c:v>20/7</c:v>
                </c:pt>
                <c:pt idx="5">
                  <c:v>20/8</c:v>
                </c:pt>
                <c:pt idx="6">
                  <c:v>20/9</c:v>
                </c:pt>
                <c:pt idx="7">
                  <c:v>20/10</c:v>
                </c:pt>
              </c:strCache>
            </c:strRef>
          </c:cat>
          <c:val>
            <c:numRef>
              <c:f>大阪市!$F$30:$F$37</c:f>
              <c:numCache>
                <c:formatCode>0.0%</c:formatCode>
                <c:ptCount val="8"/>
                <c:pt idx="0">
                  <c:v>-0.3430514762714485</c:v>
                </c:pt>
                <c:pt idx="1">
                  <c:v>-0.50216435461331332</c:v>
                </c:pt>
                <c:pt idx="2">
                  <c:v>-0.52503958828186859</c:v>
                </c:pt>
                <c:pt idx="3">
                  <c:v>-0.28940074175287922</c:v>
                </c:pt>
                <c:pt idx="4">
                  <c:v>-0.3179586710811737</c:v>
                </c:pt>
                <c:pt idx="5">
                  <c:v>-0.22348353552859623</c:v>
                </c:pt>
                <c:pt idx="6">
                  <c:v>-0.41146985109833412</c:v>
                </c:pt>
                <c:pt idx="7">
                  <c:v>-0.31412498099437436</c:v>
                </c:pt>
              </c:numCache>
            </c:numRef>
          </c:val>
          <c:smooth val="0"/>
          <c:extLst>
            <c:ext xmlns:c16="http://schemas.microsoft.com/office/drawing/2014/chart" uri="{C3380CC4-5D6E-409C-BE32-E72D297353CC}">
              <c16:uniqueId val="{00000007-9765-4A0F-9C6C-B2E2BADCB538}"/>
            </c:ext>
          </c:extLst>
        </c:ser>
        <c:ser>
          <c:idx val="5"/>
          <c:order val="5"/>
          <c:tx>
            <c:strRef>
              <c:f>大阪市!$G$27</c:f>
              <c:strCache>
                <c:ptCount val="1"/>
                <c:pt idx="0">
                  <c:v>食料</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
              <c:layout>
                <c:manualLayout>
                  <c:x val="0"/>
                  <c:y val="1.9340487210586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F7-434E-A992-349C740A1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大阪市!$A$30:$A$37</c:f>
              <c:strCache>
                <c:ptCount val="8"/>
                <c:pt idx="0">
                  <c:v>20/3</c:v>
                </c:pt>
                <c:pt idx="1">
                  <c:v>20/4</c:v>
                </c:pt>
                <c:pt idx="2">
                  <c:v>20/5</c:v>
                </c:pt>
                <c:pt idx="3">
                  <c:v>20/6</c:v>
                </c:pt>
                <c:pt idx="4">
                  <c:v>20/7</c:v>
                </c:pt>
                <c:pt idx="5">
                  <c:v>20/8</c:v>
                </c:pt>
                <c:pt idx="6">
                  <c:v>20/9</c:v>
                </c:pt>
                <c:pt idx="7">
                  <c:v>20/10</c:v>
                </c:pt>
              </c:strCache>
            </c:strRef>
          </c:cat>
          <c:val>
            <c:numRef>
              <c:f>大阪市!$G$30:$G$37</c:f>
              <c:numCache>
                <c:formatCode>0.0%</c:formatCode>
                <c:ptCount val="8"/>
                <c:pt idx="0">
                  <c:v>2.0768392021037752E-2</c:v>
                </c:pt>
                <c:pt idx="1">
                  <c:v>-3.7160096754472183E-2</c:v>
                </c:pt>
                <c:pt idx="2">
                  <c:v>5.2670460763926119E-3</c:v>
                </c:pt>
                <c:pt idx="3">
                  <c:v>-7.2996714460498158E-3</c:v>
                </c:pt>
                <c:pt idx="4">
                  <c:v>7.4157457615484867E-2</c:v>
                </c:pt>
                <c:pt idx="5">
                  <c:v>1.1792849292041163E-2</c:v>
                </c:pt>
                <c:pt idx="6">
                  <c:v>-1.5506027918781751E-2</c:v>
                </c:pt>
                <c:pt idx="7">
                  <c:v>1.0308731946468752E-2</c:v>
                </c:pt>
              </c:numCache>
            </c:numRef>
          </c:val>
          <c:smooth val="0"/>
          <c:extLst>
            <c:ext xmlns:c16="http://schemas.microsoft.com/office/drawing/2014/chart" uri="{C3380CC4-5D6E-409C-BE32-E72D297353CC}">
              <c16:uniqueId val="{00000008-9765-4A0F-9C6C-B2E2BADCB538}"/>
            </c:ext>
          </c:extLst>
        </c:ser>
        <c:dLbls>
          <c:showLegendKey val="0"/>
          <c:showVal val="0"/>
          <c:showCatName val="0"/>
          <c:showSerName val="0"/>
          <c:showPercent val="0"/>
          <c:showBubbleSize val="0"/>
        </c:dLbls>
        <c:marker val="1"/>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dirty="0"/>
              <a:t>輸出額の推移</a:t>
            </a:r>
          </a:p>
        </c:rich>
      </c:tx>
      <c:layout>
        <c:manualLayout>
          <c:xMode val="edge"/>
          <c:yMode val="edge"/>
          <c:x val="0.42766886770637952"/>
          <c:y val="1.488463888388284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884988584474886"/>
          <c:y val="0.21612890564587559"/>
          <c:w val="0.77424181887366816"/>
          <c:h val="0.67527955215416846"/>
        </c:manualLayout>
      </c:layout>
      <c:barChart>
        <c:barDir val="col"/>
        <c:grouping val="clustered"/>
        <c:varyColors val="0"/>
        <c:ser>
          <c:idx val="0"/>
          <c:order val="0"/>
          <c:tx>
            <c:strRef>
              <c:f>'元データ（グラフ用）'!$D$41</c:f>
              <c:strCache>
                <c:ptCount val="1"/>
                <c:pt idx="0">
                  <c:v>輸出総額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'元データ（グラフ用）'!$E$40:$AA$40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'元データ（グラフ用）'!$E$41:$AA$41</c:f>
              <c:numCache>
                <c:formatCode>#,##0;"▲ "#,##0</c:formatCode>
                <c:ptCount val="14"/>
                <c:pt idx="0">
                  <c:v>14151</c:v>
                </c:pt>
                <c:pt idx="1">
                  <c:v>13980</c:v>
                </c:pt>
                <c:pt idx="2">
                  <c:v>13518</c:v>
                </c:pt>
                <c:pt idx="3">
                  <c:v>14144</c:v>
                </c:pt>
                <c:pt idx="4">
                  <c:v>11377</c:v>
                </c:pt>
                <c:pt idx="5">
                  <c:v>13300</c:v>
                </c:pt>
                <c:pt idx="6">
                  <c:v>14219</c:v>
                </c:pt>
                <c:pt idx="7">
                  <c:v>12818</c:v>
                </c:pt>
                <c:pt idx="8">
                  <c:v>10387</c:v>
                </c:pt>
                <c:pt idx="9">
                  <c:v>11597</c:v>
                </c:pt>
                <c:pt idx="10">
                  <c:v>12445</c:v>
                </c:pt>
                <c:pt idx="11">
                  <c:v>12049</c:v>
                </c:pt>
                <c:pt idx="12">
                  <c:v>13340</c:v>
                </c:pt>
                <c:pt idx="13">
                  <c:v>14307</c:v>
                </c:pt>
              </c:numCache>
            </c:numRef>
          </c:val>
          <c:extLst>
            <c:ext xmlns:c16="http://schemas.microsoft.com/office/drawing/2014/chart" uri="{C3380CC4-5D6E-409C-BE32-E72D297353CC}">
              <c16:uniqueId val="{00000000-5D94-4E8C-AE2C-252D391D94A9}"/>
            </c:ext>
          </c:extLst>
        </c:ser>
        <c:ser>
          <c:idx val="4"/>
          <c:order val="2"/>
          <c:tx>
            <c:strRef>
              <c:f>'元データ（グラフ用）'!$D$43</c:f>
              <c:strCache>
                <c:ptCount val="1"/>
                <c:pt idx="0">
                  <c:v>中国への輸出額</c:v>
                </c:pt>
              </c:strCache>
            </c:strRef>
          </c:tx>
          <c:spPr>
            <a:solidFill>
              <a:srgbClr val="00B050"/>
            </a:solidFill>
            <a:ln>
              <a:solidFill>
                <a:srgbClr val="00B050"/>
              </a:solidFill>
            </a:ln>
            <a:effectLst/>
          </c:spPr>
          <c:invertIfNegative val="0"/>
          <c:cat>
            <c:strRef>
              <c:f>'元データ（グラフ用）'!$E$40:$AA$40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'元データ（グラフ用）'!$E$43:$AA$43</c:f>
              <c:numCache>
                <c:formatCode>#,##0;"▲ "#,##0</c:formatCode>
                <c:ptCount val="14"/>
                <c:pt idx="0">
                  <c:v>3300</c:v>
                </c:pt>
                <c:pt idx="1">
                  <c:v>3518</c:v>
                </c:pt>
                <c:pt idx="2">
                  <c:v>3482</c:v>
                </c:pt>
                <c:pt idx="3">
                  <c:v>3782</c:v>
                </c:pt>
                <c:pt idx="4">
                  <c:v>2365</c:v>
                </c:pt>
                <c:pt idx="5">
                  <c:v>2964</c:v>
                </c:pt>
                <c:pt idx="6">
                  <c:v>3508</c:v>
                </c:pt>
                <c:pt idx="7">
                  <c:v>3330</c:v>
                </c:pt>
                <c:pt idx="8">
                  <c:v>3147</c:v>
                </c:pt>
                <c:pt idx="9">
                  <c:v>3406</c:v>
                </c:pt>
                <c:pt idx="10">
                  <c:v>3560</c:v>
                </c:pt>
                <c:pt idx="11">
                  <c:v>3499</c:v>
                </c:pt>
                <c:pt idx="12">
                  <c:v>3724</c:v>
                </c:pt>
                <c:pt idx="13">
                  <c:v>3935</c:v>
                </c:pt>
              </c:numCache>
            </c:numRef>
          </c:val>
          <c:extLst>
            <c:ext xmlns:c16="http://schemas.microsoft.com/office/drawing/2014/chart" uri="{C3380CC4-5D6E-409C-BE32-E72D297353CC}">
              <c16:uniqueId val="{00000001-5D94-4E8C-AE2C-252D391D94A9}"/>
            </c:ext>
          </c:extLst>
        </c:ser>
        <c:dLbls>
          <c:showLegendKey val="0"/>
          <c:showVal val="0"/>
          <c:showCatName val="0"/>
          <c:showSerName val="0"/>
          <c:showPercent val="0"/>
          <c:showBubbleSize val="0"/>
        </c:dLbls>
        <c:gapWidth val="219"/>
        <c:axId val="1437908768"/>
        <c:axId val="1437913344"/>
      </c:barChart>
      <c:lineChart>
        <c:grouping val="standard"/>
        <c:varyColors val="0"/>
        <c:ser>
          <c:idx val="1"/>
          <c:order val="1"/>
          <c:tx>
            <c:strRef>
              <c:f>'元データ（グラフ用）'!$D$42</c:f>
              <c:strCache>
                <c:ptCount val="1"/>
                <c:pt idx="0">
                  <c:v>輸出総額対前年同期比</c:v>
                </c:pt>
              </c:strCache>
            </c:strRef>
          </c:tx>
          <c:spPr>
            <a:ln w="28575" cap="rnd">
              <a:solidFill>
                <a:srgbClr val="FF0000">
                  <a:alpha val="97000"/>
                </a:srgbClr>
              </a:solidFill>
              <a:round/>
            </a:ln>
            <a:effectLst/>
          </c:spPr>
          <c:marker>
            <c:symbol val="triangle"/>
            <c:size val="7"/>
            <c:spPr>
              <a:solidFill>
                <a:srgbClr val="FF0000"/>
              </a:solidFill>
              <a:ln w="9525">
                <a:solidFill>
                  <a:srgbClr val="FF0000"/>
                </a:solidFill>
              </a:ln>
              <a:effectLst/>
            </c:spPr>
          </c:marker>
          <c:dLbls>
            <c:dLbl>
              <c:idx val="13"/>
              <c:layout>
                <c:manualLayout>
                  <c:x val="-7.093521659817147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94-4E8C-AE2C-252D391D94A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'元データ（グラフ用）'!$E$42:$AA$42</c:f>
              <c:numCache>
                <c:formatCode>\+#,##0.0;"▲ "#,##0.0</c:formatCode>
                <c:ptCount val="14"/>
                <c:pt idx="0">
                  <c:v>27.5</c:v>
                </c:pt>
                <c:pt idx="1">
                  <c:v>-7.9</c:v>
                </c:pt>
                <c:pt idx="2">
                  <c:v>-10.199999999999999</c:v>
                </c:pt>
                <c:pt idx="3">
                  <c:v>-4.0999999999999996</c:v>
                </c:pt>
                <c:pt idx="4">
                  <c:v>-3.6</c:v>
                </c:pt>
                <c:pt idx="5">
                  <c:v>0.8</c:v>
                </c:pt>
                <c:pt idx="6">
                  <c:v>-5.2</c:v>
                </c:pt>
                <c:pt idx="7">
                  <c:v>-5.4</c:v>
                </c:pt>
                <c:pt idx="8">
                  <c:v>-17</c:v>
                </c:pt>
                <c:pt idx="9">
                  <c:v>-14.1</c:v>
                </c:pt>
                <c:pt idx="10">
                  <c:v>-11.8</c:v>
                </c:pt>
                <c:pt idx="11">
                  <c:v>-8.6999999999999993</c:v>
                </c:pt>
                <c:pt idx="12">
                  <c:v>-5.7</c:v>
                </c:pt>
                <c:pt idx="13">
                  <c:v>2.2999999999999998</c:v>
                </c:pt>
              </c:numCache>
            </c:numRef>
          </c:val>
          <c:smooth val="0"/>
          <c:extLst>
            <c:ext xmlns:c16="http://schemas.microsoft.com/office/drawing/2014/chart" uri="{C3380CC4-5D6E-409C-BE32-E72D297353CC}">
              <c16:uniqueId val="{00000002-5D94-4E8C-AE2C-252D391D94A9}"/>
            </c:ext>
          </c:extLst>
        </c:ser>
        <c:ser>
          <c:idx val="5"/>
          <c:order val="3"/>
          <c:tx>
            <c:strRef>
              <c:f>'元データ（グラフ用）'!$D$44</c:f>
              <c:strCache>
                <c:ptCount val="1"/>
                <c:pt idx="0">
                  <c:v>中国輸出対前年同期比</c:v>
                </c:pt>
              </c:strCache>
            </c:strRef>
          </c:tx>
          <c:spPr>
            <a:ln w="38100" cap="rnd" cmpd="dbl">
              <a:solidFill>
                <a:srgbClr val="FFC000"/>
              </a:solidFill>
              <a:prstDash val="solid"/>
              <a:round/>
            </a:ln>
            <a:effectLst/>
          </c:spPr>
          <c:marker>
            <c:symbol val="square"/>
            <c:size val="7"/>
            <c:spPr>
              <a:solidFill>
                <a:srgbClr val="FFC000">
                  <a:alpha val="99000"/>
                </a:srgbClr>
              </a:solidFill>
              <a:ln w="9525">
                <a:solidFill>
                  <a:srgbClr val="FFC000">
                    <a:alpha val="93000"/>
                  </a:srgbClr>
                </a:solidFill>
              </a:ln>
              <a:effectLst/>
            </c:spPr>
          </c:marker>
          <c:dLbls>
            <c:dLbl>
              <c:idx val="13"/>
              <c:layout>
                <c:manualLayout>
                  <c:x val="-7.0935216598171473E-3"/>
                  <c:y val="-2.79117198454536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94-4E8C-AE2C-252D391D94A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'元データ（グラフ用）'!$E$44:$AA$44</c:f>
              <c:numCache>
                <c:formatCode>\+#,##0.0;"▲ "#,##0.0</c:formatCode>
                <c:ptCount val="14"/>
                <c:pt idx="0">
                  <c:v>26.9</c:v>
                </c:pt>
                <c:pt idx="1">
                  <c:v>-9.9</c:v>
                </c:pt>
                <c:pt idx="2">
                  <c:v>-7.9</c:v>
                </c:pt>
                <c:pt idx="3">
                  <c:v>-0.4</c:v>
                </c:pt>
                <c:pt idx="4">
                  <c:v>-11.1</c:v>
                </c:pt>
                <c:pt idx="5">
                  <c:v>0.5</c:v>
                </c:pt>
                <c:pt idx="6">
                  <c:v>-0.2</c:v>
                </c:pt>
                <c:pt idx="7">
                  <c:v>4.7</c:v>
                </c:pt>
                <c:pt idx="8">
                  <c:v>-0.1</c:v>
                </c:pt>
                <c:pt idx="9">
                  <c:v>2.9</c:v>
                </c:pt>
                <c:pt idx="10">
                  <c:v>7</c:v>
                </c:pt>
                <c:pt idx="11">
                  <c:v>7.1</c:v>
                </c:pt>
                <c:pt idx="12">
                  <c:v>12.9</c:v>
                </c:pt>
                <c:pt idx="13">
                  <c:v>11.9</c:v>
                </c:pt>
              </c:numCache>
            </c:numRef>
          </c:val>
          <c:smooth val="0"/>
          <c:extLst>
            <c:ext xmlns:c16="http://schemas.microsoft.com/office/drawing/2014/chart" uri="{C3380CC4-5D6E-409C-BE32-E72D297353CC}">
              <c16:uniqueId val="{00000003-5D94-4E8C-AE2C-252D391D94A9}"/>
            </c:ext>
          </c:extLst>
        </c:ser>
        <c:dLbls>
          <c:showLegendKey val="0"/>
          <c:showVal val="0"/>
          <c:showCatName val="0"/>
          <c:showSerName val="0"/>
          <c:showPercent val="0"/>
          <c:showBubbleSize val="0"/>
        </c:dLbls>
        <c:marker val="1"/>
        <c:smooth val="0"/>
        <c:axId val="1430817088"/>
        <c:axId val="1430815424"/>
      </c:lineChart>
      <c:catAx>
        <c:axId val="143790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1437913344"/>
        <c:crosses val="autoZero"/>
        <c:auto val="1"/>
        <c:lblAlgn val="ctr"/>
        <c:lblOffset val="100"/>
        <c:noMultiLvlLbl val="0"/>
      </c:catAx>
      <c:valAx>
        <c:axId val="1437913344"/>
        <c:scaling>
          <c:orientation val="minMax"/>
          <c:max val="15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2.9792790971231581E-2"/>
              <c:y val="0.10645178305341028"/>
            </c:manualLayout>
          </c:layout>
          <c:overlay val="0"/>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08768"/>
        <c:crosses val="autoZero"/>
        <c:crossBetween val="between"/>
        <c:majorUnit val="3000"/>
      </c:valAx>
      <c:valAx>
        <c:axId val="1430815424"/>
        <c:scaling>
          <c:orientation val="minMax"/>
          <c:max val="30"/>
          <c:min val="-20"/>
        </c:scaling>
        <c:delete val="0"/>
        <c:axPos val="r"/>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dirty="0"/>
                  <a:t>（％）</a:t>
                </a:r>
              </a:p>
            </c:rich>
          </c:tx>
          <c:layout>
            <c:manualLayout>
              <c:xMode val="edge"/>
              <c:yMode val="edge"/>
              <c:x val="0.88454807564486815"/>
              <c:y val="9.9935825022087602E-2"/>
            </c:manualLayout>
          </c:layout>
          <c:overlay val="0"/>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0817088"/>
        <c:crosses val="max"/>
        <c:crossBetween val="between"/>
        <c:majorUnit val="10"/>
      </c:valAx>
      <c:catAx>
        <c:axId val="1430817088"/>
        <c:scaling>
          <c:orientation val="minMax"/>
        </c:scaling>
        <c:delete val="1"/>
        <c:axPos val="b"/>
        <c:numFmt formatCode="General" sourceLinked="1"/>
        <c:majorTickMark val="out"/>
        <c:minorTickMark val="none"/>
        <c:tickLblPos val="nextTo"/>
        <c:crossAx val="1430815424"/>
        <c:crosses val="autoZero"/>
        <c:auto val="1"/>
        <c:lblAlgn val="ctr"/>
        <c:lblOffset val="100"/>
        <c:noMultiLvlLbl val="0"/>
      </c:catAx>
      <c:spPr>
        <a:noFill/>
        <a:ln>
          <a:noFill/>
        </a:ln>
        <a:effectLst/>
      </c:spPr>
    </c:plotArea>
    <c:legend>
      <c:legendPos val="b"/>
      <c:layout>
        <c:manualLayout>
          <c:xMode val="edge"/>
          <c:yMode val="edge"/>
          <c:x val="0.11131373668188735"/>
          <c:y val="0.10700929694220596"/>
          <c:w val="0.76481367496925212"/>
          <c:h val="0.11696511106843351"/>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b="1"/>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dirty="0"/>
              <a:t>品目別輸出額の推移</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'元データ（グラフ用）'!$D$49</c:f>
              <c:strCache>
                <c:ptCount val="1"/>
                <c:pt idx="0">
                  <c:v>半導体等電子部品</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'元データ（グラフ用）'!$N$40:$AA$40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'元データ（グラフ用）'!$N$49:$AA$49</c:f>
              <c:numCache>
                <c:formatCode>#,##0;"▲ "#,##0</c:formatCode>
                <c:ptCount val="14"/>
                <c:pt idx="0">
                  <c:v>179850</c:v>
                </c:pt>
                <c:pt idx="1">
                  <c:v>191505</c:v>
                </c:pt>
                <c:pt idx="2">
                  <c:v>177409</c:v>
                </c:pt>
                <c:pt idx="3">
                  <c:v>171878</c:v>
                </c:pt>
                <c:pt idx="4">
                  <c:v>147700</c:v>
                </c:pt>
                <c:pt idx="5">
                  <c:v>157708</c:v>
                </c:pt>
                <c:pt idx="6">
                  <c:v>176904</c:v>
                </c:pt>
                <c:pt idx="7">
                  <c:v>179324</c:v>
                </c:pt>
                <c:pt idx="8">
                  <c:v>162303</c:v>
                </c:pt>
                <c:pt idx="9">
                  <c:v>154185</c:v>
                </c:pt>
                <c:pt idx="10">
                  <c:v>172904</c:v>
                </c:pt>
                <c:pt idx="11">
                  <c:v>185086</c:v>
                </c:pt>
                <c:pt idx="12">
                  <c:v>172853</c:v>
                </c:pt>
                <c:pt idx="13">
                  <c:v>174720</c:v>
                </c:pt>
              </c:numCache>
            </c:numRef>
          </c:val>
          <c:extLst>
            <c:ext xmlns:c16="http://schemas.microsoft.com/office/drawing/2014/chart" uri="{C3380CC4-5D6E-409C-BE32-E72D297353CC}">
              <c16:uniqueId val="{00000000-29FB-4F36-BAD7-B1D081D1DBBE}"/>
            </c:ext>
          </c:extLst>
        </c:ser>
        <c:ser>
          <c:idx val="2"/>
          <c:order val="2"/>
          <c:tx>
            <c:strRef>
              <c:f>'元データ（グラフ用）'!$D$51</c:f>
              <c:strCache>
                <c:ptCount val="1"/>
                <c:pt idx="0">
                  <c:v>プラスチック</c:v>
                </c:pt>
              </c:strCache>
            </c:strRef>
          </c:tx>
          <c:spPr>
            <a:solidFill>
              <a:srgbClr val="00B050"/>
            </a:solidFill>
            <a:ln>
              <a:solidFill>
                <a:srgbClr val="00B050"/>
              </a:solidFill>
            </a:ln>
            <a:effectLst/>
          </c:spPr>
          <c:invertIfNegative val="0"/>
          <c:cat>
            <c:strRef>
              <c:f>'元データ（グラフ用）'!$N$40:$AA$40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'元データ（グラフ用）'!$N$51:$AA$51</c:f>
              <c:numCache>
                <c:formatCode>#,##0;"▲ "#,##0</c:formatCode>
                <c:ptCount val="14"/>
                <c:pt idx="0">
                  <c:v>57453</c:v>
                </c:pt>
                <c:pt idx="1">
                  <c:v>59116</c:v>
                </c:pt>
                <c:pt idx="2">
                  <c:v>55356</c:v>
                </c:pt>
                <c:pt idx="3">
                  <c:v>64644</c:v>
                </c:pt>
                <c:pt idx="4">
                  <c:v>49556</c:v>
                </c:pt>
                <c:pt idx="5">
                  <c:v>54743</c:v>
                </c:pt>
                <c:pt idx="6">
                  <c:v>62465</c:v>
                </c:pt>
                <c:pt idx="7">
                  <c:v>61410</c:v>
                </c:pt>
                <c:pt idx="8">
                  <c:v>48692</c:v>
                </c:pt>
                <c:pt idx="9">
                  <c:v>51099</c:v>
                </c:pt>
                <c:pt idx="10">
                  <c:v>55199</c:v>
                </c:pt>
                <c:pt idx="11">
                  <c:v>54516</c:v>
                </c:pt>
                <c:pt idx="12">
                  <c:v>60502</c:v>
                </c:pt>
                <c:pt idx="13">
                  <c:v>66861</c:v>
                </c:pt>
              </c:numCache>
            </c:numRef>
          </c:val>
          <c:extLst>
            <c:ext xmlns:c16="http://schemas.microsoft.com/office/drawing/2014/chart" uri="{C3380CC4-5D6E-409C-BE32-E72D297353CC}">
              <c16:uniqueId val="{00000001-29FB-4F36-BAD7-B1D081D1DBBE}"/>
            </c:ext>
          </c:extLst>
        </c:ser>
        <c:ser>
          <c:idx val="4"/>
          <c:order val="4"/>
          <c:tx>
            <c:strRef>
              <c:f>'元データ（グラフ用）'!$D$53</c:f>
              <c:strCache>
                <c:ptCount val="1"/>
                <c:pt idx="0">
                  <c:v>鉄鋼</c:v>
                </c:pt>
              </c:strCache>
            </c:strRef>
          </c:tx>
          <c:spPr>
            <a:pattFill prst="pct25">
              <a:fgClr>
                <a:schemeClr val="accent3">
                  <a:lumMod val="50000"/>
                </a:schemeClr>
              </a:fgClr>
              <a:bgClr>
                <a:schemeClr val="bg1"/>
              </a:bgClr>
            </a:pattFill>
            <a:ln>
              <a:solidFill>
                <a:schemeClr val="accent3">
                  <a:lumMod val="75000"/>
                </a:schemeClr>
              </a:solidFill>
            </a:ln>
            <a:effectLst/>
          </c:spPr>
          <c:invertIfNegative val="0"/>
          <c:cat>
            <c:strRef>
              <c:f>'元データ（グラフ用）'!$N$40:$AA$40</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'元データ（グラフ用）'!$N$53:$AA$53</c:f>
              <c:numCache>
                <c:formatCode>#,##0;"▲ "#,##0</c:formatCode>
                <c:ptCount val="14"/>
                <c:pt idx="0">
                  <c:v>62359</c:v>
                </c:pt>
                <c:pt idx="1">
                  <c:v>56919</c:v>
                </c:pt>
                <c:pt idx="2">
                  <c:v>55807</c:v>
                </c:pt>
                <c:pt idx="3">
                  <c:v>55243</c:v>
                </c:pt>
                <c:pt idx="4">
                  <c:v>47307</c:v>
                </c:pt>
                <c:pt idx="5">
                  <c:v>53385</c:v>
                </c:pt>
                <c:pt idx="6">
                  <c:v>67054</c:v>
                </c:pt>
                <c:pt idx="7">
                  <c:v>53797</c:v>
                </c:pt>
                <c:pt idx="8">
                  <c:v>42048</c:v>
                </c:pt>
                <c:pt idx="9">
                  <c:v>48318</c:v>
                </c:pt>
                <c:pt idx="10">
                  <c:v>42377</c:v>
                </c:pt>
                <c:pt idx="11">
                  <c:v>40316</c:v>
                </c:pt>
                <c:pt idx="12">
                  <c:v>39451</c:v>
                </c:pt>
                <c:pt idx="13">
                  <c:v>41798</c:v>
                </c:pt>
              </c:numCache>
            </c:numRef>
          </c:val>
          <c:extLst>
            <c:ext xmlns:c16="http://schemas.microsoft.com/office/drawing/2014/chart" uri="{C3380CC4-5D6E-409C-BE32-E72D297353CC}">
              <c16:uniqueId val="{00000002-29FB-4F36-BAD7-B1D081D1DBBE}"/>
            </c:ext>
          </c:extLst>
        </c:ser>
        <c:dLbls>
          <c:showLegendKey val="0"/>
          <c:showVal val="0"/>
          <c:showCatName val="0"/>
          <c:showSerName val="0"/>
          <c:showPercent val="0"/>
          <c:showBubbleSize val="0"/>
        </c:dLbls>
        <c:gapWidth val="219"/>
        <c:axId val="1511597216"/>
        <c:axId val="1511606784"/>
      </c:barChart>
      <c:lineChart>
        <c:grouping val="standard"/>
        <c:varyColors val="0"/>
        <c:ser>
          <c:idx val="1"/>
          <c:order val="1"/>
          <c:tx>
            <c:strRef>
              <c:f>'元データ（グラフ用）'!$D$50</c:f>
              <c:strCache>
                <c:ptCount val="1"/>
                <c:pt idx="0">
                  <c:v>電子部品対前年同期比</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3"/>
              <c:layout>
                <c:manualLayout>
                  <c:x val="-7.4528845656159585E-3"/>
                  <c:y val="-2.8440143239789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FB-4F36-BAD7-B1D081D1DBB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'元データ（グラフ用）'!$N$50:$AA$50</c:f>
              <c:numCache>
                <c:formatCode>\+#,##0.0;"▲ "#,##0.0</c:formatCode>
                <c:ptCount val="14"/>
                <c:pt idx="0">
                  <c:v>94.9</c:v>
                </c:pt>
                <c:pt idx="1">
                  <c:v>21.6</c:v>
                </c:pt>
                <c:pt idx="2">
                  <c:v>4.3</c:v>
                </c:pt>
                <c:pt idx="3">
                  <c:v>3.3</c:v>
                </c:pt>
                <c:pt idx="4">
                  <c:v>0.9</c:v>
                </c:pt>
                <c:pt idx="5">
                  <c:v>27.5</c:v>
                </c:pt>
                <c:pt idx="6">
                  <c:v>19.5</c:v>
                </c:pt>
                <c:pt idx="7">
                  <c:v>23.1</c:v>
                </c:pt>
                <c:pt idx="8">
                  <c:v>6.4</c:v>
                </c:pt>
                <c:pt idx="9">
                  <c:v>4.0999999999999996</c:v>
                </c:pt>
                <c:pt idx="10">
                  <c:v>9.5</c:v>
                </c:pt>
                <c:pt idx="11">
                  <c:v>10.8</c:v>
                </c:pt>
                <c:pt idx="12">
                  <c:v>-3.9</c:v>
                </c:pt>
                <c:pt idx="13">
                  <c:v>-8.8000000000000007</c:v>
                </c:pt>
              </c:numCache>
            </c:numRef>
          </c:val>
          <c:smooth val="0"/>
          <c:extLst>
            <c:ext xmlns:c16="http://schemas.microsoft.com/office/drawing/2014/chart" uri="{C3380CC4-5D6E-409C-BE32-E72D297353CC}">
              <c16:uniqueId val="{00000003-29FB-4F36-BAD7-B1D081D1DBBE}"/>
            </c:ext>
          </c:extLst>
        </c:ser>
        <c:ser>
          <c:idx val="3"/>
          <c:order val="3"/>
          <c:tx>
            <c:strRef>
              <c:f>'元データ（グラフ用）'!$D$52</c:f>
              <c:strCache>
                <c:ptCount val="1"/>
                <c:pt idx="0">
                  <c:v>プラスチック対前年同期比</c:v>
                </c:pt>
              </c:strCache>
            </c:strRef>
          </c:tx>
          <c:spPr>
            <a:ln w="28575" cap="rnd" cmpd="dbl">
              <a:solidFill>
                <a:schemeClr val="accent4"/>
              </a:solidFill>
              <a:round/>
            </a:ln>
            <a:effectLst/>
          </c:spPr>
          <c:marker>
            <c:symbol val="square"/>
            <c:size val="6"/>
            <c:spPr>
              <a:solidFill>
                <a:schemeClr val="accent4"/>
              </a:solidFill>
              <a:ln w="9525" cmpd="sng">
                <a:solidFill>
                  <a:schemeClr val="accent4"/>
                </a:solidFill>
              </a:ln>
              <a:effectLst/>
            </c:spPr>
          </c:marker>
          <c:dLbls>
            <c:dLbl>
              <c:idx val="13"/>
              <c:layout>
                <c:manualLayout>
                  <c:x val="-4.4717307393695753E-3"/>
                  <c:y val="1.137605729591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FB-4F36-BAD7-B1D081D1DBB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'元データ（グラフ用）'!$N$52:$AA$52</c:f>
              <c:numCache>
                <c:formatCode>\+#,##0.0;"▲ "#,##0.0</c:formatCode>
                <c:ptCount val="14"/>
                <c:pt idx="0">
                  <c:v>17.3</c:v>
                </c:pt>
                <c:pt idx="1">
                  <c:v>-3</c:v>
                </c:pt>
                <c:pt idx="2">
                  <c:v>-6.9</c:v>
                </c:pt>
                <c:pt idx="3">
                  <c:v>4.2</c:v>
                </c:pt>
                <c:pt idx="4">
                  <c:v>6.7</c:v>
                </c:pt>
                <c:pt idx="5">
                  <c:v>4.7</c:v>
                </c:pt>
                <c:pt idx="6">
                  <c:v>4.9000000000000004</c:v>
                </c:pt>
                <c:pt idx="7">
                  <c:v>1.8</c:v>
                </c:pt>
                <c:pt idx="8">
                  <c:v>-3.5</c:v>
                </c:pt>
                <c:pt idx="9">
                  <c:v>-12.3</c:v>
                </c:pt>
                <c:pt idx="10">
                  <c:v>-7</c:v>
                </c:pt>
                <c:pt idx="11">
                  <c:v>-5.0999999999999996</c:v>
                </c:pt>
                <c:pt idx="12">
                  <c:v>5.7</c:v>
                </c:pt>
                <c:pt idx="13">
                  <c:v>13.1</c:v>
                </c:pt>
              </c:numCache>
            </c:numRef>
          </c:val>
          <c:smooth val="0"/>
          <c:extLst>
            <c:ext xmlns:c16="http://schemas.microsoft.com/office/drawing/2014/chart" uri="{C3380CC4-5D6E-409C-BE32-E72D297353CC}">
              <c16:uniqueId val="{00000004-29FB-4F36-BAD7-B1D081D1DBBE}"/>
            </c:ext>
          </c:extLst>
        </c:ser>
        <c:ser>
          <c:idx val="5"/>
          <c:order val="5"/>
          <c:tx>
            <c:strRef>
              <c:f>'元データ（グラフ用）'!$D$54</c:f>
              <c:strCache>
                <c:ptCount val="1"/>
                <c:pt idx="0">
                  <c:v>鉄鋼対前年同期比</c:v>
                </c:pt>
              </c:strCache>
            </c:strRef>
          </c:tx>
          <c:spPr>
            <a:ln w="28575" cap="rnd">
              <a:solidFill>
                <a:schemeClr val="accent1">
                  <a:lumMod val="50000"/>
                </a:schemeClr>
              </a:solidFill>
              <a:prstDash val="sysDot"/>
              <a:round/>
            </a:ln>
            <a:effectLst/>
          </c:spPr>
          <c:marker>
            <c:symbol val="diamond"/>
            <c:size val="6"/>
            <c:spPr>
              <a:solidFill>
                <a:schemeClr val="accent1">
                  <a:lumMod val="50000"/>
                </a:schemeClr>
              </a:solidFill>
              <a:ln w="9525">
                <a:solidFill>
                  <a:schemeClr val="accent1">
                    <a:lumMod val="50000"/>
                  </a:schemeClr>
                </a:solidFill>
              </a:ln>
              <a:effectLst/>
            </c:spPr>
          </c:marker>
          <c:dLbls>
            <c:dLbl>
              <c:idx val="13"/>
              <c:layout>
                <c:manualLayout>
                  <c:x val="-1.4905769131231918E-3"/>
                  <c:y val="8.5320429719368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FB-4F36-BAD7-B1D081D1DBB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'元データ（グラフ用）'!$N$54:$AA$54</c:f>
              <c:numCache>
                <c:formatCode>\+#,##0.0;"▲ "#,##0.0</c:formatCode>
                <c:ptCount val="14"/>
                <c:pt idx="0">
                  <c:v>19</c:v>
                </c:pt>
                <c:pt idx="1">
                  <c:v>-19.600000000000001</c:v>
                </c:pt>
                <c:pt idx="2">
                  <c:v>-22.4</c:v>
                </c:pt>
                <c:pt idx="3">
                  <c:v>-17.100000000000001</c:v>
                </c:pt>
                <c:pt idx="4">
                  <c:v>-0.8</c:v>
                </c:pt>
                <c:pt idx="5">
                  <c:v>-2.4</c:v>
                </c:pt>
                <c:pt idx="6">
                  <c:v>-0.8</c:v>
                </c:pt>
                <c:pt idx="7">
                  <c:v>-11.2</c:v>
                </c:pt>
                <c:pt idx="8">
                  <c:v>-25.2</c:v>
                </c:pt>
                <c:pt idx="9">
                  <c:v>-13.5</c:v>
                </c:pt>
                <c:pt idx="10">
                  <c:v>-34.200000000000003</c:v>
                </c:pt>
                <c:pt idx="11">
                  <c:v>-27.8</c:v>
                </c:pt>
                <c:pt idx="12">
                  <c:v>-36.700000000000003</c:v>
                </c:pt>
                <c:pt idx="13">
                  <c:v>-26.6</c:v>
                </c:pt>
              </c:numCache>
            </c:numRef>
          </c:val>
          <c:smooth val="0"/>
          <c:extLst>
            <c:ext xmlns:c16="http://schemas.microsoft.com/office/drawing/2014/chart" uri="{C3380CC4-5D6E-409C-BE32-E72D297353CC}">
              <c16:uniqueId val="{00000005-29FB-4F36-BAD7-B1D081D1DBBE}"/>
            </c:ext>
          </c:extLst>
        </c:ser>
        <c:dLbls>
          <c:showLegendKey val="0"/>
          <c:showVal val="0"/>
          <c:showCatName val="0"/>
          <c:showSerName val="0"/>
          <c:showPercent val="0"/>
          <c:showBubbleSize val="0"/>
        </c:dLbls>
        <c:marker val="1"/>
        <c:smooth val="0"/>
        <c:axId val="1511611776"/>
        <c:axId val="1511603872"/>
      </c:lineChart>
      <c:catAx>
        <c:axId val="15115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511606784"/>
        <c:crosses val="autoZero"/>
        <c:auto val="1"/>
        <c:lblAlgn val="ctr"/>
        <c:lblOffset val="100"/>
        <c:noMultiLvlLbl val="0"/>
      </c:catAx>
      <c:valAx>
        <c:axId val="1511606784"/>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511597216"/>
        <c:crosses val="autoZero"/>
        <c:crossBetween val="between"/>
      </c:valAx>
      <c:valAx>
        <c:axId val="1511603872"/>
        <c:scaling>
          <c:orientation val="minMax"/>
          <c:max val="100"/>
          <c:min val="-40"/>
        </c:scaling>
        <c:delete val="0"/>
        <c:axPos val="r"/>
        <c:numFmt formatCode="\+#,##0.0;&quot;▲ &quot;#,##0.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511611776"/>
        <c:crosses val="max"/>
        <c:crossBetween val="between"/>
      </c:valAx>
      <c:catAx>
        <c:axId val="1511611776"/>
        <c:scaling>
          <c:orientation val="minMax"/>
        </c:scaling>
        <c:delete val="1"/>
        <c:axPos val="b"/>
        <c:numFmt formatCode="General" sourceLinked="1"/>
        <c:majorTickMark val="out"/>
        <c:minorTickMark val="none"/>
        <c:tickLblPos val="nextTo"/>
        <c:crossAx val="1511603872"/>
        <c:crosses val="autoZero"/>
        <c:auto val="1"/>
        <c:lblAlgn val="ctr"/>
        <c:lblOffset val="100"/>
        <c:noMultiLvlLbl val="0"/>
      </c:catAx>
      <c:spPr>
        <a:noFill/>
        <a:ln>
          <a:noFill/>
        </a:ln>
        <a:effectLst/>
      </c:spPr>
    </c:plotArea>
    <c:legend>
      <c:legendPos val="t"/>
      <c:layout>
        <c:manualLayout>
          <c:xMode val="edge"/>
          <c:yMode val="edge"/>
          <c:x val="0.1593727689972281"/>
          <c:y val="0.17028558292953891"/>
          <c:w val="0.7604700971224676"/>
          <c:h val="0.13249250529271736"/>
        </c:manualLayout>
      </c:layout>
      <c:overlay val="1"/>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smtClean="0"/>
              <a:t>完全失業率（四半期平均）</a:t>
            </a:r>
            <a:endParaRPr lang="ja-JP" altLang="en-US"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tx>
            <c:strRef>
              <c:f>Sheet1!$E$1</c:f>
              <c:strCache>
                <c:ptCount val="1"/>
                <c:pt idx="0">
                  <c:v>東京</c:v>
                </c:pt>
              </c:strCache>
            </c:strRef>
          </c:tx>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layout>
                <c:manualLayout>
                  <c:x val="-3.9050812299181795E-2"/>
                  <c:y val="4.5057688896298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72-4C89-BF85-EFA887658BFA}"/>
                </c:ext>
              </c:extLst>
            </c:dLbl>
            <c:dLbl>
              <c:idx val="2"/>
              <c:layout>
                <c:manualLayout>
                  <c:x val="-4.1444001170589703E-2"/>
                  <c:y val="3.0634613065217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72-4C89-BF85-EFA887658BFA}"/>
                </c:ext>
              </c:extLst>
            </c:dLbl>
            <c:dLbl>
              <c:idx val="5"/>
              <c:layout>
                <c:manualLayout>
                  <c:x val="-7.9393569708787488E-3"/>
                  <c:y val="1.0442306901702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5A2-4507-8793-D66B64039A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19年/1-3月期</c:v>
                </c:pt>
                <c:pt idx="1">
                  <c:v>4-6月期</c:v>
                </c:pt>
                <c:pt idx="2">
                  <c:v>7-9月期</c:v>
                </c:pt>
                <c:pt idx="3">
                  <c:v>10-12月期</c:v>
                </c:pt>
                <c:pt idx="4">
                  <c:v>20年/1-3月期</c:v>
                </c:pt>
                <c:pt idx="5">
                  <c:v>4-6月期</c:v>
                </c:pt>
                <c:pt idx="6">
                  <c:v>7-9月期</c:v>
                </c:pt>
              </c:strCache>
            </c:strRef>
          </c:cat>
          <c:val>
            <c:numRef>
              <c:f>Sheet1!$E$2:$E$8</c:f>
              <c:numCache>
                <c:formatCode>0.0_ </c:formatCode>
                <c:ptCount val="7"/>
                <c:pt idx="0">
                  <c:v>2.2999999999999998</c:v>
                </c:pt>
                <c:pt idx="1">
                  <c:v>2.4</c:v>
                </c:pt>
                <c:pt idx="2">
                  <c:v>2.2000000000000002</c:v>
                </c:pt>
                <c:pt idx="3">
                  <c:v>2.4</c:v>
                </c:pt>
                <c:pt idx="4">
                  <c:v>2.6</c:v>
                </c:pt>
                <c:pt idx="5">
                  <c:v>3.2</c:v>
                </c:pt>
                <c:pt idx="6">
                  <c:v>3.5</c:v>
                </c:pt>
              </c:numCache>
            </c:numRef>
          </c:val>
          <c:smooth val="0"/>
          <c:extLst>
            <c:ext xmlns:c16="http://schemas.microsoft.com/office/drawing/2014/chart" uri="{C3380CC4-5D6E-409C-BE32-E72D297353CC}">
              <c16:uniqueId val="{00000003-E5A2-4507-8793-D66B64039A24}"/>
            </c:ext>
          </c:extLst>
        </c:ser>
        <c:ser>
          <c:idx val="5"/>
          <c:order val="1"/>
          <c:tx>
            <c:strRef>
              <c:f>Sheet1!$G$1</c:f>
              <c:strCache>
                <c:ptCount val="1"/>
                <c:pt idx="0">
                  <c:v>大阪</c:v>
                </c:pt>
              </c:strCache>
            </c:strRef>
          </c:tx>
          <c:spPr>
            <a:ln w="31750" cap="rnd">
              <a:solidFill>
                <a:srgbClr val="002060"/>
              </a:solidFill>
              <a:round/>
            </a:ln>
            <a:effectLst/>
          </c:spPr>
          <c:marker>
            <c:symbol val="square"/>
            <c:size val="6"/>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19年/1-3月期</c:v>
                </c:pt>
                <c:pt idx="1">
                  <c:v>4-6月期</c:v>
                </c:pt>
                <c:pt idx="2">
                  <c:v>7-9月期</c:v>
                </c:pt>
                <c:pt idx="3">
                  <c:v>10-12月期</c:v>
                </c:pt>
                <c:pt idx="4">
                  <c:v>20年/1-3月期</c:v>
                </c:pt>
                <c:pt idx="5">
                  <c:v>4-6月期</c:v>
                </c:pt>
                <c:pt idx="6">
                  <c:v>7-9月期</c:v>
                </c:pt>
              </c:strCache>
            </c:strRef>
          </c:cat>
          <c:val>
            <c:numRef>
              <c:f>Sheet1!$G$2:$G$8</c:f>
              <c:numCache>
                <c:formatCode>0.0_ </c:formatCode>
                <c:ptCount val="7"/>
                <c:pt idx="0">
                  <c:v>3</c:v>
                </c:pt>
                <c:pt idx="1">
                  <c:v>3</c:v>
                </c:pt>
                <c:pt idx="2">
                  <c:v>2.9</c:v>
                </c:pt>
                <c:pt idx="3">
                  <c:v>2.8</c:v>
                </c:pt>
                <c:pt idx="4">
                  <c:v>2.9</c:v>
                </c:pt>
                <c:pt idx="5">
                  <c:v>3.3</c:v>
                </c:pt>
                <c:pt idx="6">
                  <c:v>3.9</c:v>
                </c:pt>
              </c:numCache>
            </c:numRef>
          </c:val>
          <c:smooth val="0"/>
          <c:extLst>
            <c:ext xmlns:c16="http://schemas.microsoft.com/office/drawing/2014/chart" uri="{C3380CC4-5D6E-409C-BE32-E72D297353CC}">
              <c16:uniqueId val="{00000005-E5A2-4507-8793-D66B64039A24}"/>
            </c:ext>
          </c:extLst>
        </c:ser>
        <c:ser>
          <c:idx val="8"/>
          <c:order val="2"/>
          <c:tx>
            <c:strRef>
              <c:f>Sheet1!$J$1</c:f>
              <c:strCache>
                <c:ptCount val="1"/>
                <c:pt idx="0">
                  <c:v>全国</c:v>
                </c:pt>
              </c:strCache>
            </c:strRef>
          </c:tx>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layout>
                <c:manualLayout>
                  <c:x val="-4.1444001170589731E-2"/>
                  <c:y val="-3.6403843397649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72-4C89-BF85-EFA887658BFA}"/>
                </c:ext>
              </c:extLst>
            </c:dLbl>
            <c:dLbl>
              <c:idx val="1"/>
              <c:delete val="1"/>
              <c:extLst>
                <c:ext xmlns:c15="http://schemas.microsoft.com/office/drawing/2012/chart" uri="{CE6537A1-D6FC-4f65-9D91-7224C49458BB}"/>
                <c:ext xmlns:c16="http://schemas.microsoft.com/office/drawing/2014/chart" uri="{C3380CC4-5D6E-409C-BE32-E72D297353CC}">
                  <c16:uniqueId val="{00000004-5A72-4C89-BF85-EFA887658BFA}"/>
                </c:ext>
              </c:extLst>
            </c:dLbl>
            <c:dLbl>
              <c:idx val="2"/>
              <c:layout>
                <c:manualLayout>
                  <c:x val="-4.1444001170589703E-2"/>
                  <c:y val="-4.5057688896298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72-4C89-BF85-EFA887658B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19年/1-3月期</c:v>
                </c:pt>
                <c:pt idx="1">
                  <c:v>4-6月期</c:v>
                </c:pt>
                <c:pt idx="2">
                  <c:v>7-9月期</c:v>
                </c:pt>
                <c:pt idx="3">
                  <c:v>10-12月期</c:v>
                </c:pt>
                <c:pt idx="4">
                  <c:v>20年/1-3月期</c:v>
                </c:pt>
                <c:pt idx="5">
                  <c:v>4-6月期</c:v>
                </c:pt>
                <c:pt idx="6">
                  <c:v>7-9月期</c:v>
                </c:pt>
              </c:strCache>
            </c:strRef>
          </c:cat>
          <c:val>
            <c:numRef>
              <c:f>Sheet1!$J$2:$J$8</c:f>
              <c:numCache>
                <c:formatCode>0.0_ </c:formatCode>
                <c:ptCount val="7"/>
                <c:pt idx="0">
                  <c:v>2.4</c:v>
                </c:pt>
                <c:pt idx="1">
                  <c:v>2.4</c:v>
                </c:pt>
                <c:pt idx="2">
                  <c:v>2.2999999999999998</c:v>
                </c:pt>
                <c:pt idx="3">
                  <c:v>2.2000000000000002</c:v>
                </c:pt>
                <c:pt idx="4">
                  <c:v>2.4</c:v>
                </c:pt>
                <c:pt idx="5">
                  <c:v>2.8</c:v>
                </c:pt>
                <c:pt idx="6">
                  <c:v>3</c:v>
                </c:pt>
              </c:numCache>
            </c:numRef>
          </c:val>
          <c:smooth val="0"/>
          <c:extLst>
            <c:ext xmlns:c16="http://schemas.microsoft.com/office/drawing/2014/chart" uri="{C3380CC4-5D6E-409C-BE32-E72D297353CC}">
              <c16:uniqueId val="{00000008-E5A2-4507-8793-D66B64039A24}"/>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失業者数と勤め先都合等による離職率の推移</a:t>
            </a:r>
          </a:p>
        </c:rich>
      </c:tx>
      <c:layout>
        <c:manualLayout>
          <c:xMode val="edge"/>
          <c:yMode val="edge"/>
          <c:x val="0.1763888888888889"/>
          <c:y val="9.0511904662432131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AB-42C4-9F5A-C175EE3571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内のグラフ]失業率全国'!$E$5:$E$21</c:f>
              <c:strCache>
                <c:ptCount val="17"/>
                <c:pt idx="0">
                  <c:v>19/6</c:v>
                </c:pt>
                <c:pt idx="1">
                  <c:v>19/7</c:v>
                </c:pt>
                <c:pt idx="2">
                  <c:v>19/8</c:v>
                </c:pt>
                <c:pt idx="3">
                  <c:v>19/9</c:v>
                </c:pt>
                <c:pt idx="4">
                  <c:v>19/10</c:v>
                </c:pt>
                <c:pt idx="5">
                  <c:v>19/11</c:v>
                </c:pt>
                <c:pt idx="6">
                  <c:v>19/12</c:v>
                </c:pt>
                <c:pt idx="7">
                  <c:v>20/1</c:v>
                </c:pt>
                <c:pt idx="8">
                  <c:v>20/2</c:v>
                </c:pt>
                <c:pt idx="9">
                  <c:v>20/3</c:v>
                </c:pt>
                <c:pt idx="10">
                  <c:v>20/4</c:v>
                </c:pt>
                <c:pt idx="11">
                  <c:v>20/5</c:v>
                </c:pt>
                <c:pt idx="12">
                  <c:v>20/6</c:v>
                </c:pt>
                <c:pt idx="13">
                  <c:v>20/7</c:v>
                </c:pt>
                <c:pt idx="14">
                  <c:v>20/8</c:v>
                </c:pt>
                <c:pt idx="15">
                  <c:v>20/9</c:v>
                </c:pt>
                <c:pt idx="16">
                  <c:v>20/10</c:v>
                </c:pt>
              </c:strCache>
            </c:strRef>
          </c:cat>
          <c:val>
            <c:numRef>
              <c:f>'[Microsoft PowerPoint 内のグラフ]失業率全国'!$F$5:$F$21</c:f>
              <c:numCache>
                <c:formatCode>General</c:formatCode>
                <c:ptCount val="17"/>
                <c:pt idx="0">
                  <c:v>161</c:v>
                </c:pt>
                <c:pt idx="1">
                  <c:v>156</c:v>
                </c:pt>
                <c:pt idx="2">
                  <c:v>156</c:v>
                </c:pt>
                <c:pt idx="3">
                  <c:v>165</c:v>
                </c:pt>
                <c:pt idx="4">
                  <c:v>164</c:v>
                </c:pt>
                <c:pt idx="5">
                  <c:v>153</c:v>
                </c:pt>
                <c:pt idx="6">
                  <c:v>152</c:v>
                </c:pt>
                <c:pt idx="7">
                  <c:v>164</c:v>
                </c:pt>
                <c:pt idx="8">
                  <c:v>166</c:v>
                </c:pt>
                <c:pt idx="9">
                  <c:v>172</c:v>
                </c:pt>
                <c:pt idx="10">
                  <c:v>178</c:v>
                </c:pt>
                <c:pt idx="11">
                  <c:v>198</c:v>
                </c:pt>
                <c:pt idx="12">
                  <c:v>195</c:v>
                </c:pt>
                <c:pt idx="13">
                  <c:v>197</c:v>
                </c:pt>
                <c:pt idx="14">
                  <c:v>206</c:v>
                </c:pt>
                <c:pt idx="15">
                  <c:v>210</c:v>
                </c:pt>
                <c:pt idx="16">
                  <c:v>215</c:v>
                </c:pt>
              </c:numCache>
            </c:numRef>
          </c:val>
          <c:extLst>
            <c:ext xmlns:c16="http://schemas.microsoft.com/office/drawing/2014/chart" uri="{C3380CC4-5D6E-409C-BE32-E72D297353CC}">
              <c16:uniqueId val="{00000001-98AB-42C4-9F5A-C175EE357194}"/>
            </c:ext>
          </c:extLst>
        </c:ser>
        <c:dLbls>
          <c:showLegendKey val="0"/>
          <c:showVal val="0"/>
          <c:showCatName val="0"/>
          <c:showSerName val="0"/>
          <c:showPercent val="0"/>
          <c:showBubbleSize val="0"/>
        </c:dLbls>
        <c:gapWidth val="219"/>
        <c:overlap val="-27"/>
        <c:axId val="1460943407"/>
        <c:axId val="1460947567"/>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6"/>
              <c:layout>
                <c:manualLayout>
                  <c:x val="-1.3888888888888888E-2"/>
                  <c:y val="-3.1211001607735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AB-42C4-9F5A-C175EE3571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内のグラフ]失業率全国'!$E$5:$E$21</c:f>
              <c:strCache>
                <c:ptCount val="17"/>
                <c:pt idx="0">
                  <c:v>19/6</c:v>
                </c:pt>
                <c:pt idx="1">
                  <c:v>19/7</c:v>
                </c:pt>
                <c:pt idx="2">
                  <c:v>19/8</c:v>
                </c:pt>
                <c:pt idx="3">
                  <c:v>19/9</c:v>
                </c:pt>
                <c:pt idx="4">
                  <c:v>19/10</c:v>
                </c:pt>
                <c:pt idx="5">
                  <c:v>19/11</c:v>
                </c:pt>
                <c:pt idx="6">
                  <c:v>19/12</c:v>
                </c:pt>
                <c:pt idx="7">
                  <c:v>20/1</c:v>
                </c:pt>
                <c:pt idx="8">
                  <c:v>20/2</c:v>
                </c:pt>
                <c:pt idx="9">
                  <c:v>20/3</c:v>
                </c:pt>
                <c:pt idx="10">
                  <c:v>20/4</c:v>
                </c:pt>
                <c:pt idx="11">
                  <c:v>20/5</c:v>
                </c:pt>
                <c:pt idx="12">
                  <c:v>20/6</c:v>
                </c:pt>
                <c:pt idx="13">
                  <c:v>20/7</c:v>
                </c:pt>
                <c:pt idx="14">
                  <c:v>20/8</c:v>
                </c:pt>
                <c:pt idx="15">
                  <c:v>20/9</c:v>
                </c:pt>
                <c:pt idx="16">
                  <c:v>20/10</c:v>
                </c:pt>
              </c:strCache>
            </c:strRef>
          </c:cat>
          <c:val>
            <c:numRef>
              <c:f>'[Microsoft PowerPoint 内のグラフ]失業率全国'!$H$5:$H$21</c:f>
              <c:numCache>
                <c:formatCode>0.0%</c:formatCode>
                <c:ptCount val="17"/>
                <c:pt idx="0">
                  <c:v>0.13664596273291926</c:v>
                </c:pt>
                <c:pt idx="1">
                  <c:v>0.12179487179487179</c:v>
                </c:pt>
                <c:pt idx="2">
                  <c:v>0.12820512820512819</c:v>
                </c:pt>
                <c:pt idx="3">
                  <c:v>0.12727272727272726</c:v>
                </c:pt>
                <c:pt idx="4">
                  <c:v>0.13414634146341464</c:v>
                </c:pt>
                <c:pt idx="5">
                  <c:v>0.1437908496732026</c:v>
                </c:pt>
                <c:pt idx="6">
                  <c:v>0.13157894736842105</c:v>
                </c:pt>
                <c:pt idx="7">
                  <c:v>0.11585365853658537</c:v>
                </c:pt>
                <c:pt idx="8">
                  <c:v>0.13855421686746988</c:v>
                </c:pt>
                <c:pt idx="9">
                  <c:v>0.14534883720930233</c:v>
                </c:pt>
                <c:pt idx="10">
                  <c:v>0.16292134831460675</c:v>
                </c:pt>
                <c:pt idx="11">
                  <c:v>0.17676767676767677</c:v>
                </c:pt>
                <c:pt idx="12">
                  <c:v>0.21025641025641026</c:v>
                </c:pt>
                <c:pt idx="13">
                  <c:v>0.19289340101522842</c:v>
                </c:pt>
                <c:pt idx="14">
                  <c:v>0.18932038834951456</c:v>
                </c:pt>
                <c:pt idx="15">
                  <c:v>0.19047619047619047</c:v>
                </c:pt>
                <c:pt idx="16">
                  <c:v>0.20930232558139536</c:v>
                </c:pt>
              </c:numCache>
            </c:numRef>
          </c:val>
          <c:smooth val="0"/>
          <c:extLst>
            <c:ext xmlns:c16="http://schemas.microsoft.com/office/drawing/2014/chart" uri="{C3380CC4-5D6E-409C-BE32-E72D297353CC}">
              <c16:uniqueId val="{00000003-98AB-42C4-9F5A-C175EE357194}"/>
            </c:ext>
          </c:extLst>
        </c:ser>
        <c:dLbls>
          <c:showLegendKey val="0"/>
          <c:showVal val="0"/>
          <c:showCatName val="0"/>
          <c:showSerName val="0"/>
          <c:showPercent val="0"/>
          <c:showBubbleSize val="0"/>
        </c:dLbls>
        <c:marker val="1"/>
        <c:smooth val="0"/>
        <c:axId val="1464535519"/>
        <c:axId val="1464540095"/>
      </c:lineChart>
      <c:catAx>
        <c:axId val="146094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7567"/>
        <c:crosses val="autoZero"/>
        <c:auto val="1"/>
        <c:lblAlgn val="ctr"/>
        <c:lblOffset val="100"/>
        <c:noMultiLvlLbl val="0"/>
      </c:catAx>
      <c:valAx>
        <c:axId val="1460947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3407"/>
        <c:crosses val="autoZero"/>
        <c:crossBetween val="between"/>
      </c:valAx>
      <c:valAx>
        <c:axId val="1464540095"/>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4535519"/>
        <c:crosses val="max"/>
        <c:crossBetween val="between"/>
      </c:valAx>
      <c:catAx>
        <c:axId val="1464535519"/>
        <c:scaling>
          <c:orientation val="minMax"/>
        </c:scaling>
        <c:delete val="1"/>
        <c:axPos val="b"/>
        <c:numFmt formatCode="General" sourceLinked="1"/>
        <c:majorTickMark val="none"/>
        <c:minorTickMark val="none"/>
        <c:tickLblPos val="nextTo"/>
        <c:crossAx val="146454009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600" b="1" dirty="0">
                <a:latin typeface="Meiryo UI" panose="020B0604030504040204" pitchFamily="50" charset="-128"/>
                <a:ea typeface="Meiryo UI" panose="020B0604030504040204" pitchFamily="50" charset="-128"/>
              </a:rPr>
              <a:t>有効求人</a:t>
            </a:r>
            <a:r>
              <a:rPr lang="ja-JP" altLang="en-US" sz="1600" b="1" dirty="0" smtClean="0">
                <a:latin typeface="Meiryo UI" panose="020B0604030504040204" pitchFamily="50" charset="-128"/>
                <a:ea typeface="Meiryo UI" panose="020B0604030504040204" pitchFamily="50" charset="-128"/>
              </a:rPr>
              <a:t>倍率</a:t>
            </a:r>
            <a:r>
              <a:rPr lang="ja-JP" altLang="en-US" sz="1400" b="1" dirty="0" smtClean="0">
                <a:latin typeface="Meiryo UI" panose="020B0604030504040204" pitchFamily="50" charset="-128"/>
                <a:ea typeface="Meiryo UI" panose="020B0604030504040204" pitchFamily="50" charset="-128"/>
              </a:rPr>
              <a:t>（受理地別）</a:t>
            </a:r>
            <a:r>
              <a:rPr lang="ja-JP" altLang="en-US" sz="1600" b="1" dirty="0" smtClean="0">
                <a:latin typeface="Meiryo UI" panose="020B0604030504040204" pitchFamily="50" charset="-128"/>
                <a:ea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rPr>
              <a:t>推移</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lineChart>
        <c:grouping val="standard"/>
        <c:varyColors val="0"/>
        <c:ser>
          <c:idx val="0"/>
          <c:order val="0"/>
          <c:tx>
            <c:strRef>
              <c:f>'有効求人倍率 (受理地)'!$A$3</c:f>
              <c:strCache>
                <c:ptCount val="1"/>
                <c:pt idx="0">
                  <c:v>全国</c:v>
                </c:pt>
              </c:strCache>
            </c:strRef>
          </c:tx>
          <c:spPr>
            <a:ln w="28575" cap="rnd" cmpd="dbl">
              <a:solidFill>
                <a:schemeClr val="bg1">
                  <a:lumMod val="50000"/>
                </a:schemeClr>
              </a:solidFill>
              <a:round/>
            </a:ln>
            <a:effectLst/>
          </c:spPr>
          <c:marker>
            <c:symbol val="square"/>
            <c:size val="5"/>
            <c:spPr>
              <a:solidFill>
                <a:schemeClr val="bg1">
                  <a:lumMod val="50000"/>
                </a:schemeClr>
              </a:solidFill>
              <a:ln w="9525">
                <a:solidFill>
                  <a:schemeClr val="bg1">
                    <a:lumMod val="50000"/>
                  </a:schemeClr>
                </a:solidFill>
              </a:ln>
              <a:effectLst/>
            </c:spPr>
          </c:marker>
          <c:dLbls>
            <c:dLbl>
              <c:idx val="13"/>
              <c:layout>
                <c:manualLayout>
                  <c:x val="0"/>
                  <c:y val="4.5472102015049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8-4E06-AE09-64B685366F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'有効求人倍率 (受理地)'!$B$2:$U$2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'有効求人倍率 (受理地)'!$B$3:$U$3</c:f>
              <c:numCache>
                <c:formatCode>#,##0.00</c:formatCode>
                <c:ptCount val="14"/>
                <c:pt idx="0">
                  <c:v>1.58</c:v>
                </c:pt>
                <c:pt idx="1">
                  <c:v>1.58</c:v>
                </c:pt>
                <c:pt idx="2">
                  <c:v>1.57</c:v>
                </c:pt>
                <c:pt idx="3">
                  <c:v>1.57</c:v>
                </c:pt>
                <c:pt idx="4">
                  <c:v>1.49</c:v>
                </c:pt>
                <c:pt idx="5">
                  <c:v>1.45</c:v>
                </c:pt>
                <c:pt idx="6">
                  <c:v>1.39</c:v>
                </c:pt>
                <c:pt idx="7">
                  <c:v>1.32</c:v>
                </c:pt>
                <c:pt idx="8">
                  <c:v>1.2</c:v>
                </c:pt>
                <c:pt idx="9">
                  <c:v>1.1100000000000001</c:v>
                </c:pt>
                <c:pt idx="10">
                  <c:v>1.08</c:v>
                </c:pt>
                <c:pt idx="11">
                  <c:v>1.04</c:v>
                </c:pt>
                <c:pt idx="12">
                  <c:v>1.03</c:v>
                </c:pt>
                <c:pt idx="13">
                  <c:v>1.04</c:v>
                </c:pt>
              </c:numCache>
            </c:numRef>
          </c:val>
          <c:smooth val="0"/>
          <c:extLst>
            <c:ext xmlns:c16="http://schemas.microsoft.com/office/drawing/2014/chart" uri="{C3380CC4-5D6E-409C-BE32-E72D297353CC}">
              <c16:uniqueId val="{00000001-7A88-4E06-AE09-64B685366F92}"/>
            </c:ext>
          </c:extLst>
        </c:ser>
        <c:ser>
          <c:idx val="1"/>
          <c:order val="1"/>
          <c:tx>
            <c:strRef>
              <c:f>'有効求人倍率 (受理地)'!$A$4</c:f>
              <c:strCache>
                <c:ptCount val="1"/>
                <c:pt idx="0">
                  <c:v>東京都</c:v>
                </c:pt>
              </c:strCache>
            </c:strRef>
          </c:tx>
          <c:spPr>
            <a:ln w="28575" cap="rnd">
              <a:solidFill>
                <a:srgbClr val="7030A0"/>
              </a:solidFill>
              <a:round/>
            </a:ln>
            <a:effectLst/>
          </c:spPr>
          <c:marker>
            <c:symbol val="triangle"/>
            <c:size val="5"/>
            <c:spPr>
              <a:solidFill>
                <a:srgbClr val="7030A0"/>
              </a:solidFill>
              <a:ln w="9525">
                <a:solidFill>
                  <a:srgbClr val="7030A0"/>
                </a:solidFill>
              </a:ln>
              <a:effectLst/>
            </c:spPr>
          </c:marker>
          <c:dLbls>
            <c:dLbl>
              <c:idx val="13"/>
              <c:layout>
                <c:manualLayout>
                  <c:x val="0"/>
                  <c:y val="-2.2736051007524828E-2"/>
                </c:manualLayout>
              </c:layout>
              <c:tx>
                <c:rich>
                  <a:bodyPr/>
                  <a:lstStyle/>
                  <a:p>
                    <a:fld id="{CC1136C1-0A99-4EE6-A202-2EC7EDDD00C1}" type="VALUE">
                      <a:rPr lang="en-US" altLang="ja-JP" sz="11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88-4E06-AE09-64B685366F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'有効求人倍率 (受理地)'!$B$2:$U$2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'有効求人倍率 (受理地)'!$B$4:$U$4</c:f>
              <c:numCache>
                <c:formatCode>#,##0.00</c:formatCode>
                <c:ptCount val="14"/>
                <c:pt idx="0">
                  <c:v>2.0699999999999998</c:v>
                </c:pt>
                <c:pt idx="1">
                  <c:v>2.08</c:v>
                </c:pt>
                <c:pt idx="2">
                  <c:v>2.0699999999999998</c:v>
                </c:pt>
                <c:pt idx="3">
                  <c:v>2.08</c:v>
                </c:pt>
                <c:pt idx="4">
                  <c:v>1.96</c:v>
                </c:pt>
                <c:pt idx="5">
                  <c:v>1.96</c:v>
                </c:pt>
                <c:pt idx="6">
                  <c:v>1.87</c:v>
                </c:pt>
                <c:pt idx="7">
                  <c:v>1.73</c:v>
                </c:pt>
                <c:pt idx="8">
                  <c:v>1.55</c:v>
                </c:pt>
                <c:pt idx="9">
                  <c:v>1.35</c:v>
                </c:pt>
                <c:pt idx="10">
                  <c:v>1.29</c:v>
                </c:pt>
                <c:pt idx="11">
                  <c:v>1.22</c:v>
                </c:pt>
                <c:pt idx="12">
                  <c:v>1.19</c:v>
                </c:pt>
                <c:pt idx="13">
                  <c:v>1.19</c:v>
                </c:pt>
              </c:numCache>
            </c:numRef>
          </c:val>
          <c:smooth val="0"/>
          <c:extLst>
            <c:ext xmlns:c16="http://schemas.microsoft.com/office/drawing/2014/chart" uri="{C3380CC4-5D6E-409C-BE32-E72D297353CC}">
              <c16:uniqueId val="{00000003-7A88-4E06-AE09-64B685366F92}"/>
            </c:ext>
          </c:extLst>
        </c:ser>
        <c:ser>
          <c:idx val="2"/>
          <c:order val="2"/>
          <c:tx>
            <c:strRef>
              <c:f>'有効求人倍率 (受理地)'!$A$5</c:f>
              <c:strCache>
                <c:ptCount val="1"/>
                <c:pt idx="0">
                  <c:v>大阪府</c:v>
                </c:pt>
              </c:strCache>
            </c:strRef>
          </c:tx>
          <c:spPr>
            <a:ln w="57150" cap="rnd">
              <a:solidFill>
                <a:srgbClr val="002060"/>
              </a:solidFill>
              <a:round/>
            </a:ln>
            <a:effectLst/>
          </c:spPr>
          <c:marker>
            <c:symbol val="diamond"/>
            <c:size val="10"/>
            <c:spPr>
              <a:solidFill>
                <a:srgbClr val="002060"/>
              </a:solidFill>
              <a:ln w="9525">
                <a:solidFill>
                  <a:srgbClr val="002060"/>
                </a:solidFill>
              </a:ln>
              <a:effectLst/>
            </c:spPr>
          </c:marker>
          <c:dLbls>
            <c:dLbl>
              <c:idx val="13"/>
              <c:layout>
                <c:manualLayout>
                  <c:x val="0"/>
                  <c:y val="2.8420063759406035E-3"/>
                </c:manualLayout>
              </c:layout>
              <c:spPr>
                <a:noFill/>
                <a:ln>
                  <a:noFill/>
                </a:ln>
                <a:effectLst/>
              </c:spPr>
              <c:txPr>
                <a:bodyPr rot="0" spcFirstLastPara="1" vertOverflow="ellipsis" vert="horz" wrap="square" lIns="38100" tIns="19050" rIns="38100" bIns="19050" anchor="ctr" anchorCtr="1">
                  <a:spAutoFit/>
                </a:bodyPr>
                <a:lstStyle/>
                <a:p>
                  <a:pPr>
                    <a:defRPr sz="13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88-4E06-AE09-64B685366F92}"/>
                </c:ext>
              </c:extLst>
            </c:dLbl>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(受理地)'!$B$2:$U$2</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'有効求人倍率 (受理地)'!$B$5:$U$5</c:f>
              <c:numCache>
                <c:formatCode>#,##0.00</c:formatCode>
                <c:ptCount val="14"/>
                <c:pt idx="0">
                  <c:v>1.78</c:v>
                </c:pt>
                <c:pt idx="1">
                  <c:v>1.78</c:v>
                </c:pt>
                <c:pt idx="2">
                  <c:v>1.76</c:v>
                </c:pt>
                <c:pt idx="3">
                  <c:v>1.76</c:v>
                </c:pt>
                <c:pt idx="4">
                  <c:v>1.65</c:v>
                </c:pt>
                <c:pt idx="5">
                  <c:v>1.64</c:v>
                </c:pt>
                <c:pt idx="6">
                  <c:v>1.6</c:v>
                </c:pt>
                <c:pt idx="7">
                  <c:v>1.48</c:v>
                </c:pt>
                <c:pt idx="8">
                  <c:v>1.33</c:v>
                </c:pt>
                <c:pt idx="9">
                  <c:v>1.23</c:v>
                </c:pt>
                <c:pt idx="10">
                  <c:v>1.17</c:v>
                </c:pt>
                <c:pt idx="11">
                  <c:v>1.1399999999999999</c:v>
                </c:pt>
                <c:pt idx="12">
                  <c:v>1.1200000000000001</c:v>
                </c:pt>
                <c:pt idx="13">
                  <c:v>1.1000000000000001</c:v>
                </c:pt>
              </c:numCache>
            </c:numRef>
          </c:val>
          <c:smooth val="0"/>
          <c:extLst>
            <c:ext xmlns:c16="http://schemas.microsoft.com/office/drawing/2014/chart" uri="{C3380CC4-5D6E-409C-BE32-E72D297353CC}">
              <c16:uniqueId val="{00000005-7A88-4E06-AE09-64B685366F92}"/>
            </c:ext>
          </c:extLst>
        </c:ser>
        <c:dLbls>
          <c:showLegendKey val="0"/>
          <c:showVal val="0"/>
          <c:showCatName val="0"/>
          <c:showSerName val="0"/>
          <c:showPercent val="0"/>
          <c:showBubbleSize val="0"/>
        </c:dLbls>
        <c:marker val="1"/>
        <c:smooth val="0"/>
        <c:axId val="1613844175"/>
        <c:axId val="1613852079"/>
        <c:extLst>
          <c:ext xmlns:c15="http://schemas.microsoft.com/office/drawing/2012/chart" uri="{02D57815-91ED-43cb-92C2-25804820EDAC}">
            <c15:filteredLineSeries>
              <c15:ser>
                <c:idx val="3"/>
                <c:order val="3"/>
                <c:tx>
                  <c:strRef>
                    <c:extLst>
                      <c:ext uri="{02D57815-91ED-43cb-92C2-25804820EDAC}">
                        <c15:formulaRef>
                          <c15:sqref>'有効求人倍率 (受理地)'!$A$6</c15:sqref>
                        </c15:formulaRef>
                      </c:ext>
                    </c:extLst>
                    <c:strCache>
                      <c:ptCount val="1"/>
                      <c:pt idx="0">
                        <c:v>埼玉</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cat>
                  <c:strRef>
                    <c:extLst>
                      <c:ext uri="{02D57815-91ED-43cb-92C2-25804820EDAC}">
                        <c15:formulaRef>
                          <c15:sqref>'有効求人倍率 (受理地)'!$B$2:$U$2</c15:sqref>
                        </c15:formulaRef>
                      </c:ext>
                    </c:extLst>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extLst>
                      <c:ext uri="{02D57815-91ED-43cb-92C2-25804820EDAC}">
                        <c15:formulaRef>
                          <c15:sqref>'有効求人倍率 (受理地)'!$B$6:$U$6</c15:sqref>
                        </c15:formulaRef>
                      </c:ext>
                    </c:extLst>
                    <c:numCache>
                      <c:formatCode>#,##0.00</c:formatCode>
                      <c:ptCount val="14"/>
                      <c:pt idx="0">
                        <c:v>1.3</c:v>
                      </c:pt>
                      <c:pt idx="1">
                        <c:v>1.3</c:v>
                      </c:pt>
                      <c:pt idx="2">
                        <c:v>1.29</c:v>
                      </c:pt>
                      <c:pt idx="3">
                        <c:v>1.3</c:v>
                      </c:pt>
                      <c:pt idx="4">
                        <c:v>1.23</c:v>
                      </c:pt>
                      <c:pt idx="5">
                        <c:v>1.2</c:v>
                      </c:pt>
                      <c:pt idx="6">
                        <c:v>1.17</c:v>
                      </c:pt>
                      <c:pt idx="7">
                        <c:v>1.1499999999999999</c:v>
                      </c:pt>
                      <c:pt idx="8">
                        <c:v>1.07</c:v>
                      </c:pt>
                      <c:pt idx="9">
                        <c:v>0.98</c:v>
                      </c:pt>
                      <c:pt idx="10">
                        <c:v>0.93</c:v>
                      </c:pt>
                      <c:pt idx="11">
                        <c:v>0.87</c:v>
                      </c:pt>
                      <c:pt idx="12">
                        <c:v>0.86</c:v>
                      </c:pt>
                      <c:pt idx="13">
                        <c:v>0.88</c:v>
                      </c:pt>
                    </c:numCache>
                  </c:numRef>
                </c:val>
                <c:smooth val="0"/>
                <c:extLst>
                  <c:ext xmlns:c16="http://schemas.microsoft.com/office/drawing/2014/chart" uri="{C3380CC4-5D6E-409C-BE32-E72D297353CC}">
                    <c16:uniqueId val="{00000006-7A88-4E06-AE09-64B685366F9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'有効求人倍率 (受理地)'!$A$7</c15:sqref>
                        </c15:formulaRef>
                      </c:ext>
                    </c:extLst>
                    <c:strCache>
                      <c:ptCount val="1"/>
                      <c:pt idx="0">
                        <c:v>千葉</c:v>
                      </c:pt>
                    </c:strCache>
                  </c:strRef>
                </c:tx>
                <c:spPr>
                  <a:ln w="28575" cap="rnd">
                    <a:solidFill>
                      <a:schemeClr val="accent5"/>
                    </a:solidFill>
                    <a:prstDash val="sysDash"/>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'有効求人倍率 (受理地)'!$B$2:$U$2</c15:sqref>
                        </c15:formulaRef>
                      </c:ext>
                    </c:extLst>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extLst xmlns:c15="http://schemas.microsoft.com/office/drawing/2012/chart">
                      <c:ext xmlns:c15="http://schemas.microsoft.com/office/drawing/2012/chart" uri="{02D57815-91ED-43cb-92C2-25804820EDAC}">
                        <c15:formulaRef>
                          <c15:sqref>'有効求人倍率 (受理地)'!$B$7:$U$7</c15:sqref>
                        </c15:formulaRef>
                      </c:ext>
                    </c:extLst>
                    <c:numCache>
                      <c:formatCode>#,##0.00</c:formatCode>
                      <c:ptCount val="14"/>
                      <c:pt idx="0">
                        <c:v>1.31</c:v>
                      </c:pt>
                      <c:pt idx="1">
                        <c:v>1.28</c:v>
                      </c:pt>
                      <c:pt idx="2">
                        <c:v>1.29</c:v>
                      </c:pt>
                      <c:pt idx="3">
                        <c:v>1.3</c:v>
                      </c:pt>
                      <c:pt idx="4">
                        <c:v>1.26</c:v>
                      </c:pt>
                      <c:pt idx="5">
                        <c:v>1.21</c:v>
                      </c:pt>
                      <c:pt idx="6">
                        <c:v>1.1599999999999999</c:v>
                      </c:pt>
                      <c:pt idx="7">
                        <c:v>1.1000000000000001</c:v>
                      </c:pt>
                      <c:pt idx="8">
                        <c:v>1</c:v>
                      </c:pt>
                      <c:pt idx="9">
                        <c:v>0.93</c:v>
                      </c:pt>
                      <c:pt idx="10">
                        <c:v>0.88</c:v>
                      </c:pt>
                      <c:pt idx="11">
                        <c:v>0.84</c:v>
                      </c:pt>
                      <c:pt idx="12">
                        <c:v>0.85</c:v>
                      </c:pt>
                      <c:pt idx="13">
                        <c:v>0.86</c:v>
                      </c:pt>
                    </c:numCache>
                  </c:numRef>
                </c:val>
                <c:smooth val="0"/>
                <c:extLst xmlns:c15="http://schemas.microsoft.com/office/drawing/2012/chart">
                  <c:ext xmlns:c16="http://schemas.microsoft.com/office/drawing/2014/chart" uri="{C3380CC4-5D6E-409C-BE32-E72D297353CC}">
                    <c16:uniqueId val="{00000007-7A88-4E06-AE09-64B685366F9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'有効求人倍率 (受理地)'!$A$8</c15:sqref>
                        </c15:formulaRef>
                      </c:ext>
                    </c:extLst>
                    <c:strCache>
                      <c:ptCount val="1"/>
                      <c:pt idx="0">
                        <c:v>神奈川</c:v>
                      </c:pt>
                    </c:strCache>
                  </c:strRef>
                </c:tx>
                <c:spPr>
                  <a:ln w="28575" cap="rnd">
                    <a:solidFill>
                      <a:srgbClr val="00B050"/>
                    </a:solidFill>
                    <a:round/>
                  </a:ln>
                  <a:effectLst/>
                </c:spPr>
                <c:marker>
                  <c:symbol val="square"/>
                  <c:size val="5"/>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'有効求人倍率 (受理地)'!$B$2:$U$2</c15:sqref>
                        </c15:formulaRef>
                      </c:ext>
                    </c:extLst>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extLst xmlns:c15="http://schemas.microsoft.com/office/drawing/2012/chart">
                      <c:ext xmlns:c15="http://schemas.microsoft.com/office/drawing/2012/chart" uri="{02D57815-91ED-43cb-92C2-25804820EDAC}">
                        <c15:formulaRef>
                          <c15:sqref>'有効求人倍率 (受理地)'!$B$8:$U$8</c15:sqref>
                        </c15:formulaRef>
                      </c:ext>
                    </c:extLst>
                    <c:numCache>
                      <c:formatCode>#,##0.00</c:formatCode>
                      <c:ptCount val="14"/>
                      <c:pt idx="0">
                        <c:v>1.17</c:v>
                      </c:pt>
                      <c:pt idx="1">
                        <c:v>1.1599999999999999</c:v>
                      </c:pt>
                      <c:pt idx="2">
                        <c:v>1.17</c:v>
                      </c:pt>
                      <c:pt idx="3">
                        <c:v>1.18</c:v>
                      </c:pt>
                      <c:pt idx="4">
                        <c:v>1.08</c:v>
                      </c:pt>
                      <c:pt idx="5">
                        <c:v>1.06</c:v>
                      </c:pt>
                      <c:pt idx="6">
                        <c:v>1.07</c:v>
                      </c:pt>
                      <c:pt idx="7">
                        <c:v>1.03</c:v>
                      </c:pt>
                      <c:pt idx="8">
                        <c:v>0.95</c:v>
                      </c:pt>
                      <c:pt idx="9">
                        <c:v>0.85</c:v>
                      </c:pt>
                      <c:pt idx="10">
                        <c:v>0.79</c:v>
                      </c:pt>
                      <c:pt idx="11">
                        <c:v>0.75</c:v>
                      </c:pt>
                      <c:pt idx="12">
                        <c:v>0.74</c:v>
                      </c:pt>
                      <c:pt idx="13">
                        <c:v>0.75</c:v>
                      </c:pt>
                    </c:numCache>
                  </c:numRef>
                </c:val>
                <c:smooth val="0"/>
                <c:extLst xmlns:c15="http://schemas.microsoft.com/office/drawing/2012/chart">
                  <c:ext xmlns:c16="http://schemas.microsoft.com/office/drawing/2014/chart" uri="{C3380CC4-5D6E-409C-BE32-E72D297353CC}">
                    <c16:uniqueId val="{00000008-7A88-4E06-AE09-64B685366F9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'有効求人倍率 (受理地)'!$A$9</c15:sqref>
                        </c15:formulaRef>
                      </c:ext>
                    </c:extLst>
                    <c:strCache>
                      <c:ptCount val="1"/>
                      <c:pt idx="0">
                        <c:v>兵庫</c:v>
                      </c:pt>
                    </c:strCache>
                  </c:strRef>
                </c:tx>
                <c:spPr>
                  <a:ln w="28575" cap="rnd">
                    <a:solidFill>
                      <a:schemeClr val="accent1">
                        <a:lumMod val="60000"/>
                      </a:schemeClr>
                    </a:solidFill>
                    <a:prstDash val="sysDot"/>
                    <a:round/>
                  </a:ln>
                  <a:effectLst/>
                </c:spPr>
                <c:marker>
                  <c:symbol val="diamond"/>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'有効求人倍率 (受理地)'!$B$2:$U$2</c15:sqref>
                        </c15:formulaRef>
                      </c:ext>
                    </c:extLst>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extLst xmlns:c15="http://schemas.microsoft.com/office/drawing/2012/chart">
                      <c:ext xmlns:c15="http://schemas.microsoft.com/office/drawing/2012/chart" uri="{02D57815-91ED-43cb-92C2-25804820EDAC}">
                        <c15:formulaRef>
                          <c15:sqref>'有効求人倍率 (受理地)'!$B$9:$U$9</c15:sqref>
                        </c15:formulaRef>
                      </c:ext>
                    </c:extLst>
                    <c:numCache>
                      <c:formatCode>#,##0.00</c:formatCode>
                      <c:ptCount val="14"/>
                      <c:pt idx="0">
                        <c:v>1.41</c:v>
                      </c:pt>
                      <c:pt idx="1">
                        <c:v>1.4</c:v>
                      </c:pt>
                      <c:pt idx="2">
                        <c:v>1.4</c:v>
                      </c:pt>
                      <c:pt idx="3">
                        <c:v>1.4</c:v>
                      </c:pt>
                      <c:pt idx="4">
                        <c:v>1.31</c:v>
                      </c:pt>
                      <c:pt idx="5">
                        <c:v>1.26</c:v>
                      </c:pt>
                      <c:pt idx="6">
                        <c:v>1.21</c:v>
                      </c:pt>
                      <c:pt idx="7">
                        <c:v>1.1299999999999999</c:v>
                      </c:pt>
                      <c:pt idx="8">
                        <c:v>1.05</c:v>
                      </c:pt>
                      <c:pt idx="9">
                        <c:v>1.01</c:v>
                      </c:pt>
                      <c:pt idx="10">
                        <c:v>0.98</c:v>
                      </c:pt>
                      <c:pt idx="11">
                        <c:v>0.93</c:v>
                      </c:pt>
                      <c:pt idx="12">
                        <c:v>0.93</c:v>
                      </c:pt>
                      <c:pt idx="13">
                        <c:v>0.93</c:v>
                      </c:pt>
                    </c:numCache>
                  </c:numRef>
                </c:val>
                <c:smooth val="0"/>
                <c:extLst xmlns:c15="http://schemas.microsoft.com/office/drawing/2012/chart">
                  <c:ext xmlns:c16="http://schemas.microsoft.com/office/drawing/2014/chart" uri="{C3380CC4-5D6E-409C-BE32-E72D297353CC}">
                    <c16:uniqueId val="{00000009-7A88-4E06-AE09-64B685366F9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'有効求人倍率 (受理地)'!$A$10</c15:sqref>
                        </c15:formulaRef>
                      </c:ext>
                    </c:extLst>
                    <c:strCache>
                      <c:ptCount val="1"/>
                      <c:pt idx="0">
                        <c:v>福岡</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strRef>
                    <c:extLst xmlns:c15="http://schemas.microsoft.com/office/drawing/2012/chart">
                      <c:ext xmlns:c15="http://schemas.microsoft.com/office/drawing/2012/chart" uri="{02D57815-91ED-43cb-92C2-25804820EDAC}">
                        <c15:formulaRef>
                          <c15:sqref>'有効求人倍率 (受理地)'!$B$2:$U$2</c15:sqref>
                        </c15:formulaRef>
                      </c:ext>
                    </c:extLst>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extLst xmlns:c15="http://schemas.microsoft.com/office/drawing/2012/chart">
                      <c:ext xmlns:c15="http://schemas.microsoft.com/office/drawing/2012/chart" uri="{02D57815-91ED-43cb-92C2-25804820EDAC}">
                        <c15:formulaRef>
                          <c15:sqref>'有効求人倍率 (受理地)'!$B$10:$U$10</c15:sqref>
                        </c15:formulaRef>
                      </c:ext>
                    </c:extLst>
                    <c:numCache>
                      <c:formatCode>#,##0.00</c:formatCode>
                      <c:ptCount val="14"/>
                      <c:pt idx="0">
                        <c:v>1.56</c:v>
                      </c:pt>
                      <c:pt idx="1">
                        <c:v>1.54</c:v>
                      </c:pt>
                      <c:pt idx="2">
                        <c:v>1.55</c:v>
                      </c:pt>
                      <c:pt idx="3">
                        <c:v>1.56</c:v>
                      </c:pt>
                      <c:pt idx="4">
                        <c:v>1.45</c:v>
                      </c:pt>
                      <c:pt idx="5">
                        <c:v>1.41</c:v>
                      </c:pt>
                      <c:pt idx="6">
                        <c:v>1.34</c:v>
                      </c:pt>
                      <c:pt idx="7">
                        <c:v>1.27</c:v>
                      </c:pt>
                      <c:pt idx="8">
                        <c:v>1.18</c:v>
                      </c:pt>
                      <c:pt idx="9">
                        <c:v>1.1100000000000001</c:v>
                      </c:pt>
                      <c:pt idx="10">
                        <c:v>1.08</c:v>
                      </c:pt>
                      <c:pt idx="11">
                        <c:v>1.03</c:v>
                      </c:pt>
                      <c:pt idx="12">
                        <c:v>1</c:v>
                      </c:pt>
                      <c:pt idx="13">
                        <c:v>1</c:v>
                      </c:pt>
                    </c:numCache>
                  </c:numRef>
                </c:val>
                <c:smooth val="0"/>
                <c:extLst xmlns:c15="http://schemas.microsoft.com/office/drawing/2012/chart">
                  <c:ext xmlns:c16="http://schemas.microsoft.com/office/drawing/2014/chart" uri="{C3380CC4-5D6E-409C-BE32-E72D297353CC}">
                    <c16:uniqueId val="{0000000A-7A88-4E06-AE09-64B685366F92}"/>
                  </c:ext>
                </c:extLst>
              </c15:ser>
            </c15:filteredLineSeries>
          </c:ext>
        </c:extLst>
      </c:lineChart>
      <c:catAx>
        <c:axId val="161384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613852079"/>
        <c:crosses val="autoZero"/>
        <c:auto val="1"/>
        <c:lblAlgn val="ctr"/>
        <c:lblOffset val="100"/>
        <c:noMultiLvlLbl val="0"/>
      </c:catAx>
      <c:valAx>
        <c:axId val="1613852079"/>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4417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53756745118309E-2"/>
          <c:y val="9.2827065900572048E-2"/>
          <c:w val="0.86795314753824415"/>
          <c:h val="0.74785684145333831"/>
        </c:manualLayout>
      </c:layout>
      <c:barChart>
        <c:barDir val="col"/>
        <c:grouping val="stacked"/>
        <c:varyColors val="0"/>
        <c:ser>
          <c:idx val="3"/>
          <c:order val="0"/>
          <c:tx>
            <c:strRef>
              <c:f>グラフ!$N$17</c:f>
              <c:strCache>
                <c:ptCount val="1"/>
                <c:pt idx="0">
                  <c:v>その他</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グラフ!$N$18:$N$27</c:f>
              <c:numCache>
                <c:formatCode>#,##0_);[Red]\(#,##0\)</c:formatCode>
                <c:ptCount val="10"/>
                <c:pt idx="0">
                  <c:v>47.767400000000002</c:v>
                </c:pt>
                <c:pt idx="1">
                  <c:v>38</c:v>
                </c:pt>
                <c:pt idx="2">
                  <c:v>50.766300000000001</c:v>
                </c:pt>
                <c:pt idx="3">
                  <c:v>63.845799999999997</c:v>
                </c:pt>
                <c:pt idx="4">
                  <c:v>78.144999999999996</c:v>
                </c:pt>
                <c:pt idx="5">
                  <c:v>97.400300000000001</c:v>
                </c:pt>
                <c:pt idx="6">
                  <c:v>118.20180000000001</c:v>
                </c:pt>
                <c:pt idx="7">
                  <c:v>132.71809999999999</c:v>
                </c:pt>
                <c:pt idx="8">
                  <c:v>148</c:v>
                </c:pt>
                <c:pt idx="9" formatCode="General">
                  <c:v>182</c:v>
                </c:pt>
              </c:numCache>
            </c:numRef>
          </c:val>
          <c:extLst>
            <c:ext xmlns:c16="http://schemas.microsoft.com/office/drawing/2014/chart" uri="{C3380CC4-5D6E-409C-BE32-E72D297353CC}">
              <c16:uniqueId val="{00000000-CA53-4E60-A61A-E6B5725A39BB}"/>
            </c:ext>
          </c:extLst>
        </c:ser>
        <c:ser>
          <c:idx val="1"/>
          <c:order val="1"/>
          <c:tx>
            <c:strRef>
              <c:f>グラフ!$L$17</c:f>
              <c:strCache>
                <c:ptCount val="1"/>
                <c:pt idx="0">
                  <c:v>台湾</c:v>
                </c:pt>
              </c:strCache>
            </c:strRef>
          </c:tx>
          <c:spPr>
            <a:pattFill prst="dkVert">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グラフ!$L$18:$L$27</c:f>
              <c:numCache>
                <c:formatCode>#,##0_);[Red]\(#,##0\)</c:formatCode>
                <c:ptCount val="10"/>
                <c:pt idx="0">
                  <c:v>22.458100000000002</c:v>
                </c:pt>
                <c:pt idx="1">
                  <c:v>19.4908</c:v>
                </c:pt>
                <c:pt idx="2">
                  <c:v>30.455200000000001</c:v>
                </c:pt>
                <c:pt idx="3">
                  <c:v>50</c:v>
                </c:pt>
                <c:pt idx="4">
                  <c:v>70.614999999999995</c:v>
                </c:pt>
                <c:pt idx="5">
                  <c:v>98.155100000000004</c:v>
                </c:pt>
                <c:pt idx="6">
                  <c:v>112.5592</c:v>
                </c:pt>
                <c:pt idx="7">
                  <c:v>114</c:v>
                </c:pt>
                <c:pt idx="8">
                  <c:v>106</c:v>
                </c:pt>
                <c:pt idx="9" formatCode="General">
                  <c:v>110</c:v>
                </c:pt>
              </c:numCache>
            </c:numRef>
          </c:val>
          <c:extLst>
            <c:ext xmlns:c16="http://schemas.microsoft.com/office/drawing/2014/chart" uri="{C3380CC4-5D6E-409C-BE32-E72D297353CC}">
              <c16:uniqueId val="{00000001-CA53-4E60-A61A-E6B5725A39BB}"/>
            </c:ext>
          </c:extLst>
        </c:ser>
        <c:ser>
          <c:idx val="2"/>
          <c:order val="2"/>
          <c:tx>
            <c:strRef>
              <c:f>グラフ!$M$17</c:f>
              <c:strCache>
                <c:ptCount val="1"/>
                <c:pt idx="0">
                  <c:v>韓国</c:v>
                </c:pt>
              </c:strCache>
            </c:strRef>
          </c:tx>
          <c:spPr>
            <a:pattFill prst="dotGri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グラフ!$M$18:$M$27</c:f>
              <c:numCache>
                <c:formatCode>#,##0_);[Red]\(#,##0\)</c:formatCode>
                <c:ptCount val="10"/>
                <c:pt idx="0">
                  <c:v>53.649700000000003</c:v>
                </c:pt>
                <c:pt idx="1">
                  <c:v>40.110100000000003</c:v>
                </c:pt>
                <c:pt idx="2">
                  <c:v>49</c:v>
                </c:pt>
                <c:pt idx="3">
                  <c:v>61.586300000000001</c:v>
                </c:pt>
                <c:pt idx="4">
                  <c:v>71.069699999999997</c:v>
                </c:pt>
                <c:pt idx="5">
                  <c:v>115.6033</c:v>
                </c:pt>
                <c:pt idx="6">
                  <c:v>163.27610000000001</c:v>
                </c:pt>
                <c:pt idx="7">
                  <c:v>214.79589999999999</c:v>
                </c:pt>
                <c:pt idx="8">
                  <c:v>216</c:v>
                </c:pt>
                <c:pt idx="9" formatCode="General">
                  <c:v>151</c:v>
                </c:pt>
              </c:numCache>
            </c:numRef>
          </c:val>
          <c:extLst>
            <c:ext xmlns:c16="http://schemas.microsoft.com/office/drawing/2014/chart" uri="{C3380CC4-5D6E-409C-BE32-E72D297353CC}">
              <c16:uniqueId val="{00000002-CA53-4E60-A61A-E6B5725A39BB}"/>
            </c:ext>
          </c:extLst>
        </c:ser>
        <c:ser>
          <c:idx val="0"/>
          <c:order val="3"/>
          <c:tx>
            <c:strRef>
              <c:f>グラフ!$K$17</c:f>
              <c:strCache>
                <c:ptCount val="1"/>
                <c:pt idx="0">
                  <c:v>中国</c:v>
                </c:pt>
              </c:strCache>
            </c:strRef>
          </c:tx>
          <c:spPr>
            <a:pattFill prst="pct40">
              <a:fgClr>
                <a:srgbClr val="92D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グラフ!$K$18:$K$27</c:f>
              <c:numCache>
                <c:formatCode>#,##0_);[Red]\(#,##0\)</c:formatCode>
                <c:ptCount val="10"/>
                <c:pt idx="0">
                  <c:v>50.660299999999999</c:v>
                </c:pt>
                <c:pt idx="1">
                  <c:v>37.024500000000003</c:v>
                </c:pt>
                <c:pt idx="2">
                  <c:v>49.4452</c:v>
                </c:pt>
                <c:pt idx="3">
                  <c:v>56.315800000000003</c:v>
                </c:pt>
                <c:pt idx="4">
                  <c:v>97.214500000000001</c:v>
                </c:pt>
                <c:pt idx="5">
                  <c:v>189.6164</c:v>
                </c:pt>
                <c:pt idx="6">
                  <c:v>214.62289999999999</c:v>
                </c:pt>
                <c:pt idx="7">
                  <c:v>253.816</c:v>
                </c:pt>
                <c:pt idx="8">
                  <c:v>295</c:v>
                </c:pt>
                <c:pt idx="9" formatCode="General">
                  <c:v>395</c:v>
                </c:pt>
              </c:numCache>
            </c:numRef>
          </c:val>
          <c:extLst>
            <c:ext xmlns:c16="http://schemas.microsoft.com/office/drawing/2014/chart" uri="{C3380CC4-5D6E-409C-BE32-E72D297353CC}">
              <c16:uniqueId val="{00000003-CA53-4E60-A61A-E6B5725A39BB}"/>
            </c:ext>
          </c:extLst>
        </c:ser>
        <c:ser>
          <c:idx val="4"/>
          <c:order val="4"/>
          <c:tx>
            <c:strRef>
              <c:f>グラフ!$O$17</c:f>
              <c:strCache>
                <c:ptCount val="1"/>
                <c:pt idx="0">
                  <c:v>総数</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グラフ!$O$18:$O$27</c:f>
              <c:numCache>
                <c:formatCode>#,##0_);[Red]\(#,##0\)</c:formatCode>
                <c:ptCount val="10"/>
                <c:pt idx="0">
                  <c:v>174.53550000000001</c:v>
                </c:pt>
                <c:pt idx="1">
                  <c:v>133.8783</c:v>
                </c:pt>
                <c:pt idx="2">
                  <c:v>179.15770000000001</c:v>
                </c:pt>
                <c:pt idx="3">
                  <c:v>232.31110000000001</c:v>
                </c:pt>
                <c:pt idx="4">
                  <c:v>317.04419999999999</c:v>
                </c:pt>
                <c:pt idx="5">
                  <c:v>500.77510000000001</c:v>
                </c:pt>
                <c:pt idx="6">
                  <c:v>608.66</c:v>
                </c:pt>
                <c:pt idx="7">
                  <c:v>715.99959999999999</c:v>
                </c:pt>
                <c:pt idx="8">
                  <c:v>765</c:v>
                </c:pt>
                <c:pt idx="9" formatCode="General">
                  <c:v>834</c:v>
                </c:pt>
              </c:numCache>
            </c:numRef>
          </c:val>
          <c:extLst>
            <c:ext xmlns:c16="http://schemas.microsoft.com/office/drawing/2014/chart" uri="{C3380CC4-5D6E-409C-BE32-E72D297353CC}">
              <c16:uniqueId val="{00000004-CA53-4E60-A61A-E6B5725A39BB}"/>
            </c:ext>
          </c:extLst>
        </c:ser>
        <c:dLbls>
          <c:showLegendKey val="0"/>
          <c:showVal val="0"/>
          <c:showCatName val="0"/>
          <c:showSerName val="0"/>
          <c:showPercent val="0"/>
          <c:showBubbleSize val="0"/>
        </c:dLbls>
        <c:gapWidth val="150"/>
        <c:overlap val="100"/>
        <c:axId val="390449536"/>
        <c:axId val="390443296"/>
      </c:barChart>
      <c:catAx>
        <c:axId val="3904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3296"/>
        <c:crosses val="autoZero"/>
        <c:auto val="1"/>
        <c:lblAlgn val="ctr"/>
        <c:lblOffset val="100"/>
        <c:noMultiLvlLbl val="0"/>
      </c:catAx>
      <c:valAx>
        <c:axId val="3904432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9536"/>
        <c:crosses val="autoZero"/>
        <c:crossBetween val="between"/>
      </c:valAx>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b="1" dirty="0"/>
              <a:t>2017</a:t>
            </a:r>
            <a:r>
              <a:rPr lang="ja-JP" b="1" dirty="0"/>
              <a:t>年１月を</a:t>
            </a:r>
            <a:r>
              <a:rPr lang="en-US" b="1" dirty="0"/>
              <a:t>100</a:t>
            </a:r>
            <a:r>
              <a:rPr lang="ja-JP" b="1" dirty="0"/>
              <a:t>と</a:t>
            </a:r>
            <a:r>
              <a:rPr lang="ja-JP" b="1" dirty="0" smtClean="0"/>
              <a:t>した</a:t>
            </a:r>
            <a:r>
              <a:rPr lang="ja-JP" altLang="en-US" b="1" dirty="0" smtClean="0"/>
              <a:t>就業者</a:t>
            </a:r>
            <a:r>
              <a:rPr lang="ja-JP" altLang="en-US" b="1" dirty="0"/>
              <a:t>の</a:t>
            </a:r>
            <a:r>
              <a:rPr lang="ja-JP" b="1" dirty="0"/>
              <a:t>増減</a:t>
            </a:r>
            <a:r>
              <a:rPr lang="ja-JP" altLang="en-US" b="1" dirty="0"/>
              <a:t>（全国）</a:t>
            </a:r>
            <a:endParaRPr lang="en-US" b="1" dirty="0"/>
          </a:p>
        </c:rich>
      </c:tx>
      <c:layout>
        <c:manualLayout>
          <c:xMode val="edge"/>
          <c:yMode val="edge"/>
          <c:x val="0.1513965023154615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978217754934972E-2"/>
          <c:y val="0.13884057971014493"/>
          <c:w val="0.91137200293693188"/>
          <c:h val="0.75001688284706425"/>
        </c:manualLayout>
      </c:layout>
      <c:lineChart>
        <c:grouping val="standard"/>
        <c:varyColors val="0"/>
        <c:ser>
          <c:idx val="0"/>
          <c:order val="0"/>
          <c:tx>
            <c:strRef>
              <c:f>年代別!$N$4:$N$5</c:f>
              <c:strCache>
                <c:ptCount val="2"/>
                <c:pt idx="0">
                  <c:v>15～24</c:v>
                </c:pt>
              </c:strCache>
            </c:strRef>
          </c:tx>
          <c:spPr>
            <a:ln w="38100" cap="rnd" cmpd="dbl">
              <a:solidFill>
                <a:schemeClr val="accent1"/>
              </a:solidFill>
              <a:round/>
            </a:ln>
            <a:effectLst/>
          </c:spPr>
          <c:marker>
            <c:symbol val="none"/>
          </c:marker>
          <c:cat>
            <c:multiLvlStrRef>
              <c:f>年代別!$L$594:$M$639</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年代別!$N$594:$N$639</c:f>
              <c:numCache>
                <c:formatCode>General</c:formatCode>
                <c:ptCount val="46"/>
                <c:pt idx="0">
                  <c:v>100</c:v>
                </c:pt>
                <c:pt idx="1">
                  <c:v>97.896749521988525</c:v>
                </c:pt>
                <c:pt idx="2">
                  <c:v>96.940726577437857</c:v>
                </c:pt>
                <c:pt idx="3">
                  <c:v>98.852772466539193</c:v>
                </c:pt>
                <c:pt idx="4">
                  <c:v>98.852772466539193</c:v>
                </c:pt>
                <c:pt idx="5">
                  <c:v>99.808795411089875</c:v>
                </c:pt>
                <c:pt idx="6">
                  <c:v>100.76481835564053</c:v>
                </c:pt>
                <c:pt idx="7">
                  <c:v>100.19120458891013</c:v>
                </c:pt>
                <c:pt idx="8">
                  <c:v>100.38240917782026</c:v>
                </c:pt>
                <c:pt idx="9">
                  <c:v>99.235181644359457</c:v>
                </c:pt>
                <c:pt idx="10">
                  <c:v>98.470363288718929</c:v>
                </c:pt>
                <c:pt idx="11">
                  <c:v>100.95602294455065</c:v>
                </c:pt>
                <c:pt idx="12">
                  <c:v>104.20650095602295</c:v>
                </c:pt>
                <c:pt idx="13">
                  <c:v>105.54493307839388</c:v>
                </c:pt>
                <c:pt idx="14">
                  <c:v>106.88336520076483</c:v>
                </c:pt>
                <c:pt idx="15">
                  <c:v>104.97131931166348</c:v>
                </c:pt>
                <c:pt idx="16">
                  <c:v>106.69216061185469</c:v>
                </c:pt>
                <c:pt idx="17">
                  <c:v>107.26577437858509</c:v>
                </c:pt>
                <c:pt idx="18">
                  <c:v>107.64818355640536</c:v>
                </c:pt>
                <c:pt idx="19">
                  <c:v>108.03059273422562</c:v>
                </c:pt>
                <c:pt idx="20">
                  <c:v>107.26577437858509</c:v>
                </c:pt>
                <c:pt idx="21">
                  <c:v>109.75143403441683</c:v>
                </c:pt>
                <c:pt idx="22">
                  <c:v>111.85468451242831</c:v>
                </c:pt>
                <c:pt idx="23">
                  <c:v>109.56022944550669</c:v>
                </c:pt>
                <c:pt idx="24">
                  <c:v>109.56022944550669</c:v>
                </c:pt>
                <c:pt idx="25">
                  <c:v>110.1338432122371</c:v>
                </c:pt>
                <c:pt idx="26">
                  <c:v>110.70745697896749</c:v>
                </c:pt>
                <c:pt idx="27">
                  <c:v>110.32504780114722</c:v>
                </c:pt>
                <c:pt idx="28">
                  <c:v>110.89866156787762</c:v>
                </c:pt>
                <c:pt idx="29">
                  <c:v>109.94263862332696</c:v>
                </c:pt>
                <c:pt idx="30">
                  <c:v>111.08986615678775</c:v>
                </c:pt>
                <c:pt idx="31">
                  <c:v>111.08986615678775</c:v>
                </c:pt>
                <c:pt idx="32">
                  <c:v>110.51625239005736</c:v>
                </c:pt>
                <c:pt idx="33">
                  <c:v>110.89866156787762</c:v>
                </c:pt>
                <c:pt idx="34">
                  <c:v>112.23709369024857</c:v>
                </c:pt>
                <c:pt idx="35">
                  <c:v>112.61950286806884</c:v>
                </c:pt>
                <c:pt idx="36">
                  <c:v>110.51625239005736</c:v>
                </c:pt>
                <c:pt idx="37">
                  <c:v>110.70745697896749</c:v>
                </c:pt>
                <c:pt idx="38">
                  <c:v>109.56022944550669</c:v>
                </c:pt>
                <c:pt idx="39">
                  <c:v>105.35372848948374</c:v>
                </c:pt>
                <c:pt idx="40" formatCode="0">
                  <c:v>105.35372848948374</c:v>
                </c:pt>
                <c:pt idx="41" formatCode="0">
                  <c:v>105.54493307839388</c:v>
                </c:pt>
                <c:pt idx="42" formatCode="0">
                  <c:v>106.50095602294456</c:v>
                </c:pt>
                <c:pt idx="43" formatCode="0">
                  <c:v>109.17782026768643</c:v>
                </c:pt>
                <c:pt idx="44" formatCode="0">
                  <c:v>106.69216061185469</c:v>
                </c:pt>
                <c:pt idx="45" formatCode="0">
                  <c:v>105.35372848948374</c:v>
                </c:pt>
              </c:numCache>
            </c:numRef>
          </c:val>
          <c:smooth val="0"/>
          <c:extLst>
            <c:ext xmlns:c16="http://schemas.microsoft.com/office/drawing/2014/chart" uri="{C3380CC4-5D6E-409C-BE32-E72D297353CC}">
              <c16:uniqueId val="{00000001-D90A-4CDD-A631-4814B279B686}"/>
            </c:ext>
          </c:extLst>
        </c:ser>
        <c:ser>
          <c:idx val="1"/>
          <c:order val="1"/>
          <c:tx>
            <c:strRef>
              <c:f>年代別!$O$4:$O$5</c:f>
              <c:strCache>
                <c:ptCount val="2"/>
                <c:pt idx="0">
                  <c:v>25～34</c:v>
                </c:pt>
              </c:strCache>
            </c:strRef>
          </c:tx>
          <c:spPr>
            <a:ln w="15875" cap="rnd">
              <a:solidFill>
                <a:schemeClr val="accent2"/>
              </a:solidFill>
              <a:prstDash val="dashDot"/>
              <a:round/>
            </a:ln>
            <a:effectLst/>
          </c:spPr>
          <c:marker>
            <c:symbol val="none"/>
          </c:marker>
          <c:cat>
            <c:multiLvlStrRef>
              <c:f>年代別!$L$594:$M$639</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年代別!$O$594:$O$639</c:f>
              <c:numCache>
                <c:formatCode>General</c:formatCode>
                <c:ptCount val="46"/>
                <c:pt idx="0">
                  <c:v>100</c:v>
                </c:pt>
                <c:pt idx="1">
                  <c:v>99.644760213143869</c:v>
                </c:pt>
                <c:pt idx="2">
                  <c:v>100.35523978685612</c:v>
                </c:pt>
                <c:pt idx="3">
                  <c:v>100.62166962699823</c:v>
                </c:pt>
                <c:pt idx="4">
                  <c:v>99.733570159857905</c:v>
                </c:pt>
                <c:pt idx="5">
                  <c:v>99.911190053285964</c:v>
                </c:pt>
                <c:pt idx="6">
                  <c:v>99.644760213143869</c:v>
                </c:pt>
                <c:pt idx="7">
                  <c:v>99.023090586145642</c:v>
                </c:pt>
                <c:pt idx="8">
                  <c:v>99.555950266429832</c:v>
                </c:pt>
                <c:pt idx="9">
                  <c:v>99.733570159857905</c:v>
                </c:pt>
                <c:pt idx="10">
                  <c:v>100</c:v>
                </c:pt>
                <c:pt idx="11">
                  <c:v>99.46714031971581</c:v>
                </c:pt>
                <c:pt idx="12">
                  <c:v>99.733570159857905</c:v>
                </c:pt>
                <c:pt idx="13">
                  <c:v>100.17761989342806</c:v>
                </c:pt>
                <c:pt idx="14">
                  <c:v>99.378330373001774</c:v>
                </c:pt>
                <c:pt idx="15">
                  <c:v>99.822380106571941</c:v>
                </c:pt>
                <c:pt idx="16">
                  <c:v>99.733570159857905</c:v>
                </c:pt>
                <c:pt idx="17">
                  <c:v>99.378330373001774</c:v>
                </c:pt>
                <c:pt idx="18">
                  <c:v>99.644760213143869</c:v>
                </c:pt>
                <c:pt idx="19">
                  <c:v>99.46714031971581</c:v>
                </c:pt>
                <c:pt idx="20">
                  <c:v>99.911190053285964</c:v>
                </c:pt>
                <c:pt idx="21">
                  <c:v>99.46714031971581</c:v>
                </c:pt>
                <c:pt idx="22">
                  <c:v>98.93428063943162</c:v>
                </c:pt>
                <c:pt idx="23">
                  <c:v>98.490230905861452</c:v>
                </c:pt>
                <c:pt idx="24">
                  <c:v>98.046181172291284</c:v>
                </c:pt>
                <c:pt idx="25">
                  <c:v>98.579040852575488</c:v>
                </c:pt>
                <c:pt idx="26">
                  <c:v>98.223801065719357</c:v>
                </c:pt>
                <c:pt idx="27">
                  <c:v>98.40142095914743</c:v>
                </c:pt>
                <c:pt idx="28">
                  <c:v>98.490230905861452</c:v>
                </c:pt>
                <c:pt idx="29">
                  <c:v>98.223801065719357</c:v>
                </c:pt>
                <c:pt idx="30">
                  <c:v>99.200710479573715</c:v>
                </c:pt>
                <c:pt idx="31">
                  <c:v>99.555950266429832</c:v>
                </c:pt>
                <c:pt idx="32">
                  <c:v>98.579040852575488</c:v>
                </c:pt>
                <c:pt idx="33">
                  <c:v>98.579040852575488</c:v>
                </c:pt>
                <c:pt idx="34">
                  <c:v>98.312611012433393</c:v>
                </c:pt>
                <c:pt idx="35">
                  <c:v>98.490230905861452</c:v>
                </c:pt>
                <c:pt idx="36">
                  <c:v>98.046181172291284</c:v>
                </c:pt>
                <c:pt idx="37">
                  <c:v>98.667850799289525</c:v>
                </c:pt>
                <c:pt idx="38">
                  <c:v>98.579040852575488</c:v>
                </c:pt>
                <c:pt idx="39">
                  <c:v>97.246891651865013</c:v>
                </c:pt>
                <c:pt idx="40" formatCode="0">
                  <c:v>97.246891651865013</c:v>
                </c:pt>
                <c:pt idx="41" formatCode="0">
                  <c:v>96.714031971580823</c:v>
                </c:pt>
                <c:pt idx="42" formatCode="0">
                  <c:v>96.447602131438728</c:v>
                </c:pt>
                <c:pt idx="43" formatCode="0">
                  <c:v>96.980461811722918</c:v>
                </c:pt>
                <c:pt idx="44" formatCode="0">
                  <c:v>96.802841918294845</c:v>
                </c:pt>
                <c:pt idx="45" formatCode="0">
                  <c:v>96.802841918294845</c:v>
                </c:pt>
              </c:numCache>
            </c:numRef>
          </c:val>
          <c:smooth val="0"/>
          <c:extLst>
            <c:ext xmlns:c16="http://schemas.microsoft.com/office/drawing/2014/chart" uri="{C3380CC4-5D6E-409C-BE32-E72D297353CC}">
              <c16:uniqueId val="{00000003-D90A-4CDD-A631-4814B279B686}"/>
            </c:ext>
          </c:extLst>
        </c:ser>
        <c:ser>
          <c:idx val="2"/>
          <c:order val="2"/>
          <c:tx>
            <c:strRef>
              <c:f>年代別!$P$4:$P$5</c:f>
              <c:strCache>
                <c:ptCount val="2"/>
                <c:pt idx="0">
                  <c:v>35～44</c:v>
                </c:pt>
              </c:strCache>
            </c:strRef>
          </c:tx>
          <c:spPr>
            <a:ln w="19050" cap="rnd">
              <a:solidFill>
                <a:schemeClr val="bg1">
                  <a:lumMod val="50000"/>
                </a:schemeClr>
              </a:solidFill>
              <a:prstDash val="lgDash"/>
              <a:round/>
            </a:ln>
            <a:effectLst/>
          </c:spPr>
          <c:marker>
            <c:symbol val="none"/>
          </c:marker>
          <c:cat>
            <c:multiLvlStrRef>
              <c:f>年代別!$L$594:$M$639</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年代別!$P$594:$P$639</c:f>
              <c:numCache>
                <c:formatCode>General</c:formatCode>
                <c:ptCount val="46"/>
                <c:pt idx="0">
                  <c:v>100</c:v>
                </c:pt>
                <c:pt idx="1">
                  <c:v>99.524779361846569</c:v>
                </c:pt>
                <c:pt idx="2">
                  <c:v>99.049558723693139</c:v>
                </c:pt>
                <c:pt idx="3">
                  <c:v>99.185336048879833</c:v>
                </c:pt>
                <c:pt idx="4">
                  <c:v>99.524779361846569</c:v>
                </c:pt>
                <c:pt idx="5">
                  <c:v>99.185336048879833</c:v>
                </c:pt>
                <c:pt idx="6">
                  <c:v>98.845892735913097</c:v>
                </c:pt>
                <c:pt idx="7">
                  <c:v>98.913781398506444</c:v>
                </c:pt>
                <c:pt idx="8">
                  <c:v>98.167006109979638</c:v>
                </c:pt>
                <c:pt idx="9">
                  <c:v>98.438560760353027</c:v>
                </c:pt>
                <c:pt idx="10">
                  <c:v>98.438560760353027</c:v>
                </c:pt>
                <c:pt idx="11">
                  <c:v>98.234894772572972</c:v>
                </c:pt>
                <c:pt idx="12">
                  <c:v>98.234894772572972</c:v>
                </c:pt>
                <c:pt idx="13">
                  <c:v>98.234894772572972</c:v>
                </c:pt>
                <c:pt idx="14">
                  <c:v>98.845892735913097</c:v>
                </c:pt>
                <c:pt idx="15">
                  <c:v>98.642226748133069</c:v>
                </c:pt>
                <c:pt idx="16">
                  <c:v>98.099117447386291</c:v>
                </c:pt>
                <c:pt idx="17">
                  <c:v>97.216564833672777</c:v>
                </c:pt>
                <c:pt idx="18">
                  <c:v>97.080787508486083</c:v>
                </c:pt>
                <c:pt idx="19">
                  <c:v>97.14867617107943</c:v>
                </c:pt>
                <c:pt idx="20">
                  <c:v>96.945010183299388</c:v>
                </c:pt>
                <c:pt idx="21">
                  <c:v>96.605566870332666</c:v>
                </c:pt>
                <c:pt idx="22">
                  <c:v>96.26612355736593</c:v>
                </c:pt>
                <c:pt idx="23">
                  <c:v>96.469789545145957</c:v>
                </c:pt>
                <c:pt idx="24">
                  <c:v>95.655125594025805</c:v>
                </c:pt>
                <c:pt idx="25">
                  <c:v>95.994568906992527</c:v>
                </c:pt>
                <c:pt idx="26">
                  <c:v>95.723014256619138</c:v>
                </c:pt>
                <c:pt idx="27">
                  <c:v>95.247793618465721</c:v>
                </c:pt>
                <c:pt idx="28">
                  <c:v>94.77257298031229</c:v>
                </c:pt>
                <c:pt idx="29">
                  <c:v>95.723014256619138</c:v>
                </c:pt>
                <c:pt idx="30">
                  <c:v>95.179904955872374</c:v>
                </c:pt>
                <c:pt idx="31">
                  <c:v>94.704684317718943</c:v>
                </c:pt>
                <c:pt idx="32">
                  <c:v>94.976238968092332</c:v>
                </c:pt>
                <c:pt idx="33">
                  <c:v>94.77257298031229</c:v>
                </c:pt>
                <c:pt idx="34">
                  <c:v>94.704684317718943</c:v>
                </c:pt>
                <c:pt idx="35">
                  <c:v>94.025797691785471</c:v>
                </c:pt>
                <c:pt idx="36">
                  <c:v>93.075356415478609</c:v>
                </c:pt>
                <c:pt idx="37">
                  <c:v>93.143245078071956</c:v>
                </c:pt>
                <c:pt idx="38">
                  <c:v>92.735913102511887</c:v>
                </c:pt>
                <c:pt idx="39">
                  <c:v>91.310251188051595</c:v>
                </c:pt>
                <c:pt idx="40" formatCode="0">
                  <c:v>90.835030549898164</c:v>
                </c:pt>
                <c:pt idx="41" formatCode="0">
                  <c:v>91.1744738628649</c:v>
                </c:pt>
                <c:pt idx="42" formatCode="0">
                  <c:v>91.038696537678206</c:v>
                </c:pt>
                <c:pt idx="43" formatCode="0">
                  <c:v>90.835030549898164</c:v>
                </c:pt>
                <c:pt idx="44" formatCode="0">
                  <c:v>91.242362525458248</c:v>
                </c:pt>
                <c:pt idx="45" formatCode="0">
                  <c:v>91.92124915139172</c:v>
                </c:pt>
              </c:numCache>
            </c:numRef>
          </c:val>
          <c:smooth val="0"/>
          <c:extLst>
            <c:ext xmlns:c16="http://schemas.microsoft.com/office/drawing/2014/chart" uri="{C3380CC4-5D6E-409C-BE32-E72D297353CC}">
              <c16:uniqueId val="{00000005-D90A-4CDD-A631-4814B279B686}"/>
            </c:ext>
          </c:extLst>
        </c:ser>
        <c:ser>
          <c:idx val="3"/>
          <c:order val="3"/>
          <c:tx>
            <c:strRef>
              <c:f>年代別!$Q$4:$Q$5</c:f>
              <c:strCache>
                <c:ptCount val="2"/>
                <c:pt idx="0">
                  <c:v>45～54</c:v>
                </c:pt>
              </c:strCache>
            </c:strRef>
          </c:tx>
          <c:spPr>
            <a:ln w="19050" cap="rnd">
              <a:solidFill>
                <a:schemeClr val="accent6"/>
              </a:solidFill>
              <a:prstDash val="sysDash"/>
              <a:round/>
            </a:ln>
            <a:effectLst/>
          </c:spPr>
          <c:marker>
            <c:symbol val="none"/>
          </c:marker>
          <c:cat>
            <c:multiLvlStrRef>
              <c:f>年代別!$L$594:$M$639</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年代別!$Q$594:$Q$639</c:f>
              <c:numCache>
                <c:formatCode>General</c:formatCode>
                <c:ptCount val="46"/>
                <c:pt idx="0">
                  <c:v>100</c:v>
                </c:pt>
                <c:pt idx="1">
                  <c:v>100.06816632583504</c:v>
                </c:pt>
                <c:pt idx="2">
                  <c:v>100.20449897750512</c:v>
                </c:pt>
                <c:pt idx="3">
                  <c:v>100.27266530334016</c:v>
                </c:pt>
                <c:pt idx="4">
                  <c:v>100.81799591002046</c:v>
                </c:pt>
                <c:pt idx="5">
                  <c:v>101.43149284253579</c:v>
                </c:pt>
                <c:pt idx="6">
                  <c:v>101.77232447171099</c:v>
                </c:pt>
                <c:pt idx="7">
                  <c:v>102.11315610088616</c:v>
                </c:pt>
                <c:pt idx="8">
                  <c:v>102.31765507839128</c:v>
                </c:pt>
                <c:pt idx="9">
                  <c:v>102.45398773006136</c:v>
                </c:pt>
                <c:pt idx="10">
                  <c:v>103.34014996591682</c:v>
                </c:pt>
                <c:pt idx="11">
                  <c:v>103.20381731424678</c:v>
                </c:pt>
                <c:pt idx="12">
                  <c:v>102.99931833674165</c:v>
                </c:pt>
                <c:pt idx="13">
                  <c:v>103.27198364008181</c:v>
                </c:pt>
                <c:pt idx="14">
                  <c:v>103.74914792092707</c:v>
                </c:pt>
                <c:pt idx="15">
                  <c:v>104.22631220177232</c:v>
                </c:pt>
                <c:pt idx="16">
                  <c:v>104.43081117927744</c:v>
                </c:pt>
                <c:pt idx="17">
                  <c:v>104.63531015678255</c:v>
                </c:pt>
                <c:pt idx="18">
                  <c:v>104.7034764826176</c:v>
                </c:pt>
                <c:pt idx="19">
                  <c:v>104.83980913428765</c:v>
                </c:pt>
                <c:pt idx="20">
                  <c:v>105.31697341513294</c:v>
                </c:pt>
                <c:pt idx="21">
                  <c:v>105.79413769597818</c:v>
                </c:pt>
                <c:pt idx="22">
                  <c:v>105.9986366734833</c:v>
                </c:pt>
                <c:pt idx="23">
                  <c:v>105.93047034764827</c:v>
                </c:pt>
                <c:pt idx="24">
                  <c:v>106.61213360599864</c:v>
                </c:pt>
                <c:pt idx="25">
                  <c:v>107.36196319018406</c:v>
                </c:pt>
                <c:pt idx="26">
                  <c:v>107.49829584185413</c:v>
                </c:pt>
                <c:pt idx="27">
                  <c:v>107.15746421267893</c:v>
                </c:pt>
                <c:pt idx="28">
                  <c:v>107.6346284935242</c:v>
                </c:pt>
                <c:pt idx="29">
                  <c:v>107.36196319018406</c:v>
                </c:pt>
                <c:pt idx="30">
                  <c:v>107.36196319018406</c:v>
                </c:pt>
                <c:pt idx="31">
                  <c:v>108.11179277436946</c:v>
                </c:pt>
                <c:pt idx="32">
                  <c:v>108.04362644853443</c:v>
                </c:pt>
                <c:pt idx="33">
                  <c:v>108.1799591002045</c:v>
                </c:pt>
                <c:pt idx="34">
                  <c:v>108.11179277436946</c:v>
                </c:pt>
                <c:pt idx="35">
                  <c:v>108.79345603271983</c:v>
                </c:pt>
                <c:pt idx="36">
                  <c:v>109.40695296523518</c:v>
                </c:pt>
                <c:pt idx="37">
                  <c:v>109.27062031356509</c:v>
                </c:pt>
                <c:pt idx="38">
                  <c:v>109.13428766189502</c:v>
                </c:pt>
                <c:pt idx="39">
                  <c:v>109.06612133605999</c:v>
                </c:pt>
                <c:pt idx="40" formatCode="0">
                  <c:v>108.92978868438992</c:v>
                </c:pt>
                <c:pt idx="41" formatCode="0">
                  <c:v>107.8391274710293</c:v>
                </c:pt>
                <c:pt idx="42" formatCode="0">
                  <c:v>107.43012951601909</c:v>
                </c:pt>
                <c:pt idx="43" formatCode="0">
                  <c:v>107.77096114519426</c:v>
                </c:pt>
                <c:pt idx="44" formatCode="0">
                  <c:v>107.70279481935923</c:v>
                </c:pt>
                <c:pt idx="45" formatCode="0">
                  <c:v>107.08929788684389</c:v>
                </c:pt>
              </c:numCache>
            </c:numRef>
          </c:val>
          <c:smooth val="0"/>
          <c:extLst>
            <c:ext xmlns:c16="http://schemas.microsoft.com/office/drawing/2014/chart" uri="{C3380CC4-5D6E-409C-BE32-E72D297353CC}">
              <c16:uniqueId val="{00000007-D90A-4CDD-A631-4814B279B686}"/>
            </c:ext>
          </c:extLst>
        </c:ser>
        <c:ser>
          <c:idx val="4"/>
          <c:order val="4"/>
          <c:tx>
            <c:strRef>
              <c:f>年代別!$R$4:$R$5</c:f>
              <c:strCache>
                <c:ptCount val="2"/>
                <c:pt idx="0">
                  <c:v>55～64</c:v>
                </c:pt>
              </c:strCache>
            </c:strRef>
          </c:tx>
          <c:spPr>
            <a:ln w="19050" cap="rnd">
              <a:solidFill>
                <a:schemeClr val="accent5"/>
              </a:solidFill>
              <a:prstDash val="sysDot"/>
              <a:round/>
            </a:ln>
            <a:effectLst/>
          </c:spPr>
          <c:marker>
            <c:symbol val="none"/>
          </c:marker>
          <c:cat>
            <c:multiLvlStrRef>
              <c:f>年代別!$L$594:$M$639</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年代別!$R$594:$R$639</c:f>
              <c:numCache>
                <c:formatCode>General</c:formatCode>
                <c:ptCount val="46"/>
                <c:pt idx="0">
                  <c:v>100</c:v>
                </c:pt>
                <c:pt idx="1">
                  <c:v>99.735216240070613</c:v>
                </c:pt>
                <c:pt idx="2">
                  <c:v>99.382171226831417</c:v>
                </c:pt>
                <c:pt idx="3">
                  <c:v>99.293909973521622</c:v>
                </c:pt>
                <c:pt idx="4">
                  <c:v>99.911738746690204</c:v>
                </c:pt>
                <c:pt idx="5">
                  <c:v>99.823477493380409</c:v>
                </c:pt>
                <c:pt idx="6">
                  <c:v>100</c:v>
                </c:pt>
                <c:pt idx="7">
                  <c:v>100.61782877316858</c:v>
                </c:pt>
                <c:pt idx="8">
                  <c:v>100.52956751985877</c:v>
                </c:pt>
                <c:pt idx="9">
                  <c:v>100</c:v>
                </c:pt>
                <c:pt idx="10">
                  <c:v>100.52956751985877</c:v>
                </c:pt>
                <c:pt idx="11">
                  <c:v>100.79435127978817</c:v>
                </c:pt>
                <c:pt idx="12">
                  <c:v>101.05913503971757</c:v>
                </c:pt>
                <c:pt idx="13">
                  <c:v>100.79435127978817</c:v>
                </c:pt>
                <c:pt idx="14">
                  <c:v>101.05913503971757</c:v>
                </c:pt>
                <c:pt idx="15">
                  <c:v>101.58870255957635</c:v>
                </c:pt>
                <c:pt idx="16">
                  <c:v>101.85348631950572</c:v>
                </c:pt>
                <c:pt idx="17">
                  <c:v>101.05913503971757</c:v>
                </c:pt>
                <c:pt idx="18">
                  <c:v>100.88261253309796</c:v>
                </c:pt>
                <c:pt idx="19">
                  <c:v>101.23565754633717</c:v>
                </c:pt>
                <c:pt idx="20">
                  <c:v>101.41218005295676</c:v>
                </c:pt>
                <c:pt idx="21">
                  <c:v>101.32391879964695</c:v>
                </c:pt>
                <c:pt idx="22">
                  <c:v>101.94174757281553</c:v>
                </c:pt>
                <c:pt idx="23">
                  <c:v>101.85348631950572</c:v>
                </c:pt>
                <c:pt idx="24">
                  <c:v>101.67696381288613</c:v>
                </c:pt>
                <c:pt idx="25">
                  <c:v>102.38305383936452</c:v>
                </c:pt>
                <c:pt idx="26">
                  <c:v>102.82436010591351</c:v>
                </c:pt>
                <c:pt idx="27">
                  <c:v>102.55957634598411</c:v>
                </c:pt>
                <c:pt idx="28">
                  <c:v>101.85348631950572</c:v>
                </c:pt>
                <c:pt idx="29">
                  <c:v>102.55957634598411</c:v>
                </c:pt>
                <c:pt idx="30">
                  <c:v>102.64783759929389</c:v>
                </c:pt>
                <c:pt idx="31">
                  <c:v>102.11827007943512</c:v>
                </c:pt>
                <c:pt idx="32">
                  <c:v>102.11827007943512</c:v>
                </c:pt>
                <c:pt idx="33">
                  <c:v>103.44218887908208</c:v>
                </c:pt>
                <c:pt idx="34">
                  <c:v>103.44218887908208</c:v>
                </c:pt>
                <c:pt idx="35">
                  <c:v>103.08914386584289</c:v>
                </c:pt>
                <c:pt idx="36">
                  <c:v>102.64783759929389</c:v>
                </c:pt>
                <c:pt idx="37">
                  <c:v>104.32480141218005</c:v>
                </c:pt>
                <c:pt idx="38">
                  <c:v>104.50132391879964</c:v>
                </c:pt>
                <c:pt idx="39">
                  <c:v>102.29479258605471</c:v>
                </c:pt>
                <c:pt idx="40" formatCode="0">
                  <c:v>102.11827007943512</c:v>
                </c:pt>
                <c:pt idx="41" formatCode="0">
                  <c:v>103.70697263901147</c:v>
                </c:pt>
                <c:pt idx="42" formatCode="0">
                  <c:v>103.44218887908208</c:v>
                </c:pt>
                <c:pt idx="43" formatCode="0">
                  <c:v>103.26566637246248</c:v>
                </c:pt>
                <c:pt idx="44" formatCode="0">
                  <c:v>103.26566637246248</c:v>
                </c:pt>
                <c:pt idx="45" formatCode="0">
                  <c:v>103.61871138570167</c:v>
                </c:pt>
              </c:numCache>
            </c:numRef>
          </c:val>
          <c:smooth val="0"/>
          <c:extLst>
            <c:ext xmlns:c16="http://schemas.microsoft.com/office/drawing/2014/chart" uri="{C3380CC4-5D6E-409C-BE32-E72D297353CC}">
              <c16:uniqueId val="{00000009-D90A-4CDD-A631-4814B279B686}"/>
            </c:ext>
          </c:extLst>
        </c:ser>
        <c:ser>
          <c:idx val="5"/>
          <c:order val="5"/>
          <c:tx>
            <c:strRef>
              <c:f>年代別!$S$4:$S$5</c:f>
              <c:strCache>
                <c:ptCount val="2"/>
                <c:pt idx="0">
                  <c:v>65歳以上</c:v>
                </c:pt>
              </c:strCache>
            </c:strRef>
          </c:tx>
          <c:spPr>
            <a:ln w="28575" cap="rnd">
              <a:solidFill>
                <a:schemeClr val="accent3"/>
              </a:solidFill>
              <a:round/>
            </a:ln>
            <a:effectLst/>
          </c:spPr>
          <c:marker>
            <c:symbol val="none"/>
          </c:marker>
          <c:cat>
            <c:multiLvlStrRef>
              <c:f>年代別!$L$594:$M$639</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年代別!$S$594:$S$639</c:f>
              <c:numCache>
                <c:formatCode>General</c:formatCode>
                <c:ptCount val="46"/>
                <c:pt idx="0">
                  <c:v>100</c:v>
                </c:pt>
                <c:pt idx="1">
                  <c:v>99.49302915082383</c:v>
                </c:pt>
                <c:pt idx="2">
                  <c:v>100.12674271229405</c:v>
                </c:pt>
                <c:pt idx="3">
                  <c:v>101.14068441064639</c:v>
                </c:pt>
                <c:pt idx="4">
                  <c:v>101.26742712294043</c:v>
                </c:pt>
                <c:pt idx="5">
                  <c:v>102.40811153358682</c:v>
                </c:pt>
                <c:pt idx="6">
                  <c:v>103.16856780735108</c:v>
                </c:pt>
                <c:pt idx="7">
                  <c:v>104.56273764258555</c:v>
                </c:pt>
                <c:pt idx="8">
                  <c:v>104.30925221799747</c:v>
                </c:pt>
                <c:pt idx="9">
                  <c:v>103.92902408111533</c:v>
                </c:pt>
                <c:pt idx="10">
                  <c:v>103.16856780735108</c:v>
                </c:pt>
                <c:pt idx="11">
                  <c:v>103.92902408111533</c:v>
                </c:pt>
                <c:pt idx="12">
                  <c:v>105.5766793409379</c:v>
                </c:pt>
                <c:pt idx="13">
                  <c:v>107.98479087452471</c:v>
                </c:pt>
                <c:pt idx="14">
                  <c:v>109.75918884664131</c:v>
                </c:pt>
                <c:pt idx="15">
                  <c:v>110.0126742712294</c:v>
                </c:pt>
                <c:pt idx="16">
                  <c:v>108.2382762991128</c:v>
                </c:pt>
                <c:pt idx="17">
                  <c:v>107.3510773130545</c:v>
                </c:pt>
                <c:pt idx="18">
                  <c:v>107.3510773130545</c:v>
                </c:pt>
                <c:pt idx="19">
                  <c:v>109.25221799746514</c:v>
                </c:pt>
                <c:pt idx="20">
                  <c:v>110.0126742712294</c:v>
                </c:pt>
                <c:pt idx="21">
                  <c:v>111.02661596958174</c:v>
                </c:pt>
                <c:pt idx="22">
                  <c:v>112.6742712294043</c:v>
                </c:pt>
                <c:pt idx="23">
                  <c:v>111.40684410646389</c:v>
                </c:pt>
                <c:pt idx="24">
                  <c:v>110.13941698352345</c:v>
                </c:pt>
                <c:pt idx="25">
                  <c:v>111.53358681875791</c:v>
                </c:pt>
                <c:pt idx="26">
                  <c:v>113.30798479087451</c:v>
                </c:pt>
                <c:pt idx="27">
                  <c:v>112.29404309252217</c:v>
                </c:pt>
                <c:pt idx="28">
                  <c:v>111.53358681875791</c:v>
                </c:pt>
                <c:pt idx="29">
                  <c:v>110.51964512040557</c:v>
                </c:pt>
                <c:pt idx="30">
                  <c:v>111.15335868187579</c:v>
                </c:pt>
                <c:pt idx="31">
                  <c:v>112.80101394169834</c:v>
                </c:pt>
                <c:pt idx="32">
                  <c:v>114.19518377693282</c:v>
                </c:pt>
                <c:pt idx="33">
                  <c:v>115.33586818757922</c:v>
                </c:pt>
                <c:pt idx="34">
                  <c:v>116.85678073510772</c:v>
                </c:pt>
                <c:pt idx="35">
                  <c:v>117.74397972116604</c:v>
                </c:pt>
                <c:pt idx="36">
                  <c:v>115.58935361216729</c:v>
                </c:pt>
                <c:pt idx="37">
                  <c:v>114.4486692015209</c:v>
                </c:pt>
                <c:pt idx="38">
                  <c:v>115.33586818757922</c:v>
                </c:pt>
                <c:pt idx="39">
                  <c:v>111.15335868187579</c:v>
                </c:pt>
                <c:pt idx="40" formatCode="0">
                  <c:v>112.29404309252217</c:v>
                </c:pt>
                <c:pt idx="41" formatCode="0">
                  <c:v>112.04055766793411</c:v>
                </c:pt>
                <c:pt idx="42" formatCode="0">
                  <c:v>114.82889733840305</c:v>
                </c:pt>
                <c:pt idx="43" formatCode="0">
                  <c:v>114.32192648922688</c:v>
                </c:pt>
                <c:pt idx="44" formatCode="0">
                  <c:v>115.20912547528516</c:v>
                </c:pt>
                <c:pt idx="45" formatCode="0">
                  <c:v>116.98352344740177</c:v>
                </c:pt>
              </c:numCache>
            </c:numRef>
          </c:val>
          <c:smooth val="0"/>
          <c:extLst>
            <c:ext xmlns:c16="http://schemas.microsoft.com/office/drawing/2014/chart" uri="{C3380CC4-5D6E-409C-BE32-E72D297353CC}">
              <c16:uniqueId val="{0000000B-D90A-4CDD-A631-4814B279B686}"/>
            </c:ext>
          </c:extLst>
        </c:ser>
        <c:dLbls>
          <c:showLegendKey val="0"/>
          <c:showVal val="0"/>
          <c:showCatName val="0"/>
          <c:showSerName val="0"/>
          <c:showPercent val="0"/>
          <c:showBubbleSize val="0"/>
        </c:dLbls>
        <c:smooth val="0"/>
        <c:axId val="115743679"/>
        <c:axId val="115750751"/>
      </c:lineChart>
      <c:catAx>
        <c:axId val="115743679"/>
        <c:scaling>
          <c:orientation val="minMax"/>
        </c:scaling>
        <c:delete val="1"/>
        <c:axPos val="b"/>
        <c:numFmt formatCode="General" sourceLinked="1"/>
        <c:majorTickMark val="none"/>
        <c:minorTickMark val="none"/>
        <c:tickLblPos val="nextTo"/>
        <c:crossAx val="115750751"/>
        <c:crosses val="autoZero"/>
        <c:auto val="1"/>
        <c:lblAlgn val="ctr"/>
        <c:lblOffset val="100"/>
        <c:noMultiLvlLbl val="0"/>
      </c:catAx>
      <c:valAx>
        <c:axId val="115750751"/>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5743679"/>
        <c:crosses val="autoZero"/>
        <c:crossBetween val="between"/>
      </c:valAx>
      <c:spPr>
        <a:noFill/>
        <a:ln>
          <a:noFill/>
        </a:ln>
        <a:effectLst/>
      </c:spPr>
    </c:plotArea>
    <c:legend>
      <c:legendPos val="l"/>
      <c:layout>
        <c:manualLayout>
          <c:xMode val="edge"/>
          <c:yMode val="edge"/>
          <c:x val="9.9862198728774915E-2"/>
          <c:y val="0.17391214498509328"/>
          <c:w val="0.40762849903698439"/>
          <c:h val="0.183232023533290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ja-JP" altLang="en-US" sz="1600" dirty="0" smtClean="0"/>
              <a:t>雇用形態別就業者（前年同月比）</a:t>
            </a:r>
            <a:endParaRPr lang="ja-JP" altLang="en-US" sz="1600" dirty="0"/>
          </a:p>
        </c:rich>
      </c:tx>
      <c:layout>
        <c:manualLayout>
          <c:xMode val="edge"/>
          <c:yMode val="edge"/>
          <c:x val="0.14225645359166367"/>
          <c:y val="2.639262473985234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
          <c:y val="6.2303322315909702E-3"/>
          <c:w val="1"/>
          <c:h val="0.90895357187281234"/>
        </c:manualLayout>
      </c:layout>
      <c:barChart>
        <c:barDir val="col"/>
        <c:grouping val="clustered"/>
        <c:varyColors val="0"/>
        <c:ser>
          <c:idx val="0"/>
          <c:order val="0"/>
          <c:tx>
            <c:strRef>
              <c:f>Sheet1!$G$12:$G$13</c:f>
              <c:strCache>
                <c:ptCount val="2"/>
                <c:pt idx="0">
                  <c:v>正規</c:v>
                </c:pt>
                <c:pt idx="1">
                  <c:v>増減</c:v>
                </c:pt>
              </c:strCache>
            </c:strRef>
          </c:tx>
          <c:spPr>
            <a:pattFill prst="pct30">
              <a:fgClr>
                <a:schemeClr val="accent1"/>
              </a:fgClr>
              <a:bgClr>
                <a:schemeClr val="bg1"/>
              </a:bgClr>
            </a:pattFill>
            <a:ln w="9525" cap="flat" cmpd="sng" algn="ctr">
              <a:solidFill>
                <a:schemeClr val="tx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Sheet1!$F$14:$F$23</c:f>
              <c:strCache>
                <c:ptCount val="10"/>
                <c:pt idx="0">
                  <c:v>1月</c:v>
                </c:pt>
                <c:pt idx="1">
                  <c:v>2月</c:v>
                </c:pt>
                <c:pt idx="2">
                  <c:v>3月</c:v>
                </c:pt>
                <c:pt idx="3">
                  <c:v>4月</c:v>
                </c:pt>
                <c:pt idx="4">
                  <c:v>5月</c:v>
                </c:pt>
                <c:pt idx="5">
                  <c:v>6月</c:v>
                </c:pt>
                <c:pt idx="6">
                  <c:v>7月</c:v>
                </c:pt>
                <c:pt idx="7">
                  <c:v>8月</c:v>
                </c:pt>
                <c:pt idx="8">
                  <c:v>9月</c:v>
                </c:pt>
                <c:pt idx="9">
                  <c:v>10月</c:v>
                </c:pt>
              </c:strCache>
            </c:strRef>
          </c:cat>
          <c:val>
            <c:numRef>
              <c:f>Sheet1!$G$14:$G$23</c:f>
              <c:numCache>
                <c:formatCode>0;"▲ "0</c:formatCode>
                <c:ptCount val="10"/>
                <c:pt idx="0">
                  <c:v>42</c:v>
                </c:pt>
                <c:pt idx="1">
                  <c:v>44</c:v>
                </c:pt>
                <c:pt idx="2">
                  <c:v>67</c:v>
                </c:pt>
                <c:pt idx="3">
                  <c:v>63</c:v>
                </c:pt>
                <c:pt idx="4">
                  <c:v>-1</c:v>
                </c:pt>
                <c:pt idx="5">
                  <c:v>30</c:v>
                </c:pt>
                <c:pt idx="6">
                  <c:v>52</c:v>
                </c:pt>
                <c:pt idx="7">
                  <c:v>38</c:v>
                </c:pt>
                <c:pt idx="8">
                  <c:v>48</c:v>
                </c:pt>
                <c:pt idx="9" formatCode="General">
                  <c:v>9</c:v>
                </c:pt>
              </c:numCache>
            </c:numRef>
          </c:val>
          <c:extLst>
            <c:ext xmlns:c16="http://schemas.microsoft.com/office/drawing/2014/chart" uri="{C3380CC4-5D6E-409C-BE32-E72D297353CC}">
              <c16:uniqueId val="{00000000-CBC6-494B-8363-8068A248278D}"/>
            </c:ext>
          </c:extLst>
        </c:ser>
        <c:ser>
          <c:idx val="1"/>
          <c:order val="1"/>
          <c:tx>
            <c:strRef>
              <c:f>Sheet1!$H$12:$H$13</c:f>
              <c:strCache>
                <c:ptCount val="2"/>
                <c:pt idx="0">
                  <c:v>非正規</c:v>
                </c:pt>
                <c:pt idx="1">
                  <c:v>増減</c:v>
                </c:pt>
              </c:strCache>
            </c:strRef>
          </c:tx>
          <c:spPr>
            <a:solidFill>
              <a:srgbClr val="002060">
                <a:alpha val="85000"/>
              </a:srgbClr>
            </a:solidFill>
            <a:ln w="9525" cap="flat" cmpd="sng" algn="ctr">
              <a:solidFill>
                <a:schemeClr val="lt1">
                  <a:alpha val="50000"/>
                </a:schemeClr>
              </a:solidFill>
              <a:round/>
            </a:ln>
            <a:effectLst/>
          </c:spPr>
          <c:invertIfNegative val="0"/>
          <c:dLbls>
            <c:dLbl>
              <c:idx val="8"/>
              <c:layout>
                <c:manualLayout>
                  <c:x val="4.536612967140146E-2"/>
                  <c:y val="5.73401355891043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FA-4805-A231-D19B24B3BA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Sheet1!$F$14:$F$23</c:f>
              <c:strCache>
                <c:ptCount val="10"/>
                <c:pt idx="0">
                  <c:v>1月</c:v>
                </c:pt>
                <c:pt idx="1">
                  <c:v>2月</c:v>
                </c:pt>
                <c:pt idx="2">
                  <c:v>3月</c:v>
                </c:pt>
                <c:pt idx="3">
                  <c:v>4月</c:v>
                </c:pt>
                <c:pt idx="4">
                  <c:v>5月</c:v>
                </c:pt>
                <c:pt idx="5">
                  <c:v>6月</c:v>
                </c:pt>
                <c:pt idx="6">
                  <c:v>7月</c:v>
                </c:pt>
                <c:pt idx="7">
                  <c:v>8月</c:v>
                </c:pt>
                <c:pt idx="8">
                  <c:v>9月</c:v>
                </c:pt>
                <c:pt idx="9">
                  <c:v>10月</c:v>
                </c:pt>
              </c:strCache>
            </c:strRef>
          </c:cat>
          <c:val>
            <c:numRef>
              <c:f>Sheet1!$H$14:$H$23</c:f>
              <c:numCache>
                <c:formatCode>0;"▲ "0</c:formatCode>
                <c:ptCount val="10"/>
                <c:pt idx="0">
                  <c:v>-5</c:v>
                </c:pt>
                <c:pt idx="1">
                  <c:v>2</c:v>
                </c:pt>
                <c:pt idx="2">
                  <c:v>-26</c:v>
                </c:pt>
                <c:pt idx="3">
                  <c:v>-97</c:v>
                </c:pt>
                <c:pt idx="4">
                  <c:v>-61</c:v>
                </c:pt>
                <c:pt idx="5">
                  <c:v>-104</c:v>
                </c:pt>
                <c:pt idx="6">
                  <c:v>-131</c:v>
                </c:pt>
                <c:pt idx="7">
                  <c:v>-120</c:v>
                </c:pt>
                <c:pt idx="8">
                  <c:v>-123</c:v>
                </c:pt>
                <c:pt idx="9">
                  <c:v>-85</c:v>
                </c:pt>
              </c:numCache>
            </c:numRef>
          </c:val>
          <c:extLst>
            <c:ext xmlns:c16="http://schemas.microsoft.com/office/drawing/2014/chart" uri="{C3380CC4-5D6E-409C-BE32-E72D297353CC}">
              <c16:uniqueId val="{00000004-CBC6-494B-8363-8068A248278D}"/>
            </c:ext>
          </c:extLst>
        </c:ser>
        <c:dLbls>
          <c:dLblPos val="inEnd"/>
          <c:showLegendKey val="0"/>
          <c:showVal val="1"/>
          <c:showCatName val="0"/>
          <c:showSerName val="0"/>
          <c:showPercent val="0"/>
          <c:showBubbleSize val="0"/>
        </c:dLbls>
        <c:gapWidth val="65"/>
        <c:axId val="232896976"/>
        <c:axId val="221970768"/>
      </c:barChart>
      <c:catAx>
        <c:axId val="232896976"/>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tx1"/>
                </a:solidFill>
                <a:latin typeface="Meiryo UI" panose="020B0604030504040204" pitchFamily="50" charset="-128"/>
                <a:ea typeface="Meiryo UI" panose="020B0604030504040204" pitchFamily="50" charset="-128"/>
                <a:cs typeface="+mn-cs"/>
              </a:defRPr>
            </a:pPr>
            <a:endParaRPr lang="ja-JP"/>
          </a:p>
        </c:txPr>
        <c:crossAx val="221970768"/>
        <c:crosses val="autoZero"/>
        <c:auto val="1"/>
        <c:lblAlgn val="ctr"/>
        <c:lblOffset val="100"/>
        <c:noMultiLvlLbl val="0"/>
      </c:catAx>
      <c:valAx>
        <c:axId val="221970768"/>
        <c:scaling>
          <c:orientation val="minMax"/>
        </c:scaling>
        <c:delete val="1"/>
        <c:axPos val="l"/>
        <c:majorGridlines>
          <c:spPr>
            <a:ln w="9525" cap="flat" cmpd="sng" algn="ctr">
              <a:noFill/>
              <a:round/>
            </a:ln>
            <a:effectLst/>
          </c:spPr>
        </c:majorGridlines>
        <c:numFmt formatCode="0;&quot;▲ &quot;0" sourceLinked="1"/>
        <c:majorTickMark val="out"/>
        <c:minorTickMark val="none"/>
        <c:tickLblPos val="nextTo"/>
        <c:crossAx val="232896976"/>
        <c:crosses val="autoZero"/>
        <c:crossBetween val="between"/>
      </c:valAx>
      <c:spPr>
        <a:noFill/>
        <a:ln>
          <a:noFill/>
        </a:ln>
        <a:effectLst/>
      </c:spPr>
    </c:plotArea>
    <c:legend>
      <c:legendPos val="b"/>
      <c:layout>
        <c:manualLayout>
          <c:xMode val="edge"/>
          <c:yMode val="edge"/>
          <c:x val="0.4078946115039932"/>
          <c:y val="0.10563858964035315"/>
          <c:w val="0.50377503353045172"/>
          <c:h val="5.52641517824993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0" cap="flat" cmpd="sng" algn="ctr">
      <a:noFill/>
      <a:prstDash val="sysDot"/>
      <a:round/>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3.5219054389469068E-2"/>
          <c:w val="0.90929432343762862"/>
          <c:h val="0.73081613236668519"/>
        </c:manualLayout>
      </c:layout>
      <c:lineChart>
        <c:grouping val="standard"/>
        <c:varyColors val="0"/>
        <c:ser>
          <c:idx val="0"/>
          <c:order val="0"/>
          <c:tx>
            <c:strRef>
              <c:f>性別!$J$3</c:f>
              <c:strCache>
                <c:ptCount val="1"/>
                <c:pt idx="0">
                  <c:v>男性</c:v>
                </c:pt>
              </c:strCache>
            </c:strRef>
          </c:tx>
          <c:spPr>
            <a:ln w="28575" cap="rnd">
              <a:solidFill>
                <a:schemeClr val="accent1"/>
              </a:solidFill>
              <a:round/>
            </a:ln>
            <a:effectLst/>
          </c:spPr>
          <c:marker>
            <c:symbol val="none"/>
          </c:marker>
          <c:cat>
            <c:multiLvlStrRef>
              <c:f>性別!$H$4:$I$632</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性別!$J$4:$J$632</c:f>
              <c:numCache>
                <c:formatCode>General</c:formatCode>
                <c:ptCount val="46"/>
                <c:pt idx="0">
                  <c:v>100</c:v>
                </c:pt>
                <c:pt idx="1">
                  <c:v>99.564388783011154</c:v>
                </c:pt>
                <c:pt idx="2">
                  <c:v>99.646065886196567</c:v>
                </c:pt>
                <c:pt idx="3">
                  <c:v>99.836645793629188</c:v>
                </c:pt>
                <c:pt idx="4">
                  <c:v>99.782194391505584</c:v>
                </c:pt>
                <c:pt idx="5">
                  <c:v>99.972774298938191</c:v>
                </c:pt>
                <c:pt idx="6">
                  <c:v>100.08167710318541</c:v>
                </c:pt>
                <c:pt idx="7">
                  <c:v>100.21780560849443</c:v>
                </c:pt>
                <c:pt idx="8">
                  <c:v>100.29948271167983</c:v>
                </c:pt>
                <c:pt idx="9">
                  <c:v>100.13612850530902</c:v>
                </c:pt>
                <c:pt idx="10">
                  <c:v>99.863871494690997</c:v>
                </c:pt>
                <c:pt idx="11">
                  <c:v>100.05445140212362</c:v>
                </c:pt>
                <c:pt idx="12">
                  <c:v>100.73509392866866</c:v>
                </c:pt>
                <c:pt idx="13">
                  <c:v>100.84399673291587</c:v>
                </c:pt>
                <c:pt idx="14">
                  <c:v>101.1162537435339</c:v>
                </c:pt>
                <c:pt idx="15">
                  <c:v>101.1162537435339</c:v>
                </c:pt>
                <c:pt idx="16">
                  <c:v>101.38851075415192</c:v>
                </c:pt>
                <c:pt idx="17">
                  <c:v>101.1979308467193</c:v>
                </c:pt>
                <c:pt idx="18">
                  <c:v>100.89844813503947</c:v>
                </c:pt>
                <c:pt idx="19">
                  <c:v>101.08902804247208</c:v>
                </c:pt>
                <c:pt idx="20">
                  <c:v>101.33405935202831</c:v>
                </c:pt>
                <c:pt idx="21">
                  <c:v>101.33405935202831</c:v>
                </c:pt>
                <c:pt idx="22">
                  <c:v>101.82412197114074</c:v>
                </c:pt>
                <c:pt idx="23">
                  <c:v>101.57909066158453</c:v>
                </c:pt>
                <c:pt idx="24">
                  <c:v>101.08902804247208</c:v>
                </c:pt>
                <c:pt idx="25">
                  <c:v>101.63354206370813</c:v>
                </c:pt>
                <c:pt idx="26">
                  <c:v>101.66076776476993</c:v>
                </c:pt>
                <c:pt idx="27">
                  <c:v>101.44296215627553</c:v>
                </c:pt>
                <c:pt idx="28">
                  <c:v>101.36128505309013</c:v>
                </c:pt>
                <c:pt idx="29">
                  <c:v>101.44296215627553</c:v>
                </c:pt>
                <c:pt idx="30">
                  <c:v>101.74244486795534</c:v>
                </c:pt>
                <c:pt idx="31">
                  <c:v>101.85134767220256</c:v>
                </c:pt>
                <c:pt idx="32">
                  <c:v>101.52463925946094</c:v>
                </c:pt>
                <c:pt idx="33">
                  <c:v>101.79689627007895</c:v>
                </c:pt>
                <c:pt idx="34">
                  <c:v>102.04192757963517</c:v>
                </c:pt>
                <c:pt idx="35">
                  <c:v>101.96025047644977</c:v>
                </c:pt>
                <c:pt idx="36">
                  <c:v>101.82412197114074</c:v>
                </c:pt>
                <c:pt idx="37">
                  <c:v>101.82412197114074</c:v>
                </c:pt>
                <c:pt idx="38">
                  <c:v>101.71521916689355</c:v>
                </c:pt>
                <c:pt idx="39">
                  <c:v>100.70786822760687</c:v>
                </c:pt>
                <c:pt idx="40" formatCode="0">
                  <c:v>100.21780560849443</c:v>
                </c:pt>
                <c:pt idx="41" formatCode="0">
                  <c:v>100.32670841274162</c:v>
                </c:pt>
                <c:pt idx="42" formatCode="0">
                  <c:v>101.1162537435339</c:v>
                </c:pt>
                <c:pt idx="43" formatCode="0">
                  <c:v>101.1162537435339</c:v>
                </c:pt>
                <c:pt idx="44" formatCode="0">
                  <c:v>100.73509392866866</c:v>
                </c:pt>
                <c:pt idx="45" formatCode="0">
                  <c:v>100.54451402123605</c:v>
                </c:pt>
              </c:numCache>
            </c:numRef>
          </c:val>
          <c:smooth val="0"/>
          <c:extLst>
            <c:ext xmlns:c16="http://schemas.microsoft.com/office/drawing/2014/chart" uri="{C3380CC4-5D6E-409C-BE32-E72D297353CC}">
              <c16:uniqueId val="{00000000-5321-4FF6-8144-C7AFFFF608E9}"/>
            </c:ext>
          </c:extLst>
        </c:ser>
        <c:ser>
          <c:idx val="1"/>
          <c:order val="1"/>
          <c:tx>
            <c:strRef>
              <c:f>性別!$K$3</c:f>
              <c:strCache>
                <c:ptCount val="1"/>
                <c:pt idx="0">
                  <c:v>女性</c:v>
                </c:pt>
              </c:strCache>
            </c:strRef>
          </c:tx>
          <c:spPr>
            <a:ln w="28575" cap="rnd" cmpd="dbl">
              <a:solidFill>
                <a:srgbClr val="FF0000"/>
              </a:solidFill>
              <a:round/>
            </a:ln>
            <a:effectLst/>
          </c:spPr>
          <c:marker>
            <c:symbol val="none"/>
          </c:marker>
          <c:cat>
            <c:multiLvlStrRef>
              <c:f>性別!$H$4:$I$632</c:f>
              <c:multiLvlStrCache>
                <c:ptCount val="4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lvl>
                <c:lvl>
                  <c:pt idx="0">
                    <c:v>2017</c:v>
                  </c:pt>
                  <c:pt idx="12">
                    <c:v>2018</c:v>
                  </c:pt>
                  <c:pt idx="24">
                    <c:v>2019</c:v>
                  </c:pt>
                  <c:pt idx="36">
                    <c:v>2020</c:v>
                  </c:pt>
                </c:lvl>
              </c:multiLvlStrCache>
            </c:multiLvlStrRef>
          </c:cat>
          <c:val>
            <c:numRef>
              <c:f>性別!$K$4:$K$632</c:f>
              <c:numCache>
                <c:formatCode>General</c:formatCode>
                <c:ptCount val="46"/>
                <c:pt idx="0">
                  <c:v>100</c:v>
                </c:pt>
                <c:pt idx="1">
                  <c:v>99.576868829337101</c:v>
                </c:pt>
                <c:pt idx="2">
                  <c:v>99.471086036671366</c:v>
                </c:pt>
                <c:pt idx="3">
                  <c:v>100.17630465444287</c:v>
                </c:pt>
                <c:pt idx="4">
                  <c:v>100.59943582510577</c:v>
                </c:pt>
                <c:pt idx="5">
                  <c:v>101.09308885754584</c:v>
                </c:pt>
                <c:pt idx="6">
                  <c:v>101.30465444287728</c:v>
                </c:pt>
                <c:pt idx="7">
                  <c:v>101.44569816643158</c:v>
                </c:pt>
                <c:pt idx="8">
                  <c:v>101.26939351198871</c:v>
                </c:pt>
                <c:pt idx="9">
                  <c:v>101.16361071932299</c:v>
                </c:pt>
                <c:pt idx="10">
                  <c:v>101.79830747531736</c:v>
                </c:pt>
                <c:pt idx="11">
                  <c:v>101.90409026798308</c:v>
                </c:pt>
                <c:pt idx="12">
                  <c:v>102.46826516220028</c:v>
                </c:pt>
                <c:pt idx="13">
                  <c:v>103.27926657263751</c:v>
                </c:pt>
                <c:pt idx="14">
                  <c:v>103.98448519040903</c:v>
                </c:pt>
                <c:pt idx="15">
                  <c:v>104.37235543018335</c:v>
                </c:pt>
                <c:pt idx="16">
                  <c:v>103.87870239774331</c:v>
                </c:pt>
                <c:pt idx="17">
                  <c:v>103.24400564174894</c:v>
                </c:pt>
                <c:pt idx="18">
                  <c:v>103.70239774330044</c:v>
                </c:pt>
                <c:pt idx="19">
                  <c:v>104.09026798307475</c:v>
                </c:pt>
                <c:pt idx="20">
                  <c:v>104.16078984485191</c:v>
                </c:pt>
                <c:pt idx="21">
                  <c:v>104.68970380818054</c:v>
                </c:pt>
                <c:pt idx="22">
                  <c:v>104.72496473906912</c:v>
                </c:pt>
                <c:pt idx="23">
                  <c:v>104.12552891396334</c:v>
                </c:pt>
                <c:pt idx="24">
                  <c:v>104.40761636107194</c:v>
                </c:pt>
                <c:pt idx="25">
                  <c:v>104.97179125528915</c:v>
                </c:pt>
                <c:pt idx="26">
                  <c:v>105.43018335684063</c:v>
                </c:pt>
                <c:pt idx="27">
                  <c:v>105.11283497884345</c:v>
                </c:pt>
                <c:pt idx="28">
                  <c:v>105.11283497884345</c:v>
                </c:pt>
                <c:pt idx="29">
                  <c:v>105.21861777150916</c:v>
                </c:pt>
                <c:pt idx="30">
                  <c:v>105.25387870239776</c:v>
                </c:pt>
                <c:pt idx="31">
                  <c:v>105.50070521861777</c:v>
                </c:pt>
                <c:pt idx="32">
                  <c:v>105.8885754583921</c:v>
                </c:pt>
                <c:pt idx="33">
                  <c:v>106.27644569816643</c:v>
                </c:pt>
                <c:pt idx="34">
                  <c:v>106.17066290550071</c:v>
                </c:pt>
                <c:pt idx="35">
                  <c:v>106.52327221438647</c:v>
                </c:pt>
                <c:pt idx="36">
                  <c:v>105.74753173483779</c:v>
                </c:pt>
                <c:pt idx="37">
                  <c:v>105.92383638928067</c:v>
                </c:pt>
                <c:pt idx="38">
                  <c:v>105.64174894217206</c:v>
                </c:pt>
                <c:pt idx="39">
                  <c:v>103.1734837799718</c:v>
                </c:pt>
                <c:pt idx="40" formatCode="0">
                  <c:v>103.91396332863188</c:v>
                </c:pt>
                <c:pt idx="41" formatCode="0">
                  <c:v>104.05500705218617</c:v>
                </c:pt>
                <c:pt idx="42" formatCode="0">
                  <c:v>103.42031029619181</c:v>
                </c:pt>
                <c:pt idx="43" formatCode="0">
                  <c:v>103.84344146685474</c:v>
                </c:pt>
                <c:pt idx="44" formatCode="0">
                  <c:v>104.16078984485191</c:v>
                </c:pt>
                <c:pt idx="45" formatCode="0">
                  <c:v>104.54866008462625</c:v>
                </c:pt>
              </c:numCache>
            </c:numRef>
          </c:val>
          <c:smooth val="0"/>
          <c:extLst>
            <c:ext xmlns:c16="http://schemas.microsoft.com/office/drawing/2014/chart" uri="{C3380CC4-5D6E-409C-BE32-E72D297353CC}">
              <c16:uniqueId val="{00000001-5321-4FF6-8144-C7AFFFF608E9}"/>
            </c:ext>
          </c:extLst>
        </c:ser>
        <c:dLbls>
          <c:showLegendKey val="0"/>
          <c:showVal val="0"/>
          <c:showCatName val="0"/>
          <c:showSerName val="0"/>
          <c:showPercent val="0"/>
          <c:showBubbleSize val="0"/>
        </c:dLbls>
        <c:smooth val="0"/>
        <c:axId val="422111215"/>
        <c:axId val="422100815"/>
      </c:lineChart>
      <c:catAx>
        <c:axId val="4221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00815"/>
        <c:crosses val="autoZero"/>
        <c:auto val="1"/>
        <c:lblAlgn val="ctr"/>
        <c:lblOffset val="100"/>
        <c:noMultiLvlLbl val="0"/>
      </c:catAx>
      <c:valAx>
        <c:axId val="422100815"/>
        <c:scaling>
          <c:orientation val="minMax"/>
          <c:min val="9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11215"/>
        <c:crosses val="autoZero"/>
        <c:crossBetween val="between"/>
      </c:valAx>
      <c:spPr>
        <a:noFill/>
        <a:ln>
          <a:noFill/>
        </a:ln>
        <a:effectLst/>
      </c:spPr>
    </c:plotArea>
    <c:legend>
      <c:legendPos val="b"/>
      <c:layout>
        <c:manualLayout>
          <c:xMode val="edge"/>
          <c:yMode val="edge"/>
          <c:x val="8.3938552997456117E-2"/>
          <c:y val="0.22845051307580921"/>
          <c:w val="0.25678346456692913"/>
          <c:h val="0.170149106030281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ltLang="ja-JP" sz="1200" b="1" dirty="0" smtClean="0"/>
              <a:t>【</a:t>
            </a:r>
            <a:r>
              <a:rPr lang="ja-JP" altLang="en-US" sz="1200" b="1" dirty="0" smtClean="0"/>
              <a:t>月別</a:t>
            </a:r>
            <a:r>
              <a:rPr lang="en-US" altLang="ja-JP" sz="1200" b="1" dirty="0" smtClean="0"/>
              <a:t>】</a:t>
            </a:r>
            <a:r>
              <a:rPr lang="ja-JP" altLang="en-US" sz="1200" b="1" dirty="0" smtClean="0"/>
              <a:t>正規・非正規別就業者数前年同期比増減</a:t>
            </a:r>
            <a:r>
              <a:rPr lang="ja-JP" altLang="en-US" sz="1100" b="1" dirty="0" smtClean="0"/>
              <a:t>（全国）</a:t>
            </a:r>
            <a:endParaRPr lang="ja-JP" altLang="en-US" sz="1200" b="1" dirty="0"/>
          </a:p>
        </c:rich>
      </c:tx>
      <c:layout>
        <c:manualLayout>
          <c:xMode val="edge"/>
          <c:yMode val="edge"/>
          <c:x val="0.14807218494166116"/>
          <c:y val="2.7252077401652237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749932852692554"/>
          <c:y val="0.12326639516854464"/>
          <c:w val="0.86101353309040463"/>
          <c:h val="0.78145679491121978"/>
        </c:manualLayout>
      </c:layout>
      <c:barChart>
        <c:barDir val="col"/>
        <c:grouping val="clustered"/>
        <c:varyColors val="0"/>
        <c:ser>
          <c:idx val="0"/>
          <c:order val="0"/>
          <c:tx>
            <c:strRef>
              <c:f>Sheet1!$B$1</c:f>
              <c:strCache>
                <c:ptCount val="1"/>
                <c:pt idx="0">
                  <c:v>正規雇用増減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20/1月</c:v>
                </c:pt>
                <c:pt idx="1">
                  <c:v>20/2月</c:v>
                </c:pt>
                <c:pt idx="2">
                  <c:v>20/3月</c:v>
                </c:pt>
                <c:pt idx="3">
                  <c:v>20/4月</c:v>
                </c:pt>
                <c:pt idx="4">
                  <c:v>20/5月</c:v>
                </c:pt>
                <c:pt idx="5">
                  <c:v>20/6月</c:v>
                </c:pt>
                <c:pt idx="6">
                  <c:v>20/7月</c:v>
                </c:pt>
                <c:pt idx="7">
                  <c:v>20/8月</c:v>
                </c:pt>
                <c:pt idx="8">
                  <c:v>20/9月</c:v>
                </c:pt>
                <c:pt idx="9">
                  <c:v>20/10月</c:v>
                </c:pt>
              </c:strCache>
            </c:strRef>
          </c:cat>
          <c:val>
            <c:numRef>
              <c:f>Sheet1!$B$2:$B$11</c:f>
              <c:numCache>
                <c:formatCode>General</c:formatCode>
                <c:ptCount val="10"/>
                <c:pt idx="0">
                  <c:v>42</c:v>
                </c:pt>
                <c:pt idx="1">
                  <c:v>44</c:v>
                </c:pt>
                <c:pt idx="2">
                  <c:v>67</c:v>
                </c:pt>
                <c:pt idx="3">
                  <c:v>63</c:v>
                </c:pt>
                <c:pt idx="4">
                  <c:v>-1</c:v>
                </c:pt>
                <c:pt idx="5">
                  <c:v>30</c:v>
                </c:pt>
                <c:pt idx="6">
                  <c:v>52</c:v>
                </c:pt>
                <c:pt idx="7">
                  <c:v>38</c:v>
                </c:pt>
                <c:pt idx="8">
                  <c:v>48</c:v>
                </c:pt>
                <c:pt idx="9">
                  <c:v>9</c:v>
                </c:pt>
              </c:numCache>
            </c:numRef>
          </c:val>
          <c:extLst>
            <c:ext xmlns:c16="http://schemas.microsoft.com/office/drawing/2014/chart" uri="{C3380CC4-5D6E-409C-BE32-E72D297353CC}">
              <c16:uniqueId val="{00000000-1A96-463D-BCBB-F157770EB05F}"/>
            </c:ext>
          </c:extLst>
        </c:ser>
        <c:ser>
          <c:idx val="1"/>
          <c:order val="1"/>
          <c:tx>
            <c:strRef>
              <c:f>Sheet1!$C$1</c:f>
              <c:strCache>
                <c:ptCount val="1"/>
                <c:pt idx="0">
                  <c:v>非正規雇用増減</c:v>
                </c:pt>
              </c:strCache>
            </c:strRef>
          </c:tx>
          <c:spPr>
            <a:solidFill>
              <a:schemeClr val="accent2"/>
            </a:solidFill>
            <a:ln>
              <a:noFill/>
            </a:ln>
            <a:effectLst/>
          </c:spPr>
          <c:invertIfNegative val="0"/>
          <c:dLbls>
            <c:dLbl>
              <c:idx val="3"/>
              <c:layout>
                <c:manualLayout>
                  <c:x val="-1.1559738363964659E-16"/>
                  <c:y val="1.0251444379840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96-463D-BCBB-F157770EB0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20/1月</c:v>
                </c:pt>
                <c:pt idx="1">
                  <c:v>20/2月</c:v>
                </c:pt>
                <c:pt idx="2">
                  <c:v>20/3月</c:v>
                </c:pt>
                <c:pt idx="3">
                  <c:v>20/4月</c:v>
                </c:pt>
                <c:pt idx="4">
                  <c:v>20/5月</c:v>
                </c:pt>
                <c:pt idx="5">
                  <c:v>20/6月</c:v>
                </c:pt>
                <c:pt idx="6">
                  <c:v>20/7月</c:v>
                </c:pt>
                <c:pt idx="7">
                  <c:v>20/8月</c:v>
                </c:pt>
                <c:pt idx="8">
                  <c:v>20/9月</c:v>
                </c:pt>
                <c:pt idx="9">
                  <c:v>20/10月</c:v>
                </c:pt>
              </c:strCache>
            </c:strRef>
          </c:cat>
          <c:val>
            <c:numRef>
              <c:f>Sheet1!$C$2:$C$11</c:f>
              <c:numCache>
                <c:formatCode>General</c:formatCode>
                <c:ptCount val="10"/>
                <c:pt idx="0">
                  <c:v>-5</c:v>
                </c:pt>
                <c:pt idx="1">
                  <c:v>2</c:v>
                </c:pt>
                <c:pt idx="2">
                  <c:v>-26</c:v>
                </c:pt>
                <c:pt idx="3">
                  <c:v>-97</c:v>
                </c:pt>
                <c:pt idx="4">
                  <c:v>-61</c:v>
                </c:pt>
                <c:pt idx="5">
                  <c:v>-104</c:v>
                </c:pt>
                <c:pt idx="6">
                  <c:v>-131</c:v>
                </c:pt>
                <c:pt idx="7">
                  <c:v>-120</c:v>
                </c:pt>
                <c:pt idx="8">
                  <c:v>-123</c:v>
                </c:pt>
                <c:pt idx="9">
                  <c:v>-85</c:v>
                </c:pt>
              </c:numCache>
            </c:numRef>
          </c:val>
          <c:extLst>
            <c:ext xmlns:c16="http://schemas.microsoft.com/office/drawing/2014/chart" uri="{C3380CC4-5D6E-409C-BE32-E72D297353CC}">
              <c16:uniqueId val="{00000002-1A96-463D-BCBB-F157770EB05F}"/>
            </c:ext>
          </c:extLst>
        </c:ser>
        <c:dLbls>
          <c:showLegendKey val="0"/>
          <c:showVal val="0"/>
          <c:showCatName val="0"/>
          <c:showSerName val="0"/>
          <c:showPercent val="0"/>
          <c:showBubbleSize val="0"/>
        </c:dLbls>
        <c:gapWidth val="219"/>
        <c:overlap val="-27"/>
        <c:axId val="1155447584"/>
        <c:axId val="1155449248"/>
      </c:barChart>
      <c:catAx>
        <c:axId val="115544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155449248"/>
        <c:crosses val="autoZero"/>
        <c:auto val="1"/>
        <c:lblAlgn val="ctr"/>
        <c:lblOffset val="100"/>
        <c:noMultiLvlLbl val="0"/>
      </c:catAx>
      <c:valAx>
        <c:axId val="1155449248"/>
        <c:scaling>
          <c:orientation val="minMax"/>
          <c:min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55447584"/>
        <c:crosses val="autoZero"/>
        <c:crossBetween val="between"/>
      </c:valAx>
      <c:spPr>
        <a:noFill/>
        <a:ln>
          <a:noFill/>
        </a:ln>
        <a:effectLst/>
      </c:spPr>
    </c:plotArea>
    <c:legend>
      <c:legendPos val="b"/>
      <c:layout>
        <c:manualLayout>
          <c:xMode val="edge"/>
          <c:yMode val="edge"/>
          <c:x val="0.11843920380368606"/>
          <c:y val="0.7415843931163697"/>
          <c:w val="0.38340313526564418"/>
          <c:h val="0.12752545180616107"/>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r>
              <a:rPr lang="en-US" altLang="ja-JP" sz="1200" b="1" dirty="0" smtClean="0">
                <a:latin typeface="+mn-ea"/>
                <a:ea typeface="+mn-ea"/>
              </a:rPr>
              <a:t>【</a:t>
            </a:r>
            <a:r>
              <a:rPr lang="ja-JP" altLang="en-US" sz="1200" b="1" dirty="0" smtClean="0">
                <a:latin typeface="+mn-ea"/>
                <a:ea typeface="+mn-ea"/>
              </a:rPr>
              <a:t>業種別</a:t>
            </a:r>
            <a:r>
              <a:rPr lang="en-US" altLang="ja-JP" sz="1200" b="1" dirty="0" smtClean="0">
                <a:latin typeface="+mn-ea"/>
                <a:ea typeface="+mn-ea"/>
              </a:rPr>
              <a:t>】</a:t>
            </a:r>
            <a:r>
              <a:rPr lang="ja-JP" altLang="en-US" sz="1200" b="1" dirty="0" smtClean="0">
                <a:latin typeface="+mn-ea"/>
                <a:ea typeface="+mn-ea"/>
              </a:rPr>
              <a:t>正規・非正規別就業者数前年同期比増減</a:t>
            </a:r>
            <a:endParaRPr lang="en-US" altLang="ja-JP" sz="1200" b="1" dirty="0" smtClean="0">
              <a:latin typeface="+mn-ea"/>
              <a:ea typeface="+mn-ea"/>
            </a:endParaRPr>
          </a:p>
          <a:p>
            <a:pPr>
              <a:defRPr sz="1200" b="1">
                <a:latin typeface="+mn-ea"/>
              </a:defRPr>
            </a:pPr>
            <a:r>
              <a:rPr lang="ja-JP" altLang="en-US" sz="1050" b="1" dirty="0" smtClean="0">
                <a:latin typeface="+mn-ea"/>
                <a:ea typeface="+mn-ea"/>
              </a:rPr>
              <a:t>（</a:t>
            </a:r>
            <a:r>
              <a:rPr lang="en-US" altLang="ja-JP" sz="1050" b="1" dirty="0" smtClean="0">
                <a:latin typeface="+mn-ea"/>
                <a:ea typeface="+mn-ea"/>
              </a:rPr>
              <a:t>2020</a:t>
            </a:r>
            <a:r>
              <a:rPr lang="ja-JP" altLang="en-US" sz="1050" b="1" dirty="0" smtClean="0">
                <a:latin typeface="+mn-ea"/>
                <a:ea typeface="+mn-ea"/>
              </a:rPr>
              <a:t>年</a:t>
            </a:r>
            <a:r>
              <a:rPr lang="en-US" altLang="ja-JP" sz="1050" b="1" dirty="0" smtClean="0">
                <a:latin typeface="+mn-ea"/>
                <a:ea typeface="+mn-ea"/>
              </a:rPr>
              <a:t>10</a:t>
            </a:r>
            <a:r>
              <a:rPr lang="ja-JP" altLang="en-US" sz="1050" b="1" dirty="0" smtClean="0">
                <a:latin typeface="+mn-ea"/>
                <a:ea typeface="+mn-ea"/>
              </a:rPr>
              <a:t>月）</a:t>
            </a:r>
            <a:r>
              <a:rPr lang="ja-JP" altLang="en-US" sz="1100" b="1" dirty="0" smtClean="0">
                <a:latin typeface="+mn-ea"/>
                <a:ea typeface="+mn-ea"/>
              </a:rPr>
              <a:t>（全国）</a:t>
            </a:r>
            <a:endParaRPr lang="ja-JP" altLang="en-US" sz="1200" b="1" dirty="0">
              <a:latin typeface="+mn-ea"/>
              <a:ea typeface="+mn-ea"/>
            </a:endParaRPr>
          </a:p>
        </c:rich>
      </c:tx>
      <c:layout>
        <c:manualLayout>
          <c:xMode val="edge"/>
          <c:yMode val="edge"/>
          <c:x val="0.21511472155764719"/>
          <c:y val="2.632087803133096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0093883265217199"/>
          <c:y val="0.10700763326188009"/>
          <c:w val="0.87088004970527833"/>
          <c:h val="0.67006862288129887"/>
        </c:manualLayout>
      </c:layout>
      <c:barChart>
        <c:barDir val="col"/>
        <c:grouping val="clustered"/>
        <c:varyColors val="0"/>
        <c:ser>
          <c:idx val="0"/>
          <c:order val="0"/>
          <c:tx>
            <c:strRef>
              <c:f>Sheet1!$B$1</c:f>
              <c:strCache>
                <c:ptCount val="1"/>
                <c:pt idx="0">
                  <c:v>正規雇用増減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Sheet1!$B$2:$B$10</c:f>
              <c:numCache>
                <c:formatCode>General</c:formatCode>
                <c:ptCount val="9"/>
                <c:pt idx="0">
                  <c:v>-11</c:v>
                </c:pt>
                <c:pt idx="1">
                  <c:v>-11</c:v>
                </c:pt>
                <c:pt idx="2">
                  <c:v>4</c:v>
                </c:pt>
                <c:pt idx="3">
                  <c:v>24</c:v>
                </c:pt>
                <c:pt idx="4">
                  <c:v>2</c:v>
                </c:pt>
                <c:pt idx="5">
                  <c:v>8</c:v>
                </c:pt>
                <c:pt idx="6">
                  <c:v>5</c:v>
                </c:pt>
                <c:pt idx="7">
                  <c:v>10</c:v>
                </c:pt>
                <c:pt idx="8">
                  <c:v>4</c:v>
                </c:pt>
              </c:numCache>
            </c:numRef>
          </c:val>
          <c:extLst>
            <c:ext xmlns:c16="http://schemas.microsoft.com/office/drawing/2014/chart" uri="{C3380CC4-5D6E-409C-BE32-E72D297353CC}">
              <c16:uniqueId val="{00000000-659F-4F55-86BF-9F34D01DFC04}"/>
            </c:ext>
          </c:extLst>
        </c:ser>
        <c:ser>
          <c:idx val="1"/>
          <c:order val="1"/>
          <c:tx>
            <c:strRef>
              <c:f>Sheet1!$C$1</c:f>
              <c:strCache>
                <c:ptCount val="1"/>
                <c:pt idx="0">
                  <c:v>非正規雇用増減</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Sheet1!$C$2:$C$10</c:f>
              <c:numCache>
                <c:formatCode>General</c:formatCode>
                <c:ptCount val="9"/>
                <c:pt idx="0">
                  <c:v>-26</c:v>
                </c:pt>
                <c:pt idx="1">
                  <c:v>10</c:v>
                </c:pt>
                <c:pt idx="2">
                  <c:v>-10</c:v>
                </c:pt>
                <c:pt idx="3">
                  <c:v>-13</c:v>
                </c:pt>
                <c:pt idx="4">
                  <c:v>-13</c:v>
                </c:pt>
                <c:pt idx="5">
                  <c:v>-7</c:v>
                </c:pt>
                <c:pt idx="6">
                  <c:v>-2</c:v>
                </c:pt>
                <c:pt idx="7">
                  <c:v>-2</c:v>
                </c:pt>
                <c:pt idx="8">
                  <c:v>1</c:v>
                </c:pt>
              </c:numCache>
            </c:numRef>
          </c:val>
          <c:extLst>
            <c:ext xmlns:c16="http://schemas.microsoft.com/office/drawing/2014/chart" uri="{C3380CC4-5D6E-409C-BE32-E72D297353CC}">
              <c16:uniqueId val="{00000001-659F-4F55-86BF-9F34D01DFC04}"/>
            </c:ext>
          </c:extLst>
        </c:ser>
        <c:dLbls>
          <c:showLegendKey val="0"/>
          <c:showVal val="0"/>
          <c:showCatName val="0"/>
          <c:showSerName val="0"/>
          <c:showPercent val="0"/>
          <c:showBubbleSize val="0"/>
        </c:dLbls>
        <c:gapWidth val="219"/>
        <c:overlap val="-27"/>
        <c:axId val="1372456880"/>
        <c:axId val="1372463952"/>
      </c:barChart>
      <c:catAx>
        <c:axId val="1372456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372463952"/>
        <c:crosses val="autoZero"/>
        <c:auto val="1"/>
        <c:lblAlgn val="ctr"/>
        <c:lblOffset val="100"/>
        <c:noMultiLvlLbl val="0"/>
      </c:catAx>
      <c:valAx>
        <c:axId val="137246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2456880"/>
        <c:crosses val="autoZero"/>
        <c:crossBetween val="between"/>
      </c:valAx>
      <c:spPr>
        <a:noFill/>
        <a:ln>
          <a:noFill/>
        </a:ln>
        <a:effectLst/>
      </c:spPr>
    </c:plotArea>
    <c:legend>
      <c:legendPos val="b"/>
      <c:layout>
        <c:manualLayout>
          <c:xMode val="edge"/>
          <c:yMode val="edge"/>
          <c:x val="0.67294569358747192"/>
          <c:y val="0.64465612601856093"/>
          <c:w val="0.28499523974988039"/>
          <c:h val="0.10622090843505384"/>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t>職種別有効求人倍率（大阪）</a:t>
            </a:r>
            <a:endParaRPr lang="ja-JP" altLang="en-US"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Sheet1!$F$1</c:f>
              <c:strCache>
                <c:ptCount val="1"/>
                <c:pt idx="0">
                  <c:v>7月</c:v>
                </c:pt>
              </c:strCache>
            </c:strRef>
          </c:tx>
          <c:spPr>
            <a:solidFill>
              <a:schemeClr val="accent2">
                <a:lumMod val="60000"/>
                <a:lumOff val="40000"/>
              </a:schemeClr>
            </a:solidFill>
            <a:ln>
              <a:solidFill>
                <a:schemeClr val="accent2">
                  <a:lumMod val="60000"/>
                  <a:lumOff val="40000"/>
                </a:schemeClr>
              </a:solid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Sheet1!$F$2:$F$12</c:f>
              <c:numCache>
                <c:formatCode>0.00_ </c:formatCode>
                <c:ptCount val="11"/>
                <c:pt idx="0">
                  <c:v>2.0099999999999998</c:v>
                </c:pt>
                <c:pt idx="1">
                  <c:v>3.41</c:v>
                </c:pt>
                <c:pt idx="2">
                  <c:v>0.3</c:v>
                </c:pt>
                <c:pt idx="3">
                  <c:v>1.26</c:v>
                </c:pt>
                <c:pt idx="4">
                  <c:v>4.82</c:v>
                </c:pt>
                <c:pt idx="5">
                  <c:v>2.44</c:v>
                </c:pt>
                <c:pt idx="6">
                  <c:v>1.62</c:v>
                </c:pt>
                <c:pt idx="7">
                  <c:v>1.3</c:v>
                </c:pt>
                <c:pt idx="8">
                  <c:v>2.09</c:v>
                </c:pt>
                <c:pt idx="9">
                  <c:v>5.83</c:v>
                </c:pt>
                <c:pt idx="10">
                  <c:v>0.71</c:v>
                </c:pt>
              </c:numCache>
            </c:numRef>
          </c:val>
          <c:extLst>
            <c:ext xmlns:c16="http://schemas.microsoft.com/office/drawing/2014/chart" uri="{C3380CC4-5D6E-409C-BE32-E72D297353CC}">
              <c16:uniqueId val="{00000000-C078-465D-BB1F-A359DECE5F0A}"/>
            </c:ext>
          </c:extLst>
        </c:ser>
        <c:ser>
          <c:idx val="1"/>
          <c:order val="1"/>
          <c:tx>
            <c:strRef>
              <c:f>Sheet1!$G$1</c:f>
              <c:strCache>
                <c:ptCount val="1"/>
                <c:pt idx="0">
                  <c:v>8月</c:v>
                </c:pt>
              </c:strCache>
            </c:strRef>
          </c:tx>
          <c:spPr>
            <a:solidFill>
              <a:srgbClr val="00B050"/>
            </a:solidFill>
            <a:ln>
              <a:solidFill>
                <a:srgbClr val="00B050"/>
              </a:solid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Sheet1!$G$2:$G$12</c:f>
              <c:numCache>
                <c:formatCode>0.00_ </c:formatCode>
                <c:ptCount val="11"/>
                <c:pt idx="0">
                  <c:v>2.04</c:v>
                </c:pt>
                <c:pt idx="1">
                  <c:v>3.33</c:v>
                </c:pt>
                <c:pt idx="2">
                  <c:v>0.28000000000000003</c:v>
                </c:pt>
                <c:pt idx="3">
                  <c:v>1.23</c:v>
                </c:pt>
                <c:pt idx="4">
                  <c:v>4.76</c:v>
                </c:pt>
                <c:pt idx="5">
                  <c:v>2.96</c:v>
                </c:pt>
                <c:pt idx="6">
                  <c:v>1.73</c:v>
                </c:pt>
                <c:pt idx="7">
                  <c:v>1.27</c:v>
                </c:pt>
                <c:pt idx="8">
                  <c:v>2.06</c:v>
                </c:pt>
                <c:pt idx="9">
                  <c:v>5.96</c:v>
                </c:pt>
                <c:pt idx="10">
                  <c:v>0.69</c:v>
                </c:pt>
              </c:numCache>
            </c:numRef>
          </c:val>
          <c:extLst>
            <c:ext xmlns:c16="http://schemas.microsoft.com/office/drawing/2014/chart" uri="{C3380CC4-5D6E-409C-BE32-E72D297353CC}">
              <c16:uniqueId val="{00000001-C078-465D-BB1F-A359DECE5F0A}"/>
            </c:ext>
          </c:extLst>
        </c:ser>
        <c:ser>
          <c:idx val="2"/>
          <c:order val="2"/>
          <c:tx>
            <c:strRef>
              <c:f>Sheet1!$H$1</c:f>
              <c:strCache>
                <c:ptCount val="1"/>
                <c:pt idx="0">
                  <c:v>9月</c:v>
                </c:pt>
              </c:strCache>
            </c:strRef>
          </c:tx>
          <c:spPr>
            <a:solidFill>
              <a:schemeClr val="accent2"/>
            </a:solidFill>
            <a:ln>
              <a:solidFill>
                <a:schemeClr val="accent2"/>
              </a:solid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Sheet1!$H$2:$H$12</c:f>
              <c:numCache>
                <c:formatCode>0.00_ </c:formatCode>
                <c:ptCount val="11"/>
                <c:pt idx="0">
                  <c:v>1.98</c:v>
                </c:pt>
                <c:pt idx="1">
                  <c:v>3.39</c:v>
                </c:pt>
                <c:pt idx="2">
                  <c:v>0.27</c:v>
                </c:pt>
                <c:pt idx="3">
                  <c:v>1.19</c:v>
                </c:pt>
                <c:pt idx="4">
                  <c:v>4.66</c:v>
                </c:pt>
                <c:pt idx="5">
                  <c:v>2.8</c:v>
                </c:pt>
                <c:pt idx="6">
                  <c:v>1.64</c:v>
                </c:pt>
                <c:pt idx="7">
                  <c:v>1.36</c:v>
                </c:pt>
                <c:pt idx="8">
                  <c:v>2.12</c:v>
                </c:pt>
                <c:pt idx="9">
                  <c:v>6.16</c:v>
                </c:pt>
                <c:pt idx="10">
                  <c:v>0.71</c:v>
                </c:pt>
              </c:numCache>
            </c:numRef>
          </c:val>
          <c:extLst>
            <c:ext xmlns:c16="http://schemas.microsoft.com/office/drawing/2014/chart" uri="{C3380CC4-5D6E-409C-BE32-E72D297353CC}">
              <c16:uniqueId val="{00000002-C078-465D-BB1F-A359DECE5F0A}"/>
            </c:ext>
          </c:extLst>
        </c:ser>
        <c:ser>
          <c:idx val="3"/>
          <c:order val="3"/>
          <c:tx>
            <c:strRef>
              <c:f>Sheet1!$I$1</c:f>
              <c:strCache>
                <c:ptCount val="1"/>
                <c:pt idx="0">
                  <c:v>10月</c:v>
                </c:pt>
              </c:strCache>
            </c:strRef>
          </c:tx>
          <c:spPr>
            <a:pattFill prst="dkUpDiag">
              <a:fgClr>
                <a:srgbClr val="0070C0"/>
              </a:fgClr>
              <a:bgClr>
                <a:schemeClr val="bg1"/>
              </a:bgClr>
            </a:pattFill>
            <a:ln>
              <a:solidFill>
                <a:srgbClr val="0070C0"/>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8-465D-BB1F-A359DECE5F0A}"/>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8-465D-BB1F-A359DECE5F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Sheet1!$I$2:$I$12</c:f>
              <c:numCache>
                <c:formatCode>0.00_ </c:formatCode>
                <c:ptCount val="11"/>
                <c:pt idx="0">
                  <c:v>2.06</c:v>
                </c:pt>
                <c:pt idx="1">
                  <c:v>3.42</c:v>
                </c:pt>
                <c:pt idx="2">
                  <c:v>0.27</c:v>
                </c:pt>
                <c:pt idx="3">
                  <c:v>1.18</c:v>
                </c:pt>
                <c:pt idx="4">
                  <c:v>4.76</c:v>
                </c:pt>
                <c:pt idx="5">
                  <c:v>2.8</c:v>
                </c:pt>
                <c:pt idx="6">
                  <c:v>1.79</c:v>
                </c:pt>
                <c:pt idx="7">
                  <c:v>1.38</c:v>
                </c:pt>
                <c:pt idx="8">
                  <c:v>2.25</c:v>
                </c:pt>
                <c:pt idx="9">
                  <c:v>6.11</c:v>
                </c:pt>
                <c:pt idx="10">
                  <c:v>0.73</c:v>
                </c:pt>
              </c:numCache>
            </c:numRef>
          </c:val>
          <c:extLst>
            <c:ext xmlns:c16="http://schemas.microsoft.com/office/drawing/2014/chart" uri="{C3380CC4-5D6E-409C-BE32-E72D297353CC}">
              <c16:uniqueId val="{00000005-C078-465D-BB1F-A359DECE5F0A}"/>
            </c:ext>
          </c:extLst>
        </c:ser>
        <c:dLbls>
          <c:showLegendKey val="0"/>
          <c:showVal val="0"/>
          <c:showCatName val="0"/>
          <c:showSerName val="0"/>
          <c:showPercent val="0"/>
          <c:showBubbleSize val="0"/>
        </c:dLbls>
        <c:gapWidth val="219"/>
        <c:overlap val="-27"/>
        <c:axId val="857564847"/>
        <c:axId val="857557775"/>
      </c:barChart>
      <c:catAx>
        <c:axId val="85756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7557775"/>
        <c:crosses val="autoZero"/>
        <c:auto val="1"/>
        <c:lblAlgn val="ctr"/>
        <c:lblOffset val="100"/>
        <c:noMultiLvlLbl val="0"/>
      </c:catAx>
      <c:valAx>
        <c:axId val="857557775"/>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57564847"/>
        <c:crosses val="autoZero"/>
        <c:crossBetween val="between"/>
      </c:valAx>
      <c:spPr>
        <a:noFill/>
        <a:ln>
          <a:noFill/>
        </a:ln>
        <a:effectLst/>
      </c:spPr>
    </c:plotArea>
    <c:legend>
      <c:legendPos val="b"/>
      <c:layout>
        <c:manualLayout>
          <c:xMode val="edge"/>
          <c:yMode val="edge"/>
          <c:x val="0.10541428644948792"/>
          <c:y val="0.14295336353657695"/>
          <c:w val="0.25350470897020227"/>
          <c:h val="5.4849443663257252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t>生活保護申請件数の推移（全国）</a:t>
            </a:r>
            <a:endParaRPr lang="ja-JP" altLang="en-US"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285315886177235"/>
          <c:y val="0.12553163694291214"/>
          <c:w val="0.78526968078502557"/>
          <c:h val="0.73113086698370355"/>
        </c:manualLayout>
      </c:layout>
      <c:barChart>
        <c:barDir val="col"/>
        <c:grouping val="clustered"/>
        <c:varyColors val="0"/>
        <c:ser>
          <c:idx val="0"/>
          <c:order val="0"/>
          <c:tx>
            <c:strRef>
              <c:f>Sheet1!$B$1</c:f>
              <c:strCache>
                <c:ptCount val="1"/>
                <c:pt idx="0">
                  <c:v>申請件数</c:v>
                </c:pt>
              </c:strCache>
            </c:strRef>
          </c:tx>
          <c:spPr>
            <a:solidFill>
              <a:schemeClr val="accent1"/>
            </a:solidFill>
            <a:ln>
              <a:noFill/>
            </a:ln>
            <a:effectLst/>
          </c:spPr>
          <c:invertIfNegative val="0"/>
          <c:dLbls>
            <c:dLbl>
              <c:idx val="7"/>
              <c:layout>
                <c:manualLayout>
                  <c:x val="0"/>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4C-417E-B73A-5BC014BBD179}"/>
                </c:ext>
              </c:extLst>
            </c:dLbl>
            <c:dLbl>
              <c:idx val="1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4C-417E-B73A-5BC014BBD17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2019年9月</c:v>
                </c:pt>
                <c:pt idx="1">
                  <c:v>10月</c:v>
                </c:pt>
                <c:pt idx="2">
                  <c:v>11月</c:v>
                </c:pt>
                <c:pt idx="3">
                  <c:v>12月</c:v>
                </c:pt>
                <c:pt idx="4">
                  <c:v>2020年1月</c:v>
                </c:pt>
                <c:pt idx="5">
                  <c:v>2月</c:v>
                </c:pt>
                <c:pt idx="6">
                  <c:v>3月</c:v>
                </c:pt>
                <c:pt idx="7">
                  <c:v>4月</c:v>
                </c:pt>
                <c:pt idx="8">
                  <c:v>5月</c:v>
                </c:pt>
                <c:pt idx="9">
                  <c:v>6月</c:v>
                </c:pt>
                <c:pt idx="10">
                  <c:v>7月</c:v>
                </c:pt>
                <c:pt idx="11">
                  <c:v>8月</c:v>
                </c:pt>
                <c:pt idx="12">
                  <c:v>9月</c:v>
                </c:pt>
              </c:strCache>
            </c:strRef>
          </c:cat>
          <c:val>
            <c:numRef>
              <c:f>Sheet1!$B$2:$B$14</c:f>
              <c:numCache>
                <c:formatCode>General</c:formatCode>
                <c:ptCount val="13"/>
                <c:pt idx="0">
                  <c:v>18665</c:v>
                </c:pt>
                <c:pt idx="1">
                  <c:v>18286</c:v>
                </c:pt>
                <c:pt idx="2">
                  <c:v>18572</c:v>
                </c:pt>
                <c:pt idx="3">
                  <c:v>16246</c:v>
                </c:pt>
                <c:pt idx="4">
                  <c:v>18660</c:v>
                </c:pt>
                <c:pt idx="5">
                  <c:v>16118</c:v>
                </c:pt>
                <c:pt idx="6">
                  <c:v>21026</c:v>
                </c:pt>
                <c:pt idx="7">
                  <c:v>21486</c:v>
                </c:pt>
                <c:pt idx="8">
                  <c:v>17981</c:v>
                </c:pt>
                <c:pt idx="9">
                  <c:v>17190</c:v>
                </c:pt>
                <c:pt idx="10">
                  <c:v>19650</c:v>
                </c:pt>
                <c:pt idx="11">
                  <c:v>17451</c:v>
                </c:pt>
                <c:pt idx="12">
                  <c:v>18998</c:v>
                </c:pt>
              </c:numCache>
            </c:numRef>
          </c:val>
          <c:extLst>
            <c:ext xmlns:c16="http://schemas.microsoft.com/office/drawing/2014/chart" uri="{C3380CC4-5D6E-409C-BE32-E72D297353CC}">
              <c16:uniqueId val="{00000001-8F4C-417E-B73A-5BC014BBD179}"/>
            </c:ext>
          </c:extLst>
        </c:ser>
        <c:dLbls>
          <c:showLegendKey val="0"/>
          <c:showVal val="0"/>
          <c:showCatName val="0"/>
          <c:showSerName val="0"/>
          <c:showPercent val="0"/>
          <c:showBubbleSize val="0"/>
        </c:dLbls>
        <c:gapWidth val="219"/>
        <c:axId val="506475359"/>
        <c:axId val="506461215"/>
      </c:barChart>
      <c:lineChart>
        <c:grouping val="standard"/>
        <c:varyColors val="0"/>
        <c:ser>
          <c:idx val="1"/>
          <c:order val="1"/>
          <c:tx>
            <c:strRef>
              <c:f>Sheet1!$C$1</c:f>
              <c:strCache>
                <c:ptCount val="1"/>
                <c:pt idx="0">
                  <c:v>対前年同月比</c:v>
                </c:pt>
              </c:strCache>
            </c:strRef>
          </c:tx>
          <c:spPr>
            <a:ln w="28575" cap="rnd">
              <a:solidFill>
                <a:srgbClr val="FF0000"/>
              </a:solidFill>
              <a:round/>
            </a:ln>
            <a:effectLst/>
          </c:spPr>
          <c:marker>
            <c:symbol val="square"/>
            <c:size val="6"/>
            <c:spPr>
              <a:solidFill>
                <a:srgbClr val="FF0000"/>
              </a:solidFill>
              <a:ln w="9525">
                <a:solidFill>
                  <a:srgbClr val="FF0000"/>
                </a:solid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7-8F4C-417E-B73A-5BC014BBD179}"/>
                </c:ext>
              </c:extLst>
            </c:dLbl>
            <c:dLbl>
              <c:idx val="8"/>
              <c:layout>
                <c:manualLayout>
                  <c:x val="-3.0616094664000414E-2"/>
                  <c:y val="3.0152539040199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4C-417E-B73A-5BC014BBD179}"/>
                </c:ext>
              </c:extLst>
            </c:dLbl>
            <c:dLbl>
              <c:idx val="9"/>
              <c:layout>
                <c:manualLayout>
                  <c:x val="-2.0410729776000277E-2"/>
                  <c:y val="-3.289367895294508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4C-417E-B73A-5BC014BBD179}"/>
                </c:ext>
              </c:extLst>
            </c:dLbl>
            <c:dLbl>
              <c:idx val="10"/>
              <c:layout>
                <c:manualLayout>
                  <c:x val="-1.0205364888000138E-2"/>
                  <c:y val="1.073843208744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4C-417E-B73A-5BC014BBD17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2019年9月</c:v>
                </c:pt>
                <c:pt idx="1">
                  <c:v>10月</c:v>
                </c:pt>
                <c:pt idx="2">
                  <c:v>11月</c:v>
                </c:pt>
                <c:pt idx="3">
                  <c:v>12月</c:v>
                </c:pt>
                <c:pt idx="4">
                  <c:v>2020年1月</c:v>
                </c:pt>
                <c:pt idx="5">
                  <c:v>2月</c:v>
                </c:pt>
                <c:pt idx="6">
                  <c:v>3月</c:v>
                </c:pt>
                <c:pt idx="7">
                  <c:v>4月</c:v>
                </c:pt>
                <c:pt idx="8">
                  <c:v>5月</c:v>
                </c:pt>
                <c:pt idx="9">
                  <c:v>6月</c:v>
                </c:pt>
                <c:pt idx="10">
                  <c:v>7月</c:v>
                </c:pt>
                <c:pt idx="11">
                  <c:v>8月</c:v>
                </c:pt>
                <c:pt idx="12">
                  <c:v>9月</c:v>
                </c:pt>
              </c:strCache>
            </c:strRef>
          </c:cat>
          <c:val>
            <c:numRef>
              <c:f>Sheet1!$C$2:$C$14</c:f>
              <c:numCache>
                <c:formatCode>General</c:formatCode>
                <c:ptCount val="13"/>
                <c:pt idx="0">
                  <c:v>4.5</c:v>
                </c:pt>
                <c:pt idx="1">
                  <c:v>-3.8</c:v>
                </c:pt>
                <c:pt idx="2">
                  <c:v>-7.1</c:v>
                </c:pt>
                <c:pt idx="3">
                  <c:v>3.5</c:v>
                </c:pt>
                <c:pt idx="4">
                  <c:v>0.9</c:v>
                </c:pt>
                <c:pt idx="5">
                  <c:v>-3.4</c:v>
                </c:pt>
                <c:pt idx="6">
                  <c:v>7.4</c:v>
                </c:pt>
                <c:pt idx="7">
                  <c:v>24.8</c:v>
                </c:pt>
                <c:pt idx="8">
                  <c:v>-9.6999999999999993</c:v>
                </c:pt>
                <c:pt idx="9">
                  <c:v>-4.4000000000000004</c:v>
                </c:pt>
                <c:pt idx="10">
                  <c:v>-11.1</c:v>
                </c:pt>
                <c:pt idx="11" formatCode="0.0_ ">
                  <c:v>-4</c:v>
                </c:pt>
                <c:pt idx="12" formatCode="0.0_ ">
                  <c:v>1.8</c:v>
                </c:pt>
              </c:numCache>
            </c:numRef>
          </c:val>
          <c:smooth val="0"/>
          <c:extLst>
            <c:ext xmlns:c16="http://schemas.microsoft.com/office/drawing/2014/chart" uri="{C3380CC4-5D6E-409C-BE32-E72D297353CC}">
              <c16:uniqueId val="{00000005-8F4C-417E-B73A-5BC014BBD179}"/>
            </c:ext>
          </c:extLst>
        </c:ser>
        <c:dLbls>
          <c:showLegendKey val="0"/>
          <c:showVal val="0"/>
          <c:showCatName val="0"/>
          <c:showSerName val="0"/>
          <c:showPercent val="0"/>
          <c:showBubbleSize val="0"/>
        </c:dLbls>
        <c:marker val="1"/>
        <c:smooth val="0"/>
        <c:axId val="506518623"/>
        <c:axId val="506496159"/>
      </c:lineChart>
      <c:catAx>
        <c:axId val="50647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6461215"/>
        <c:crosses val="autoZero"/>
        <c:auto val="1"/>
        <c:lblAlgn val="ctr"/>
        <c:lblOffset val="100"/>
        <c:noMultiLvlLbl val="0"/>
      </c:catAx>
      <c:valAx>
        <c:axId val="5064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475359"/>
        <c:crosses val="autoZero"/>
        <c:crossBetween val="between"/>
      </c:valAx>
      <c:valAx>
        <c:axId val="5064961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518623"/>
        <c:crosses val="max"/>
        <c:crossBetween val="between"/>
      </c:valAx>
      <c:catAx>
        <c:axId val="506518623"/>
        <c:scaling>
          <c:orientation val="minMax"/>
        </c:scaling>
        <c:delete val="1"/>
        <c:axPos val="b"/>
        <c:numFmt formatCode="General" sourceLinked="1"/>
        <c:majorTickMark val="out"/>
        <c:minorTickMark val="none"/>
        <c:tickLblPos val="nextTo"/>
        <c:crossAx val="506496159"/>
        <c:crosses val="autoZero"/>
        <c:auto val="1"/>
        <c:lblAlgn val="ctr"/>
        <c:lblOffset val="100"/>
        <c:noMultiLvlLbl val="0"/>
      </c:catAx>
      <c:spPr>
        <a:noFill/>
        <a:ln>
          <a:noFill/>
        </a:ln>
        <a:effectLst/>
      </c:spPr>
    </c:plotArea>
    <c:legend>
      <c:legendPos val="b"/>
      <c:layout>
        <c:manualLayout>
          <c:xMode val="edge"/>
          <c:yMode val="edge"/>
          <c:x val="0.14842517960839527"/>
          <c:y val="0.12554072656062396"/>
          <c:w val="0.25156224448920339"/>
          <c:h val="9.2410972479174194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生活保護開始世帯数の推移（前年同月比）</a:t>
            </a:r>
          </a:p>
        </c:rich>
      </c:tx>
      <c:layout>
        <c:manualLayout>
          <c:xMode val="edge"/>
          <c:yMode val="edge"/>
          <c:x val="0.18101002126760626"/>
          <c:y val="2.9925008400209052E-3"/>
        </c:manualLayout>
      </c:layout>
      <c:overlay val="0"/>
      <c:spPr>
        <a:noFill/>
        <a:ln w="25400">
          <a:noFill/>
        </a:ln>
      </c:spPr>
    </c:title>
    <c:autoTitleDeleted val="0"/>
    <c:plotArea>
      <c:layout/>
      <c:barChart>
        <c:barDir val="col"/>
        <c:grouping val="clustered"/>
        <c:varyColors val="0"/>
        <c:ser>
          <c:idx val="0"/>
          <c:order val="0"/>
          <c:tx>
            <c:strRef>
              <c:f>グラフ!$Q$48</c:f>
              <c:strCache>
                <c:ptCount val="1"/>
                <c:pt idx="0">
                  <c:v>4月</c:v>
                </c:pt>
              </c:strCache>
            </c:strRef>
          </c:tx>
          <c:spPr>
            <a:solidFill>
              <a:srgbClr val="00B050"/>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グラフ!$O$49:$O$53</c:f>
              <c:strCache>
                <c:ptCount val="5"/>
                <c:pt idx="0">
                  <c:v>横浜市</c:v>
                </c:pt>
                <c:pt idx="1">
                  <c:v>名古屋市</c:v>
                </c:pt>
                <c:pt idx="2">
                  <c:v>京都市</c:v>
                </c:pt>
                <c:pt idx="3">
                  <c:v>大阪市</c:v>
                </c:pt>
                <c:pt idx="4">
                  <c:v>福岡市</c:v>
                </c:pt>
              </c:strCache>
            </c:strRef>
          </c:cat>
          <c:val>
            <c:numRef>
              <c:f>グラフ!$Q$49:$Q$53</c:f>
              <c:numCache>
                <c:formatCode>0.0%</c:formatCode>
                <c:ptCount val="5"/>
                <c:pt idx="0">
                  <c:v>0.22007042253521125</c:v>
                </c:pt>
                <c:pt idx="1">
                  <c:v>0.34347826086956523</c:v>
                </c:pt>
                <c:pt idx="2">
                  <c:v>0.35627530364372473</c:v>
                </c:pt>
                <c:pt idx="3">
                  <c:v>0.26747967479674806</c:v>
                </c:pt>
                <c:pt idx="4">
                  <c:v>0.18858560794044665</c:v>
                </c:pt>
              </c:numCache>
            </c:numRef>
          </c:val>
          <c:extLst>
            <c:ext xmlns:c16="http://schemas.microsoft.com/office/drawing/2014/chart" uri="{C3380CC4-5D6E-409C-BE32-E72D297353CC}">
              <c16:uniqueId val="{00000000-4464-4F0D-8118-E28370A316C6}"/>
            </c:ext>
          </c:extLst>
        </c:ser>
        <c:ser>
          <c:idx val="1"/>
          <c:order val="1"/>
          <c:tx>
            <c:strRef>
              <c:f>グラフ!$R$48</c:f>
              <c:strCache>
                <c:ptCount val="1"/>
                <c:pt idx="0">
                  <c:v>5月</c:v>
                </c:pt>
              </c:strCache>
            </c:strRef>
          </c:tx>
          <c:spPr>
            <a:pattFill prst="pct70">
              <a:fgClr>
                <a:srgbClr val="0070C0"/>
              </a:fgClr>
              <a:bgClr>
                <a:schemeClr val="bg1"/>
              </a:bgClr>
            </a:pattFill>
            <a:ln w="12700">
              <a:solidFill>
                <a:srgbClr val="0070C0"/>
              </a:solidFill>
            </a:ln>
            <a:effectLst/>
          </c:spPr>
          <c:invertIfNegative val="0"/>
          <c:cat>
            <c:strRef>
              <c:f>グラフ!$O$49:$O$53</c:f>
              <c:strCache>
                <c:ptCount val="5"/>
                <c:pt idx="0">
                  <c:v>横浜市</c:v>
                </c:pt>
                <c:pt idx="1">
                  <c:v>名古屋市</c:v>
                </c:pt>
                <c:pt idx="2">
                  <c:v>京都市</c:v>
                </c:pt>
                <c:pt idx="3">
                  <c:v>大阪市</c:v>
                </c:pt>
                <c:pt idx="4">
                  <c:v>福岡市</c:v>
                </c:pt>
              </c:strCache>
            </c:strRef>
          </c:cat>
          <c:val>
            <c:numRef>
              <c:f>グラフ!$R$49:$R$53</c:f>
              <c:numCache>
                <c:formatCode>0.0%</c:formatCode>
                <c:ptCount val="5"/>
                <c:pt idx="0">
                  <c:v>0.2894308943089432</c:v>
                </c:pt>
                <c:pt idx="1">
                  <c:v>5.0751879699248104E-2</c:v>
                </c:pt>
                <c:pt idx="2">
                  <c:v>6.389776357827559E-3</c:v>
                </c:pt>
                <c:pt idx="3">
                  <c:v>0.17962003454231423</c:v>
                </c:pt>
                <c:pt idx="4">
                  <c:v>6.6860465116278966E-2</c:v>
                </c:pt>
              </c:numCache>
            </c:numRef>
          </c:val>
          <c:extLst>
            <c:ext xmlns:c16="http://schemas.microsoft.com/office/drawing/2014/chart" uri="{C3380CC4-5D6E-409C-BE32-E72D297353CC}">
              <c16:uniqueId val="{00000001-4464-4F0D-8118-E28370A316C6}"/>
            </c:ext>
          </c:extLst>
        </c:ser>
        <c:ser>
          <c:idx val="2"/>
          <c:order val="2"/>
          <c:tx>
            <c:strRef>
              <c:f>グラフ!$S$48</c:f>
              <c:strCache>
                <c:ptCount val="1"/>
                <c:pt idx="0">
                  <c:v>6月</c:v>
                </c:pt>
              </c:strCache>
            </c:strRef>
          </c:tx>
          <c:spPr>
            <a:solidFill>
              <a:srgbClr val="7030A0"/>
            </a:solidFill>
            <a:ln w="12700">
              <a:solidFill>
                <a:srgbClr val="7030A0"/>
              </a:solidFill>
            </a:ln>
            <a:effectLst/>
          </c:spPr>
          <c:invertIfNegative val="0"/>
          <c:cat>
            <c:strRef>
              <c:f>グラフ!$O$49:$O$53</c:f>
              <c:strCache>
                <c:ptCount val="5"/>
                <c:pt idx="0">
                  <c:v>横浜市</c:v>
                </c:pt>
                <c:pt idx="1">
                  <c:v>名古屋市</c:v>
                </c:pt>
                <c:pt idx="2">
                  <c:v>京都市</c:v>
                </c:pt>
                <c:pt idx="3">
                  <c:v>大阪市</c:v>
                </c:pt>
                <c:pt idx="4">
                  <c:v>福岡市</c:v>
                </c:pt>
              </c:strCache>
            </c:strRef>
          </c:cat>
          <c:val>
            <c:numRef>
              <c:f>グラフ!$S$49:$S$53</c:f>
              <c:numCache>
                <c:formatCode>0.0%</c:formatCode>
                <c:ptCount val="5"/>
                <c:pt idx="0">
                  <c:v>3.4700315457413256E-2</c:v>
                </c:pt>
                <c:pt idx="1">
                  <c:v>0.10379241516966076</c:v>
                </c:pt>
                <c:pt idx="2">
                  <c:v>0.14035087719298245</c:v>
                </c:pt>
                <c:pt idx="3">
                  <c:v>-3.7751004016064238E-2</c:v>
                </c:pt>
                <c:pt idx="4">
                  <c:v>7.3654390934844161E-2</c:v>
                </c:pt>
              </c:numCache>
            </c:numRef>
          </c:val>
          <c:extLst>
            <c:ext xmlns:c16="http://schemas.microsoft.com/office/drawing/2014/chart" uri="{C3380CC4-5D6E-409C-BE32-E72D297353CC}">
              <c16:uniqueId val="{00000002-4464-4F0D-8118-E28370A316C6}"/>
            </c:ext>
          </c:extLst>
        </c:ser>
        <c:ser>
          <c:idx val="3"/>
          <c:order val="3"/>
          <c:tx>
            <c:strRef>
              <c:f>グラフ!$T$48</c:f>
              <c:strCache>
                <c:ptCount val="1"/>
                <c:pt idx="0">
                  <c:v>7月</c:v>
                </c:pt>
              </c:strCache>
            </c:strRef>
          </c:tx>
          <c:spPr>
            <a:solidFill>
              <a:schemeClr val="accent2"/>
            </a:solidFill>
            <a:ln>
              <a:solidFill>
                <a:schemeClr val="accent2"/>
              </a:solidFill>
            </a:ln>
          </c:spPr>
          <c:invertIfNegative val="0"/>
          <c:cat>
            <c:strRef>
              <c:f>グラフ!$O$49:$O$53</c:f>
              <c:strCache>
                <c:ptCount val="5"/>
                <c:pt idx="0">
                  <c:v>横浜市</c:v>
                </c:pt>
                <c:pt idx="1">
                  <c:v>名古屋市</c:v>
                </c:pt>
                <c:pt idx="2">
                  <c:v>京都市</c:v>
                </c:pt>
                <c:pt idx="3">
                  <c:v>大阪市</c:v>
                </c:pt>
                <c:pt idx="4">
                  <c:v>福岡市</c:v>
                </c:pt>
              </c:strCache>
            </c:strRef>
          </c:cat>
          <c:val>
            <c:numRef>
              <c:f>グラフ!$T$49:$T$53</c:f>
              <c:numCache>
                <c:formatCode>0.0%</c:formatCode>
                <c:ptCount val="5"/>
                <c:pt idx="0">
                  <c:v>-0.18489583333333337</c:v>
                </c:pt>
                <c:pt idx="1">
                  <c:v>-6.8846815834767594E-2</c:v>
                </c:pt>
                <c:pt idx="2">
                  <c:v>-0.14197530864197527</c:v>
                </c:pt>
                <c:pt idx="3">
                  <c:v>-0.1157407407407407</c:v>
                </c:pt>
                <c:pt idx="4">
                  <c:v>-0.16452442159383029</c:v>
                </c:pt>
              </c:numCache>
            </c:numRef>
          </c:val>
          <c:extLst>
            <c:ext xmlns:c16="http://schemas.microsoft.com/office/drawing/2014/chart" uri="{C3380CC4-5D6E-409C-BE32-E72D297353CC}">
              <c16:uniqueId val="{00000003-4464-4F0D-8118-E28370A316C6}"/>
            </c:ext>
          </c:extLst>
        </c:ser>
        <c:ser>
          <c:idx val="4"/>
          <c:order val="4"/>
          <c:tx>
            <c:strRef>
              <c:f>グラフ!$U$48</c:f>
              <c:strCache>
                <c:ptCount val="1"/>
                <c:pt idx="0">
                  <c:v>8月</c:v>
                </c:pt>
              </c:strCache>
            </c:strRef>
          </c:tx>
          <c:spPr>
            <a:solidFill>
              <a:schemeClr val="accent5">
                <a:lumMod val="75000"/>
              </a:schemeClr>
            </a:solidFill>
            <a:ln>
              <a:solidFill>
                <a:schemeClr val="accent5">
                  <a:lumMod val="75000"/>
                </a:schemeClr>
              </a:solidFill>
            </a:ln>
          </c:spPr>
          <c:invertIfNegative val="0"/>
          <c:cat>
            <c:strRef>
              <c:f>グラフ!$O$49:$O$53</c:f>
              <c:strCache>
                <c:ptCount val="5"/>
                <c:pt idx="0">
                  <c:v>横浜市</c:v>
                </c:pt>
                <c:pt idx="1">
                  <c:v>名古屋市</c:v>
                </c:pt>
                <c:pt idx="2">
                  <c:v>京都市</c:v>
                </c:pt>
                <c:pt idx="3">
                  <c:v>大阪市</c:v>
                </c:pt>
                <c:pt idx="4">
                  <c:v>福岡市</c:v>
                </c:pt>
              </c:strCache>
            </c:strRef>
          </c:cat>
          <c:val>
            <c:numRef>
              <c:f>グラフ!$U$49:$U$53</c:f>
              <c:numCache>
                <c:formatCode>0.0%</c:formatCode>
                <c:ptCount val="5"/>
                <c:pt idx="0">
                  <c:v>1.5624999999999112E-3</c:v>
                </c:pt>
                <c:pt idx="1">
                  <c:v>-0.16262975778546718</c:v>
                </c:pt>
                <c:pt idx="2">
                  <c:v>0</c:v>
                </c:pt>
                <c:pt idx="3">
                  <c:v>-9.8122866894197913E-2</c:v>
                </c:pt>
                <c:pt idx="4">
                  <c:v>-3.0030030030030463E-3</c:v>
                </c:pt>
              </c:numCache>
            </c:numRef>
          </c:val>
          <c:extLst>
            <c:ext xmlns:c16="http://schemas.microsoft.com/office/drawing/2014/chart" uri="{C3380CC4-5D6E-409C-BE32-E72D297353CC}">
              <c16:uniqueId val="{00000004-4464-4F0D-8118-E28370A316C6}"/>
            </c:ext>
          </c:extLst>
        </c:ser>
        <c:ser>
          <c:idx val="5"/>
          <c:order val="5"/>
          <c:tx>
            <c:strRef>
              <c:f>グラフ!$V$48</c:f>
              <c:strCache>
                <c:ptCount val="1"/>
                <c:pt idx="0">
                  <c:v>9月</c:v>
                </c:pt>
              </c:strCache>
            </c:strRef>
          </c:tx>
          <c:spPr>
            <a:pattFill prst="dkUpDiag">
              <a:fgClr>
                <a:srgbClr val="002060"/>
              </a:fgClr>
              <a:bgClr>
                <a:schemeClr val="bg1"/>
              </a:bgClr>
            </a:pattFill>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グラフ!$O$49:$O$53</c:f>
              <c:strCache>
                <c:ptCount val="5"/>
                <c:pt idx="0">
                  <c:v>横浜市</c:v>
                </c:pt>
                <c:pt idx="1">
                  <c:v>名古屋市</c:v>
                </c:pt>
                <c:pt idx="2">
                  <c:v>京都市</c:v>
                </c:pt>
                <c:pt idx="3">
                  <c:v>大阪市</c:v>
                </c:pt>
                <c:pt idx="4">
                  <c:v>福岡市</c:v>
                </c:pt>
              </c:strCache>
            </c:strRef>
          </c:cat>
          <c:val>
            <c:numRef>
              <c:f>グラフ!$V$49:$V$53</c:f>
              <c:numCache>
                <c:formatCode>0.0%</c:formatCode>
                <c:ptCount val="5"/>
                <c:pt idx="0">
                  <c:v>0.14784053156146171</c:v>
                </c:pt>
                <c:pt idx="1">
                  <c:v>7.1290944123314048E-2</c:v>
                </c:pt>
                <c:pt idx="2">
                  <c:v>-4.3076923076923124E-2</c:v>
                </c:pt>
                <c:pt idx="3">
                  <c:v>-1.3179571663920919E-2</c:v>
                </c:pt>
                <c:pt idx="4">
                  <c:v>-0.11956521739130432</c:v>
                </c:pt>
              </c:numCache>
            </c:numRef>
          </c:val>
          <c:extLst>
            <c:ext xmlns:c16="http://schemas.microsoft.com/office/drawing/2014/chart" uri="{C3380CC4-5D6E-409C-BE32-E72D297353CC}">
              <c16:uniqueId val="{00000005-4464-4F0D-8118-E28370A316C6}"/>
            </c:ext>
          </c:extLst>
        </c:ser>
        <c:dLbls>
          <c:showLegendKey val="0"/>
          <c:showVal val="0"/>
          <c:showCatName val="0"/>
          <c:showSerName val="0"/>
          <c:showPercent val="0"/>
          <c:showBubbleSize val="0"/>
        </c:dLbls>
        <c:gapWidth val="219"/>
        <c:overlap val="-27"/>
        <c:axId val="84553904"/>
        <c:axId val="1"/>
      </c:barChart>
      <c:catAx>
        <c:axId val="84553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553904"/>
        <c:crosses val="autoZero"/>
        <c:crossBetween val="between"/>
      </c:valAx>
      <c:spPr>
        <a:noFill/>
        <a:ln w="25400">
          <a:noFill/>
        </a:ln>
      </c:spPr>
    </c:plotArea>
    <c:legend>
      <c:legendPos val="b"/>
      <c:layout>
        <c:manualLayout>
          <c:xMode val="edge"/>
          <c:yMode val="edge"/>
          <c:x val="0.61708751812213869"/>
          <c:y val="7.2683839694321933E-2"/>
          <c:w val="0.38291248187786142"/>
          <c:h val="9.747470629900222E-2"/>
        </c:manualLayout>
      </c:layout>
      <c:overlay val="1"/>
      <c:spPr>
        <a:noFill/>
        <a:ln w="25400">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ja-JP" dirty="0"/>
              <a:t>１世帯当たり消費支出額（前年同月比）</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912770914222091"/>
          <c:y val="0.26390592205516494"/>
          <c:w val="0.84009040224238452"/>
          <c:h val="0.60823897994636078"/>
        </c:manualLayout>
      </c:layout>
      <c:lineChart>
        <c:grouping val="standard"/>
        <c:varyColors val="0"/>
        <c:ser>
          <c:idx val="0"/>
          <c:order val="0"/>
          <c:tx>
            <c:strRef>
              <c:f>Sheet1!$C$30</c:f>
              <c:strCache>
                <c:ptCount val="1"/>
                <c:pt idx="0">
                  <c:v>全国</c:v>
                </c:pt>
              </c:strCache>
            </c:strRef>
          </c:tx>
          <c:spPr>
            <a:ln w="28575" cap="rnd">
              <a:solidFill>
                <a:schemeClr val="accent1"/>
              </a:solidFill>
              <a:prstDash val="sysDot"/>
              <a:round/>
            </a:ln>
            <a:effectLst/>
          </c:spPr>
          <c:marker>
            <c:symbol val="triangle"/>
            <c:size val="6"/>
            <c:spPr>
              <a:solidFill>
                <a:schemeClr val="accent1"/>
              </a:solidFill>
              <a:ln w="9525">
                <a:solidFill>
                  <a:schemeClr val="accent1"/>
                </a:solidFill>
              </a:ln>
              <a:effectLst/>
            </c:spPr>
          </c:marker>
          <c:cat>
            <c:strRef>
              <c:f>Sheet1!$D$26:$J$26</c:f>
              <c:strCache>
                <c:ptCount val="7"/>
                <c:pt idx="0">
                  <c:v>1月</c:v>
                </c:pt>
                <c:pt idx="1">
                  <c:v>2月</c:v>
                </c:pt>
                <c:pt idx="2">
                  <c:v>3月</c:v>
                </c:pt>
                <c:pt idx="3">
                  <c:v>4月</c:v>
                </c:pt>
                <c:pt idx="4">
                  <c:v>5月</c:v>
                </c:pt>
                <c:pt idx="5">
                  <c:v>6月</c:v>
                </c:pt>
                <c:pt idx="6">
                  <c:v>7月</c:v>
                </c:pt>
              </c:strCache>
            </c:strRef>
          </c:cat>
          <c:val>
            <c:numRef>
              <c:f>Sheet1!$D$30:$J$30</c:f>
              <c:numCache>
                <c:formatCode>\+0.0"%"_);[Red]\▲0.0"%"</c:formatCode>
                <c:ptCount val="7"/>
                <c:pt idx="0">
                  <c:v>-3.0950412525940996</c:v>
                </c:pt>
                <c:pt idx="1">
                  <c:v>0.18545009438415416</c:v>
                </c:pt>
                <c:pt idx="2">
                  <c:v>-5.5161442604292681</c:v>
                </c:pt>
                <c:pt idx="3">
                  <c:v>-11.029568035704795</c:v>
                </c:pt>
                <c:pt idx="4">
                  <c:v>-16.245874889083122</c:v>
                </c:pt>
                <c:pt idx="5">
                  <c:v>-1.1495871887663323</c:v>
                </c:pt>
                <c:pt idx="6">
                  <c:v>-7.3357960739655397</c:v>
                </c:pt>
              </c:numCache>
            </c:numRef>
          </c:val>
          <c:smooth val="0"/>
          <c:extLst>
            <c:ext xmlns:c16="http://schemas.microsoft.com/office/drawing/2014/chart" uri="{C3380CC4-5D6E-409C-BE32-E72D297353CC}">
              <c16:uniqueId val="{00000000-761F-45C6-8B0F-0494B8A00B94}"/>
            </c:ext>
          </c:extLst>
        </c:ser>
        <c:ser>
          <c:idx val="1"/>
          <c:order val="1"/>
          <c:tx>
            <c:strRef>
              <c:f>Sheet1!$C$31</c:f>
              <c:strCache>
                <c:ptCount val="1"/>
                <c:pt idx="0">
                  <c:v>大阪</c:v>
                </c:pt>
              </c:strCache>
            </c:strRef>
          </c:tx>
          <c:spPr>
            <a:ln w="28575" cap="rnd">
              <a:solidFill>
                <a:schemeClr val="accent2"/>
              </a:solidFill>
              <a:round/>
            </a:ln>
            <a:effectLst/>
          </c:spPr>
          <c:marker>
            <c:symbol val="circle"/>
            <c:size val="6"/>
            <c:spPr>
              <a:solidFill>
                <a:schemeClr val="accent2"/>
              </a:solidFill>
              <a:ln w="9525" cmpd="sng">
                <a:solidFill>
                  <a:schemeClr val="accent2">
                    <a:alpha val="97000"/>
                  </a:schemeClr>
                </a:solidFill>
              </a:ln>
              <a:effectLst/>
            </c:spPr>
          </c:marker>
          <c:dLbls>
            <c:dLbl>
              <c:idx val="0"/>
              <c:layout>
                <c:manualLayout>
                  <c:x val="-7.29951614925404E-2"/>
                  <c:y val="6.3896547918997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1F-45C6-8B0F-0494B8A00B94}"/>
                </c:ext>
              </c:extLst>
            </c:dLbl>
            <c:dLbl>
              <c:idx val="1"/>
              <c:layout>
                <c:manualLayout>
                  <c:x val="-6.3102871661558757E-2"/>
                  <c:y val="6.85836160029051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1F-45C6-8B0F-0494B8A00B94}"/>
                </c:ext>
              </c:extLst>
            </c:dLbl>
            <c:dLbl>
              <c:idx val="3"/>
              <c:layout>
                <c:manualLayout>
                  <c:x val="-3.9570167549675433E-2"/>
                  <c:y val="-5.089129483814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1F-45C6-8B0F-0494B8A00B94}"/>
                </c:ext>
              </c:extLst>
            </c:dLbl>
            <c:dLbl>
              <c:idx val="4"/>
              <c:layout>
                <c:manualLayout>
                  <c:x val="-4.915772568737499E-2"/>
                  <c:y val="-0.181232270017852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1F-45C6-8B0F-0494B8A00B94}"/>
                </c:ext>
              </c:extLst>
            </c:dLbl>
            <c:dLbl>
              <c:idx val="5"/>
              <c:layout>
                <c:manualLayout>
                  <c:x val="-6.739845447155958E-2"/>
                  <c:y val="6.8583616002905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1F-45C6-8B0F-0494B8A00B94}"/>
                </c:ext>
              </c:extLst>
            </c:dLbl>
            <c:spPr>
              <a:noFill/>
              <a:ln w="25400">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Sheet1!$D$26:$J$26</c:f>
              <c:strCache>
                <c:ptCount val="7"/>
                <c:pt idx="0">
                  <c:v>1月</c:v>
                </c:pt>
                <c:pt idx="1">
                  <c:v>2月</c:v>
                </c:pt>
                <c:pt idx="2">
                  <c:v>3月</c:v>
                </c:pt>
                <c:pt idx="3">
                  <c:v>4月</c:v>
                </c:pt>
                <c:pt idx="4">
                  <c:v>5月</c:v>
                </c:pt>
                <c:pt idx="5">
                  <c:v>6月</c:v>
                </c:pt>
                <c:pt idx="6">
                  <c:v>7月</c:v>
                </c:pt>
              </c:strCache>
            </c:strRef>
          </c:cat>
          <c:val>
            <c:numRef>
              <c:f>Sheet1!$D$31:$J$31</c:f>
              <c:numCache>
                <c:formatCode>\+0.0"%"_);[Red]\▲0.0"%"</c:formatCode>
                <c:ptCount val="7"/>
                <c:pt idx="0">
                  <c:v>-15.171795250461951</c:v>
                </c:pt>
                <c:pt idx="1">
                  <c:v>-5.7855285631915105</c:v>
                </c:pt>
                <c:pt idx="2">
                  <c:v>0.28643082149772958</c:v>
                </c:pt>
                <c:pt idx="3">
                  <c:v>9.5601711581428273</c:v>
                </c:pt>
                <c:pt idx="4">
                  <c:v>-12.861033626919106</c:v>
                </c:pt>
                <c:pt idx="5">
                  <c:v>-17.037560042290256</c:v>
                </c:pt>
                <c:pt idx="6">
                  <c:v>0.98302744843268286</c:v>
                </c:pt>
              </c:numCache>
            </c:numRef>
          </c:val>
          <c:smooth val="0"/>
          <c:extLst>
            <c:ext xmlns:c16="http://schemas.microsoft.com/office/drawing/2014/chart" uri="{C3380CC4-5D6E-409C-BE32-E72D297353CC}">
              <c16:uniqueId val="{00000006-761F-45C6-8B0F-0494B8A00B94}"/>
            </c:ext>
          </c:extLst>
        </c:ser>
        <c:ser>
          <c:idx val="2"/>
          <c:order val="2"/>
          <c:tx>
            <c:strRef>
              <c:f>Sheet1!$C$32</c:f>
              <c:strCache>
                <c:ptCount val="1"/>
                <c:pt idx="0">
                  <c:v>東京</c:v>
                </c:pt>
              </c:strCache>
            </c:strRef>
          </c:tx>
          <c:spPr>
            <a:ln w="88900" cap="rnd" cmpd="dbl">
              <a:solidFill>
                <a:schemeClr val="tx1"/>
              </a:solidFill>
              <a:round/>
            </a:ln>
            <a:effectLst/>
          </c:spPr>
          <c:marker>
            <c:symbol val="square"/>
            <c:size val="6"/>
            <c:spPr>
              <a:solidFill>
                <a:schemeClr val="accent3"/>
              </a:solidFill>
              <a:ln w="9525">
                <a:solidFill>
                  <a:schemeClr val="accent3"/>
                </a:solidFill>
              </a:ln>
              <a:effectLst/>
            </c:spPr>
          </c:marker>
          <c:dLbls>
            <c:dLbl>
              <c:idx val="0"/>
              <c:layout>
                <c:manualLayout>
                  <c:x val="-7.5310743936772187E-2"/>
                  <c:y val="-9.6237317697963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1F-45C6-8B0F-0494B8A00B94}"/>
                </c:ext>
              </c:extLst>
            </c:dLbl>
            <c:dLbl>
              <c:idx val="1"/>
              <c:layout>
                <c:manualLayout>
                  <c:x val="-3.5406222877178942E-2"/>
                  <c:y val="-7.7301562638974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1F-45C6-8B0F-0494B8A00B94}"/>
                </c:ext>
              </c:extLst>
            </c:dLbl>
            <c:dLbl>
              <c:idx val="2"/>
              <c:layout>
                <c:manualLayout>
                  <c:x val="-6.4900868877747861E-2"/>
                  <c:y val="7.2497133322729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1F-45C6-8B0F-0494B8A00B94}"/>
                </c:ext>
              </c:extLst>
            </c:dLbl>
            <c:dLbl>
              <c:idx val="3"/>
              <c:layout>
                <c:manualLayout>
                  <c:x val="-8.1690989940690323E-2"/>
                  <c:y val="3.9687656735372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1F-45C6-8B0F-0494B8A00B94}"/>
                </c:ext>
              </c:extLst>
            </c:dLbl>
            <c:dLbl>
              <c:idx val="4"/>
              <c:layout>
                <c:manualLayout>
                  <c:x val="-5.6505808346276741E-2"/>
                  <c:y val="7.2497133322729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1F-45C6-8B0F-0494B8A00B94}"/>
                </c:ext>
              </c:extLst>
            </c:dLbl>
            <c:dLbl>
              <c:idx val="5"/>
              <c:layout>
                <c:manualLayout>
                  <c:x val="-4.1730501810887166E-2"/>
                  <c:y val="6.7810065238820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1F-45C6-8B0F-0494B8A00B94}"/>
                </c:ext>
              </c:extLst>
            </c:dLbl>
            <c:dLbl>
              <c:idx val="6"/>
              <c:layout>
                <c:manualLayout>
                  <c:x val="-1.9675069292300906E-2"/>
                  <c:y val="9.5932473742269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1F-45C6-8B0F-0494B8A00B9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Sheet1!$D$26:$J$26</c:f>
              <c:strCache>
                <c:ptCount val="7"/>
                <c:pt idx="0">
                  <c:v>1月</c:v>
                </c:pt>
                <c:pt idx="1">
                  <c:v>2月</c:v>
                </c:pt>
                <c:pt idx="2">
                  <c:v>3月</c:v>
                </c:pt>
                <c:pt idx="3">
                  <c:v>4月</c:v>
                </c:pt>
                <c:pt idx="4">
                  <c:v>5月</c:v>
                </c:pt>
                <c:pt idx="5">
                  <c:v>6月</c:v>
                </c:pt>
                <c:pt idx="6">
                  <c:v>7月</c:v>
                </c:pt>
              </c:strCache>
            </c:strRef>
          </c:cat>
          <c:val>
            <c:numRef>
              <c:f>Sheet1!$D$32:$J$32</c:f>
              <c:numCache>
                <c:formatCode>\+0.0"%"_);[Red]\▲0.0"%"</c:formatCode>
                <c:ptCount val="7"/>
                <c:pt idx="0">
                  <c:v>-2.2847160482273532</c:v>
                </c:pt>
                <c:pt idx="1">
                  <c:v>5.5469418215150945</c:v>
                </c:pt>
                <c:pt idx="2">
                  <c:v>-19.515416094913117</c:v>
                </c:pt>
                <c:pt idx="3">
                  <c:v>-26.975788439203075</c:v>
                </c:pt>
                <c:pt idx="4">
                  <c:v>-24.403231074527156</c:v>
                </c:pt>
                <c:pt idx="5">
                  <c:v>-4.3516719532709747</c:v>
                </c:pt>
                <c:pt idx="6">
                  <c:v>-8.2568909008801867</c:v>
                </c:pt>
              </c:numCache>
            </c:numRef>
          </c:val>
          <c:smooth val="0"/>
          <c:extLst>
            <c:ext xmlns:c16="http://schemas.microsoft.com/office/drawing/2014/chart" uri="{C3380CC4-5D6E-409C-BE32-E72D297353CC}">
              <c16:uniqueId val="{0000000E-761F-45C6-8B0F-0494B8A00B94}"/>
            </c:ext>
          </c:extLst>
        </c:ser>
        <c:dLbls>
          <c:showLegendKey val="0"/>
          <c:showVal val="0"/>
          <c:showCatName val="0"/>
          <c:showSerName val="0"/>
          <c:showPercent val="0"/>
          <c:showBubbleSize val="0"/>
        </c:dLbls>
        <c:marker val="1"/>
        <c:smooth val="0"/>
        <c:axId val="1405336191"/>
        <c:axId val="1405336607"/>
      </c:lineChart>
      <c:catAx>
        <c:axId val="14053361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05336607"/>
        <c:crosses val="autoZero"/>
        <c:auto val="1"/>
        <c:lblAlgn val="ctr"/>
        <c:lblOffset val="100"/>
        <c:noMultiLvlLbl val="0"/>
      </c:catAx>
      <c:valAx>
        <c:axId val="1405336607"/>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quot;%&quot;_);[Red]\▲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05336191"/>
        <c:crosses val="autoZero"/>
        <c:crossBetween val="between"/>
      </c:valAx>
      <c:spPr>
        <a:noFill/>
        <a:ln>
          <a:noFill/>
        </a:ln>
        <a:effectLst/>
      </c:spPr>
    </c:plotArea>
    <c:legend>
      <c:legendPos val="t"/>
      <c:layout>
        <c:manualLayout>
          <c:xMode val="edge"/>
          <c:yMode val="edge"/>
          <c:x val="0.25066668721455404"/>
          <c:y val="0.13348315835520563"/>
          <c:w val="0.49866659556939114"/>
          <c:h val="7.90948275066680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smtClean="0"/>
              <a:t>完全失業率（四半期平均）</a:t>
            </a:r>
            <a:endParaRPr lang="ja-JP" altLang="en-US"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tx>
            <c:strRef>
              <c:f>Sheet1!$E$1</c:f>
              <c:strCache>
                <c:ptCount val="1"/>
                <c:pt idx="0">
                  <c:v>東京</c:v>
                </c:pt>
              </c:strCache>
            </c:strRef>
          </c:tx>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A908-4C48-A8CF-D27B9C554E68}"/>
                </c:ext>
              </c:extLst>
            </c:dLbl>
            <c:dLbl>
              <c:idx val="1"/>
              <c:delete val="1"/>
              <c:extLst>
                <c:ext xmlns:c15="http://schemas.microsoft.com/office/drawing/2012/chart" uri="{CE6537A1-D6FC-4f65-9D91-7224C49458BB}"/>
                <c:ext xmlns:c16="http://schemas.microsoft.com/office/drawing/2014/chart" uri="{C3380CC4-5D6E-409C-BE32-E72D297353CC}">
                  <c16:uniqueId val="{0000000D-A908-4C48-A8CF-D27B9C554E68}"/>
                </c:ext>
              </c:extLst>
            </c:dLbl>
            <c:dLbl>
              <c:idx val="2"/>
              <c:layout>
                <c:manualLayout>
                  <c:x val="-4.1444001170589703E-2"/>
                  <c:y val="3.0634613065217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08-4C48-A8CF-D27B9C554E68}"/>
                </c:ext>
              </c:extLst>
            </c:dLbl>
            <c:dLbl>
              <c:idx val="3"/>
              <c:delete val="1"/>
              <c:extLst>
                <c:ext xmlns:c15="http://schemas.microsoft.com/office/drawing/2012/chart" uri="{CE6537A1-D6FC-4f65-9D91-7224C49458BB}"/>
                <c:ext xmlns:c16="http://schemas.microsoft.com/office/drawing/2014/chart" uri="{C3380CC4-5D6E-409C-BE32-E72D297353CC}">
                  <c16:uniqueId val="{0000000C-A908-4C48-A8CF-D27B9C554E68}"/>
                </c:ext>
              </c:extLst>
            </c:dLbl>
            <c:dLbl>
              <c:idx val="4"/>
              <c:delete val="1"/>
              <c:extLst>
                <c:ext xmlns:c15="http://schemas.microsoft.com/office/drawing/2012/chart" uri="{CE6537A1-D6FC-4f65-9D91-7224C49458BB}"/>
                <c:ext xmlns:c16="http://schemas.microsoft.com/office/drawing/2014/chart" uri="{C3380CC4-5D6E-409C-BE32-E72D297353CC}">
                  <c16:uniqueId val="{0000000B-A908-4C48-A8CF-D27B9C554E68}"/>
                </c:ext>
              </c:extLst>
            </c:dLbl>
            <c:dLbl>
              <c:idx val="5"/>
              <c:layout>
                <c:manualLayout>
                  <c:x val="-7.9393569708787488E-3"/>
                  <c:y val="1.0442306901702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08-4C48-A8CF-D27B9C554E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19年/1-3月期</c:v>
                </c:pt>
                <c:pt idx="1">
                  <c:v>4-6月期</c:v>
                </c:pt>
                <c:pt idx="2">
                  <c:v>7-9月期</c:v>
                </c:pt>
                <c:pt idx="3">
                  <c:v>10-12月期</c:v>
                </c:pt>
                <c:pt idx="4">
                  <c:v>20年/1-3月期</c:v>
                </c:pt>
                <c:pt idx="5">
                  <c:v>4-6月期</c:v>
                </c:pt>
                <c:pt idx="6">
                  <c:v>7-9月期</c:v>
                </c:pt>
              </c:strCache>
            </c:strRef>
          </c:cat>
          <c:val>
            <c:numRef>
              <c:f>Sheet1!$E$2:$E$8</c:f>
              <c:numCache>
                <c:formatCode>0.0_ </c:formatCode>
                <c:ptCount val="7"/>
                <c:pt idx="0">
                  <c:v>2.2999999999999998</c:v>
                </c:pt>
                <c:pt idx="1">
                  <c:v>2.4</c:v>
                </c:pt>
                <c:pt idx="2">
                  <c:v>2.2000000000000002</c:v>
                </c:pt>
                <c:pt idx="3">
                  <c:v>2.4</c:v>
                </c:pt>
                <c:pt idx="4">
                  <c:v>2.6</c:v>
                </c:pt>
                <c:pt idx="5">
                  <c:v>3.2</c:v>
                </c:pt>
                <c:pt idx="6">
                  <c:v>3.5</c:v>
                </c:pt>
              </c:numCache>
            </c:numRef>
          </c:val>
          <c:smooth val="0"/>
          <c:extLst>
            <c:ext xmlns:c16="http://schemas.microsoft.com/office/drawing/2014/chart" uri="{C3380CC4-5D6E-409C-BE32-E72D297353CC}">
              <c16:uniqueId val="{00000003-A908-4C48-A8CF-D27B9C554E68}"/>
            </c:ext>
          </c:extLst>
        </c:ser>
        <c:ser>
          <c:idx val="5"/>
          <c:order val="1"/>
          <c:tx>
            <c:strRef>
              <c:f>Sheet1!$G$1</c:f>
              <c:strCache>
                <c:ptCount val="1"/>
                <c:pt idx="0">
                  <c:v>大阪</c:v>
                </c:pt>
              </c:strCache>
            </c:strRef>
          </c:tx>
          <c:spPr>
            <a:ln w="31750" cap="rnd">
              <a:solidFill>
                <a:srgbClr val="002060"/>
              </a:solidFill>
              <a:round/>
            </a:ln>
            <a:effectLst/>
          </c:spPr>
          <c:marker>
            <c:symbol val="square"/>
            <c:size val="6"/>
            <c:spPr>
              <a:solidFill>
                <a:srgbClr val="002060"/>
              </a:solidFill>
              <a:ln w="9525">
                <a:solidFill>
                  <a:srgbClr val="00206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A908-4C48-A8CF-D27B9C554E68}"/>
                </c:ext>
              </c:extLst>
            </c:dLbl>
            <c:dLbl>
              <c:idx val="1"/>
              <c:delete val="1"/>
              <c:extLst>
                <c:ext xmlns:c15="http://schemas.microsoft.com/office/drawing/2012/chart" uri="{CE6537A1-D6FC-4f65-9D91-7224C49458BB}"/>
                <c:ext xmlns:c16="http://schemas.microsoft.com/office/drawing/2014/chart" uri="{C3380CC4-5D6E-409C-BE32-E72D297353CC}">
                  <c16:uniqueId val="{0000000F-A908-4C48-A8CF-D27B9C554E68}"/>
                </c:ext>
              </c:extLst>
            </c:dLbl>
            <c:dLbl>
              <c:idx val="3"/>
              <c:delete val="1"/>
              <c:extLst>
                <c:ext xmlns:c15="http://schemas.microsoft.com/office/drawing/2012/chart" uri="{CE6537A1-D6FC-4f65-9D91-7224C49458BB}"/>
                <c:ext xmlns:c16="http://schemas.microsoft.com/office/drawing/2014/chart" uri="{C3380CC4-5D6E-409C-BE32-E72D297353CC}">
                  <c16:uniqueId val="{0000000A-A908-4C48-A8CF-D27B9C554E68}"/>
                </c:ext>
              </c:extLst>
            </c:dLbl>
            <c:dLbl>
              <c:idx val="4"/>
              <c:delete val="1"/>
              <c:extLst>
                <c:ext xmlns:c15="http://schemas.microsoft.com/office/drawing/2012/chart" uri="{CE6537A1-D6FC-4f65-9D91-7224C49458BB}"/>
                <c:ext xmlns:c16="http://schemas.microsoft.com/office/drawing/2014/chart" uri="{C3380CC4-5D6E-409C-BE32-E72D297353CC}">
                  <c16:uniqueId val="{00000009-A908-4C48-A8CF-D27B9C554E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19年/1-3月期</c:v>
                </c:pt>
                <c:pt idx="1">
                  <c:v>4-6月期</c:v>
                </c:pt>
                <c:pt idx="2">
                  <c:v>7-9月期</c:v>
                </c:pt>
                <c:pt idx="3">
                  <c:v>10-12月期</c:v>
                </c:pt>
                <c:pt idx="4">
                  <c:v>20年/1-3月期</c:v>
                </c:pt>
                <c:pt idx="5">
                  <c:v>4-6月期</c:v>
                </c:pt>
                <c:pt idx="6">
                  <c:v>7-9月期</c:v>
                </c:pt>
              </c:strCache>
            </c:strRef>
          </c:cat>
          <c:val>
            <c:numRef>
              <c:f>Sheet1!$G$2:$G$8</c:f>
              <c:numCache>
                <c:formatCode>0.0_ </c:formatCode>
                <c:ptCount val="7"/>
                <c:pt idx="0">
                  <c:v>3</c:v>
                </c:pt>
                <c:pt idx="1">
                  <c:v>3</c:v>
                </c:pt>
                <c:pt idx="2">
                  <c:v>2.9</c:v>
                </c:pt>
                <c:pt idx="3">
                  <c:v>2.8</c:v>
                </c:pt>
                <c:pt idx="4">
                  <c:v>2.9</c:v>
                </c:pt>
                <c:pt idx="5">
                  <c:v>3.3</c:v>
                </c:pt>
                <c:pt idx="6">
                  <c:v>3.9</c:v>
                </c:pt>
              </c:numCache>
            </c:numRef>
          </c:val>
          <c:smooth val="0"/>
          <c:extLst>
            <c:ext xmlns:c16="http://schemas.microsoft.com/office/drawing/2014/chart" uri="{C3380CC4-5D6E-409C-BE32-E72D297353CC}">
              <c16:uniqueId val="{00000004-A908-4C48-A8CF-D27B9C554E68}"/>
            </c:ext>
          </c:extLst>
        </c:ser>
        <c:ser>
          <c:idx val="8"/>
          <c:order val="2"/>
          <c:tx>
            <c:strRef>
              <c:f>Sheet1!$J$1</c:f>
              <c:strCache>
                <c:ptCount val="1"/>
                <c:pt idx="0">
                  <c:v>全国</c:v>
                </c:pt>
              </c:strCache>
            </c:strRef>
          </c:tx>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5-A908-4C48-A8CF-D27B9C554E68}"/>
                </c:ext>
              </c:extLst>
            </c:dLbl>
            <c:dLbl>
              <c:idx val="1"/>
              <c:delete val="1"/>
              <c:extLst>
                <c:ext xmlns:c15="http://schemas.microsoft.com/office/drawing/2012/chart" uri="{CE6537A1-D6FC-4f65-9D91-7224C49458BB}"/>
                <c:ext xmlns:c16="http://schemas.microsoft.com/office/drawing/2014/chart" uri="{C3380CC4-5D6E-409C-BE32-E72D297353CC}">
                  <c16:uniqueId val="{00000006-A908-4C48-A8CF-D27B9C554E68}"/>
                </c:ext>
              </c:extLst>
            </c:dLbl>
            <c:dLbl>
              <c:idx val="2"/>
              <c:layout>
                <c:manualLayout>
                  <c:x val="-4.1444001170589703E-2"/>
                  <c:y val="-4.5057688896298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08-4C48-A8CF-D27B9C554E68}"/>
                </c:ext>
              </c:extLst>
            </c:dLbl>
            <c:dLbl>
              <c:idx val="3"/>
              <c:delete val="1"/>
              <c:extLst>
                <c:ext xmlns:c15="http://schemas.microsoft.com/office/drawing/2012/chart" uri="{CE6537A1-D6FC-4f65-9D91-7224C49458BB}"/>
                <c:ext xmlns:c16="http://schemas.microsoft.com/office/drawing/2014/chart" uri="{C3380CC4-5D6E-409C-BE32-E72D297353CC}">
                  <c16:uniqueId val="{00000010-A908-4C48-A8CF-D27B9C554E68}"/>
                </c:ext>
              </c:extLst>
            </c:dLbl>
            <c:dLbl>
              <c:idx val="4"/>
              <c:delete val="1"/>
              <c:extLst>
                <c:ext xmlns:c15="http://schemas.microsoft.com/office/drawing/2012/chart" uri="{CE6537A1-D6FC-4f65-9D91-7224C49458BB}"/>
                <c:ext xmlns:c16="http://schemas.microsoft.com/office/drawing/2014/chart" uri="{C3380CC4-5D6E-409C-BE32-E72D297353CC}">
                  <c16:uniqueId val="{00000011-A908-4C48-A8CF-D27B9C554E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19年/1-3月期</c:v>
                </c:pt>
                <c:pt idx="1">
                  <c:v>4-6月期</c:v>
                </c:pt>
                <c:pt idx="2">
                  <c:v>7-9月期</c:v>
                </c:pt>
                <c:pt idx="3">
                  <c:v>10-12月期</c:v>
                </c:pt>
                <c:pt idx="4">
                  <c:v>20年/1-3月期</c:v>
                </c:pt>
                <c:pt idx="5">
                  <c:v>4-6月期</c:v>
                </c:pt>
                <c:pt idx="6">
                  <c:v>7-9月期</c:v>
                </c:pt>
              </c:strCache>
            </c:strRef>
          </c:cat>
          <c:val>
            <c:numRef>
              <c:f>Sheet1!$J$2:$J$8</c:f>
              <c:numCache>
                <c:formatCode>0.0_ </c:formatCode>
                <c:ptCount val="7"/>
                <c:pt idx="0">
                  <c:v>2.4</c:v>
                </c:pt>
                <c:pt idx="1">
                  <c:v>2.4</c:v>
                </c:pt>
                <c:pt idx="2">
                  <c:v>2.2999999999999998</c:v>
                </c:pt>
                <c:pt idx="3">
                  <c:v>2.2000000000000002</c:v>
                </c:pt>
                <c:pt idx="4">
                  <c:v>2.4</c:v>
                </c:pt>
                <c:pt idx="5">
                  <c:v>2.8</c:v>
                </c:pt>
                <c:pt idx="6">
                  <c:v>3</c:v>
                </c:pt>
              </c:numCache>
            </c:numRef>
          </c:val>
          <c:smooth val="0"/>
          <c:extLst>
            <c:ext xmlns:c16="http://schemas.microsoft.com/office/drawing/2014/chart" uri="{C3380CC4-5D6E-409C-BE32-E72D297353CC}">
              <c16:uniqueId val="{00000008-A908-4C48-A8CF-D27B9C554E68}"/>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4369200231206625"/>
        </c:manualLayout>
      </c:layout>
      <c:barChart>
        <c:barDir val="col"/>
        <c:grouping val="clustered"/>
        <c:varyColors val="0"/>
        <c:ser>
          <c:idx val="2"/>
          <c:order val="0"/>
          <c:tx>
            <c:strRef>
              <c:f>夏期バージョン!$A$3</c:f>
              <c:strCache>
                <c:ptCount val="1"/>
                <c:pt idx="0">
                  <c:v>国際線LCC便数</c:v>
                </c:pt>
              </c:strCache>
            </c:strRef>
          </c:tx>
          <c:spPr>
            <a:solidFill>
              <a:schemeClr val="tx2">
                <a:lumMod val="20000"/>
                <a:lumOff val="80000"/>
              </a:schemeClr>
            </a:solidFill>
          </c:spPr>
          <c:invertIfNegative val="0"/>
          <c:dLbls>
            <c:dLbl>
              <c:idx val="10"/>
              <c:tx>
                <c:rich>
                  <a:bodyPr/>
                  <a:lstStyle/>
                  <a:p>
                    <a:pPr>
                      <a:defRPr sz="1400" b="1"/>
                    </a:pPr>
                    <a:fld id="{7CA11370-B10B-4F03-A692-9378FDB3C8BD}" type="VALUE">
                      <a:rPr lang="en-US" altLang="ja-JP" sz="1050" b="0"/>
                      <a:pPr>
                        <a:defRPr sz="1400" b="1"/>
                      </a:pPr>
                      <a:t>[値]</a:t>
                    </a:fld>
                    <a:endParaRPr lang="ja-JP" altLang="en-US"/>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EA-4A4D-AD7E-03A991DFA7DF}"/>
                </c:ext>
              </c:extLst>
            </c:dLbl>
            <c:dLbl>
              <c:idx val="11"/>
              <c:tx>
                <c:rich>
                  <a:bodyPr/>
                  <a:lstStyle/>
                  <a:p>
                    <a:pPr>
                      <a:defRPr sz="1050" b="0"/>
                    </a:pPr>
                    <a:fld id="{949B23BF-A435-4F28-AE3D-20FF9EF5A36C}" type="VALUE">
                      <a:rPr lang="en-US" altLang="ja-JP" sz="1050" b="0"/>
                      <a:pPr>
                        <a:defRPr sz="1050" b="0"/>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EA-4A4D-AD7E-03A991DFA7D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夏期バージョン!$B$3:$M$3</c:f>
              <c:numCache>
                <c:formatCode>#,##0_);[Red]\(#,##0\)</c:formatCode>
                <c:ptCount val="12"/>
                <c:pt idx="0">
                  <c:v>12</c:v>
                </c:pt>
                <c:pt idx="1">
                  <c:v>17</c:v>
                </c:pt>
                <c:pt idx="2">
                  <c:v>42</c:v>
                </c:pt>
                <c:pt idx="3">
                  <c:v>43</c:v>
                </c:pt>
                <c:pt idx="4">
                  <c:v>104</c:v>
                </c:pt>
                <c:pt idx="5">
                  <c:v>119</c:v>
                </c:pt>
                <c:pt idx="6">
                  <c:v>170</c:v>
                </c:pt>
                <c:pt idx="7">
                  <c:v>308</c:v>
                </c:pt>
                <c:pt idx="8">
                  <c:v>365</c:v>
                </c:pt>
                <c:pt idx="9">
                  <c:v>431</c:v>
                </c:pt>
                <c:pt idx="10">
                  <c:v>494</c:v>
                </c:pt>
                <c:pt idx="11">
                  <c:v>536</c:v>
                </c:pt>
              </c:numCache>
            </c:numRef>
          </c:val>
          <c:extLst>
            <c:ext xmlns:c16="http://schemas.microsoft.com/office/drawing/2014/chart" uri="{C3380CC4-5D6E-409C-BE32-E72D297353CC}">
              <c16:uniqueId val="{00000002-3EEA-4A4D-AD7E-03A991DFA7DF}"/>
            </c:ext>
          </c:extLst>
        </c:ser>
        <c:dLbls>
          <c:showLegendKey val="0"/>
          <c:showVal val="0"/>
          <c:showCatName val="0"/>
          <c:showSerName val="0"/>
          <c:showPercent val="0"/>
          <c:showBubbleSize val="0"/>
        </c:dLbls>
        <c:gapWidth val="150"/>
        <c:axId val="114793856"/>
        <c:axId val="114816128"/>
      </c:barChart>
      <c:lineChart>
        <c:grouping val="standard"/>
        <c:varyColors val="0"/>
        <c:ser>
          <c:idx val="0"/>
          <c:order val="1"/>
          <c:tx>
            <c:strRef>
              <c:f>夏期バージョン!$A$4</c:f>
              <c:strCache>
                <c:ptCount val="1"/>
                <c:pt idx="0">
                  <c:v>国際旅客便に占めるLCC便数割合</c:v>
                </c:pt>
              </c:strCache>
            </c:strRef>
          </c:tx>
          <c:spPr>
            <a:ln>
              <a:solidFill>
                <a:srgbClr val="92D050"/>
              </a:solidFill>
            </a:ln>
          </c:spPr>
          <c:marker>
            <c:spPr>
              <a:solidFill>
                <a:srgbClr val="92D050"/>
              </a:solidFill>
            </c:spPr>
          </c:marker>
          <c:dLbls>
            <c:dLbl>
              <c:idx val="10"/>
              <c:spPr/>
              <c:txPr>
                <a:bodyPr/>
                <a:lstStyle/>
                <a:p>
                  <a:pPr>
                    <a:defRPr sz="1050" b="0">
                      <a:latin typeface="+mn-lt"/>
                      <a:ea typeface="+mn-ea"/>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3-3EEA-4A4D-AD7E-03A991DFA7DF}"/>
                </c:ext>
              </c:extLst>
            </c:dLbl>
            <c:dLbl>
              <c:idx val="11"/>
              <c:spPr>
                <a:noFill/>
                <a:ln>
                  <a:noFill/>
                </a:ln>
                <a:effectLst/>
              </c:spPr>
              <c:txPr>
                <a:bodyPr/>
                <a:lstStyle/>
                <a:p>
                  <a:pPr>
                    <a:defRPr sz="1050" b="0">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4-3EEA-4A4D-AD7E-03A991DFA7DF}"/>
                </c:ext>
              </c:extLst>
            </c:dLbl>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夏期バージョン!$B$4:$M$4</c:f>
              <c:numCache>
                <c:formatCode>0.0%</c:formatCode>
                <c:ptCount val="12"/>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0.36869118905047049</c:v>
                </c:pt>
                <c:pt idx="10">
                  <c:v>0.39710610932475882</c:v>
                </c:pt>
                <c:pt idx="11">
                  <c:v>0.38203848895224518</c:v>
                </c:pt>
              </c:numCache>
            </c:numRef>
          </c:val>
          <c:smooth val="0"/>
          <c:extLst>
            <c:ext xmlns:c16="http://schemas.microsoft.com/office/drawing/2014/chart" uri="{C3380CC4-5D6E-409C-BE32-E72D297353CC}">
              <c16:uniqueId val="{00000005-3EEA-4A4D-AD7E-03A991DFA7DF}"/>
            </c:ext>
          </c:extLst>
        </c:ser>
        <c:dLbls>
          <c:showLegendKey val="0"/>
          <c:showVal val="0"/>
          <c:showCatName val="0"/>
          <c:showSerName val="0"/>
          <c:showPercent val="0"/>
          <c:showBubbleSize val="0"/>
        </c:dLbls>
        <c:marker val="1"/>
        <c:smooth val="0"/>
        <c:axId val="118755712"/>
        <c:axId val="114817664"/>
      </c:lineChart>
      <c:catAx>
        <c:axId val="114793856"/>
        <c:scaling>
          <c:orientation val="minMax"/>
        </c:scaling>
        <c:delete val="0"/>
        <c:axPos val="b"/>
        <c:numFmt formatCode="General" sourceLinked="0"/>
        <c:majorTickMark val="out"/>
        <c:minorTickMark val="none"/>
        <c:tickLblPos val="nextTo"/>
        <c:txPr>
          <a:bodyPr rot="-2700000"/>
          <a:lstStyle/>
          <a:p>
            <a:pPr>
              <a:defRPr sz="700" baseline="0"/>
            </a:pPr>
            <a:endParaRPr lang="ja-JP"/>
          </a:p>
        </c:txPr>
        <c:crossAx val="114816128"/>
        <c:crosses val="autoZero"/>
        <c:auto val="1"/>
        <c:lblAlgn val="ctr"/>
        <c:lblOffset val="100"/>
        <c:noMultiLvlLbl val="0"/>
      </c:catAx>
      <c:valAx>
        <c:axId val="114816128"/>
        <c:scaling>
          <c:orientation val="minMax"/>
          <c:max val="500"/>
        </c:scaling>
        <c:delete val="0"/>
        <c:axPos val="l"/>
        <c:majorGridlines/>
        <c:numFmt formatCode="#,##0_);[Red]\(#,##0\)" sourceLinked="1"/>
        <c:majorTickMark val="out"/>
        <c:minorTickMark val="none"/>
        <c:tickLblPos val="nextTo"/>
        <c:crossAx val="114793856"/>
        <c:crosses val="autoZero"/>
        <c:crossBetween val="between"/>
        <c:majorUnit val="100"/>
      </c:valAx>
      <c:valAx>
        <c:axId val="114817664"/>
        <c:scaling>
          <c:orientation val="minMax"/>
          <c:max val="0.4"/>
        </c:scaling>
        <c:delete val="0"/>
        <c:axPos val="r"/>
        <c:numFmt formatCode="0.0%" sourceLinked="1"/>
        <c:majorTickMark val="out"/>
        <c:minorTickMark val="none"/>
        <c:tickLblPos val="nextTo"/>
        <c:crossAx val="118755712"/>
        <c:crosses val="max"/>
        <c:crossBetween val="between"/>
        <c:majorUnit val="0.1"/>
      </c:valAx>
      <c:catAx>
        <c:axId val="118755712"/>
        <c:scaling>
          <c:orientation val="minMax"/>
        </c:scaling>
        <c:delete val="1"/>
        <c:axPos val="b"/>
        <c:numFmt formatCode="General" sourceLinked="1"/>
        <c:majorTickMark val="out"/>
        <c:minorTickMark val="none"/>
        <c:tickLblPos val="nextTo"/>
        <c:crossAx val="114817664"/>
        <c:crosses val="autoZero"/>
        <c:auto val="1"/>
        <c:lblAlgn val="ctr"/>
        <c:lblOffset val="100"/>
        <c:noMultiLvlLbl val="0"/>
      </c:catAx>
    </c:plotArea>
    <c:legend>
      <c:legendPos val="t"/>
      <c:layout>
        <c:manualLayout>
          <c:xMode val="edge"/>
          <c:yMode val="edge"/>
          <c:x val="7.1791403509140428E-2"/>
          <c:y val="0.14465040426313855"/>
          <c:w val="0.45985534124888766"/>
          <c:h val="0.12313581654471954"/>
        </c:manualLayout>
      </c:layout>
      <c:overlay val="1"/>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東京都の転入超過数</a:t>
            </a:r>
            <a:endParaRPr lang="ja-JP" altLang="en-US" dirty="0"/>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都府県別グラフ!$H$30</c:f>
              <c:strCache>
                <c:ptCount val="1"/>
                <c:pt idx="0">
                  <c:v>東京都2018</c:v>
                </c:pt>
              </c:strCache>
            </c:strRef>
          </c:tx>
          <c:spPr>
            <a:solidFill>
              <a:srgbClr val="9BBB59"/>
            </a:solidFill>
            <a:ln w="25400">
              <a:noFill/>
            </a:ln>
          </c:spPr>
          <c:invertIfNegative val="0"/>
          <c:cat>
            <c:strRef>
              <c:f>都府県別グラフ!$I$29:$R$29</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都府県別グラフ!$I$30:$R$30</c:f>
              <c:numCache>
                <c:formatCode>##,###,###,###,##0;"-"#,###,###,###,##0</c:formatCode>
                <c:ptCount val="10"/>
                <c:pt idx="0">
                  <c:v>3369</c:v>
                </c:pt>
                <c:pt idx="1">
                  <c:v>3260</c:v>
                </c:pt>
                <c:pt idx="2">
                  <c:v>39703</c:v>
                </c:pt>
                <c:pt idx="3">
                  <c:v>13562</c:v>
                </c:pt>
                <c:pt idx="4">
                  <c:v>4460</c:v>
                </c:pt>
                <c:pt idx="5">
                  <c:v>1717</c:v>
                </c:pt>
                <c:pt idx="6">
                  <c:v>1667</c:v>
                </c:pt>
                <c:pt idx="7">
                  <c:v>3282</c:v>
                </c:pt>
                <c:pt idx="8">
                  <c:v>3121</c:v>
                </c:pt>
                <c:pt idx="9">
                  <c:v>2433</c:v>
                </c:pt>
              </c:numCache>
            </c:numRef>
          </c:val>
          <c:extLst>
            <c:ext xmlns:c16="http://schemas.microsoft.com/office/drawing/2014/chart" uri="{C3380CC4-5D6E-409C-BE32-E72D297353CC}">
              <c16:uniqueId val="{00000000-AC9C-4C77-A9D6-13CC352D230A}"/>
            </c:ext>
          </c:extLst>
        </c:ser>
        <c:ser>
          <c:idx val="1"/>
          <c:order val="1"/>
          <c:tx>
            <c:strRef>
              <c:f>都府県別グラフ!$H$31</c:f>
              <c:strCache>
                <c:ptCount val="1"/>
                <c:pt idx="0">
                  <c:v>東京都2019</c:v>
                </c:pt>
              </c:strCache>
            </c:strRef>
          </c:tx>
          <c:spPr>
            <a:solidFill>
              <a:schemeClr val="tx2">
                <a:lumMod val="60000"/>
                <a:lumOff val="40000"/>
              </a:schemeClr>
            </a:solidFill>
            <a:ln>
              <a:noFill/>
            </a:ln>
            <a:effectLst/>
            <a:sp3d/>
          </c:spPr>
          <c:invertIfNegative val="0"/>
          <c:cat>
            <c:strRef>
              <c:f>都府県別グラフ!$I$29:$R$29</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都府県別グラフ!$I$31:$R$31</c:f>
              <c:numCache>
                <c:formatCode>##,###,###,###,##0;"-"#,###,###,###,##0</c:formatCode>
                <c:ptCount val="10"/>
                <c:pt idx="0">
                  <c:v>3763</c:v>
                </c:pt>
                <c:pt idx="1">
                  <c:v>4271</c:v>
                </c:pt>
                <c:pt idx="2">
                  <c:v>39556</c:v>
                </c:pt>
                <c:pt idx="3">
                  <c:v>13073</c:v>
                </c:pt>
                <c:pt idx="4">
                  <c:v>4481</c:v>
                </c:pt>
                <c:pt idx="5">
                  <c:v>3175</c:v>
                </c:pt>
                <c:pt idx="6">
                  <c:v>1199</c:v>
                </c:pt>
                <c:pt idx="7">
                  <c:v>3648</c:v>
                </c:pt>
                <c:pt idx="8">
                  <c:v>3362</c:v>
                </c:pt>
                <c:pt idx="9">
                  <c:v>2657</c:v>
                </c:pt>
              </c:numCache>
            </c:numRef>
          </c:val>
          <c:extLst>
            <c:ext xmlns:c16="http://schemas.microsoft.com/office/drawing/2014/chart" uri="{C3380CC4-5D6E-409C-BE32-E72D297353CC}">
              <c16:uniqueId val="{00000001-AC9C-4C77-A9D6-13CC352D230A}"/>
            </c:ext>
          </c:extLst>
        </c:ser>
        <c:ser>
          <c:idx val="2"/>
          <c:order val="2"/>
          <c:tx>
            <c:strRef>
              <c:f>都府県別グラフ!$H$32</c:f>
              <c:strCache>
                <c:ptCount val="1"/>
                <c:pt idx="0">
                  <c:v>東京都2020</c:v>
                </c:pt>
              </c:strCache>
            </c:strRef>
          </c:tx>
          <c:spPr>
            <a:solidFill>
              <a:srgbClr val="C0504D"/>
            </a:solidFill>
            <a:ln w="25400">
              <a:noFill/>
            </a:ln>
          </c:spPr>
          <c:invertIfNegative val="0"/>
          <c:cat>
            <c:strRef>
              <c:f>都府県別グラフ!$I$29:$R$29</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都府県別グラフ!$I$32:$R$32</c:f>
              <c:numCache>
                <c:formatCode>##,###,###,###,##0;"-"#,###,###,###,##0</c:formatCode>
                <c:ptCount val="10"/>
                <c:pt idx="0">
                  <c:v>3286</c:v>
                </c:pt>
                <c:pt idx="1">
                  <c:v>4578</c:v>
                </c:pt>
                <c:pt idx="2">
                  <c:v>40199</c:v>
                </c:pt>
                <c:pt idx="3">
                  <c:v>4532</c:v>
                </c:pt>
                <c:pt idx="4">
                  <c:v>-1069</c:v>
                </c:pt>
                <c:pt idx="5">
                  <c:v>1669</c:v>
                </c:pt>
                <c:pt idx="6">
                  <c:v>-2522</c:v>
                </c:pt>
                <c:pt idx="7">
                  <c:v>-4514</c:v>
                </c:pt>
                <c:pt idx="8">
                  <c:v>-3638</c:v>
                </c:pt>
                <c:pt idx="9">
                  <c:v>-2715</c:v>
                </c:pt>
              </c:numCache>
            </c:numRef>
          </c:val>
          <c:extLst>
            <c:ext xmlns:c16="http://schemas.microsoft.com/office/drawing/2014/chart" uri="{C3380CC4-5D6E-409C-BE32-E72D297353CC}">
              <c16:uniqueId val="{00000002-AC9C-4C77-A9D6-13CC352D230A}"/>
            </c:ext>
          </c:extLst>
        </c:ser>
        <c:dLbls>
          <c:showLegendKey val="0"/>
          <c:showVal val="0"/>
          <c:showCatName val="0"/>
          <c:showSerName val="0"/>
          <c:showPercent val="0"/>
          <c:showBubbleSize val="0"/>
        </c:dLbls>
        <c:gapWidth val="150"/>
        <c:shape val="box"/>
        <c:axId val="1208262751"/>
        <c:axId val="1"/>
        <c:axId val="0"/>
      </c:bar3DChart>
      <c:catAx>
        <c:axId val="1208262751"/>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8262751"/>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参考資料!$B$3</c:f>
              <c:strCache>
                <c:ptCount val="1"/>
                <c:pt idx="0">
                  <c:v>就業者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参考資料!$I$2:$R$2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参考資料!$I$3:$R$3</c:f>
              <c:numCache>
                <c:formatCode>0.0</c:formatCode>
                <c:ptCount val="10"/>
                <c:pt idx="0">
                  <c:v>404.4</c:v>
                </c:pt>
                <c:pt idx="1">
                  <c:v>407.5</c:v>
                </c:pt>
                <c:pt idx="2">
                  <c:v>413</c:v>
                </c:pt>
                <c:pt idx="3">
                  <c:v>420.6</c:v>
                </c:pt>
                <c:pt idx="4">
                  <c:v>421.5</c:v>
                </c:pt>
                <c:pt idx="5">
                  <c:v>422.2</c:v>
                </c:pt>
                <c:pt idx="6">
                  <c:v>427.8</c:v>
                </c:pt>
                <c:pt idx="7">
                  <c:v>433.9</c:v>
                </c:pt>
                <c:pt idx="8">
                  <c:v>442.2</c:v>
                </c:pt>
                <c:pt idx="9">
                  <c:v>457.9</c:v>
                </c:pt>
              </c:numCache>
            </c:numRef>
          </c:val>
          <c:extLst>
            <c:ext xmlns:c16="http://schemas.microsoft.com/office/drawing/2014/chart" uri="{C3380CC4-5D6E-409C-BE32-E72D297353CC}">
              <c16:uniqueId val="{00000000-117A-49C6-8B88-F48ABFDD9099}"/>
            </c:ext>
          </c:extLst>
        </c:ser>
        <c:dLbls>
          <c:showLegendKey val="0"/>
          <c:showVal val="1"/>
          <c:showCatName val="0"/>
          <c:showSerName val="0"/>
          <c:showPercent val="0"/>
          <c:showBubbleSize val="0"/>
        </c:dLbls>
        <c:gapWidth val="150"/>
        <c:axId val="342487152"/>
        <c:axId val="342487568"/>
      </c:barChart>
      <c:catAx>
        <c:axId val="342487152"/>
        <c:scaling>
          <c:orientation val="minMax"/>
        </c:scaling>
        <c:delete val="1"/>
        <c:axPos val="b"/>
        <c:numFmt formatCode="General" sourceLinked="1"/>
        <c:majorTickMark val="none"/>
        <c:minorTickMark val="none"/>
        <c:tickLblPos val="nextTo"/>
        <c:crossAx val="342487568"/>
        <c:crosses val="autoZero"/>
        <c:auto val="1"/>
        <c:lblAlgn val="ctr"/>
        <c:lblOffset val="100"/>
        <c:noMultiLvlLbl val="0"/>
      </c:catAx>
      <c:valAx>
        <c:axId val="34248756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248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88170761268459E-2"/>
          <c:y val="5.0926093746554921E-2"/>
          <c:w val="0.81302130946397755"/>
          <c:h val="0.86077136191309422"/>
        </c:manualLayout>
      </c:layout>
      <c:lineChart>
        <c:grouping val="standard"/>
        <c:varyColors val="0"/>
        <c:ser>
          <c:idx val="0"/>
          <c:order val="0"/>
          <c:tx>
            <c:strRef>
              <c:f>'全国 総括表'!$B$113</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2462869526922312E-2"/>
                  <c:y val="7.4648329829857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87-4185-829D-FE7C3BB1A85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'全国 総括表'!$D$112:$G$112</c:f>
              <c:numCache>
                <c:formatCode>General</c:formatCode>
                <c:ptCount val="4"/>
                <c:pt idx="0">
                  <c:v>2002</c:v>
                </c:pt>
                <c:pt idx="1">
                  <c:v>2007</c:v>
                </c:pt>
                <c:pt idx="2">
                  <c:v>2012</c:v>
                </c:pt>
                <c:pt idx="3">
                  <c:v>2017</c:v>
                </c:pt>
              </c:numCache>
            </c:numRef>
          </c:cat>
          <c:val>
            <c:numRef>
              <c:f>'全国 総括表'!$D$113:$G$113</c:f>
              <c:numCache>
                <c:formatCode>#,##0</c:formatCode>
                <c:ptCount val="4"/>
                <c:pt idx="0">
                  <c:v>16206200</c:v>
                </c:pt>
                <c:pt idx="1">
                  <c:v>18898600</c:v>
                </c:pt>
                <c:pt idx="2">
                  <c:v>20427100</c:v>
                </c:pt>
                <c:pt idx="3" formatCode="#,##0_);[Red]\(#,##0\)">
                  <c:v>21325700</c:v>
                </c:pt>
              </c:numCache>
            </c:numRef>
          </c:val>
          <c:smooth val="0"/>
          <c:extLst>
            <c:ext xmlns:c16="http://schemas.microsoft.com/office/drawing/2014/chart" uri="{C3380CC4-5D6E-409C-BE32-E72D297353CC}">
              <c16:uniqueId val="{00000000-DD10-4B07-8142-A866E571117B}"/>
            </c:ext>
          </c:extLst>
        </c:ser>
        <c:dLbls>
          <c:showLegendKey val="0"/>
          <c:showVal val="0"/>
          <c:showCatName val="0"/>
          <c:showSerName val="0"/>
          <c:showPercent val="0"/>
          <c:showBubbleSize val="0"/>
        </c:dLbls>
        <c:marker val="1"/>
        <c:smooth val="0"/>
        <c:axId val="1916577983"/>
        <c:axId val="1914910943"/>
      </c:lineChart>
      <c:lineChart>
        <c:grouping val="standard"/>
        <c:varyColors val="0"/>
        <c:ser>
          <c:idx val="1"/>
          <c:order val="1"/>
          <c:tx>
            <c:strRef>
              <c:f>'全国 総括表'!$B$114</c:f>
              <c:strCache>
                <c:ptCount val="1"/>
                <c:pt idx="0">
                  <c:v>非正規雇用率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2"/>
              <c:layout>
                <c:manualLayout>
                  <c:x val="-3.5620536328801501E-2"/>
                  <c:y val="-7.9218503535325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7-4185-829D-FE7C3BB1A852}"/>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extLst>
                <c:ext xmlns:c16="http://schemas.microsoft.com/office/drawing/2014/chart" uri="{C3380CC4-5D6E-409C-BE32-E72D297353CC}">
                  <c16:uniqueId val="{00000000-AE93-4FE5-8916-9853A10F4B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'全国 総括表'!$D$112:$G$112</c:f>
              <c:numCache>
                <c:formatCode>General</c:formatCode>
                <c:ptCount val="4"/>
                <c:pt idx="0">
                  <c:v>2002</c:v>
                </c:pt>
                <c:pt idx="1">
                  <c:v>2007</c:v>
                </c:pt>
                <c:pt idx="2">
                  <c:v>2012</c:v>
                </c:pt>
                <c:pt idx="3">
                  <c:v>2017</c:v>
                </c:pt>
              </c:numCache>
            </c:numRef>
          </c:cat>
          <c:val>
            <c:numRef>
              <c:f>'全国 総括表'!$D$114:$G$114</c:f>
              <c:numCache>
                <c:formatCode>0.0%</c:formatCode>
                <c:ptCount val="4"/>
                <c:pt idx="0">
                  <c:v>0.31925095344659121</c:v>
                </c:pt>
                <c:pt idx="1">
                  <c:v>0.35508466296399288</c:v>
                </c:pt>
                <c:pt idx="2">
                  <c:v>0.38154751342516929</c:v>
                </c:pt>
                <c:pt idx="3">
                  <c:v>0.38191133858888171</c:v>
                </c:pt>
              </c:numCache>
            </c:numRef>
          </c:val>
          <c:smooth val="0"/>
          <c:extLst>
            <c:ext xmlns:c16="http://schemas.microsoft.com/office/drawing/2014/chart" uri="{C3380CC4-5D6E-409C-BE32-E72D297353CC}">
              <c16:uniqueId val="{00000001-DD10-4B07-8142-A866E571117B}"/>
            </c:ext>
          </c:extLst>
        </c:ser>
        <c:dLbls>
          <c:showLegendKey val="0"/>
          <c:showVal val="0"/>
          <c:showCatName val="0"/>
          <c:showSerName val="0"/>
          <c:showPercent val="0"/>
          <c:showBubbleSize val="0"/>
        </c:dLbls>
        <c:marker val="1"/>
        <c:smooth val="0"/>
        <c:axId val="1914911359"/>
        <c:axId val="1856196607"/>
      </c:lineChart>
      <c:catAx>
        <c:axId val="19165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943"/>
        <c:crosses val="autoZero"/>
        <c:auto val="1"/>
        <c:lblAlgn val="ctr"/>
        <c:lblOffset val="100"/>
        <c:noMultiLvlLbl val="0"/>
      </c:catAx>
      <c:valAx>
        <c:axId val="1914910943"/>
        <c:scaling>
          <c:orientation val="minMax"/>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6577983"/>
        <c:crosses val="autoZero"/>
        <c:crossBetween val="between"/>
        <c:dispUnits>
          <c:builtInUnit val="thousands"/>
        </c:dispUnits>
      </c:valAx>
      <c:valAx>
        <c:axId val="185619660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1359"/>
        <c:crosses val="max"/>
        <c:crossBetween val="between"/>
      </c:valAx>
      <c:catAx>
        <c:axId val="1914911359"/>
        <c:scaling>
          <c:orientation val="minMax"/>
        </c:scaling>
        <c:delete val="1"/>
        <c:axPos val="b"/>
        <c:numFmt formatCode="General" sourceLinked="1"/>
        <c:majorTickMark val="out"/>
        <c:minorTickMark val="none"/>
        <c:tickLblPos val="nextTo"/>
        <c:crossAx val="1856196607"/>
        <c:crosses val="autoZero"/>
        <c:auto val="1"/>
        <c:lblAlgn val="ctr"/>
        <c:lblOffset val="100"/>
        <c:noMultiLvlLbl val="0"/>
      </c:catAx>
      <c:spPr>
        <a:noFill/>
        <a:ln>
          <a:noFill/>
        </a:ln>
        <a:effectLst/>
      </c:spPr>
    </c:plotArea>
    <c:legend>
      <c:legendPos val="b"/>
      <c:layout>
        <c:manualLayout>
          <c:xMode val="edge"/>
          <c:yMode val="edge"/>
          <c:x val="0.10448631967808747"/>
          <c:y val="0.80103135709938822"/>
          <c:w val="0.41106784665893198"/>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14398047326032E-2"/>
          <c:y val="5.0925925925925923E-2"/>
          <c:w val="0.82970214253684271"/>
          <c:h val="0.83299358413531654"/>
        </c:manualLayout>
      </c:layout>
      <c:lineChart>
        <c:grouping val="standard"/>
        <c:varyColors val="0"/>
        <c:ser>
          <c:idx val="0"/>
          <c:order val="0"/>
          <c:tx>
            <c:strRef>
              <c:f>'大阪 総括表'!$B$111</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 総括表'!$D$110:$G$110</c:f>
              <c:numCache>
                <c:formatCode>General</c:formatCode>
                <c:ptCount val="4"/>
                <c:pt idx="0">
                  <c:v>2002</c:v>
                </c:pt>
                <c:pt idx="1">
                  <c:v>2007</c:v>
                </c:pt>
                <c:pt idx="2">
                  <c:v>2012</c:v>
                </c:pt>
                <c:pt idx="3">
                  <c:v>2017</c:v>
                </c:pt>
              </c:numCache>
            </c:numRef>
          </c:cat>
          <c:val>
            <c:numRef>
              <c:f>'大阪 総括表'!$D$111:$G$111</c:f>
              <c:numCache>
                <c:formatCode>#,##0</c:formatCode>
                <c:ptCount val="4"/>
                <c:pt idx="0">
                  <c:v>1196000</c:v>
                </c:pt>
                <c:pt idx="1">
                  <c:v>1341500</c:v>
                </c:pt>
                <c:pt idx="2">
                  <c:v>1476100</c:v>
                </c:pt>
                <c:pt idx="3" formatCode="#,##0_);[Red]\(#,##0\)">
                  <c:v>1535900</c:v>
                </c:pt>
              </c:numCache>
            </c:numRef>
          </c:val>
          <c:smooth val="0"/>
          <c:extLst>
            <c:ext xmlns:c16="http://schemas.microsoft.com/office/drawing/2014/chart" uri="{C3380CC4-5D6E-409C-BE32-E72D297353CC}">
              <c16:uniqueId val="{00000000-CB00-44D0-9D49-42C551713EA6}"/>
            </c:ext>
          </c:extLst>
        </c:ser>
        <c:dLbls>
          <c:showLegendKey val="0"/>
          <c:showVal val="0"/>
          <c:showCatName val="0"/>
          <c:showSerName val="0"/>
          <c:showPercent val="0"/>
          <c:showBubbleSize val="0"/>
        </c:dLbls>
        <c:marker val="1"/>
        <c:smooth val="0"/>
        <c:axId val="1914910111"/>
        <c:axId val="1914910527"/>
      </c:lineChart>
      <c:lineChart>
        <c:grouping val="standard"/>
        <c:varyColors val="0"/>
        <c:ser>
          <c:idx val="1"/>
          <c:order val="1"/>
          <c:tx>
            <c:strRef>
              <c:f>'大阪 総括表'!$B$112</c:f>
              <c:strCache>
                <c:ptCount val="1"/>
                <c:pt idx="0">
                  <c:v>非正規雇用率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1"/>
              <c:layout>
                <c:manualLayout>
                  <c:x val="-5.2473014189082665E-2"/>
                  <c:y val="-5.8093902867078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5-49A1-B15F-8A3BF25B0B86}"/>
                </c:ext>
              </c:extLst>
            </c:dLbl>
            <c:dLbl>
              <c:idx val="3"/>
              <c:layout>
                <c:manualLayout>
                  <c:x val="-3.8007330002331086E-2"/>
                  <c:y val="-5.151031532064466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B-4403-989C-93F0F46E66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 総括表'!$D$110:$G$110</c:f>
              <c:numCache>
                <c:formatCode>General</c:formatCode>
                <c:ptCount val="4"/>
                <c:pt idx="0">
                  <c:v>2002</c:v>
                </c:pt>
                <c:pt idx="1">
                  <c:v>2007</c:v>
                </c:pt>
                <c:pt idx="2">
                  <c:v>2012</c:v>
                </c:pt>
                <c:pt idx="3">
                  <c:v>2017</c:v>
                </c:pt>
              </c:numCache>
            </c:numRef>
          </c:cat>
          <c:val>
            <c:numRef>
              <c:f>'大阪 総括表'!$D$112:$G$112</c:f>
              <c:numCache>
                <c:formatCode>0.0%</c:formatCode>
                <c:ptCount val="4"/>
                <c:pt idx="0">
                  <c:v>0.35202354672553349</c:v>
                </c:pt>
                <c:pt idx="1">
                  <c:v>0.38615428900402993</c:v>
                </c:pt>
                <c:pt idx="2">
                  <c:v>0.4130106323447118</c:v>
                </c:pt>
                <c:pt idx="3">
                  <c:v>0.4030387320247717</c:v>
                </c:pt>
              </c:numCache>
            </c:numRef>
          </c:val>
          <c:smooth val="0"/>
          <c:extLst>
            <c:ext xmlns:c16="http://schemas.microsoft.com/office/drawing/2014/chart" uri="{C3380CC4-5D6E-409C-BE32-E72D297353CC}">
              <c16:uniqueId val="{00000001-CB00-44D0-9D49-42C551713EA6}"/>
            </c:ext>
          </c:extLst>
        </c:ser>
        <c:dLbls>
          <c:showLegendKey val="0"/>
          <c:showVal val="0"/>
          <c:showCatName val="0"/>
          <c:showSerName val="0"/>
          <c:showPercent val="0"/>
          <c:showBubbleSize val="0"/>
        </c:dLbls>
        <c:marker val="1"/>
        <c:smooth val="0"/>
        <c:axId val="2015797215"/>
        <c:axId val="2015799295"/>
      </c:lineChart>
      <c:catAx>
        <c:axId val="191491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527"/>
        <c:crosses val="autoZero"/>
        <c:auto val="1"/>
        <c:lblAlgn val="ctr"/>
        <c:lblOffset val="100"/>
        <c:noMultiLvlLbl val="0"/>
      </c:catAx>
      <c:valAx>
        <c:axId val="1914910527"/>
        <c:scaling>
          <c:orientation val="minMax"/>
          <c:max val="2500000"/>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111"/>
        <c:crosses val="autoZero"/>
        <c:crossBetween val="between"/>
        <c:dispUnits>
          <c:builtInUnit val="thousands"/>
        </c:dispUnits>
      </c:valAx>
      <c:valAx>
        <c:axId val="201579929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15797215"/>
        <c:crosses val="max"/>
        <c:crossBetween val="between"/>
      </c:valAx>
      <c:catAx>
        <c:axId val="2015797215"/>
        <c:scaling>
          <c:orientation val="minMax"/>
        </c:scaling>
        <c:delete val="1"/>
        <c:axPos val="b"/>
        <c:numFmt formatCode="General" sourceLinked="1"/>
        <c:majorTickMark val="out"/>
        <c:minorTickMark val="none"/>
        <c:tickLblPos val="nextTo"/>
        <c:crossAx val="2015799295"/>
        <c:crosses val="autoZero"/>
        <c:auto val="1"/>
        <c:lblAlgn val="ctr"/>
        <c:lblOffset val="100"/>
        <c:noMultiLvlLbl val="0"/>
      </c:catAx>
      <c:spPr>
        <a:noFill/>
        <a:ln>
          <a:noFill/>
        </a:ln>
        <a:effectLst/>
      </c:spPr>
    </c:plotArea>
    <c:legend>
      <c:legendPos val="b"/>
      <c:layout>
        <c:manualLayout>
          <c:xMode val="edge"/>
          <c:yMode val="edge"/>
          <c:x val="0.14013268098585127"/>
          <c:y val="0.7512815467860765"/>
          <c:w val="0.39754442627434383"/>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女性の就業率!$A$3</c:f>
              <c:strCache>
                <c:ptCount val="1"/>
                <c:pt idx="0">
                  <c:v>大阪府</c:v>
                </c:pt>
              </c:strCache>
            </c:strRef>
          </c:tx>
          <c:spPr>
            <a:ln w="50800" cap="rnd">
              <a:solidFill>
                <a:srgbClr val="002060"/>
              </a:solidFill>
              <a:round/>
            </a:ln>
            <a:effectLst/>
          </c:spPr>
          <c:marker>
            <c:symbol val="diamond"/>
            <c:size val="8"/>
            <c:spPr>
              <a:solidFill>
                <a:srgbClr val="002060"/>
              </a:solidFill>
              <a:ln w="9525">
                <a:solidFill>
                  <a:srgbClr val="002060"/>
                </a:solidFill>
              </a:ln>
              <a:effectLst/>
            </c:spPr>
          </c:marker>
          <c:dLbls>
            <c:dLbl>
              <c:idx val="8"/>
              <c:layout>
                <c:manualLayout>
                  <c:x val="-1.5522222222222222E-2"/>
                  <c:y val="4.9388888888888892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C3700772-E210-4863-A070-FC999E209DA4}"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4B-455B-ADD9-24184C85185E}"/>
                </c:ext>
              </c:extLst>
            </c:dLbl>
            <c:dLbl>
              <c:idx val="18"/>
              <c:layout>
                <c:manualLayout>
                  <c:x val="-2.8222557011027831E-3"/>
                  <c:y val="6.6819376490671128E-2"/>
                </c:manualLayout>
              </c:layout>
              <c:spPr>
                <a:noFill/>
                <a:ln>
                  <a:no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女性の就業率!$E$3:$W$3</c:f>
              <c:numCache>
                <c:formatCode>0.0</c:formatCode>
                <c:ptCount val="19"/>
                <c:pt idx="0">
                  <c:v>42.864502833590933</c:v>
                </c:pt>
                <c:pt idx="1">
                  <c:v>42.824074074074076</c:v>
                </c:pt>
                <c:pt idx="2">
                  <c:v>42.6819923371648</c:v>
                </c:pt>
                <c:pt idx="3">
                  <c:v>42.587875700458483</c:v>
                </c:pt>
                <c:pt idx="4">
                  <c:v>43.067921648435515</c:v>
                </c:pt>
                <c:pt idx="5">
                  <c:v>43.009659379766141</c:v>
                </c:pt>
                <c:pt idx="6">
                  <c:v>43.034134007585337</c:v>
                </c:pt>
                <c:pt idx="7">
                  <c:v>42.330048016173869</c:v>
                </c:pt>
                <c:pt idx="8">
                  <c:v>42.36988377968671</c:v>
                </c:pt>
                <c:pt idx="9">
                  <c:v>42.792224185811662</c:v>
                </c:pt>
                <c:pt idx="10" formatCode="General">
                  <c:v>43.5</c:v>
                </c:pt>
                <c:pt idx="11" formatCode="General">
                  <c:v>43.9</c:v>
                </c:pt>
                <c:pt idx="12" formatCode="General">
                  <c:v>44.6</c:v>
                </c:pt>
                <c:pt idx="13" formatCode="General">
                  <c:v>44.8</c:v>
                </c:pt>
                <c:pt idx="14" formatCode="General">
                  <c:v>45.3</c:v>
                </c:pt>
                <c:pt idx="15" formatCode="General">
                  <c:v>46.8</c:v>
                </c:pt>
                <c:pt idx="16" formatCode="General">
                  <c:v>47.7</c:v>
                </c:pt>
                <c:pt idx="17" formatCode="General">
                  <c:v>48.6</c:v>
                </c:pt>
                <c:pt idx="18" formatCode="0.0_ ">
                  <c:v>51</c:v>
                </c:pt>
              </c:numCache>
            </c:numRef>
          </c:val>
          <c:smooth val="0"/>
          <c:extLst>
            <c:ext xmlns:c16="http://schemas.microsoft.com/office/drawing/2014/chart" uri="{C3380CC4-5D6E-409C-BE32-E72D297353CC}">
              <c16:uniqueId val="{00000000-FB7C-4892-9831-F4F567F8D201}"/>
            </c:ext>
          </c:extLst>
        </c:ser>
        <c:ser>
          <c:idx val="1"/>
          <c:order val="1"/>
          <c:tx>
            <c:strRef>
              <c:f>女性の就業率!$A$4</c:f>
              <c:strCache>
                <c:ptCount val="1"/>
                <c:pt idx="0">
                  <c:v>東京都</c:v>
                </c:pt>
              </c:strCache>
            </c:strRef>
          </c:tx>
          <c:spPr>
            <a:ln w="28575" cap="rnd" cmpd="dbl">
              <a:solidFill>
                <a:srgbClr val="00B050"/>
              </a:solidFill>
              <a:round/>
            </a:ln>
            <a:effectLst/>
          </c:spPr>
          <c:marker>
            <c:symbol val="circle"/>
            <c:size val="6"/>
            <c:spPr>
              <a:solidFill>
                <a:srgbClr val="00B050"/>
              </a:solidFill>
              <a:ln w="9525">
                <a:solidFill>
                  <a:srgbClr val="00B050"/>
                </a:solidFill>
              </a:ln>
              <a:effectLst/>
            </c:spPr>
          </c:marker>
          <c:dLbls>
            <c:dLbl>
              <c:idx val="14"/>
              <c:layout>
                <c:manualLayout>
                  <c:x val="-7.1966666666666665E-2"/>
                  <c:y val="-4.2333333333333334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B19E5BE0-D3C8-41CA-84F5-DA31E537D169}"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4B-455B-ADD9-24184C85185E}"/>
                </c:ext>
              </c:extLst>
            </c:dLbl>
            <c:dLbl>
              <c:idx val="18"/>
              <c:layout>
                <c:manualLayout>
                  <c:x val="-1.2699999999999999E-2"/>
                  <c:y val="2.3518518518518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女性の就業率!$E$4:$W$4</c:f>
              <c:numCache>
                <c:formatCode>#,##0.0;[Red]\-#,##0.0</c:formatCode>
                <c:ptCount val="19"/>
                <c:pt idx="0">
                  <c:v>46.324915190350545</c:v>
                </c:pt>
                <c:pt idx="1">
                  <c:v>46.283284023668642</c:v>
                </c:pt>
                <c:pt idx="2">
                  <c:v>46.27084478651274</c:v>
                </c:pt>
                <c:pt idx="3">
                  <c:v>46.58656471873293</c:v>
                </c:pt>
                <c:pt idx="4">
                  <c:v>47.21720274665703</c:v>
                </c:pt>
                <c:pt idx="5">
                  <c:v>48.018648018648022</c:v>
                </c:pt>
                <c:pt idx="6">
                  <c:v>48.2054890921886</c:v>
                </c:pt>
                <c:pt idx="7" formatCode="General">
                  <c:v>48.4</c:v>
                </c:pt>
                <c:pt idx="8" formatCode="General">
                  <c:v>48.3</c:v>
                </c:pt>
                <c:pt idx="9" formatCode="General">
                  <c:v>48.4</c:v>
                </c:pt>
                <c:pt idx="10" formatCode="General">
                  <c:v>49.5</c:v>
                </c:pt>
                <c:pt idx="11" formatCode="General">
                  <c:v>49.3</c:v>
                </c:pt>
                <c:pt idx="12" formatCode="General">
                  <c:v>50.6</c:v>
                </c:pt>
                <c:pt idx="13" formatCode="General">
                  <c:v>51.9</c:v>
                </c:pt>
                <c:pt idx="14" formatCode="General">
                  <c:v>52.2</c:v>
                </c:pt>
                <c:pt idx="15" formatCode="General">
                  <c:v>52.6</c:v>
                </c:pt>
                <c:pt idx="16" formatCode="0.0">
                  <c:v>54</c:v>
                </c:pt>
                <c:pt idx="17" formatCode="General">
                  <c:v>56.1</c:v>
                </c:pt>
                <c:pt idx="18" formatCode="0.0_ ">
                  <c:v>57</c:v>
                </c:pt>
              </c:numCache>
            </c:numRef>
          </c:val>
          <c:smooth val="0"/>
          <c:extLst>
            <c:ext xmlns:c16="http://schemas.microsoft.com/office/drawing/2014/chart" uri="{C3380CC4-5D6E-409C-BE32-E72D297353CC}">
              <c16:uniqueId val="{00000001-FB7C-4892-9831-F4F567F8D201}"/>
            </c:ext>
          </c:extLst>
        </c:ser>
        <c:ser>
          <c:idx val="2"/>
          <c:order val="2"/>
          <c:tx>
            <c:strRef>
              <c:f>女性の就業率!$A$5</c:f>
              <c:strCache>
                <c:ptCount val="1"/>
                <c:pt idx="0">
                  <c:v>愛知県</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
              <c:layout>
                <c:manualLayout>
                  <c:x val="-3.1044444444444472E-2"/>
                  <c:y val="-9.03227777777777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0EF4C142-AC36-4DD7-AA99-8A3D6CF84C50}"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4-FD4B-455B-ADD9-24184C85185E}"/>
                </c:ext>
              </c:extLst>
            </c:dLbl>
            <c:dLbl>
              <c:idx val="18"/>
              <c:layout>
                <c:manualLayout>
                  <c:x val="-1.3370888888889095E-2"/>
                  <c:y val="2.3683148148148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女性の就業率!$E$5:$W$5</c:f>
              <c:numCache>
                <c:formatCode>#,##0.0;[Red]\-#,##0.0</c:formatCode>
                <c:ptCount val="19"/>
                <c:pt idx="0">
                  <c:v>50.049950049950056</c:v>
                </c:pt>
                <c:pt idx="1">
                  <c:v>48.861010234400794</c:v>
                </c:pt>
                <c:pt idx="2">
                  <c:v>49.228749589760419</c:v>
                </c:pt>
                <c:pt idx="3">
                  <c:v>49.29807378387202</c:v>
                </c:pt>
                <c:pt idx="4">
                  <c:v>49.642857142857146</c:v>
                </c:pt>
                <c:pt idx="5">
                  <c:v>48.789150791088147</c:v>
                </c:pt>
                <c:pt idx="6">
                  <c:v>49.312440038375435</c:v>
                </c:pt>
                <c:pt idx="7">
                  <c:v>49.539243724181759</c:v>
                </c:pt>
                <c:pt idx="8">
                  <c:v>48.861480075901326</c:v>
                </c:pt>
                <c:pt idx="9">
                  <c:v>48.454258675078862</c:v>
                </c:pt>
                <c:pt idx="10">
                  <c:v>48.606326338866268</c:v>
                </c:pt>
                <c:pt idx="11">
                  <c:v>47.891283973758206</c:v>
                </c:pt>
                <c:pt idx="12">
                  <c:v>49.626168224299064</c:v>
                </c:pt>
                <c:pt idx="13">
                  <c:v>50.155279503105589</c:v>
                </c:pt>
                <c:pt idx="14">
                  <c:v>50.20117610646858</c:v>
                </c:pt>
                <c:pt idx="15">
                  <c:v>50.462677359654542</c:v>
                </c:pt>
                <c:pt idx="16">
                  <c:v>50.796568627450981</c:v>
                </c:pt>
                <c:pt idx="17">
                  <c:v>52.8</c:v>
                </c:pt>
                <c:pt idx="18" formatCode="0.0_ ">
                  <c:v>54.1</c:v>
                </c:pt>
              </c:numCache>
            </c:numRef>
          </c:val>
          <c:smooth val="0"/>
          <c:extLst>
            <c:ext xmlns:c16="http://schemas.microsoft.com/office/drawing/2014/chart" uri="{C3380CC4-5D6E-409C-BE32-E72D297353CC}">
              <c16:uniqueId val="{00000002-FB7C-4892-9831-F4F567F8D201}"/>
            </c:ext>
          </c:extLst>
        </c:ser>
        <c:ser>
          <c:idx val="3"/>
          <c:order val="3"/>
          <c:tx>
            <c:strRef>
              <c:f>女性の就業率!$A$6</c:f>
              <c:strCache>
                <c:ptCount val="1"/>
                <c:pt idx="0">
                  <c:v>全国平均</c:v>
                </c:pt>
              </c:strCache>
            </c:strRef>
          </c:tx>
          <c:spPr>
            <a:ln w="28575" cap="rnd">
              <a:solidFill>
                <a:srgbClr val="7030A0"/>
              </a:solidFill>
              <a:prstDash val="sysDot"/>
              <a:round/>
            </a:ln>
            <a:effectLst/>
          </c:spPr>
          <c:marker>
            <c:symbol val="square"/>
            <c:size val="6"/>
            <c:spPr>
              <a:solidFill>
                <a:srgbClr val="7030A0"/>
              </a:solidFill>
              <a:ln w="9525">
                <a:solidFill>
                  <a:srgbClr val="7030A0"/>
                </a:solidFill>
              </a:ln>
              <a:effectLst/>
            </c:spPr>
          </c:marker>
          <c:dLbls>
            <c:dLbl>
              <c:idx val="8"/>
              <c:layout>
                <c:manualLayout>
                  <c:x val="-5.3622222222222224E-2"/>
                  <c:y val="5.974888888888880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fld id="{32BC87F1-259E-43C5-914A-0A32053145B0}" type="SERIESNAME">
                      <a:rPr lang="ja-JP" altLang="en-US" sz="1200" b="1" smtClean="0"/>
                      <a:pPr>
                        <a:defRPr sz="1200" b="1"/>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6="http://schemas.microsoft.com/office/drawing/2014/chart" uri="{C3380CC4-5D6E-409C-BE32-E72D297353CC}">
                  <c16:uniqueId val="{00000006-FD4B-455B-ADD9-24184C85185E}"/>
                </c:ext>
              </c:extLst>
            </c:dLbl>
            <c:dLbl>
              <c:idx val="18"/>
              <c:layout>
                <c:manualLayout>
                  <c:x val="-6.294354583135829E-3"/>
                  <c:y val="1.8650374343275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女性の就業率!$E$6:$W$6</c:f>
              <c:numCache>
                <c:formatCode>General</c:formatCode>
                <c:ptCount val="19"/>
                <c:pt idx="0">
                  <c:v>46.8</c:v>
                </c:pt>
                <c:pt idx="1">
                  <c:v>46.1</c:v>
                </c:pt>
                <c:pt idx="2">
                  <c:v>45.9</c:v>
                </c:pt>
                <c:pt idx="3">
                  <c:v>46.1</c:v>
                </c:pt>
                <c:pt idx="4">
                  <c:v>46.3</c:v>
                </c:pt>
                <c:pt idx="5">
                  <c:v>46.6</c:v>
                </c:pt>
                <c:pt idx="6">
                  <c:v>46.6</c:v>
                </c:pt>
                <c:pt idx="7">
                  <c:v>46.5</c:v>
                </c:pt>
                <c:pt idx="8">
                  <c:v>46.2</c:v>
                </c:pt>
                <c:pt idx="9">
                  <c:v>46.3</c:v>
                </c:pt>
                <c:pt idx="10">
                  <c:v>46.2</c:v>
                </c:pt>
                <c:pt idx="11">
                  <c:v>46.2</c:v>
                </c:pt>
                <c:pt idx="12">
                  <c:v>47.1</c:v>
                </c:pt>
                <c:pt idx="13">
                  <c:v>47.6</c:v>
                </c:pt>
                <c:pt idx="14">
                  <c:v>48</c:v>
                </c:pt>
                <c:pt idx="15">
                  <c:v>48.9</c:v>
                </c:pt>
                <c:pt idx="16">
                  <c:v>49.8</c:v>
                </c:pt>
                <c:pt idx="17">
                  <c:v>51.3</c:v>
                </c:pt>
                <c:pt idx="18" formatCode="0.0_ ">
                  <c:v>52.2</c:v>
                </c:pt>
              </c:numCache>
            </c:numRef>
          </c:val>
          <c:smooth val="0"/>
          <c:extLst>
            <c:ext xmlns:c16="http://schemas.microsoft.com/office/drawing/2014/chart" uri="{C3380CC4-5D6E-409C-BE32-E72D297353CC}">
              <c16:uniqueId val="{00000003-FB7C-4892-9831-F4F567F8D201}"/>
            </c:ext>
          </c:extLst>
        </c:ser>
        <c:dLbls>
          <c:showLegendKey val="0"/>
          <c:showVal val="0"/>
          <c:showCatName val="0"/>
          <c:showSerName val="0"/>
          <c:showPercent val="0"/>
          <c:showBubbleSize val="0"/>
        </c:dLbls>
        <c:marker val="1"/>
        <c:smooth val="0"/>
        <c:axId val="43867119"/>
        <c:axId val="43872527"/>
      </c:lineChart>
      <c:catAx>
        <c:axId val="438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72527"/>
        <c:crosses val="autoZero"/>
        <c:auto val="1"/>
        <c:lblAlgn val="ctr"/>
        <c:lblOffset val="100"/>
        <c:noMultiLvlLbl val="0"/>
      </c:catAx>
      <c:valAx>
        <c:axId val="43872527"/>
        <c:scaling>
          <c:orientation val="minMax"/>
          <c:max val="57"/>
          <c:min val="41"/>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67119"/>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949264072546E-2"/>
          <c:y val="5.5541567942305081E-2"/>
          <c:w val="0.90684204593636619"/>
          <c:h val="0.77647924555372061"/>
        </c:manualLayout>
      </c:layout>
      <c:lineChart>
        <c:grouping val="standard"/>
        <c:varyColors val="0"/>
        <c:ser>
          <c:idx val="0"/>
          <c:order val="0"/>
          <c:tx>
            <c:strRef>
              <c:f>高齢者の就業率!$A$3</c:f>
              <c:strCache>
                <c:ptCount val="1"/>
                <c:pt idx="0">
                  <c:v>大阪府</c:v>
                </c:pt>
              </c:strCache>
            </c:strRef>
          </c:tx>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
              <c:layout>
                <c:manualLayout>
                  <c:x val="-1.1334079121689215E-2"/>
                  <c:y val="-4.4716520110908521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smtClean="0">
                        <a:latin typeface="Meiryo UI" panose="020B0604030504040204" pitchFamily="50" charset="-128"/>
                        <a:ea typeface="Meiryo UI" panose="020B0604030504040204" pitchFamily="50" charset="-128"/>
                      </a:rPr>
                      <a:t>大阪府</a:t>
                    </a:r>
                    <a:endParaRPr lang="ja-JP" altLang="en-US"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F4-4A05-8E1D-17DE1E445C55}"/>
                </c:ext>
              </c:extLst>
            </c:dLbl>
            <c:dLbl>
              <c:idx val="18"/>
              <c:layout>
                <c:manualLayout>
                  <c:x val="-8.5005593412669951E-3"/>
                  <c:y val="1.2868063341268639E-2"/>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F4-4A05-8E1D-17DE1E445C55}"/>
                </c:ext>
              </c:extLst>
            </c:dLbl>
            <c:dLbl>
              <c:idx val="20"/>
              <c:layout>
                <c:manualLayout>
                  <c:x val="-2.678167038445296E-2"/>
                  <c:y val="-2.0355351062552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F4-4A05-8E1D-17DE1E445C55}"/>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高齢者の就業率!$E$3:$W$3</c:f>
              <c:numCache>
                <c:formatCode>0.0</c:formatCode>
                <c:ptCount val="19"/>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pt idx="18" formatCode="General">
                  <c:v>22.2</c:v>
                </c:pt>
              </c:numCache>
            </c:numRef>
          </c:val>
          <c:smooth val="0"/>
          <c:extLst>
            <c:ext xmlns:c16="http://schemas.microsoft.com/office/drawing/2014/chart" uri="{C3380CC4-5D6E-409C-BE32-E72D297353CC}">
              <c16:uniqueId val="{00000003-C1F4-4A05-8E1D-17DE1E445C55}"/>
            </c:ext>
          </c:extLst>
        </c:ser>
        <c:ser>
          <c:idx val="1"/>
          <c:order val="1"/>
          <c:tx>
            <c:strRef>
              <c:f>高齢者の就業率!$A$4</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1.8417878572744944E-2"/>
                  <c:y val="-5.115055178154288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dirty="0" smtClean="0">
                        <a:latin typeface="Meiryo UI" panose="020B0604030504040204" pitchFamily="50" charset="-128"/>
                        <a:ea typeface="Meiryo UI" panose="020B0604030504040204" pitchFamily="50" charset="-128"/>
                      </a:rPr>
                      <a:t>東京都</a:t>
                    </a:r>
                    <a:endParaRPr lang="ja-JP" altLang="en-US" sz="1100"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F4-4A05-8E1D-17DE1E445C55}"/>
                </c:ext>
              </c:extLst>
            </c:dLbl>
            <c:dLbl>
              <c:idx val="18"/>
              <c:layout>
                <c:manualLayout>
                  <c:x val="-1.841787857274493E-2"/>
                  <c:y val="-2.359144945899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F4-4A05-8E1D-17DE1E445C55}"/>
                </c:ext>
              </c:extLst>
            </c:dLbl>
            <c:dLbl>
              <c:idx val="20"/>
              <c:layout>
                <c:manualLayout>
                  <c:x val="-2.2531390713819412E-2"/>
                  <c:y val="-2.0695628590540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高齢者の就業率!$E$4:$W$4</c:f>
              <c:numCache>
                <c:formatCode>#,##0.0;[Red]\-#,##0.0</c:formatCode>
                <c:ptCount val="19"/>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pt idx="18" formatCode="General">
                  <c:v>26.2</c:v>
                </c:pt>
              </c:numCache>
            </c:numRef>
          </c:val>
          <c:smooth val="0"/>
          <c:extLst>
            <c:ext xmlns:c16="http://schemas.microsoft.com/office/drawing/2014/chart" uri="{C3380CC4-5D6E-409C-BE32-E72D297353CC}">
              <c16:uniqueId val="{00000007-C1F4-4A05-8E1D-17DE1E445C55}"/>
            </c:ext>
          </c:extLst>
        </c:ser>
        <c:ser>
          <c:idx val="2"/>
          <c:order val="2"/>
          <c:tx>
            <c:strRef>
              <c:f>高齢者の就業率!$A$5</c:f>
              <c:strCache>
                <c:ptCount val="1"/>
                <c:pt idx="0">
                  <c:v>愛知県</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dLbls>
            <c:dLbl>
              <c:idx val="1"/>
              <c:layout>
                <c:manualLayout>
                  <c:x val="7.8275426154681624E-3"/>
                  <c:y val="-9.6350046448305544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smtClean="0">
                        <a:latin typeface="Meiryo UI" panose="020B0604030504040204" pitchFamily="50" charset="-128"/>
                        <a:ea typeface="Meiryo UI" panose="020B0604030504040204" pitchFamily="50" charset="-128"/>
                      </a:rPr>
                      <a:t>愛知県</a:t>
                    </a:r>
                    <a:endParaRPr lang="ja-JP" altLang="en-US"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F4-4A05-8E1D-17DE1E445C55}"/>
                </c:ext>
              </c:extLst>
            </c:dLbl>
            <c:dLbl>
              <c:idx val="18"/>
              <c:layout>
                <c:manualLayout>
                  <c:x val="-1.4167598902111486E-3"/>
                  <c:y val="6.4340316706342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F4-4A05-8E1D-17DE1E445C55}"/>
                </c:ext>
              </c:extLst>
            </c:dLbl>
            <c:dLbl>
              <c:idx val="20"/>
              <c:layout>
                <c:manualLayout>
                  <c:x val="-1.5559035603734029E-2"/>
                  <c:y val="2.7539175400315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高齢者の就業率!$E$5:$W$5</c:f>
              <c:numCache>
                <c:formatCode>#,##0.0;[Red]\-#,##0.0</c:formatCode>
                <c:ptCount val="19"/>
                <c:pt idx="0">
                  <c:v>24.6</c:v>
                </c:pt>
                <c:pt idx="1">
                  <c:v>22.1</c:v>
                </c:pt>
                <c:pt idx="2">
                  <c:v>21.09375</c:v>
                </c:pt>
                <c:pt idx="3">
                  <c:v>21.8</c:v>
                </c:pt>
                <c:pt idx="4">
                  <c:v>22.1</c:v>
                </c:pt>
                <c:pt idx="5">
                  <c:v>20.7</c:v>
                </c:pt>
                <c:pt idx="6">
                  <c:v>22.164948453608247</c:v>
                </c:pt>
                <c:pt idx="7">
                  <c:v>23.9</c:v>
                </c:pt>
                <c:pt idx="8">
                  <c:v>24.060150375939848</c:v>
                </c:pt>
                <c:pt idx="9">
                  <c:v>23.5</c:v>
                </c:pt>
                <c:pt idx="10">
                  <c:v>21.784776902887142</c:v>
                </c:pt>
                <c:pt idx="11">
                  <c:v>21.1</c:v>
                </c:pt>
                <c:pt idx="12">
                  <c:v>23.2</c:v>
                </c:pt>
                <c:pt idx="13">
                  <c:v>23.391666666666662</c:v>
                </c:pt>
                <c:pt idx="14">
                  <c:v>23.5</c:v>
                </c:pt>
                <c:pt idx="15">
                  <c:v>22.7</c:v>
                </c:pt>
                <c:pt idx="16">
                  <c:v>22.7</c:v>
                </c:pt>
                <c:pt idx="17">
                  <c:v>23.6</c:v>
                </c:pt>
                <c:pt idx="18">
                  <c:v>25.8</c:v>
                </c:pt>
              </c:numCache>
            </c:numRef>
          </c:val>
          <c:smooth val="0"/>
          <c:extLst>
            <c:ext xmlns:c16="http://schemas.microsoft.com/office/drawing/2014/chart" uri="{C3380CC4-5D6E-409C-BE32-E72D297353CC}">
              <c16:uniqueId val="{0000000B-C1F4-4A05-8E1D-17DE1E445C55}"/>
            </c:ext>
          </c:extLst>
        </c:ser>
        <c:ser>
          <c:idx val="3"/>
          <c:order val="3"/>
          <c:tx>
            <c:strRef>
              <c:f>高齢者の就業率!$A$6</c:f>
              <c:strCache>
                <c:ptCount val="1"/>
                <c:pt idx="0">
                  <c:v>全国平均</c:v>
                </c:pt>
              </c:strCache>
            </c:strRef>
          </c:tx>
          <c:spPr>
            <a:ln w="28575" cap="rnd">
              <a:solidFill>
                <a:srgbClr val="7030A0"/>
              </a:solidFill>
              <a:prstDash val="sysDot"/>
              <a:round/>
            </a:ln>
            <a:effectLst/>
          </c:spPr>
          <c:marker>
            <c:symbol val="x"/>
            <c:size val="5"/>
            <c:spPr>
              <a:solidFill>
                <a:srgbClr val="7030A0"/>
              </a:solidFill>
              <a:ln w="9525">
                <a:solidFill>
                  <a:srgbClr val="7030A0"/>
                </a:solidFill>
              </a:ln>
              <a:effectLst/>
            </c:spPr>
          </c:marker>
          <c:dLbls>
            <c:dLbl>
              <c:idx val="1"/>
              <c:layout>
                <c:manualLayout>
                  <c:x val="-5.7561326560804135E-2"/>
                  <c:y val="4.5072047672015988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b="1" dirty="0" smtClean="0">
                        <a:latin typeface="Meiryo UI" panose="020B0604030504040204" pitchFamily="50" charset="-128"/>
                        <a:ea typeface="Meiryo UI" panose="020B0604030504040204" pitchFamily="50" charset="-128"/>
                      </a:rPr>
                      <a:t>全国平均</a:t>
                    </a:r>
                    <a:endParaRPr lang="ja-JP" altLang="en-US"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1F4-4A05-8E1D-17DE1E445C55}"/>
                </c:ext>
              </c:extLst>
            </c:dLbl>
            <c:dLbl>
              <c:idx val="18"/>
              <c:layout>
                <c:manualLayout>
                  <c:x val="-5.6670395608445943E-3"/>
                  <c:y val="1.93020950119029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F4-4A05-8E1D-17DE1E445C55}"/>
                </c:ext>
              </c:extLst>
            </c:dLbl>
            <c:dLbl>
              <c:idx val="20"/>
              <c:layout>
                <c:manualLayout>
                  <c:x val="-1.6864351152974816E-2"/>
                  <c:y val="-2.181947323012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高齢者の就業率!$E$6:$W$6</c:f>
              <c:numCache>
                <c:formatCode>General</c:formatCode>
                <c:ptCount val="19"/>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pt idx="18">
                  <c:v>24.9</c:v>
                </c:pt>
              </c:numCache>
            </c:numRef>
          </c:val>
          <c:smooth val="0"/>
          <c:extLst>
            <c:ext xmlns:c16="http://schemas.microsoft.com/office/drawing/2014/chart" uri="{C3380CC4-5D6E-409C-BE32-E72D297353CC}">
              <c16:uniqueId val="{0000000F-C1F4-4A05-8E1D-17DE1E445C55}"/>
            </c:ext>
          </c:extLst>
        </c:ser>
        <c:dLbls>
          <c:showLegendKey val="0"/>
          <c:showVal val="0"/>
          <c:showCatName val="0"/>
          <c:showSerName val="0"/>
          <c:showPercent val="0"/>
          <c:showBubbleSize val="0"/>
        </c:dLbls>
        <c:marker val="1"/>
        <c:smooth val="0"/>
        <c:axId val="252495343"/>
        <c:axId val="252499919"/>
      </c:lineChart>
      <c:catAx>
        <c:axId val="2524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52499919"/>
        <c:crosses val="autoZero"/>
        <c:auto val="1"/>
        <c:lblAlgn val="ctr"/>
        <c:lblOffset val="100"/>
        <c:noMultiLvlLbl val="0"/>
      </c:catAx>
      <c:valAx>
        <c:axId val="252499919"/>
        <c:scaling>
          <c:orientation val="minMax"/>
          <c:min val="15"/>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249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59764268596853E-2"/>
          <c:y val="5.104606751742239E-2"/>
          <c:w val="0.84773968471332384"/>
          <c:h val="0.83377391619151053"/>
        </c:manualLayout>
      </c:layout>
      <c:lineChart>
        <c:grouping val="standard"/>
        <c:varyColors val="0"/>
        <c:ser>
          <c:idx val="2"/>
          <c:order val="2"/>
          <c:tx>
            <c:strRef>
              <c:f>大阪経年!$B$6</c:f>
              <c:strCache>
                <c:ptCount val="1"/>
                <c:pt idx="0">
                  <c:v>実雇用率（全国）</c:v>
                </c:pt>
              </c:strCache>
            </c:strRef>
          </c:tx>
          <c:spPr>
            <a:ln cmpd="dbl">
              <a:prstDash val="sysDash"/>
            </a:ln>
          </c:spPr>
          <c:dLbls>
            <c:dLbl>
              <c:idx val="8"/>
              <c:layout>
                <c:manualLayout>
                  <c:x val="-3.3887285828401885E-2"/>
                  <c:y val="-9.66675717259488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A4-4246-836D-9F3D47E8792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大阪経年!$C$6:$L$6</c:f>
              <c:numCache>
                <c:formatCode>0.00_);[Red]\(0.00\)</c:formatCode>
                <c:ptCount val="10"/>
                <c:pt idx="0">
                  <c:v>1.68</c:v>
                </c:pt>
                <c:pt idx="1">
                  <c:v>1.65</c:v>
                </c:pt>
                <c:pt idx="2">
                  <c:v>1.69</c:v>
                </c:pt>
                <c:pt idx="3">
                  <c:v>1.76</c:v>
                </c:pt>
                <c:pt idx="4">
                  <c:v>1.82</c:v>
                </c:pt>
                <c:pt idx="5">
                  <c:v>1.88</c:v>
                </c:pt>
                <c:pt idx="6">
                  <c:v>1.92</c:v>
                </c:pt>
                <c:pt idx="7">
                  <c:v>1.97</c:v>
                </c:pt>
                <c:pt idx="8">
                  <c:v>2.0499999999999998</c:v>
                </c:pt>
                <c:pt idx="9">
                  <c:v>2.11</c:v>
                </c:pt>
              </c:numCache>
            </c:numRef>
          </c:val>
          <c:smooth val="0"/>
          <c:extLst>
            <c:ext xmlns:c16="http://schemas.microsoft.com/office/drawing/2014/chart" uri="{C3380CC4-5D6E-409C-BE32-E72D297353CC}">
              <c16:uniqueId val="{00000001-29A4-4246-836D-9F3D47E87925}"/>
            </c:ext>
          </c:extLst>
        </c:ser>
        <c:ser>
          <c:idx val="3"/>
          <c:order val="3"/>
          <c:tx>
            <c:strRef>
              <c:f>大阪経年!$B$7</c:f>
              <c:strCache>
                <c:ptCount val="1"/>
                <c:pt idx="0">
                  <c:v>実雇用率（大阪府）</c:v>
                </c:pt>
              </c:strCache>
            </c:strRef>
          </c:tx>
          <c:spPr>
            <a:ln cmpd="dbl"/>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大阪経年!$C$7:$L$7</c:f>
              <c:numCache>
                <c:formatCode>0.00_);[Red]\(0.00\)</c:formatCode>
                <c:ptCount val="10"/>
                <c:pt idx="0">
                  <c:v>1.67</c:v>
                </c:pt>
                <c:pt idx="1">
                  <c:v>1.63</c:v>
                </c:pt>
                <c:pt idx="2">
                  <c:v>1.69</c:v>
                </c:pt>
                <c:pt idx="3">
                  <c:v>1.76</c:v>
                </c:pt>
                <c:pt idx="4">
                  <c:v>1.81</c:v>
                </c:pt>
                <c:pt idx="5">
                  <c:v>1.84</c:v>
                </c:pt>
                <c:pt idx="6">
                  <c:v>1.88</c:v>
                </c:pt>
                <c:pt idx="7">
                  <c:v>1.92</c:v>
                </c:pt>
                <c:pt idx="8">
                  <c:v>2.0099999999999998</c:v>
                </c:pt>
                <c:pt idx="9">
                  <c:v>2.08</c:v>
                </c:pt>
              </c:numCache>
            </c:numRef>
          </c:val>
          <c:smooth val="0"/>
          <c:extLst>
            <c:ext xmlns:c16="http://schemas.microsoft.com/office/drawing/2014/chart" uri="{C3380CC4-5D6E-409C-BE32-E72D297353CC}">
              <c16:uniqueId val="{00000002-29A4-4246-836D-9F3D47E87925}"/>
            </c:ext>
          </c:extLst>
        </c:ser>
        <c:dLbls>
          <c:showLegendKey val="0"/>
          <c:showVal val="0"/>
          <c:showCatName val="0"/>
          <c:showSerName val="0"/>
          <c:showPercent val="0"/>
          <c:showBubbleSize val="0"/>
        </c:dLbls>
        <c:marker val="1"/>
        <c:smooth val="0"/>
        <c:axId val="92973696"/>
        <c:axId val="92991872"/>
      </c:lineChart>
      <c:lineChart>
        <c:grouping val="standard"/>
        <c:varyColors val="0"/>
        <c:ser>
          <c:idx val="0"/>
          <c:order val="0"/>
          <c:tx>
            <c:strRef>
              <c:f>大阪経年!$B$4</c:f>
              <c:strCache>
                <c:ptCount val="1"/>
                <c:pt idx="0">
                  <c:v>法定雇用率達成企業の割合（全国）</c:v>
                </c:pt>
              </c:strCache>
            </c:strRef>
          </c:tx>
          <c:spPr>
            <a:ln>
              <a:prstDash val="sysDash"/>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大阪経年!$C$4:$L$4</c:f>
              <c:numCache>
                <c:formatCode>0.0_);[Red]\(0.0\)</c:formatCode>
                <c:ptCount val="10"/>
                <c:pt idx="0">
                  <c:v>47</c:v>
                </c:pt>
                <c:pt idx="1">
                  <c:v>45.3</c:v>
                </c:pt>
                <c:pt idx="2">
                  <c:v>46.8</c:v>
                </c:pt>
                <c:pt idx="3">
                  <c:v>42.7</c:v>
                </c:pt>
                <c:pt idx="4">
                  <c:v>44.7</c:v>
                </c:pt>
                <c:pt idx="5">
                  <c:v>47.2</c:v>
                </c:pt>
                <c:pt idx="6">
                  <c:v>48.8</c:v>
                </c:pt>
                <c:pt idx="7">
                  <c:v>50</c:v>
                </c:pt>
                <c:pt idx="8">
                  <c:v>45.9</c:v>
                </c:pt>
                <c:pt idx="9">
                  <c:v>48</c:v>
                </c:pt>
              </c:numCache>
            </c:numRef>
          </c:val>
          <c:smooth val="0"/>
          <c:extLst>
            <c:ext xmlns:c16="http://schemas.microsoft.com/office/drawing/2014/chart" uri="{C3380CC4-5D6E-409C-BE32-E72D297353CC}">
              <c16:uniqueId val="{00000003-29A4-4246-836D-9F3D47E87925}"/>
            </c:ext>
          </c:extLst>
        </c:ser>
        <c:ser>
          <c:idx val="1"/>
          <c:order val="1"/>
          <c:tx>
            <c:strRef>
              <c:f>大阪経年!$B$5</c:f>
              <c:strCache>
                <c:ptCount val="1"/>
                <c:pt idx="0">
                  <c:v>法定雇用率達成企業の割合（大阪府）</c:v>
                </c:pt>
              </c:strCache>
            </c:strRef>
          </c:tx>
          <c:dLbls>
            <c:dLbl>
              <c:idx val="8"/>
              <c:layout>
                <c:manualLayout>
                  <c:x val="-3.8028072577884285E-2"/>
                  <c:y val="3.7252964069146528E-2"/>
                </c:manualLayout>
              </c:layout>
              <c:spPr>
                <a:noFill/>
                <a:ln>
                  <a:noFill/>
                </a:ln>
                <a:effectLst/>
              </c:spPr>
              <c:txPr>
                <a:bodyPr wrap="square" lIns="38100" tIns="19050" rIns="38100" bIns="19050" anchor="ctr">
                  <a:no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4.9140868261032589E-2"/>
                      <c:h val="9.7494433885419493E-2"/>
                    </c:manualLayout>
                  </c15:layout>
                </c:ext>
                <c:ext xmlns:c16="http://schemas.microsoft.com/office/drawing/2014/chart" uri="{C3380CC4-5D6E-409C-BE32-E72D297353CC}">
                  <c16:uniqueId val="{00000004-29A4-4246-836D-9F3D47E87925}"/>
                </c:ext>
              </c:extLst>
            </c:dLbl>
            <c:dLbl>
              <c:idx val="9"/>
              <c:layout>
                <c:manualLayout>
                  <c:x val="-1.1390343279457649E-2"/>
                  <c:y val="2.0184859676937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A4-4246-836D-9F3D47E8792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大阪経年!$C$5:$L$5</c:f>
              <c:numCache>
                <c:formatCode>0.0_);[Red]\(0.0\)</c:formatCode>
                <c:ptCount val="10"/>
                <c:pt idx="0">
                  <c:v>44.5</c:v>
                </c:pt>
                <c:pt idx="1">
                  <c:v>43.8</c:v>
                </c:pt>
                <c:pt idx="2">
                  <c:v>44.9</c:v>
                </c:pt>
                <c:pt idx="3">
                  <c:v>40.700000000000003</c:v>
                </c:pt>
                <c:pt idx="4">
                  <c:v>42.6</c:v>
                </c:pt>
                <c:pt idx="5">
                  <c:v>44</c:v>
                </c:pt>
                <c:pt idx="6">
                  <c:v>45.3</c:v>
                </c:pt>
                <c:pt idx="7">
                  <c:v>45.5</c:v>
                </c:pt>
                <c:pt idx="8">
                  <c:v>41</c:v>
                </c:pt>
                <c:pt idx="9">
                  <c:v>43.1</c:v>
                </c:pt>
              </c:numCache>
            </c:numRef>
          </c:val>
          <c:smooth val="0"/>
          <c:extLst>
            <c:ext xmlns:c16="http://schemas.microsoft.com/office/drawing/2014/chart" uri="{C3380CC4-5D6E-409C-BE32-E72D297353CC}">
              <c16:uniqueId val="{00000006-29A4-4246-836D-9F3D47E87925}"/>
            </c:ext>
          </c:extLst>
        </c:ser>
        <c:dLbls>
          <c:showLegendKey val="0"/>
          <c:showVal val="0"/>
          <c:showCatName val="0"/>
          <c:showSerName val="0"/>
          <c:showPercent val="0"/>
          <c:showBubbleSize val="0"/>
        </c:dLbls>
        <c:marker val="1"/>
        <c:smooth val="0"/>
        <c:axId val="92994944"/>
        <c:axId val="92993408"/>
      </c:lineChart>
      <c:catAx>
        <c:axId val="92973696"/>
        <c:scaling>
          <c:orientation val="minMax"/>
        </c:scaling>
        <c:delete val="0"/>
        <c:axPos val="b"/>
        <c:numFmt formatCode="General" sourceLinked="1"/>
        <c:majorTickMark val="out"/>
        <c:minorTickMark val="none"/>
        <c:tickLblPos val="nextTo"/>
        <c:crossAx val="92991872"/>
        <c:crosses val="autoZero"/>
        <c:auto val="1"/>
        <c:lblAlgn val="ctr"/>
        <c:lblOffset val="100"/>
        <c:noMultiLvlLbl val="0"/>
      </c:catAx>
      <c:valAx>
        <c:axId val="92991872"/>
        <c:scaling>
          <c:orientation val="minMax"/>
          <c:max val="2.5"/>
          <c:min val="1.5"/>
        </c:scaling>
        <c:delete val="0"/>
        <c:axPos val="l"/>
        <c:majorGridlines/>
        <c:numFmt formatCode="0.00_);[Red]\(0.00\)" sourceLinked="1"/>
        <c:majorTickMark val="out"/>
        <c:minorTickMark val="none"/>
        <c:tickLblPos val="nextTo"/>
        <c:crossAx val="92973696"/>
        <c:crosses val="autoZero"/>
        <c:crossBetween val="between"/>
        <c:majorUnit val="0.2"/>
      </c:valAx>
      <c:valAx>
        <c:axId val="92993408"/>
        <c:scaling>
          <c:orientation val="minMax"/>
        </c:scaling>
        <c:delete val="0"/>
        <c:axPos val="r"/>
        <c:numFmt formatCode="0.0_);[Red]\(0.0\)" sourceLinked="1"/>
        <c:majorTickMark val="out"/>
        <c:minorTickMark val="none"/>
        <c:tickLblPos val="nextTo"/>
        <c:crossAx val="92994944"/>
        <c:crosses val="max"/>
        <c:crossBetween val="between"/>
      </c:valAx>
      <c:catAx>
        <c:axId val="92994944"/>
        <c:scaling>
          <c:orientation val="minMax"/>
        </c:scaling>
        <c:delete val="1"/>
        <c:axPos val="b"/>
        <c:numFmt formatCode="General" sourceLinked="1"/>
        <c:majorTickMark val="out"/>
        <c:minorTickMark val="none"/>
        <c:tickLblPos val="nextTo"/>
        <c:crossAx val="92993408"/>
        <c:crosses val="autoZero"/>
        <c:auto val="1"/>
        <c:lblAlgn val="ctr"/>
        <c:lblOffset val="100"/>
        <c:noMultiLvlLbl val="0"/>
      </c:cat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0.83471</cdr:x>
      <cdr:y>0</cdr:y>
    </cdr:from>
    <cdr:to>
      <cdr:x>0.91157</cdr:x>
      <cdr:y>0.10127</cdr:y>
    </cdr:to>
    <cdr:sp macro="" textlink="">
      <cdr:nvSpPr>
        <cdr:cNvPr id="2" name="正方形/長方形 1"/>
        <cdr:cNvSpPr/>
      </cdr:nvSpPr>
      <cdr:spPr>
        <a:xfrm xmlns:a="http://schemas.openxmlformats.org/drawingml/2006/main">
          <a:off x="7272808" y="-2863320"/>
          <a:ext cx="669678" cy="19801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sz="900" b="1" u="none" dirty="0" smtClean="0">
              <a:solidFill>
                <a:schemeClr val="tx1"/>
              </a:solidFill>
              <a:latin typeface="+mn-ea"/>
              <a:ea typeface="+mn-ea"/>
            </a:rPr>
            <a:t>838</a:t>
          </a:r>
          <a:endParaRPr lang="ja-JP" sz="900" b="1" u="none" dirty="0">
            <a:solidFill>
              <a:schemeClr val="tx1"/>
            </a:solidFill>
            <a:latin typeface="+mn-ea"/>
            <a:ea typeface="+mn-ea"/>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0.10512</cdr:x>
      <cdr:y>0.01451</cdr:y>
    </cdr:from>
    <cdr:to>
      <cdr:x>0.23134</cdr:x>
      <cdr:y>0.18367</cdr:y>
    </cdr:to>
    <cdr:sp macro="" textlink="">
      <cdr:nvSpPr>
        <cdr:cNvPr id="2" name="テキスト ボックス 1"/>
        <cdr:cNvSpPr txBox="1"/>
      </cdr:nvSpPr>
      <cdr:spPr>
        <a:xfrm xmlns:a="http://schemas.openxmlformats.org/drawingml/2006/main">
          <a:off x="567383" y="28741"/>
          <a:ext cx="681311" cy="335044"/>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rPr>
            <a:t>性別</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0.01491</cdr:x>
      <cdr:y>0.04874</cdr:y>
    </cdr:from>
    <cdr:to>
      <cdr:x>0.10659</cdr:x>
      <cdr:y>0.10207</cdr:y>
    </cdr:to>
    <cdr:sp macro="" textlink="">
      <cdr:nvSpPr>
        <cdr:cNvPr id="2" name="テキスト ボックス 1"/>
        <cdr:cNvSpPr txBox="1"/>
      </cdr:nvSpPr>
      <cdr:spPr>
        <a:xfrm xmlns:a="http://schemas.openxmlformats.org/drawingml/2006/main">
          <a:off x="70514" y="203344"/>
          <a:ext cx="433501" cy="2225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900" dirty="0" smtClean="0"/>
            <a:t>（万人）</a:t>
          </a:r>
          <a:endParaRPr lang="ja-JP" altLang="en-US" sz="9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0.01281</cdr:x>
      <cdr:y>0.04179</cdr:y>
    </cdr:from>
    <cdr:to>
      <cdr:x>0.09751</cdr:x>
      <cdr:y>0.0905</cdr:y>
    </cdr:to>
    <cdr:sp macro="" textlink="">
      <cdr:nvSpPr>
        <cdr:cNvPr id="2" name="テキスト ボックス 1"/>
        <cdr:cNvSpPr txBox="1"/>
      </cdr:nvSpPr>
      <cdr:spPr>
        <a:xfrm xmlns:a="http://schemas.openxmlformats.org/drawingml/2006/main">
          <a:off x="63499" y="201635"/>
          <a:ext cx="419876" cy="235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smtClean="0"/>
            <a:t>（万人）</a:t>
          </a:r>
          <a:endParaRPr lang="ja-JP" altLang="en-US" sz="900" dirty="0"/>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0.048</cdr:y>
    </cdr:from>
    <cdr:to>
      <cdr:x>0.11533</cdr:x>
      <cdr:y>0.10115</cdr:y>
    </cdr:to>
    <cdr:sp macro="" textlink="">
      <cdr:nvSpPr>
        <cdr:cNvPr id="2" name="テキスト ボックス 12"/>
        <cdr:cNvSpPr txBox="1"/>
      </cdr:nvSpPr>
      <cdr:spPr>
        <a:xfrm xmlns:a="http://schemas.openxmlformats.org/drawingml/2006/main">
          <a:off x="0" y="222395"/>
          <a:ext cx="57407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smtClean="0"/>
            <a:t>（件）</a:t>
          </a:r>
          <a:endParaRPr kumimoji="1" lang="en-US" altLang="zh-TW" sz="1000" dirty="0" smtClean="0"/>
        </a:p>
      </cdr:txBody>
    </cdr:sp>
  </cdr:relSizeAnchor>
  <cdr:relSizeAnchor xmlns:cdr="http://schemas.openxmlformats.org/drawingml/2006/chartDrawing">
    <cdr:from>
      <cdr:x>0.88534</cdr:x>
      <cdr:y>0.048</cdr:y>
    </cdr:from>
    <cdr:to>
      <cdr:x>1</cdr:x>
      <cdr:y>0.10115</cdr:y>
    </cdr:to>
    <cdr:sp macro="" textlink="">
      <cdr:nvSpPr>
        <cdr:cNvPr id="3" name="テキスト ボックス 12"/>
        <cdr:cNvSpPr txBox="1"/>
      </cdr:nvSpPr>
      <cdr:spPr>
        <a:xfrm xmlns:a="http://schemas.openxmlformats.org/drawingml/2006/main">
          <a:off x="4407038" y="222395"/>
          <a:ext cx="57073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a:t>
          </a:r>
          <a:endParaRPr kumimoji="1" lang="en-US" altLang="zh-TW" sz="1000" dirty="0" smtClean="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smtClean="0"/>
            <a:t>（％）</a:t>
          </a:r>
          <a:endParaRPr kumimoji="1" lang="ja-JP" alt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0.0692</cdr:x>
      <cdr:y>0.09742</cdr:y>
    </cdr:to>
    <cdr:sp macro="" textlink="">
      <cdr:nvSpPr>
        <cdr:cNvPr id="2" name="テキスト ボックス 1"/>
        <cdr:cNvSpPr txBox="1"/>
      </cdr:nvSpPr>
      <cdr:spPr>
        <a:xfrm xmlns:a="http://schemas.openxmlformats.org/drawingml/2006/main">
          <a:off x="0" y="0"/>
          <a:ext cx="494187" cy="1866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a:t>（便</a:t>
          </a:r>
          <a:r>
            <a:rPr lang="en-US" altLang="ja-JP" sz="800" dirty="0"/>
            <a:t>/</a:t>
          </a:r>
          <a:r>
            <a:rPr lang="ja-JP" altLang="en-US" sz="800" dirty="0"/>
            <a:t>週）</a:t>
          </a:r>
        </a:p>
      </cdr:txBody>
    </cdr:sp>
  </cdr:relSizeAnchor>
</c:userShapes>
</file>

<file path=ppt/drawings/drawing3.xml><?xml version="1.0" encoding="utf-8"?>
<c:userShapes xmlns:c="http://schemas.openxmlformats.org/drawingml/2006/chart">
  <cdr:relSizeAnchor xmlns:cdr="http://schemas.openxmlformats.org/drawingml/2006/chartDrawing">
    <cdr:from>
      <cdr:x>0.79219</cdr:x>
      <cdr:y>0.06649</cdr:y>
    </cdr:from>
    <cdr:to>
      <cdr:x>0.85455</cdr:x>
      <cdr:y>0.21055</cdr:y>
    </cdr:to>
    <cdr:sp macro="" textlink="">
      <cdr:nvSpPr>
        <cdr:cNvPr id="2" name="楕円 1"/>
        <cdr:cNvSpPr/>
      </cdr:nvSpPr>
      <cdr:spPr>
        <a:xfrm xmlns:a="http://schemas.openxmlformats.org/drawingml/2006/main" flipH="1" flipV="1">
          <a:off x="5671773" y="144296"/>
          <a:ext cx="446471" cy="312643"/>
        </a:xfrm>
        <a:prstGeom xmlns:a="http://schemas.openxmlformats.org/drawingml/2006/main" prst="ellipse">
          <a:avLst/>
        </a:prstGeom>
        <a:noFill xmlns:a="http://schemas.openxmlformats.org/drawingml/2006/main"/>
        <a:ln xmlns:a="http://schemas.openxmlformats.org/drawingml/2006/main" w="317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89"/>
          <a:ext cx="0" cy="0"/>
          <a:chOff x="0" y="89"/>
          <a:chExt cx="0" cy="0"/>
        </a:xfrm>
      </cdr:grpSpPr>
    </cdr:grpSp>
  </cdr:relSizeAnchor>
</c:userShapes>
</file>

<file path=ppt/drawings/drawing5.xml><?xml version="1.0" encoding="utf-8"?>
<c:userShapes xmlns:c="http://schemas.openxmlformats.org/drawingml/2006/chart">
  <cdr:relSizeAnchor xmlns:cdr="http://schemas.openxmlformats.org/drawingml/2006/chartDrawing">
    <cdr:from>
      <cdr:x>0.24513</cdr:x>
      <cdr:y>0.2541</cdr:y>
    </cdr:from>
    <cdr:to>
      <cdr:x>0.3935</cdr:x>
      <cdr:y>0.28905</cdr:y>
    </cdr:to>
    <cdr:sp macro="" textlink="">
      <cdr:nvSpPr>
        <cdr:cNvPr id="2" name="四角形吹き出し 1"/>
        <cdr:cNvSpPr/>
      </cdr:nvSpPr>
      <cdr:spPr>
        <a:xfrm xmlns:a="http://schemas.openxmlformats.org/drawingml/2006/main">
          <a:off x="1120753" y="1195700"/>
          <a:ext cx="678347" cy="164463"/>
        </a:xfrm>
        <a:prstGeom xmlns:a="http://schemas.openxmlformats.org/drawingml/2006/main" prst="wedgeRectCallout">
          <a:avLst>
            <a:gd name="adj1" fmla="val -59912"/>
            <a:gd name="adj2" fmla="val 164377"/>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cdr:txBody>
    </cdr:sp>
  </cdr:relSizeAnchor>
</c:userShapes>
</file>

<file path=ppt/drawings/drawing6.xml><?xml version="1.0" encoding="utf-8"?>
<c:userShapes xmlns:c="http://schemas.openxmlformats.org/drawingml/2006/chart">
  <cdr:relSizeAnchor xmlns:cdr="http://schemas.openxmlformats.org/drawingml/2006/chartDrawing">
    <cdr:from>
      <cdr:x>0.43236</cdr:x>
      <cdr:y>0.46544</cdr:y>
    </cdr:from>
    <cdr:to>
      <cdr:x>0.64158</cdr:x>
      <cdr:y>0.50776</cdr:y>
    </cdr:to>
    <cdr:sp macro="" textlink="">
      <cdr:nvSpPr>
        <cdr:cNvPr id="2" name="四角形吹き出し 1"/>
        <cdr:cNvSpPr/>
      </cdr:nvSpPr>
      <cdr:spPr>
        <a:xfrm xmlns:a="http://schemas.openxmlformats.org/drawingml/2006/main">
          <a:off x="2097217" y="2139433"/>
          <a:ext cx="1014855" cy="194527"/>
        </a:xfrm>
        <a:prstGeom xmlns:a="http://schemas.openxmlformats.org/drawingml/2006/main" prst="wedgeRectCallout">
          <a:avLst>
            <a:gd name="adj1" fmla="val 49548"/>
            <a:gd name="adj2" fmla="val -130325"/>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cdr:txBody>
    </cdr:sp>
  </cdr:relSizeAnchor>
  <cdr:relSizeAnchor xmlns:cdr="http://schemas.openxmlformats.org/drawingml/2006/chartDrawing">
    <cdr:from>
      <cdr:x>0.30083</cdr:x>
      <cdr:y>0.29194</cdr:y>
    </cdr:from>
    <cdr:to>
      <cdr:x>0.44067</cdr:x>
      <cdr:y>0.33971</cdr:y>
    </cdr:to>
    <cdr:sp macro="" textlink="">
      <cdr:nvSpPr>
        <cdr:cNvPr id="3" name="四角形吹き出し 2"/>
        <cdr:cNvSpPr/>
      </cdr:nvSpPr>
      <cdr:spPr>
        <a:xfrm xmlns:a="http://schemas.openxmlformats.org/drawingml/2006/main">
          <a:off x="1459234" y="1341922"/>
          <a:ext cx="678316" cy="219579"/>
        </a:xfrm>
        <a:prstGeom xmlns:a="http://schemas.openxmlformats.org/drawingml/2006/main" prst="wedgeRectCallout">
          <a:avLst>
            <a:gd name="adj1" fmla="val 67003"/>
            <a:gd name="adj2" fmla="val 164440"/>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cdr:txBody>
    </cdr:sp>
  </cdr:relSizeAnchor>
</c:userShapes>
</file>

<file path=ppt/drawings/drawing7.xml><?xml version="1.0" encoding="utf-8"?>
<c:userShapes xmlns:c="http://schemas.openxmlformats.org/drawingml/2006/chart">
  <cdr:relSizeAnchor xmlns:cdr="http://schemas.openxmlformats.org/drawingml/2006/chartDrawing">
    <cdr:from>
      <cdr:x>0.94251</cdr:x>
      <cdr:y>0.04249</cdr:y>
    </cdr:from>
    <cdr:to>
      <cdr:x>1</cdr:x>
      <cdr:y>0.09073</cdr:y>
    </cdr:to>
    <cdr:sp macro="" textlink="">
      <cdr:nvSpPr>
        <cdr:cNvPr id="2" name="テキスト ボックス 1"/>
        <cdr:cNvSpPr txBox="1"/>
      </cdr:nvSpPr>
      <cdr:spPr>
        <a:xfrm xmlns:a="http://schemas.openxmlformats.org/drawingml/2006/main">
          <a:off x="8030347" y="189730"/>
          <a:ext cx="489844"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smtClean="0"/>
            <a:t>（％）</a:t>
          </a:r>
          <a:endParaRPr kumimoji="1" lang="ja-JP" altLang="en-US" sz="900" dirty="0"/>
        </a:p>
      </cdr:txBody>
    </cdr:sp>
  </cdr:relSizeAnchor>
</c:userShapes>
</file>

<file path=ppt/drawings/drawing9.xml><?xml version="1.0" encoding="utf-8"?>
<c:userShapes xmlns:c="http://schemas.openxmlformats.org/drawingml/2006/chart">
  <cdr:relSizeAnchor xmlns:cdr="http://schemas.openxmlformats.org/drawingml/2006/chartDrawing">
    <cdr:from>
      <cdr:x>0.10509</cdr:x>
      <cdr:y>0.76221</cdr:y>
    </cdr:from>
    <cdr:to>
      <cdr:x>0.23131</cdr:x>
      <cdr:y>0.88585</cdr:y>
    </cdr:to>
    <cdr:sp macro="" textlink="">
      <cdr:nvSpPr>
        <cdr:cNvPr id="2" name="テキスト ボックス 1"/>
        <cdr:cNvSpPr txBox="1"/>
      </cdr:nvSpPr>
      <cdr:spPr>
        <a:xfrm xmlns:a="http://schemas.openxmlformats.org/drawingml/2006/main">
          <a:off x="567211" y="2065478"/>
          <a:ext cx="681311" cy="335044"/>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sz="1100" dirty="0" smtClean="0">
              <a:latin typeface="Meiryo UI" panose="020B0604030504040204" pitchFamily="50" charset="-128"/>
              <a:ea typeface="Meiryo UI" panose="020B0604030504040204" pitchFamily="50" charset="-128"/>
            </a:rPr>
            <a:t>年代</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0CDA5F5-8C95-489A-B407-8BDA774F36F0}" type="datetimeFigureOut">
              <a:rPr kumimoji="1" lang="ja-JP" altLang="en-US" smtClean="0"/>
              <a:t>2021/1/19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6F54E9-9AB6-48CD-B33D-4178DC5B28DC}"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6985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4641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54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5587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3157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127078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79369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2907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r>
              <a:rPr kumimoji="1" lang="ja-JP" altLang="en-US" dirty="0" smtClean="0"/>
              <a:t>教育庁、府民文化部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406045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11736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420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3215003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65606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71483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462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07086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32</a:t>
            </a:fld>
            <a:endParaRPr kumimoji="1" lang="ja-JP" altLang="en-US"/>
          </a:p>
        </p:txBody>
      </p:sp>
    </p:spTree>
    <p:extLst>
      <p:ext uri="{BB962C8B-B14F-4D97-AF65-F5344CB8AC3E}">
        <p14:creationId xmlns:p14="http://schemas.microsoft.com/office/powerpoint/2010/main" val="1171645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33</a:t>
            </a:fld>
            <a:endParaRPr kumimoji="1" lang="ja-JP" altLang="en-US"/>
          </a:p>
        </p:txBody>
      </p:sp>
    </p:spTree>
    <p:extLst>
      <p:ext uri="{BB962C8B-B14F-4D97-AF65-F5344CB8AC3E}">
        <p14:creationId xmlns:p14="http://schemas.microsoft.com/office/powerpoint/2010/main" val="4107757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92965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35</a:t>
            </a:fld>
            <a:endParaRPr kumimoji="1" lang="ja-JP" altLang="en-US"/>
          </a:p>
        </p:txBody>
      </p:sp>
    </p:spTree>
    <p:extLst>
      <p:ext uri="{BB962C8B-B14F-4D97-AF65-F5344CB8AC3E}">
        <p14:creationId xmlns:p14="http://schemas.microsoft.com/office/powerpoint/2010/main" val="1269042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1939724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5861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240910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552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39</a:t>
            </a:fld>
            <a:endParaRPr kumimoji="1" lang="ja-JP" altLang="en-US"/>
          </a:p>
        </p:txBody>
      </p:sp>
    </p:spTree>
    <p:extLst>
      <p:ext uri="{BB962C8B-B14F-4D97-AF65-F5344CB8AC3E}">
        <p14:creationId xmlns:p14="http://schemas.microsoft.com/office/powerpoint/2010/main" val="2803824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40</a:t>
            </a:fld>
            <a:endParaRPr kumimoji="1" lang="ja-JP" altLang="en-US"/>
          </a:p>
        </p:txBody>
      </p:sp>
    </p:spTree>
    <p:extLst>
      <p:ext uri="{BB962C8B-B14F-4D97-AF65-F5344CB8AC3E}">
        <p14:creationId xmlns:p14="http://schemas.microsoft.com/office/powerpoint/2010/main" val="4194153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813983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42</a:t>
            </a:fld>
            <a:endParaRPr kumimoji="1" lang="ja-JP" altLang="en-US"/>
          </a:p>
        </p:txBody>
      </p:sp>
    </p:spTree>
    <p:extLst>
      <p:ext uri="{BB962C8B-B14F-4D97-AF65-F5344CB8AC3E}">
        <p14:creationId xmlns:p14="http://schemas.microsoft.com/office/powerpoint/2010/main" val="409622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6006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054212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66106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53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2799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932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2838616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0790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1336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62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417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256981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16658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757671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dirty="0"/>
          </a:p>
        </p:txBody>
      </p:sp>
    </p:spTree>
    <p:extLst>
      <p:ext uri="{BB962C8B-B14F-4D97-AF65-F5344CB8AC3E}">
        <p14:creationId xmlns:p14="http://schemas.microsoft.com/office/powerpoint/2010/main" val="242023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6524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74D3C5E-F115-413A-B701-8302AD44D47F}"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9C5523-89F1-478F-BA53-1F04CEA592C0}"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8F81CA9-050A-4F5C-9591-F39B3BDE0C06}" type="datetime1">
              <a:rPr kumimoji="1" lang="ja-JP" altLang="en-US" smtClean="0"/>
              <a:t>2021/1/19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E17CB-BF97-4157-B382-50AE5ABF1D26}" type="datetime1">
              <a:rPr kumimoji="1" lang="ja-JP" altLang="en-US" smtClean="0"/>
              <a:t>2021/1/19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6"/>
          <p:cNvSpPr>
            <a:spLocks noGrp="1"/>
          </p:cNvSpPr>
          <p:nvPr>
            <p:ph type="sldNum" sz="quarter" idx="12"/>
          </p:nvPr>
        </p:nvSpPr>
        <p:spPr>
          <a:xfrm>
            <a:off x="9224963" y="5675042"/>
            <a:ext cx="561023" cy="325823"/>
          </a:xfrm>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650963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F56699-1A03-4D2A-8A33-C8C0A028E0F3}"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C28D1DAE-A0A1-479E-A736-61C979EDAA49}" type="datetime1">
              <a:rPr kumimoji="1" lang="ja-JP" altLang="en-US" smtClean="0"/>
              <a:t>2021/1/19</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24963" y="5675042"/>
            <a:ext cx="561023" cy="325823"/>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05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2" r:id="rId5"/>
  </p:sldLayoutIdLst>
  <p:timing>
    <p:tnLst>
      <p:par>
        <p:cTn id="1" dur="indefinite" restart="never" nodeType="tmRoot"/>
      </p:par>
    </p:tnLst>
  </p:timing>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chart" Target="../charts/chart22.xml"/><Relationship Id="rId4" Type="http://schemas.openxmlformats.org/officeDocument/2006/relationships/chart" Target="../charts/chart21.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125" y="958911"/>
            <a:ext cx="8159750" cy="769121"/>
          </a:xfrm>
          <a:prstGeom prst="rect">
            <a:avLst/>
          </a:prstGeom>
          <a:noFill/>
        </p:spPr>
        <p:txBody>
          <a:bodyPr wrap="square" rtlCol="0" anchor="ctr">
            <a:spAutoFit/>
          </a:bodyPr>
          <a:lstStyle/>
          <a:p>
            <a:pPr algn="ctr"/>
            <a:r>
              <a:rPr kumimoji="1" lang="ja-JP" altLang="en-US" sz="2486" dirty="0"/>
              <a:t>大阪の再生・成長に向けた</a:t>
            </a:r>
            <a:r>
              <a:rPr kumimoji="1" lang="ja-JP" altLang="en-US" sz="2486" dirty="0" smtClean="0"/>
              <a:t>新戦略</a:t>
            </a:r>
            <a:endParaRPr kumimoji="1" lang="en-US" altLang="ja-JP" sz="2486" dirty="0"/>
          </a:p>
          <a:p>
            <a:pPr algn="ctr"/>
            <a:r>
              <a:rPr kumimoji="1" lang="ja-JP" altLang="en-US" sz="1912" dirty="0"/>
              <a:t>（ウィズコロナからポストコロナへ）</a:t>
            </a:r>
          </a:p>
        </p:txBody>
      </p:sp>
      <p:sp>
        <p:nvSpPr>
          <p:cNvPr id="13" name="テキスト ボックス 12"/>
          <p:cNvSpPr txBox="1"/>
          <p:nvPr/>
        </p:nvSpPr>
        <p:spPr>
          <a:xfrm>
            <a:off x="1996305" y="4278605"/>
            <a:ext cx="5913390" cy="445507"/>
          </a:xfrm>
          <a:prstGeom prst="rect">
            <a:avLst/>
          </a:prstGeom>
          <a:noFill/>
        </p:spPr>
        <p:txBody>
          <a:bodyPr wrap="square" rtlCol="0">
            <a:spAutoFit/>
          </a:bodyPr>
          <a:lstStyle/>
          <a:p>
            <a:pPr algn="ctr"/>
            <a:r>
              <a:rPr kumimoji="1" lang="en-US" altLang="ja-JP" sz="2295" dirty="0">
                <a:latin typeface="+mn-ea"/>
              </a:rPr>
              <a:t>2020</a:t>
            </a:r>
            <a:r>
              <a:rPr kumimoji="1" lang="ja-JP" altLang="en-US" sz="2295" dirty="0">
                <a:latin typeface="+mn-ea"/>
              </a:rPr>
              <a:t>年（令和２年</a:t>
            </a:r>
            <a:r>
              <a:rPr kumimoji="1" lang="ja-JP" altLang="en-US" sz="2295" dirty="0" smtClean="0">
                <a:latin typeface="+mn-ea"/>
              </a:rPr>
              <a:t>）</a:t>
            </a:r>
            <a:r>
              <a:rPr kumimoji="1" lang="en-US" altLang="ja-JP" sz="2295" dirty="0">
                <a:latin typeface="+mn-ea"/>
              </a:rPr>
              <a:t>12</a:t>
            </a:r>
            <a:r>
              <a:rPr kumimoji="1" lang="ja-JP" altLang="en-US" sz="2295" dirty="0" smtClean="0">
                <a:latin typeface="+mn-ea"/>
              </a:rPr>
              <a:t>月</a:t>
            </a:r>
            <a:r>
              <a:rPr kumimoji="1" lang="ja-JP" altLang="en-US" sz="2295" dirty="0">
                <a:latin typeface="+mn-ea"/>
              </a:rPr>
              <a:t>　</a:t>
            </a:r>
            <a:r>
              <a:rPr lang="ja-JP" altLang="en-US" sz="2295" dirty="0">
                <a:latin typeface="+mn-ea"/>
              </a:rPr>
              <a:t>大阪府・大阪市</a:t>
            </a:r>
            <a:endParaRPr kumimoji="1" lang="ja-JP" altLang="en-US" sz="2295" dirty="0">
              <a:latin typeface="+mn-ea"/>
            </a:endParaRPr>
          </a:p>
        </p:txBody>
      </p:sp>
      <p:sp>
        <p:nvSpPr>
          <p:cNvPr id="2" name="正方形/長方形 1"/>
          <p:cNvSpPr/>
          <p:nvPr/>
        </p:nvSpPr>
        <p:spPr>
          <a:xfrm>
            <a:off x="8651458" y="5793989"/>
            <a:ext cx="381417" cy="32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61"/>
          </a:p>
        </p:txBody>
      </p:sp>
      <p:sp>
        <p:nvSpPr>
          <p:cNvPr id="6" name="テキスト ボックス 5"/>
          <p:cNvSpPr txBox="1"/>
          <p:nvPr/>
        </p:nvSpPr>
        <p:spPr>
          <a:xfrm>
            <a:off x="207380" y="2394217"/>
            <a:ext cx="9491239" cy="1138773"/>
          </a:xfrm>
          <a:prstGeom prst="rect">
            <a:avLst/>
          </a:prstGeom>
          <a:noFill/>
        </p:spPr>
        <p:txBody>
          <a:bodyPr wrap="square" rtlCol="0">
            <a:spAutoFit/>
          </a:bodyPr>
          <a:lstStyle/>
          <a:p>
            <a:pPr algn="ctr"/>
            <a:r>
              <a:rPr kumimoji="1" lang="ja-JP" altLang="en-US" sz="3400" b="1" dirty="0" smtClean="0">
                <a:latin typeface="+mn-ea"/>
              </a:rPr>
              <a:t>データ集①</a:t>
            </a:r>
            <a:endParaRPr kumimoji="1" lang="en-US" altLang="ja-JP" sz="3400" b="1" dirty="0" smtClean="0">
              <a:latin typeface="+mn-ea"/>
            </a:endParaRPr>
          </a:p>
          <a:p>
            <a:pPr algn="ctr"/>
            <a:r>
              <a:rPr kumimoji="1" lang="ja-JP" altLang="en-US" sz="3400" b="1" dirty="0" smtClean="0">
                <a:latin typeface="+mn-ea"/>
              </a:rPr>
              <a:t>（コロナによる影響や新たな潮流）</a:t>
            </a:r>
            <a:endParaRPr kumimoji="1" lang="ja-JP" altLang="en-US" sz="3400" b="1" dirty="0">
              <a:latin typeface="+mn-ea"/>
            </a:endParaRPr>
          </a:p>
        </p:txBody>
      </p:sp>
    </p:spTree>
    <p:extLst>
      <p:ext uri="{BB962C8B-B14F-4D97-AF65-F5344CB8AC3E}">
        <p14:creationId xmlns:p14="http://schemas.microsoft.com/office/powerpoint/2010/main" val="1508302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469424115"/>
              </p:ext>
            </p:extLst>
          </p:nvPr>
        </p:nvGraphicFramePr>
        <p:xfrm>
          <a:off x="31182" y="4350081"/>
          <a:ext cx="9839261" cy="108000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85507055"/>
                    </a:ext>
                  </a:extLst>
                </a:gridCol>
                <a:gridCol w="756000">
                  <a:extLst>
                    <a:ext uri="{9D8B030D-6E8A-4147-A177-3AD203B41FA5}">
                      <a16:colId xmlns:a16="http://schemas.microsoft.com/office/drawing/2014/main" val="3597660209"/>
                    </a:ext>
                  </a:extLst>
                </a:gridCol>
                <a:gridCol w="731261">
                  <a:extLst>
                    <a:ext uri="{9D8B030D-6E8A-4147-A177-3AD203B41FA5}">
                      <a16:colId xmlns:a16="http://schemas.microsoft.com/office/drawing/2014/main" val="20009"/>
                    </a:ext>
                  </a:extLst>
                </a:gridCol>
              </a:tblGrid>
              <a:tr h="468000">
                <a:tc>
                  <a:txBody>
                    <a:bodyPr/>
                    <a:lstStyle/>
                    <a:p>
                      <a:endParaRPr kumimoji="1" lang="ja-JP" altLang="en-US" sz="2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p>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年平均</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12000">
                <a:tc>
                  <a:txBody>
                    <a:bodyPr/>
                    <a:lstStyle/>
                    <a:p>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雇用創出数</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府内就業者の変化）</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テキスト ボックス 13"/>
          <p:cNvSpPr txBox="1"/>
          <p:nvPr/>
        </p:nvSpPr>
        <p:spPr>
          <a:xfrm>
            <a:off x="157469" y="5401573"/>
            <a:ext cx="9205024" cy="707886"/>
          </a:xfrm>
          <a:prstGeom prst="rect">
            <a:avLst/>
          </a:prstGeom>
          <a:noFill/>
        </p:spPr>
        <p:txBody>
          <a:bodyPr wrap="square" rtlCol="0">
            <a:spAutoFit/>
          </a:bodyPr>
          <a:lstStyle/>
          <a:p>
            <a:pPr>
              <a:lnSpc>
                <a:spcPts val="1600"/>
              </a:lnSpc>
            </a:pPr>
            <a:r>
              <a:rPr lang="ja-JP"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府内</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就業者数は</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、「労働力調査地方集計結果（年平均）」（大阪府統計課）で計算。　ただし、</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国勢調査結果を基準とする推計人口で</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年までは、平成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年の数値は</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年国勢調査結果を基準とする推計で集計したもの。　　　　　　　　　</a:t>
            </a:r>
          </a:p>
        </p:txBody>
      </p:sp>
      <p:sp>
        <p:nvSpPr>
          <p:cNvPr id="16" name="正方形/長方形 15"/>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年の府内就業者は、前年比</a:t>
            </a:r>
            <a:r>
              <a:rPr kumimoji="1" lang="en-US" altLang="ja-JP" sz="1400" dirty="0">
                <a:solidFill>
                  <a:schemeClr val="tx1"/>
                </a:solidFill>
                <a:latin typeface="Meiryo UI" panose="020B0604030504040204" pitchFamily="50" charset="-128"/>
                <a:ea typeface="Meiryo UI" panose="020B0604030504040204" pitchFamily="50" charset="-128"/>
              </a:rPr>
              <a:t>15.7</a:t>
            </a:r>
            <a:r>
              <a:rPr kumimoji="1" lang="ja-JP" altLang="en-US" sz="1400" dirty="0">
                <a:solidFill>
                  <a:schemeClr val="tx1"/>
                </a:solidFill>
                <a:latin typeface="Meiryo UI" panose="020B0604030504040204" pitchFamily="50" charset="-128"/>
                <a:ea typeface="Meiryo UI" panose="020B0604030504040204" pitchFamily="50" charset="-128"/>
              </a:rPr>
              <a:t>万人の増加。</a:t>
            </a:r>
          </a:p>
          <a:p>
            <a:pPr>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）の年平均は</a:t>
            </a:r>
            <a:r>
              <a:rPr kumimoji="1" lang="en-US" altLang="ja-JP" sz="1400" dirty="0">
                <a:solidFill>
                  <a:schemeClr val="tx1"/>
                </a:solidFill>
                <a:latin typeface="Meiryo UI" panose="020B0604030504040204" pitchFamily="50" charset="-128"/>
                <a:ea typeface="Meiryo UI" panose="020B0604030504040204" pitchFamily="50" charset="-128"/>
              </a:rPr>
              <a:t>5.2</a:t>
            </a:r>
            <a:r>
              <a:rPr kumimoji="1" lang="ja-JP" altLang="en-US" sz="1400" dirty="0">
                <a:solidFill>
                  <a:schemeClr val="tx1"/>
                </a:solidFill>
                <a:latin typeface="Meiryo UI" panose="020B0604030504040204" pitchFamily="50" charset="-128"/>
                <a:ea typeface="Meiryo UI" panose="020B0604030504040204" pitchFamily="50" charset="-128"/>
              </a:rPr>
              <a:t>万人と、成長目標の</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万人以上を上回る状況</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688957296"/>
              </p:ext>
            </p:extLst>
          </p:nvPr>
        </p:nvGraphicFramePr>
        <p:xfrm>
          <a:off x="1447800" y="1193801"/>
          <a:ext cx="7777163" cy="3251199"/>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新規就業者数</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9</a:t>
            </a:fld>
            <a:endParaRPr lang="ja-JP" altLang="en-US" sz="1600" dirty="0"/>
          </a:p>
        </p:txBody>
      </p:sp>
    </p:spTree>
    <p:extLst>
      <p:ext uri="{BB962C8B-B14F-4D97-AF65-F5344CB8AC3E}">
        <p14:creationId xmlns:p14="http://schemas.microsoft.com/office/powerpoint/2010/main" val="209588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1228605675"/>
              </p:ext>
            </p:extLst>
          </p:nvPr>
        </p:nvGraphicFramePr>
        <p:xfrm>
          <a:off x="1428332" y="3459099"/>
          <a:ext cx="7205197" cy="2463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1657159142"/>
              </p:ext>
            </p:extLst>
          </p:nvPr>
        </p:nvGraphicFramePr>
        <p:xfrm>
          <a:off x="1394665" y="1042735"/>
          <a:ext cx="7159579" cy="2170229"/>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1305119" y="835165"/>
            <a:ext cx="4654515" cy="260521"/>
          </a:xfrm>
          <a:prstGeom prst="rect">
            <a:avLst/>
          </a:prstGeom>
        </p:spPr>
        <p:txBody>
          <a:bodyPr wrap="square">
            <a:spAutoFit/>
          </a:bodyPr>
          <a:lstStyle/>
          <a:p>
            <a:pPr marL="144466" indent="-144466">
              <a:defRPr/>
            </a:pP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75"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394663" y="3241737"/>
            <a:ext cx="465706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270044" y="829945"/>
            <a:ext cx="2484000" cy="223587"/>
          </a:xfrm>
          <a:prstGeom prst="rect">
            <a:avLst/>
          </a:prstGeom>
        </p:spPr>
        <p:txBody>
          <a:bodyPr wrap="square">
            <a:spAutoFit/>
          </a:bodyPr>
          <a:lstStyle/>
          <a:p>
            <a:pPr marL="144466" indent="-144466">
              <a:defRPr/>
            </a:pP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 「</a:t>
            </a:r>
            <a:r>
              <a:rPr lang="zh-TW"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a:t>
            </a:r>
            <a:r>
              <a:rPr lang="zh-TW"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構造基本</a:t>
            </a:r>
            <a:r>
              <a:rPr lang="zh-TW"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38" name="楕円 37"/>
          <p:cNvSpPr/>
          <p:nvPr/>
        </p:nvSpPr>
        <p:spPr>
          <a:xfrm>
            <a:off x="6959769" y="3735432"/>
            <a:ext cx="478999" cy="332809"/>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94" b="1" dirty="0"/>
          </a:p>
        </p:txBody>
      </p:sp>
      <p:sp>
        <p:nvSpPr>
          <p:cNvPr id="10" name="正方形/長方形 9"/>
          <p:cNvSpPr/>
          <p:nvPr/>
        </p:nvSpPr>
        <p:spPr>
          <a:xfrm>
            <a:off x="251999" y="539999"/>
            <a:ext cx="943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n-ea"/>
              </a:rPr>
              <a:t>大阪の非正規雇用比率は、全国を上回っている。（大阪</a:t>
            </a:r>
            <a:r>
              <a:rPr kumimoji="1" lang="en-US" altLang="ja-JP" sz="1400" dirty="0" smtClean="0">
                <a:solidFill>
                  <a:schemeClr val="tx1"/>
                </a:solidFill>
                <a:latin typeface="+mn-ea"/>
              </a:rPr>
              <a:t>:40.3</a:t>
            </a:r>
            <a:r>
              <a:rPr kumimoji="1" lang="ja-JP" altLang="en-US" sz="1400" dirty="0" smtClean="0">
                <a:solidFill>
                  <a:schemeClr val="tx1"/>
                </a:solidFill>
                <a:latin typeface="+mn-ea"/>
              </a:rPr>
              <a:t>％ ➔ 全国</a:t>
            </a:r>
            <a:r>
              <a:rPr kumimoji="1" lang="en-US" altLang="ja-JP" sz="1400" dirty="0" smtClean="0">
                <a:solidFill>
                  <a:schemeClr val="tx1"/>
                </a:solidFill>
                <a:latin typeface="+mn-ea"/>
              </a:rPr>
              <a:t>:38.2</a:t>
            </a:r>
            <a:r>
              <a:rPr kumimoji="1" lang="ja-JP" altLang="en-US" sz="1400" dirty="0" smtClean="0">
                <a:solidFill>
                  <a:schemeClr val="tx1"/>
                </a:solidFill>
                <a:latin typeface="+mn-ea"/>
              </a:rPr>
              <a:t>％）</a:t>
            </a:r>
            <a:endParaRPr kumimoji="1" lang="ja-JP" altLang="en-US" sz="1400" dirty="0">
              <a:solidFill>
                <a:schemeClr val="tx1"/>
              </a:solidFill>
              <a:latin typeface="+mn-ea"/>
            </a:endParaRPr>
          </a:p>
        </p:txBody>
      </p:sp>
      <p:sp>
        <p:nvSpPr>
          <p:cNvPr id="11" name="正方形/長方形 10"/>
          <p:cNvSpPr/>
          <p:nvPr/>
        </p:nvSpPr>
        <p:spPr>
          <a:xfrm>
            <a:off x="835424" y="5932968"/>
            <a:ext cx="8477668" cy="223587"/>
          </a:xfrm>
          <a:prstGeom prst="rect">
            <a:avLst/>
          </a:prstGeom>
        </p:spPr>
        <p:txBody>
          <a:bodyPr wrap="square">
            <a:spAutoFit/>
          </a:bodyPr>
          <a:lstStyle/>
          <a:p>
            <a:pPr marL="144466" indent="-144466">
              <a:defRPr/>
            </a:pP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非正規雇用比率・・・正規雇用者と非正規雇用者の合計人数に占める非正規雇用者数の割合　　非正規雇用比率</a:t>
            </a: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正規雇用者数</a:t>
            </a: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雇用・人材 </a:t>
            </a:r>
            <a:r>
              <a:rPr kumimoji="1" lang="en-US" altLang="ja-JP" b="1" dirty="0">
                <a:solidFill>
                  <a:schemeClr val="bg1"/>
                </a:solidFill>
                <a:latin typeface="+mn-ea"/>
              </a:rPr>
              <a:t>【</a:t>
            </a:r>
            <a:r>
              <a:rPr kumimoji="1" lang="ja-JP" altLang="en-US" b="1" dirty="0">
                <a:solidFill>
                  <a:schemeClr val="bg1"/>
                </a:solidFill>
                <a:latin typeface="+mn-ea"/>
              </a:rPr>
              <a:t>非正規雇用比率</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7" name="ホームベース 1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10</a:t>
            </a:fld>
            <a:endParaRPr lang="ja-JP" altLang="en-US" sz="1600" dirty="0"/>
          </a:p>
        </p:txBody>
      </p:sp>
    </p:spTree>
    <p:extLst>
      <p:ext uri="{BB962C8B-B14F-4D97-AF65-F5344CB8AC3E}">
        <p14:creationId xmlns:p14="http://schemas.microsoft.com/office/powerpoint/2010/main" val="114888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2914608373"/>
              </p:ext>
            </p:extLst>
          </p:nvPr>
        </p:nvGraphicFramePr>
        <p:xfrm>
          <a:off x="1347879" y="1424167"/>
          <a:ext cx="7178655" cy="217100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347877" y="1451078"/>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graphicFrame>
        <p:nvGraphicFramePr>
          <p:cNvPr id="21" name="グラフ 20"/>
          <p:cNvGraphicFramePr>
            <a:graphicFrameLocks/>
          </p:cNvGraphicFramePr>
          <p:nvPr>
            <p:extLst>
              <p:ext uri="{D42A27DB-BD31-4B8C-83A1-F6EECF244321}">
                <p14:modId xmlns:p14="http://schemas.microsoft.com/office/powerpoint/2010/main" val="22866970"/>
              </p:ext>
            </p:extLst>
          </p:nvPr>
        </p:nvGraphicFramePr>
        <p:xfrm>
          <a:off x="1350185" y="3701074"/>
          <a:ext cx="7283345" cy="2360798"/>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1347878" y="3522018"/>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高齢者</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3" name="正方形/長方形 22"/>
          <p:cNvSpPr/>
          <p:nvPr/>
        </p:nvSpPr>
        <p:spPr>
          <a:xfrm>
            <a:off x="1347878" y="1207393"/>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女性</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10" name="正方形/長方形 9"/>
          <p:cNvSpPr/>
          <p:nvPr/>
        </p:nvSpPr>
        <p:spPr>
          <a:xfrm>
            <a:off x="252000" y="540000"/>
            <a:ext cx="9432000"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smtClean="0">
                <a:solidFill>
                  <a:schemeClr val="tx1"/>
                </a:solidFill>
                <a:latin typeface="+mn-ea"/>
              </a:rPr>
              <a:t>●</a:t>
            </a:r>
            <a:r>
              <a:rPr kumimoji="1" lang="ja-JP" altLang="en-US" sz="1400" dirty="0">
                <a:solidFill>
                  <a:schemeClr val="tx1"/>
                </a:solidFill>
                <a:latin typeface="+mn-ea"/>
              </a:rPr>
              <a:t>大阪の女性就業率及び高齢者就業率は、ともに全国を下回っている</a:t>
            </a:r>
            <a:r>
              <a:rPr kumimoji="1" lang="ja-JP" altLang="en-US" sz="1400" dirty="0" smtClean="0">
                <a:solidFill>
                  <a:schemeClr val="tx1"/>
                </a:solidFill>
                <a:latin typeface="+mn-ea"/>
              </a:rPr>
              <a:t>。</a:t>
            </a:r>
            <a:endParaRPr kumimoji="1" lang="en-US" altLang="ja-JP" sz="1400" dirty="0" smtClean="0">
              <a:solidFill>
                <a:schemeClr val="tx1"/>
              </a:solidFill>
              <a:latin typeface="+mn-ea"/>
            </a:endParaRPr>
          </a:p>
          <a:p>
            <a:pPr marL="164776" indent="-164776">
              <a:lnSpc>
                <a:spcPts val="2000"/>
              </a:lnSpc>
            </a:pPr>
            <a:r>
              <a:rPr kumimoji="1" lang="ja-JP" altLang="en-US" sz="1400" dirty="0" smtClean="0">
                <a:solidFill>
                  <a:schemeClr val="tx1"/>
                </a:solidFill>
                <a:latin typeface="+mn-ea"/>
              </a:rPr>
              <a:t>　（女性</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52.2</a:t>
            </a:r>
            <a:r>
              <a:rPr kumimoji="1" lang="ja-JP" altLang="en-US" sz="1400" dirty="0">
                <a:solidFill>
                  <a:schemeClr val="tx1"/>
                </a:solidFill>
                <a:latin typeface="+mn-ea"/>
              </a:rPr>
              <a:t>％➔大阪</a:t>
            </a:r>
            <a:r>
              <a:rPr kumimoji="1" lang="en-US" altLang="ja-JP" sz="1400" dirty="0">
                <a:solidFill>
                  <a:schemeClr val="tx1"/>
                </a:solidFill>
                <a:latin typeface="+mn-ea"/>
              </a:rPr>
              <a:t>51.0</a:t>
            </a:r>
            <a:r>
              <a:rPr kumimoji="1" lang="ja-JP" altLang="en-US" sz="1400" dirty="0">
                <a:solidFill>
                  <a:schemeClr val="tx1"/>
                </a:solidFill>
                <a:latin typeface="+mn-ea"/>
              </a:rPr>
              <a:t>％、高齢者</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24.9</a:t>
            </a:r>
            <a:r>
              <a:rPr kumimoji="1" lang="ja-JP" altLang="en-US" sz="1400" dirty="0">
                <a:solidFill>
                  <a:schemeClr val="tx1"/>
                </a:solidFill>
                <a:latin typeface="+mn-ea"/>
              </a:rPr>
              <a:t>％➔大阪</a:t>
            </a:r>
            <a:r>
              <a:rPr kumimoji="1" lang="en-US" altLang="ja-JP" sz="1400" dirty="0">
                <a:solidFill>
                  <a:schemeClr val="tx1"/>
                </a:solidFill>
                <a:latin typeface="+mn-ea"/>
              </a:rPr>
              <a:t>22.2</a:t>
            </a:r>
            <a:r>
              <a:rPr kumimoji="1" lang="ja-JP" altLang="en-US" sz="1400" dirty="0">
                <a:solidFill>
                  <a:schemeClr val="tx1"/>
                </a:solidFill>
                <a:latin typeface="+mn-ea"/>
              </a:rPr>
              <a:t>％）</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女性就業率・高齢者就業率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4" name="ホームベース 13"/>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11</a:t>
            </a:fld>
            <a:endParaRPr lang="ja-JP" altLang="en-US" sz="1600" dirty="0"/>
          </a:p>
        </p:txBody>
      </p:sp>
      <p:sp>
        <p:nvSpPr>
          <p:cNvPr id="15" name="正方形/長方形 14"/>
          <p:cNvSpPr/>
          <p:nvPr/>
        </p:nvSpPr>
        <p:spPr>
          <a:xfrm>
            <a:off x="7431163" y="1126493"/>
            <a:ext cx="2299416" cy="253916"/>
          </a:xfrm>
          <a:prstGeom prst="rect">
            <a:avLst/>
          </a:prstGeom>
        </p:spPr>
        <p:txBody>
          <a:bodyPr wrap="square">
            <a:spAutoFit/>
          </a:bodyPr>
          <a:lstStyle/>
          <a:p>
            <a:r>
              <a:rPr lang="ja-JP" altLang="en-US" sz="1050" dirty="0" smtClean="0"/>
              <a:t>出典：総務省 「労働力調査」より作成</a:t>
            </a:r>
            <a:endParaRPr lang="ja-JP" altLang="en-US" sz="1050" dirty="0"/>
          </a:p>
        </p:txBody>
      </p:sp>
    </p:spTree>
    <p:extLst>
      <p:ext uri="{BB962C8B-B14F-4D97-AF65-F5344CB8AC3E}">
        <p14:creationId xmlns:p14="http://schemas.microsoft.com/office/powerpoint/2010/main" val="5344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787309160"/>
              </p:ext>
            </p:extLst>
          </p:nvPr>
        </p:nvGraphicFramePr>
        <p:xfrm>
          <a:off x="755008" y="1532070"/>
          <a:ext cx="8214590" cy="4468795"/>
        </p:xfrm>
        <a:graphic>
          <a:graphicData uri="http://schemas.openxmlformats.org/drawingml/2006/chart">
            <c:chart xmlns:c="http://schemas.openxmlformats.org/drawingml/2006/chart" xmlns:r="http://schemas.openxmlformats.org/officeDocument/2006/relationships" r:id="rId3"/>
          </a:graphicData>
        </a:graphic>
      </p:graphicFrame>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12</a:t>
            </a:fld>
            <a:endParaRPr lang="ja-JP" altLang="en-US" sz="1600" dirty="0"/>
          </a:p>
        </p:txBody>
      </p:sp>
      <p:sp>
        <p:nvSpPr>
          <p:cNvPr id="30" name="正方形/長方形 29"/>
          <p:cNvSpPr/>
          <p:nvPr/>
        </p:nvSpPr>
        <p:spPr>
          <a:xfrm>
            <a:off x="5585254" y="5848036"/>
            <a:ext cx="3749815" cy="230832"/>
          </a:xfrm>
          <a:prstGeom prst="rect">
            <a:avLst/>
          </a:prstGeom>
        </p:spPr>
        <p:txBody>
          <a:bodyPr wrap="square">
            <a:spAutoFit/>
          </a:bodyPr>
          <a:lstStyle/>
          <a:p>
            <a:pPr marL="144466" indent="-144466" defTabSz="371483">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労働省、障害者雇用状況の集計結果より作成</a:t>
            </a:r>
          </a:p>
        </p:txBody>
      </p:sp>
      <p:sp>
        <p:nvSpPr>
          <p:cNvPr id="10" name="正方形/長方形 9"/>
          <p:cNvSpPr/>
          <p:nvPr/>
        </p:nvSpPr>
        <p:spPr>
          <a:xfrm>
            <a:off x="252000" y="540000"/>
            <a:ext cx="9432000" cy="82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smtClean="0">
                <a:solidFill>
                  <a:schemeClr val="tx1"/>
                </a:solidFill>
                <a:latin typeface="+mn-ea"/>
              </a:rPr>
              <a:t>●</a:t>
            </a:r>
            <a:r>
              <a:rPr kumimoji="1" lang="en-US" altLang="ja-JP" sz="1400" dirty="0">
                <a:solidFill>
                  <a:schemeClr val="tx1"/>
                </a:solidFill>
                <a:latin typeface="+mn-ea"/>
              </a:rPr>
              <a:t>2019</a:t>
            </a:r>
            <a:r>
              <a:rPr kumimoji="1" lang="ja-JP" altLang="en-US" sz="1400" dirty="0">
                <a:solidFill>
                  <a:schemeClr val="tx1"/>
                </a:solidFill>
                <a:latin typeface="+mn-ea"/>
              </a:rPr>
              <a:t>年の大阪府の法定雇用率達成企業の割合は</a:t>
            </a:r>
            <a:r>
              <a:rPr kumimoji="1" lang="en-US" altLang="ja-JP" sz="1400" dirty="0">
                <a:solidFill>
                  <a:schemeClr val="tx1"/>
                </a:solidFill>
                <a:latin typeface="+mn-ea"/>
              </a:rPr>
              <a:t>43.1%</a:t>
            </a:r>
            <a:r>
              <a:rPr kumimoji="1" lang="ja-JP" altLang="en-US" sz="1400" dirty="0">
                <a:solidFill>
                  <a:schemeClr val="tx1"/>
                </a:solidFill>
                <a:latin typeface="+mn-ea"/>
              </a:rPr>
              <a:t>で、前年比</a:t>
            </a:r>
            <a:r>
              <a:rPr kumimoji="1" lang="en-US" altLang="ja-JP" sz="1400" dirty="0">
                <a:solidFill>
                  <a:schemeClr val="tx1"/>
                </a:solidFill>
                <a:latin typeface="+mn-ea"/>
              </a:rPr>
              <a:t>2.1</a:t>
            </a:r>
            <a:r>
              <a:rPr kumimoji="1" lang="ja-JP" altLang="en-US" sz="1400" dirty="0">
                <a:solidFill>
                  <a:schemeClr val="tx1"/>
                </a:solidFill>
                <a:latin typeface="+mn-ea"/>
              </a:rPr>
              <a:t>ポイントの上昇</a:t>
            </a:r>
            <a:r>
              <a:rPr kumimoji="1" lang="ja-JP" altLang="en-US" sz="1400" dirty="0" smtClean="0">
                <a:solidFill>
                  <a:schemeClr val="tx1"/>
                </a:solidFill>
                <a:latin typeface="+mn-ea"/>
              </a:rPr>
              <a:t>。</a:t>
            </a:r>
            <a:endParaRPr kumimoji="1" lang="en-US" altLang="ja-JP" sz="1400" dirty="0" smtClean="0">
              <a:solidFill>
                <a:schemeClr val="tx1"/>
              </a:solidFill>
              <a:latin typeface="+mn-ea"/>
            </a:endParaRPr>
          </a:p>
          <a:p>
            <a:pPr marL="164776" indent="-164776">
              <a:lnSpc>
                <a:spcPts val="2000"/>
              </a:lnSpc>
            </a:pPr>
            <a:r>
              <a:rPr kumimoji="1" lang="ja-JP" altLang="en-US" sz="1400" dirty="0">
                <a:solidFill>
                  <a:schemeClr val="tx1"/>
                </a:solidFill>
                <a:latin typeface="+mn-ea"/>
              </a:rPr>
              <a:t> </a:t>
            </a:r>
            <a:r>
              <a:rPr kumimoji="1" lang="ja-JP" altLang="en-US" sz="1400" dirty="0" smtClean="0">
                <a:solidFill>
                  <a:schemeClr val="tx1"/>
                </a:solidFill>
                <a:latin typeface="+mn-ea"/>
              </a:rPr>
              <a:t>　全国</a:t>
            </a:r>
            <a:r>
              <a:rPr kumimoji="1" lang="ja-JP" altLang="en-US" sz="1400" dirty="0">
                <a:solidFill>
                  <a:schemeClr val="tx1"/>
                </a:solidFill>
                <a:latin typeface="+mn-ea"/>
              </a:rPr>
              <a:t>平均（</a:t>
            </a:r>
            <a:r>
              <a:rPr kumimoji="1" lang="en-US" altLang="ja-JP" sz="1400" dirty="0">
                <a:solidFill>
                  <a:schemeClr val="tx1"/>
                </a:solidFill>
                <a:latin typeface="+mn-ea"/>
              </a:rPr>
              <a:t>48.0%</a:t>
            </a:r>
            <a:r>
              <a:rPr kumimoji="1" lang="ja-JP" altLang="en-US" sz="1400" dirty="0">
                <a:solidFill>
                  <a:schemeClr val="tx1"/>
                </a:solidFill>
                <a:latin typeface="+mn-ea"/>
              </a:rPr>
              <a:t>）</a:t>
            </a:r>
            <a:r>
              <a:rPr kumimoji="1" lang="ja-JP" altLang="en-US" sz="1400" dirty="0" smtClean="0">
                <a:solidFill>
                  <a:schemeClr val="tx1"/>
                </a:solidFill>
                <a:latin typeface="+mn-ea"/>
              </a:rPr>
              <a:t>を下回る</a:t>
            </a:r>
            <a:r>
              <a:rPr kumimoji="1" lang="ja-JP" altLang="en-US" sz="1400" dirty="0">
                <a:solidFill>
                  <a:schemeClr val="tx1"/>
                </a:solidFill>
                <a:latin typeface="+mn-ea"/>
              </a:rPr>
              <a:t>状況</a:t>
            </a:r>
            <a:r>
              <a:rPr kumimoji="1" lang="ja-JP" altLang="en-US" sz="1400" dirty="0" smtClean="0">
                <a:solidFill>
                  <a:schemeClr val="tx1"/>
                </a:solidFill>
                <a:latin typeface="+mn-ea"/>
              </a:rPr>
              <a:t>。</a:t>
            </a:r>
          </a:p>
          <a:p>
            <a:pPr marL="164776" indent="-164776">
              <a:lnSpc>
                <a:spcPts val="2000"/>
              </a:lnSpc>
              <a:spcBef>
                <a:spcPts val="400"/>
              </a:spcBef>
            </a:pPr>
            <a:r>
              <a:rPr kumimoji="1" lang="ja-JP" altLang="en-US" sz="1400" dirty="0" smtClean="0">
                <a:solidFill>
                  <a:schemeClr val="tx1"/>
                </a:solidFill>
                <a:latin typeface="+mn-ea"/>
              </a:rPr>
              <a:t>●</a:t>
            </a:r>
            <a:r>
              <a:rPr kumimoji="1" lang="ja-JP" altLang="en-US" sz="1400" dirty="0" err="1" smtClean="0">
                <a:solidFill>
                  <a:schemeClr val="tx1"/>
                </a:solidFill>
                <a:latin typeface="+mn-ea"/>
              </a:rPr>
              <a:t>障がい</a:t>
            </a:r>
            <a:r>
              <a:rPr kumimoji="1" lang="ja-JP" altLang="en-US" sz="1400" dirty="0" smtClean="0">
                <a:solidFill>
                  <a:schemeClr val="tx1"/>
                </a:solidFill>
                <a:latin typeface="+mn-ea"/>
              </a:rPr>
              <a:t>者実雇用率は</a:t>
            </a:r>
            <a:r>
              <a:rPr kumimoji="1" lang="en-US" altLang="ja-JP" sz="1400" dirty="0" smtClean="0">
                <a:solidFill>
                  <a:schemeClr val="tx1"/>
                </a:solidFill>
                <a:latin typeface="+mn-ea"/>
              </a:rPr>
              <a:t>2.08%</a:t>
            </a:r>
            <a:r>
              <a:rPr kumimoji="1" lang="ja-JP" altLang="en-US" sz="1400" dirty="0" smtClean="0">
                <a:solidFill>
                  <a:schemeClr val="tx1"/>
                </a:solidFill>
                <a:latin typeface="+mn-ea"/>
              </a:rPr>
              <a:t>で前年比</a:t>
            </a:r>
            <a:r>
              <a:rPr kumimoji="1" lang="en-US" altLang="ja-JP" sz="1400" dirty="0" smtClean="0">
                <a:solidFill>
                  <a:schemeClr val="tx1"/>
                </a:solidFill>
                <a:latin typeface="+mn-ea"/>
              </a:rPr>
              <a:t>0.07</a:t>
            </a:r>
            <a:r>
              <a:rPr kumimoji="1" lang="ja-JP" altLang="en-US" sz="1400" dirty="0" smtClean="0">
                <a:solidFill>
                  <a:schemeClr val="tx1"/>
                </a:solidFill>
                <a:latin typeface="+mn-ea"/>
              </a:rPr>
              <a:t>ポイントの増加。全国平均（</a:t>
            </a:r>
            <a:r>
              <a:rPr kumimoji="1" lang="en-US" altLang="ja-JP" sz="1400" dirty="0" smtClean="0">
                <a:solidFill>
                  <a:schemeClr val="tx1"/>
                </a:solidFill>
                <a:latin typeface="+mn-ea"/>
              </a:rPr>
              <a:t>2.11%</a:t>
            </a:r>
            <a:r>
              <a:rPr kumimoji="1" lang="ja-JP" altLang="en-US" sz="1400" dirty="0" smtClean="0">
                <a:solidFill>
                  <a:schemeClr val="tx1"/>
                </a:solidFill>
                <a:latin typeface="+mn-ea"/>
              </a:rPr>
              <a:t>）をやや下回る状況。</a:t>
            </a:r>
            <a:endParaRPr kumimoji="1" lang="ja-JP" altLang="en-US" sz="1400" dirty="0">
              <a:solidFill>
                <a:schemeClr val="tx1"/>
              </a:solidFill>
              <a:latin typeface="+mn-ea"/>
            </a:endParaRPr>
          </a:p>
        </p:txBody>
      </p:sp>
      <p:sp>
        <p:nvSpPr>
          <p:cNvPr id="7" name="正方形/長方形 6"/>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err="1">
                <a:solidFill>
                  <a:schemeClr val="bg1"/>
                </a:solidFill>
                <a:latin typeface="+mn-ea"/>
              </a:rPr>
              <a:t>障がい</a:t>
            </a:r>
            <a:r>
              <a:rPr kumimoji="1" lang="ja-JP" altLang="en-US" b="1" dirty="0">
                <a:solidFill>
                  <a:schemeClr val="bg1"/>
                </a:solidFill>
                <a:latin typeface="+mn-ea"/>
              </a:rPr>
              <a:t>者実雇用率</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テキスト ボックス 15"/>
          <p:cNvSpPr txBox="1"/>
          <p:nvPr/>
        </p:nvSpPr>
        <p:spPr>
          <a:xfrm>
            <a:off x="8531872" y="1347596"/>
            <a:ext cx="115212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8658" y="1347596"/>
            <a:ext cx="115212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H="1">
            <a:off x="3203280" y="2814062"/>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738627" y="2130078"/>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5363520" y="3732821"/>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27616" y="4074294"/>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542383" y="1853079"/>
            <a:ext cx="3325193"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828715" y="3246110"/>
            <a:ext cx="3534805"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1232" y="3575723"/>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者実雇用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率</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19504" y="4434345"/>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者実雇用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率</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078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a:stretch>
            <a:fillRect/>
          </a:stretch>
        </p:blipFill>
        <p:spPr>
          <a:xfrm>
            <a:off x="2996509" y="1205135"/>
            <a:ext cx="6768390" cy="4571856"/>
          </a:xfrm>
          <a:prstGeom prst="rect">
            <a:avLst/>
          </a:prstGeom>
        </p:spPr>
      </p:pic>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未来医療国際拠点の形成</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P8</a:t>
            </a:r>
            <a:endParaRPr kumimoji="1" lang="ja-JP" altLang="en-US" dirty="0"/>
          </a:p>
        </p:txBody>
      </p:sp>
      <p:sp>
        <p:nvSpPr>
          <p:cNvPr id="15" name="正方形/長方形 14"/>
          <p:cNvSpPr/>
          <p:nvPr/>
        </p:nvSpPr>
        <p:spPr>
          <a:xfrm>
            <a:off x="251999" y="540000"/>
            <a:ext cx="8352000"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●中之島４丁目において、再生医療をベースに、次の時代に実現すべき新たな「未来医療」の実用化・産業化等</a:t>
            </a:r>
            <a:r>
              <a:rPr kumimoji="1" lang="ja-JP" altLang="en-US" sz="1400" dirty="0" smtClean="0">
                <a:solidFill>
                  <a:schemeClr val="tx1"/>
                </a:solidFill>
              </a:rPr>
              <a:t>を</a:t>
            </a:r>
            <a:endParaRPr kumimoji="1" lang="en-US" altLang="ja-JP" sz="1400" dirty="0" smtClean="0">
              <a:solidFill>
                <a:schemeClr val="tx1"/>
              </a:solidFill>
            </a:endParaRPr>
          </a:p>
          <a:p>
            <a:pPr marL="164776" indent="-164776">
              <a:lnSpc>
                <a:spcPts val="2000"/>
              </a:lnSpc>
            </a:pPr>
            <a:r>
              <a:rPr kumimoji="1" lang="ja-JP" altLang="en-US" sz="1400" dirty="0">
                <a:solidFill>
                  <a:schemeClr val="tx1"/>
                </a:solidFill>
              </a:rPr>
              <a:t>　</a:t>
            </a:r>
            <a:r>
              <a:rPr kumimoji="1" lang="ja-JP" altLang="en-US" sz="1400" dirty="0" smtClean="0">
                <a:solidFill>
                  <a:schemeClr val="tx1"/>
                </a:solidFill>
              </a:rPr>
              <a:t> 推進</a:t>
            </a:r>
            <a:r>
              <a:rPr kumimoji="1" lang="ja-JP" altLang="en-US" sz="1400" dirty="0">
                <a:solidFill>
                  <a:schemeClr val="tx1"/>
                </a:solidFill>
              </a:rPr>
              <a:t>する世界に開かれた国際拠点の</a:t>
            </a:r>
            <a:r>
              <a:rPr kumimoji="1" lang="en-US" altLang="ja-JP" sz="1400" dirty="0">
                <a:solidFill>
                  <a:schemeClr val="tx1"/>
                </a:solidFill>
              </a:rPr>
              <a:t>2024</a:t>
            </a:r>
            <a:r>
              <a:rPr kumimoji="1" lang="ja-JP" altLang="en-US" sz="1400" dirty="0">
                <a:solidFill>
                  <a:schemeClr val="tx1"/>
                </a:solidFill>
              </a:rPr>
              <a:t>年春のオープンを</a:t>
            </a:r>
            <a:r>
              <a:rPr kumimoji="1" lang="ja-JP" altLang="en-US" sz="1400" dirty="0" smtClean="0">
                <a:solidFill>
                  <a:schemeClr val="tx1"/>
                </a:solidFill>
              </a:rPr>
              <a:t>めざす。</a:t>
            </a:r>
            <a:endParaRPr kumimoji="1" lang="ja-JP" altLang="en-US" sz="1400" dirty="0">
              <a:solidFill>
                <a:schemeClr val="tx1"/>
              </a:solidFill>
            </a:endParaRPr>
          </a:p>
        </p:txBody>
      </p:sp>
      <p:sp>
        <p:nvSpPr>
          <p:cNvPr id="18" name="正方形/長方形 17"/>
          <p:cNvSpPr/>
          <p:nvPr/>
        </p:nvSpPr>
        <p:spPr>
          <a:xfrm>
            <a:off x="59745" y="4216965"/>
            <a:ext cx="2777110" cy="59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の提案による外観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3"/>
          <a:stretch>
            <a:fillRect/>
          </a:stretch>
        </p:blipFill>
        <p:spPr>
          <a:xfrm>
            <a:off x="58056" y="2394856"/>
            <a:ext cx="2571331" cy="1822109"/>
          </a:xfrm>
          <a:prstGeom prst="rect">
            <a:avLst/>
          </a:prstGeom>
        </p:spPr>
      </p:pic>
      <p:sp>
        <p:nvSpPr>
          <p:cNvPr id="28" name="正方形/長方形 27"/>
          <p:cNvSpPr/>
          <p:nvPr/>
        </p:nvSpPr>
        <p:spPr>
          <a:xfrm>
            <a:off x="2836855" y="5675042"/>
            <a:ext cx="6388108"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sp>
        <p:nvSpPr>
          <p:cNvPr id="30" name="正方形/長方形 29"/>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13</a:t>
            </a:fld>
            <a:endParaRPr lang="ja-JP" altLang="en-US" sz="1600" dirty="0"/>
          </a:p>
        </p:txBody>
      </p:sp>
    </p:spTree>
    <p:extLst>
      <p:ext uri="{BB962C8B-B14F-4D97-AF65-F5344CB8AC3E}">
        <p14:creationId xmlns:p14="http://schemas.microsoft.com/office/powerpoint/2010/main" val="3361282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イノベーションの創出環境の整備</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P8</a:t>
            </a:r>
            <a:endParaRPr kumimoji="1" lang="ja-JP" altLang="en-US" dirty="0"/>
          </a:p>
        </p:txBody>
      </p:sp>
      <p:sp>
        <p:nvSpPr>
          <p:cNvPr id="15" name="正方形/長方形 14"/>
          <p:cNvSpPr/>
          <p:nvPr/>
        </p:nvSpPr>
        <p:spPr>
          <a:xfrm>
            <a:off x="252000" y="540000"/>
            <a:ext cx="835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●新たに大阪でスタートアップ・エコシステム構築に取り組むなど、イノベーションの創出環境の整備が</a:t>
            </a:r>
            <a:r>
              <a:rPr kumimoji="1" lang="ja-JP" altLang="en-US" sz="1400" dirty="0" smtClean="0">
                <a:solidFill>
                  <a:schemeClr val="tx1"/>
                </a:solidFill>
              </a:rPr>
              <a:t>加速。</a:t>
            </a:r>
            <a:endParaRPr kumimoji="1" lang="ja-JP" altLang="en-US" sz="1400" dirty="0">
              <a:solidFill>
                <a:schemeClr val="tx1"/>
              </a:solidFill>
            </a:endParaRPr>
          </a:p>
        </p:txBody>
      </p:sp>
      <p:pic>
        <p:nvPicPr>
          <p:cNvPr id="11" name="図 10"/>
          <p:cNvPicPr>
            <a:picLocks noChangeAspect="1"/>
          </p:cNvPicPr>
          <p:nvPr/>
        </p:nvPicPr>
        <p:blipFill>
          <a:blip r:embed="rId2"/>
          <a:stretch>
            <a:fillRect/>
          </a:stretch>
        </p:blipFill>
        <p:spPr>
          <a:xfrm>
            <a:off x="870857" y="1201178"/>
            <a:ext cx="8221979" cy="4636916"/>
          </a:xfrm>
          <a:prstGeom prst="rect">
            <a:avLst/>
          </a:prstGeom>
        </p:spPr>
      </p:pic>
      <p:sp>
        <p:nvSpPr>
          <p:cNvPr id="12" name="テキスト ボックス 11"/>
          <p:cNvSpPr txBox="1"/>
          <p:nvPr/>
        </p:nvSpPr>
        <p:spPr>
          <a:xfrm>
            <a:off x="1117599" y="5813597"/>
            <a:ext cx="8221999" cy="276999"/>
          </a:xfrm>
          <a:prstGeom prst="rect">
            <a:avLst/>
          </a:prstGeom>
          <a:noFill/>
        </p:spPr>
        <p:txBody>
          <a:bodyPr wrap="square" rtlCol="0">
            <a:spAutoFit/>
          </a:bodyPr>
          <a:lstStyle/>
          <a:p>
            <a:r>
              <a:rPr lang="ja-JP" altLang="en-US" sz="1200" dirty="0" smtClean="0">
                <a:latin typeface="+mn-ea"/>
                <a:cs typeface="Meiryo UI" panose="020B0604030504040204" pitchFamily="50" charset="-128"/>
              </a:rPr>
              <a:t>出典：世界に伍するスタートアップ・エコシステム拠点形成計画（大阪スタートアップ・エコシステムコンソーシアム）より作成</a:t>
            </a:r>
            <a:endParaRPr lang="ja-JP" altLang="en-US" sz="1200" dirty="0">
              <a:latin typeface="+mn-ea"/>
              <a:cs typeface="Meiryo UI" panose="020B0604030504040204" pitchFamily="50" charset="-128"/>
            </a:endParaRPr>
          </a:p>
        </p:txBody>
      </p:sp>
      <p:sp>
        <p:nvSpPr>
          <p:cNvPr id="13" name="正方形/長方形 12"/>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14</a:t>
            </a:fld>
            <a:endParaRPr lang="ja-JP" altLang="en-US" sz="1600" dirty="0"/>
          </a:p>
        </p:txBody>
      </p:sp>
    </p:spTree>
    <p:extLst>
      <p:ext uri="{BB962C8B-B14F-4D97-AF65-F5344CB8AC3E}">
        <p14:creationId xmlns:p14="http://schemas.microsoft.com/office/powerpoint/2010/main" val="416394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②社会・くらし</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15</a:t>
            </a:fld>
            <a:endParaRPr lang="ja-JP" altLang="en-US" sz="1600" dirty="0"/>
          </a:p>
        </p:txBody>
      </p:sp>
    </p:spTree>
    <p:extLst>
      <p:ext uri="{BB962C8B-B14F-4D97-AF65-F5344CB8AC3E}">
        <p14:creationId xmlns:p14="http://schemas.microsoft.com/office/powerpoint/2010/main" val="1644492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819181502"/>
              </p:ext>
            </p:extLst>
          </p:nvPr>
        </p:nvGraphicFramePr>
        <p:xfrm>
          <a:off x="212756" y="3277237"/>
          <a:ext cx="8928000" cy="2805944"/>
        </p:xfrm>
        <a:graphic>
          <a:graphicData uri="http://schemas.openxmlformats.org/drawingml/2006/table">
            <a:tbl>
              <a:tblPr/>
              <a:tblGrid>
                <a:gridCol w="2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272946547"/>
                    </a:ext>
                  </a:extLst>
                </a:gridCol>
                <a:gridCol w="1080000">
                  <a:extLst>
                    <a:ext uri="{9D8B030D-6E8A-4147-A177-3AD203B41FA5}">
                      <a16:colId xmlns:a16="http://schemas.microsoft.com/office/drawing/2014/main" val="2010125438"/>
                    </a:ext>
                  </a:extLst>
                </a:gridCol>
              </a:tblGrid>
              <a:tr h="162734">
                <a:tc>
                  <a:txBody>
                    <a:bodyPr/>
                    <a:lstStyle/>
                    <a:p>
                      <a:pPr 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200" dirty="0" smtClean="0">
                          <a:solidFill>
                            <a:schemeClr val="tx1"/>
                          </a:solidFill>
                          <a:effectLst/>
                          <a:latin typeface="Meiryo UI" panose="020B0604030504040204" pitchFamily="50" charset="-128"/>
                          <a:ea typeface="Meiryo UI" panose="020B0604030504040204" pitchFamily="50" charset="-128"/>
                        </a:rPr>
                        <a:t>2010</a:t>
                      </a:r>
                      <a:r>
                        <a:rPr lang="ja-JP" altLang="en-US" sz="900" kern="1200" dirty="0" smtClean="0">
                          <a:solidFill>
                            <a:schemeClr val="tx1"/>
                          </a:solidFill>
                          <a:effectLst/>
                          <a:latin typeface="Meiryo UI" panose="020B0604030504040204" pitchFamily="50" charset="-128"/>
                          <a:ea typeface="Meiryo UI" panose="020B0604030504040204" pitchFamily="50" charset="-128"/>
                        </a:rPr>
                        <a:t>年度</a:t>
                      </a:r>
                      <a:endParaRPr lang="en-US" sz="900" kern="12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2011</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2012</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2013</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2014</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2015</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2016</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2017</a:t>
                      </a:r>
                      <a:r>
                        <a:rPr lang="ja-JP" altLang="en-US" sz="900" kern="100" dirty="0" smtClean="0">
                          <a:solidFill>
                            <a:schemeClr val="tx1"/>
                          </a:solidFill>
                          <a:effectLst/>
                          <a:latin typeface="Meiryo UI" panose="020B0604030504040204" pitchFamily="50" charset="-128"/>
                          <a:ea typeface="Meiryo UI" panose="020B0604030504040204" pitchFamily="50" charset="-128"/>
                        </a:rPr>
                        <a:t>年度</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sz="900" kern="1200" dirty="0">
                          <a:solidFill>
                            <a:schemeClr val="tx1"/>
                          </a:solidFill>
                          <a:effectLst/>
                          <a:latin typeface="Meiryo UI" panose="020B0604030504040204" pitchFamily="50" charset="-128"/>
                          <a:ea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514</a:t>
                      </a:r>
                      <a:r>
                        <a:rPr lang="ja-JP" sz="900" kern="0" dirty="0" smtClean="0">
                          <a:solidFill>
                            <a:schemeClr val="tx1"/>
                          </a:solidFill>
                          <a:effectLst/>
                          <a:latin typeface="Meiryo UI" panose="020B0604030504040204" pitchFamily="50" charset="-128"/>
                          <a:ea typeface="Meiryo UI" panose="020B0604030504040204" pitchFamily="50" charset="-128"/>
                        </a:rPr>
                        <a:t>万円</a:t>
                      </a:r>
                      <a:r>
                        <a:rPr lang="ja-JP" sz="900" kern="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527</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(523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541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540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554</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543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543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200" dirty="0" smtClean="0">
                          <a:solidFill>
                            <a:schemeClr val="tx1"/>
                          </a:solidFill>
                          <a:effectLst/>
                          <a:latin typeface="Meiryo UI" panose="020B0604030504040204" pitchFamily="50" charset="-128"/>
                          <a:ea typeface="Meiryo UI" panose="020B0604030504040204" pitchFamily="50" charset="-128"/>
                        </a:rPr>
                        <a:t>福井</a:t>
                      </a:r>
                      <a:r>
                        <a:rPr lang="ja-JP" sz="900" kern="1200" dirty="0" smtClean="0">
                          <a:solidFill>
                            <a:schemeClr val="tx1"/>
                          </a:solidFill>
                          <a:effectLst/>
                          <a:latin typeface="Meiryo UI" panose="020B0604030504040204" pitchFamily="50" charset="-128"/>
                          <a:ea typeface="Meiryo UI" panose="020B0604030504040204" pitchFamily="50" charset="-128"/>
                        </a:rPr>
                        <a:t>県</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sz="900" kern="1200" dirty="0" smtClean="0">
                          <a:solidFill>
                            <a:schemeClr val="tx1"/>
                          </a:solidFill>
                          <a:effectLst/>
                          <a:latin typeface="Meiryo UI" panose="020B0604030504040204" pitchFamily="50" charset="-128"/>
                          <a:ea typeface="Meiryo UI" panose="020B0604030504040204" pitchFamily="50" charset="-128"/>
                        </a:rPr>
                        <a:t>（</a:t>
                      </a:r>
                      <a:r>
                        <a:rPr lang="en-US" altLang="ja-JP" sz="900" kern="1200" dirty="0" smtClean="0">
                          <a:solidFill>
                            <a:schemeClr val="tx1"/>
                          </a:solidFill>
                          <a:effectLst/>
                          <a:latin typeface="Meiryo UI" panose="020B0604030504040204" pitchFamily="50" charset="-128"/>
                          <a:ea typeface="Meiryo UI" panose="020B0604030504040204" pitchFamily="50" charset="-128"/>
                        </a:rPr>
                        <a:t>320</a:t>
                      </a:r>
                      <a:r>
                        <a:rPr lang="ja-JP" sz="900" kern="1200" dirty="0" smtClean="0">
                          <a:solidFill>
                            <a:schemeClr val="tx1"/>
                          </a:solidFill>
                          <a:effectLst/>
                          <a:latin typeface="Meiryo UI" panose="020B0604030504040204" pitchFamily="50" charset="-128"/>
                          <a:ea typeface="Meiryo UI" panose="020B0604030504040204" pitchFamily="50" charset="-128"/>
                        </a:rPr>
                        <a:t>万円</a:t>
                      </a:r>
                      <a:r>
                        <a:rPr lang="ja-JP" sz="900" kern="12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325</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347</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358</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360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370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363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369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200" dirty="0" smtClean="0">
                          <a:solidFill>
                            <a:schemeClr val="tx1"/>
                          </a:solidFill>
                          <a:effectLst/>
                          <a:latin typeface="Meiryo UI" panose="020B0604030504040204" pitchFamily="50" charset="-128"/>
                          <a:ea typeface="Meiryo UI" panose="020B0604030504040204" pitchFamily="50" charset="-128"/>
                        </a:rPr>
                        <a:t>愛知</a:t>
                      </a:r>
                      <a:r>
                        <a:rPr lang="ja-JP" sz="900" kern="1200" dirty="0" smtClean="0">
                          <a:solidFill>
                            <a:schemeClr val="tx1"/>
                          </a:solidFill>
                          <a:effectLst/>
                          <a:latin typeface="Meiryo UI" panose="020B0604030504040204" pitchFamily="50" charset="-128"/>
                          <a:ea typeface="Meiryo UI" panose="020B0604030504040204" pitchFamily="50" charset="-128"/>
                        </a:rPr>
                        <a:t>県</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200" dirty="0" smtClean="0">
                          <a:solidFill>
                            <a:schemeClr val="tx1"/>
                          </a:solidFill>
                          <a:effectLst/>
                          <a:latin typeface="Meiryo UI" panose="020B0604030504040204" pitchFamily="50" charset="-128"/>
                          <a:ea typeface="Meiryo UI" panose="020B0604030504040204" pitchFamily="50" charset="-128"/>
                        </a:rPr>
                        <a:t>（</a:t>
                      </a:r>
                      <a:r>
                        <a:rPr lang="en-US" altLang="ja-JP" sz="900" kern="1200" dirty="0" smtClean="0">
                          <a:solidFill>
                            <a:schemeClr val="tx1"/>
                          </a:solidFill>
                          <a:effectLst/>
                          <a:latin typeface="Meiryo UI" panose="020B0604030504040204" pitchFamily="50" charset="-128"/>
                          <a:ea typeface="Meiryo UI" panose="020B0604030504040204" pitchFamily="50" charset="-128"/>
                        </a:rPr>
                        <a:t>312</a:t>
                      </a:r>
                      <a:r>
                        <a:rPr lang="ja-JP" sz="900" kern="1200" dirty="0" smtClean="0">
                          <a:solidFill>
                            <a:schemeClr val="tx1"/>
                          </a:solidFill>
                          <a:effectLst/>
                          <a:latin typeface="Meiryo UI" panose="020B0604030504040204" pitchFamily="50" charset="-128"/>
                          <a:ea typeface="Meiryo UI" panose="020B0604030504040204" pitchFamily="50" charset="-128"/>
                        </a:rPr>
                        <a:t>万円</a:t>
                      </a:r>
                      <a:r>
                        <a:rPr lang="ja-JP" sz="900" kern="12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308</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200" dirty="0" smtClean="0">
                          <a:solidFill>
                            <a:schemeClr val="tx1"/>
                          </a:solidFill>
                          <a:effectLst/>
                          <a:latin typeface="Meiryo UI" panose="020B0604030504040204" pitchFamily="50" charset="-128"/>
                          <a:ea typeface="Meiryo UI" panose="020B0604030504040204" pitchFamily="50" charset="-128"/>
                        </a:rPr>
                        <a:t>富山</a:t>
                      </a:r>
                      <a:r>
                        <a:rPr lang="ja-JP" sz="900" kern="1200" dirty="0" smtClean="0">
                          <a:solidFill>
                            <a:schemeClr val="tx1"/>
                          </a:solidFill>
                          <a:effectLst/>
                          <a:latin typeface="Meiryo UI" panose="020B0604030504040204" pitchFamily="50" charset="-128"/>
                          <a:ea typeface="Meiryo UI" panose="020B0604030504040204" pitchFamily="50" charset="-128"/>
                        </a:rPr>
                        <a:t>県</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sz="900" kern="1200" dirty="0" smtClean="0">
                          <a:solidFill>
                            <a:schemeClr val="tx1"/>
                          </a:solidFill>
                          <a:effectLst/>
                          <a:latin typeface="Meiryo UI" panose="020B0604030504040204" pitchFamily="50" charset="-128"/>
                          <a:ea typeface="Meiryo UI" panose="020B0604030504040204" pitchFamily="50" charset="-128"/>
                        </a:rPr>
                        <a:t>（</a:t>
                      </a:r>
                      <a:r>
                        <a:rPr lang="en-US" altLang="ja-JP" sz="900" kern="1200" dirty="0" smtClean="0">
                          <a:solidFill>
                            <a:schemeClr val="tx1"/>
                          </a:solidFill>
                          <a:effectLst/>
                          <a:latin typeface="Meiryo UI" panose="020B0604030504040204" pitchFamily="50" charset="-128"/>
                          <a:ea typeface="Meiryo UI" panose="020B0604030504040204" pitchFamily="50" charset="-128"/>
                        </a:rPr>
                        <a:t>309</a:t>
                      </a:r>
                      <a:r>
                        <a:rPr lang="ja-JP" sz="900" kern="1200" dirty="0" smtClean="0">
                          <a:solidFill>
                            <a:schemeClr val="tx1"/>
                          </a:solidFill>
                          <a:effectLst/>
                          <a:latin typeface="Meiryo UI" panose="020B0604030504040204" pitchFamily="50" charset="-128"/>
                          <a:ea typeface="Meiryo UI" panose="020B0604030504040204" pitchFamily="50" charset="-128"/>
                        </a:rPr>
                        <a:t>万円</a:t>
                      </a:r>
                      <a:r>
                        <a:rPr lang="ja-JP" sz="900" kern="12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307</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304</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310</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328</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6</a:t>
                      </a: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317</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7</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301</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301</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296</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305</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300</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315</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318</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8</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301</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296</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292</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bg1"/>
                          </a:solidFill>
                          <a:effectLst/>
                          <a:latin typeface="Meiryo UI" panose="020B0604030504040204" pitchFamily="50" charset="-128"/>
                          <a:ea typeface="Meiryo UI" panose="020B0604030504040204" pitchFamily="50" charset="-128"/>
                        </a:rPr>
                        <a:t>（</a:t>
                      </a:r>
                      <a:r>
                        <a:rPr lang="en-US" altLang="ja-JP" sz="900" kern="0" dirty="0" smtClean="0">
                          <a:solidFill>
                            <a:schemeClr val="bg1"/>
                          </a:solidFill>
                          <a:effectLst/>
                          <a:latin typeface="Meiryo UI" panose="020B0604030504040204" pitchFamily="50" charset="-128"/>
                          <a:ea typeface="Meiryo UI" panose="020B0604030504040204" pitchFamily="50" charset="-128"/>
                        </a:rPr>
                        <a:t>297</a:t>
                      </a:r>
                      <a:r>
                        <a:rPr lang="ja-JP" altLang="en-US" sz="900" kern="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299</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9</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289</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0" dirty="0" smtClean="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rPr>
                        <a:t>（</a:t>
                      </a:r>
                      <a:r>
                        <a:rPr lang="en-US" altLang="ja-JP" sz="900" kern="0" dirty="0" smtClean="0">
                          <a:solidFill>
                            <a:schemeClr val="bg1"/>
                          </a:solidFill>
                          <a:effectLst/>
                          <a:latin typeface="Meiryo UI" panose="020B0604030504040204" pitchFamily="50" charset="-128"/>
                          <a:ea typeface="Meiryo UI" panose="020B0604030504040204" pitchFamily="50" charset="-128"/>
                        </a:rPr>
                        <a:t>295</a:t>
                      </a:r>
                      <a:r>
                        <a:rPr lang="ja-JP" altLang="en-US" sz="900" kern="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287</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群馬県</a:t>
                      </a:r>
                      <a:endParaRPr kumimoji="1"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ja-JP" altLang="ja-JP"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327</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9"/>
                  </a:ext>
                </a:extLst>
              </a:tr>
              <a:tr h="252000">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rPr>
                        <a:t>10</a:t>
                      </a:r>
                      <a:r>
                        <a:rPr lang="ja-JP" altLang="en-US" sz="900" kern="100" dirty="0" smtClean="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ctr">
                        <a:lnSpc>
                          <a:spcPts val="1000"/>
                        </a:lnSpc>
                      </a:pP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endParaRPr lang="ja-JP" altLang="ja-JP" sz="900" kern="100" dirty="0" smtClean="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⑩大阪府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299</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⑩大阪府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308</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⑮大阪府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304</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⑬大阪府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318</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extLst>
                  <a:ext uri="{0D108BD9-81ED-4DB2-BD59-A6C34878D82A}">
                    <a16:rowId xmlns:a16="http://schemas.microsoft.com/office/drawing/2014/main" val="3442376559"/>
                  </a:ext>
                </a:extLst>
              </a:tr>
            </a:tbl>
          </a:graphicData>
        </a:graphic>
      </p:graphicFrame>
      <p:sp>
        <p:nvSpPr>
          <p:cNvPr id="9" name="正方形/長方形 8"/>
          <p:cNvSpPr/>
          <p:nvPr/>
        </p:nvSpPr>
        <p:spPr>
          <a:xfrm>
            <a:off x="6763681" y="1127028"/>
            <a:ext cx="3096000" cy="261610"/>
          </a:xfrm>
          <a:prstGeom prst="rect">
            <a:avLst/>
          </a:prstGeom>
        </p:spPr>
        <p:txBody>
          <a:bodyPr wrap="square">
            <a:spAutoFit/>
          </a:bodyPr>
          <a:lstStyle/>
          <a:p>
            <a:pPr marL="192611" indent="-19261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：内閣府「</a:t>
            </a:r>
            <a:r>
              <a:rPr lang="ja-JP" altLang="en-US" sz="1050" dirty="0">
                <a:latin typeface="Meiryo UI" panose="020B0604030504040204" pitchFamily="50" charset="-128"/>
                <a:ea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rPr>
              <a:t>29</a:t>
            </a:r>
            <a:r>
              <a:rPr lang="ja-JP" altLang="en-US" sz="1050" dirty="0">
                <a:latin typeface="Meiryo UI" panose="020B0604030504040204" pitchFamily="50" charset="-128"/>
                <a:ea typeface="Meiryo UI" panose="020B0604030504040204" pitchFamily="50" charset="-128"/>
              </a:rPr>
              <a:t>年度県民経済計算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7" name="テキスト ボックス 16"/>
          <p:cNvSpPr txBox="1"/>
          <p:nvPr/>
        </p:nvSpPr>
        <p:spPr>
          <a:xfrm>
            <a:off x="77457" y="2961918"/>
            <a:ext cx="7828293" cy="325795"/>
          </a:xfrm>
          <a:prstGeom prst="rect">
            <a:avLst/>
          </a:prstGeom>
          <a:noFill/>
        </p:spPr>
        <p:txBody>
          <a:bodyPr wrap="square" rtlCol="0">
            <a:spAutoFit/>
          </a:bodyPr>
          <a:lstStyle/>
          <a:p>
            <a:r>
              <a:rPr lang="ja-JP" altLang="en-US" sz="1517" dirty="0">
                <a:latin typeface="Meiryo UI" panose="020B0604030504040204" pitchFamily="50" charset="-128"/>
                <a:ea typeface="Meiryo UI" panose="020B0604030504040204" pitchFamily="50" charset="-128"/>
                <a:cs typeface="Meiryo UI" panose="020B0604030504040204" pitchFamily="50" charset="-128"/>
              </a:rPr>
              <a:t>○一人あたりの県民所得</a:t>
            </a:r>
            <a:r>
              <a:rPr lang="ja-JP" altLang="en-US" sz="1083"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83" dirty="0">
                <a:latin typeface="Meiryo UI" panose="020B0604030504040204" pitchFamily="50" charset="-128"/>
                <a:ea typeface="Meiryo UI" panose="020B0604030504040204" pitchFamily="50" charset="-128"/>
                <a:cs typeface="Meiryo UI" panose="020B0604030504040204" pitchFamily="50" charset="-128"/>
              </a:rPr>
              <a:t>※</a:t>
            </a:r>
            <a:r>
              <a:rPr lang="ja-JP" altLang="en-US" sz="1083"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企業所得、財産所得、雇用者報酬の合計である府民所得を、府の人口で割った</a:t>
            </a:r>
            <a:r>
              <a:rPr lang="ja-JP" altLang="en-US" sz="1083" dirty="0" smtClean="0">
                <a:latin typeface="Meiryo UI" panose="020B0604030504040204" pitchFamily="50" charset="-128"/>
                <a:ea typeface="Meiryo UI" panose="020B0604030504040204" pitchFamily="50" charset="-128"/>
                <a:cs typeface="Meiryo UI" panose="020B0604030504040204" pitchFamily="50" charset="-128"/>
              </a:rPr>
              <a:t>もの）</a:t>
            </a:r>
            <a:endParaRPr lang="ja-JP" altLang="en-US" sz="108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7458" y="1064190"/>
            <a:ext cx="4641516" cy="325795"/>
          </a:xfrm>
          <a:prstGeom prst="rect">
            <a:avLst/>
          </a:prstGeom>
          <a:noFill/>
        </p:spPr>
        <p:txBody>
          <a:bodyPr wrap="square" rtlCol="0">
            <a:spAutoFit/>
          </a:bodyPr>
          <a:lstStyle/>
          <a:p>
            <a:r>
              <a:rPr lang="ja-JP" altLang="en-US" sz="1517" dirty="0">
                <a:latin typeface="Meiryo UI" panose="020B0604030504040204" pitchFamily="50" charset="-128"/>
                <a:ea typeface="Meiryo UI" panose="020B0604030504040204" pitchFamily="50" charset="-128"/>
                <a:cs typeface="Meiryo UI" panose="020B0604030504040204" pitchFamily="50" charset="-128"/>
              </a:rPr>
              <a:t>○一人あたりの雇用者報酬</a:t>
            </a:r>
            <a:endParaRPr lang="ja-JP" altLang="en-US" sz="1083"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79951774"/>
              </p:ext>
            </p:extLst>
          </p:nvPr>
        </p:nvGraphicFramePr>
        <p:xfrm>
          <a:off x="212757" y="1376225"/>
          <a:ext cx="8928000" cy="1537165"/>
        </p:xfrm>
        <a:graphic>
          <a:graphicData uri="http://schemas.openxmlformats.org/drawingml/2006/table">
            <a:tbl>
              <a:tblPr/>
              <a:tblGrid>
                <a:gridCol w="2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gridCol w="1080000">
                  <a:extLst>
                    <a:ext uri="{9D8B030D-6E8A-4147-A177-3AD203B41FA5}">
                      <a16:colId xmlns:a16="http://schemas.microsoft.com/office/drawing/2014/main" val="20010"/>
                    </a:ext>
                  </a:extLst>
                </a:gridCol>
                <a:gridCol w="1080000">
                  <a:extLst>
                    <a:ext uri="{9D8B030D-6E8A-4147-A177-3AD203B41FA5}">
                      <a16:colId xmlns:a16="http://schemas.microsoft.com/office/drawing/2014/main" val="2227052641"/>
                    </a:ext>
                  </a:extLst>
                </a:gridCol>
                <a:gridCol w="1080000">
                  <a:extLst>
                    <a:ext uri="{9D8B030D-6E8A-4147-A177-3AD203B41FA5}">
                      <a16:colId xmlns:a16="http://schemas.microsoft.com/office/drawing/2014/main" val="2356692449"/>
                    </a:ext>
                  </a:extLst>
                </a:gridCol>
              </a:tblGrid>
              <a:tr h="215535">
                <a:tc>
                  <a:txBody>
                    <a:bodyPr/>
                    <a:lstStyle/>
                    <a:p>
                      <a:pPr algn="ctr">
                        <a:lnSpc>
                          <a:spcPts val="1000"/>
                        </a:lnSpc>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2010(H22)</a:t>
                      </a:r>
                      <a:endParaRPr 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10320" marR="10320" marT="1032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(546</a:t>
                      </a:r>
                      <a:r>
                        <a:rPr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(503</a:t>
                      </a:r>
                      <a:r>
                        <a:rPr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(499</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(483</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sz="9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252000">
                <a:tc>
                  <a:txBody>
                    <a:bodyPr/>
                    <a:lstStyle/>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1"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(474</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1"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1"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4"/>
                  </a:ext>
                </a:extLst>
              </a:tr>
              <a:tr h="252000">
                <a:tc>
                  <a:txBody>
                    <a:bodyPr/>
                    <a:lstStyle/>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(469</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(474</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1"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1"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1"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北海道</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bl>
          </a:graphicData>
        </a:graphic>
      </p:graphicFrame>
      <p:sp>
        <p:nvSpPr>
          <p:cNvPr id="21" name="テキスト ボックス 20"/>
          <p:cNvSpPr txBox="1"/>
          <p:nvPr/>
        </p:nvSpPr>
        <p:spPr>
          <a:xfrm>
            <a:off x="8067755" y="2925665"/>
            <a:ext cx="1080000" cy="282129"/>
          </a:xfrm>
          <a:prstGeom prst="rect">
            <a:avLst/>
          </a:prstGeom>
          <a:solidFill>
            <a:srgbClr val="070A97"/>
          </a:solidFill>
        </p:spPr>
        <p:txBody>
          <a:bodyPr wrap="square" tIns="0" bIns="0" rtlCol="0">
            <a:spAutoFit/>
          </a:bodyPr>
          <a:lstStyle/>
          <a:p>
            <a:pPr algn="ctr">
              <a:lnSpc>
                <a:spcPts val="1083"/>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⑥　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83"/>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486</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0" name="正方形/長方形 19"/>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大阪府の一人あたりの雇用者報酬は全国的に高い位置をキープ。</a:t>
            </a:r>
          </a:p>
          <a:p>
            <a:pPr>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●一方</a:t>
            </a:r>
            <a:r>
              <a:rPr kumimoji="1" lang="ja-JP" altLang="en-US" sz="1400" dirty="0">
                <a:solidFill>
                  <a:schemeClr val="tx1"/>
                </a:solidFill>
                <a:latin typeface="Meiryo UI" panose="020B0604030504040204" pitchFamily="50" charset="-128"/>
                <a:ea typeface="Meiryo UI" panose="020B0604030504040204" pitchFamily="50" charset="-128"/>
              </a:rPr>
              <a:t>で、一人あたりの府民所得をみると、金額は増加傾向にあるものの、全国８～</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位で推移。</a:t>
            </a:r>
          </a:p>
        </p:txBody>
      </p:sp>
      <p:sp>
        <p:nvSpPr>
          <p:cNvPr id="26" name="正方形/長方形 2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一人あたりの雇用者報酬・府民所得</a:t>
            </a:r>
          </a:p>
        </p:txBody>
      </p:sp>
      <p:sp>
        <p:nvSpPr>
          <p:cNvPr id="28" name="ホームベース 2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29" name="ホームベース 2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16</a:t>
            </a:fld>
            <a:endParaRPr lang="ja-JP" altLang="en-US" sz="1600" dirty="0"/>
          </a:p>
        </p:txBody>
      </p:sp>
    </p:spTree>
    <p:extLst>
      <p:ext uri="{BB962C8B-B14F-4D97-AF65-F5344CB8AC3E}">
        <p14:creationId xmlns:p14="http://schemas.microsoft.com/office/powerpoint/2010/main" val="1071602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08962554"/>
              </p:ext>
            </p:extLst>
          </p:nvPr>
        </p:nvGraphicFramePr>
        <p:xfrm>
          <a:off x="281861" y="1624013"/>
          <a:ext cx="9108000" cy="2486025"/>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2754251406"/>
                    </a:ext>
                  </a:extLst>
                </a:gridCol>
                <a:gridCol w="1476000">
                  <a:extLst>
                    <a:ext uri="{9D8B030D-6E8A-4147-A177-3AD203B41FA5}">
                      <a16:colId xmlns:a16="http://schemas.microsoft.com/office/drawing/2014/main" val="3076302968"/>
                    </a:ext>
                  </a:extLst>
                </a:gridCol>
                <a:gridCol w="2160000">
                  <a:extLst>
                    <a:ext uri="{9D8B030D-6E8A-4147-A177-3AD203B41FA5}">
                      <a16:colId xmlns:a16="http://schemas.microsoft.com/office/drawing/2014/main" val="2816960275"/>
                    </a:ext>
                  </a:extLst>
                </a:gridCol>
                <a:gridCol w="1512000">
                  <a:extLst>
                    <a:ext uri="{9D8B030D-6E8A-4147-A177-3AD203B41FA5}">
                      <a16:colId xmlns:a16="http://schemas.microsoft.com/office/drawing/2014/main" val="1981833837"/>
                    </a:ext>
                  </a:extLst>
                </a:gridCol>
                <a:gridCol w="1512000">
                  <a:extLst>
                    <a:ext uri="{9D8B030D-6E8A-4147-A177-3AD203B41FA5}">
                      <a16:colId xmlns:a16="http://schemas.microsoft.com/office/drawing/2014/main" val="1159491934"/>
                    </a:ext>
                  </a:extLst>
                </a:gridCol>
                <a:gridCol w="1548000">
                  <a:extLst>
                    <a:ext uri="{9D8B030D-6E8A-4147-A177-3AD203B41FA5}">
                      <a16:colId xmlns:a16="http://schemas.microsoft.com/office/drawing/2014/main" val="4281491513"/>
                    </a:ext>
                  </a:extLst>
                </a:gridCol>
              </a:tblGrid>
              <a:tr h="497205">
                <a:tc rowSpan="2">
                  <a:txBody>
                    <a:bodyPr/>
                    <a:lstStyle/>
                    <a:p>
                      <a:pPr algn="ctr" fontAlgn="ctr"/>
                      <a:r>
                        <a:rPr lang="ja-JP" altLang="en-US" sz="1400" u="none" strike="noStrike" dirty="0">
                          <a:effectLst/>
                          <a:latin typeface="+mn-ea"/>
                          <a:ea typeface="+mn-ea"/>
                        </a:rPr>
                        <a:t>　</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fontAlgn="ctr"/>
                      <a:r>
                        <a:rPr lang="en-US" altLang="ja-JP" sz="1400" u="none" strike="noStrike" dirty="0" smtClean="0">
                          <a:effectLst/>
                          <a:latin typeface="+mn-ea"/>
                          <a:ea typeface="+mn-ea"/>
                        </a:rPr>
                        <a:t>2019</a:t>
                      </a:r>
                      <a:r>
                        <a:rPr lang="ja-JP" altLang="en-US" sz="1400" u="none" strike="noStrike" dirty="0" smtClean="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u="none" strike="noStrike" dirty="0" smtClean="0">
                          <a:effectLst/>
                          <a:latin typeface="+mn-ea"/>
                          <a:ea typeface="+mn-ea"/>
                        </a:rPr>
                        <a:t>2045</a:t>
                      </a:r>
                      <a:r>
                        <a:rPr lang="ja-JP" altLang="en-US" sz="1400" u="none" strike="noStrike" dirty="0" smtClean="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400" u="none" strike="noStrike" dirty="0">
                          <a:effectLst/>
                          <a:latin typeface="+mn-ea"/>
                          <a:ea typeface="+mn-ea"/>
                        </a:rPr>
                        <a:t>高齢化率の</a:t>
                      </a:r>
                      <a:r>
                        <a:rPr lang="ja-JP" altLang="en-US" sz="1400" u="none" strike="noStrike" dirty="0" smtClean="0">
                          <a:effectLst/>
                          <a:latin typeface="+mn-ea"/>
                          <a:ea typeface="+mn-ea"/>
                        </a:rPr>
                        <a:t>伸び</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8164340"/>
                  </a:ext>
                </a:extLst>
              </a:tr>
              <a:tr h="497205">
                <a:tc vMerge="1">
                  <a:txBody>
                    <a:bodyPr/>
                    <a:lstStyle/>
                    <a:p>
                      <a:endParaRPr kumimoji="1" lang="ja-JP" altLang="en-US"/>
                    </a:p>
                  </a:txBody>
                  <a:tcPr/>
                </a:tc>
                <a:tc>
                  <a:txBody>
                    <a:bodyPr/>
                    <a:lstStyle/>
                    <a:p>
                      <a:pPr algn="ctr" fontAlgn="ctr"/>
                      <a:r>
                        <a:rPr lang="ja-JP" altLang="en-US" sz="1400" u="none" strike="noStrike" dirty="0">
                          <a:effectLst/>
                          <a:latin typeface="+mn-ea"/>
                          <a:ea typeface="+mn-ea"/>
                        </a:rPr>
                        <a:t>総人口（千人）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u="none" strike="noStrike" dirty="0">
                          <a:effectLst/>
                          <a:latin typeface="+mn-ea"/>
                          <a:ea typeface="+mn-ea"/>
                        </a:rPr>
                        <a:t>65</a:t>
                      </a:r>
                      <a:r>
                        <a:rPr lang="ja-JP" altLang="en-US" sz="1400" u="none" strike="noStrike" dirty="0">
                          <a:effectLst/>
                          <a:latin typeface="+mn-ea"/>
                          <a:ea typeface="+mn-ea"/>
                        </a:rPr>
                        <a:t>歳以上人口（千人）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fontAlgn="ctr"/>
                      <a:endParaRPr lang="ja-JP" altLang="en-US" sz="1400" b="0" i="0" u="none" strike="noStrike" dirty="0">
                        <a:solidFill>
                          <a:srgbClr val="333333"/>
                        </a:solidFill>
                        <a:effectLst/>
                        <a:latin typeface="Arial" panose="020B0604020202020204" pitchFamily="34" charset="0"/>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67153087"/>
                  </a:ext>
                </a:extLst>
              </a:tr>
              <a:tr h="497205">
                <a:tc>
                  <a:txBody>
                    <a:bodyPr/>
                    <a:lstStyle/>
                    <a:p>
                      <a:pPr algn="ctr" fontAlgn="ctr"/>
                      <a:r>
                        <a:rPr lang="ja-JP" altLang="en-US" sz="1400" u="none" strike="noStrike" dirty="0">
                          <a:effectLst/>
                          <a:latin typeface="+mn-ea"/>
                          <a:ea typeface="+mn-ea"/>
                        </a:rPr>
                        <a:t>東京都</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13,921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3,209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latin typeface="+mn-ea"/>
                          <a:ea typeface="+mn-ea"/>
                        </a:rPr>
                        <a:t>30.7</a:t>
                      </a:r>
                      <a:endParaRPr lang="en-US" altLang="ja-JP" sz="1400" b="0" i="0" u="none" strike="noStrike">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96080"/>
                  </a:ext>
                </a:extLst>
              </a:tr>
              <a:tr h="497205">
                <a:tc>
                  <a:txBody>
                    <a:bodyPr/>
                    <a:lstStyle/>
                    <a:p>
                      <a:pPr algn="ctr" fontAlgn="ctr"/>
                      <a:r>
                        <a:rPr lang="ja-JP" altLang="en-US" sz="1400" u="none" strike="noStrike" dirty="0">
                          <a:effectLst/>
                          <a:latin typeface="+mn-ea"/>
                          <a:ea typeface="+mn-ea"/>
                        </a:rPr>
                        <a:t>愛知県</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7,552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1,892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25.1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8.0</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774057"/>
                  </a:ext>
                </a:extLst>
              </a:tr>
              <a:tr h="497205">
                <a:tc>
                  <a:txBody>
                    <a:bodyPr/>
                    <a:lstStyle/>
                    <a:p>
                      <a:pPr algn="ctr" fontAlgn="ctr"/>
                      <a:r>
                        <a:rPr lang="ja-JP" altLang="en-US" sz="1400" u="none" strike="noStrike" dirty="0">
                          <a:effectLst/>
                          <a:latin typeface="+mn-ea"/>
                          <a:ea typeface="+mn-ea"/>
                        </a:rPr>
                        <a:t>大阪府</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8,809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2,434</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1" u="none" strike="noStrike" dirty="0">
                          <a:effectLst/>
                          <a:latin typeface="+mn-ea"/>
                          <a:ea typeface="+mn-ea"/>
                        </a:rPr>
                        <a:t>36.2</a:t>
                      </a:r>
                      <a:endParaRPr lang="en-US" altLang="ja-JP" sz="1600" b="1"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8.6</a:t>
                      </a:r>
                      <a:endParaRPr lang="en-US" altLang="ja-JP" sz="1400" b="0"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5797160"/>
                  </a:ext>
                </a:extLst>
              </a:tr>
            </a:tbl>
          </a:graphicData>
        </a:graphic>
      </p:graphicFrame>
      <p:sp>
        <p:nvSpPr>
          <p:cNvPr id="5" name="正方形/長方形 4"/>
          <p:cNvSpPr/>
          <p:nvPr/>
        </p:nvSpPr>
        <p:spPr>
          <a:xfrm>
            <a:off x="252000" y="540000"/>
            <a:ext cx="943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i="1" dirty="0" smtClean="0">
                <a:solidFill>
                  <a:schemeClr val="tx1"/>
                </a:solidFill>
              </a:rPr>
              <a:t>●大阪は他の大都市に</a:t>
            </a:r>
            <a:r>
              <a:rPr kumimoji="1" lang="ja-JP" altLang="en-US" sz="1400" i="1" dirty="0">
                <a:solidFill>
                  <a:schemeClr val="tx1"/>
                </a:solidFill>
              </a:rPr>
              <a:t>比べて、早いスピードで高齢化が</a:t>
            </a:r>
            <a:r>
              <a:rPr kumimoji="1" lang="ja-JP" altLang="en-US" sz="1400" i="1" dirty="0" smtClean="0">
                <a:solidFill>
                  <a:schemeClr val="tx1"/>
                </a:solidFill>
              </a:rPr>
              <a:t>進展。</a:t>
            </a:r>
            <a:endParaRPr kumimoji="1" lang="ja-JP" altLang="en-US" sz="1400" i="1" dirty="0">
              <a:solidFill>
                <a:schemeClr val="tx1"/>
              </a:solidFill>
            </a:endParaRPr>
          </a:p>
        </p:txBody>
      </p:sp>
      <p:sp>
        <p:nvSpPr>
          <p:cNvPr id="6" name="正方形/長方形 5"/>
          <p:cNvSpPr/>
          <p:nvPr/>
        </p:nvSpPr>
        <p:spPr>
          <a:xfrm>
            <a:off x="1714501" y="4223048"/>
            <a:ext cx="7956000" cy="430887"/>
          </a:xfrm>
          <a:prstGeom prst="rect">
            <a:avLst/>
          </a:prstGeom>
        </p:spPr>
        <p:txBody>
          <a:bodyPr wrap="square">
            <a:spAutoFit/>
          </a:bodyPr>
          <a:lstStyle/>
          <a:p>
            <a:r>
              <a:rPr lang="ja-JP" altLang="en-US" sz="1100" dirty="0"/>
              <a:t>資料</a:t>
            </a:r>
            <a:r>
              <a:rPr lang="ja-JP" altLang="en-US" sz="1100" dirty="0" smtClean="0"/>
              <a:t>：令和</a:t>
            </a:r>
            <a:r>
              <a:rPr lang="en-US" altLang="ja-JP" sz="1100" dirty="0"/>
              <a:t>2</a:t>
            </a:r>
            <a:r>
              <a:rPr lang="ja-JP" altLang="en-US" sz="1100" dirty="0"/>
              <a:t>年版高齢社会白書</a:t>
            </a:r>
            <a:endParaRPr lang="en-US" altLang="ja-JP" sz="1100" dirty="0" smtClean="0"/>
          </a:p>
          <a:p>
            <a:r>
              <a:rPr lang="ja-JP" altLang="en-US" sz="1100" dirty="0"/>
              <a:t>　</a:t>
            </a:r>
            <a:r>
              <a:rPr lang="ja-JP" altLang="en-US" sz="1100" dirty="0" smtClean="0"/>
              <a:t>　　　　</a:t>
            </a:r>
            <a:r>
              <a:rPr lang="en-US" altLang="ja-JP" sz="1100" dirty="0" smtClean="0"/>
              <a:t>2019</a:t>
            </a:r>
            <a:r>
              <a:rPr lang="ja-JP" altLang="en-US" sz="1100" dirty="0" smtClean="0"/>
              <a:t>年</a:t>
            </a:r>
            <a:r>
              <a:rPr lang="ja-JP" altLang="en-US" sz="1100" dirty="0"/>
              <a:t>は総務省「人口推計」</a:t>
            </a:r>
            <a:r>
              <a:rPr lang="ja-JP" altLang="en-US" sz="1100" dirty="0" smtClean="0"/>
              <a:t>、</a:t>
            </a:r>
            <a:r>
              <a:rPr lang="en-US" altLang="ja-JP" sz="1100" dirty="0"/>
              <a:t>2045</a:t>
            </a:r>
            <a:r>
              <a:rPr lang="ja-JP" altLang="en-US" sz="1100" dirty="0" smtClean="0"/>
              <a:t>年</a:t>
            </a:r>
            <a:r>
              <a:rPr lang="ja-JP" altLang="en-US" sz="1100" dirty="0"/>
              <a:t>は国立社会保障・人口問題研究所「日本の地域別将来推計人口（平成</a:t>
            </a:r>
            <a:r>
              <a:rPr lang="en-US" altLang="ja-JP" sz="1100" dirty="0"/>
              <a:t>30</a:t>
            </a:r>
            <a:r>
              <a:rPr lang="ja-JP" altLang="en-US" sz="1100" dirty="0"/>
              <a:t>年推計）」</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高齢化率の予測</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17</a:t>
            </a:fld>
            <a:endParaRPr lang="ja-JP" altLang="en-US" sz="1600" dirty="0"/>
          </a:p>
        </p:txBody>
      </p:sp>
    </p:spTree>
    <p:extLst>
      <p:ext uri="{BB962C8B-B14F-4D97-AF65-F5344CB8AC3E}">
        <p14:creationId xmlns:p14="http://schemas.microsoft.com/office/powerpoint/2010/main" val="458902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●大阪府では、全国や他の都市（神奈川、愛知）に比べ</a:t>
            </a:r>
            <a:r>
              <a:rPr kumimoji="1" lang="en-US" altLang="ja-JP" sz="1400" dirty="0" smtClean="0">
                <a:solidFill>
                  <a:schemeClr val="tx1"/>
                </a:solidFill>
                <a:latin typeface="Meiryo UI" panose="020B0604030504040204" pitchFamily="50" charset="-128"/>
                <a:ea typeface="Meiryo UI" panose="020B0604030504040204" pitchFamily="50" charset="-128"/>
              </a:rPr>
              <a:t>65</a:t>
            </a:r>
            <a:r>
              <a:rPr kumimoji="1" lang="ja-JP" altLang="en-US" sz="1400" dirty="0" smtClean="0">
                <a:solidFill>
                  <a:schemeClr val="tx1"/>
                </a:solidFill>
                <a:latin typeface="Meiryo UI" panose="020B0604030504040204" pitchFamily="50" charset="-128"/>
                <a:ea typeface="Meiryo UI" panose="020B0604030504040204" pitchFamily="50" charset="-128"/>
              </a:rPr>
              <a:t>歳以上の高齢者の単独世帯が多い。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67161"/>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国勢</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1"/>
          <p:cNvGraphicFramePr>
            <a:graphicFrameLocks noGrp="1"/>
          </p:cNvGraphicFramePr>
          <p:nvPr>
            <p:extLst/>
          </p:nvPr>
        </p:nvGraphicFramePr>
        <p:xfrm>
          <a:off x="774685" y="1518597"/>
          <a:ext cx="8356630" cy="384435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640725">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640725">
                <a:tc>
                  <a:txBody>
                    <a:bodyPr/>
                    <a:lstStyle/>
                    <a:p>
                      <a:pPr algn="ctr">
                        <a:spcAft>
                          <a:spcPts val="0"/>
                        </a:spcAft>
                      </a:pPr>
                      <a:r>
                        <a:rPr lang="ja-JP" sz="1800" kern="100" dirty="0">
                          <a:effectLst/>
                          <a:latin typeface="+mn-ea"/>
                          <a:ea typeface="+mn-ea"/>
                        </a:rPr>
                        <a:t>全国</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640725">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640725">
                <a:tc>
                  <a:txBody>
                    <a:bodyPr/>
                    <a:lstStyle/>
                    <a:p>
                      <a:pPr algn="ctr">
                        <a:spcAft>
                          <a:spcPts val="0"/>
                        </a:spcAft>
                      </a:pPr>
                      <a:r>
                        <a:rPr lang="ja-JP" altLang="en-US" sz="1800" kern="100" dirty="0" smtClean="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640725">
                <a:tc>
                  <a:txBody>
                    <a:bodyPr/>
                    <a:lstStyle/>
                    <a:p>
                      <a:pPr algn="ctr">
                        <a:spcAft>
                          <a:spcPts val="0"/>
                        </a:spcAft>
                      </a:pPr>
                      <a:r>
                        <a:rPr lang="ja-JP" altLang="en-US" sz="1800" kern="100" dirty="0" smtClean="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640725">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684533" y="4662152"/>
            <a:ext cx="2886570" cy="824248"/>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29600" y="1265183"/>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（単位：％）</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人口動態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独居老人世帯の比較</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21" name="ホームベース 20"/>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18</a:t>
            </a:fld>
            <a:endParaRPr lang="ja-JP" altLang="en-US" sz="1600" dirty="0"/>
          </a:p>
        </p:txBody>
      </p:sp>
    </p:spTree>
    <p:extLst>
      <p:ext uri="{BB962C8B-B14F-4D97-AF65-F5344CB8AC3E}">
        <p14:creationId xmlns:p14="http://schemas.microsoft.com/office/powerpoint/2010/main" val="1479926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11808" y="473175"/>
            <a:ext cx="4385123" cy="445507"/>
          </a:xfrm>
          <a:prstGeom prst="rect">
            <a:avLst/>
          </a:prstGeom>
          <a:noFill/>
        </p:spPr>
        <p:txBody>
          <a:bodyPr wrap="square" rtlCol="0">
            <a:spAutoFit/>
          </a:bodyPr>
          <a:lstStyle/>
          <a:p>
            <a:pPr algn="ctr"/>
            <a:r>
              <a:rPr kumimoji="1" lang="ja-JP" altLang="en-US" sz="2295" b="1" u="sng" dirty="0">
                <a:latin typeface="+mn-ea"/>
              </a:rPr>
              <a:t>目　　次</a:t>
            </a:r>
          </a:p>
        </p:txBody>
      </p:sp>
      <p:sp>
        <p:nvSpPr>
          <p:cNvPr id="4" name="テキスト ボックス 3"/>
          <p:cNvSpPr txBox="1"/>
          <p:nvPr/>
        </p:nvSpPr>
        <p:spPr>
          <a:xfrm>
            <a:off x="1798743" y="1052179"/>
            <a:ext cx="4311771" cy="2917722"/>
          </a:xfrm>
          <a:prstGeom prst="rect">
            <a:avLst/>
          </a:prstGeom>
          <a:noFill/>
          <a:ln>
            <a:noFill/>
          </a:ln>
        </p:spPr>
        <p:txBody>
          <a:bodyPr wrap="square" rtlCol="0">
            <a:spAutoFit/>
          </a:bodyPr>
          <a:lstStyle/>
          <a:p>
            <a:pPr>
              <a:lnSpc>
                <a:spcPct val="150000"/>
              </a:lnSpc>
            </a:pPr>
            <a:r>
              <a:rPr kumimoji="1" lang="ja-JP" altLang="en-US" sz="1530" b="1" dirty="0" smtClean="0">
                <a:latin typeface="+mn-ea"/>
              </a:rPr>
              <a:t>新型</a:t>
            </a:r>
            <a:r>
              <a:rPr kumimoji="1" lang="ja-JP" altLang="en-US" sz="1530" b="1" dirty="0">
                <a:latin typeface="+mn-ea"/>
              </a:rPr>
              <a:t>コロナウイルスの感染拡大による影響分析</a:t>
            </a:r>
            <a:endParaRPr kumimoji="1" lang="en-US" altLang="ja-JP" sz="1530" b="1" dirty="0">
              <a:latin typeface="+mn-ea"/>
            </a:endParaRPr>
          </a:p>
          <a:p>
            <a:pPr>
              <a:lnSpc>
                <a:spcPct val="150000"/>
              </a:lnSpc>
            </a:pPr>
            <a:r>
              <a:rPr kumimoji="1" lang="ja-JP" altLang="en-US" sz="1530" b="1" dirty="0">
                <a:latin typeface="+mn-ea"/>
              </a:rPr>
              <a:t>（１）コロナ以前の</a:t>
            </a:r>
            <a:r>
              <a:rPr kumimoji="1" lang="ja-JP" altLang="en-US" sz="1530" b="1" dirty="0" smtClean="0">
                <a:latin typeface="+mn-ea"/>
              </a:rPr>
              <a:t>大阪</a:t>
            </a:r>
            <a:endParaRPr kumimoji="1" lang="en-US" altLang="ja-JP" sz="1530" b="1" dirty="0" smtClean="0">
              <a:latin typeface="+mn-ea"/>
            </a:endParaRPr>
          </a:p>
          <a:p>
            <a:pPr>
              <a:lnSpc>
                <a:spcPct val="150000"/>
              </a:lnSpc>
            </a:pPr>
            <a:r>
              <a:rPr kumimoji="1" lang="ja-JP" altLang="en-US" sz="1530" b="1" dirty="0">
                <a:latin typeface="+mn-ea"/>
              </a:rPr>
              <a:t>　　</a:t>
            </a:r>
            <a:r>
              <a:rPr kumimoji="1" lang="ja-JP" altLang="en-US" sz="1530" b="1" dirty="0" smtClean="0">
                <a:latin typeface="+mn-ea"/>
              </a:rPr>
              <a:t>　　①経済</a:t>
            </a:r>
            <a:r>
              <a:rPr kumimoji="1" lang="ja-JP" altLang="en-US" sz="1530" b="1" dirty="0">
                <a:latin typeface="+mn-ea"/>
              </a:rPr>
              <a:t>（産業・雇用</a:t>
            </a:r>
            <a:r>
              <a:rPr kumimoji="1" lang="ja-JP" altLang="en-US" sz="1530" b="1" dirty="0" smtClean="0">
                <a:latin typeface="+mn-ea"/>
              </a:rPr>
              <a:t>）</a:t>
            </a:r>
            <a:endParaRPr kumimoji="1" lang="en-US" altLang="ja-JP" sz="1530" b="1" dirty="0" smtClean="0">
              <a:latin typeface="+mn-ea"/>
            </a:endParaRPr>
          </a:p>
          <a:p>
            <a:pPr>
              <a:lnSpc>
                <a:spcPct val="150000"/>
              </a:lnSpc>
            </a:pPr>
            <a:r>
              <a:rPr kumimoji="1" lang="ja-JP" altLang="en-US" sz="1530" b="1" dirty="0" smtClean="0">
                <a:latin typeface="+mn-ea"/>
              </a:rPr>
              <a:t>　</a:t>
            </a:r>
            <a:r>
              <a:rPr kumimoji="1" lang="ja-JP" altLang="en-US" sz="1530" b="1" dirty="0">
                <a:latin typeface="+mn-ea"/>
              </a:rPr>
              <a:t>　</a:t>
            </a:r>
            <a:r>
              <a:rPr kumimoji="1" lang="ja-JP" altLang="en-US" sz="1530" b="1" dirty="0" smtClean="0">
                <a:latin typeface="+mn-ea"/>
              </a:rPr>
              <a:t>　　②</a:t>
            </a:r>
            <a:r>
              <a:rPr kumimoji="1" lang="ja-JP" altLang="en-US" sz="1530" b="1" dirty="0">
                <a:latin typeface="+mn-ea"/>
              </a:rPr>
              <a:t>社会・</a:t>
            </a:r>
            <a:r>
              <a:rPr kumimoji="1" lang="ja-JP" altLang="en-US" sz="1530" b="1" dirty="0" smtClean="0">
                <a:latin typeface="+mn-ea"/>
              </a:rPr>
              <a:t>くらし</a:t>
            </a:r>
            <a:endParaRPr kumimoji="1" lang="en-US" altLang="ja-JP" sz="1530" b="1" dirty="0">
              <a:latin typeface="+mn-ea"/>
            </a:endParaRPr>
          </a:p>
          <a:p>
            <a:pPr>
              <a:lnSpc>
                <a:spcPct val="150000"/>
              </a:lnSpc>
            </a:pPr>
            <a:r>
              <a:rPr kumimoji="1" lang="ja-JP" altLang="en-US" sz="1530" b="1" dirty="0">
                <a:latin typeface="+mn-ea"/>
              </a:rPr>
              <a:t>（２）コロナによる影響と新たな</a:t>
            </a:r>
            <a:r>
              <a:rPr kumimoji="1" lang="ja-JP" altLang="en-US" sz="1530" b="1" dirty="0" smtClean="0">
                <a:latin typeface="+mn-ea"/>
              </a:rPr>
              <a:t>潮流</a:t>
            </a:r>
            <a:endParaRPr kumimoji="1" lang="en-US" altLang="ja-JP" sz="1530" b="1" dirty="0" smtClean="0">
              <a:latin typeface="+mn-ea"/>
            </a:endParaRPr>
          </a:p>
          <a:p>
            <a:pPr>
              <a:lnSpc>
                <a:spcPct val="150000"/>
              </a:lnSpc>
            </a:pPr>
            <a:r>
              <a:rPr kumimoji="1" lang="ja-JP" altLang="en-US" sz="1530" b="1" dirty="0">
                <a:latin typeface="+mn-ea"/>
              </a:rPr>
              <a:t>　　</a:t>
            </a:r>
            <a:r>
              <a:rPr kumimoji="1" lang="ja-JP" altLang="en-US" sz="1530" b="1" dirty="0" smtClean="0">
                <a:latin typeface="+mn-ea"/>
              </a:rPr>
              <a:t>　　①</a:t>
            </a:r>
            <a:r>
              <a:rPr kumimoji="1" lang="ja-JP" altLang="en-US" sz="1530" b="1" dirty="0">
                <a:latin typeface="+mn-ea"/>
              </a:rPr>
              <a:t>経済（産業・雇用）</a:t>
            </a:r>
            <a:endParaRPr kumimoji="1" lang="en-US" altLang="ja-JP" sz="1530" b="1" dirty="0">
              <a:latin typeface="+mn-ea"/>
            </a:endParaRPr>
          </a:p>
          <a:p>
            <a:pPr>
              <a:lnSpc>
                <a:spcPct val="150000"/>
              </a:lnSpc>
            </a:pPr>
            <a:r>
              <a:rPr kumimoji="1" lang="ja-JP" altLang="en-US" sz="1530" b="1" dirty="0">
                <a:latin typeface="+mn-ea"/>
              </a:rPr>
              <a:t>　　</a:t>
            </a:r>
            <a:r>
              <a:rPr kumimoji="1" lang="ja-JP" altLang="en-US" sz="1530" b="1" dirty="0" smtClean="0">
                <a:latin typeface="+mn-ea"/>
              </a:rPr>
              <a:t>　　②</a:t>
            </a:r>
            <a:r>
              <a:rPr kumimoji="1" lang="ja-JP" altLang="en-US" sz="1530" b="1" dirty="0">
                <a:latin typeface="+mn-ea"/>
              </a:rPr>
              <a:t>社会・くらし</a:t>
            </a:r>
            <a:endParaRPr kumimoji="1" lang="en-US" altLang="ja-JP" sz="1530" b="1" dirty="0">
              <a:latin typeface="+mn-ea"/>
            </a:endParaRPr>
          </a:p>
          <a:p>
            <a:pPr>
              <a:lnSpc>
                <a:spcPct val="150000"/>
              </a:lnSpc>
            </a:pPr>
            <a:r>
              <a:rPr kumimoji="1" lang="ja-JP" altLang="en-US" sz="1530" b="1" dirty="0" smtClean="0">
                <a:latin typeface="+mn-ea"/>
              </a:rPr>
              <a:t>　　　　③</a:t>
            </a:r>
            <a:r>
              <a:rPr kumimoji="1" lang="ja-JP" altLang="en-US" sz="1530" b="1" dirty="0">
                <a:latin typeface="+mn-ea"/>
              </a:rPr>
              <a:t>東京一極集中</a:t>
            </a:r>
            <a:r>
              <a:rPr kumimoji="1" lang="ja-JP" altLang="en-US" sz="1530" b="1" dirty="0" smtClean="0">
                <a:latin typeface="+mn-ea"/>
              </a:rPr>
              <a:t>リスク</a:t>
            </a:r>
            <a:endParaRPr kumimoji="1" lang="ja-JP" altLang="en-US" sz="1530" b="1" dirty="0">
              <a:latin typeface="+mn-ea"/>
            </a:endParaRPr>
          </a:p>
        </p:txBody>
      </p:sp>
      <p:sp>
        <p:nvSpPr>
          <p:cNvPr id="5" name="テキスト ボックス 4"/>
          <p:cNvSpPr txBox="1"/>
          <p:nvPr/>
        </p:nvSpPr>
        <p:spPr>
          <a:xfrm>
            <a:off x="7385615" y="1052179"/>
            <a:ext cx="1541457"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smtClean="0">
                <a:latin typeface="+mn-ea"/>
              </a:rPr>
              <a:t>Ｐ２</a:t>
            </a:r>
            <a:endParaRPr kumimoji="1" lang="en-US" altLang="ja-JP" sz="1530" b="1" dirty="0">
              <a:latin typeface="+mn-ea"/>
            </a:endParaRPr>
          </a:p>
          <a:p>
            <a:pPr>
              <a:lnSpc>
                <a:spcPct val="150000"/>
              </a:lnSpc>
            </a:pPr>
            <a:r>
              <a:rPr kumimoji="1" lang="ja-JP" altLang="en-US" sz="1530" b="1" dirty="0" smtClean="0">
                <a:latin typeface="+mn-ea"/>
              </a:rPr>
              <a:t>Ｐ</a:t>
            </a:r>
            <a:r>
              <a:rPr kumimoji="1" lang="en-US" altLang="ja-JP" sz="1530" b="1" dirty="0" smtClean="0">
                <a:latin typeface="+mn-ea"/>
              </a:rPr>
              <a:t>15</a:t>
            </a: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smtClean="0">
                <a:latin typeface="+mn-ea"/>
              </a:rPr>
              <a:t>Ｐ</a:t>
            </a:r>
            <a:r>
              <a:rPr kumimoji="1" lang="en-US" altLang="ja-JP" sz="1530" b="1" dirty="0" smtClean="0">
                <a:latin typeface="+mn-ea"/>
              </a:rPr>
              <a:t>27</a:t>
            </a:r>
            <a:endParaRPr kumimoji="1" lang="en-US" altLang="ja-JP" sz="1530" b="1" dirty="0">
              <a:latin typeface="+mn-ea"/>
            </a:endParaRPr>
          </a:p>
          <a:p>
            <a:pPr>
              <a:lnSpc>
                <a:spcPct val="150000"/>
              </a:lnSpc>
            </a:pPr>
            <a:r>
              <a:rPr kumimoji="1" lang="ja-JP" altLang="en-US" sz="1530" b="1" dirty="0" smtClean="0">
                <a:latin typeface="+mn-ea"/>
              </a:rPr>
              <a:t>Ｐ</a:t>
            </a:r>
            <a:r>
              <a:rPr kumimoji="1" lang="en-US" altLang="ja-JP" sz="1530" b="1" dirty="0" smtClean="0">
                <a:latin typeface="+mn-ea"/>
              </a:rPr>
              <a:t>53</a:t>
            </a:r>
            <a:endParaRPr kumimoji="1" lang="en-US" altLang="ja-JP" sz="1530" b="1" dirty="0">
              <a:latin typeface="+mn-ea"/>
            </a:endParaRPr>
          </a:p>
          <a:p>
            <a:pPr>
              <a:lnSpc>
                <a:spcPct val="150000"/>
              </a:lnSpc>
            </a:pPr>
            <a:r>
              <a:rPr kumimoji="1" lang="ja-JP" altLang="en-US" sz="1530" b="1" dirty="0" smtClean="0">
                <a:latin typeface="+mn-ea"/>
              </a:rPr>
              <a:t>Ｐ</a:t>
            </a:r>
            <a:r>
              <a:rPr kumimoji="1" lang="en-US" altLang="ja-JP" sz="1530" b="1" dirty="0" smtClean="0">
                <a:latin typeface="+mn-ea"/>
              </a:rPr>
              <a:t>62</a:t>
            </a:r>
            <a:endParaRPr kumimoji="1" lang="en-US" altLang="ja-JP" sz="1530" b="1" dirty="0">
              <a:latin typeface="+mn-ea"/>
            </a:endParaRPr>
          </a:p>
        </p:txBody>
      </p:sp>
      <p:sp>
        <p:nvSpPr>
          <p:cNvPr id="7" name="正方形/長方形 6"/>
          <p:cNvSpPr/>
          <p:nvPr/>
        </p:nvSpPr>
        <p:spPr>
          <a:xfrm>
            <a:off x="8651458" y="5793989"/>
            <a:ext cx="381417" cy="32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61"/>
          </a:p>
        </p:txBody>
      </p:sp>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a:t>
            </a:fld>
            <a:endParaRPr lang="ja-JP" altLang="en-US" sz="1600" dirty="0"/>
          </a:p>
        </p:txBody>
      </p:sp>
      <p:sp>
        <p:nvSpPr>
          <p:cNvPr id="2" name="正方形/長方形 1"/>
          <p:cNvSpPr/>
          <p:nvPr/>
        </p:nvSpPr>
        <p:spPr>
          <a:xfrm>
            <a:off x="1969085" y="4484913"/>
            <a:ext cx="5967831" cy="119012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本資料</a:t>
            </a:r>
            <a:r>
              <a:rPr kumimoji="1" lang="ja-JP" altLang="en-US" sz="1400" dirty="0">
                <a:solidFill>
                  <a:schemeClr val="tx1"/>
                </a:solidFill>
              </a:rPr>
              <a:t>は</a:t>
            </a:r>
            <a:r>
              <a:rPr kumimoji="1" lang="ja-JP" altLang="en-US" sz="1400" dirty="0" smtClean="0">
                <a:solidFill>
                  <a:schemeClr val="tx1"/>
                </a:solidFill>
              </a:rPr>
              <a:t>、「大阪</a:t>
            </a:r>
            <a:r>
              <a:rPr kumimoji="1" lang="ja-JP" altLang="en-US" sz="1400" dirty="0">
                <a:solidFill>
                  <a:schemeClr val="tx1"/>
                </a:solidFill>
              </a:rPr>
              <a:t>の再生・成長に向けた</a:t>
            </a:r>
            <a:r>
              <a:rPr kumimoji="1" lang="ja-JP" altLang="en-US" sz="1400" dirty="0" smtClean="0">
                <a:solidFill>
                  <a:schemeClr val="tx1"/>
                </a:solidFill>
              </a:rPr>
              <a:t>新戦略」における</a:t>
            </a:r>
            <a:endParaRPr kumimoji="1" lang="ja-JP" altLang="en-US" sz="1400" dirty="0">
              <a:solidFill>
                <a:schemeClr val="tx1"/>
              </a:solidFill>
            </a:endParaRPr>
          </a:p>
          <a:p>
            <a:pPr>
              <a:spcAft>
                <a:spcPts val="600"/>
              </a:spcAft>
            </a:pPr>
            <a:r>
              <a:rPr kumimoji="1" lang="ja-JP" altLang="en-US" sz="1400" dirty="0" smtClean="0">
                <a:solidFill>
                  <a:schemeClr val="tx1"/>
                </a:solidFill>
              </a:rPr>
              <a:t>新型</a:t>
            </a:r>
            <a:r>
              <a:rPr kumimoji="1" lang="ja-JP" altLang="en-US" sz="1400" dirty="0">
                <a:solidFill>
                  <a:schemeClr val="tx1"/>
                </a:solidFill>
              </a:rPr>
              <a:t>コロナウイルスの感染拡大による影響</a:t>
            </a:r>
            <a:r>
              <a:rPr kumimoji="1" lang="ja-JP" altLang="en-US" sz="1400" dirty="0" smtClean="0">
                <a:solidFill>
                  <a:schemeClr val="tx1"/>
                </a:solidFill>
              </a:rPr>
              <a:t>分析のデータ等をまとめたものである。</a:t>
            </a:r>
            <a:endParaRPr kumimoji="1" lang="en-US" altLang="ja-JP" sz="1400" dirty="0" smtClean="0">
              <a:solidFill>
                <a:schemeClr val="tx1"/>
              </a:solidFill>
            </a:endParaRPr>
          </a:p>
          <a:p>
            <a:r>
              <a:rPr kumimoji="1" lang="ja-JP" altLang="en-US" sz="1400" dirty="0" smtClean="0">
                <a:solidFill>
                  <a:schemeClr val="tx1"/>
                </a:solidFill>
              </a:rPr>
              <a:t>なお、</a:t>
            </a:r>
            <a:r>
              <a:rPr kumimoji="1" lang="en-US" altLang="ja-JP" sz="1400" dirty="0" smtClean="0">
                <a:solidFill>
                  <a:schemeClr val="tx1"/>
                </a:solidFill>
              </a:rPr>
              <a:t>『</a:t>
            </a:r>
            <a:r>
              <a:rPr kumimoji="1" lang="ja-JP" altLang="en-US" sz="1400" dirty="0" smtClean="0">
                <a:solidFill>
                  <a:schemeClr val="tx1"/>
                </a:solidFill>
              </a:rPr>
              <a:t>再掲</a:t>
            </a:r>
            <a:r>
              <a:rPr kumimoji="1" lang="en-US" altLang="ja-JP" sz="1400" dirty="0" smtClean="0">
                <a:solidFill>
                  <a:schemeClr val="tx1"/>
                </a:solidFill>
              </a:rPr>
              <a:t>』</a:t>
            </a:r>
            <a:r>
              <a:rPr kumimoji="1" lang="ja-JP" altLang="en-US" sz="1400" dirty="0" smtClean="0">
                <a:solidFill>
                  <a:schemeClr val="tx1"/>
                </a:solidFill>
              </a:rPr>
              <a:t>と記載している資料は、</a:t>
            </a:r>
            <a:r>
              <a:rPr kumimoji="1" lang="ja-JP" altLang="en-US" sz="1400" dirty="0">
                <a:solidFill>
                  <a:schemeClr val="tx1"/>
                </a:solidFill>
              </a:rPr>
              <a:t> 「大阪の再生・成長に向けた</a:t>
            </a:r>
            <a:r>
              <a:rPr kumimoji="1" lang="ja-JP" altLang="en-US" sz="1400" dirty="0" smtClean="0">
                <a:solidFill>
                  <a:schemeClr val="tx1"/>
                </a:solidFill>
              </a:rPr>
              <a:t>新戦略」にも</a:t>
            </a:r>
            <a:endParaRPr kumimoji="1" lang="en-US" altLang="ja-JP" sz="1400" dirty="0" smtClean="0">
              <a:solidFill>
                <a:schemeClr val="tx1"/>
              </a:solidFill>
            </a:endParaRPr>
          </a:p>
          <a:p>
            <a:r>
              <a:rPr kumimoji="1" lang="ja-JP" altLang="en-US" sz="1400" dirty="0" smtClean="0">
                <a:solidFill>
                  <a:schemeClr val="tx1"/>
                </a:solidFill>
              </a:rPr>
              <a:t>掲載している資料のことをさす。</a:t>
            </a:r>
            <a:endParaRPr kumimoji="1" lang="ja-JP" altLang="en-US" sz="1400" dirty="0">
              <a:solidFill>
                <a:schemeClr val="tx1"/>
              </a:solidFill>
            </a:endParaRPr>
          </a:p>
        </p:txBody>
      </p:sp>
      <p:sp>
        <p:nvSpPr>
          <p:cNvPr id="9" name="テキスト ボックス 8"/>
          <p:cNvSpPr txBox="1"/>
          <p:nvPr/>
        </p:nvSpPr>
        <p:spPr>
          <a:xfrm>
            <a:off x="4688115" y="1052179"/>
            <a:ext cx="2508816"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smtClean="0">
                <a:latin typeface="+mn-ea"/>
              </a:rPr>
              <a:t>・・・・・・・・・・・・・・・・・・・・</a:t>
            </a: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r>
              <a:rPr kumimoji="1" lang="ja-JP" altLang="en-US" sz="1530" b="1" dirty="0" smtClean="0">
                <a:latin typeface="+mn-ea"/>
              </a:rPr>
              <a:t>・・</a:t>
            </a:r>
            <a:r>
              <a:rPr kumimoji="1" lang="ja-JP" altLang="en-US" sz="1530" b="1" dirty="0">
                <a:latin typeface="+mn-ea"/>
              </a:rPr>
              <a:t>・・</a:t>
            </a: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r>
              <a:rPr kumimoji="1" lang="ja-JP" altLang="en-US" sz="1530" b="1" dirty="0" smtClean="0">
                <a:latin typeface="+mn-ea"/>
              </a:rPr>
              <a:t>・・</a:t>
            </a: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r>
              <a:rPr kumimoji="1" lang="ja-JP" altLang="en-US" sz="1530" b="1" dirty="0" smtClean="0">
                <a:latin typeface="+mn-ea"/>
              </a:rPr>
              <a:t>・・</a:t>
            </a: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r>
              <a:rPr kumimoji="1" lang="ja-JP" altLang="en-US" sz="1530" b="1" dirty="0" smtClean="0">
                <a:latin typeface="+mn-ea"/>
              </a:rPr>
              <a:t>・・</a:t>
            </a:r>
            <a:r>
              <a:rPr kumimoji="1" lang="ja-JP" altLang="en-US" sz="1530" b="1" dirty="0">
                <a:latin typeface="+mn-ea"/>
              </a:rPr>
              <a:t>・・</a:t>
            </a:r>
            <a:endParaRPr kumimoji="1" lang="en-US" altLang="ja-JP" sz="1530" b="1" dirty="0">
              <a:latin typeface="+mn-ea"/>
            </a:endParaRPr>
          </a:p>
        </p:txBody>
      </p:sp>
    </p:spTree>
    <p:extLst>
      <p:ext uri="{BB962C8B-B14F-4D97-AF65-F5344CB8AC3E}">
        <p14:creationId xmlns:p14="http://schemas.microsoft.com/office/powerpoint/2010/main" val="1194401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平均寿命と健康寿命についても、全国的に低い</a:t>
            </a:r>
            <a:r>
              <a:rPr kumimoji="1" lang="ja-JP" altLang="en-US" sz="1400" dirty="0" smtClean="0">
                <a:solidFill>
                  <a:schemeClr val="tx1"/>
                </a:solidFill>
                <a:latin typeface="Meiryo UI" panose="020B0604030504040204" pitchFamily="50" charset="-128"/>
                <a:ea typeface="Meiryo UI" panose="020B0604030504040204" pitchFamily="50" charset="-128"/>
              </a:rPr>
              <a:t>状況。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平均寿命・健康寿命</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21" name="ホームベース 20"/>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83" y="1069323"/>
            <a:ext cx="7986823" cy="5050490"/>
          </a:xfrm>
          <a:prstGeom prst="rect">
            <a:avLst/>
          </a:prstGeom>
        </p:spPr>
      </p:pic>
      <p:sp>
        <p:nvSpPr>
          <p:cNvPr id="15" name="正方形/長方形 14"/>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19</a:t>
            </a:fld>
            <a:endParaRPr lang="ja-JP" altLang="en-US" sz="1600" dirty="0"/>
          </a:p>
        </p:txBody>
      </p:sp>
    </p:spTree>
    <p:extLst>
      <p:ext uri="{BB962C8B-B14F-4D97-AF65-F5344CB8AC3E}">
        <p14:creationId xmlns:p14="http://schemas.microsoft.com/office/powerpoint/2010/main" val="401099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人口動態（府内各地域の状況）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11" name="図 10"/>
          <p:cNvPicPr>
            <a:picLocks noChangeAspect="1"/>
          </p:cNvPicPr>
          <p:nvPr/>
        </p:nvPicPr>
        <p:blipFill>
          <a:blip r:embed="rId3"/>
          <a:stretch>
            <a:fillRect/>
          </a:stretch>
        </p:blipFill>
        <p:spPr>
          <a:xfrm>
            <a:off x="844631" y="768520"/>
            <a:ext cx="8617472" cy="4302580"/>
          </a:xfrm>
          <a:prstGeom prst="rect">
            <a:avLst/>
          </a:prstGeom>
        </p:spPr>
      </p:pic>
      <p:sp>
        <p:nvSpPr>
          <p:cNvPr id="12" name="テキスト ボックス 11">
            <a:extLst>
              <a:ext uri="{FF2B5EF4-FFF2-40B4-BE49-F238E27FC236}">
                <a16:creationId xmlns:a16="http://schemas.microsoft.com/office/drawing/2014/main" id="{178AA22E-FCB1-45B3-87A6-15F3CBAFE844}"/>
              </a:ext>
            </a:extLst>
          </p:cNvPr>
          <p:cNvSpPr txBox="1"/>
          <p:nvPr/>
        </p:nvSpPr>
        <p:spPr>
          <a:xfrm>
            <a:off x="379901" y="4911405"/>
            <a:ext cx="9146197" cy="461665"/>
          </a:xfrm>
          <a:prstGeom prst="rect">
            <a:avLst/>
          </a:prstGeom>
          <a:noFill/>
        </p:spPr>
        <p:txBody>
          <a:bodyPr wrap="square" rtlCol="0">
            <a:spAutoFit/>
          </a:bodyPr>
          <a:lstStyle/>
          <a:p>
            <a:pPr lvl="0">
              <a:defRPr/>
            </a:pPr>
            <a:r>
              <a:rPr kumimoji="1" lang="ja-JP" altLang="en-US" sz="1200" dirty="0">
                <a:solidFill>
                  <a:prstClr val="black"/>
                </a:solidFill>
                <a:latin typeface="+mn-ea"/>
              </a:rPr>
              <a:t>出典：</a:t>
            </a:r>
            <a:r>
              <a:rPr kumimoji="1" lang="en-US" altLang="ja-JP" sz="1200" dirty="0">
                <a:solidFill>
                  <a:prstClr val="black"/>
                </a:solidFill>
                <a:latin typeface="+mn-ea"/>
              </a:rPr>
              <a:t>2015</a:t>
            </a:r>
            <a:r>
              <a:rPr kumimoji="1" lang="ja-JP" altLang="en-US" sz="1200" dirty="0">
                <a:solidFill>
                  <a:prstClr val="black"/>
                </a:solidFill>
                <a:latin typeface="+mn-ea"/>
              </a:rPr>
              <a:t>年までは総務省 </a:t>
            </a:r>
            <a:r>
              <a:rPr kumimoji="1" lang="ja-JP" altLang="en-US" sz="1200" dirty="0" smtClean="0">
                <a:solidFill>
                  <a:prstClr val="black"/>
                </a:solidFill>
                <a:latin typeface="+mn-ea"/>
              </a:rPr>
              <a:t>「国勢調査」</a:t>
            </a:r>
            <a:endParaRPr kumimoji="1" lang="en-US" altLang="ja-JP" sz="1200" dirty="0">
              <a:solidFill>
                <a:prstClr val="black"/>
              </a:solidFill>
              <a:latin typeface="+mn-ea"/>
            </a:endParaRPr>
          </a:p>
          <a:p>
            <a:pPr marL="457200" lvl="0" indent="-457200">
              <a:defRPr/>
            </a:pPr>
            <a:r>
              <a:rPr lang="ja-JP" altLang="en-US" sz="1200" dirty="0">
                <a:solidFill>
                  <a:prstClr val="black"/>
                </a:solidFill>
                <a:latin typeface="+mn-ea"/>
              </a:rPr>
              <a:t>　　</a:t>
            </a:r>
            <a:r>
              <a:rPr lang="ja-JP" altLang="en-US" sz="1200" dirty="0" smtClean="0">
                <a:solidFill>
                  <a:prstClr val="black"/>
                </a:solidFill>
                <a:latin typeface="+mn-ea"/>
              </a:rPr>
              <a:t>   </a:t>
            </a:r>
            <a:r>
              <a:rPr kumimoji="1" lang="en-US" altLang="ja-JP" sz="1200" dirty="0">
                <a:solidFill>
                  <a:prstClr val="black"/>
                </a:solidFill>
                <a:latin typeface="+mn-ea"/>
              </a:rPr>
              <a:t>2020</a:t>
            </a:r>
            <a:r>
              <a:rPr kumimoji="1" lang="ja-JP" altLang="en-US" sz="1200" dirty="0">
                <a:solidFill>
                  <a:prstClr val="black"/>
                </a:solidFill>
                <a:latin typeface="+mn-ea"/>
              </a:rPr>
              <a:t>年以降</a:t>
            </a:r>
            <a:r>
              <a:rPr lang="ja-JP" altLang="en-US" sz="1200" dirty="0" smtClean="0">
                <a:solidFill>
                  <a:prstClr val="black"/>
                </a:solidFill>
                <a:latin typeface="+mn-ea"/>
              </a:rPr>
              <a:t>は「大阪府</a:t>
            </a:r>
            <a:r>
              <a:rPr lang="ja-JP" altLang="en-US" sz="1200" dirty="0">
                <a:solidFill>
                  <a:prstClr val="black"/>
                </a:solidFill>
                <a:latin typeface="+mn-ea"/>
              </a:rPr>
              <a:t>の将来推計人口について（</a:t>
            </a:r>
            <a:r>
              <a:rPr lang="en-US" altLang="ja-JP" sz="1200" dirty="0">
                <a:solidFill>
                  <a:prstClr val="black"/>
                </a:solidFill>
                <a:latin typeface="+mn-ea"/>
              </a:rPr>
              <a:t>2018</a:t>
            </a:r>
            <a:r>
              <a:rPr lang="ja-JP" altLang="en-US" sz="1200" dirty="0">
                <a:solidFill>
                  <a:prstClr val="black"/>
                </a:solidFill>
                <a:latin typeface="+mn-ea"/>
              </a:rPr>
              <a:t>年</a:t>
            </a:r>
            <a:r>
              <a:rPr lang="en-US" altLang="ja-JP" sz="1200" dirty="0">
                <a:solidFill>
                  <a:prstClr val="black"/>
                </a:solidFill>
                <a:latin typeface="+mn-ea"/>
              </a:rPr>
              <a:t>8</a:t>
            </a:r>
            <a:r>
              <a:rPr lang="ja-JP" altLang="en-US" sz="1200" dirty="0">
                <a:solidFill>
                  <a:prstClr val="black"/>
                </a:solidFill>
                <a:latin typeface="+mn-ea"/>
              </a:rPr>
              <a:t>月</a:t>
            </a:r>
            <a:r>
              <a:rPr lang="ja-JP" altLang="en-US" sz="1200" dirty="0" smtClean="0">
                <a:solidFill>
                  <a:prstClr val="black"/>
                </a:solidFill>
                <a:latin typeface="+mn-ea"/>
              </a:rPr>
              <a:t>）」における大阪府の人口</a:t>
            </a:r>
            <a:r>
              <a:rPr lang="ja-JP" altLang="en-US" sz="1200" dirty="0">
                <a:solidFill>
                  <a:prstClr val="black"/>
                </a:solidFill>
                <a:latin typeface="+mn-ea"/>
              </a:rPr>
              <a:t>推計（ケース２）に基づき</a:t>
            </a:r>
            <a:r>
              <a:rPr lang="ja-JP" altLang="en-US" sz="1200" dirty="0" smtClean="0">
                <a:solidFill>
                  <a:prstClr val="black"/>
                </a:solidFill>
                <a:latin typeface="+mn-ea"/>
              </a:rPr>
              <a:t>大阪府企画室推計</a:t>
            </a:r>
            <a:endParaRPr kumimoji="1" lang="ja-JP" altLang="en-US" sz="1200" dirty="0">
              <a:solidFill>
                <a:prstClr val="black"/>
              </a:solidFill>
              <a:latin typeface="+mn-ea"/>
            </a:endParaRPr>
          </a:p>
        </p:txBody>
      </p:sp>
      <p:sp>
        <p:nvSpPr>
          <p:cNvPr id="15" name="正方形/長方形 14"/>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20</a:t>
            </a:fld>
            <a:endParaRPr lang="ja-JP" altLang="en-US" sz="1600" dirty="0"/>
          </a:p>
        </p:txBody>
      </p:sp>
    </p:spTree>
    <p:extLst>
      <p:ext uri="{BB962C8B-B14F-4D97-AF65-F5344CB8AC3E}">
        <p14:creationId xmlns:p14="http://schemas.microsoft.com/office/powerpoint/2010/main" val="338994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21</a:t>
            </a:fld>
            <a:endParaRPr lang="ja-JP" altLang="en-US" sz="1600" dirty="0"/>
          </a:p>
        </p:txBody>
      </p:sp>
      <p:sp>
        <p:nvSpPr>
          <p:cNvPr id="13" name="正方形/長方形 4"/>
          <p:cNvSpPr>
            <a:spLocks noChangeArrowheads="1"/>
          </p:cNvSpPr>
          <p:nvPr/>
        </p:nvSpPr>
        <p:spPr bwMode="auto">
          <a:xfrm>
            <a:off x="6392140" y="1330760"/>
            <a:ext cx="342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2" name="正方形/長方形 1"/>
          <p:cNvSpPr/>
          <p:nvPr/>
        </p:nvSpPr>
        <p:spPr>
          <a:xfrm>
            <a:off x="2476500" y="5322158"/>
            <a:ext cx="4953000" cy="392415"/>
          </a:xfrm>
          <a:prstGeom prst="rect">
            <a:avLst/>
          </a:prstGeom>
        </p:spPr>
        <p:txBody>
          <a:bodyPr>
            <a:spAutoFit/>
          </a:bodyPr>
          <a:lstStyle/>
          <a:p>
            <a:endParaRPr lang="ja-JP" altLang="en-US" sz="1950" dirty="0"/>
          </a:p>
        </p:txBody>
      </p:sp>
      <p:sp>
        <p:nvSpPr>
          <p:cNvPr id="18" name="正方形/長方形 17"/>
          <p:cNvSpPr/>
          <p:nvPr/>
        </p:nvSpPr>
        <p:spPr>
          <a:xfrm>
            <a:off x="252001" y="539999"/>
            <a:ext cx="9432000" cy="828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年の圏域別転入出状況をみると、全体では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人の転入超過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spcBef>
                <a:spcPts val="4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で、対東京圏（東京都、神奈川県、埼玉県、千葉県）では全ての年齢層で転出超過となっている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代の東京圏への転出者が多い。</a:t>
            </a:r>
          </a:p>
        </p:txBody>
      </p:sp>
      <p:graphicFrame>
        <p:nvGraphicFramePr>
          <p:cNvPr id="4" name="表 3"/>
          <p:cNvGraphicFramePr>
            <a:graphicFrameLocks noGrp="1"/>
          </p:cNvGraphicFramePr>
          <p:nvPr>
            <p:extLst>
              <p:ext uri="{D42A27DB-BD31-4B8C-83A1-F6EECF244321}">
                <p14:modId xmlns:p14="http://schemas.microsoft.com/office/powerpoint/2010/main" val="2512831385"/>
              </p:ext>
            </p:extLst>
          </p:nvPr>
        </p:nvGraphicFramePr>
        <p:xfrm>
          <a:off x="370268" y="1550856"/>
          <a:ext cx="8935440" cy="4546700"/>
        </p:xfrm>
        <a:graphic>
          <a:graphicData uri="http://schemas.openxmlformats.org/drawingml/2006/table">
            <a:tbl>
              <a:tblPr>
                <a:tableStyleId>{5C22544A-7EE6-4342-B048-85BDC9FD1C3A}</a:tableStyleId>
              </a:tblPr>
              <a:tblGrid>
                <a:gridCol w="1008000">
                  <a:extLst>
                    <a:ext uri="{9D8B030D-6E8A-4147-A177-3AD203B41FA5}">
                      <a16:colId xmlns:a16="http://schemas.microsoft.com/office/drawing/2014/main" val="1102618339"/>
                    </a:ext>
                  </a:extLst>
                </a:gridCol>
                <a:gridCol w="792000">
                  <a:extLst>
                    <a:ext uri="{9D8B030D-6E8A-4147-A177-3AD203B41FA5}">
                      <a16:colId xmlns:a16="http://schemas.microsoft.com/office/drawing/2014/main" val="3186623276"/>
                    </a:ext>
                  </a:extLst>
                </a:gridCol>
                <a:gridCol w="891930">
                  <a:extLst>
                    <a:ext uri="{9D8B030D-6E8A-4147-A177-3AD203B41FA5}">
                      <a16:colId xmlns:a16="http://schemas.microsoft.com/office/drawing/2014/main" val="3132908294"/>
                    </a:ext>
                  </a:extLst>
                </a:gridCol>
                <a:gridCol w="891930">
                  <a:extLst>
                    <a:ext uri="{9D8B030D-6E8A-4147-A177-3AD203B41FA5}">
                      <a16:colId xmlns:a16="http://schemas.microsoft.com/office/drawing/2014/main" val="2402216771"/>
                    </a:ext>
                  </a:extLst>
                </a:gridCol>
                <a:gridCol w="891930">
                  <a:extLst>
                    <a:ext uri="{9D8B030D-6E8A-4147-A177-3AD203B41FA5}">
                      <a16:colId xmlns:a16="http://schemas.microsoft.com/office/drawing/2014/main" val="1566893601"/>
                    </a:ext>
                  </a:extLst>
                </a:gridCol>
                <a:gridCol w="891930">
                  <a:extLst>
                    <a:ext uri="{9D8B030D-6E8A-4147-A177-3AD203B41FA5}">
                      <a16:colId xmlns:a16="http://schemas.microsoft.com/office/drawing/2014/main" val="3941263074"/>
                    </a:ext>
                  </a:extLst>
                </a:gridCol>
                <a:gridCol w="891930">
                  <a:extLst>
                    <a:ext uri="{9D8B030D-6E8A-4147-A177-3AD203B41FA5}">
                      <a16:colId xmlns:a16="http://schemas.microsoft.com/office/drawing/2014/main" val="218062407"/>
                    </a:ext>
                  </a:extLst>
                </a:gridCol>
                <a:gridCol w="891930">
                  <a:extLst>
                    <a:ext uri="{9D8B030D-6E8A-4147-A177-3AD203B41FA5}">
                      <a16:colId xmlns:a16="http://schemas.microsoft.com/office/drawing/2014/main" val="2538581216"/>
                    </a:ext>
                  </a:extLst>
                </a:gridCol>
                <a:gridCol w="891930">
                  <a:extLst>
                    <a:ext uri="{9D8B030D-6E8A-4147-A177-3AD203B41FA5}">
                      <a16:colId xmlns:a16="http://schemas.microsoft.com/office/drawing/2014/main" val="2875677931"/>
                    </a:ext>
                  </a:extLst>
                </a:gridCol>
                <a:gridCol w="891930">
                  <a:extLst>
                    <a:ext uri="{9D8B030D-6E8A-4147-A177-3AD203B41FA5}">
                      <a16:colId xmlns:a16="http://schemas.microsoft.com/office/drawing/2014/main" val="122060306"/>
                    </a:ext>
                  </a:extLst>
                </a:gridCol>
              </a:tblGrid>
              <a:tr h="181868">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10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19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29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30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40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49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50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59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60</a:t>
                      </a:r>
                      <a:r>
                        <a:rPr lang="ja-JP" altLang="en-US" sz="1050" u="none" strike="noStrike" dirty="0">
                          <a:effectLst/>
                          <a:latin typeface="Meiryo UI" panose="020B0604030504040204" pitchFamily="50" charset="-128"/>
                          <a:ea typeface="Meiryo UI" panose="020B0604030504040204" pitchFamily="50" charset="-128"/>
                        </a:rPr>
                        <a:t>歳以上</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540381"/>
                  </a:ext>
                </a:extLst>
              </a:tr>
              <a:tr h="181868">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北海道・東北</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5,613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492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425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2,263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1,149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686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373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223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596781"/>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4,807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466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323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1,759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1,034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639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338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245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322396"/>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806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504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22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99994106"/>
                  </a:ext>
                </a:extLst>
              </a:tr>
              <a:tr h="181868">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関東・甲信越</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（東京圏除く）</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4,821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435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343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2,101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990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488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264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194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94702"/>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4,389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360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346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1,874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859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460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279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08213"/>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432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75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227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85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7487123"/>
                  </a:ext>
                </a:extLst>
              </a:tr>
              <a:tr h="181868">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東京圏</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36,416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3,460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1,150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14,350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8,736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4,554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2,633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1,353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665906"/>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48,268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3,873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2,023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21,610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10,989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5,355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2,715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1,702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435622"/>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11,852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413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873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7,080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2,253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801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82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349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28603337"/>
                  </a:ext>
                </a:extLst>
              </a:tr>
              <a:tr h="181868">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東海・北陸</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21,264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1,381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9,461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4,210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2,265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1,231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1,001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37829"/>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18,615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1,501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936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8,173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3,976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1,968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1,045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952129"/>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2,649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445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1,288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234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297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44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08326685"/>
                  </a:ext>
                </a:extLst>
              </a:tr>
              <a:tr h="181868">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関西圏</a:t>
                      </a:r>
                      <a:br>
                        <a:rPr lang="ja-JP" altLang="en-US"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大阪除く</a:t>
                      </a:r>
                      <a:r>
                        <a:rPr lang="en-US" altLang="ja-JP" sz="1050" u="none" strike="noStrike">
                          <a:effectLst/>
                          <a:latin typeface="Meiryo UI" panose="020B0604030504040204" pitchFamily="50" charset="-128"/>
                          <a:ea typeface="Meiryo UI" panose="020B0604030504040204" pitchFamily="50" charset="-128"/>
                        </a:rPr>
                        <a:t>)</a:t>
                      </a:r>
                      <a:endParaRPr lang="en-US" altLang="ja-JP"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70,110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3,862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3,577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31,965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15,116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6,387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3,667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5,518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0122838"/>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61,725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5,225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3,165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23,870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14,323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6,003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3,545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5,557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796731"/>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8,385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1,363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412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8,095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793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384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122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39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8170774"/>
                  </a:ext>
                </a:extLst>
              </a:tr>
              <a:tr h="181868">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中国・四国</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21,635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1,385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2,319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10,415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3,320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1,840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1,012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1,335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571471"/>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15,810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1,491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1,007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6,063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3,202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1,623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997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1,419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85965"/>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5,825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106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1,312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4,352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217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84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1698329"/>
                  </a:ext>
                </a:extLst>
              </a:tr>
              <a:tr h="181868">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九州</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15,843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1,162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1,822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6,803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2,559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1,505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872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1,114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453800"/>
                  </a:ext>
                </a:extLst>
              </a:tr>
              <a:tr h="181868">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14,024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1,338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792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5,077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2,844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1,615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991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1,365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425357"/>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1,819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176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1,030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1,726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285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110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119</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251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2708362"/>
                  </a:ext>
                </a:extLst>
              </a:tr>
              <a:tr h="181868">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br>
                        <a:rPr lang="ja-JP" altLang="en-US"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大阪除く</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175,702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12,511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11,017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77,538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36,080</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17,725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10,052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10,738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425711"/>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167,638</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14,254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8,592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68,426</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37,227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17,663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9,811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11,612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329484"/>
                  </a:ext>
                </a:extLst>
              </a:tr>
              <a:tr h="181868">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8,064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1,743</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2,425</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9,112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1,147</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62</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smtClean="0">
                          <a:effectLst/>
                          <a:latin typeface="Meiryo UI" panose="020B0604030504040204" pitchFamily="50" charset="-128"/>
                          <a:ea typeface="Meiryo UI" panose="020B0604030504040204" pitchFamily="50" charset="-128"/>
                        </a:rPr>
                        <a:t>241</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smtClean="0">
                          <a:effectLst/>
                          <a:latin typeface="Meiryo UI" panose="020B0604030504040204" pitchFamily="50" charset="-128"/>
                          <a:ea typeface="Meiryo UI" panose="020B0604030504040204" pitchFamily="50" charset="-128"/>
                        </a:rPr>
                        <a:t>▲</a:t>
                      </a:r>
                      <a:r>
                        <a:rPr lang="en-US" altLang="ja-JP" sz="1050" b="0" i="0" u="none" strike="noStrike" dirty="0" smtClean="0">
                          <a:effectLst/>
                          <a:latin typeface="Meiryo UI" panose="020B0604030504040204" pitchFamily="50" charset="-128"/>
                          <a:ea typeface="Meiryo UI" panose="020B0604030504040204" pitchFamily="50" charset="-128"/>
                        </a:rPr>
                        <a:t>874</a:t>
                      </a:r>
                      <a:endParaRPr lang="en-US" altLang="ja-JP" sz="1050" b="0" i="0" u="none" strike="noStrike" dirty="0">
                        <a:effectLst/>
                        <a:latin typeface="Meiryo UI" panose="020B0604030504040204" pitchFamily="50" charset="-128"/>
                        <a:ea typeface="Meiryo UI" panose="020B0604030504040204" pitchFamily="50" charset="-128"/>
                      </a:endParaRP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5742650"/>
                  </a:ext>
                </a:extLst>
              </a:tr>
            </a:tbl>
          </a:graphicData>
        </a:graphic>
      </p:graphicFrame>
      <p:sp>
        <p:nvSpPr>
          <p:cNvPr id="16" name="正方形/長方形 10"/>
          <p:cNvSpPr>
            <a:spLocks noChangeArrowheads="1"/>
          </p:cNvSpPr>
          <p:nvPr/>
        </p:nvSpPr>
        <p:spPr bwMode="auto">
          <a:xfrm>
            <a:off x="97236" y="1496995"/>
            <a:ext cx="1092121" cy="2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lgn="r"/>
            <a:r>
              <a:rPr lang="ja-JP" altLang="en-US"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（男女計）</a:t>
            </a:r>
          </a:p>
        </p:txBody>
      </p:sp>
      <p:sp>
        <p:nvSpPr>
          <p:cNvPr id="19" name="正方形/長方形 18"/>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大阪府の年齢階層別転入出の状況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704005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39999"/>
            <a:ext cx="943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smtClean="0">
                <a:solidFill>
                  <a:schemeClr val="tx1"/>
                </a:solidFill>
                <a:latin typeface="+mn-ea"/>
              </a:rPr>
              <a:t>●</a:t>
            </a:r>
            <a:r>
              <a:rPr kumimoji="1" lang="ja-JP" altLang="en-US" sz="1400" dirty="0">
                <a:solidFill>
                  <a:schemeClr val="tx1"/>
                </a:solidFill>
                <a:latin typeface="+mn-ea"/>
              </a:rPr>
              <a:t>年代</a:t>
            </a:r>
            <a:r>
              <a:rPr kumimoji="1" lang="ja-JP" altLang="en-US" sz="1400" dirty="0" smtClean="0">
                <a:solidFill>
                  <a:schemeClr val="tx1"/>
                </a:solidFill>
                <a:latin typeface="+mn-ea"/>
              </a:rPr>
              <a:t>別に比較すると、</a:t>
            </a:r>
            <a:r>
              <a:rPr kumimoji="1" lang="en-US" altLang="ja-JP" sz="1400" dirty="0" smtClean="0">
                <a:solidFill>
                  <a:schemeClr val="tx1"/>
                </a:solidFill>
                <a:latin typeface="+mn-ea"/>
              </a:rPr>
              <a:t>20</a:t>
            </a:r>
            <a:r>
              <a:rPr kumimoji="1" lang="ja-JP" altLang="en-US" sz="1400" dirty="0">
                <a:solidFill>
                  <a:schemeClr val="tx1"/>
                </a:solidFill>
                <a:latin typeface="+mn-ea"/>
              </a:rPr>
              <a:t>代の女性の大阪への転入が</a:t>
            </a:r>
            <a:r>
              <a:rPr kumimoji="1" lang="ja-JP" altLang="en-US" sz="1400" dirty="0" smtClean="0">
                <a:solidFill>
                  <a:schemeClr val="tx1"/>
                </a:solidFill>
                <a:latin typeface="+mn-ea"/>
              </a:rPr>
              <a:t>増加。</a:t>
            </a:r>
            <a:endParaRPr kumimoji="1" lang="ja-JP" altLang="en-US" sz="1400" dirty="0">
              <a:solidFill>
                <a:schemeClr val="tx1"/>
              </a:solidFill>
              <a:latin typeface="+mn-ea"/>
            </a:endParaRPr>
          </a:p>
        </p:txBody>
      </p:sp>
      <p:graphicFrame>
        <p:nvGraphicFramePr>
          <p:cNvPr id="7" name="グラフ 6"/>
          <p:cNvGraphicFramePr>
            <a:graphicFrameLocks/>
          </p:cNvGraphicFramePr>
          <p:nvPr>
            <p:extLst>
              <p:ext uri="{D42A27DB-BD31-4B8C-83A1-F6EECF244321}">
                <p14:modId xmlns:p14="http://schemas.microsoft.com/office/powerpoint/2010/main" val="478616565"/>
              </p:ext>
            </p:extLst>
          </p:nvPr>
        </p:nvGraphicFramePr>
        <p:xfrm>
          <a:off x="929874" y="982345"/>
          <a:ext cx="8288267" cy="475224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4"/>
          <p:cNvSpPr>
            <a:spLocks noChangeArrowheads="1"/>
          </p:cNvSpPr>
          <p:nvPr/>
        </p:nvSpPr>
        <p:spPr bwMode="auto">
          <a:xfrm>
            <a:off x="5391230" y="5734585"/>
            <a:ext cx="42065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年代別　大阪府への転入人口（女性）</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22</a:t>
            </a:fld>
            <a:endParaRPr lang="ja-JP" altLang="en-US" sz="1600" dirty="0"/>
          </a:p>
        </p:txBody>
      </p:sp>
    </p:spTree>
    <p:extLst>
      <p:ext uri="{BB962C8B-B14F-4D97-AF65-F5344CB8AC3E}">
        <p14:creationId xmlns:p14="http://schemas.microsoft.com/office/powerpoint/2010/main" val="3684933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010" y="5576464"/>
            <a:ext cx="6786754" cy="292388"/>
          </a:xfrm>
          <a:prstGeom prst="rect">
            <a:avLst/>
          </a:prstGeom>
          <a:noFill/>
        </p:spPr>
        <p:txBody>
          <a:bodyPr wrap="squar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年度は実施せず</a:t>
            </a:r>
          </a:p>
        </p:txBody>
      </p:sp>
      <p:graphicFrame>
        <p:nvGraphicFramePr>
          <p:cNvPr id="8" name="表 7"/>
          <p:cNvGraphicFramePr>
            <a:graphicFrameLocks noGrp="1"/>
          </p:cNvGraphicFramePr>
          <p:nvPr>
            <p:extLst>
              <p:ext uri="{D42A27DB-BD31-4B8C-83A1-F6EECF244321}">
                <p14:modId xmlns:p14="http://schemas.microsoft.com/office/powerpoint/2010/main" val="3377532352"/>
              </p:ext>
            </p:extLst>
          </p:nvPr>
        </p:nvGraphicFramePr>
        <p:xfrm>
          <a:off x="123517" y="1740995"/>
          <a:ext cx="9668764" cy="3842815"/>
        </p:xfrm>
        <a:graphic>
          <a:graphicData uri="http://schemas.openxmlformats.org/drawingml/2006/table">
            <a:tbl>
              <a:tblPr firstRow="1" bandRow="1">
                <a:tableStyleId>{5940675A-B579-460E-94D1-54222C63F5DA}</a:tableStyleId>
              </a:tblPr>
              <a:tblGrid>
                <a:gridCol w="83230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779853">
                  <a:extLst>
                    <a:ext uri="{9D8B030D-6E8A-4147-A177-3AD203B41FA5}">
                      <a16:colId xmlns:a16="http://schemas.microsoft.com/office/drawing/2014/main" val="20002"/>
                    </a:ext>
                  </a:extLst>
                </a:gridCol>
                <a:gridCol w="779853">
                  <a:extLst>
                    <a:ext uri="{9D8B030D-6E8A-4147-A177-3AD203B41FA5}">
                      <a16:colId xmlns:a16="http://schemas.microsoft.com/office/drawing/2014/main" val="20003"/>
                    </a:ext>
                  </a:extLst>
                </a:gridCol>
                <a:gridCol w="779853">
                  <a:extLst>
                    <a:ext uri="{9D8B030D-6E8A-4147-A177-3AD203B41FA5}">
                      <a16:colId xmlns:a16="http://schemas.microsoft.com/office/drawing/2014/main" val="20004"/>
                    </a:ext>
                  </a:extLst>
                </a:gridCol>
                <a:gridCol w="779853">
                  <a:extLst>
                    <a:ext uri="{9D8B030D-6E8A-4147-A177-3AD203B41FA5}">
                      <a16:colId xmlns:a16="http://schemas.microsoft.com/office/drawing/2014/main" val="20005"/>
                    </a:ext>
                  </a:extLst>
                </a:gridCol>
                <a:gridCol w="779853">
                  <a:extLst>
                    <a:ext uri="{9D8B030D-6E8A-4147-A177-3AD203B41FA5}">
                      <a16:colId xmlns:a16="http://schemas.microsoft.com/office/drawing/2014/main" val="20006"/>
                    </a:ext>
                  </a:extLst>
                </a:gridCol>
                <a:gridCol w="779853">
                  <a:extLst>
                    <a:ext uri="{9D8B030D-6E8A-4147-A177-3AD203B41FA5}">
                      <a16:colId xmlns:a16="http://schemas.microsoft.com/office/drawing/2014/main" val="20007"/>
                    </a:ext>
                  </a:extLst>
                </a:gridCol>
                <a:gridCol w="779853">
                  <a:extLst>
                    <a:ext uri="{9D8B030D-6E8A-4147-A177-3AD203B41FA5}">
                      <a16:colId xmlns:a16="http://schemas.microsoft.com/office/drawing/2014/main" val="20008"/>
                    </a:ext>
                  </a:extLst>
                </a:gridCol>
                <a:gridCol w="779853">
                  <a:extLst>
                    <a:ext uri="{9D8B030D-6E8A-4147-A177-3AD203B41FA5}">
                      <a16:colId xmlns:a16="http://schemas.microsoft.com/office/drawing/2014/main" val="20009"/>
                    </a:ext>
                  </a:extLst>
                </a:gridCol>
                <a:gridCol w="779853">
                  <a:extLst>
                    <a:ext uri="{9D8B030D-6E8A-4147-A177-3AD203B41FA5}">
                      <a16:colId xmlns:a16="http://schemas.microsoft.com/office/drawing/2014/main" val="4066871404"/>
                    </a:ext>
                  </a:extLst>
                </a:gridCol>
                <a:gridCol w="1169779">
                  <a:extLst>
                    <a:ext uri="{9D8B030D-6E8A-4147-A177-3AD203B41FA5}">
                      <a16:colId xmlns:a16="http://schemas.microsoft.com/office/drawing/2014/main" val="20010"/>
                    </a:ext>
                  </a:extLst>
                </a:gridCol>
              </a:tblGrid>
              <a:tr h="598600">
                <a:tc gridSpan="2">
                  <a:txBody>
                    <a:bodyPr/>
                    <a:lstStyle/>
                    <a:p>
                      <a:pPr algn="ct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p>
                    <a:p>
                      <a:pPr algn="ct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5">
                        <a:lumMod val="60000"/>
                        <a:lumOff val="40000"/>
                      </a:schemeClr>
                    </a:solidFill>
                  </a:tcPr>
                </a:tc>
                <a:tc>
                  <a:txBody>
                    <a:bodyPr/>
                    <a:lstStyle/>
                    <a:p>
                      <a:pPr algn="ct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extLst>
                  <a:ext uri="{0D108BD9-81ED-4DB2-BD59-A6C34878D82A}">
                    <a16:rowId xmlns:a16="http://schemas.microsoft.com/office/drawing/2014/main" val="10000"/>
                  </a:ext>
                </a:extLst>
              </a:tr>
              <a:tr h="792480">
                <a:tc rowSpan="2">
                  <a:txBody>
                    <a:bodyPr/>
                    <a:lstStyle/>
                    <a:p>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p>
                  </a:txBody>
                  <a:tcPr marL="91436" marR="91436" marT="45701" marB="45701"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[60.1%]</a:t>
                      </a:r>
                    </a:p>
                  </a:txBody>
                  <a:tcPr marL="91436" marR="91436" marT="45701" marB="45701"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63.4</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p>
                  </a:txBody>
                  <a:tcPr marL="91436" marR="91436" marT="45701" marB="45701"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792480">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0"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60.4</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63.5</a:t>
                      </a:r>
                      <a:r>
                        <a:rPr kumimoji="1" lang="ja-JP" altLang="en-US"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[65.6%]</a:t>
                      </a:r>
                    </a:p>
                  </a:txBody>
                  <a:tcPr marL="91436" marR="91436"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[62.6%]</a:t>
                      </a:r>
                    </a:p>
                  </a:txBody>
                  <a:tcPr marL="91436" marR="91436"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[66.3%]</a:t>
                      </a:r>
                    </a:p>
                  </a:txBody>
                  <a:tcPr marL="91436" marR="91436" marT="45701" marB="45701"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165925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大阪府の公立高校</a:t>
                      </a: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 </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[39.3%]</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40.4%</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[40.2%]</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[43.6%]</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「公立高等学校・中等教育学校（後期課程）における英語教育実施状況調査」</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252001" y="539999"/>
            <a:ext cx="9432000" cy="1080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年度の学力調査結果（正答率）は、小学校で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％（前年度比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中学校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％（前年度比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ポイント増加）。小学校、中学校ともに全国平均を下回っている。</a:t>
            </a:r>
          </a:p>
          <a:p>
            <a:pPr>
              <a:lnSpc>
                <a:spcPts val="2000"/>
              </a:lnSpc>
              <a:spcBef>
                <a:spcPts val="4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年度の大阪府の公立高校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ポイントの増加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、向上がみられ、昨年度に引き続き、全国の水準を上回っている。</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小中学校の</a:t>
            </a:r>
            <a:r>
              <a:rPr kumimoji="1" lang="zh-TW" altLang="en-US" b="1" dirty="0">
                <a:solidFill>
                  <a:schemeClr val="bg1"/>
                </a:solidFill>
                <a:latin typeface="+mn-ea"/>
              </a:rPr>
              <a:t>学力調査</a:t>
            </a:r>
            <a:r>
              <a:rPr kumimoji="1" lang="zh-TW" altLang="en-US" b="1" dirty="0" smtClean="0">
                <a:solidFill>
                  <a:schemeClr val="bg1"/>
                </a:solidFill>
                <a:latin typeface="+mn-ea"/>
              </a:rPr>
              <a:t>結果</a:t>
            </a:r>
            <a:r>
              <a:rPr kumimoji="1" lang="ja-JP" altLang="en-US" b="1" dirty="0">
                <a:solidFill>
                  <a:schemeClr val="bg1"/>
                </a:solidFill>
                <a:latin typeface="+mn-ea"/>
              </a:rPr>
              <a:t>等</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23</a:t>
            </a:fld>
            <a:endParaRPr lang="ja-JP" altLang="en-US" sz="1600" dirty="0"/>
          </a:p>
        </p:txBody>
      </p:sp>
    </p:spTree>
    <p:extLst>
      <p:ext uri="{BB962C8B-B14F-4D97-AF65-F5344CB8AC3E}">
        <p14:creationId xmlns:p14="http://schemas.microsoft.com/office/powerpoint/2010/main" val="295466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24</a:t>
            </a:fld>
            <a:endParaRPr lang="ja-JP" altLang="en-US" sz="1600" dirty="0"/>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3651504" y="5885449"/>
            <a:ext cx="5117223" cy="230832"/>
          </a:xfrm>
          <a:prstGeom prst="rect">
            <a:avLst/>
          </a:prstGeom>
          <a:noFill/>
          <a:ln>
            <a:noFill/>
          </a:ln>
        </p:spPr>
        <p:txBody>
          <a:bodyPr wrap="square" rtlCol="0">
            <a:spAutoFit/>
          </a:bodyPr>
          <a:lstStyle/>
          <a:p>
            <a:pPr marL="217984" indent="-217984" algn="r"/>
            <a:r>
              <a:rPr lang="ja-JP" altLang="en-US" sz="900" dirty="0">
                <a:latin typeface="+mn-ea"/>
              </a:rPr>
              <a:t>出典</a:t>
            </a:r>
            <a:r>
              <a:rPr lang="ja-JP" altLang="en-US" sz="900" dirty="0" smtClean="0">
                <a:latin typeface="+mn-ea"/>
              </a:rPr>
              <a:t>：「平成</a:t>
            </a:r>
            <a:r>
              <a:rPr lang="en-US" altLang="ja-JP" sz="900" dirty="0" smtClean="0">
                <a:latin typeface="+mn-ea"/>
              </a:rPr>
              <a:t>30</a:t>
            </a:r>
            <a:r>
              <a:rPr lang="ja-JP" altLang="en-US" sz="900" dirty="0" smtClean="0">
                <a:latin typeface="+mn-ea"/>
              </a:rPr>
              <a:t>年度学校</a:t>
            </a:r>
            <a:r>
              <a:rPr lang="ja-JP" altLang="en-US" sz="900" dirty="0">
                <a:latin typeface="+mn-ea"/>
              </a:rPr>
              <a:t>における教育の情報化の実態等に関する</a:t>
            </a:r>
            <a:r>
              <a:rPr lang="ja-JP" altLang="en-US" sz="900" dirty="0" smtClean="0">
                <a:latin typeface="+mn-ea"/>
              </a:rPr>
              <a:t>調査結果」（文科省）</a:t>
            </a:r>
            <a:endParaRPr lang="en-US" altLang="ja-JP" sz="900" dirty="0">
              <a:latin typeface="+mn-ea"/>
            </a:endParaRPr>
          </a:p>
        </p:txBody>
      </p:sp>
      <p:sp>
        <p:nvSpPr>
          <p:cNvPr id="20" name="正方形/長方形 19"/>
          <p:cNvSpPr/>
          <p:nvPr/>
        </p:nvSpPr>
        <p:spPr>
          <a:xfrm>
            <a:off x="252000" y="540001"/>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●府内の公立学校（小学校、中学校、義務教育学校、高等学校、中等教育学校及び特別支援学校）における学校のＩＣＴ化については、多くの項目で全国平均を上回っている状況であるが、第</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期教育振興基本計画で掲げた目標には到達していない状況。</a:t>
            </a:r>
            <a:r>
              <a:rPr kumimoji="1" lang="en-US" altLang="ja-JP" sz="1400" dirty="0" smtClean="0">
                <a:solidFill>
                  <a:schemeClr val="tx1"/>
                </a:solidFill>
                <a:latin typeface="Meiryo UI" panose="020B0604030504040204" pitchFamily="50" charset="-128"/>
                <a:ea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rPr>
            </a:b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358533" y="1261590"/>
            <a:ext cx="7212443" cy="4579042"/>
          </a:xfrm>
          <a:prstGeom prst="rect">
            <a:avLst/>
          </a:prstGeom>
        </p:spPr>
      </p:pic>
      <p:sp>
        <p:nvSpPr>
          <p:cNvPr id="10" name="正方形/長方形 9"/>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学校におけるＩＣＴ化の導入状況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P9</a:t>
            </a:r>
            <a:endParaRPr kumimoji="1" lang="ja-JP" altLang="en-US" dirty="0"/>
          </a:p>
        </p:txBody>
      </p:sp>
      <p:sp>
        <p:nvSpPr>
          <p:cNvPr id="13" name="ホームベース 1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435883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鉄道ネットワークの充実・機能強化</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P10</a:t>
            </a:r>
            <a:endParaRPr kumimoji="1" lang="ja-JP" altLang="en-US" dirty="0"/>
          </a:p>
        </p:txBody>
      </p:sp>
      <p:sp>
        <p:nvSpPr>
          <p:cNvPr id="6" name="正方形/長方形 5"/>
          <p:cNvSpPr/>
          <p:nvPr/>
        </p:nvSpPr>
        <p:spPr>
          <a:xfrm>
            <a:off x="1358719" y="5591381"/>
            <a:ext cx="7841986"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7" name="図 6"/>
          <p:cNvPicPr>
            <a:picLocks noChangeAspect="1"/>
          </p:cNvPicPr>
          <p:nvPr/>
        </p:nvPicPr>
        <p:blipFill>
          <a:blip r:embed="rId2"/>
          <a:stretch>
            <a:fillRect/>
          </a:stretch>
        </p:blipFill>
        <p:spPr>
          <a:xfrm>
            <a:off x="2406471" y="1060461"/>
            <a:ext cx="4591721" cy="4441664"/>
          </a:xfrm>
          <a:prstGeom prst="rect">
            <a:avLst/>
          </a:prstGeom>
        </p:spPr>
      </p:pic>
      <p:sp>
        <p:nvSpPr>
          <p:cNvPr id="8" name="正方形/長方形 7"/>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なにわ筋線などの鉄道ネットワークの充実・機能強化を</a:t>
            </a:r>
            <a:r>
              <a:rPr kumimoji="1" lang="ja-JP" altLang="en-US" sz="1400" dirty="0" smtClean="0">
                <a:solidFill>
                  <a:schemeClr val="tx1"/>
                </a:solidFill>
                <a:latin typeface="Meiryo UI" panose="020B0604030504040204" pitchFamily="50" charset="-128"/>
                <a:ea typeface="Meiryo UI" panose="020B0604030504040204" pitchFamily="50" charset="-128"/>
              </a:rPr>
              <a:t>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25</a:t>
            </a:fld>
            <a:endParaRPr lang="ja-JP" altLang="en-US" sz="1600" dirty="0"/>
          </a:p>
        </p:txBody>
      </p:sp>
    </p:spTree>
    <p:extLst>
      <p:ext uri="{BB962C8B-B14F-4D97-AF65-F5344CB8AC3E}">
        <p14:creationId xmlns:p14="http://schemas.microsoft.com/office/powerpoint/2010/main" val="95243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smtClean="0">
                <a:solidFill>
                  <a:schemeClr val="bg1"/>
                </a:solidFill>
                <a:latin typeface="+mn-ea"/>
              </a:rPr>
              <a:t>健活１</a:t>
            </a:r>
            <a:r>
              <a:rPr kumimoji="1" lang="ja-JP" altLang="en-US" b="1" dirty="0">
                <a:solidFill>
                  <a:schemeClr val="bg1"/>
                </a:solidFill>
                <a:latin typeface="+mn-ea"/>
              </a:rPr>
              <a:t>０</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P10</a:t>
            </a:r>
            <a:endParaRPr kumimoji="1" lang="ja-JP" altLang="en-US" dirty="0"/>
          </a:p>
        </p:txBody>
      </p:sp>
      <p:sp>
        <p:nvSpPr>
          <p:cNvPr id="8" name="正方形/長方形 7"/>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「健活</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」など</a:t>
            </a:r>
            <a:r>
              <a:rPr kumimoji="1" lang="ja-JP" altLang="en-US" sz="1400" dirty="0">
                <a:solidFill>
                  <a:schemeClr val="tx1"/>
                </a:solidFill>
                <a:latin typeface="Meiryo UI" panose="020B0604030504040204" pitchFamily="50" charset="-128"/>
                <a:ea typeface="Meiryo UI" panose="020B0604030504040204" pitchFamily="50" charset="-128"/>
              </a:rPr>
              <a:t>の健康づくりの取組みを通じて、健康寿命の延伸を</a:t>
            </a:r>
            <a:r>
              <a:rPr kumimoji="1" lang="ja-JP" altLang="en-US" sz="1400" dirty="0" smtClean="0">
                <a:solidFill>
                  <a:schemeClr val="tx1"/>
                </a:solidFill>
                <a:latin typeface="Meiryo UI" panose="020B0604030504040204" pitchFamily="50" charset="-128"/>
                <a:ea typeface="Meiryo UI" panose="020B0604030504040204" pitchFamily="50" charset="-128"/>
              </a:rPr>
              <a:t>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0" name="図 9"/>
          <p:cNvPicPr>
            <a:picLocks noChangeAspect="1"/>
          </p:cNvPicPr>
          <p:nvPr/>
        </p:nvPicPr>
        <p:blipFill>
          <a:blip r:embed="rId2"/>
          <a:stretch>
            <a:fillRect/>
          </a:stretch>
        </p:blipFill>
        <p:spPr>
          <a:xfrm>
            <a:off x="890017" y="2048257"/>
            <a:ext cx="8311152" cy="4038792"/>
          </a:xfrm>
          <a:prstGeom prst="rect">
            <a:avLst/>
          </a:prstGeom>
        </p:spPr>
      </p:pic>
      <p:pic>
        <p:nvPicPr>
          <p:cNvPr id="11" name="図 10"/>
          <p:cNvPicPr>
            <a:picLocks noChangeAspect="1"/>
          </p:cNvPicPr>
          <p:nvPr/>
        </p:nvPicPr>
        <p:blipFill>
          <a:blip r:embed="rId3"/>
          <a:stretch>
            <a:fillRect/>
          </a:stretch>
        </p:blipFill>
        <p:spPr>
          <a:xfrm>
            <a:off x="890017" y="951990"/>
            <a:ext cx="3388327" cy="1204738"/>
          </a:xfrm>
          <a:prstGeom prst="rect">
            <a:avLst/>
          </a:prstGeom>
        </p:spPr>
      </p:pic>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26</a:t>
            </a:fld>
            <a:endParaRPr lang="ja-JP" altLang="en-US" sz="1600" dirty="0"/>
          </a:p>
        </p:txBody>
      </p:sp>
    </p:spTree>
    <p:extLst>
      <p:ext uri="{BB962C8B-B14F-4D97-AF65-F5344CB8AC3E}">
        <p14:creationId xmlns:p14="http://schemas.microsoft.com/office/powerpoint/2010/main" val="237606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➀経済（産業・雇用）</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27</a:t>
            </a:fld>
            <a:endParaRPr lang="ja-JP" altLang="en-US" sz="1600" dirty="0"/>
          </a:p>
        </p:txBody>
      </p:sp>
    </p:spTree>
    <p:extLst>
      <p:ext uri="{BB962C8B-B14F-4D97-AF65-F5344CB8AC3E}">
        <p14:creationId xmlns:p14="http://schemas.microsoft.com/office/powerpoint/2010/main" val="1503896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コロナ禍の影響により、関西の</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年度成長率は、▲</a:t>
            </a:r>
            <a:r>
              <a:rPr kumimoji="1" lang="en-US" altLang="ja-JP" sz="1400" dirty="0">
                <a:solidFill>
                  <a:schemeClr val="tx1"/>
                </a:solidFill>
                <a:latin typeface="Meiryo UI" panose="020B0604030504040204" pitchFamily="50" charset="-128"/>
                <a:ea typeface="Meiryo UI" panose="020B0604030504040204" pitchFamily="50" charset="-128"/>
              </a:rPr>
              <a:t>5.2%</a:t>
            </a:r>
            <a:r>
              <a:rPr kumimoji="1" lang="ja-JP" altLang="en-US" sz="1400" dirty="0">
                <a:solidFill>
                  <a:schemeClr val="tx1"/>
                </a:solidFill>
                <a:latin typeface="Meiryo UI" panose="020B0604030504040204" pitchFamily="50" charset="-128"/>
                <a:ea typeface="Meiryo UI" panose="020B0604030504040204" pitchFamily="50" charset="-128"/>
              </a:rPr>
              <a:t>との試算</a:t>
            </a:r>
            <a:r>
              <a:rPr kumimoji="1" lang="ja-JP" altLang="en-US" sz="1400" dirty="0" smtClean="0">
                <a:solidFill>
                  <a:schemeClr val="tx1"/>
                </a:solidFill>
                <a:latin typeface="Meiryo UI" panose="020B0604030504040204" pitchFamily="50" charset="-128"/>
                <a:ea typeface="Meiryo UI" panose="020B0604030504040204" pitchFamily="50" charset="-128"/>
              </a:rPr>
              <a:t>あり。</a:t>
            </a:r>
            <a:endParaRPr kumimoji="1" lang="ja-JP" altLang="en-US"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●インバウンド</a:t>
            </a:r>
            <a:r>
              <a:rPr kumimoji="1" lang="ja-JP" altLang="en-US" sz="1400" dirty="0">
                <a:solidFill>
                  <a:schemeClr val="tx1"/>
                </a:solidFill>
                <a:latin typeface="Meiryo UI" panose="020B0604030504040204" pitchFamily="50" charset="-128"/>
                <a:ea typeface="Meiryo UI" panose="020B0604030504040204" pitchFamily="50" charset="-128"/>
              </a:rPr>
              <a:t>消費のＧＲＰへの寄与度などが高い大阪においては、関西全体よりも経済が大きく落ち込む見通し。</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関西経済予測（実質</a:t>
            </a:r>
            <a:r>
              <a:rPr lang="en-US" altLang="ja-JP" b="1" dirty="0">
                <a:solidFill>
                  <a:schemeClr val="bg1"/>
                </a:solidFill>
                <a:latin typeface="Meiryo UI" panose="020B0604030504040204" pitchFamily="50" charset="-128"/>
                <a:ea typeface="Meiryo UI" panose="020B0604030504040204" pitchFamily="50" charset="-128"/>
              </a:rPr>
              <a:t>GRP</a:t>
            </a:r>
            <a:r>
              <a:rPr lang="ja-JP" altLang="en-US" b="1" dirty="0">
                <a:solidFill>
                  <a:schemeClr val="bg1"/>
                </a:solidFill>
                <a:latin typeface="Meiryo UI" panose="020B0604030504040204" pitchFamily="50" charset="-128"/>
                <a:ea typeface="Meiryo UI" panose="020B0604030504040204" pitchFamily="50" charset="-128"/>
              </a:rPr>
              <a:t>成長率と寄与度）</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P12</a:t>
            </a:r>
            <a:endParaRPr kumimoji="1" lang="ja-JP" altLang="en-US" dirty="0"/>
          </a:p>
        </p:txBody>
      </p:sp>
      <p:sp>
        <p:nvSpPr>
          <p:cNvPr id="19" name="テキスト ボックス 18"/>
          <p:cNvSpPr txBox="1"/>
          <p:nvPr/>
        </p:nvSpPr>
        <p:spPr>
          <a:xfrm>
            <a:off x="2094697" y="5763989"/>
            <a:ext cx="5716606" cy="27699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ea"/>
              </a:rPr>
              <a:t>出典：</a:t>
            </a:r>
            <a:r>
              <a:rPr kumimoji="1" lang="en-US" altLang="ja-JP" sz="1200" b="0" i="0" u="none" strike="noStrike" kern="1200" cap="none" spc="0" normalizeH="0" baseline="0" noProof="0" dirty="0" smtClean="0">
                <a:ln>
                  <a:noFill/>
                </a:ln>
                <a:solidFill>
                  <a:prstClr val="black"/>
                </a:solidFill>
                <a:effectLst/>
                <a:uLnTx/>
                <a:uFillTx/>
                <a:latin typeface="+mn-ea"/>
              </a:rPr>
              <a:t>APIR</a:t>
            </a:r>
            <a:r>
              <a:rPr kumimoji="1" lang="ja-JP" altLang="en-US" sz="1200" b="0" i="0" u="none" strike="noStrike" kern="1200" cap="none" spc="0" normalizeH="0" baseline="0" noProof="0" dirty="0" smtClean="0">
                <a:ln>
                  <a:noFill/>
                </a:ln>
                <a:solidFill>
                  <a:prstClr val="black"/>
                </a:solidFill>
                <a:effectLst/>
                <a:uLnTx/>
                <a:uFillTx/>
                <a:latin typeface="+mn-ea"/>
              </a:rPr>
              <a:t>「</a:t>
            </a:r>
            <a:r>
              <a:rPr kumimoji="1" lang="ja-JP" altLang="en-US" sz="1200" dirty="0" smtClean="0">
                <a:solidFill>
                  <a:prstClr val="black"/>
                </a:solidFill>
                <a:latin typeface="+mn-ea"/>
              </a:rPr>
              <a:t>関西</a:t>
            </a:r>
            <a:r>
              <a:rPr kumimoji="1" lang="ja-JP" altLang="en-US" sz="1200" dirty="0">
                <a:solidFill>
                  <a:prstClr val="black"/>
                </a:solidFill>
                <a:latin typeface="+mn-ea"/>
              </a:rPr>
              <a:t>経済</a:t>
            </a:r>
            <a:r>
              <a:rPr kumimoji="1" lang="ja-JP" altLang="en-US" sz="1200" dirty="0" smtClean="0">
                <a:solidFill>
                  <a:prstClr val="black"/>
                </a:solidFill>
                <a:latin typeface="+mn-ea"/>
              </a:rPr>
              <a:t>の現況と予測</a:t>
            </a:r>
            <a:r>
              <a:rPr kumimoji="1" lang="en-US" altLang="ja-JP" sz="1200" dirty="0" smtClean="0">
                <a:solidFill>
                  <a:prstClr val="black"/>
                </a:solidFill>
                <a:latin typeface="+mn-ea"/>
              </a:rPr>
              <a:t>No.51</a:t>
            </a:r>
            <a:r>
              <a:rPr kumimoji="1" lang="ja-JP" altLang="en-US" sz="1200" dirty="0" smtClean="0">
                <a:solidFill>
                  <a:prstClr val="black"/>
                </a:solidFill>
                <a:latin typeface="+mn-ea"/>
              </a:rPr>
              <a:t>」（</a:t>
            </a:r>
            <a:r>
              <a:rPr kumimoji="1" lang="en-US" altLang="ja-JP" sz="1200" dirty="0" smtClean="0">
                <a:solidFill>
                  <a:prstClr val="black"/>
                </a:solidFill>
                <a:latin typeface="+mn-ea"/>
              </a:rPr>
              <a:t>11/26</a:t>
            </a:r>
            <a:r>
              <a:rPr kumimoji="1" lang="ja-JP" altLang="en-US" sz="1200" dirty="0" smtClean="0">
                <a:solidFill>
                  <a:prstClr val="black"/>
                </a:solidFill>
                <a:latin typeface="+mn-ea"/>
              </a:rPr>
              <a:t>公表）より引用</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20" name="正方形/長方形 19"/>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28</a:t>
            </a:fld>
            <a:endParaRPr lang="ja-JP" altLang="en-US" sz="16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337" y="1351038"/>
            <a:ext cx="5975088" cy="3958701"/>
          </a:xfrm>
          <a:prstGeom prst="rect">
            <a:avLst/>
          </a:prstGeom>
        </p:spPr>
      </p:pic>
      <p:sp>
        <p:nvSpPr>
          <p:cNvPr id="11" name="テキスト ボックス 10"/>
          <p:cNvSpPr txBox="1"/>
          <p:nvPr/>
        </p:nvSpPr>
        <p:spPr>
          <a:xfrm>
            <a:off x="2203287" y="5339885"/>
            <a:ext cx="5489865" cy="276999"/>
          </a:xfrm>
          <a:prstGeom prst="rect">
            <a:avLst/>
          </a:prstGeom>
          <a:noFill/>
        </p:spPr>
        <p:txBody>
          <a:bodyPr wrap="square" rtlCol="0">
            <a:spAutoFit/>
          </a:bodyPr>
          <a:lstStyle/>
          <a:p>
            <a:pPr lvl="0">
              <a:defRPr/>
            </a:pPr>
            <a:r>
              <a:rPr kumimoji="1" lang="en-US" altLang="ja-JP" sz="1200" dirty="0">
                <a:solidFill>
                  <a:prstClr val="black"/>
                </a:solidFill>
                <a:latin typeface="+mn-ea"/>
              </a:rPr>
              <a:t>※</a:t>
            </a:r>
            <a:r>
              <a:rPr kumimoji="1" lang="en-US" altLang="ja-JP" sz="1200" dirty="0" smtClean="0">
                <a:solidFill>
                  <a:prstClr val="black"/>
                </a:solidFill>
                <a:latin typeface="+mn-ea"/>
              </a:rPr>
              <a:t>2017 </a:t>
            </a:r>
            <a:r>
              <a:rPr kumimoji="1" lang="ja-JP" altLang="en-US" sz="1200" dirty="0">
                <a:solidFill>
                  <a:prstClr val="black"/>
                </a:solidFill>
                <a:latin typeface="+mn-ea"/>
              </a:rPr>
              <a:t>年度は実績値、</a:t>
            </a:r>
            <a:r>
              <a:rPr kumimoji="1" lang="en-US" altLang="ja-JP" sz="1200" dirty="0">
                <a:solidFill>
                  <a:prstClr val="black"/>
                </a:solidFill>
                <a:latin typeface="+mn-ea"/>
              </a:rPr>
              <a:t>18-19 </a:t>
            </a:r>
            <a:r>
              <a:rPr kumimoji="1" lang="ja-JP" altLang="en-US" sz="1200" dirty="0">
                <a:solidFill>
                  <a:prstClr val="black"/>
                </a:solidFill>
                <a:latin typeface="+mn-ea"/>
              </a:rPr>
              <a:t>年度は実績⾒通し、</a:t>
            </a:r>
            <a:r>
              <a:rPr kumimoji="1" lang="en-US" altLang="ja-JP" sz="1200" dirty="0">
                <a:solidFill>
                  <a:prstClr val="black"/>
                </a:solidFill>
                <a:latin typeface="+mn-ea"/>
              </a:rPr>
              <a:t>20 </a:t>
            </a:r>
            <a:r>
              <a:rPr kumimoji="1" lang="ja-JP" altLang="en-US" sz="1200" dirty="0">
                <a:solidFill>
                  <a:prstClr val="black"/>
                </a:solidFill>
                <a:latin typeface="+mn-ea"/>
              </a:rPr>
              <a:t>年度</a:t>
            </a:r>
            <a:r>
              <a:rPr kumimoji="1" lang="ja-JP" altLang="en-US" sz="1200" dirty="0" smtClean="0">
                <a:solidFill>
                  <a:prstClr val="black"/>
                </a:solidFill>
                <a:latin typeface="+mn-ea"/>
              </a:rPr>
              <a:t>以降は予測値</a:t>
            </a:r>
            <a:endParaRPr kumimoji="1" lang="ja-JP" altLang="en-US" sz="12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40494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➀経済（産業・雇用）</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a:t>
            </a:fld>
            <a:endParaRPr lang="ja-JP" altLang="en-US" sz="1600" dirty="0"/>
          </a:p>
        </p:txBody>
      </p:sp>
    </p:spTree>
    <p:extLst>
      <p:ext uri="{BB962C8B-B14F-4D97-AF65-F5344CB8AC3E}">
        <p14:creationId xmlns:p14="http://schemas.microsoft.com/office/powerpoint/2010/main" val="648484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訪日外客数は、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月以降、対前年度比▲</a:t>
            </a:r>
            <a:r>
              <a:rPr kumimoji="1" lang="en-US" altLang="ja-JP" sz="1400" dirty="0">
                <a:solidFill>
                  <a:schemeClr val="tx1"/>
                </a:solidFill>
                <a:latin typeface="Meiryo UI" panose="020B0604030504040204" pitchFamily="50" charset="-128"/>
                <a:ea typeface="Meiryo UI" panose="020B0604030504040204" pitchFamily="50" charset="-128"/>
              </a:rPr>
              <a:t>99%</a:t>
            </a:r>
            <a:r>
              <a:rPr kumimoji="1" lang="ja-JP" altLang="en-US" sz="1400" dirty="0">
                <a:solidFill>
                  <a:schemeClr val="tx1"/>
                </a:solidFill>
                <a:latin typeface="Meiryo UI" panose="020B0604030504040204" pitchFamily="50" charset="-128"/>
                <a:ea typeface="Meiryo UI" panose="020B0604030504040204" pitchFamily="50" charset="-128"/>
              </a:rPr>
              <a:t>のまま</a:t>
            </a:r>
            <a:r>
              <a:rPr kumimoji="1" lang="ja-JP" altLang="en-US" sz="1400" dirty="0" smtClean="0">
                <a:solidFill>
                  <a:schemeClr val="tx1"/>
                </a:solidFill>
                <a:latin typeface="Meiryo UI" panose="020B0604030504040204" pitchFamily="50" charset="-128"/>
                <a:ea typeface="Meiryo UI" panose="020B0604030504040204" pitchFamily="50" charset="-128"/>
              </a:rPr>
              <a:t>推移。</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smtClean="0">
                <a:solidFill>
                  <a:schemeClr val="bg1"/>
                </a:solidFill>
                <a:latin typeface="Meiryo UI" panose="020B0604030504040204" pitchFamily="50" charset="-128"/>
                <a:ea typeface="Meiryo UI" panose="020B0604030504040204" pitchFamily="50" charset="-128"/>
              </a:rPr>
              <a:t>訪日外客数の推移</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P12</a:t>
            </a:r>
            <a:endParaRPr kumimoji="1" lang="ja-JP" altLang="en-US" dirty="0"/>
          </a:p>
        </p:txBody>
      </p:sp>
      <p:sp>
        <p:nvSpPr>
          <p:cNvPr id="20" name="正方形/長方形 19"/>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テキスト ボックス 9"/>
          <p:cNvSpPr txBox="1"/>
          <p:nvPr/>
        </p:nvSpPr>
        <p:spPr>
          <a:xfrm>
            <a:off x="1488300" y="5719196"/>
            <a:ext cx="7843343" cy="276999"/>
          </a:xfrm>
          <a:prstGeom prst="rect">
            <a:avLst/>
          </a:prstGeom>
          <a:noFill/>
        </p:spPr>
        <p:txBody>
          <a:bodyPr wrap="square" rtlCol="0">
            <a:spAutoFit/>
          </a:bodyPr>
          <a:lstStyle/>
          <a:p>
            <a:r>
              <a:rPr kumimoji="1" lang="ja-JP" altLang="en-US" sz="1200" dirty="0">
                <a:latin typeface="+mn-ea"/>
              </a:rPr>
              <a:t>出典</a:t>
            </a:r>
            <a:r>
              <a:rPr kumimoji="1" lang="ja-JP" altLang="en-US" sz="1200" dirty="0" smtClean="0">
                <a:latin typeface="+mn-ea"/>
              </a:rPr>
              <a:t>：日本政府観光局（</a:t>
            </a:r>
            <a:r>
              <a:rPr kumimoji="1" lang="en-US" altLang="ja-JP" sz="1200" dirty="0" smtClean="0">
                <a:latin typeface="+mn-ea"/>
              </a:rPr>
              <a:t>JNTO</a:t>
            </a:r>
            <a:r>
              <a:rPr kumimoji="1" lang="ja-JP" altLang="en-US" sz="1200" dirty="0" smtClean="0">
                <a:latin typeface="+mn-ea"/>
              </a:rPr>
              <a:t>）及び観光庁「訪日外国人消費動向調査」を基に推計</a:t>
            </a:r>
            <a:endParaRPr kumimoji="1" lang="en-US" altLang="ja-JP" sz="1200" dirty="0">
              <a:latin typeface="+mn-ea"/>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29</a:t>
            </a:fld>
            <a:endParaRPr lang="ja-JP" altLang="en-US" sz="1600" dirty="0"/>
          </a:p>
        </p:txBody>
      </p:sp>
      <p:graphicFrame>
        <p:nvGraphicFramePr>
          <p:cNvPr id="17" name="グラフ 16">
            <a:extLst>
              <a:ext uri="{FF2B5EF4-FFF2-40B4-BE49-F238E27FC236}">
                <a16:creationId xmlns:a16="http://schemas.microsoft.com/office/drawing/2014/main" id="{00000000-0008-0000-0000-00001F000000}"/>
              </a:ext>
            </a:extLst>
          </p:cNvPr>
          <p:cNvGraphicFramePr>
            <a:graphicFrameLocks/>
          </p:cNvGraphicFramePr>
          <p:nvPr>
            <p:extLst>
              <p:ext uri="{D42A27DB-BD31-4B8C-83A1-F6EECF244321}">
                <p14:modId xmlns:p14="http://schemas.microsoft.com/office/powerpoint/2010/main" val="3882661938"/>
              </p:ext>
            </p:extLst>
          </p:nvPr>
        </p:nvGraphicFramePr>
        <p:xfrm>
          <a:off x="493486" y="1228644"/>
          <a:ext cx="8933092" cy="4441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1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050926" y="1636859"/>
            <a:ext cx="6812914" cy="4243060"/>
          </a:xfrm>
          <a:prstGeom prst="rect">
            <a:avLst/>
          </a:prstGeom>
        </p:spPr>
      </p:pic>
      <p:pic>
        <p:nvPicPr>
          <p:cNvPr id="11" name="図 10"/>
          <p:cNvPicPr>
            <a:picLocks noChangeAspect="1"/>
          </p:cNvPicPr>
          <p:nvPr/>
        </p:nvPicPr>
        <p:blipFill>
          <a:blip r:embed="rId4"/>
          <a:stretch>
            <a:fillRect/>
          </a:stretch>
        </p:blipFill>
        <p:spPr>
          <a:xfrm>
            <a:off x="1326278" y="1412589"/>
            <a:ext cx="7562850" cy="238125"/>
          </a:xfrm>
          <a:prstGeom prst="rect">
            <a:avLst/>
          </a:prstGeom>
        </p:spPr>
      </p:pic>
      <p:sp>
        <p:nvSpPr>
          <p:cNvPr id="12" name="正方形/長方形 11"/>
          <p:cNvSpPr/>
          <p:nvPr/>
        </p:nvSpPr>
        <p:spPr>
          <a:xfrm>
            <a:off x="252000" y="539999"/>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●業種別では、「宿泊業、飲食サービス業」をはじめ、「生活関連サービス業、娯楽業」、「教育、学習支援業」などＢｔｏＣで</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大きく売上高が減少。</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5"/>
          <a:stretch>
            <a:fillRect/>
          </a:stretch>
        </p:blipFill>
        <p:spPr>
          <a:xfrm>
            <a:off x="962660" y="1109154"/>
            <a:ext cx="3653219" cy="254720"/>
          </a:xfrm>
          <a:prstGeom prst="rect">
            <a:avLst/>
          </a:prstGeom>
        </p:spPr>
      </p:pic>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府内企業における売上の減少（業種別の状況</a:t>
            </a:r>
            <a:r>
              <a:rPr lang="ja-JP" altLang="en-US" b="1" dirty="0" smtClean="0">
                <a:solidFill>
                  <a:schemeClr val="bg1"/>
                </a:solidFill>
                <a:latin typeface="Meiryo UI" panose="020B0604030504040204" pitchFamily="50" charset="-128"/>
                <a:ea typeface="Meiryo UI" panose="020B0604030504040204" pitchFamily="50" charset="-128"/>
              </a:rPr>
              <a:t>）</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P12</a:t>
            </a:r>
            <a:endParaRPr kumimoji="1" lang="ja-JP" altLang="en-US" dirty="0"/>
          </a:p>
        </p:txBody>
      </p:sp>
      <p:sp>
        <p:nvSpPr>
          <p:cNvPr id="3" name="正方形/長方形 2"/>
          <p:cNvSpPr/>
          <p:nvPr/>
        </p:nvSpPr>
        <p:spPr>
          <a:xfrm>
            <a:off x="1190625" y="1685574"/>
            <a:ext cx="6772275" cy="8301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30</a:t>
            </a:fld>
            <a:endParaRPr lang="ja-JP" altLang="en-US" sz="1600" dirty="0"/>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338043" y="5817435"/>
            <a:ext cx="5625596"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8/31</a:t>
            </a:r>
            <a:r>
              <a:rPr lang="ja-JP" altLang="en-US" sz="1200" dirty="0"/>
              <a:t>）」</a:t>
            </a:r>
            <a:endParaRPr kumimoji="1" lang="ja-JP" altLang="en-US" sz="1200" dirty="0">
              <a:latin typeface="+mn-ea"/>
            </a:endParaRPr>
          </a:p>
        </p:txBody>
      </p:sp>
    </p:spTree>
    <p:extLst>
      <p:ext uri="{BB962C8B-B14F-4D97-AF65-F5344CB8AC3E}">
        <p14:creationId xmlns:p14="http://schemas.microsoft.com/office/powerpoint/2010/main" val="970954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241" y="2052319"/>
            <a:ext cx="3528459" cy="353869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825" y="2080495"/>
            <a:ext cx="4660392" cy="3449757"/>
          </a:xfrm>
          <a:prstGeom prst="rect">
            <a:avLst/>
          </a:prstGeom>
        </p:spPr>
      </p:pic>
      <p:sp>
        <p:nvSpPr>
          <p:cNvPr id="6" name="テキスト ボックス 5">
            <a:extLst>
              <a:ext uri="{FF2B5EF4-FFF2-40B4-BE49-F238E27FC236}">
                <a16:creationId xmlns:a16="http://schemas.microsoft.com/office/drawing/2014/main" id="{34CF59F8-A367-4EC1-83BF-5D400B8A4CCC}"/>
              </a:ext>
            </a:extLst>
          </p:cNvPr>
          <p:cNvSpPr txBox="1"/>
          <p:nvPr/>
        </p:nvSpPr>
        <p:spPr>
          <a:xfrm>
            <a:off x="6893150" y="5670536"/>
            <a:ext cx="2218238" cy="369332"/>
          </a:xfrm>
          <a:prstGeom prst="rect">
            <a:avLst/>
          </a:prstGeom>
          <a:noFill/>
          <a:ln>
            <a:noFill/>
          </a:ln>
        </p:spPr>
        <p:txBody>
          <a:bodyPr wrap="square" rtlCol="0">
            <a:spAutoFit/>
          </a:bodyPr>
          <a:lstStyle/>
          <a:p>
            <a:pPr marL="217984" indent="-217984"/>
            <a:r>
              <a:rPr lang="ja-JP" altLang="en-US" sz="900" dirty="0">
                <a:latin typeface="+mn-ea"/>
              </a:rPr>
              <a:t>出典</a:t>
            </a:r>
            <a:r>
              <a:rPr lang="ja-JP" altLang="en-US" sz="900" dirty="0" smtClean="0">
                <a:latin typeface="+mn-ea"/>
              </a:rPr>
              <a:t>：「ＤＢＪ・ＪＴＢＦ　アジア・欧米豪　訪日外国人旅行者の意向調査」</a:t>
            </a:r>
            <a:endParaRPr lang="en-US" altLang="ja-JP" sz="900" dirty="0">
              <a:latin typeface="+mn-ea"/>
            </a:endParaRPr>
          </a:p>
        </p:txBody>
      </p:sp>
      <p:sp>
        <p:nvSpPr>
          <p:cNvPr id="20" name="正方形/長方形 19"/>
          <p:cNvSpPr/>
          <p:nvPr/>
        </p:nvSpPr>
        <p:spPr>
          <a:xfrm>
            <a:off x="251999" y="539999"/>
            <a:ext cx="9432000" cy="108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●新型コロナ終息後において、海外観光旅行先としての日本人気は引き続き高く、アジア居住者ではトップ。（</a:t>
            </a:r>
            <a:r>
              <a:rPr kumimoji="1" lang="en-US" altLang="ja-JP" sz="1400" dirty="0" smtClean="0">
                <a:solidFill>
                  <a:schemeClr val="tx1"/>
                </a:solidFill>
                <a:latin typeface="Meiryo UI" panose="020B0604030504040204" pitchFamily="50" charset="-128"/>
                <a:ea typeface="Meiryo UI" panose="020B0604030504040204" pitchFamily="50" charset="-128"/>
              </a:rPr>
              <a:t>56%</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欧米豪居住者でも２位（</a:t>
            </a:r>
            <a:r>
              <a:rPr kumimoji="1" lang="en-US" altLang="ja-JP" sz="1400" dirty="0" smtClean="0">
                <a:solidFill>
                  <a:schemeClr val="tx1"/>
                </a:solidFill>
                <a:latin typeface="Meiryo UI" panose="020B0604030504040204" pitchFamily="50" charset="-128"/>
                <a:ea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rPr>
              <a:t>）の人気となっている。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●関西への旅行に期待したいことのトップは、訪日旅行全般に期待したいことと同様に、トップは、「ウイルス対策全般の継続」で、</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次いで、「リーズナブルな日本食レストランの充実」、「文化体験アクティビティの種類や質の充実」が上位に入っている。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5"/>
          <a:stretch>
            <a:fillRect/>
          </a:stretch>
        </p:blipFill>
        <p:spPr>
          <a:xfrm>
            <a:off x="101283" y="5614988"/>
            <a:ext cx="5512118" cy="504825"/>
          </a:xfrm>
          <a:prstGeom prst="rect">
            <a:avLst/>
          </a:prstGeom>
        </p:spPr>
      </p:pic>
      <p:sp>
        <p:nvSpPr>
          <p:cNvPr id="13" name="テキスト ボックス 12">
            <a:extLst>
              <a:ext uri="{FF2B5EF4-FFF2-40B4-BE49-F238E27FC236}">
                <a16:creationId xmlns:a16="http://schemas.microsoft.com/office/drawing/2014/main" id="{34CF59F8-A367-4EC1-83BF-5D400B8A4CCC}"/>
              </a:ext>
            </a:extLst>
          </p:cNvPr>
          <p:cNvSpPr txBox="1"/>
          <p:nvPr/>
        </p:nvSpPr>
        <p:spPr>
          <a:xfrm>
            <a:off x="703225" y="1643847"/>
            <a:ext cx="4516032" cy="369332"/>
          </a:xfrm>
          <a:prstGeom prst="rect">
            <a:avLst/>
          </a:prstGeom>
          <a:noFill/>
          <a:ln>
            <a:noFill/>
          </a:ln>
        </p:spPr>
        <p:txBody>
          <a:bodyPr wrap="square" rtlCol="0">
            <a:spAutoFit/>
          </a:bodyPr>
          <a:lstStyle/>
          <a:p>
            <a:pPr marL="217984" indent="-217984"/>
            <a:r>
              <a:rPr lang="ja-JP" altLang="en-US" sz="900" u="sng" dirty="0" smtClean="0">
                <a:latin typeface="+mn-ea"/>
              </a:rPr>
              <a:t>海外観光旅行希望者</a:t>
            </a:r>
            <a:r>
              <a:rPr lang="en-US" altLang="ja-JP" sz="900" u="sng" dirty="0" smtClean="0">
                <a:latin typeface="+mn-ea"/>
              </a:rPr>
              <a:t>※</a:t>
            </a:r>
            <a:r>
              <a:rPr lang="ja-JP" altLang="en-US" sz="900" u="sng" dirty="0" smtClean="0">
                <a:latin typeface="+mn-ea"/>
              </a:rPr>
              <a:t>１</a:t>
            </a:r>
            <a:endParaRPr lang="en-US" altLang="ja-JP" sz="900" u="sng" dirty="0" smtClean="0">
              <a:latin typeface="+mn-ea"/>
            </a:endParaRPr>
          </a:p>
          <a:p>
            <a:pPr marL="217984" indent="-217984"/>
            <a:r>
              <a:rPr lang="ja-JP" altLang="en-US" sz="900" u="sng" dirty="0" smtClean="0">
                <a:latin typeface="+mn-ea"/>
              </a:rPr>
              <a:t>新型コロナの流行終息後に、観光旅行したい国・地域（回答はあてはまるもの全て）</a:t>
            </a:r>
            <a:r>
              <a:rPr lang="en-US" altLang="ja-JP" sz="900" u="sng" dirty="0" smtClean="0">
                <a:latin typeface="+mn-ea"/>
              </a:rPr>
              <a:t>※</a:t>
            </a:r>
            <a:r>
              <a:rPr lang="ja-JP" altLang="en-US" sz="900" u="sng" dirty="0" smtClean="0">
                <a:latin typeface="+mn-ea"/>
              </a:rPr>
              <a:t>２</a:t>
            </a:r>
            <a:endParaRPr lang="en-US" altLang="ja-JP" sz="900" u="sng" dirty="0">
              <a:latin typeface="+mn-ea"/>
            </a:endParaRP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6535252" y="1811943"/>
            <a:ext cx="2659914" cy="230832"/>
          </a:xfrm>
          <a:prstGeom prst="rect">
            <a:avLst/>
          </a:prstGeom>
          <a:noFill/>
          <a:ln>
            <a:noFill/>
          </a:ln>
        </p:spPr>
        <p:txBody>
          <a:bodyPr wrap="square" rtlCol="0">
            <a:spAutoFit/>
          </a:bodyPr>
          <a:lstStyle/>
          <a:p>
            <a:pPr marL="217984" indent="-217984" algn="ctr"/>
            <a:r>
              <a:rPr lang="ja-JP" altLang="en-US" sz="900" u="sng" dirty="0" smtClean="0">
                <a:latin typeface="+mn-ea"/>
              </a:rPr>
              <a:t>関西の旅行に期待したいこと</a:t>
            </a:r>
            <a:endParaRPr lang="en-US" altLang="ja-JP" sz="900" u="sng" dirty="0">
              <a:latin typeface="+mn-ea"/>
            </a:endParaRPr>
          </a:p>
        </p:txBody>
      </p:sp>
      <p:sp>
        <p:nvSpPr>
          <p:cNvPr id="16" name="角丸四角形 15"/>
          <p:cNvSpPr/>
          <p:nvPr/>
        </p:nvSpPr>
        <p:spPr>
          <a:xfrm>
            <a:off x="5197825" y="2320483"/>
            <a:ext cx="1503948" cy="722038"/>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新型コロナ終息後に観光旅行したい国・地域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P12</a:t>
            </a:r>
            <a:endParaRPr kumimoji="1" lang="ja-JP" altLang="en-US" dirty="0"/>
          </a:p>
        </p:txBody>
      </p:sp>
      <p:sp>
        <p:nvSpPr>
          <p:cNvPr id="19" name="ホームベース 18"/>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31</a:t>
            </a:fld>
            <a:endParaRPr lang="ja-JP" altLang="en-US" sz="1600" dirty="0"/>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83" y="2120239"/>
            <a:ext cx="2971101" cy="3470773"/>
          </a:xfrm>
          <a:prstGeom prst="rect">
            <a:avLst/>
          </a:prstGeom>
        </p:spPr>
      </p:pic>
    </p:spTree>
    <p:extLst>
      <p:ext uri="{BB962C8B-B14F-4D97-AF65-F5344CB8AC3E}">
        <p14:creationId xmlns:p14="http://schemas.microsoft.com/office/powerpoint/2010/main" val="1478656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1411802730"/>
              </p:ext>
            </p:extLst>
          </p:nvPr>
        </p:nvGraphicFramePr>
        <p:xfrm>
          <a:off x="641349" y="1380021"/>
          <a:ext cx="8623300" cy="473979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6858285" y="5799326"/>
            <a:ext cx="2652699" cy="261610"/>
          </a:xfrm>
          <a:prstGeom prst="rect">
            <a:avLst/>
          </a:prstGeom>
          <a:noFill/>
        </p:spPr>
        <p:txBody>
          <a:bodyPr wrap="square" rtlCol="0">
            <a:spAutoFit/>
          </a:bodyPr>
          <a:lstStyle/>
          <a:p>
            <a:pPr algn="ctr"/>
            <a:r>
              <a:rPr kumimoji="1" lang="ja-JP" altLang="en-US" sz="1100" dirty="0" smtClean="0"/>
              <a:t>出典：総務省 「家計調査」</a:t>
            </a:r>
            <a:endParaRPr kumimoji="1" lang="en-US" altLang="ja-JP" sz="1100" dirty="0" smtClean="0"/>
          </a:p>
        </p:txBody>
      </p:sp>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個人消費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１世帯当たり消費支出額</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txBox="1">
            <a:spLocks/>
          </p:cNvSpPr>
          <p:nvPr/>
        </p:nvSpPr>
        <p:spPr>
          <a:xfrm>
            <a:off x="9224963" y="5675042"/>
            <a:ext cx="561023" cy="325823"/>
          </a:xfrm>
          <a:prstGeom prst="rect">
            <a:avLst/>
          </a:prstGeom>
          <a:solidFill>
            <a:schemeClr val="lt1"/>
          </a:solidFill>
          <a:ln w="12700" cap="flat" cmpd="sng" algn="ctr">
            <a:solidFill>
              <a:schemeClr val="accent1"/>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05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AC9B83D-17C3-4F2E-B0BA-D155CD364A7C}" type="slidenum">
              <a:rPr lang="ja-JP" altLang="en-US" sz="1600" smtClean="0"/>
              <a:pPr>
                <a:defRPr/>
              </a:pPr>
              <a:t>32</a:t>
            </a:fld>
            <a:endParaRPr lang="ja-JP" altLang="en-US" sz="1600" dirty="0"/>
          </a:p>
        </p:txBody>
      </p:sp>
      <p:sp>
        <p:nvSpPr>
          <p:cNvPr id="9" name="正方形/長方形 8"/>
          <p:cNvSpPr/>
          <p:nvPr/>
        </p:nvSpPr>
        <p:spPr>
          <a:xfrm>
            <a:off x="252001" y="539999"/>
            <a:ext cx="9432000" cy="828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１世帯当たり消費支出額の推移をみると、大阪市は、全国よりも支出額が下回っている。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千円、大阪：</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4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●対前年比</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月に入り、全国は＋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か月ぶりに、大阪市も＋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か月ぶりにプラスと</a:t>
            </a: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なった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028885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33</a:t>
            </a:fld>
            <a:endParaRPr lang="ja-JP" altLang="en-US" sz="1600" dirty="0"/>
          </a:p>
        </p:txBody>
      </p:sp>
      <p:graphicFrame>
        <p:nvGraphicFramePr>
          <p:cNvPr id="23" name="グラフ 22"/>
          <p:cNvGraphicFramePr>
            <a:graphicFrameLocks/>
          </p:cNvGraphicFramePr>
          <p:nvPr>
            <p:extLst>
              <p:ext uri="{D42A27DB-BD31-4B8C-83A1-F6EECF244321}">
                <p14:modId xmlns:p14="http://schemas.microsoft.com/office/powerpoint/2010/main" val="2944721510"/>
              </p:ext>
            </p:extLst>
          </p:nvPr>
        </p:nvGraphicFramePr>
        <p:xfrm>
          <a:off x="377862" y="1236331"/>
          <a:ext cx="4572000" cy="4705682"/>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1999"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●家計消費のうち、特に、「被服・履物」、「教養・娯楽」に係る支出を中心に大きく減少傾向であったものの、</a:t>
            </a:r>
            <a:r>
              <a:rPr kumimoji="1" lang="en-US" altLang="ja-JP" sz="1400" dirty="0" smtClean="0">
                <a:solidFill>
                  <a:schemeClr val="tx1"/>
                </a:solidFill>
                <a:latin typeface="Meiryo UI" panose="020B0604030504040204" pitchFamily="50" charset="-128"/>
                <a:ea typeface="Meiryo UI" panose="020B0604030504040204" pitchFamily="50" charset="-128"/>
              </a:rPr>
              <a:t>6</a:t>
            </a:r>
            <a:r>
              <a:rPr kumimoji="1" lang="ja-JP" altLang="en-US" sz="1400" dirty="0" smtClean="0">
                <a:solidFill>
                  <a:schemeClr val="tx1"/>
                </a:solidFill>
                <a:latin typeface="Meiryo UI" panose="020B0604030504040204" pitchFamily="50" charset="-128"/>
                <a:ea typeface="Meiryo UI" panose="020B0604030504040204" pitchFamily="50" charset="-128"/>
              </a:rPr>
              <a:t>月以降、</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持ち直しの基調。全国では前年度比プラスに転じる用途も多い中、大阪では多くの用途がマイナスで推移。</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031300" y="5781770"/>
            <a:ext cx="2652699" cy="261610"/>
          </a:xfrm>
          <a:prstGeom prst="rect">
            <a:avLst/>
          </a:prstGeom>
          <a:noFill/>
        </p:spPr>
        <p:txBody>
          <a:bodyPr wrap="square" rtlCol="0">
            <a:spAutoFit/>
          </a:bodyPr>
          <a:lstStyle/>
          <a:p>
            <a:pPr algn="ctr"/>
            <a:r>
              <a:rPr kumimoji="1" lang="ja-JP" altLang="en-US" sz="1100" dirty="0" smtClean="0"/>
              <a:t>出典：総務省 「家計調査」</a:t>
            </a:r>
            <a:endParaRPr kumimoji="1" lang="en-US" altLang="ja-JP" sz="1100" dirty="0" smtClean="0"/>
          </a:p>
        </p:txBody>
      </p:sp>
      <p:sp>
        <p:nvSpPr>
          <p:cNvPr id="9" name="四角形吹き出し 8"/>
          <p:cNvSpPr/>
          <p:nvPr/>
        </p:nvSpPr>
        <p:spPr>
          <a:xfrm>
            <a:off x="1702666" y="4016693"/>
            <a:ext cx="961196" cy="182089"/>
          </a:xfrm>
          <a:prstGeom prst="wedgeRectCallout">
            <a:avLst>
              <a:gd name="adj1" fmla="val -47455"/>
              <a:gd name="adj2" fmla="val 883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11" name="四角形吹き出し 10"/>
          <p:cNvSpPr/>
          <p:nvPr/>
        </p:nvSpPr>
        <p:spPr>
          <a:xfrm>
            <a:off x="2260007" y="3199604"/>
            <a:ext cx="1068493" cy="193509"/>
          </a:xfrm>
          <a:prstGeom prst="wedgeRectCallout">
            <a:avLst>
              <a:gd name="adj1" fmla="val 49646"/>
              <a:gd name="adj2" fmla="val -1439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12" name="四角形吹き出し 11"/>
          <p:cNvSpPr/>
          <p:nvPr/>
        </p:nvSpPr>
        <p:spPr>
          <a:xfrm>
            <a:off x="2036894" y="4888300"/>
            <a:ext cx="907223" cy="182097"/>
          </a:xfrm>
          <a:prstGeom prst="wedgeRectCallout">
            <a:avLst>
              <a:gd name="adj1" fmla="val -57103"/>
              <a:gd name="adj2" fmla="val -1532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14" name="四角形吹き出し 13"/>
          <p:cNvSpPr/>
          <p:nvPr/>
        </p:nvSpPr>
        <p:spPr>
          <a:xfrm>
            <a:off x="2564555" y="1924044"/>
            <a:ext cx="763945" cy="223569"/>
          </a:xfrm>
          <a:prstGeom prst="wedgeRectCallout">
            <a:avLst>
              <a:gd name="adj1" fmla="val 56929"/>
              <a:gd name="adj2" fmla="val 87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16" name="四角形吹き出し 15"/>
          <p:cNvSpPr/>
          <p:nvPr/>
        </p:nvSpPr>
        <p:spPr>
          <a:xfrm>
            <a:off x="1042099" y="3471715"/>
            <a:ext cx="804398" cy="226265"/>
          </a:xfrm>
          <a:prstGeom prst="wedgeRectCallout">
            <a:avLst>
              <a:gd name="adj1" fmla="val 44683"/>
              <a:gd name="adj2" fmla="val -852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交通・通信</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232103854"/>
              </p:ext>
            </p:extLst>
          </p:nvPr>
        </p:nvGraphicFramePr>
        <p:xfrm>
          <a:off x="4949862" y="1286561"/>
          <a:ext cx="4850658" cy="4596575"/>
        </p:xfrm>
        <a:graphic>
          <a:graphicData uri="http://schemas.openxmlformats.org/drawingml/2006/chart">
            <c:chart xmlns:c="http://schemas.openxmlformats.org/drawingml/2006/chart" xmlns:r="http://schemas.openxmlformats.org/officeDocument/2006/relationships" r:id="rId4"/>
          </a:graphicData>
        </a:graphic>
      </p:graphicFrame>
      <p:sp>
        <p:nvSpPr>
          <p:cNvPr id="18" name="四角形吹き出し 17"/>
          <p:cNvSpPr/>
          <p:nvPr/>
        </p:nvSpPr>
        <p:spPr>
          <a:xfrm>
            <a:off x="5358344" y="1913931"/>
            <a:ext cx="804398" cy="226265"/>
          </a:xfrm>
          <a:prstGeom prst="wedgeRectCallout">
            <a:avLst>
              <a:gd name="adj1" fmla="val 57530"/>
              <a:gd name="adj2" fmla="val 112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交通・通信</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0" name="四角形吹き出し 19"/>
          <p:cNvSpPr/>
          <p:nvPr/>
        </p:nvSpPr>
        <p:spPr>
          <a:xfrm>
            <a:off x="7679962" y="1936020"/>
            <a:ext cx="763945" cy="182089"/>
          </a:xfrm>
          <a:prstGeom prst="wedgeRectCallout">
            <a:avLst>
              <a:gd name="adj1" fmla="val -54400"/>
              <a:gd name="adj2" fmla="val 1243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21" name="四角形吹き出し 20"/>
          <p:cNvSpPr/>
          <p:nvPr/>
        </p:nvSpPr>
        <p:spPr>
          <a:xfrm>
            <a:off x="6369982" y="4881524"/>
            <a:ext cx="907223" cy="188873"/>
          </a:xfrm>
          <a:prstGeom prst="wedgeRectCallout">
            <a:avLst>
              <a:gd name="adj1" fmla="val -49593"/>
              <a:gd name="adj2" fmla="val -113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22" name="四角形吹き出し 21"/>
          <p:cNvSpPr/>
          <p:nvPr/>
        </p:nvSpPr>
        <p:spPr>
          <a:xfrm>
            <a:off x="6126216" y="4009488"/>
            <a:ext cx="961196" cy="182089"/>
          </a:xfrm>
          <a:prstGeom prst="wedgeRectCallout">
            <a:avLst>
              <a:gd name="adj1" fmla="val -49327"/>
              <a:gd name="adj2" fmla="val 111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24" name="正方形/長方形 2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個人消費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用途別家計消費</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27" name="ホームベース 2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28" name="ホームベース 2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Tree>
    <p:extLst>
      <p:ext uri="{BB962C8B-B14F-4D97-AF65-F5344CB8AC3E}">
        <p14:creationId xmlns:p14="http://schemas.microsoft.com/office/powerpoint/2010/main" val="3053069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652" y="1433385"/>
            <a:ext cx="4653148" cy="4390616"/>
          </a:xfrm>
          <a:prstGeom prst="rect">
            <a:avLst/>
          </a:prstGeom>
        </p:spPr>
      </p:pic>
      <p:sp>
        <p:nvSpPr>
          <p:cNvPr id="5" name="正方形/長方形 4"/>
          <p:cNvSpPr/>
          <p:nvPr/>
        </p:nvSpPr>
        <p:spPr>
          <a:xfrm>
            <a:off x="251999"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●外出自粛など、経済活動への影響が顕著となった</a:t>
            </a:r>
            <a:r>
              <a:rPr kumimoji="1" lang="en-US" altLang="ja-JP" sz="1400" dirty="0" smtClean="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月以降においても、「医療・福祉・保健衛生」や「食料品・飼料製造」等は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プラスの影響があると見込む企業の割合が高い。</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673279" y="1163708"/>
            <a:ext cx="6576806" cy="307777"/>
          </a:xfrm>
          <a:prstGeom prst="rect">
            <a:avLst/>
          </a:prstGeom>
        </p:spPr>
        <p:txBody>
          <a:bodyPr wrap="square">
            <a:spAutoFit/>
          </a:bodyPr>
          <a:lstStyle/>
          <a:p>
            <a:r>
              <a:rPr lang="ja-JP" altLang="en-US" sz="1400" b="1" dirty="0" smtClean="0"/>
              <a:t>■ 業績に「プラスの影響がある」と見込む企業（近畿企業）の割合  ～上位</a:t>
            </a:r>
            <a:r>
              <a:rPr lang="en-US" altLang="ja-JP" sz="1400" b="1" dirty="0" smtClean="0"/>
              <a:t>10</a:t>
            </a:r>
            <a:r>
              <a:rPr lang="ja-JP" altLang="en-US" sz="1400" b="1" dirty="0" smtClean="0"/>
              <a:t>業種～</a:t>
            </a:r>
            <a:endParaRPr lang="en-US" altLang="ja-JP" sz="1400" b="1" dirty="0" smtClean="0"/>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532269" y="5907942"/>
            <a:ext cx="4923940" cy="230832"/>
          </a:xfrm>
          <a:prstGeom prst="rect">
            <a:avLst/>
          </a:prstGeom>
          <a:noFill/>
          <a:ln>
            <a:noFill/>
          </a:ln>
        </p:spPr>
        <p:txBody>
          <a:bodyPr wrap="square" rtlCol="0">
            <a:spAutoFit/>
          </a:bodyPr>
          <a:lstStyle/>
          <a:p>
            <a:pPr marL="217984" indent="-217984"/>
            <a:r>
              <a:rPr lang="ja-JP" altLang="en-US" sz="900" dirty="0"/>
              <a:t>出典</a:t>
            </a:r>
            <a:r>
              <a:rPr lang="ja-JP" altLang="en-US" sz="900" dirty="0" smtClean="0"/>
              <a:t>：帝国データバンク 「新型</a:t>
            </a:r>
            <a:r>
              <a:rPr lang="ja-JP" altLang="en-US" sz="900" dirty="0"/>
              <a:t>コロナウイルス感染症に対する近畿企業の意識調査（</a:t>
            </a:r>
            <a:r>
              <a:rPr lang="en-US" altLang="ja-JP" sz="900" dirty="0"/>
              <a:t>2020</a:t>
            </a:r>
            <a:r>
              <a:rPr lang="ja-JP" altLang="en-US" sz="900" dirty="0"/>
              <a:t>年</a:t>
            </a:r>
            <a:r>
              <a:rPr lang="en-US" altLang="ja-JP" sz="900" dirty="0" smtClean="0"/>
              <a:t>6</a:t>
            </a:r>
            <a:r>
              <a:rPr lang="ja-JP" altLang="en-US" sz="900" dirty="0" smtClean="0"/>
              <a:t>月）」</a:t>
            </a:r>
            <a:endParaRPr lang="en-US" altLang="ja-JP" sz="900" dirty="0"/>
          </a:p>
        </p:txBody>
      </p:sp>
      <p:sp>
        <p:nvSpPr>
          <p:cNvPr id="16" name="角丸四角形 15"/>
          <p:cNvSpPr/>
          <p:nvPr/>
        </p:nvSpPr>
        <p:spPr>
          <a:xfrm>
            <a:off x="2479109" y="1619547"/>
            <a:ext cx="4410206" cy="804339"/>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smtClean="0">
                <a:solidFill>
                  <a:schemeClr val="bg1"/>
                </a:solidFill>
                <a:latin typeface="Meiryo UI" panose="020B0604030504040204" pitchFamily="50" charset="-128"/>
                <a:ea typeface="Meiryo UI" panose="020B0604030504040204" pitchFamily="50" charset="-128"/>
              </a:rPr>
              <a:t>業種</a:t>
            </a:r>
            <a:r>
              <a:rPr lang="ja-JP" altLang="en-US" b="1" dirty="0">
                <a:solidFill>
                  <a:schemeClr val="bg1"/>
                </a:solidFill>
                <a:latin typeface="Meiryo UI" panose="020B0604030504040204" pitchFamily="50" charset="-128"/>
                <a:ea typeface="Meiryo UI" panose="020B0604030504040204" pitchFamily="50" charset="-128"/>
              </a:rPr>
              <a:t>別の影響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近畿企業の意識調査</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　　    　　　　</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34</a:t>
            </a:fld>
            <a:endParaRPr lang="ja-JP" altLang="en-US" sz="1600" dirty="0"/>
          </a:p>
        </p:txBody>
      </p:sp>
    </p:spTree>
    <p:extLst>
      <p:ext uri="{BB962C8B-B14F-4D97-AF65-F5344CB8AC3E}">
        <p14:creationId xmlns:p14="http://schemas.microsoft.com/office/powerpoint/2010/main" val="3512722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●近畿圏の輸出額を</a:t>
            </a:r>
            <a:r>
              <a:rPr kumimoji="1" lang="ja-JP" altLang="en-US" sz="1400" dirty="0">
                <a:solidFill>
                  <a:schemeClr val="tx1"/>
                </a:solidFill>
                <a:latin typeface="Meiryo UI" panose="020B0604030504040204" pitchFamily="50" charset="-128"/>
                <a:ea typeface="Meiryo UI" panose="020B0604030504040204" pitchFamily="50" charset="-128"/>
              </a:rPr>
              <a:t>見</a:t>
            </a:r>
            <a:r>
              <a:rPr kumimoji="1" lang="ja-JP" altLang="en-US" sz="1400" dirty="0" smtClean="0">
                <a:solidFill>
                  <a:schemeClr val="tx1"/>
                </a:solidFill>
                <a:latin typeface="Meiryo UI" panose="020B0604030504040204" pitchFamily="50" charset="-128"/>
                <a:ea typeface="Meiryo UI" panose="020B0604030504040204" pitchFamily="50" charset="-128"/>
              </a:rPr>
              <a:t>ると、</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月は前年同月比＋</a:t>
            </a:r>
            <a:r>
              <a:rPr kumimoji="1" lang="en-US" altLang="ja-JP" sz="1400" dirty="0" smtClean="0">
                <a:solidFill>
                  <a:schemeClr val="tx1"/>
                </a:solidFill>
                <a:latin typeface="Meiryo UI" panose="020B0604030504040204" pitchFamily="50" charset="-128"/>
                <a:ea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rPr>
              <a:t>％と</a:t>
            </a:r>
            <a:r>
              <a:rPr kumimoji="1" lang="en-US" altLang="ja-JP" sz="1400" dirty="0" smtClean="0">
                <a:solidFill>
                  <a:schemeClr val="tx1"/>
                </a:solidFill>
                <a:latin typeface="Meiryo UI" panose="020B0604030504040204" pitchFamily="50" charset="-128"/>
                <a:ea typeface="Meiryo UI" panose="020B0604030504040204" pitchFamily="50" charset="-128"/>
              </a:rPr>
              <a:t>8</a:t>
            </a:r>
            <a:r>
              <a:rPr kumimoji="1" lang="ja-JP" altLang="en-US" sz="1400" dirty="0" smtClean="0">
                <a:solidFill>
                  <a:schemeClr val="tx1"/>
                </a:solidFill>
                <a:latin typeface="Meiryo UI" panose="020B0604030504040204" pitchFamily="50" charset="-128"/>
                <a:ea typeface="Meiryo UI" panose="020B0604030504040204" pitchFamily="50" charset="-128"/>
              </a:rPr>
              <a:t>か月ぶりのプラス。</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●中国への輸出は</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月以降、プラスもしくは、前年並みで推移している。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8" name="グラフ 7">
            <a:extLst>
              <a:ext uri="{FF2B5EF4-FFF2-40B4-BE49-F238E27FC236}">
                <a16:creationId xmlns:a16="http://schemas.microsoft.com/office/drawing/2014/main" id="{00000000-0008-0000-0000-00001B000000}"/>
              </a:ext>
            </a:extLst>
          </p:cNvPr>
          <p:cNvGraphicFramePr>
            <a:graphicFrameLocks/>
          </p:cNvGraphicFramePr>
          <p:nvPr>
            <p:extLst/>
          </p:nvPr>
        </p:nvGraphicFramePr>
        <p:xfrm>
          <a:off x="474748" y="1386283"/>
          <a:ext cx="8951830" cy="455006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輸出入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輸出</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35</a:t>
            </a:fld>
            <a:endParaRPr lang="ja-JP" altLang="en-US" sz="1600" dirty="0"/>
          </a:p>
        </p:txBody>
      </p:sp>
      <p:sp>
        <p:nvSpPr>
          <p:cNvPr id="6" name="テキスト ボックス 5"/>
          <p:cNvSpPr txBox="1"/>
          <p:nvPr/>
        </p:nvSpPr>
        <p:spPr>
          <a:xfrm>
            <a:off x="6697362" y="5826863"/>
            <a:ext cx="2652699" cy="261610"/>
          </a:xfrm>
          <a:prstGeom prst="rect">
            <a:avLst/>
          </a:prstGeom>
          <a:noFill/>
        </p:spPr>
        <p:txBody>
          <a:bodyPr wrap="square" rtlCol="0">
            <a:spAutoFit/>
          </a:bodyPr>
          <a:lstStyle/>
          <a:p>
            <a:pPr algn="ctr"/>
            <a:r>
              <a:rPr kumimoji="1" lang="ja-JP" altLang="en-US" sz="1100" dirty="0" smtClean="0"/>
              <a:t>出典：大阪税関 「近畿圏貿易概況」</a:t>
            </a:r>
            <a:endParaRPr kumimoji="1" lang="en-US" altLang="ja-JP" sz="1100" dirty="0" smtClean="0"/>
          </a:p>
        </p:txBody>
      </p:sp>
    </p:spTree>
    <p:extLst>
      <p:ext uri="{BB962C8B-B14F-4D97-AF65-F5344CB8AC3E}">
        <p14:creationId xmlns:p14="http://schemas.microsoft.com/office/powerpoint/2010/main" val="2599051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●近畿圏の品目別輸出額の推移を</a:t>
            </a:r>
            <a:r>
              <a:rPr kumimoji="1" lang="ja-JP" altLang="en-US" sz="1400" dirty="0">
                <a:solidFill>
                  <a:schemeClr val="tx1"/>
                </a:solidFill>
                <a:latin typeface="Meiryo UI" panose="020B0604030504040204" pitchFamily="50" charset="-128"/>
                <a:ea typeface="Meiryo UI" panose="020B0604030504040204" pitchFamily="50" charset="-128"/>
              </a:rPr>
              <a:t>見</a:t>
            </a:r>
            <a:r>
              <a:rPr kumimoji="1" lang="ja-JP" altLang="en-US" sz="1400" dirty="0" smtClean="0">
                <a:solidFill>
                  <a:schemeClr val="tx1"/>
                </a:solidFill>
                <a:latin typeface="Meiryo UI" panose="020B0604030504040204" pitchFamily="50" charset="-128"/>
                <a:ea typeface="Meiryo UI" panose="020B0604030504040204" pitchFamily="50" charset="-128"/>
              </a:rPr>
              <a:t>ると、２月以降、大半の輸出品目が前年度比マイナスで推移する中、輸出品目シェア</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位の</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半導体等電子部品</a:t>
            </a:r>
            <a:r>
              <a:rPr kumimoji="1" lang="ja-JP" altLang="en-US" sz="1400" dirty="0">
                <a:solidFill>
                  <a:schemeClr val="tx1"/>
                </a:solidFill>
                <a:latin typeface="Meiryo UI" panose="020B0604030504040204" pitchFamily="50" charset="-128"/>
                <a:ea typeface="Meiryo UI" panose="020B0604030504040204" pitchFamily="50" charset="-128"/>
              </a:rPr>
              <a:t>は</a:t>
            </a:r>
            <a:r>
              <a:rPr kumimoji="1" lang="ja-JP" altLang="en-US" sz="1400" dirty="0" smtClean="0">
                <a:solidFill>
                  <a:schemeClr val="tx1"/>
                </a:solidFill>
                <a:latin typeface="Meiryo UI" panose="020B0604030504040204" pitchFamily="50" charset="-128"/>
                <a:ea typeface="Meiryo UI" panose="020B0604030504040204" pitchFamily="50" charset="-128"/>
              </a:rPr>
              <a:t>前年同期比プラスで推移していたが、</a:t>
            </a:r>
            <a:r>
              <a:rPr kumimoji="1" lang="en-US" altLang="ja-JP" sz="1400" dirty="0" smtClean="0">
                <a:solidFill>
                  <a:schemeClr val="tx1"/>
                </a:solidFill>
                <a:latin typeface="Meiryo UI" panose="020B0604030504040204" pitchFamily="50" charset="-128"/>
                <a:ea typeface="Meiryo UI" panose="020B0604030504040204" pitchFamily="50" charset="-128"/>
              </a:rPr>
              <a:t>9</a:t>
            </a:r>
            <a:r>
              <a:rPr kumimoji="1" lang="ja-JP" altLang="en-US" sz="1400" dirty="0" smtClean="0">
                <a:solidFill>
                  <a:schemeClr val="tx1"/>
                </a:solidFill>
                <a:latin typeface="Meiryo UI" panose="020B0604030504040204" pitchFamily="50" charset="-128"/>
                <a:ea typeface="Meiryo UI" panose="020B0604030504040204" pitchFamily="50" charset="-128"/>
              </a:rPr>
              <a:t>月以降はマイナスに転じている。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748364" y="5849655"/>
            <a:ext cx="2652699" cy="261610"/>
          </a:xfrm>
          <a:prstGeom prst="rect">
            <a:avLst/>
          </a:prstGeom>
          <a:noFill/>
        </p:spPr>
        <p:txBody>
          <a:bodyPr wrap="square" rtlCol="0">
            <a:spAutoFit/>
          </a:bodyPr>
          <a:lstStyle/>
          <a:p>
            <a:pPr algn="ctr"/>
            <a:r>
              <a:rPr kumimoji="1" lang="ja-JP" altLang="en-US" sz="1100" dirty="0" smtClean="0"/>
              <a:t>出典：大阪税関 「近畿圏貿易概況」</a:t>
            </a:r>
            <a:endParaRPr kumimoji="1" lang="en-US" altLang="ja-JP" sz="1100" dirty="0" smtClean="0"/>
          </a:p>
        </p:txBody>
      </p:sp>
      <p:sp>
        <p:nvSpPr>
          <p:cNvPr id="14" name="テキスト ボックス 1"/>
          <p:cNvSpPr txBox="1"/>
          <p:nvPr/>
        </p:nvSpPr>
        <p:spPr>
          <a:xfrm>
            <a:off x="681866" y="1573866"/>
            <a:ext cx="697627" cy="21544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dirty="0" smtClean="0"/>
              <a:t>（百万円）</a:t>
            </a:r>
            <a:endParaRPr kumimoji="1" lang="ja-JP" altLang="en-US" sz="800" dirty="0"/>
          </a:p>
        </p:txBody>
      </p:sp>
      <p:graphicFrame>
        <p:nvGraphicFramePr>
          <p:cNvPr id="10" name="グラフ 9"/>
          <p:cNvGraphicFramePr>
            <a:graphicFrameLocks/>
          </p:cNvGraphicFramePr>
          <p:nvPr>
            <p:extLst/>
          </p:nvPr>
        </p:nvGraphicFramePr>
        <p:xfrm>
          <a:off x="681866" y="1384136"/>
          <a:ext cx="8520191" cy="4465519"/>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輸出入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品目別輸出額</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36</a:t>
            </a:fld>
            <a:endParaRPr lang="ja-JP" altLang="en-US" sz="1600" dirty="0"/>
          </a:p>
        </p:txBody>
      </p:sp>
    </p:spTree>
    <p:extLst>
      <p:ext uri="{BB962C8B-B14F-4D97-AF65-F5344CB8AC3E}">
        <p14:creationId xmlns:p14="http://schemas.microsoft.com/office/powerpoint/2010/main" val="551454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237" y="3337396"/>
            <a:ext cx="4250763" cy="2412000"/>
          </a:xfrm>
          <a:prstGeom prst="rect">
            <a:avLst/>
          </a:prstGeom>
        </p:spPr>
      </p:pic>
      <p:sp>
        <p:nvSpPr>
          <p:cNvPr id="5" name="正方形/長方形 4"/>
          <p:cNvSpPr/>
          <p:nvPr/>
        </p:nvSpPr>
        <p:spPr>
          <a:xfrm>
            <a:off x="252000" y="540000"/>
            <a:ext cx="9432000" cy="9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●コロナ禍の影響の中、</a:t>
            </a:r>
            <a:r>
              <a:rPr kumimoji="1" lang="en-US" altLang="ja-JP" sz="1400" dirty="0" smtClean="0">
                <a:solidFill>
                  <a:schemeClr val="tx1"/>
                </a:solidFill>
                <a:latin typeface="Meiryo UI" panose="020B0604030504040204" pitchFamily="50" charset="-128"/>
                <a:ea typeface="Meiryo UI" panose="020B0604030504040204" pitchFamily="50" charset="-128"/>
              </a:rPr>
              <a:t>2020</a:t>
            </a:r>
            <a:r>
              <a:rPr kumimoji="1" lang="ja-JP" altLang="en-US" sz="1400" dirty="0" smtClean="0">
                <a:solidFill>
                  <a:schemeClr val="tx1"/>
                </a:solidFill>
                <a:latin typeface="Meiryo UI" panose="020B0604030504040204" pitchFamily="50" charset="-128"/>
                <a:ea typeface="Meiryo UI" panose="020B0604030504040204" pitchFamily="50" charset="-128"/>
              </a:rPr>
              <a:t>年２月</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７月にかけて府内企業の７割超が売上高減少。</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●企業規模別では、小規模事業者の約半数は売上高が</a:t>
            </a:r>
            <a:r>
              <a:rPr kumimoji="1" lang="en-US" altLang="ja-JP" sz="1400" dirty="0" smtClean="0">
                <a:solidFill>
                  <a:schemeClr val="tx1"/>
                </a:solidFill>
                <a:latin typeface="Meiryo UI" panose="020B0604030504040204" pitchFamily="50" charset="-128"/>
                <a:ea typeface="Meiryo UI" panose="020B0604030504040204" pitchFamily="50" charset="-128"/>
              </a:rPr>
              <a:t>30%</a:t>
            </a:r>
            <a:r>
              <a:rPr kumimoji="1" lang="ja-JP" altLang="en-US" sz="1400" dirty="0" smtClean="0">
                <a:solidFill>
                  <a:schemeClr val="tx1"/>
                </a:solidFill>
                <a:latin typeface="Meiryo UI" panose="020B0604030504040204" pitchFamily="50" charset="-128"/>
                <a:ea typeface="Meiryo UI" panose="020B0604030504040204" pitchFamily="50" charset="-128"/>
              </a:rPr>
              <a:t>以上減少しており、他の規模よりも減少率が高い。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●販売先別では、Ｂ</a:t>
            </a:r>
            <a:r>
              <a:rPr kumimoji="1" lang="en-US" altLang="ja-JP" sz="1400" dirty="0" smtClean="0">
                <a:solidFill>
                  <a:schemeClr val="tx1"/>
                </a:solidFill>
                <a:latin typeface="Meiryo UI" panose="020B0604030504040204" pitchFamily="50" charset="-128"/>
                <a:ea typeface="Meiryo UI" panose="020B0604030504040204" pitchFamily="50" charset="-128"/>
              </a:rPr>
              <a:t>to</a:t>
            </a:r>
            <a:r>
              <a:rPr kumimoji="1" lang="ja-JP" altLang="en-US" sz="1400" dirty="0" smtClean="0">
                <a:solidFill>
                  <a:schemeClr val="tx1"/>
                </a:solidFill>
                <a:latin typeface="Meiryo UI" panose="020B0604030504040204" pitchFamily="50" charset="-128"/>
                <a:ea typeface="Meiryo UI" panose="020B0604030504040204" pitchFamily="50" charset="-128"/>
              </a:rPr>
              <a:t>Ｃの約半数は売上高が</a:t>
            </a:r>
            <a:r>
              <a:rPr kumimoji="1" lang="en-US" altLang="ja-JP" sz="1400" dirty="0" smtClean="0">
                <a:solidFill>
                  <a:schemeClr val="tx1"/>
                </a:solidFill>
                <a:latin typeface="Meiryo UI" panose="020B0604030504040204" pitchFamily="50" charset="-128"/>
                <a:ea typeface="Meiryo UI" panose="020B0604030504040204" pitchFamily="50" charset="-128"/>
              </a:rPr>
              <a:t>30%</a:t>
            </a:r>
            <a:r>
              <a:rPr kumimoji="1" lang="ja-JP" altLang="en-US" sz="1400" dirty="0" smtClean="0">
                <a:solidFill>
                  <a:schemeClr val="tx1"/>
                </a:solidFill>
                <a:latin typeface="Meiryo UI" panose="020B0604030504040204" pitchFamily="50" charset="-128"/>
                <a:ea typeface="Meiryo UI" panose="020B0604030504040204" pitchFamily="50" charset="-128"/>
              </a:rPr>
              <a:t>以上減少したが、Ｂ</a:t>
            </a:r>
            <a:r>
              <a:rPr kumimoji="1" lang="en-US" altLang="ja-JP" sz="1400" dirty="0" smtClean="0">
                <a:solidFill>
                  <a:schemeClr val="tx1"/>
                </a:solidFill>
                <a:latin typeface="Meiryo UI" panose="020B0604030504040204" pitchFamily="50" charset="-128"/>
                <a:ea typeface="Meiryo UI" panose="020B0604030504040204" pitchFamily="50" charset="-128"/>
              </a:rPr>
              <a:t>to</a:t>
            </a:r>
            <a:r>
              <a:rPr kumimoji="1" lang="ja-JP" altLang="en-US" sz="1400" dirty="0" smtClean="0">
                <a:solidFill>
                  <a:schemeClr val="tx1"/>
                </a:solidFill>
                <a:latin typeface="Meiryo UI" panose="020B0604030504040204" pitchFamily="50" charset="-128"/>
                <a:ea typeface="Meiryo UI" panose="020B0604030504040204" pitchFamily="50" charset="-128"/>
              </a:rPr>
              <a:t>Ｂでは、減少率が</a:t>
            </a:r>
            <a:r>
              <a:rPr kumimoji="1" lang="en-US" altLang="ja-JP" sz="1400" dirty="0" smtClean="0">
                <a:solidFill>
                  <a:schemeClr val="tx1"/>
                </a:solidFill>
                <a:latin typeface="Meiryo UI" panose="020B0604030504040204" pitchFamily="50" charset="-128"/>
                <a:ea typeface="Meiryo UI" panose="020B0604030504040204" pitchFamily="50" charset="-128"/>
              </a:rPr>
              <a:t>30%</a:t>
            </a:r>
            <a:r>
              <a:rPr kumimoji="1" lang="ja-JP" altLang="en-US" sz="1400" dirty="0" smtClean="0">
                <a:solidFill>
                  <a:schemeClr val="tx1"/>
                </a:solidFill>
                <a:latin typeface="Meiryo UI" panose="020B0604030504040204" pitchFamily="50" charset="-128"/>
                <a:ea typeface="Meiryo UI" panose="020B0604030504040204" pitchFamily="50" charset="-128"/>
              </a:rPr>
              <a:t>以内に留まる企業が４割強。</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a:t>
            </a:r>
            <a:r>
              <a:rPr lang="ja-JP" altLang="en-US" b="1" dirty="0" smtClean="0">
                <a:solidFill>
                  <a:schemeClr val="bg1"/>
                </a:solidFill>
                <a:latin typeface="Meiryo UI" panose="020B0604030504040204" pitchFamily="50" charset="-128"/>
                <a:ea typeface="Meiryo UI" panose="020B0604030504040204" pitchFamily="50" charset="-128"/>
              </a:rPr>
              <a:t>減少</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37</a:t>
            </a:fld>
            <a:endParaRPr lang="ja-JP" altLang="en-US" sz="1600" dirty="0"/>
          </a:p>
        </p:txBody>
      </p:sp>
      <p:pic>
        <p:nvPicPr>
          <p:cNvPr id="8" name="図 7"/>
          <p:cNvPicPr>
            <a:picLocks noChangeAspect="1"/>
          </p:cNvPicPr>
          <p:nvPr/>
        </p:nvPicPr>
        <p:blipFill>
          <a:blip r:embed="rId4"/>
          <a:stretch>
            <a:fillRect/>
          </a:stretch>
        </p:blipFill>
        <p:spPr>
          <a:xfrm>
            <a:off x="252000" y="1648218"/>
            <a:ext cx="9432000" cy="1605894"/>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71" y="3337396"/>
            <a:ext cx="4771181" cy="2412000"/>
          </a:xfrm>
          <a:prstGeom prst="rect">
            <a:avLst/>
          </a:prstGeom>
        </p:spPr>
      </p:pic>
      <p:sp>
        <p:nvSpPr>
          <p:cNvPr id="16" name="テキスト ボックス 15">
            <a:extLst>
              <a:ext uri="{FF2B5EF4-FFF2-40B4-BE49-F238E27FC236}">
                <a16:creationId xmlns:a16="http://schemas.microsoft.com/office/drawing/2014/main" id="{34CF59F8-A367-4EC1-83BF-5D400B8A4CCC}"/>
              </a:ext>
            </a:extLst>
          </p:cNvPr>
          <p:cNvSpPr txBox="1"/>
          <p:nvPr/>
        </p:nvSpPr>
        <p:spPr>
          <a:xfrm>
            <a:off x="3338043" y="5809120"/>
            <a:ext cx="5625596"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8/31</a:t>
            </a:r>
            <a:r>
              <a:rPr lang="ja-JP" altLang="en-US" sz="1200" dirty="0"/>
              <a:t>）」</a:t>
            </a:r>
            <a:endParaRPr kumimoji="1" lang="ja-JP" altLang="en-US" sz="1200" dirty="0">
              <a:latin typeface="+mn-ea"/>
            </a:endParaRPr>
          </a:p>
        </p:txBody>
      </p:sp>
    </p:spTree>
    <p:extLst>
      <p:ext uri="{BB962C8B-B14F-4D97-AF65-F5344CB8AC3E}">
        <p14:creationId xmlns:p14="http://schemas.microsoft.com/office/powerpoint/2010/main" val="370119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38</a:t>
            </a:fld>
            <a:endParaRPr lang="ja-JP" altLang="en-US" sz="1600" dirty="0"/>
          </a:p>
        </p:txBody>
      </p:sp>
      <p:sp>
        <p:nvSpPr>
          <p:cNvPr id="20" name="正方形/長方形 19"/>
          <p:cNvSpPr/>
          <p:nvPr/>
        </p:nvSpPr>
        <p:spPr>
          <a:xfrm>
            <a:off x="252000" y="540001"/>
            <a:ext cx="943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●府内企業のうち、「後継者を探しているがいない」企業は</a:t>
            </a:r>
            <a:r>
              <a:rPr kumimoji="1" lang="en-US" altLang="ja-JP" sz="1400" dirty="0" smtClean="0">
                <a:solidFill>
                  <a:schemeClr val="tx1"/>
                </a:solidFill>
                <a:latin typeface="Meiryo UI" panose="020B0604030504040204" pitchFamily="50" charset="-128"/>
                <a:ea typeface="Meiryo UI" panose="020B0604030504040204" pitchFamily="50" charset="-128"/>
              </a:rPr>
              <a:t>6.5%</a:t>
            </a:r>
            <a:r>
              <a:rPr kumimoji="1" lang="ja-JP" altLang="en-US" sz="1400" dirty="0" smtClean="0">
                <a:solidFill>
                  <a:schemeClr val="tx1"/>
                </a:solidFill>
                <a:latin typeface="Meiryo UI" panose="020B0604030504040204" pitchFamily="50" charset="-128"/>
                <a:ea typeface="Meiryo UI" panose="020B0604030504040204" pitchFamily="50" charset="-128"/>
              </a:rPr>
              <a:t>で、「後継者をまだ考えていない」企業は</a:t>
            </a:r>
            <a:r>
              <a:rPr kumimoji="1" lang="en-US" altLang="ja-JP" sz="1400" dirty="0" smtClean="0">
                <a:solidFill>
                  <a:schemeClr val="tx1"/>
                </a:solidFill>
                <a:latin typeface="Meiryo UI" panose="020B0604030504040204" pitchFamily="50" charset="-128"/>
                <a:ea typeface="Meiryo UI" panose="020B0604030504040204" pitchFamily="50" charset="-128"/>
              </a:rPr>
              <a:t>42.8%</a:t>
            </a:r>
            <a:r>
              <a:rPr kumimoji="1" lang="ja-JP" altLang="en-US" sz="1400" dirty="0" err="1"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●後継がおらず、かつ経営者が</a:t>
            </a:r>
            <a:r>
              <a:rPr kumimoji="1" lang="en-US" altLang="ja-JP" sz="1400" dirty="0" smtClean="0">
                <a:solidFill>
                  <a:schemeClr val="tx1"/>
                </a:solidFill>
                <a:latin typeface="Meiryo UI" panose="020B0604030504040204" pitchFamily="50" charset="-128"/>
                <a:ea typeface="Meiryo UI" panose="020B0604030504040204" pitchFamily="50" charset="-128"/>
              </a:rPr>
              <a:t>60</a:t>
            </a:r>
            <a:r>
              <a:rPr kumimoji="1" lang="ja-JP" altLang="en-US" sz="1400" dirty="0" smtClean="0">
                <a:solidFill>
                  <a:schemeClr val="tx1"/>
                </a:solidFill>
                <a:latin typeface="Meiryo UI" panose="020B0604030504040204" pitchFamily="50" charset="-128"/>
                <a:ea typeface="Meiryo UI" panose="020B0604030504040204" pitchFamily="50" charset="-128"/>
              </a:rPr>
              <a:t>代以上（後継者不在の高齢経営者）である府内企業は</a:t>
            </a:r>
            <a:r>
              <a:rPr kumimoji="1" lang="en-US" altLang="ja-JP" sz="1400" dirty="0" smtClean="0">
                <a:solidFill>
                  <a:schemeClr val="tx1"/>
                </a:solidFill>
                <a:latin typeface="Meiryo UI" panose="020B0604030504040204" pitchFamily="50" charset="-128"/>
                <a:ea typeface="Meiryo UI" panose="020B0604030504040204" pitchFamily="50" charset="-128"/>
              </a:rPr>
              <a:t>16.0%</a:t>
            </a:r>
            <a:r>
              <a:rPr kumimoji="1" lang="ja-JP" altLang="en-US" sz="1400" dirty="0" smtClean="0">
                <a:solidFill>
                  <a:schemeClr val="tx1"/>
                </a:solidFill>
                <a:latin typeface="Meiryo UI" panose="020B0604030504040204" pitchFamily="50" charset="-128"/>
                <a:ea typeface="Meiryo UI" panose="020B0604030504040204" pitchFamily="50" charset="-128"/>
              </a:rPr>
              <a:t>で、企業規模別では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大企業</a:t>
            </a:r>
            <a:r>
              <a:rPr kumimoji="1" lang="en-US" altLang="ja-JP" sz="1400" dirty="0" smtClean="0">
                <a:solidFill>
                  <a:schemeClr val="tx1"/>
                </a:solidFill>
                <a:latin typeface="Meiryo UI" panose="020B0604030504040204" pitchFamily="50" charset="-128"/>
                <a:ea typeface="Meiryo UI" panose="020B0604030504040204" pitchFamily="50" charset="-128"/>
              </a:rPr>
              <a:t>23.0%</a:t>
            </a:r>
            <a:r>
              <a:rPr kumimoji="1" lang="ja-JP" altLang="en-US" sz="1400" dirty="0" err="1"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中小企業では</a:t>
            </a:r>
            <a:r>
              <a:rPr kumimoji="1" lang="en-US" altLang="ja-JP" sz="1400" dirty="0" smtClean="0">
                <a:solidFill>
                  <a:schemeClr val="tx1"/>
                </a:solidFill>
                <a:latin typeface="Meiryo UI" panose="020B0604030504040204" pitchFamily="50" charset="-128"/>
                <a:ea typeface="Meiryo UI" panose="020B0604030504040204" pitchFamily="50" charset="-128"/>
              </a:rPr>
              <a:t>13.6%</a:t>
            </a:r>
            <a:r>
              <a:rPr kumimoji="1" lang="ja-JP" altLang="en-US" sz="1400" dirty="0" err="1"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小規模事業者では</a:t>
            </a:r>
            <a:r>
              <a:rPr kumimoji="1" lang="en-US" altLang="ja-JP" sz="1400" dirty="0" smtClean="0">
                <a:solidFill>
                  <a:schemeClr val="tx1"/>
                </a:solidFill>
                <a:latin typeface="Meiryo UI" panose="020B0604030504040204" pitchFamily="50" charset="-128"/>
                <a:ea typeface="Meiryo UI" panose="020B0604030504040204" pitchFamily="50" charset="-128"/>
              </a:rPr>
              <a:t>23.3%</a:t>
            </a:r>
            <a:r>
              <a:rPr kumimoji="1" lang="ja-JP" altLang="en-US" sz="1400" dirty="0" err="1"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2535930" y="5521881"/>
            <a:ext cx="2659914" cy="276999"/>
          </a:xfrm>
          <a:prstGeom prst="rect">
            <a:avLst/>
          </a:prstGeom>
          <a:noFill/>
          <a:ln>
            <a:noFill/>
          </a:ln>
        </p:spPr>
        <p:txBody>
          <a:bodyPr wrap="square" rtlCol="0">
            <a:spAutoFit/>
          </a:bodyPr>
          <a:lstStyle/>
          <a:p>
            <a:pPr marL="217984" indent="-217984" algn="ctr"/>
            <a:r>
              <a:rPr lang="en-US" altLang="ja-JP" sz="1200" u="sng" dirty="0" smtClean="0">
                <a:latin typeface="+mn-ea"/>
              </a:rPr>
              <a:t>※</a:t>
            </a:r>
            <a:r>
              <a:rPr lang="ja-JP" altLang="en-US" sz="1200" u="sng" dirty="0" smtClean="0">
                <a:latin typeface="+mn-ea"/>
              </a:rPr>
              <a:t>後継者不在の高齢経営者と定義</a:t>
            </a:r>
            <a:endParaRPr lang="en-US" altLang="ja-JP" sz="1200" u="sng" dirty="0">
              <a:latin typeface="+mn-ea"/>
            </a:endParaRPr>
          </a:p>
        </p:txBody>
      </p:sp>
      <p:pic>
        <p:nvPicPr>
          <p:cNvPr id="2" name="図 1"/>
          <p:cNvPicPr>
            <a:picLocks noChangeAspect="1"/>
          </p:cNvPicPr>
          <p:nvPr/>
        </p:nvPicPr>
        <p:blipFill>
          <a:blip r:embed="rId3"/>
          <a:stretch>
            <a:fillRect/>
          </a:stretch>
        </p:blipFill>
        <p:spPr>
          <a:xfrm>
            <a:off x="380896" y="1506484"/>
            <a:ext cx="9144208" cy="4015397"/>
          </a:xfrm>
          <a:prstGeom prst="rect">
            <a:avLst/>
          </a:prstGeom>
        </p:spPr>
      </p:pic>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府内企業における後継者不足の状況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338043" y="5809120"/>
            <a:ext cx="5625596"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8/31</a:t>
            </a:r>
            <a:r>
              <a:rPr lang="ja-JP" altLang="en-US" sz="1200" dirty="0"/>
              <a:t>）」</a:t>
            </a:r>
            <a:endParaRPr kumimoji="1" lang="ja-JP" altLang="en-US" sz="1200" dirty="0">
              <a:latin typeface="+mn-ea"/>
            </a:endParaRPr>
          </a:p>
        </p:txBody>
      </p:sp>
    </p:spTree>
    <p:extLst>
      <p:ext uri="{BB962C8B-B14F-4D97-AF65-F5344CB8AC3E}">
        <p14:creationId xmlns:p14="http://schemas.microsoft.com/office/powerpoint/2010/main" val="332994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3455" y="1642015"/>
            <a:ext cx="8480612" cy="725904"/>
          </a:xfrm>
          <a:prstGeom prst="rect">
            <a:avLst/>
          </a:prstGeom>
          <a:noFill/>
          <a:ln>
            <a:solidFill>
              <a:schemeClr val="accent1"/>
            </a:solidFill>
          </a:ln>
        </p:spPr>
        <p:txBody>
          <a:bodyPr wrap="square" rtlCol="0">
            <a:spAutoFit/>
          </a:bodyPr>
          <a:lstStyle/>
          <a:p>
            <a:r>
              <a:rPr lang="ja-JP" altLang="en-US" sz="1517" b="1" dirty="0">
                <a:latin typeface="Meiryo UI" panose="020B0604030504040204" pitchFamily="50" charset="-128"/>
                <a:ea typeface="Meiryo UI" panose="020B0604030504040204" pitchFamily="50" charset="-128"/>
                <a:cs typeface="Meiryo UI" panose="020B0604030504040204" pitchFamily="50" charset="-128"/>
              </a:rPr>
              <a:t>特化係数</a:t>
            </a:r>
            <a:endParaRPr lang="en-US" altLang="ja-JP" sz="151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ある業種において、全国の製造品出荷額等の構成比に対する、各都道府県の当該業種の製造品出荷額等の構成比の比率。</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この数値が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0"/>
          <p:cNvSpPr>
            <a:spLocks noChangeArrowheads="1"/>
          </p:cNvSpPr>
          <p:nvPr/>
        </p:nvSpPr>
        <p:spPr bwMode="auto">
          <a:xfrm>
            <a:off x="216806" y="5723866"/>
            <a:ext cx="6452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人以上）出典：大阪府「なにわの経済データ’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3"/>
          <a:stretch>
            <a:fillRect/>
          </a:stretch>
        </p:blipFill>
        <p:spPr>
          <a:xfrm>
            <a:off x="116463" y="2751218"/>
            <a:ext cx="3126263" cy="2720459"/>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3392827" y="2751220"/>
            <a:ext cx="3120455" cy="2720457"/>
          </a:xfrm>
          <a:prstGeom prst="rect">
            <a:avLst/>
          </a:prstGeom>
          <a:ln>
            <a:solidFill>
              <a:schemeClr val="tx1"/>
            </a:solidFill>
          </a:ln>
        </p:spPr>
      </p:pic>
      <p:pic>
        <p:nvPicPr>
          <p:cNvPr id="9" name="図 8"/>
          <p:cNvPicPr>
            <a:picLocks noChangeAspect="1"/>
          </p:cNvPicPr>
          <p:nvPr/>
        </p:nvPicPr>
        <p:blipFill>
          <a:blip r:embed="rId5"/>
          <a:stretch>
            <a:fillRect/>
          </a:stretch>
        </p:blipFill>
        <p:spPr>
          <a:xfrm>
            <a:off x="6669191" y="2751218"/>
            <a:ext cx="3117598" cy="2720458"/>
          </a:xfrm>
          <a:prstGeom prst="rect">
            <a:avLst/>
          </a:prstGeom>
          <a:ln>
            <a:solidFill>
              <a:schemeClr val="tx1"/>
            </a:solidFill>
          </a:ln>
        </p:spPr>
      </p:pic>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smtClean="0">
                <a:solidFill>
                  <a:schemeClr val="bg1"/>
                </a:solidFill>
                <a:latin typeface="+mn-ea"/>
                <a:cs typeface="+mj-cs"/>
              </a:rPr>
              <a:t>大阪の産業構造（製造業出荷額等の特化係数）</a:t>
            </a:r>
            <a:endParaRPr kumimoji="1" lang="ja-JP" altLang="en-US" b="1" dirty="0">
              <a:solidFill>
                <a:schemeClr val="bg1"/>
              </a:solidFill>
              <a:latin typeface="+mn-ea"/>
              <a:cs typeface="+mj-cs"/>
            </a:endParaRPr>
          </a:p>
        </p:txBody>
      </p:sp>
      <p:sp>
        <p:nvSpPr>
          <p:cNvPr id="14" name="正方形/長方形 13"/>
          <p:cNvSpPr/>
          <p:nvPr/>
        </p:nvSpPr>
        <p:spPr>
          <a:xfrm>
            <a:off x="252000" y="540000"/>
            <a:ext cx="943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大阪府は、突出して高い業種はなく、各業種がバランスよく集積している</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2563" indent="-182563">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他府県では、東京都の「なめし革・同製品・毛皮製造業」「印刷・同関連業」や、愛知県の「輸送用機械器具製造業」のように</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2563" indent="-182563">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特化</a:t>
            </a:r>
            <a:r>
              <a:rPr kumimoji="1" lang="ja-JP" altLang="en-US" sz="1400" dirty="0">
                <a:solidFill>
                  <a:schemeClr val="tx1"/>
                </a:solidFill>
                <a:latin typeface="Meiryo UI" panose="020B0604030504040204" pitchFamily="50" charset="-128"/>
                <a:ea typeface="Meiryo UI" panose="020B0604030504040204" pitchFamily="50" charset="-128"/>
              </a:rPr>
              <a:t>係数の非常に高い業種が見られる</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ホームベース 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a:t>
            </a:fld>
            <a:endParaRPr lang="ja-JP" altLang="en-US" sz="1600" dirty="0"/>
          </a:p>
        </p:txBody>
      </p:sp>
    </p:spTree>
    <p:extLst>
      <p:ext uri="{BB962C8B-B14F-4D97-AF65-F5344CB8AC3E}">
        <p14:creationId xmlns:p14="http://schemas.microsoft.com/office/powerpoint/2010/main" val="3138779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32000" cy="57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smtClean="0">
                <a:solidFill>
                  <a:schemeClr val="tx1"/>
                </a:solidFill>
              </a:rPr>
              <a:t>●完全</a:t>
            </a:r>
            <a:r>
              <a:rPr kumimoji="1" lang="ja-JP" altLang="en-US" sz="1400" dirty="0">
                <a:solidFill>
                  <a:schemeClr val="tx1"/>
                </a:solidFill>
              </a:rPr>
              <a:t>失業率は</a:t>
            </a:r>
            <a:r>
              <a:rPr kumimoji="1" lang="en-US" altLang="ja-JP" sz="1400" dirty="0">
                <a:solidFill>
                  <a:schemeClr val="tx1"/>
                </a:solidFill>
              </a:rPr>
              <a:t>20</a:t>
            </a:r>
            <a:r>
              <a:rPr kumimoji="1" lang="ja-JP" altLang="en-US" sz="1400" dirty="0">
                <a:solidFill>
                  <a:schemeClr val="tx1"/>
                </a:solidFill>
              </a:rPr>
              <a:t>年</a:t>
            </a:r>
            <a:r>
              <a:rPr kumimoji="1" lang="en-US" altLang="ja-JP" sz="1400" dirty="0">
                <a:solidFill>
                  <a:schemeClr val="tx1"/>
                </a:solidFill>
              </a:rPr>
              <a:t>1-3</a:t>
            </a:r>
            <a:r>
              <a:rPr kumimoji="1" lang="ja-JP" altLang="en-US" sz="1400" dirty="0">
                <a:solidFill>
                  <a:schemeClr val="tx1"/>
                </a:solidFill>
              </a:rPr>
              <a:t>月期以降、全国的に悪化し、</a:t>
            </a:r>
            <a:r>
              <a:rPr kumimoji="1" lang="en-US" altLang="ja-JP" sz="1400" dirty="0">
                <a:solidFill>
                  <a:schemeClr val="tx1"/>
                </a:solidFill>
              </a:rPr>
              <a:t>7-9</a:t>
            </a:r>
            <a:r>
              <a:rPr kumimoji="1" lang="ja-JP" altLang="en-US" sz="1400" dirty="0">
                <a:solidFill>
                  <a:schemeClr val="tx1"/>
                </a:solidFill>
              </a:rPr>
              <a:t>月期の完全失業率は、全国平均は</a:t>
            </a:r>
            <a:r>
              <a:rPr kumimoji="1" lang="en-US" altLang="ja-JP" sz="1400" dirty="0">
                <a:solidFill>
                  <a:schemeClr val="tx1"/>
                </a:solidFill>
              </a:rPr>
              <a:t>3.0%</a:t>
            </a:r>
            <a:r>
              <a:rPr kumimoji="1" lang="ja-JP" altLang="en-US" sz="1400" dirty="0" err="1">
                <a:solidFill>
                  <a:schemeClr val="tx1"/>
                </a:solidFill>
              </a:rPr>
              <a:t>、</a:t>
            </a:r>
            <a:r>
              <a:rPr kumimoji="1" lang="ja-JP" altLang="en-US" sz="1400" dirty="0">
                <a:solidFill>
                  <a:schemeClr val="tx1"/>
                </a:solidFill>
              </a:rPr>
              <a:t>大阪は</a:t>
            </a:r>
            <a:r>
              <a:rPr kumimoji="1" lang="en-US" altLang="ja-JP" sz="1400" dirty="0">
                <a:solidFill>
                  <a:schemeClr val="tx1"/>
                </a:solidFill>
              </a:rPr>
              <a:t>3.9%</a:t>
            </a:r>
            <a:r>
              <a:rPr kumimoji="1" lang="ja-JP" altLang="en-US" sz="1400" dirty="0">
                <a:solidFill>
                  <a:schemeClr val="tx1"/>
                </a:solidFill>
              </a:rPr>
              <a:t>と全国最悪。</a:t>
            </a:r>
          </a:p>
          <a:p>
            <a:pPr>
              <a:lnSpc>
                <a:spcPts val="2000"/>
              </a:lnSpc>
              <a:spcBef>
                <a:spcPts val="400"/>
              </a:spcBef>
            </a:pPr>
            <a:r>
              <a:rPr kumimoji="1" lang="ja-JP" altLang="en-US" sz="1400" dirty="0">
                <a:solidFill>
                  <a:schemeClr val="tx1"/>
                </a:solidFill>
              </a:rPr>
              <a:t>●勤め先や事業都合による失業者が増加。（</a:t>
            </a:r>
            <a:r>
              <a:rPr kumimoji="1" lang="en-US" altLang="ja-JP" sz="1400" dirty="0">
                <a:solidFill>
                  <a:schemeClr val="tx1"/>
                </a:solidFill>
              </a:rPr>
              <a:t>11</a:t>
            </a:r>
            <a:r>
              <a:rPr kumimoji="1" lang="ja-JP" altLang="en-US" sz="1400" dirty="0">
                <a:solidFill>
                  <a:schemeClr val="tx1"/>
                </a:solidFill>
              </a:rPr>
              <a:t>月</a:t>
            </a:r>
            <a:r>
              <a:rPr kumimoji="1" lang="en-US" altLang="ja-JP" sz="1400" dirty="0">
                <a:solidFill>
                  <a:schemeClr val="tx1"/>
                </a:solidFill>
              </a:rPr>
              <a:t>:</a:t>
            </a:r>
            <a:r>
              <a:rPr kumimoji="1" lang="ja-JP" altLang="en-US" sz="1400" dirty="0">
                <a:solidFill>
                  <a:schemeClr val="tx1"/>
                </a:solidFill>
              </a:rPr>
              <a:t>失業者数</a:t>
            </a:r>
            <a:r>
              <a:rPr kumimoji="1" lang="en-US" altLang="ja-JP" sz="1400" dirty="0">
                <a:solidFill>
                  <a:schemeClr val="tx1"/>
                </a:solidFill>
              </a:rPr>
              <a:t>215</a:t>
            </a:r>
            <a:r>
              <a:rPr kumimoji="1" lang="ja-JP" altLang="en-US" sz="1400" dirty="0">
                <a:solidFill>
                  <a:schemeClr val="tx1"/>
                </a:solidFill>
              </a:rPr>
              <a:t>万人 うち勤め先や事業都合による失業者数</a:t>
            </a:r>
            <a:r>
              <a:rPr kumimoji="1" lang="en-US" altLang="ja-JP" sz="1400" dirty="0">
                <a:solidFill>
                  <a:schemeClr val="tx1"/>
                </a:solidFill>
              </a:rPr>
              <a:t>45</a:t>
            </a:r>
            <a:r>
              <a:rPr kumimoji="1" lang="ja-JP" altLang="en-US" sz="1400" dirty="0">
                <a:solidFill>
                  <a:schemeClr val="tx1"/>
                </a:solidFill>
              </a:rPr>
              <a:t>万人）</a:t>
            </a:r>
          </a:p>
        </p:txBody>
      </p:sp>
      <p:sp>
        <p:nvSpPr>
          <p:cNvPr id="16" name="正方形/長方形 15"/>
          <p:cNvSpPr/>
          <p:nvPr/>
        </p:nvSpPr>
        <p:spPr>
          <a:xfrm>
            <a:off x="7309243" y="5870060"/>
            <a:ext cx="2299416" cy="261610"/>
          </a:xfrm>
          <a:prstGeom prst="rect">
            <a:avLst/>
          </a:prstGeom>
        </p:spPr>
        <p:txBody>
          <a:bodyPr wrap="square">
            <a:spAutoFit/>
          </a:bodyPr>
          <a:lstStyle/>
          <a:p>
            <a:r>
              <a:rPr lang="ja-JP" altLang="en-US" sz="1050" dirty="0" smtClean="0"/>
              <a:t>出典：総務省 「労働力調査」</a:t>
            </a:r>
            <a:endParaRPr lang="ja-JP" altLang="en-US" sz="1050" dirty="0"/>
          </a:p>
        </p:txBody>
      </p:sp>
      <p:graphicFrame>
        <p:nvGraphicFramePr>
          <p:cNvPr id="7" name="グラフ 6"/>
          <p:cNvGraphicFramePr/>
          <p:nvPr>
            <p:extLst>
              <p:ext uri="{D42A27DB-BD31-4B8C-83A1-F6EECF244321}">
                <p14:modId xmlns:p14="http://schemas.microsoft.com/office/powerpoint/2010/main" val="4135459632"/>
              </p:ext>
            </p:extLst>
          </p:nvPr>
        </p:nvGraphicFramePr>
        <p:xfrm>
          <a:off x="116272" y="1501920"/>
          <a:ext cx="5306727"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吹き出し 18"/>
          <p:cNvSpPr/>
          <p:nvPr/>
        </p:nvSpPr>
        <p:spPr>
          <a:xfrm>
            <a:off x="3764652" y="2231151"/>
            <a:ext cx="682581" cy="225725"/>
          </a:xfrm>
          <a:prstGeom prst="wedgeRectCallout">
            <a:avLst>
              <a:gd name="adj1" fmla="val 63831"/>
              <a:gd name="adj2" fmla="val 1182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9" name="四角形吹き出し 8"/>
          <p:cNvSpPr/>
          <p:nvPr/>
        </p:nvSpPr>
        <p:spPr>
          <a:xfrm>
            <a:off x="2715086" y="3962248"/>
            <a:ext cx="601554" cy="220751"/>
          </a:xfrm>
          <a:prstGeom prst="wedgeRectCallout">
            <a:avLst>
              <a:gd name="adj1" fmla="val 44076"/>
              <a:gd name="adj2" fmla="val 1014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東京</a:t>
            </a:r>
            <a:endParaRPr kumimoji="1" lang="ja-JP" altLang="en-US" sz="1000" dirty="0">
              <a:solidFill>
                <a:schemeClr val="tx1"/>
              </a:solidFill>
            </a:endParaRPr>
          </a:p>
        </p:txBody>
      </p:sp>
      <p:sp>
        <p:nvSpPr>
          <p:cNvPr id="11" name="四角形吹き出し 10"/>
          <p:cNvSpPr/>
          <p:nvPr/>
        </p:nvSpPr>
        <p:spPr>
          <a:xfrm>
            <a:off x="4105943" y="4247599"/>
            <a:ext cx="601554" cy="220751"/>
          </a:xfrm>
          <a:prstGeom prst="wedgeRectCallout">
            <a:avLst>
              <a:gd name="adj1" fmla="val -59110"/>
              <a:gd name="adj2" fmla="val -1029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4" name="テキスト ボックス 3"/>
          <p:cNvSpPr txBox="1"/>
          <p:nvPr/>
        </p:nvSpPr>
        <p:spPr>
          <a:xfrm>
            <a:off x="5195482" y="1682211"/>
            <a:ext cx="691979" cy="230832"/>
          </a:xfrm>
          <a:prstGeom prst="rect">
            <a:avLst/>
          </a:prstGeom>
          <a:noFill/>
        </p:spPr>
        <p:txBody>
          <a:bodyPr wrap="square" rtlCol="0">
            <a:spAutoFit/>
          </a:bodyPr>
          <a:lstStyle/>
          <a:p>
            <a:r>
              <a:rPr kumimoji="1" lang="ja-JP" altLang="en-US" sz="900" dirty="0" smtClean="0"/>
              <a:t>（万人）</a:t>
            </a:r>
            <a:endParaRPr kumimoji="1" lang="ja-JP" altLang="en-US" sz="900" dirty="0"/>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smtClean="0">
                <a:solidFill>
                  <a:schemeClr val="bg1"/>
                </a:solidFill>
                <a:latin typeface="Meiryo UI" panose="020B0604030504040204" pitchFamily="50" charset="-128"/>
                <a:ea typeface="Meiryo UI" panose="020B0604030504040204" pitchFamily="50" charset="-128"/>
              </a:rPr>
              <a:t>完全失業率</a:t>
            </a:r>
            <a:r>
              <a:rPr lang="ja-JP" altLang="en-US" b="1" dirty="0" smtClean="0">
                <a:solidFill>
                  <a:schemeClr val="bg1"/>
                </a:solidFill>
                <a:latin typeface="Meiryo UI" panose="020B0604030504040204" pitchFamily="50" charset="-128"/>
                <a:ea typeface="Meiryo UI" panose="020B0604030504040204" pitchFamily="50" charset="-128"/>
              </a:rPr>
              <a:t>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39</a:t>
            </a:fld>
            <a:endParaRPr lang="ja-JP" altLang="en-US" sz="1600" dirty="0"/>
          </a:p>
        </p:txBody>
      </p:sp>
      <p:graphicFrame>
        <p:nvGraphicFramePr>
          <p:cNvPr id="14" name="グラフ 13"/>
          <p:cNvGraphicFramePr>
            <a:graphicFrameLocks/>
          </p:cNvGraphicFramePr>
          <p:nvPr>
            <p:extLst>
              <p:ext uri="{D42A27DB-BD31-4B8C-83A1-F6EECF244321}">
                <p14:modId xmlns:p14="http://schemas.microsoft.com/office/powerpoint/2010/main" val="1734253276"/>
              </p:ext>
            </p:extLst>
          </p:nvPr>
        </p:nvGraphicFramePr>
        <p:xfrm>
          <a:off x="5334000" y="1501920"/>
          <a:ext cx="4572000" cy="40690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148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8352000" cy="57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rPr>
              <a:t>●</a:t>
            </a:r>
            <a:r>
              <a:rPr kumimoji="1" lang="en-US" altLang="ja-JP" sz="1400" dirty="0">
                <a:solidFill>
                  <a:schemeClr val="tx1"/>
                </a:solidFill>
              </a:rPr>
              <a:t>10</a:t>
            </a:r>
            <a:r>
              <a:rPr kumimoji="1" lang="ja-JP" altLang="en-US" sz="1400" dirty="0">
                <a:solidFill>
                  <a:schemeClr val="tx1"/>
                </a:solidFill>
              </a:rPr>
              <a:t>月の全国の有効求人倍率は、前月から</a:t>
            </a:r>
            <a:r>
              <a:rPr kumimoji="1" lang="en-US" altLang="ja-JP" sz="1400" dirty="0">
                <a:solidFill>
                  <a:schemeClr val="tx1"/>
                </a:solidFill>
              </a:rPr>
              <a:t>+0.01㌽</a:t>
            </a:r>
            <a:r>
              <a:rPr kumimoji="1" lang="ja-JP" altLang="en-US" sz="1400" dirty="0">
                <a:solidFill>
                  <a:schemeClr val="tx1"/>
                </a:solidFill>
              </a:rPr>
              <a:t>改善し、</a:t>
            </a:r>
            <a:r>
              <a:rPr kumimoji="1" lang="en-US" altLang="ja-JP" sz="1400" dirty="0">
                <a:solidFill>
                  <a:schemeClr val="tx1"/>
                </a:solidFill>
              </a:rPr>
              <a:t>1.04</a:t>
            </a:r>
            <a:r>
              <a:rPr kumimoji="1" lang="ja-JP" altLang="en-US" sz="1400" dirty="0" smtClean="0">
                <a:solidFill>
                  <a:schemeClr val="tx1"/>
                </a:solidFill>
              </a:rPr>
              <a:t>倍。（</a:t>
            </a:r>
            <a:r>
              <a:rPr kumimoji="1" lang="ja-JP" altLang="en-US" sz="1400" dirty="0">
                <a:solidFill>
                  <a:schemeClr val="tx1"/>
                </a:solidFill>
              </a:rPr>
              <a:t>対前年比：▲</a:t>
            </a:r>
            <a:r>
              <a:rPr kumimoji="1" lang="en-US" altLang="ja-JP" sz="1400" dirty="0">
                <a:solidFill>
                  <a:schemeClr val="tx1"/>
                </a:solidFill>
              </a:rPr>
              <a:t>0.54㌽</a:t>
            </a:r>
            <a:r>
              <a:rPr kumimoji="1" lang="ja-JP" altLang="en-US" sz="1400" dirty="0">
                <a:solidFill>
                  <a:schemeClr val="tx1"/>
                </a:solidFill>
              </a:rPr>
              <a:t>）</a:t>
            </a:r>
          </a:p>
          <a:p>
            <a:pPr>
              <a:lnSpc>
                <a:spcPts val="2000"/>
              </a:lnSpc>
              <a:spcBef>
                <a:spcPts val="400"/>
              </a:spcBef>
            </a:pPr>
            <a:r>
              <a:rPr kumimoji="1" lang="ja-JP" altLang="en-US" sz="1400" dirty="0">
                <a:solidFill>
                  <a:schemeClr val="tx1"/>
                </a:solidFill>
              </a:rPr>
              <a:t>●大阪の有効求人倍率は、</a:t>
            </a:r>
            <a:r>
              <a:rPr kumimoji="1" lang="en-US" altLang="ja-JP" sz="1400" dirty="0">
                <a:solidFill>
                  <a:schemeClr val="tx1"/>
                </a:solidFill>
              </a:rPr>
              <a:t>1.10</a:t>
            </a:r>
            <a:r>
              <a:rPr kumimoji="1" lang="ja-JP" altLang="en-US" sz="1400" dirty="0">
                <a:solidFill>
                  <a:schemeClr val="tx1"/>
                </a:solidFill>
              </a:rPr>
              <a:t>倍まで悪化し、</a:t>
            </a:r>
            <a:r>
              <a:rPr kumimoji="1" lang="en-US" altLang="ja-JP" sz="1400" dirty="0">
                <a:solidFill>
                  <a:schemeClr val="tx1"/>
                </a:solidFill>
              </a:rPr>
              <a:t>10</a:t>
            </a:r>
            <a:r>
              <a:rPr kumimoji="1" lang="ja-JP" altLang="en-US" sz="1400" dirty="0">
                <a:solidFill>
                  <a:schemeClr val="tx1"/>
                </a:solidFill>
              </a:rPr>
              <a:t>か月連続の低下。（対前年比：▲</a:t>
            </a:r>
            <a:r>
              <a:rPr kumimoji="1" lang="en-US" altLang="ja-JP" sz="1400" dirty="0">
                <a:solidFill>
                  <a:schemeClr val="tx1"/>
                </a:solidFill>
              </a:rPr>
              <a:t>0.68㌽</a:t>
            </a:r>
            <a:r>
              <a:rPr kumimoji="1" lang="ja-JP" altLang="en-US" sz="1400" dirty="0">
                <a:solidFill>
                  <a:schemeClr val="tx1"/>
                </a:solidFill>
              </a:rPr>
              <a:t>）</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smtClean="0">
                <a:solidFill>
                  <a:schemeClr val="bg1"/>
                </a:solidFill>
                <a:latin typeface="Meiryo UI" panose="020B0604030504040204" pitchFamily="50" charset="-128"/>
                <a:ea typeface="Meiryo UI" panose="020B0604030504040204" pitchFamily="50" charset="-128"/>
              </a:rPr>
              <a:t>有効求人倍率</a:t>
            </a:r>
            <a:r>
              <a:rPr lang="ja-JP" altLang="en-US" b="1" dirty="0">
                <a:solidFill>
                  <a:schemeClr val="bg1"/>
                </a:solidFill>
                <a:latin typeface="Meiryo UI" panose="020B0604030504040204" pitchFamily="50" charset="-128"/>
                <a:ea typeface="Meiryo UI" panose="020B0604030504040204" pitchFamily="50" charset="-128"/>
              </a:rPr>
              <a:t>の</a:t>
            </a:r>
            <a:r>
              <a:rPr lang="ja-JP" altLang="en-US" b="1" dirty="0" smtClean="0">
                <a:solidFill>
                  <a:schemeClr val="bg1"/>
                </a:solidFill>
                <a:latin typeface="Meiryo UI" panose="020B0604030504040204" pitchFamily="50" charset="-128"/>
                <a:ea typeface="Meiryo UI" panose="020B0604030504040204" pitchFamily="50" charset="-128"/>
              </a:rPr>
              <a:t>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4" name="正方形/長方形 23"/>
          <p:cNvSpPr/>
          <p:nvPr/>
        </p:nvSpPr>
        <p:spPr>
          <a:xfrm>
            <a:off x="2056440" y="5783937"/>
            <a:ext cx="4719305" cy="276999"/>
          </a:xfrm>
          <a:prstGeom prst="rect">
            <a:avLst/>
          </a:prstGeom>
        </p:spPr>
        <p:txBody>
          <a:bodyPr wrap="square">
            <a:spAutoFit/>
          </a:bodyPr>
          <a:lstStyle/>
          <a:p>
            <a:pPr marL="248923" indent="-248923">
              <a:defRPr/>
            </a:pPr>
            <a:r>
              <a:rPr lang="ja-JP" altLang="en-US" sz="1200" dirty="0">
                <a:solidFill>
                  <a:prstClr val="black"/>
                </a:solidFill>
                <a:latin typeface="+mn-ea"/>
                <a:cs typeface="Meiryo UI" panose="020B0604030504040204" pitchFamily="50" charset="-128"/>
              </a:rPr>
              <a:t>出典</a:t>
            </a:r>
            <a:r>
              <a:rPr lang="ja-JP" altLang="en-US" sz="1200" dirty="0" smtClean="0">
                <a:solidFill>
                  <a:prstClr val="black"/>
                </a:solidFill>
                <a:latin typeface="+mn-ea"/>
                <a:cs typeface="Meiryo UI" panose="020B0604030504040204" pitchFamily="50" charset="-128"/>
              </a:rPr>
              <a:t>：厚生労働省 「一般職業紹介状況」</a:t>
            </a:r>
            <a:r>
              <a:rPr lang="en-US" altLang="ja-JP" sz="1200" dirty="0" smtClean="0">
                <a:solidFill>
                  <a:prstClr val="black"/>
                </a:solidFill>
                <a:latin typeface="+mn-ea"/>
                <a:cs typeface="Meiryo UI" panose="020B0604030504040204" pitchFamily="50" charset="-128"/>
              </a:rPr>
              <a:t> </a:t>
            </a:r>
            <a:endParaRPr lang="ja-JP" altLang="en-US" sz="1200" dirty="0">
              <a:solidFill>
                <a:prstClr val="black"/>
              </a:solidFill>
              <a:latin typeface="+mn-ea"/>
              <a:cs typeface="Meiryo UI" panose="020B0604030504040204" pitchFamily="50" charset="-128"/>
            </a:endParaRPr>
          </a:p>
        </p:txBody>
      </p:sp>
      <p:sp>
        <p:nvSpPr>
          <p:cNvPr id="28" name="正方形/長方形 27"/>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40</a:t>
            </a:fld>
            <a:endParaRPr lang="ja-JP" altLang="en-US" sz="1600" dirty="0"/>
          </a:p>
        </p:txBody>
      </p:sp>
      <p:graphicFrame>
        <p:nvGraphicFramePr>
          <p:cNvPr id="14" name="グラフ 13"/>
          <p:cNvGraphicFramePr>
            <a:graphicFrameLocks/>
          </p:cNvGraphicFramePr>
          <p:nvPr>
            <p:extLst>
              <p:ext uri="{D42A27DB-BD31-4B8C-83A1-F6EECF244321}">
                <p14:modId xmlns:p14="http://schemas.microsoft.com/office/powerpoint/2010/main" val="490118087"/>
              </p:ext>
            </p:extLst>
          </p:nvPr>
        </p:nvGraphicFramePr>
        <p:xfrm>
          <a:off x="581874" y="1254550"/>
          <a:ext cx="8844704" cy="4580181"/>
        </p:xfrm>
        <a:graphic>
          <a:graphicData uri="http://schemas.openxmlformats.org/drawingml/2006/chart">
            <c:chart xmlns:c="http://schemas.openxmlformats.org/drawingml/2006/chart" xmlns:r="http://schemas.openxmlformats.org/officeDocument/2006/relationships" r:id="rId3"/>
          </a:graphicData>
        </a:graphic>
      </p:graphicFrame>
      <p:sp>
        <p:nvSpPr>
          <p:cNvPr id="15" name="四角形吹き出し 14"/>
          <p:cNvSpPr/>
          <p:nvPr/>
        </p:nvSpPr>
        <p:spPr>
          <a:xfrm>
            <a:off x="5226565" y="2525439"/>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東京</a:t>
            </a:r>
            <a:endParaRPr kumimoji="1" lang="ja-JP" altLang="en-US" sz="1100" dirty="0">
              <a:solidFill>
                <a:schemeClr val="tx1"/>
              </a:solidFill>
            </a:endParaRPr>
          </a:p>
        </p:txBody>
      </p:sp>
      <p:sp>
        <p:nvSpPr>
          <p:cNvPr id="16" name="四角形吹き出し 15"/>
          <p:cNvSpPr/>
          <p:nvPr/>
        </p:nvSpPr>
        <p:spPr>
          <a:xfrm>
            <a:off x="4091009" y="2902941"/>
            <a:ext cx="682581" cy="230140"/>
          </a:xfrm>
          <a:prstGeom prst="wedgeRectCallout">
            <a:avLst>
              <a:gd name="adj1" fmla="val -62804"/>
              <a:gd name="adj2" fmla="val 94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17" name="四角形吹き出し 16"/>
          <p:cNvSpPr/>
          <p:nvPr/>
        </p:nvSpPr>
        <p:spPr>
          <a:xfrm>
            <a:off x="3826295" y="4014866"/>
            <a:ext cx="850006" cy="214959"/>
          </a:xfrm>
          <a:prstGeom prst="wedgeRectCallout">
            <a:avLst>
              <a:gd name="adj1" fmla="val 57576"/>
              <a:gd name="adj2" fmla="val -120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全国平均</a:t>
            </a:r>
            <a:endParaRPr kumimoji="1" lang="ja-JP" altLang="en-US" sz="1100" dirty="0">
              <a:solidFill>
                <a:schemeClr val="tx1"/>
              </a:solidFill>
            </a:endParaRPr>
          </a:p>
        </p:txBody>
      </p:sp>
    </p:spTree>
    <p:extLst>
      <p:ext uri="{BB962C8B-B14F-4D97-AF65-F5344CB8AC3E}">
        <p14:creationId xmlns:p14="http://schemas.microsoft.com/office/powerpoint/2010/main" val="2272222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999" y="539999"/>
            <a:ext cx="943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●就業者減少は、非正規労働者の減少幅が</a:t>
            </a:r>
            <a:r>
              <a:rPr kumimoji="1" lang="ja-JP" altLang="en-US" sz="1400" i="1" dirty="0" smtClean="0">
                <a:solidFill>
                  <a:schemeClr val="tx1"/>
                </a:solidFill>
                <a:latin typeface="Meiryo UI" panose="020B0604030504040204" pitchFamily="50" charset="-128"/>
                <a:ea typeface="Meiryo UI" panose="020B0604030504040204" pitchFamily="50" charset="-128"/>
              </a:rPr>
              <a:t>大きいことが主な要因</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●若者（</a:t>
            </a:r>
            <a:r>
              <a:rPr kumimoji="1" lang="en-US" altLang="ja-JP" sz="1400" dirty="0" smtClean="0">
                <a:solidFill>
                  <a:schemeClr val="tx1"/>
                </a:solidFill>
                <a:latin typeface="Meiryo UI" panose="020B0604030504040204" pitchFamily="50" charset="-128"/>
                <a:ea typeface="Meiryo UI" panose="020B0604030504040204" pitchFamily="50" charset="-128"/>
              </a:rPr>
              <a:t>15</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rPr>
              <a:t>歳）、高齢者（</a:t>
            </a:r>
            <a:r>
              <a:rPr kumimoji="1" lang="en-US" altLang="ja-JP" sz="1400" dirty="0" smtClean="0">
                <a:solidFill>
                  <a:schemeClr val="tx1"/>
                </a:solidFill>
                <a:latin typeface="Meiryo UI" panose="020B0604030504040204" pitchFamily="50" charset="-128"/>
                <a:ea typeface="Meiryo UI" panose="020B0604030504040204" pitchFamily="50" charset="-128"/>
              </a:rPr>
              <a:t>65</a:t>
            </a:r>
            <a:r>
              <a:rPr kumimoji="1" lang="ja-JP" altLang="en-US" sz="1400" dirty="0" smtClean="0">
                <a:solidFill>
                  <a:schemeClr val="tx1"/>
                </a:solidFill>
                <a:latin typeface="Meiryo UI" panose="020B0604030504040204" pitchFamily="50" charset="-128"/>
                <a:ea typeface="Meiryo UI" panose="020B0604030504040204" pitchFamily="50" charset="-128"/>
              </a:rPr>
              <a:t>歳以上）、女性の就業者の減少が大きかったが、特に女性はコロナ前の水準まで</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戻っていない。また、若者の回復傾向も緩慢。</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4" name="楕円 3"/>
          <p:cNvSpPr/>
          <p:nvPr/>
        </p:nvSpPr>
        <p:spPr>
          <a:xfrm>
            <a:off x="9068220" y="2390887"/>
            <a:ext cx="786712" cy="32869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546420" y="3993254"/>
            <a:ext cx="5205874"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4556761" y="3759840"/>
            <a:ext cx="5289167" cy="0"/>
          </a:xfrm>
          <a:prstGeom prst="line">
            <a:avLst/>
          </a:prstGeom>
          <a:ln w="3175"/>
        </p:spPr>
        <p:style>
          <a:lnRef idx="1">
            <a:schemeClr val="dk1"/>
          </a:lnRef>
          <a:fillRef idx="0">
            <a:schemeClr val="dk1"/>
          </a:fillRef>
          <a:effectRef idx="0">
            <a:schemeClr val="dk1"/>
          </a:effectRef>
          <a:fontRef idx="minor">
            <a:schemeClr val="tx1"/>
          </a:fontRef>
        </p:style>
      </p:cxnSp>
      <p:sp>
        <p:nvSpPr>
          <p:cNvPr id="32" name="楕円 31"/>
          <p:cNvSpPr/>
          <p:nvPr/>
        </p:nvSpPr>
        <p:spPr>
          <a:xfrm>
            <a:off x="9102943" y="4287297"/>
            <a:ext cx="786712" cy="40433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69556" y="5857443"/>
            <a:ext cx="3265717" cy="229615"/>
          </a:xfrm>
          <a:prstGeom prst="rect">
            <a:avLst/>
          </a:prstGeom>
          <a:noFill/>
        </p:spPr>
        <p:txBody>
          <a:bodyPr wrap="square" rtlCol="0">
            <a:spAutoFit/>
          </a:bodyPr>
          <a:lstStyle/>
          <a:p>
            <a:pPr algn="r"/>
            <a:r>
              <a:rPr kumimoji="1" lang="ja-JP" altLang="en-US" sz="892" dirty="0" smtClean="0"/>
              <a:t>出典：総務省「労働力調査」</a:t>
            </a:r>
            <a:endParaRPr kumimoji="1" lang="ja-JP" altLang="en-US" sz="892" dirty="0"/>
          </a:p>
        </p:txBody>
      </p:sp>
      <p:graphicFrame>
        <p:nvGraphicFramePr>
          <p:cNvPr id="36" name="グラフ 35"/>
          <p:cNvGraphicFramePr>
            <a:graphicFrameLocks/>
          </p:cNvGraphicFramePr>
          <p:nvPr>
            <p:extLst>
              <p:ext uri="{D42A27DB-BD31-4B8C-83A1-F6EECF244321}">
                <p14:modId xmlns:p14="http://schemas.microsoft.com/office/powerpoint/2010/main" val="2312123862"/>
              </p:ext>
            </p:extLst>
          </p:nvPr>
        </p:nvGraphicFramePr>
        <p:xfrm>
          <a:off x="4454143" y="1413688"/>
          <a:ext cx="5451857" cy="2455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a:extLst>
              <a:ext uri="{FF2B5EF4-FFF2-40B4-BE49-F238E27FC236}">
                <a16:creationId xmlns:a16="http://schemas.microsoft.com/office/drawing/2014/main" id="{F6882036-B139-4BD2-8868-1ED5D8B27FFC}"/>
              </a:ext>
            </a:extLst>
          </p:cNvPr>
          <p:cNvGraphicFramePr>
            <a:graphicFrameLocks/>
          </p:cNvGraphicFramePr>
          <p:nvPr>
            <p:extLst>
              <p:ext uri="{D42A27DB-BD31-4B8C-83A1-F6EECF244321}">
                <p14:modId xmlns:p14="http://schemas.microsoft.com/office/powerpoint/2010/main" val="2682197494"/>
              </p:ext>
            </p:extLst>
          </p:nvPr>
        </p:nvGraphicFramePr>
        <p:xfrm>
          <a:off x="254975" y="1348009"/>
          <a:ext cx="4199168" cy="4429707"/>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8235273" y="1644480"/>
            <a:ext cx="1693567" cy="230832"/>
          </a:xfrm>
          <a:prstGeom prst="rect">
            <a:avLst/>
          </a:prstGeom>
          <a:noFill/>
        </p:spPr>
        <p:txBody>
          <a:bodyPr wrap="square" rtlCol="0">
            <a:spAutoFit/>
          </a:bodyPr>
          <a:lstStyle/>
          <a:p>
            <a:r>
              <a:rPr kumimoji="1" lang="en-US" altLang="ja-JP" sz="900" dirty="0" smtClean="0"/>
              <a:t>※2017</a:t>
            </a:r>
            <a:r>
              <a:rPr kumimoji="1" lang="ja-JP" altLang="en-US" sz="900" dirty="0" smtClean="0"/>
              <a:t>年１月～</a:t>
            </a:r>
            <a:r>
              <a:rPr kumimoji="1" lang="en-US" altLang="ja-JP" sz="900" dirty="0" smtClean="0"/>
              <a:t>2020</a:t>
            </a:r>
            <a:r>
              <a:rPr kumimoji="1" lang="ja-JP" altLang="en-US" sz="900" dirty="0" smtClean="0"/>
              <a:t>年</a:t>
            </a:r>
            <a:r>
              <a:rPr kumimoji="1" lang="en-US" altLang="ja-JP" sz="900" dirty="0"/>
              <a:t>10</a:t>
            </a:r>
            <a:r>
              <a:rPr kumimoji="1" lang="ja-JP" altLang="en-US" sz="900" dirty="0" smtClean="0"/>
              <a:t>月</a:t>
            </a:r>
            <a:endParaRPr kumimoji="1" lang="ja-JP" altLang="en-US" sz="900" dirty="0"/>
          </a:p>
        </p:txBody>
      </p:sp>
      <p:sp>
        <p:nvSpPr>
          <p:cNvPr id="18" name="テキスト ボックス 1"/>
          <p:cNvSpPr txBox="1"/>
          <p:nvPr/>
        </p:nvSpPr>
        <p:spPr>
          <a:xfrm>
            <a:off x="393003" y="4988558"/>
            <a:ext cx="1076982" cy="2788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b="1" dirty="0" smtClean="0">
                <a:latin typeface="Meiryo UI" panose="020B0604030504040204" pitchFamily="50" charset="-128"/>
                <a:ea typeface="Meiryo UI" panose="020B0604030504040204" pitchFamily="50" charset="-128"/>
              </a:rPr>
              <a:t>単位：万人</a:t>
            </a:r>
            <a:endParaRPr lang="en-US" altLang="ja-JP" sz="1200" b="1"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就業者数の</a:t>
            </a:r>
            <a:r>
              <a:rPr lang="ja-JP" altLang="en-US" b="1" dirty="0" smtClean="0">
                <a:solidFill>
                  <a:schemeClr val="bg1"/>
                </a:solidFill>
                <a:latin typeface="Meiryo UI" panose="020B0604030504040204" pitchFamily="50" charset="-128"/>
                <a:ea typeface="Meiryo UI" panose="020B0604030504040204" pitchFamily="50" charset="-128"/>
              </a:rPr>
              <a:t>減少 </a:t>
            </a:r>
            <a:r>
              <a:rPr lang="ja-JP" altLang="en-US" b="1" dirty="0">
                <a:solidFill>
                  <a:schemeClr val="bg1"/>
                </a:solidFill>
                <a:latin typeface="Meiryo UI" panose="020B0604030504040204" pitchFamily="50" charset="-128"/>
                <a:ea typeface="Meiryo UI" panose="020B0604030504040204" pitchFamily="50" charset="-128"/>
              </a:rPr>
              <a:t>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3" name="ホームベース 2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P14</a:t>
            </a:r>
            <a:endParaRPr kumimoji="1" lang="ja-JP" altLang="en-US" dirty="0"/>
          </a:p>
        </p:txBody>
      </p:sp>
      <p:sp>
        <p:nvSpPr>
          <p:cNvPr id="24" name="ホームベース 2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41</a:t>
            </a:fld>
            <a:endParaRPr lang="ja-JP" altLang="en-US" sz="1600" dirty="0"/>
          </a:p>
        </p:txBody>
      </p:sp>
      <p:graphicFrame>
        <p:nvGraphicFramePr>
          <p:cNvPr id="38" name="グラフ 37"/>
          <p:cNvGraphicFramePr>
            <a:graphicFrameLocks/>
          </p:cNvGraphicFramePr>
          <p:nvPr>
            <p:extLst>
              <p:ext uri="{D42A27DB-BD31-4B8C-83A1-F6EECF244321}">
                <p14:modId xmlns:p14="http://schemas.microsoft.com/office/powerpoint/2010/main" val="4169902667"/>
              </p:ext>
            </p:extLst>
          </p:nvPr>
        </p:nvGraphicFramePr>
        <p:xfrm>
          <a:off x="4454144" y="3825673"/>
          <a:ext cx="5446014" cy="1993483"/>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グループ化 21"/>
          <p:cNvGrpSpPr/>
          <p:nvPr/>
        </p:nvGrpSpPr>
        <p:grpSpPr>
          <a:xfrm>
            <a:off x="8354510" y="1803722"/>
            <a:ext cx="900091" cy="3463653"/>
            <a:chOff x="8565556" y="1851950"/>
            <a:chExt cx="900091" cy="3672000"/>
          </a:xfrm>
        </p:grpSpPr>
        <p:cxnSp>
          <p:nvCxnSpPr>
            <p:cNvPr id="10" name="直線コネクタ 9"/>
            <p:cNvCxnSpPr/>
            <p:nvPr/>
          </p:nvCxnSpPr>
          <p:spPr>
            <a:xfrm>
              <a:off x="9293103" y="1851950"/>
              <a:ext cx="0" cy="3672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565556" y="3825964"/>
              <a:ext cx="900091" cy="246221"/>
            </a:xfrm>
            <a:prstGeom prst="rect">
              <a:avLst/>
            </a:prstGeom>
            <a:solidFill>
              <a:schemeClr val="bg1"/>
            </a:solidFill>
            <a:ln w="28575">
              <a:solidFill>
                <a:srgbClr val="FF0000"/>
              </a:solidFill>
            </a:ln>
          </p:spPr>
          <p:txBody>
            <a:bodyPr wrap="square" rtlCol="0">
              <a:spAutoFit/>
            </a:bodyPr>
            <a:lstStyle/>
            <a:p>
              <a:pPr algn="ctr"/>
              <a:r>
                <a:rPr kumimoji="1" lang="ja-JP" altLang="en-US" sz="1000" dirty="0" smtClean="0"/>
                <a:t>コロナショック</a:t>
              </a:r>
              <a:endParaRPr kumimoji="1" lang="ja-JP" altLang="en-US" sz="1000" dirty="0"/>
            </a:p>
          </p:txBody>
        </p:sp>
      </p:grpSp>
    </p:spTree>
    <p:extLst>
      <p:ext uri="{BB962C8B-B14F-4D97-AF65-F5344CB8AC3E}">
        <p14:creationId xmlns:p14="http://schemas.microsoft.com/office/powerpoint/2010/main" val="3660819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999" y="540000"/>
            <a:ext cx="9432000" cy="57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smtClean="0">
                <a:solidFill>
                  <a:schemeClr val="tx1"/>
                </a:solidFill>
                <a:latin typeface="+mn-ea"/>
              </a:rPr>
              <a:t>●就業形態別では、非正規雇用の就業者数が大きく減少し、</a:t>
            </a:r>
            <a:r>
              <a:rPr kumimoji="1" lang="en-US" altLang="ja-JP" sz="1400" dirty="0" smtClean="0">
                <a:solidFill>
                  <a:schemeClr val="tx1"/>
                </a:solidFill>
                <a:latin typeface="+mn-ea"/>
              </a:rPr>
              <a:t>10</a:t>
            </a:r>
            <a:r>
              <a:rPr kumimoji="1" lang="ja-JP" altLang="en-US" sz="1400" dirty="0" smtClean="0">
                <a:solidFill>
                  <a:schemeClr val="tx1"/>
                </a:solidFill>
                <a:latin typeface="+mn-ea"/>
              </a:rPr>
              <a:t>月には前年同月比</a:t>
            </a:r>
            <a:r>
              <a:rPr kumimoji="1" lang="en-US" altLang="ja-JP" sz="1400" dirty="0" smtClean="0">
                <a:solidFill>
                  <a:schemeClr val="tx1"/>
                </a:solidFill>
                <a:latin typeface="+mn-ea"/>
              </a:rPr>
              <a:t>85</a:t>
            </a:r>
            <a:r>
              <a:rPr kumimoji="1" lang="ja-JP" altLang="en-US" sz="1400" dirty="0" smtClean="0">
                <a:solidFill>
                  <a:schemeClr val="tx1"/>
                </a:solidFill>
                <a:latin typeface="+mn-ea"/>
              </a:rPr>
              <a:t>万人以上減少。</a:t>
            </a:r>
            <a:endParaRPr kumimoji="1" lang="en-US" altLang="ja-JP" sz="1400" dirty="0" smtClean="0">
              <a:solidFill>
                <a:schemeClr val="tx1"/>
              </a:solidFill>
              <a:latin typeface="+mn-ea"/>
            </a:endParaRPr>
          </a:p>
          <a:p>
            <a:pPr>
              <a:lnSpc>
                <a:spcPts val="2000"/>
              </a:lnSpc>
              <a:spcBef>
                <a:spcPts val="400"/>
              </a:spcBef>
            </a:pPr>
            <a:r>
              <a:rPr kumimoji="1" lang="ja-JP" altLang="en-US" sz="1400" dirty="0" smtClean="0">
                <a:solidFill>
                  <a:schemeClr val="tx1"/>
                </a:solidFill>
                <a:latin typeface="+mn-ea"/>
              </a:rPr>
              <a:t>●業種別では、「製造業」や「宿泊・飲食サービス」、「卸売・小売」を中心にほぼすべての業種で非正規</a:t>
            </a:r>
            <a:r>
              <a:rPr kumimoji="1" lang="ja-JP" altLang="en-US" sz="1400" dirty="0">
                <a:solidFill>
                  <a:schemeClr val="tx1"/>
                </a:solidFill>
                <a:latin typeface="+mn-ea"/>
              </a:rPr>
              <a:t>雇用</a:t>
            </a:r>
            <a:r>
              <a:rPr kumimoji="1" lang="ja-JP" altLang="en-US" sz="1400" dirty="0" smtClean="0">
                <a:solidFill>
                  <a:schemeClr val="tx1"/>
                </a:solidFill>
                <a:latin typeface="+mn-ea"/>
              </a:rPr>
              <a:t>の就業者が減少。</a:t>
            </a:r>
            <a:endParaRPr kumimoji="1" lang="en-US" altLang="ja-JP" sz="1400" dirty="0" smtClean="0">
              <a:solidFill>
                <a:schemeClr val="tx1"/>
              </a:solidFill>
              <a:latin typeface="+mn-ea"/>
            </a:endParaRPr>
          </a:p>
        </p:txBody>
      </p:sp>
      <p:sp>
        <p:nvSpPr>
          <p:cNvPr id="9" name="正方形/長方形 8"/>
          <p:cNvSpPr/>
          <p:nvPr/>
        </p:nvSpPr>
        <p:spPr>
          <a:xfrm>
            <a:off x="70515" y="5765886"/>
            <a:ext cx="1820069" cy="246221"/>
          </a:xfrm>
          <a:prstGeom prst="rect">
            <a:avLst/>
          </a:prstGeom>
        </p:spPr>
        <p:txBody>
          <a:bodyPr wrap="square">
            <a:spAutoFit/>
          </a:bodyPr>
          <a:lstStyle/>
          <a:p>
            <a:r>
              <a:rPr lang="ja-JP" altLang="en-US" sz="1000" dirty="0"/>
              <a:t>出典</a:t>
            </a:r>
            <a:r>
              <a:rPr lang="ja-JP" altLang="en-US" sz="1000" dirty="0" smtClean="0"/>
              <a:t>：総務省  「労働力調査」</a:t>
            </a:r>
            <a:endParaRPr lang="ja-JP" altLang="en-US" sz="1000" dirty="0"/>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smtClean="0">
                <a:solidFill>
                  <a:schemeClr val="bg1"/>
                </a:solidFill>
              </a:rPr>
              <a:t>正規・非正規別　就業者数</a:t>
            </a:r>
            <a:endParaRPr kumimoji="1" lang="ja-JP" altLang="en-US" b="1" dirty="0">
              <a:solidFill>
                <a:schemeClr val="bg1"/>
              </a:solidFill>
            </a:endParaRP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P14</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42</a:t>
            </a:fld>
            <a:endParaRPr lang="ja-JP" altLang="en-US" sz="1600" dirty="0"/>
          </a:p>
        </p:txBody>
      </p:sp>
      <p:graphicFrame>
        <p:nvGraphicFramePr>
          <p:cNvPr id="10" name="グラフ 9"/>
          <p:cNvGraphicFramePr/>
          <p:nvPr>
            <p:extLst>
              <p:ext uri="{D42A27DB-BD31-4B8C-83A1-F6EECF244321}">
                <p14:modId xmlns:p14="http://schemas.microsoft.com/office/powerpoint/2010/main" val="3336961584"/>
              </p:ext>
            </p:extLst>
          </p:nvPr>
        </p:nvGraphicFramePr>
        <p:xfrm>
          <a:off x="1" y="1390383"/>
          <a:ext cx="4728410" cy="4172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2900064792"/>
              </p:ext>
            </p:extLst>
          </p:nvPr>
        </p:nvGraphicFramePr>
        <p:xfrm>
          <a:off x="4889500" y="1390383"/>
          <a:ext cx="4957220" cy="4825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7670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32000"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defTabSz="416275">
              <a:lnSpc>
                <a:spcPts val="2000"/>
              </a:lnSpc>
              <a:spcBef>
                <a:spcPts val="400"/>
              </a:spcBef>
            </a:pPr>
            <a:r>
              <a:rPr lang="ja-JP" altLang="en-US" sz="1400" dirty="0" smtClean="0">
                <a:solidFill>
                  <a:prstClr val="black"/>
                </a:solidFill>
                <a:latin typeface="Arial"/>
                <a:ea typeface="Meiryo UI"/>
              </a:rPr>
              <a:t>●「介護サービス職」や「建設・採掘職」は依然として人手不足の状況である一方、「一般事務員」「運搬・清掃等職」等は</a:t>
            </a:r>
            <a:endParaRPr lang="en-US" altLang="ja-JP" sz="1400" dirty="0" smtClean="0">
              <a:solidFill>
                <a:prstClr val="black"/>
              </a:solidFill>
              <a:latin typeface="Arial"/>
              <a:ea typeface="Meiryo UI"/>
            </a:endParaRPr>
          </a:p>
          <a:p>
            <a:pPr defTabSz="416275">
              <a:lnSpc>
                <a:spcPts val="2000"/>
              </a:lnSpc>
            </a:pPr>
            <a:r>
              <a:rPr lang="ja-JP" altLang="en-US" sz="1400" dirty="0">
                <a:solidFill>
                  <a:prstClr val="black"/>
                </a:solidFill>
                <a:latin typeface="Arial"/>
                <a:ea typeface="Meiryo UI"/>
              </a:rPr>
              <a:t> </a:t>
            </a:r>
            <a:r>
              <a:rPr lang="ja-JP" altLang="en-US" sz="1400" dirty="0" smtClean="0">
                <a:solidFill>
                  <a:prstClr val="black"/>
                </a:solidFill>
                <a:latin typeface="Arial"/>
                <a:ea typeface="Meiryo UI"/>
              </a:rPr>
              <a:t>　人手過剰な状況で、雇用のミスマッチが起きている様子がうかがえる。</a:t>
            </a:r>
            <a:endParaRPr lang="en-US" altLang="ja-JP" sz="1400" dirty="0">
              <a:solidFill>
                <a:prstClr val="black"/>
              </a:solidFill>
              <a:latin typeface="Arial"/>
              <a:ea typeface="Meiryo UI"/>
            </a:endParaRPr>
          </a:p>
        </p:txBody>
      </p:sp>
      <p:sp>
        <p:nvSpPr>
          <p:cNvPr id="6" name="正方形/長方形 5"/>
          <p:cNvSpPr/>
          <p:nvPr/>
        </p:nvSpPr>
        <p:spPr>
          <a:xfrm>
            <a:off x="6790750" y="5883501"/>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a:t>
            </a:r>
            <a:r>
              <a:rPr lang="ja-JP" altLang="en-US" sz="956" dirty="0" smtClean="0">
                <a:solidFill>
                  <a:prstClr val="black"/>
                </a:solidFill>
                <a:latin typeface="Arial"/>
                <a:ea typeface="Meiryo UI"/>
              </a:rPr>
              <a:t>：大阪労働局 「職種別有効求人倍率」</a:t>
            </a:r>
            <a:endParaRPr lang="ja-JP" altLang="en-US" sz="956" dirty="0">
              <a:solidFill>
                <a:prstClr val="black"/>
              </a:solidFill>
              <a:latin typeface="Arial"/>
              <a:ea typeface="Meiryo UI"/>
            </a:endParaRPr>
          </a:p>
        </p:txBody>
      </p:sp>
      <p:sp>
        <p:nvSpPr>
          <p:cNvPr id="14" name="テキスト ボックス 2"/>
          <p:cNvSpPr txBox="1"/>
          <p:nvPr/>
        </p:nvSpPr>
        <p:spPr>
          <a:xfrm>
            <a:off x="970059" y="1741930"/>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smtClean="0">
                <a:solidFill>
                  <a:prstClr val="black"/>
                </a:solidFill>
                <a:latin typeface="Meiryo UI" panose="020B0604030504040204" pitchFamily="50" charset="-128"/>
                <a:ea typeface="Meiryo UI" panose="020B0604030504040204" pitchFamily="50" charset="-128"/>
              </a:rPr>
              <a:t>（倍）</a:t>
            </a:r>
            <a:endParaRPr lang="ja-JP" altLang="en-US" sz="975" dirty="0">
              <a:solidFill>
                <a:prstClr val="black"/>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smtClean="0">
                <a:solidFill>
                  <a:schemeClr val="bg1"/>
                </a:solidFill>
              </a:rPr>
              <a:t>職種</a:t>
            </a:r>
            <a:r>
              <a:rPr kumimoji="1" lang="ja-JP" altLang="en-US" b="1" dirty="0">
                <a:solidFill>
                  <a:schemeClr val="bg1"/>
                </a:solidFill>
              </a:rPr>
              <a:t>別有効求人</a:t>
            </a:r>
            <a:r>
              <a:rPr kumimoji="1" lang="ja-JP" altLang="en-US" b="1" dirty="0" smtClean="0">
                <a:solidFill>
                  <a:schemeClr val="bg1"/>
                </a:solidFill>
              </a:rPr>
              <a:t>倍率</a:t>
            </a:r>
            <a:endParaRPr kumimoji="1" lang="ja-JP" altLang="en-US" b="1" dirty="0">
              <a:solidFill>
                <a:schemeClr val="bg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P14</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43</a:t>
            </a:fld>
            <a:endParaRPr lang="ja-JP" altLang="en-US" sz="1600" dirty="0"/>
          </a:p>
        </p:txBody>
      </p:sp>
      <p:graphicFrame>
        <p:nvGraphicFramePr>
          <p:cNvPr id="11" name="グラフ 10"/>
          <p:cNvGraphicFramePr/>
          <p:nvPr>
            <p:extLst>
              <p:ext uri="{D42A27DB-BD31-4B8C-83A1-F6EECF244321}">
                <p14:modId xmlns:p14="http://schemas.microsoft.com/office/powerpoint/2010/main" val="1265525586"/>
              </p:ext>
            </p:extLst>
          </p:nvPr>
        </p:nvGraphicFramePr>
        <p:xfrm>
          <a:off x="1062173" y="1549166"/>
          <a:ext cx="7772400" cy="4454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010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40000"/>
            <a:ext cx="9432000" cy="115200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smtClean="0"/>
              <a:t>●</a:t>
            </a:r>
            <a:r>
              <a:rPr lang="en-US" altLang="ja-JP" sz="1400" dirty="0"/>
              <a:t>EC</a:t>
            </a:r>
            <a:r>
              <a:rPr lang="ja-JP" altLang="en-US" sz="1400" dirty="0"/>
              <a:t>消費支出は、</a:t>
            </a:r>
            <a:r>
              <a:rPr lang="en-US" altLang="ja-JP" sz="1400" dirty="0"/>
              <a:t>5</a:t>
            </a:r>
            <a:r>
              <a:rPr lang="ja-JP" altLang="en-US" sz="1400" dirty="0"/>
              <a:t>月以降、全ての世帯主年齢階層で増加している</a:t>
            </a:r>
            <a:r>
              <a:rPr lang="ja-JP" altLang="en-US" sz="1400" dirty="0" smtClean="0"/>
              <a:t>。</a:t>
            </a:r>
            <a:endParaRPr lang="en-US" altLang="ja-JP" sz="1400" dirty="0" smtClean="0"/>
          </a:p>
          <a:p>
            <a:pPr marL="217984" indent="-217984">
              <a:lnSpc>
                <a:spcPts val="2000"/>
              </a:lnSpc>
              <a:spcBef>
                <a:spcPts val="400"/>
              </a:spcBef>
            </a:pPr>
            <a:r>
              <a:rPr lang="ja-JP" altLang="en-US" sz="1400" dirty="0"/>
              <a:t>●</a:t>
            </a:r>
            <a:r>
              <a:rPr lang="ja-JP" altLang="en-US" sz="1400" dirty="0" smtClean="0"/>
              <a:t>特</a:t>
            </a:r>
            <a:r>
              <a:rPr lang="ja-JP" altLang="en-US" sz="1400" dirty="0"/>
              <a:t>に顕著なのは、世帯主年齢</a:t>
            </a:r>
            <a:r>
              <a:rPr lang="en-US" altLang="ja-JP" sz="1400" dirty="0"/>
              <a:t>50</a:t>
            </a:r>
            <a:r>
              <a:rPr lang="ja-JP" altLang="en-US" sz="1400" dirty="0" smtClean="0"/>
              <a:t>歳代以上</a:t>
            </a:r>
            <a:r>
              <a:rPr lang="ja-JP" altLang="en-US" sz="1400" dirty="0"/>
              <a:t>の世帯の増加寄与である。世帯内の若年者による支出も</a:t>
            </a:r>
            <a:r>
              <a:rPr lang="ja-JP" altLang="en-US" sz="1400" dirty="0" smtClean="0"/>
              <a:t>含まれる</a:t>
            </a:r>
            <a:r>
              <a:rPr lang="ja-JP" altLang="en-US" sz="1400" dirty="0"/>
              <a:t>が、支出額</a:t>
            </a:r>
            <a:r>
              <a:rPr lang="ja-JP" altLang="en-US" sz="1400" dirty="0" smtClean="0"/>
              <a:t>の</a:t>
            </a:r>
            <a:endParaRPr lang="en-US" altLang="ja-JP" sz="1400" dirty="0" smtClean="0"/>
          </a:p>
          <a:p>
            <a:pPr marL="217984" indent="-217984">
              <a:lnSpc>
                <a:spcPts val="2000"/>
              </a:lnSpc>
            </a:pPr>
            <a:r>
              <a:rPr lang="ja-JP" altLang="en-US" sz="1400" dirty="0"/>
              <a:t>　 </a:t>
            </a:r>
            <a:r>
              <a:rPr lang="ja-JP" altLang="en-US" sz="1400" dirty="0" smtClean="0"/>
              <a:t>水準</a:t>
            </a:r>
            <a:r>
              <a:rPr lang="ja-JP" altLang="en-US" sz="1400" dirty="0"/>
              <a:t>は若年世帯に</a:t>
            </a:r>
            <a:r>
              <a:rPr lang="ja-JP" altLang="en-US" sz="1400" dirty="0" smtClean="0"/>
              <a:t>比べて</a:t>
            </a:r>
            <a:r>
              <a:rPr lang="ja-JP" altLang="en-US" sz="1400" dirty="0"/>
              <a:t>少ないものの、世帯数の多さと伸び率の高さで全体を押し上げている</a:t>
            </a:r>
            <a:r>
              <a:rPr lang="ja-JP" altLang="en-US" sz="1400" dirty="0" smtClean="0"/>
              <a:t>。</a:t>
            </a:r>
            <a:endParaRPr lang="en-US" altLang="ja-JP" sz="1400" dirty="0" smtClean="0"/>
          </a:p>
          <a:p>
            <a:pPr marL="217984" indent="-217984">
              <a:lnSpc>
                <a:spcPts val="2000"/>
              </a:lnSpc>
              <a:spcBef>
                <a:spcPts val="400"/>
              </a:spcBef>
            </a:pPr>
            <a:r>
              <a:rPr lang="ja-JP" altLang="en-US" sz="1400" dirty="0"/>
              <a:t>●</a:t>
            </a:r>
            <a:r>
              <a:rPr lang="ja-JP" altLang="en-US" sz="1400" dirty="0" smtClean="0"/>
              <a:t>緊急</a:t>
            </a:r>
            <a:r>
              <a:rPr lang="ja-JP" altLang="en-US" sz="1400" dirty="0"/>
              <a:t>事態宣言後の感染症対応の</a:t>
            </a:r>
            <a:r>
              <a:rPr lang="ja-JP" altLang="en-US" sz="1400" dirty="0" smtClean="0"/>
              <a:t>動き</a:t>
            </a:r>
            <a:r>
              <a:rPr lang="ja-JP" altLang="en-US" sz="1400" dirty="0"/>
              <a:t>として、高齢世帯においても</a:t>
            </a:r>
            <a:r>
              <a:rPr lang="en-US" altLang="ja-JP" sz="1400" dirty="0"/>
              <a:t>EC </a:t>
            </a:r>
            <a:r>
              <a:rPr lang="ja-JP" altLang="en-US" sz="1400" dirty="0"/>
              <a:t>消費が普及していることが確認できる。</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a:t>
            </a:r>
            <a:r>
              <a:rPr lang="ja-JP" altLang="en-US" sz="1138" dirty="0" smtClean="0"/>
              <a:t>：</a:t>
            </a:r>
            <a:r>
              <a:rPr lang="zh-TW" altLang="en-US" sz="1138" dirty="0"/>
              <a:t>令和２年度　年次経済財政</a:t>
            </a:r>
            <a:r>
              <a:rPr lang="zh-TW" altLang="en-US" sz="1138" dirty="0" smtClean="0"/>
              <a:t>報告</a:t>
            </a:r>
            <a:r>
              <a:rPr lang="ja-JP" altLang="en-US" sz="1138" dirty="0" smtClean="0"/>
              <a:t>（内閣府）</a:t>
            </a:r>
            <a:endParaRPr lang="en-US" altLang="ja-JP" sz="1138"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巣ごもり消費・</a:t>
            </a:r>
            <a:r>
              <a:rPr kumimoji="1" lang="en-US" altLang="ja-JP" b="1" dirty="0">
                <a:solidFill>
                  <a:schemeClr val="bg1"/>
                </a:solidFill>
                <a:latin typeface="+mn-ea"/>
              </a:rPr>
              <a:t>EC</a:t>
            </a:r>
            <a:r>
              <a:rPr kumimoji="1" lang="ja-JP" altLang="en-US" b="1" dirty="0">
                <a:solidFill>
                  <a:schemeClr val="bg1"/>
                </a:solidFill>
                <a:latin typeface="+mn-ea"/>
              </a:rPr>
              <a:t>取引</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P15</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261" y="2249711"/>
            <a:ext cx="5517478" cy="3467894"/>
          </a:xfrm>
          <a:prstGeom prst="rect">
            <a:avLst/>
          </a:prstGeom>
        </p:spPr>
      </p:pic>
      <p:sp>
        <p:nvSpPr>
          <p:cNvPr id="14" name="テキスト ボックス 13">
            <a:extLst>
              <a:ext uri="{FF2B5EF4-FFF2-40B4-BE49-F238E27FC236}">
                <a16:creationId xmlns:a16="http://schemas.microsoft.com/office/drawing/2014/main" id="{34CF59F8-A367-4EC1-83BF-5D400B8A4CCC}"/>
              </a:ext>
            </a:extLst>
          </p:cNvPr>
          <p:cNvSpPr txBox="1"/>
          <p:nvPr/>
        </p:nvSpPr>
        <p:spPr>
          <a:xfrm>
            <a:off x="2824169" y="1846253"/>
            <a:ext cx="3972871" cy="369332"/>
          </a:xfrm>
          <a:prstGeom prst="rect">
            <a:avLst/>
          </a:prstGeom>
          <a:noFill/>
          <a:ln>
            <a:noFill/>
          </a:ln>
        </p:spPr>
        <p:txBody>
          <a:bodyPr wrap="square" rtlCol="0">
            <a:spAutoFit/>
          </a:bodyPr>
          <a:lstStyle/>
          <a:p>
            <a:pPr marL="217984" indent="-217984"/>
            <a:r>
              <a:rPr lang="en-US" altLang="ja-JP" dirty="0">
                <a:latin typeface="+mn-ea"/>
              </a:rPr>
              <a:t>EC</a:t>
            </a:r>
            <a:r>
              <a:rPr lang="ja-JP" altLang="en-US" dirty="0">
                <a:latin typeface="+mn-ea"/>
              </a:rPr>
              <a:t>消費総額の世帯主年齢階層別推移</a:t>
            </a:r>
            <a:endParaRPr lang="en-US" altLang="ja-JP" dirty="0">
              <a:latin typeface="+mn-ea"/>
            </a:endParaRPr>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44</a:t>
            </a:fld>
            <a:endParaRPr lang="ja-JP" altLang="en-US" sz="1600" dirty="0"/>
          </a:p>
        </p:txBody>
      </p:sp>
    </p:spTree>
    <p:extLst>
      <p:ext uri="{BB962C8B-B14F-4D97-AF65-F5344CB8AC3E}">
        <p14:creationId xmlns:p14="http://schemas.microsoft.com/office/powerpoint/2010/main" val="3835826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2000" y="540000"/>
            <a:ext cx="9432000" cy="82800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smtClean="0">
                <a:latin typeface="+mn-ea"/>
              </a:rPr>
              <a:t>●インバウンドの蒸発により、甚大な打撃を受けた観光ビジネスであるが、コロナ禍において、ネット経由でモノを外国人に売る</a:t>
            </a:r>
            <a:endParaRPr lang="en-US" altLang="ja-JP" sz="1400" dirty="0" smtClean="0">
              <a:latin typeface="+mn-ea"/>
            </a:endParaRPr>
          </a:p>
          <a:p>
            <a:pPr marL="217984" indent="-217984">
              <a:lnSpc>
                <a:spcPts val="2000"/>
              </a:lnSpc>
            </a:pPr>
            <a:r>
              <a:rPr lang="ja-JP" altLang="en-US" sz="1400" dirty="0">
                <a:latin typeface="+mn-ea"/>
              </a:rPr>
              <a:t>　</a:t>
            </a:r>
            <a:r>
              <a:rPr lang="ja-JP" altLang="en-US" sz="1400" dirty="0" smtClean="0">
                <a:latin typeface="+mn-ea"/>
              </a:rPr>
              <a:t> 越境ＥＣ</a:t>
            </a:r>
            <a:r>
              <a:rPr kumimoji="1" lang="ja-JP" altLang="en-US" sz="1400" dirty="0" smtClean="0">
                <a:latin typeface="+mn-ea"/>
              </a:rPr>
              <a:t>が注目される。</a:t>
            </a:r>
            <a:endParaRPr kumimoji="1" lang="en-US" altLang="ja-JP" sz="1400" dirty="0" smtClean="0">
              <a:latin typeface="+mn-ea"/>
            </a:endParaRPr>
          </a:p>
          <a:p>
            <a:pPr marL="217984" indent="-217984">
              <a:lnSpc>
                <a:spcPts val="2000"/>
              </a:lnSpc>
              <a:spcBef>
                <a:spcPts val="400"/>
              </a:spcBef>
            </a:pPr>
            <a:r>
              <a:rPr kumimoji="1" lang="ja-JP" altLang="en-US" sz="1400" dirty="0" smtClean="0">
                <a:latin typeface="+mn-ea"/>
              </a:rPr>
              <a:t>●経済</a:t>
            </a:r>
            <a:r>
              <a:rPr kumimoji="1" lang="ja-JP" altLang="en-US" sz="1400" dirty="0">
                <a:latin typeface="+mn-ea"/>
              </a:rPr>
              <a:t>産業</a:t>
            </a:r>
            <a:r>
              <a:rPr kumimoji="1" lang="ja-JP" altLang="en-US" sz="1400" dirty="0" smtClean="0">
                <a:latin typeface="+mn-ea"/>
              </a:rPr>
              <a:t>省</a:t>
            </a:r>
            <a:r>
              <a:rPr kumimoji="1" lang="ja-JP" altLang="en-US" sz="1400" dirty="0">
                <a:latin typeface="+mn-ea"/>
              </a:rPr>
              <a:t>の報告書によれば</a:t>
            </a:r>
            <a:r>
              <a:rPr kumimoji="1" lang="ja-JP" altLang="en-US" sz="1400" dirty="0" smtClean="0">
                <a:latin typeface="+mn-ea"/>
              </a:rPr>
              <a:t>、越境ＥＣ市場は、</a:t>
            </a:r>
            <a:r>
              <a:rPr kumimoji="1" lang="en-US" altLang="ja-JP" sz="1400" dirty="0" smtClean="0">
                <a:latin typeface="+mn-ea"/>
              </a:rPr>
              <a:t>2022</a:t>
            </a:r>
            <a:r>
              <a:rPr kumimoji="1" lang="ja-JP" altLang="en-US" sz="1400" dirty="0">
                <a:latin typeface="+mn-ea"/>
              </a:rPr>
              <a:t>年に</a:t>
            </a:r>
            <a:r>
              <a:rPr kumimoji="1" lang="ja-JP" altLang="en-US" sz="1400" dirty="0" smtClean="0">
                <a:latin typeface="+mn-ea"/>
              </a:rPr>
              <a:t>は</a:t>
            </a:r>
            <a:r>
              <a:rPr kumimoji="1" lang="en-US" altLang="ja-JP" sz="1400" dirty="0" smtClean="0">
                <a:latin typeface="+mn-ea"/>
              </a:rPr>
              <a:t>2018</a:t>
            </a:r>
            <a:r>
              <a:rPr kumimoji="1" lang="ja-JP" altLang="en-US" sz="1400" dirty="0">
                <a:latin typeface="+mn-ea"/>
              </a:rPr>
              <a:t>年の</a:t>
            </a:r>
            <a:r>
              <a:rPr kumimoji="1" lang="en-US" altLang="ja-JP" sz="1400" dirty="0">
                <a:latin typeface="+mn-ea"/>
              </a:rPr>
              <a:t>1.5</a:t>
            </a:r>
            <a:r>
              <a:rPr kumimoji="1" lang="ja-JP" altLang="en-US" sz="1400" dirty="0">
                <a:latin typeface="+mn-ea"/>
              </a:rPr>
              <a:t>倍以上の市場に</a:t>
            </a:r>
            <a:r>
              <a:rPr kumimoji="1" lang="ja-JP" altLang="en-US" sz="1400" dirty="0" smtClean="0">
                <a:latin typeface="+mn-ea"/>
              </a:rPr>
              <a:t>なると試算されている。</a:t>
            </a:r>
            <a:endParaRPr kumimoji="1" lang="ja-JP" altLang="en-US" sz="1400" dirty="0">
              <a:latin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1679340" y="5568762"/>
            <a:ext cx="7197693"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：経済</a:t>
            </a:r>
            <a:r>
              <a:rPr lang="ja-JP" altLang="en-US" sz="1000" dirty="0"/>
              <a:t>産業省</a:t>
            </a:r>
            <a:r>
              <a:rPr lang="ja-JP" altLang="en-US" sz="1000" dirty="0" smtClean="0"/>
              <a:t> 「平成</a:t>
            </a:r>
            <a:r>
              <a:rPr lang="en-US" altLang="ja-JP" sz="1000" dirty="0" smtClean="0"/>
              <a:t>30</a:t>
            </a:r>
            <a:r>
              <a:rPr lang="ja-JP" altLang="en-US" sz="1000" dirty="0" smtClean="0"/>
              <a:t>年度 我が国</a:t>
            </a:r>
            <a:r>
              <a:rPr lang="ja-JP" altLang="en-US" sz="1000" dirty="0"/>
              <a:t>におけるデータ駆動型社会に係る基盤整備（電子商取引に関する市場調査</a:t>
            </a:r>
            <a:r>
              <a:rPr lang="ja-JP" altLang="en-US" sz="1000" dirty="0" smtClean="0"/>
              <a:t>）報告書」</a:t>
            </a:r>
            <a:endParaRPr lang="en-US" altLang="ja-JP" sz="1050" dirty="0"/>
          </a:p>
        </p:txBody>
      </p:sp>
      <p:sp>
        <p:nvSpPr>
          <p:cNvPr id="12" name="テキスト ボックス 11"/>
          <p:cNvSpPr txBox="1"/>
          <p:nvPr/>
        </p:nvSpPr>
        <p:spPr>
          <a:xfrm>
            <a:off x="376164" y="1596775"/>
            <a:ext cx="4576835" cy="338554"/>
          </a:xfrm>
          <a:prstGeom prst="rect">
            <a:avLst/>
          </a:prstGeom>
          <a:noFill/>
        </p:spPr>
        <p:txBody>
          <a:bodyPr wrap="square" rtlCol="0">
            <a:spAutoFit/>
          </a:bodyPr>
          <a:lstStyle/>
          <a:p>
            <a:r>
              <a:rPr kumimoji="1" lang="ja-JP" altLang="en-US" sz="1600" b="1" dirty="0" smtClean="0"/>
              <a:t>■越境ＥＣポテンシャル推計値（</a:t>
            </a:r>
            <a:r>
              <a:rPr kumimoji="1" lang="en-US" altLang="ja-JP" sz="1600" b="1" dirty="0" smtClean="0"/>
              <a:t>2018</a:t>
            </a:r>
            <a:r>
              <a:rPr kumimoji="1" lang="ja-JP" altLang="en-US" sz="1600" b="1" dirty="0" smtClean="0"/>
              <a:t>年時算出）</a:t>
            </a:r>
            <a:endParaRPr kumimoji="1" lang="ja-JP" altLang="en-US" sz="1600" b="1" dirty="0"/>
          </a:p>
        </p:txBody>
      </p:sp>
      <p:pic>
        <p:nvPicPr>
          <p:cNvPr id="2" name="図 1"/>
          <p:cNvPicPr>
            <a:picLocks noChangeAspect="1"/>
          </p:cNvPicPr>
          <p:nvPr/>
        </p:nvPicPr>
        <p:blipFill>
          <a:blip r:embed="rId2"/>
          <a:stretch>
            <a:fillRect/>
          </a:stretch>
        </p:blipFill>
        <p:spPr>
          <a:xfrm>
            <a:off x="554056" y="2167592"/>
            <a:ext cx="7857143" cy="3191320"/>
          </a:xfrm>
          <a:prstGeom prst="rect">
            <a:avLst/>
          </a:prstGeom>
        </p:spPr>
      </p:pic>
      <p:sp>
        <p:nvSpPr>
          <p:cNvPr id="15" name="角丸四角形 14"/>
          <p:cNvSpPr/>
          <p:nvPr/>
        </p:nvSpPr>
        <p:spPr>
          <a:xfrm>
            <a:off x="1463391" y="3615988"/>
            <a:ext cx="5790025" cy="251677"/>
          </a:xfrm>
          <a:prstGeom prst="roundRect">
            <a:avLst>
              <a:gd name="adj" fmla="val 2450"/>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6" name="角丸四角形 15"/>
          <p:cNvSpPr/>
          <p:nvPr/>
        </p:nvSpPr>
        <p:spPr>
          <a:xfrm>
            <a:off x="1463391" y="4468262"/>
            <a:ext cx="5790025" cy="251677"/>
          </a:xfrm>
          <a:prstGeom prst="roundRect">
            <a:avLst>
              <a:gd name="adj" fmla="val 2450"/>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9" name="楕円 8"/>
          <p:cNvSpPr/>
          <p:nvPr/>
        </p:nvSpPr>
        <p:spPr>
          <a:xfrm>
            <a:off x="7566637" y="4176859"/>
            <a:ext cx="556054" cy="266689"/>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7561572" y="5036786"/>
            <a:ext cx="556054" cy="266689"/>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7253416" y="3734035"/>
            <a:ext cx="431723" cy="44282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253416" y="4605524"/>
            <a:ext cx="431723" cy="44282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117626" y="4171778"/>
            <a:ext cx="1735458" cy="291403"/>
          </a:xfrm>
          <a:prstGeom prst="rect">
            <a:avLst/>
          </a:prstGeom>
          <a:noFill/>
        </p:spPr>
        <p:txBody>
          <a:bodyPr wrap="square" lIns="0" rIns="0" rtlCol="0">
            <a:spAutoFit/>
          </a:bodyPr>
          <a:lstStyle/>
          <a:p>
            <a:r>
              <a:rPr kumimoji="1" lang="ja-JP" altLang="en-US" sz="1300" b="1" dirty="0" smtClean="0">
                <a:latin typeface="游ゴシック" panose="020B0400000000000000" pitchFamily="50" charset="-128"/>
                <a:ea typeface="游ゴシック" panose="020B0400000000000000" pitchFamily="50" charset="-128"/>
              </a:rPr>
              <a:t>倍</a:t>
            </a:r>
            <a:r>
              <a:rPr kumimoji="1" lang="ja-JP" altLang="en-US" sz="1000" b="1" dirty="0" smtClean="0">
                <a:latin typeface="游ゴシック" panose="020B0400000000000000" pitchFamily="50" charset="-128"/>
                <a:ea typeface="游ゴシック" panose="020B0400000000000000" pitchFamily="50" charset="-128"/>
              </a:rPr>
              <a:t>（米国向け、</a:t>
            </a:r>
            <a:r>
              <a:rPr kumimoji="1" lang="en-US" altLang="ja-JP" sz="1000" b="1" dirty="0" smtClean="0">
                <a:latin typeface="游ゴシック" panose="020B0400000000000000" pitchFamily="50" charset="-128"/>
                <a:ea typeface="游ゴシック" panose="020B0400000000000000" pitchFamily="50" charset="-128"/>
              </a:rPr>
              <a:t>2018</a:t>
            </a:r>
            <a:r>
              <a:rPr kumimoji="1" lang="ja-JP" altLang="en-US" sz="1000" b="1" dirty="0" smtClean="0">
                <a:latin typeface="游ゴシック" panose="020B0400000000000000" pitchFamily="50" charset="-128"/>
                <a:ea typeface="游ゴシック" panose="020B0400000000000000" pitchFamily="50" charset="-128"/>
              </a:rPr>
              <a:t>年対比）</a:t>
            </a:r>
            <a:endParaRPr kumimoji="1" lang="ja-JP" altLang="en-US" sz="1000" b="1"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8110554" y="5043058"/>
            <a:ext cx="1735458" cy="292388"/>
          </a:xfrm>
          <a:prstGeom prst="rect">
            <a:avLst/>
          </a:prstGeom>
          <a:noFill/>
        </p:spPr>
        <p:txBody>
          <a:bodyPr wrap="square" lIns="0" rIns="0" rtlCol="0">
            <a:spAutoFit/>
          </a:bodyPr>
          <a:lstStyle/>
          <a:p>
            <a:r>
              <a:rPr kumimoji="1" lang="ja-JP" altLang="en-US" sz="1300" b="1" dirty="0" smtClean="0">
                <a:latin typeface="游ゴシック" panose="020B0400000000000000" pitchFamily="50" charset="-128"/>
                <a:ea typeface="游ゴシック" panose="020B0400000000000000" pitchFamily="50" charset="-128"/>
              </a:rPr>
              <a:t>倍</a:t>
            </a:r>
            <a:r>
              <a:rPr kumimoji="1" lang="ja-JP" altLang="en-US" sz="1000" b="1" dirty="0" smtClean="0">
                <a:latin typeface="游ゴシック" panose="020B0400000000000000" pitchFamily="50" charset="-128"/>
                <a:ea typeface="游ゴシック" panose="020B0400000000000000" pitchFamily="50" charset="-128"/>
              </a:rPr>
              <a:t>（中国向け、</a:t>
            </a:r>
            <a:r>
              <a:rPr kumimoji="1" lang="en-US" altLang="ja-JP" sz="1000" b="1" dirty="0" smtClean="0">
                <a:latin typeface="游ゴシック" panose="020B0400000000000000" pitchFamily="50" charset="-128"/>
                <a:ea typeface="游ゴシック" panose="020B0400000000000000" pitchFamily="50" charset="-128"/>
              </a:rPr>
              <a:t>2018</a:t>
            </a:r>
            <a:r>
              <a:rPr kumimoji="1" lang="ja-JP" altLang="en-US" sz="1000" b="1" dirty="0" smtClean="0">
                <a:latin typeface="游ゴシック" panose="020B0400000000000000" pitchFamily="50" charset="-128"/>
                <a:ea typeface="游ゴシック" panose="020B0400000000000000" pitchFamily="50" charset="-128"/>
              </a:rPr>
              <a:t>年対比）</a:t>
            </a:r>
            <a:endParaRPr kumimoji="1" lang="ja-JP" altLang="en-US" sz="1000" b="1" dirty="0">
              <a:latin typeface="游ゴシック" panose="020B0400000000000000" pitchFamily="50" charset="-128"/>
              <a:ea typeface="游ゴシック" panose="020B0400000000000000" pitchFamily="50" charset="-128"/>
            </a:endParaRPr>
          </a:p>
        </p:txBody>
      </p:sp>
      <p:sp>
        <p:nvSpPr>
          <p:cNvPr id="21" name="正方形/長方形 20"/>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越境</a:t>
            </a:r>
            <a:r>
              <a:rPr kumimoji="1" lang="en-US" altLang="ja-JP" b="1" dirty="0">
                <a:solidFill>
                  <a:schemeClr val="bg1"/>
                </a:solidFill>
                <a:latin typeface="+mn-ea"/>
              </a:rPr>
              <a:t>EC】</a:t>
            </a:r>
          </a:p>
        </p:txBody>
      </p:sp>
      <p:sp>
        <p:nvSpPr>
          <p:cNvPr id="23" name="ホームベース 2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24" name="ホームベース 2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P15</a:t>
            </a:r>
            <a:endParaRPr kumimoji="1" lang="ja-JP" altLang="en-US" dirty="0"/>
          </a:p>
        </p:txBody>
      </p:sp>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45</a:t>
            </a:fld>
            <a:endParaRPr lang="ja-JP" altLang="en-US" sz="1600" dirty="0"/>
          </a:p>
        </p:txBody>
      </p:sp>
    </p:spTree>
    <p:extLst>
      <p:ext uri="{BB962C8B-B14F-4D97-AF65-F5344CB8AC3E}">
        <p14:creationId xmlns:p14="http://schemas.microsoft.com/office/powerpoint/2010/main" val="3731765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1600" y="1873939"/>
            <a:ext cx="9679700" cy="3844048"/>
          </a:xfrm>
          <a:prstGeom prst="rect">
            <a:avLst/>
          </a:prstGeom>
        </p:spPr>
      </p:pic>
      <p:sp>
        <p:nvSpPr>
          <p:cNvPr id="20" name="正方形/長方形 19"/>
          <p:cNvSpPr/>
          <p:nvPr/>
        </p:nvSpPr>
        <p:spPr>
          <a:xfrm>
            <a:off x="252000" y="539999"/>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●今後、「ＥＣサイト等のオンラインでの販売」を予定している」府内企業は</a:t>
            </a:r>
            <a:r>
              <a:rPr kumimoji="1" lang="en-US" altLang="ja-JP" sz="1400" dirty="0" smtClean="0">
                <a:solidFill>
                  <a:schemeClr val="tx1"/>
                </a:solidFill>
                <a:latin typeface="Meiryo UI" panose="020B0604030504040204" pitchFamily="50" charset="-128"/>
                <a:ea typeface="Meiryo UI" panose="020B0604030504040204" pitchFamily="50" charset="-128"/>
              </a:rPr>
              <a:t>23.4%</a:t>
            </a:r>
            <a:r>
              <a:rPr kumimoji="1" lang="ja-JP" altLang="en-US" sz="1400" dirty="0" smtClean="0">
                <a:solidFill>
                  <a:schemeClr val="tx1"/>
                </a:solidFill>
                <a:latin typeface="Meiryo UI" panose="020B0604030504040204" pitchFamily="50" charset="-128"/>
                <a:ea typeface="Meiryo UI" panose="020B0604030504040204" pitchFamily="50" charset="-128"/>
              </a:rPr>
              <a:t>であり、今回初めて導入した企業の８割以上が、</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今後も取組みを強化していくと回答。</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4CF59F8-A367-4EC1-83BF-5D400B8A4CCC}"/>
              </a:ext>
            </a:extLst>
          </p:cNvPr>
          <p:cNvSpPr txBox="1"/>
          <p:nvPr/>
        </p:nvSpPr>
        <p:spPr>
          <a:xfrm>
            <a:off x="3338043" y="5809120"/>
            <a:ext cx="5625596"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8/31</a:t>
            </a:r>
            <a:r>
              <a:rPr lang="ja-JP" altLang="en-US" sz="1200" dirty="0"/>
              <a:t>）」</a:t>
            </a:r>
            <a:endParaRPr kumimoji="1" lang="ja-JP" altLang="en-US" sz="1200" dirty="0">
              <a:latin typeface="+mn-ea"/>
            </a:endParaRPr>
          </a:p>
        </p:txBody>
      </p:sp>
      <p:sp>
        <p:nvSpPr>
          <p:cNvPr id="9" name="角丸四角形 8"/>
          <p:cNvSpPr/>
          <p:nvPr/>
        </p:nvSpPr>
        <p:spPr>
          <a:xfrm>
            <a:off x="3349458" y="3566026"/>
            <a:ext cx="6296828" cy="447174"/>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418372" y="1519642"/>
            <a:ext cx="2659914" cy="276999"/>
          </a:xfrm>
          <a:prstGeom prst="rect">
            <a:avLst/>
          </a:prstGeom>
          <a:noFill/>
          <a:ln>
            <a:noFill/>
          </a:ln>
        </p:spPr>
        <p:txBody>
          <a:bodyPr wrap="square" rtlCol="0">
            <a:spAutoFit/>
          </a:bodyPr>
          <a:lstStyle/>
          <a:p>
            <a:pPr marL="217984" indent="-217984" algn="ctr"/>
            <a:r>
              <a:rPr lang="ja-JP" altLang="en-US" sz="1200" u="sng" dirty="0" smtClean="0">
                <a:latin typeface="+mn-ea"/>
              </a:rPr>
              <a:t>◆ＩＣＴ導入状況</a:t>
            </a:r>
            <a:r>
              <a:rPr lang="en-US" altLang="ja-JP" sz="1200" u="sng" dirty="0" smtClean="0">
                <a:latin typeface="+mn-ea"/>
              </a:rPr>
              <a:t>【</a:t>
            </a:r>
            <a:r>
              <a:rPr lang="ja-JP" altLang="en-US" sz="1200" u="sng" dirty="0" smtClean="0">
                <a:latin typeface="+mn-ea"/>
              </a:rPr>
              <a:t>現状</a:t>
            </a:r>
            <a:r>
              <a:rPr lang="en-US" altLang="ja-JP" sz="1200" u="sng" dirty="0" smtClean="0">
                <a:latin typeface="+mn-ea"/>
              </a:rPr>
              <a:t>】</a:t>
            </a:r>
            <a:endParaRPr lang="en-US" altLang="ja-JP" sz="1200" u="sng" dirty="0">
              <a:latin typeface="+mn-ea"/>
            </a:endParaRP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3439643" y="1527662"/>
            <a:ext cx="2659914" cy="276999"/>
          </a:xfrm>
          <a:prstGeom prst="rect">
            <a:avLst/>
          </a:prstGeom>
          <a:noFill/>
          <a:ln>
            <a:noFill/>
          </a:ln>
        </p:spPr>
        <p:txBody>
          <a:bodyPr wrap="square" rtlCol="0">
            <a:spAutoFit/>
          </a:bodyPr>
          <a:lstStyle/>
          <a:p>
            <a:pPr marL="217984" indent="-217984" algn="ctr"/>
            <a:r>
              <a:rPr lang="ja-JP" altLang="en-US" sz="1200" u="sng" dirty="0" smtClean="0">
                <a:latin typeface="+mn-ea"/>
              </a:rPr>
              <a:t>◆ＩＣＴ導入予定</a:t>
            </a:r>
            <a:r>
              <a:rPr lang="en-US" altLang="ja-JP" sz="1200" u="sng" dirty="0" smtClean="0">
                <a:latin typeface="+mn-ea"/>
              </a:rPr>
              <a:t>【</a:t>
            </a:r>
            <a:r>
              <a:rPr lang="ja-JP" altLang="en-US" sz="1200" u="sng" dirty="0" smtClean="0">
                <a:latin typeface="+mn-ea"/>
              </a:rPr>
              <a:t>今後</a:t>
            </a:r>
            <a:r>
              <a:rPr lang="en-US" altLang="ja-JP" sz="1200" u="sng" dirty="0" smtClean="0">
                <a:latin typeface="+mn-ea"/>
              </a:rPr>
              <a:t>】</a:t>
            </a:r>
            <a:endParaRPr lang="en-US" altLang="ja-JP" sz="1200" u="sng" dirty="0">
              <a:latin typeface="+mn-ea"/>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761747" y="1519642"/>
            <a:ext cx="2937936" cy="276999"/>
          </a:xfrm>
          <a:prstGeom prst="rect">
            <a:avLst/>
          </a:prstGeom>
          <a:noFill/>
          <a:ln>
            <a:noFill/>
          </a:ln>
        </p:spPr>
        <p:txBody>
          <a:bodyPr wrap="square" rtlCol="0">
            <a:spAutoFit/>
          </a:bodyPr>
          <a:lstStyle/>
          <a:p>
            <a:pPr marL="217984" indent="-217984" algn="ctr"/>
            <a:r>
              <a:rPr lang="ja-JP" altLang="en-US" sz="1200" u="sng" dirty="0" smtClean="0">
                <a:latin typeface="+mn-ea"/>
              </a:rPr>
              <a:t>◆今回初めて導入した企業の予定</a:t>
            </a:r>
            <a:r>
              <a:rPr lang="en-US" altLang="ja-JP" sz="1200" u="sng" dirty="0" smtClean="0">
                <a:latin typeface="+mn-ea"/>
              </a:rPr>
              <a:t>【</a:t>
            </a:r>
            <a:r>
              <a:rPr lang="ja-JP" altLang="en-US" sz="1200" u="sng" dirty="0" smtClean="0">
                <a:latin typeface="+mn-ea"/>
              </a:rPr>
              <a:t>今後</a:t>
            </a:r>
            <a:r>
              <a:rPr lang="en-US" altLang="ja-JP" sz="1200" u="sng" dirty="0" smtClean="0">
                <a:latin typeface="+mn-ea"/>
              </a:rPr>
              <a:t>】</a:t>
            </a:r>
            <a:endParaRPr lang="en-US" altLang="ja-JP" sz="1200" u="sng" dirty="0">
              <a:latin typeface="+mn-ea"/>
            </a:endParaRPr>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府内企業におけるＥＣ販売の導入</a:t>
            </a:r>
            <a:r>
              <a:rPr kumimoji="1" lang="ja-JP" altLang="en-US" b="1" dirty="0" smtClean="0">
                <a:solidFill>
                  <a:schemeClr val="bg1"/>
                </a:solidFill>
                <a:latin typeface="+mn-ea"/>
              </a:rPr>
              <a:t>予定</a:t>
            </a:r>
            <a:endParaRPr kumimoji="1" lang="ja-JP" altLang="en-US" b="1" dirty="0">
              <a:solidFill>
                <a:schemeClr val="bg1"/>
              </a:solidFill>
              <a:latin typeface="+mn-ea"/>
            </a:endParaRP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P15</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46</a:t>
            </a:fld>
            <a:endParaRPr lang="ja-JP" altLang="en-US" sz="1600" dirty="0"/>
          </a:p>
        </p:txBody>
      </p:sp>
    </p:spTree>
    <p:extLst>
      <p:ext uri="{BB962C8B-B14F-4D97-AF65-F5344CB8AC3E}">
        <p14:creationId xmlns:p14="http://schemas.microsoft.com/office/powerpoint/2010/main" val="1869657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9"/>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府内企業においても、大企業を中心にテレワークや、オンラインでの社内会議、営業活動などの導入が</a:t>
            </a:r>
            <a:r>
              <a:rPr kumimoji="1" lang="ja-JP" altLang="en-US" sz="1400" dirty="0" smtClean="0">
                <a:solidFill>
                  <a:schemeClr val="tx1"/>
                </a:solidFill>
                <a:latin typeface="Meiryo UI" panose="020B0604030504040204" pitchFamily="50" charset="-128"/>
                <a:ea typeface="Meiryo UI" panose="020B0604030504040204" pitchFamily="50" charset="-128"/>
              </a:rPr>
              <a:t>進展。</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●一方</a:t>
            </a:r>
            <a:r>
              <a:rPr kumimoji="1" lang="ja-JP" altLang="en-US" sz="1400" dirty="0">
                <a:solidFill>
                  <a:schemeClr val="tx1"/>
                </a:solidFill>
                <a:latin typeface="Meiryo UI" panose="020B0604030504040204" pitchFamily="50" charset="-128"/>
                <a:ea typeface="Meiryo UI" panose="020B0604030504040204" pitchFamily="50" charset="-128"/>
              </a:rPr>
              <a:t>で、中小企業や小規模事業者においては、テレワーク等の導入率が低い状況。</a:t>
            </a:r>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a:t>
            </a:r>
            <a:r>
              <a:rPr kumimoji="1" lang="ja-JP" altLang="en-US" b="1" dirty="0" smtClean="0">
                <a:solidFill>
                  <a:schemeClr val="bg1"/>
                </a:solidFill>
                <a:latin typeface="+mn-ea"/>
              </a:rPr>
              <a:t>おけるテレワーク導入状況</a:t>
            </a:r>
            <a:endParaRPr kumimoji="1" lang="ja-JP" altLang="en-US" b="1" dirty="0">
              <a:solidFill>
                <a:schemeClr val="bg1"/>
              </a:solidFill>
              <a:latin typeface="+mn-ea"/>
            </a:endParaRP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P15</a:t>
            </a:r>
            <a:endParaRPr kumimoji="1" lang="ja-JP" altLang="en-US" dirty="0"/>
          </a:p>
        </p:txBody>
      </p:sp>
      <p:sp>
        <p:nvSpPr>
          <p:cNvPr id="16" name="正方形/長方形 15"/>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7" name="テキスト ボックス 16"/>
          <p:cNvSpPr txBox="1"/>
          <p:nvPr/>
        </p:nvSpPr>
        <p:spPr>
          <a:xfrm>
            <a:off x="1837946" y="5842814"/>
            <a:ext cx="8068054" cy="276999"/>
          </a:xfrm>
          <a:prstGeom prst="rect">
            <a:avLst/>
          </a:prstGeom>
          <a:noFill/>
        </p:spPr>
        <p:txBody>
          <a:bodyPr wrap="square" rtlCol="0">
            <a:spAutoFit/>
          </a:bodyPr>
          <a:lstStyle/>
          <a:p>
            <a:r>
              <a:rPr kumimoji="1" lang="ja-JP" altLang="en-US" sz="1200" dirty="0" smtClean="0">
                <a:latin typeface="+mn-ea"/>
              </a:rPr>
              <a:t>出典：大阪府</a:t>
            </a:r>
            <a:r>
              <a:rPr lang="ja-JP" altLang="en-US" sz="1200" dirty="0" smtClean="0"/>
              <a:t>「</a:t>
            </a:r>
            <a:r>
              <a:rPr lang="ja-JP" altLang="en-US" sz="1200" dirty="0"/>
              <a:t>新型コロナウイルス感染症に関する府内企業の実態</a:t>
            </a:r>
            <a:r>
              <a:rPr lang="ja-JP" altLang="en-US" sz="1200" dirty="0" smtClean="0"/>
              <a:t>調査（</a:t>
            </a:r>
            <a:r>
              <a:rPr lang="en-US" altLang="ja-JP" sz="1200" dirty="0" smtClean="0"/>
              <a:t>8/31</a:t>
            </a:r>
            <a:r>
              <a:rPr lang="ja-JP" altLang="en-US" sz="1200" dirty="0" smtClean="0"/>
              <a:t>）」</a:t>
            </a:r>
            <a:endParaRPr kumimoji="1" lang="ja-JP" altLang="en-US" sz="1200" dirty="0">
              <a:latin typeface="+mn-ea"/>
            </a:endParaRPr>
          </a:p>
        </p:txBody>
      </p:sp>
      <p:sp>
        <p:nvSpPr>
          <p:cNvPr id="19" name="テキスト ボックス 18"/>
          <p:cNvSpPr txBox="1"/>
          <p:nvPr/>
        </p:nvSpPr>
        <p:spPr>
          <a:xfrm>
            <a:off x="412308" y="208413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府内企業のテレワーク導入状況</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2" name="テキスト ボックス 21"/>
          <p:cNvSpPr txBox="1"/>
          <p:nvPr/>
        </p:nvSpPr>
        <p:spPr>
          <a:xfrm>
            <a:off x="5244874" y="208413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オンラインでの会議・社内研修</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47</a:t>
            </a:fld>
            <a:endParaRPr lang="ja-JP" altLang="en-US" sz="16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5506"/>
            <a:ext cx="4571520" cy="252284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286" y="2655505"/>
            <a:ext cx="4553282" cy="2522847"/>
          </a:xfrm>
          <a:prstGeom prst="rect">
            <a:avLst/>
          </a:prstGeom>
        </p:spPr>
      </p:pic>
    </p:spTree>
    <p:extLst>
      <p:ext uri="{BB962C8B-B14F-4D97-AF65-F5344CB8AC3E}">
        <p14:creationId xmlns:p14="http://schemas.microsoft.com/office/powerpoint/2010/main" val="921760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39999"/>
            <a:ext cx="9432000" cy="54000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smtClean="0"/>
              <a:t>●</a:t>
            </a:r>
            <a:r>
              <a:rPr lang="ja-JP" altLang="en-US" sz="1400" dirty="0"/>
              <a:t>健康意識の高まりや、新たな生活様式の推奨、</a:t>
            </a:r>
            <a:r>
              <a:rPr lang="en-US" altLang="ja-JP" sz="1400" dirty="0"/>
              <a:t>DX</a:t>
            </a:r>
            <a:r>
              <a:rPr lang="ja-JP" altLang="en-US" sz="1400" dirty="0"/>
              <a:t>の加速などを受け、健康・医療産業やデジタル関連産業は</a:t>
            </a:r>
            <a:r>
              <a:rPr lang="ja-JP" altLang="en-US" sz="1400" dirty="0" smtClean="0"/>
              <a:t>、</a:t>
            </a:r>
            <a:endParaRPr lang="en-US" altLang="ja-JP" sz="1400" dirty="0" smtClean="0"/>
          </a:p>
          <a:p>
            <a:pPr marL="217984" indent="-217984">
              <a:lnSpc>
                <a:spcPts val="2000"/>
              </a:lnSpc>
            </a:pPr>
            <a:r>
              <a:rPr lang="ja-JP" altLang="en-US" sz="1400" dirty="0"/>
              <a:t>　</a:t>
            </a:r>
            <a:r>
              <a:rPr lang="ja-JP" altLang="en-US" sz="1400" dirty="0" smtClean="0"/>
              <a:t> コロナ</a:t>
            </a:r>
            <a:r>
              <a:rPr lang="ja-JP" altLang="en-US" sz="1400" dirty="0"/>
              <a:t>禍においても業績が</a:t>
            </a:r>
            <a:r>
              <a:rPr lang="ja-JP" altLang="en-US" sz="1400" dirty="0" smtClean="0"/>
              <a:t>安定。</a:t>
            </a:r>
            <a:endParaRPr lang="en-US" altLang="ja-JP" sz="1400" u="sng"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業種別の影響 </a:t>
            </a:r>
            <a:r>
              <a:rPr kumimoji="1" lang="en-US" altLang="ja-JP" b="1" dirty="0">
                <a:solidFill>
                  <a:schemeClr val="bg1"/>
                </a:solidFill>
                <a:latin typeface="+mn-ea"/>
              </a:rPr>
              <a:t>【</a:t>
            </a:r>
            <a:r>
              <a:rPr kumimoji="1" lang="ja-JP" altLang="en-US" b="1" dirty="0">
                <a:solidFill>
                  <a:schemeClr val="bg1"/>
                </a:solidFill>
                <a:latin typeface="+mn-ea"/>
              </a:rPr>
              <a:t>売上比較</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3" name="ホームベース 1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P16</a:t>
            </a:r>
            <a:endParaRPr kumimoji="1" lang="ja-JP" altLang="en-US" dirty="0"/>
          </a:p>
        </p:txBody>
      </p:sp>
      <p:pic>
        <p:nvPicPr>
          <p:cNvPr id="15" name="図 14"/>
          <p:cNvPicPr>
            <a:picLocks noChangeAspect="1"/>
          </p:cNvPicPr>
          <p:nvPr/>
        </p:nvPicPr>
        <p:blipFill>
          <a:blip r:embed="rId2"/>
          <a:stretch>
            <a:fillRect/>
          </a:stretch>
        </p:blipFill>
        <p:spPr>
          <a:xfrm>
            <a:off x="1050926" y="1604160"/>
            <a:ext cx="6812914" cy="4243060"/>
          </a:xfrm>
          <a:prstGeom prst="rect">
            <a:avLst/>
          </a:prstGeom>
        </p:spPr>
      </p:pic>
      <p:pic>
        <p:nvPicPr>
          <p:cNvPr id="16" name="図 15"/>
          <p:cNvPicPr>
            <a:picLocks noChangeAspect="1"/>
          </p:cNvPicPr>
          <p:nvPr/>
        </p:nvPicPr>
        <p:blipFill>
          <a:blip r:embed="rId3"/>
          <a:stretch>
            <a:fillRect/>
          </a:stretch>
        </p:blipFill>
        <p:spPr>
          <a:xfrm>
            <a:off x="1326278" y="1435310"/>
            <a:ext cx="7562850" cy="238125"/>
          </a:xfrm>
          <a:prstGeom prst="rect">
            <a:avLst/>
          </a:prstGeom>
        </p:spPr>
      </p:pic>
      <p:pic>
        <p:nvPicPr>
          <p:cNvPr id="17" name="図 16"/>
          <p:cNvPicPr>
            <a:picLocks noChangeAspect="1"/>
          </p:cNvPicPr>
          <p:nvPr/>
        </p:nvPicPr>
        <p:blipFill>
          <a:blip r:embed="rId4"/>
          <a:stretch>
            <a:fillRect/>
          </a:stretch>
        </p:blipFill>
        <p:spPr>
          <a:xfrm>
            <a:off x="962660" y="1131875"/>
            <a:ext cx="3653219" cy="254720"/>
          </a:xfrm>
          <a:prstGeom prst="rect">
            <a:avLst/>
          </a:prstGeom>
        </p:spPr>
      </p:pic>
      <p:sp>
        <p:nvSpPr>
          <p:cNvPr id="18" name="正方形/長方形 17"/>
          <p:cNvSpPr/>
          <p:nvPr/>
        </p:nvSpPr>
        <p:spPr>
          <a:xfrm>
            <a:off x="1190625" y="4512661"/>
            <a:ext cx="6772275" cy="5801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48</a:t>
            </a:fld>
            <a:endParaRPr lang="ja-JP" altLang="en-US" sz="1600" dirty="0"/>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3338043" y="5809120"/>
            <a:ext cx="5625596"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8/31</a:t>
            </a:r>
            <a:r>
              <a:rPr lang="ja-JP" altLang="en-US" sz="1200" dirty="0"/>
              <a:t>）」</a:t>
            </a:r>
            <a:endParaRPr kumimoji="1" lang="ja-JP" altLang="en-US" sz="1200" dirty="0">
              <a:latin typeface="+mn-ea"/>
            </a:endParaRPr>
          </a:p>
        </p:txBody>
      </p:sp>
    </p:spTree>
    <p:extLst>
      <p:ext uri="{BB962C8B-B14F-4D97-AF65-F5344CB8AC3E}">
        <p14:creationId xmlns:p14="http://schemas.microsoft.com/office/powerpoint/2010/main" val="125809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a:t>
            </a:fld>
            <a:endParaRPr lang="ja-JP" altLang="en-US" sz="1600" dirty="0"/>
          </a:p>
        </p:txBody>
      </p:sp>
      <p:graphicFrame>
        <p:nvGraphicFramePr>
          <p:cNvPr id="7" name="表 6"/>
          <p:cNvGraphicFramePr>
            <a:graphicFrameLocks noGrp="1"/>
          </p:cNvGraphicFramePr>
          <p:nvPr>
            <p:extLst/>
          </p:nvPr>
        </p:nvGraphicFramePr>
        <p:xfrm>
          <a:off x="185042" y="1733764"/>
          <a:ext cx="9386811" cy="2184239"/>
        </p:xfrm>
        <a:graphic>
          <a:graphicData uri="http://schemas.openxmlformats.org/drawingml/2006/table">
            <a:tbl>
              <a:tblPr/>
              <a:tblGrid>
                <a:gridCol w="219754">
                  <a:extLst>
                    <a:ext uri="{9D8B030D-6E8A-4147-A177-3AD203B41FA5}">
                      <a16:colId xmlns:a16="http://schemas.microsoft.com/office/drawing/2014/main" val="20000"/>
                    </a:ext>
                  </a:extLst>
                </a:gridCol>
                <a:gridCol w="574144">
                  <a:extLst>
                    <a:ext uri="{9D8B030D-6E8A-4147-A177-3AD203B41FA5}">
                      <a16:colId xmlns:a16="http://schemas.microsoft.com/office/drawing/2014/main" val="20001"/>
                    </a:ext>
                  </a:extLst>
                </a:gridCol>
                <a:gridCol w="438508">
                  <a:extLst>
                    <a:ext uri="{9D8B030D-6E8A-4147-A177-3AD203B41FA5}">
                      <a16:colId xmlns:a16="http://schemas.microsoft.com/office/drawing/2014/main" val="20002"/>
                    </a:ext>
                  </a:extLst>
                </a:gridCol>
                <a:gridCol w="906045">
                  <a:extLst>
                    <a:ext uri="{9D8B030D-6E8A-4147-A177-3AD203B41FA5}">
                      <a16:colId xmlns:a16="http://schemas.microsoft.com/office/drawing/2014/main" val="20003"/>
                    </a:ext>
                  </a:extLst>
                </a:gridCol>
                <a:gridCol w="906045">
                  <a:extLst>
                    <a:ext uri="{9D8B030D-6E8A-4147-A177-3AD203B41FA5}">
                      <a16:colId xmlns:a16="http://schemas.microsoft.com/office/drawing/2014/main" val="20004"/>
                    </a:ext>
                  </a:extLst>
                </a:gridCol>
                <a:gridCol w="906045">
                  <a:extLst>
                    <a:ext uri="{9D8B030D-6E8A-4147-A177-3AD203B41FA5}">
                      <a16:colId xmlns:a16="http://schemas.microsoft.com/office/drawing/2014/main" val="20005"/>
                    </a:ext>
                  </a:extLst>
                </a:gridCol>
                <a:gridCol w="906045">
                  <a:extLst>
                    <a:ext uri="{9D8B030D-6E8A-4147-A177-3AD203B41FA5}">
                      <a16:colId xmlns:a16="http://schemas.microsoft.com/office/drawing/2014/main" val="20006"/>
                    </a:ext>
                  </a:extLst>
                </a:gridCol>
                <a:gridCol w="906045">
                  <a:extLst>
                    <a:ext uri="{9D8B030D-6E8A-4147-A177-3AD203B41FA5}">
                      <a16:colId xmlns:a16="http://schemas.microsoft.com/office/drawing/2014/main" val="20007"/>
                    </a:ext>
                  </a:extLst>
                </a:gridCol>
                <a:gridCol w="906045">
                  <a:extLst>
                    <a:ext uri="{9D8B030D-6E8A-4147-A177-3AD203B41FA5}">
                      <a16:colId xmlns:a16="http://schemas.microsoft.com/office/drawing/2014/main" val="20008"/>
                    </a:ext>
                  </a:extLst>
                </a:gridCol>
                <a:gridCol w="906045">
                  <a:extLst>
                    <a:ext uri="{9D8B030D-6E8A-4147-A177-3AD203B41FA5}">
                      <a16:colId xmlns:a16="http://schemas.microsoft.com/office/drawing/2014/main" val="20009"/>
                    </a:ext>
                  </a:extLst>
                </a:gridCol>
                <a:gridCol w="906045">
                  <a:extLst>
                    <a:ext uri="{9D8B030D-6E8A-4147-A177-3AD203B41FA5}">
                      <a16:colId xmlns:a16="http://schemas.microsoft.com/office/drawing/2014/main" val="20010"/>
                    </a:ext>
                  </a:extLst>
                </a:gridCol>
                <a:gridCol w="906045">
                  <a:extLst>
                    <a:ext uri="{9D8B030D-6E8A-4147-A177-3AD203B41FA5}">
                      <a16:colId xmlns:a16="http://schemas.microsoft.com/office/drawing/2014/main" val="1568934468"/>
                    </a:ext>
                  </a:extLst>
                </a:gridCol>
              </a:tblGrid>
              <a:tr h="210136">
                <a:tc gridSpan="3">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173,454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167,436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186,048</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195,827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196,723</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177,280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196,885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201,523</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190,122</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78,567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74,844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88,433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87,489</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79,334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90,906</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92,776</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84,910</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19,452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19,311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18,315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18,742</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19,349</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17,075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ASEAN</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43,839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44,493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49,563</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43,457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47,313</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50,818</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49,699</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27,568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30,241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33,859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37,240</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38,291</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40,955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40,177</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西欧</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28,380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33,017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33,770</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31,345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35,922</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38,406</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38,214</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10136">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10319" marR="10319" marT="103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44,960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47,931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57,032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44,845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36,873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41,591</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44,941</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41,325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総額</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278,041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271,143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298,910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319,735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312,578</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278,810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312,690</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325,825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309,838</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293015">
                <a:tc gridSpan="3">
                  <a:txBody>
                    <a:bodyPr/>
                    <a:lstStyle/>
                    <a:p>
                      <a:pPr algn="l" fontAlgn="ctr"/>
                      <a:r>
                        <a:rPr lang="zh-CN"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（参考）全国</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1,344,362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1,510,293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1,590,021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1,540,195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1,360,777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1,536,657</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1,641,821</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1,555,312</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 name="正方形/長方形 9"/>
          <p:cNvSpPr/>
          <p:nvPr/>
        </p:nvSpPr>
        <p:spPr>
          <a:xfrm>
            <a:off x="116463" y="1421725"/>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○近畿圏の地域別輸出入通関額</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16463" y="3974620"/>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○近畿圏の輸出入に占めるアジアの割合</a:t>
            </a:r>
            <a:r>
              <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テキスト ボックス 2"/>
          <p:cNvSpPr txBox="1"/>
          <p:nvPr/>
        </p:nvSpPr>
        <p:spPr>
          <a:xfrm>
            <a:off x="77460" y="4230045"/>
            <a:ext cx="624069" cy="242374"/>
          </a:xfrm>
          <a:prstGeom prst="rect">
            <a:avLst/>
          </a:prstGeom>
          <a:noFill/>
        </p:spPr>
        <p:txBody>
          <a:bodyPr wrap="square" rtlCol="0">
            <a:spAutoFit/>
          </a:bodyPr>
          <a:lstStyle/>
          <a:p>
            <a:r>
              <a:rPr lang="ja-JP" altLang="en-US" sz="975"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9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63116893"/>
              </p:ext>
            </p:extLst>
          </p:nvPr>
        </p:nvGraphicFramePr>
        <p:xfrm>
          <a:off x="116462" y="4212835"/>
          <a:ext cx="9455388" cy="193226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2000" y="540000"/>
            <a:ext cx="9432000" cy="849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年の近畿圏の輸出入通関額は、 </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9,838</a:t>
            </a:r>
            <a:r>
              <a:rPr kumimoji="1" lang="ja-JP" altLang="en-US" sz="1400" dirty="0">
                <a:solidFill>
                  <a:schemeClr val="tx1"/>
                </a:solidFill>
                <a:latin typeface="Meiryo UI" panose="020B0604030504040204" pitchFamily="50" charset="-128"/>
                <a:ea typeface="Meiryo UI" panose="020B0604030504040204" pitchFamily="50" charset="-128"/>
              </a:rPr>
              <a:t>億円で前年比</a:t>
            </a:r>
            <a:r>
              <a:rPr kumimoji="1" lang="en-US" altLang="ja-JP" sz="1400" dirty="0">
                <a:solidFill>
                  <a:schemeClr val="tx1"/>
                </a:solidFill>
                <a:latin typeface="Meiryo UI" panose="020B0604030504040204" pitchFamily="50" charset="-128"/>
                <a:ea typeface="Meiryo UI" panose="020B0604030504040204" pitchFamily="50" charset="-128"/>
              </a:rPr>
              <a:t>4.9</a:t>
            </a:r>
            <a:r>
              <a:rPr kumimoji="1" lang="ja-JP" altLang="en-US" sz="1400" dirty="0">
                <a:solidFill>
                  <a:schemeClr val="tx1"/>
                </a:solidFill>
                <a:latin typeface="Meiryo UI" panose="020B0604030504040204" pitchFamily="50" charset="-128"/>
                <a:ea typeface="Meiryo UI" panose="020B0604030504040204" pitchFamily="50" charset="-128"/>
              </a:rPr>
              <a:t>％減少。</a:t>
            </a:r>
          </a:p>
          <a:p>
            <a:pPr>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●近畿圏</a:t>
            </a:r>
            <a:r>
              <a:rPr kumimoji="1" lang="ja-JP" altLang="en-US" sz="1400" dirty="0">
                <a:solidFill>
                  <a:schemeClr val="tx1"/>
                </a:solidFill>
                <a:latin typeface="Meiryo UI" panose="020B0604030504040204" pitchFamily="50" charset="-128"/>
                <a:ea typeface="Meiryo UI" panose="020B0604030504040204" pitchFamily="50" charset="-128"/>
              </a:rPr>
              <a:t>は、アジア地域との地理的経済的つながりが強く、輸出入に占めるアジアの割合が総額の約</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割を占める状況にあり</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全国比</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割ほど高い。</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近畿圏の貿易動向</a:t>
            </a:r>
            <a:endParaRPr kumimoji="1" lang="ja-JP" altLang="en-US" b="1" dirty="0">
              <a:solidFill>
                <a:schemeClr val="bg1"/>
              </a:solidFill>
              <a:latin typeface="+mn-ea"/>
              <a:cs typeface="+mj-cs"/>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9" name="正方形/長方形 18"/>
          <p:cNvSpPr/>
          <p:nvPr/>
        </p:nvSpPr>
        <p:spPr>
          <a:xfrm>
            <a:off x="6888362" y="1389826"/>
            <a:ext cx="2952000" cy="276999"/>
          </a:xfrm>
          <a:prstGeom prst="rect">
            <a:avLst/>
          </a:prstGeom>
        </p:spPr>
        <p:txBody>
          <a:bodyPr wrap="square">
            <a:spAutoFit/>
          </a:bodyPr>
          <a:lstStyle/>
          <a:p>
            <a:pPr marL="192611" indent="-192611"/>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出典：大阪税関「貿易統計」等より作成</a:t>
            </a:r>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125387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環境下では、遠隔対応、非接触対応のデジタル化での新規事業開発に期待が</a:t>
            </a:r>
            <a:r>
              <a:rPr kumimoji="1" lang="ja-JP" altLang="en-US" sz="1400" dirty="0" smtClean="0">
                <a:solidFill>
                  <a:schemeClr val="tx1"/>
                </a:solidFill>
                <a:latin typeface="Meiryo UI" panose="020B0604030504040204" pitchFamily="50" charset="-128"/>
                <a:ea typeface="Meiryo UI" panose="020B0604030504040204" pitchFamily="50" charset="-128"/>
              </a:rPr>
              <a:t>寄せられている。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31520" y="5758191"/>
            <a:ext cx="8786953" cy="261610"/>
          </a:xfrm>
          <a:prstGeom prst="rect">
            <a:avLst/>
          </a:prstGeom>
          <a:noFill/>
        </p:spPr>
        <p:txBody>
          <a:bodyPr wrap="square" rtlCol="0">
            <a:spAutoFit/>
          </a:bodyPr>
          <a:lstStyle/>
          <a:p>
            <a:r>
              <a:rPr kumimoji="1" lang="ja-JP" altLang="en-US" sz="1100" dirty="0" smtClean="0">
                <a:latin typeface="+mn-ea"/>
              </a:rPr>
              <a:t>出典</a:t>
            </a:r>
            <a:r>
              <a:rPr kumimoji="1" lang="ja-JP" altLang="en-US" sz="1100" dirty="0">
                <a:latin typeface="+mn-ea"/>
              </a:rPr>
              <a:t>：デロイト トーマツ ベンチャーサポート株式</a:t>
            </a:r>
            <a:r>
              <a:rPr kumimoji="1" lang="ja-JP" altLang="en-US" sz="1100" dirty="0" smtClean="0">
                <a:latin typeface="+mn-ea"/>
              </a:rPr>
              <a:t>会社 「</a:t>
            </a:r>
            <a:r>
              <a:rPr lang="en-US" altLang="ja-JP" sz="1100" dirty="0" smtClean="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r>
              <a:rPr lang="ja-JP" altLang="en-US" sz="1100" dirty="0" smtClean="0">
                <a:latin typeface="+mn-ea"/>
              </a:rPr>
              <a:t>～」</a:t>
            </a:r>
            <a:endParaRPr kumimoji="1" lang="en-US" altLang="ja-JP" sz="1100" dirty="0" smtClean="0">
              <a:latin typeface="+mn-ea"/>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56446" y="1707384"/>
            <a:ext cx="7352383" cy="3876375"/>
          </a:xfrm>
          <a:prstGeom prst="rect">
            <a:avLst/>
          </a:prstGeom>
        </p:spPr>
      </p:pic>
      <p:sp>
        <p:nvSpPr>
          <p:cNvPr id="14" name="正方形/長方形 13"/>
          <p:cNvSpPr/>
          <p:nvPr/>
        </p:nvSpPr>
        <p:spPr>
          <a:xfrm>
            <a:off x="3273820" y="1340911"/>
            <a:ext cx="2644380"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081427" y="1854401"/>
            <a:ext cx="5678273" cy="516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P16</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49</a:t>
            </a:fld>
            <a:endParaRPr lang="ja-JP" altLang="en-US" sz="1600" dirty="0"/>
          </a:p>
        </p:txBody>
      </p:sp>
    </p:spTree>
    <p:extLst>
      <p:ext uri="{BB962C8B-B14F-4D97-AF65-F5344CB8AC3E}">
        <p14:creationId xmlns:p14="http://schemas.microsoft.com/office/powerpoint/2010/main" val="4110323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835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コロナ以前からの世界的な高齢化の急速な進展の影響もあり、健康・医療・介護関連産業の市場は</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今後</a:t>
            </a:r>
            <a:r>
              <a:rPr kumimoji="1" lang="ja-JP" altLang="en-US" sz="1400" dirty="0">
                <a:solidFill>
                  <a:schemeClr val="tx1"/>
                </a:solidFill>
                <a:latin typeface="Meiryo UI" panose="020B0604030504040204" pitchFamily="50" charset="-128"/>
                <a:ea typeface="Meiryo UI" panose="020B0604030504040204" pitchFamily="50" charset="-128"/>
              </a:rPr>
              <a:t>拡大の</a:t>
            </a:r>
            <a:r>
              <a:rPr kumimoji="1" lang="ja-JP" altLang="en-US" sz="1400" dirty="0" smtClean="0">
                <a:solidFill>
                  <a:schemeClr val="tx1"/>
                </a:solidFill>
                <a:latin typeface="Meiryo UI" panose="020B0604030504040204" pitchFamily="50" charset="-128"/>
                <a:ea typeface="Meiryo UI" panose="020B0604030504040204" pitchFamily="50" charset="-128"/>
              </a:rPr>
              <a:t>見込み。</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P16</a:t>
            </a:r>
            <a:endParaRPr kumimoji="1" lang="ja-JP" altLang="en-US"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90" y="1632217"/>
            <a:ext cx="4022480" cy="36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図 16"/>
          <p:cNvPicPr>
            <a:picLocks noChangeAspect="1"/>
          </p:cNvPicPr>
          <p:nvPr/>
        </p:nvPicPr>
        <p:blipFill>
          <a:blip r:embed="rId3"/>
          <a:stretch>
            <a:fillRect/>
          </a:stretch>
        </p:blipFill>
        <p:spPr>
          <a:xfrm>
            <a:off x="4307630" y="1827398"/>
            <a:ext cx="5595386" cy="3389502"/>
          </a:xfrm>
          <a:prstGeom prst="rect">
            <a:avLst/>
          </a:prstGeom>
        </p:spPr>
      </p:pic>
      <p:sp>
        <p:nvSpPr>
          <p:cNvPr id="18" name="正方形/長方形 17"/>
          <p:cNvSpPr/>
          <p:nvPr/>
        </p:nvSpPr>
        <p:spPr>
          <a:xfrm>
            <a:off x="4121570" y="5298252"/>
            <a:ext cx="5760000" cy="400110"/>
          </a:xfrm>
          <a:prstGeom prst="rect">
            <a:avLst/>
          </a:prstGeom>
          <a:noFill/>
        </p:spPr>
        <p:txBody>
          <a:bodyPr wrap="square">
            <a:spAutoFit/>
          </a:bodyPr>
          <a:lstStyle/>
          <a:p>
            <a:pPr marL="306367" indent="-306367">
              <a:lnSpc>
                <a:spcPts val="2412"/>
              </a:lnSpc>
              <a:defRPr/>
            </a:pPr>
            <a:r>
              <a:rPr kumimoji="1" lang="ja-JP" altLang="en-US" sz="1200" dirty="0">
                <a:solidFill>
                  <a:prstClr val="black"/>
                </a:solidFill>
                <a:latin typeface="+mn-ea"/>
                <a:cs typeface="Meiryo UI" panose="020B0604030504040204" pitchFamily="50" charset="-128"/>
              </a:rPr>
              <a:t>出典：デロイト・トーマツ </a:t>
            </a:r>
            <a:r>
              <a:rPr kumimoji="1" lang="ja-JP" altLang="en-US" sz="1200" dirty="0" smtClean="0">
                <a:solidFill>
                  <a:prstClr val="black"/>
                </a:solidFill>
                <a:latin typeface="+mn-ea"/>
                <a:cs typeface="Meiryo UI" panose="020B0604030504040204" pitchFamily="50" charset="-128"/>
              </a:rPr>
              <a:t>「ライフサイエンス</a:t>
            </a:r>
            <a:r>
              <a:rPr kumimoji="1" lang="ja-JP" altLang="en-US" sz="1200" dirty="0">
                <a:solidFill>
                  <a:prstClr val="black"/>
                </a:solidFill>
                <a:latin typeface="+mn-ea"/>
                <a:cs typeface="Meiryo UI" panose="020B0604030504040204" pitchFamily="50" charset="-128"/>
              </a:rPr>
              <a:t>・ヘルスケア 第</a:t>
            </a:r>
            <a:r>
              <a:rPr kumimoji="1" lang="en-US" altLang="ja-JP" sz="1200" dirty="0">
                <a:solidFill>
                  <a:prstClr val="black"/>
                </a:solidFill>
                <a:latin typeface="+mn-ea"/>
                <a:cs typeface="Meiryo UI" panose="020B0604030504040204" pitchFamily="50" charset="-128"/>
              </a:rPr>
              <a:t>5</a:t>
            </a:r>
            <a:r>
              <a:rPr kumimoji="1" lang="ja-JP" altLang="en-US" sz="1200" dirty="0">
                <a:solidFill>
                  <a:prstClr val="black"/>
                </a:solidFill>
                <a:latin typeface="+mn-ea"/>
                <a:cs typeface="Meiryo UI" panose="020B0604030504040204" pitchFamily="50" charset="-128"/>
              </a:rPr>
              <a:t>回 国内介護市場の動向に</a:t>
            </a:r>
            <a:r>
              <a:rPr kumimoji="1" lang="ja-JP" altLang="en-US" sz="1200" dirty="0" smtClean="0">
                <a:solidFill>
                  <a:prstClr val="black"/>
                </a:solidFill>
                <a:latin typeface="+mn-ea"/>
                <a:cs typeface="Meiryo UI" panose="020B0604030504040204" pitchFamily="50" charset="-128"/>
              </a:rPr>
              <a:t>ついて」</a:t>
            </a:r>
            <a:endParaRPr kumimoji="1" lang="ja-JP" altLang="en-US" sz="1200" dirty="0">
              <a:solidFill>
                <a:prstClr val="black"/>
              </a:solidFill>
              <a:latin typeface="+mn-ea"/>
              <a:cs typeface="Meiryo UI" panose="020B0604030504040204" pitchFamily="50" charset="-128"/>
            </a:endParaRPr>
          </a:p>
        </p:txBody>
      </p:sp>
      <p:sp>
        <p:nvSpPr>
          <p:cNvPr id="19" name="テキスト ボックス 18"/>
          <p:cNvSpPr txBox="1"/>
          <p:nvPr/>
        </p:nvSpPr>
        <p:spPr>
          <a:xfrm>
            <a:off x="4728030" y="1378860"/>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国内介護市場規模</a:t>
            </a:r>
            <a:r>
              <a:rPr kumimoji="1" lang="ja-JP" altLang="en-US" sz="1600" dirty="0">
                <a:solidFill>
                  <a:prstClr val="black"/>
                </a:solidFill>
                <a:latin typeface="+mn-ea"/>
              </a:rPr>
              <a:t>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0" name="正方形/長方形 19"/>
          <p:cNvSpPr/>
          <p:nvPr/>
        </p:nvSpPr>
        <p:spPr>
          <a:xfrm>
            <a:off x="599591" y="1378860"/>
            <a:ext cx="3057247" cy="338554"/>
          </a:xfrm>
          <a:prstGeom prst="rect">
            <a:avLst/>
          </a:prstGeom>
        </p:spPr>
        <p:txBody>
          <a:bodyPr wrap="none">
            <a:spAutoFit/>
          </a:bodyPr>
          <a:lstStyle/>
          <a:p>
            <a:r>
              <a:rPr kumimoji="0" lang="ja-JP" altLang="en-US" sz="1600" kern="0" dirty="0" smtClean="0">
                <a:solidFill>
                  <a:srgbClr val="000000"/>
                </a:solidFill>
                <a:latin typeface="+mn-ea"/>
                <a:cs typeface="Meiryo UI" panose="020B0604030504040204" pitchFamily="50" charset="-128"/>
              </a:rPr>
              <a:t>関西の</a:t>
            </a:r>
            <a:r>
              <a:rPr kumimoji="0" lang="ja-JP" altLang="en-US" sz="1600" kern="0" dirty="0">
                <a:solidFill>
                  <a:srgbClr val="000000"/>
                </a:solidFill>
                <a:latin typeface="+mn-ea"/>
                <a:cs typeface="Meiryo UI" panose="020B0604030504040204" pitchFamily="50" charset="-128"/>
              </a:rPr>
              <a:t>健康医療関連産業の拡大</a:t>
            </a:r>
            <a:endParaRPr lang="ja-JP" altLang="en-US" sz="1600" dirty="0">
              <a:latin typeface="+mn-ea"/>
              <a:cs typeface="Meiryo UI" panose="020B0604030504040204" pitchFamily="50" charset="-128"/>
            </a:endParaRPr>
          </a:p>
        </p:txBody>
      </p:sp>
      <p:sp>
        <p:nvSpPr>
          <p:cNvPr id="21" name="正方形/長方形 20"/>
          <p:cNvSpPr/>
          <p:nvPr/>
        </p:nvSpPr>
        <p:spPr>
          <a:xfrm>
            <a:off x="4747" y="5359808"/>
            <a:ext cx="382628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出典：一般財団法人アジア太平洋研究所作成資料</a:t>
            </a:r>
            <a:endParaRPr lang="ja-JP" altLang="en-US" sz="1200" dirty="0">
              <a:latin typeface="+mn-ea"/>
              <a:cs typeface="Meiryo UI" panose="020B0604030504040204" pitchFamily="50" charset="-128"/>
            </a:endParaRPr>
          </a:p>
        </p:txBody>
      </p:sp>
      <p:sp>
        <p:nvSpPr>
          <p:cNvPr id="22" name="正方形/長方形 21"/>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50</a:t>
            </a:fld>
            <a:endParaRPr lang="ja-JP" altLang="en-US" sz="1600" dirty="0"/>
          </a:p>
        </p:txBody>
      </p:sp>
    </p:spTree>
    <p:extLst>
      <p:ext uri="{BB962C8B-B14F-4D97-AF65-F5344CB8AC3E}">
        <p14:creationId xmlns:p14="http://schemas.microsoft.com/office/powerpoint/2010/main" val="2750221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1"/>
            <a:ext cx="835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大阪は「天下の台所」と呼ばれた商業都市であり、世界で初めて先物取引を行うなど</a:t>
            </a:r>
            <a:r>
              <a:rPr kumimoji="1" lang="ja-JP" altLang="en-US" sz="1400" dirty="0" smtClean="0">
                <a:solidFill>
                  <a:schemeClr val="tx1"/>
                </a:solidFill>
                <a:latin typeface="Meiryo UI" panose="020B0604030504040204" pitchFamily="50" charset="-128"/>
                <a:ea typeface="Meiryo UI" panose="020B0604030504040204" pitchFamily="50" charset="-128"/>
              </a:rPr>
              <a:t>、民間</a:t>
            </a:r>
            <a:r>
              <a:rPr kumimoji="1" lang="ja-JP" altLang="en-US" sz="1400" dirty="0">
                <a:solidFill>
                  <a:schemeClr val="tx1"/>
                </a:solidFill>
                <a:latin typeface="Meiryo UI" panose="020B0604030504040204" pitchFamily="50" charset="-128"/>
                <a:ea typeface="Meiryo UI" panose="020B0604030504040204" pitchFamily="50" charset="-128"/>
              </a:rPr>
              <a:t>の自主的な活動</a:t>
            </a:r>
            <a:r>
              <a:rPr kumimoji="1" lang="ja-JP" altLang="en-US" sz="1400" dirty="0" smtClean="0">
                <a:solidFill>
                  <a:schemeClr val="tx1"/>
                </a:solidFill>
                <a:latin typeface="Meiryo UI" panose="020B0604030504040204" pitchFamily="50" charset="-128"/>
                <a:ea typeface="Meiryo UI" panose="020B0604030504040204" pitchFamily="50" charset="-128"/>
              </a:rPr>
              <a:t>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独創的</a:t>
            </a:r>
            <a:r>
              <a:rPr kumimoji="1" lang="ja-JP" altLang="en-US" sz="1400" dirty="0">
                <a:solidFill>
                  <a:schemeClr val="tx1"/>
                </a:solidFill>
                <a:latin typeface="Meiryo UI" panose="020B0604030504040204" pitchFamily="50" charset="-128"/>
                <a:ea typeface="Meiryo UI" panose="020B0604030504040204" pitchFamily="50" charset="-128"/>
              </a:rPr>
              <a:t>なアイデアで発展してきた</a:t>
            </a:r>
            <a:r>
              <a:rPr kumimoji="1" lang="ja-JP" altLang="en-US" sz="1400" dirty="0" smtClean="0">
                <a:solidFill>
                  <a:schemeClr val="tx1"/>
                </a:solidFill>
                <a:latin typeface="Meiryo UI" panose="020B0604030504040204" pitchFamily="50" charset="-128"/>
                <a:ea typeface="Meiryo UI" panose="020B0604030504040204" pitchFamily="50" charset="-128"/>
              </a:rPr>
              <a:t>都市であるが、国際金融センター指数では</a:t>
            </a:r>
            <a:r>
              <a:rPr kumimoji="1" lang="en-US" altLang="ja-JP" sz="1400" dirty="0" smtClean="0">
                <a:solidFill>
                  <a:schemeClr val="tx1"/>
                </a:solidFill>
                <a:latin typeface="Meiryo UI" panose="020B0604030504040204" pitchFamily="50" charset="-128"/>
                <a:ea typeface="Meiryo UI" panose="020B0604030504040204" pitchFamily="50" charset="-128"/>
              </a:rPr>
              <a:t>39</a:t>
            </a:r>
            <a:r>
              <a:rPr kumimoji="1" lang="ja-JP" altLang="en-US" sz="1400" dirty="0" smtClean="0">
                <a:solidFill>
                  <a:schemeClr val="tx1"/>
                </a:solidFill>
                <a:latin typeface="Meiryo UI" panose="020B0604030504040204" pitchFamily="50" charset="-128"/>
                <a:ea typeface="Meiryo UI" panose="020B0604030504040204" pitchFamily="50" charset="-128"/>
              </a:rPr>
              <a:t>位と低迷。</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smtClean="0">
                <a:solidFill>
                  <a:schemeClr val="bg1"/>
                </a:solidFill>
                <a:latin typeface="+mn-ea"/>
              </a:rPr>
              <a:t>国際金融センター指数の推移</a:t>
            </a:r>
            <a:endParaRPr kumimoji="1" lang="ja-JP" altLang="en-US" b="1" dirty="0">
              <a:solidFill>
                <a:schemeClr val="bg1"/>
              </a:solidFill>
              <a:latin typeface="+mn-ea"/>
            </a:endParaRP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P17</a:t>
            </a:r>
            <a:endParaRPr kumimoji="1" lang="ja-JP" altLang="en-US" dirty="0"/>
          </a:p>
        </p:txBody>
      </p:sp>
      <p:sp>
        <p:nvSpPr>
          <p:cNvPr id="22" name="正方形/長方形 21"/>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309016648"/>
              </p:ext>
            </p:extLst>
          </p:nvPr>
        </p:nvGraphicFramePr>
        <p:xfrm>
          <a:off x="952499" y="1714500"/>
          <a:ext cx="7924800" cy="4038606"/>
        </p:xfrm>
        <a:graphic>
          <a:graphicData uri="http://schemas.openxmlformats.org/drawingml/2006/table">
            <a:tbl>
              <a:tblPr firstRow="1" bandRow="1">
                <a:tableStyleId>{5940675A-B579-460E-94D1-54222C63F5DA}</a:tableStyleId>
              </a:tblPr>
              <a:tblGrid>
                <a:gridCol w="960582">
                  <a:extLst>
                    <a:ext uri="{9D8B030D-6E8A-4147-A177-3AD203B41FA5}">
                      <a16:colId xmlns:a16="http://schemas.microsoft.com/office/drawing/2014/main" val="3328768580"/>
                    </a:ext>
                  </a:extLst>
                </a:gridCol>
                <a:gridCol w="2321406">
                  <a:extLst>
                    <a:ext uri="{9D8B030D-6E8A-4147-A177-3AD203B41FA5}">
                      <a16:colId xmlns:a16="http://schemas.microsoft.com/office/drawing/2014/main" val="438710236"/>
                    </a:ext>
                  </a:extLst>
                </a:gridCol>
                <a:gridCol w="2321406">
                  <a:extLst>
                    <a:ext uri="{9D8B030D-6E8A-4147-A177-3AD203B41FA5}">
                      <a16:colId xmlns:a16="http://schemas.microsoft.com/office/drawing/2014/main" val="2807464932"/>
                    </a:ext>
                  </a:extLst>
                </a:gridCol>
                <a:gridCol w="2321406">
                  <a:extLst>
                    <a:ext uri="{9D8B030D-6E8A-4147-A177-3AD203B41FA5}">
                      <a16:colId xmlns:a16="http://schemas.microsoft.com/office/drawing/2014/main" val="2141303298"/>
                    </a:ext>
                  </a:extLst>
                </a:gridCol>
              </a:tblGrid>
              <a:tr h="371829">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2019</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3</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33697">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33697">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33697">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333697">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805550542"/>
                  </a:ext>
                </a:extLst>
              </a:tr>
              <a:tr h="333697">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981283209"/>
                  </a:ext>
                </a:extLst>
              </a:tr>
              <a:tr h="333697">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3369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7</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535750441"/>
                  </a:ext>
                </a:extLst>
              </a:tr>
              <a:tr h="32980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8</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ドバイ</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kern="100" dirty="0" smtClean="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3369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9</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ジュネーブ</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33369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10</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シドニー</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33697">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27</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59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25" name="テキスト ボックス 24"/>
          <p:cNvSpPr txBox="1"/>
          <p:nvPr/>
        </p:nvSpPr>
        <p:spPr>
          <a:xfrm>
            <a:off x="1903600" y="134516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26" name="Rectangle 1"/>
          <p:cNvSpPr>
            <a:spLocks noChangeArrowheads="1"/>
          </p:cNvSpPr>
          <p:nvPr/>
        </p:nvSpPr>
        <p:spPr bwMode="auto">
          <a:xfrm>
            <a:off x="1548000" y="5842814"/>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51</a:t>
            </a:fld>
            <a:endParaRPr lang="ja-JP" altLang="en-US" sz="1600" dirty="0"/>
          </a:p>
        </p:txBody>
      </p:sp>
    </p:spTree>
    <p:extLst>
      <p:ext uri="{BB962C8B-B14F-4D97-AF65-F5344CB8AC3E}">
        <p14:creationId xmlns:p14="http://schemas.microsoft.com/office/powerpoint/2010/main" val="1518761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835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●グローバル期間投資家に対するアンケート調査によると、</a:t>
            </a:r>
            <a:r>
              <a:rPr kumimoji="1" lang="en-US" altLang="ja-JP" sz="1400" dirty="0" smtClean="0">
                <a:solidFill>
                  <a:schemeClr val="tx1"/>
                </a:solidFill>
                <a:latin typeface="Meiryo UI" panose="020B0604030504040204" pitchFamily="50" charset="-128"/>
                <a:ea typeface="Meiryo UI" panose="020B0604030504040204" pitchFamily="50" charset="-128"/>
              </a:rPr>
              <a:t>55</a:t>
            </a:r>
            <a:r>
              <a:rPr kumimoji="1" lang="ja-JP" altLang="en-US" sz="1400" dirty="0" smtClean="0">
                <a:solidFill>
                  <a:schemeClr val="tx1"/>
                </a:solidFill>
                <a:latin typeface="Meiryo UI" panose="020B0604030504040204" pitchFamily="50" charset="-128"/>
                <a:ea typeface="Meiryo UI" panose="020B0604030504040204" pitchFamily="50" charset="-128"/>
              </a:rPr>
              <a:t>％の機関投資家が、感染拡大は</a:t>
            </a:r>
            <a:r>
              <a:rPr kumimoji="1" lang="en-US" altLang="ja-JP" sz="1400" dirty="0" smtClean="0">
                <a:solidFill>
                  <a:schemeClr val="tx1"/>
                </a:solidFill>
                <a:latin typeface="Meiryo UI" panose="020B0604030504040204" pitchFamily="50" charset="-128"/>
                <a:ea typeface="Meiryo UI" panose="020B0604030504040204" pitchFamily="50" charset="-128"/>
              </a:rPr>
              <a:t>ESG</a:t>
            </a:r>
            <a:r>
              <a:rPr kumimoji="1" lang="ja-JP" altLang="en-US" sz="1400" dirty="0" smtClean="0">
                <a:solidFill>
                  <a:schemeClr val="tx1"/>
                </a:solidFill>
                <a:latin typeface="Meiryo UI" panose="020B0604030504040204" pitchFamily="50" charset="-128"/>
                <a:ea typeface="Meiryo UI" panose="020B0604030504040204" pitchFamily="50" charset="-128"/>
              </a:rPr>
              <a:t>投資に</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ポジティブな影響を与えると回答。</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smtClean="0">
                <a:solidFill>
                  <a:schemeClr val="bg1"/>
                </a:solidFill>
                <a:latin typeface="+mn-ea"/>
              </a:rPr>
              <a:t>新型コロナウイルス感染症が</a:t>
            </a:r>
            <a:r>
              <a:rPr kumimoji="1" lang="en-US" altLang="ja-JP" b="1" dirty="0" smtClean="0">
                <a:solidFill>
                  <a:schemeClr val="bg1"/>
                </a:solidFill>
                <a:latin typeface="+mn-ea"/>
              </a:rPr>
              <a:t>ESG</a:t>
            </a:r>
            <a:r>
              <a:rPr kumimoji="1" lang="ja-JP" altLang="en-US" b="1" dirty="0" smtClean="0">
                <a:solidFill>
                  <a:schemeClr val="bg1"/>
                </a:solidFill>
                <a:latin typeface="+mn-ea"/>
              </a:rPr>
              <a:t>投資に及ぼす影響</a:t>
            </a:r>
            <a:endParaRPr kumimoji="1" lang="ja-JP" altLang="en-US" b="1" dirty="0">
              <a:solidFill>
                <a:schemeClr val="bg1"/>
              </a:solidFill>
              <a:latin typeface="+mn-ea"/>
            </a:endParaRP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P17</a:t>
            </a:r>
            <a:endParaRPr kumimoji="1" lang="ja-JP" altLang="en-US" dirty="0"/>
          </a:p>
        </p:txBody>
      </p:sp>
      <p:sp>
        <p:nvSpPr>
          <p:cNvPr id="22" name="正方形/長方形 21"/>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9471" y="1292640"/>
            <a:ext cx="7020024" cy="3835901"/>
          </a:xfrm>
          <a:prstGeom prst="rect">
            <a:avLst/>
          </a:prstGeom>
        </p:spPr>
      </p:pic>
      <p:pic>
        <p:nvPicPr>
          <p:cNvPr id="16" name="図 15"/>
          <p:cNvPicPr>
            <a:picLocks noChangeAspect="1"/>
          </p:cNvPicPr>
          <p:nvPr/>
        </p:nvPicPr>
        <p:blipFill>
          <a:blip r:embed="rId3"/>
          <a:stretch>
            <a:fillRect/>
          </a:stretch>
        </p:blipFill>
        <p:spPr>
          <a:xfrm>
            <a:off x="668486" y="5197925"/>
            <a:ext cx="9108000" cy="461804"/>
          </a:xfrm>
          <a:prstGeom prst="rect">
            <a:avLst/>
          </a:prstGeom>
        </p:spPr>
      </p:pic>
      <p:sp>
        <p:nvSpPr>
          <p:cNvPr id="23" name="正方形/長方形 22"/>
          <p:cNvSpPr/>
          <p:nvPr/>
        </p:nvSpPr>
        <p:spPr>
          <a:xfrm>
            <a:off x="1190343" y="5809120"/>
            <a:ext cx="542792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出典：成長戦略会議（第２回）資料</a:t>
            </a:r>
            <a:endParaRPr lang="ja-JP" altLang="en-US" sz="1200" dirty="0">
              <a:latin typeface="+mn-ea"/>
              <a:cs typeface="Meiryo UI" panose="020B0604030504040204" pitchFamily="50"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52</a:t>
            </a:fld>
            <a:endParaRPr lang="ja-JP" altLang="en-US" sz="1600" dirty="0"/>
          </a:p>
        </p:txBody>
      </p:sp>
    </p:spTree>
    <p:extLst>
      <p:ext uri="{BB962C8B-B14F-4D97-AF65-F5344CB8AC3E}">
        <p14:creationId xmlns:p14="http://schemas.microsoft.com/office/powerpoint/2010/main" val="1722071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②社会・くらし</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53</a:t>
            </a:fld>
            <a:endParaRPr lang="ja-JP" altLang="en-US" sz="1600" dirty="0"/>
          </a:p>
        </p:txBody>
      </p:sp>
    </p:spTree>
    <p:extLst>
      <p:ext uri="{BB962C8B-B14F-4D97-AF65-F5344CB8AC3E}">
        <p14:creationId xmlns:p14="http://schemas.microsoft.com/office/powerpoint/2010/main" val="3579477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lvl="0" indent="-180975">
              <a:lnSpc>
                <a:spcPts val="2000"/>
              </a:lnSpc>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dirty="0">
                <a:solidFill>
                  <a:prstClr val="black"/>
                </a:solidFill>
                <a:latin typeface="Meiryo UI" panose="020B0604030504040204" pitchFamily="50" charset="-128"/>
                <a:ea typeface="Meiryo UI" panose="020B0604030504040204" pitchFamily="50" charset="-128"/>
              </a:rPr>
              <a:t>全国に比べ、名目賃金指数が低い水準で推移するなど、府民の所得は減少</a:t>
            </a:r>
            <a:r>
              <a:rPr kumimoji="1" lang="ja-JP" altLang="en-US" sz="1400" dirty="0" smtClean="0">
                <a:solidFill>
                  <a:prstClr val="black"/>
                </a:solidFill>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smtClean="0">
                <a:solidFill>
                  <a:schemeClr val="bg1"/>
                </a:solidFill>
              </a:rPr>
              <a:t>名目賃金指数（規模５人以上、調査産業計）</a:t>
            </a:r>
            <a:endParaRPr kumimoji="1" lang="ja-JP" altLang="en-US" b="1" dirty="0">
              <a:solidFill>
                <a:schemeClr val="bg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テキスト ボックス 13"/>
          <p:cNvSpPr txBox="1"/>
          <p:nvPr/>
        </p:nvSpPr>
        <p:spPr>
          <a:xfrm>
            <a:off x="3713403" y="5842814"/>
            <a:ext cx="5905159" cy="276999"/>
          </a:xfrm>
          <a:prstGeom prst="rect">
            <a:avLst/>
          </a:prstGeom>
          <a:noFill/>
        </p:spPr>
        <p:txBody>
          <a:bodyPr wrap="square" rtlCol="0">
            <a:spAutoFit/>
          </a:bodyPr>
          <a:lstStyle/>
          <a:p>
            <a:r>
              <a:rPr kumimoji="1" lang="ja-JP" altLang="en-US" sz="1200" dirty="0" smtClean="0">
                <a:latin typeface="+mn-ea"/>
              </a:rPr>
              <a:t>出典</a:t>
            </a:r>
            <a:r>
              <a:rPr kumimoji="1" lang="ja-JP" altLang="en-US" sz="1200" dirty="0">
                <a:latin typeface="+mn-ea"/>
              </a:rPr>
              <a:t>：大阪産業経済リサーチ＆</a:t>
            </a:r>
            <a:r>
              <a:rPr kumimoji="1" lang="ja-JP" altLang="en-US" sz="1200" dirty="0" smtClean="0">
                <a:latin typeface="+mn-ea"/>
              </a:rPr>
              <a:t>デザインセンター 「大阪経済の情勢（</a:t>
            </a:r>
            <a:r>
              <a:rPr kumimoji="1" lang="en-US" altLang="ja-JP" sz="1200" dirty="0" smtClean="0">
                <a:latin typeface="+mn-ea"/>
              </a:rPr>
              <a:t>2020</a:t>
            </a:r>
            <a:r>
              <a:rPr kumimoji="1" lang="ja-JP" altLang="en-US" sz="1200" dirty="0" smtClean="0">
                <a:latin typeface="+mn-ea"/>
              </a:rPr>
              <a:t>年</a:t>
            </a:r>
            <a:r>
              <a:rPr kumimoji="1" lang="en-US" altLang="ja-JP" sz="1200" dirty="0" smtClean="0">
                <a:latin typeface="+mn-ea"/>
              </a:rPr>
              <a:t>12</a:t>
            </a:r>
            <a:r>
              <a:rPr kumimoji="1" lang="ja-JP" altLang="en-US" sz="1200" dirty="0" smtClean="0">
                <a:latin typeface="+mn-ea"/>
              </a:rPr>
              <a:t>月）」</a:t>
            </a:r>
            <a:endParaRPr kumimoji="1" lang="en-US" altLang="zh-TW" sz="1200" dirty="0" smtClean="0">
              <a:latin typeface="+mn-ea"/>
            </a:endParaRPr>
          </a:p>
        </p:txBody>
      </p:sp>
      <p:sp>
        <p:nvSpPr>
          <p:cNvPr id="16" name="正方形/長方形 15"/>
          <p:cNvSpPr/>
          <p:nvPr/>
        </p:nvSpPr>
        <p:spPr>
          <a:xfrm>
            <a:off x="1352705" y="5349688"/>
            <a:ext cx="7848000" cy="400110"/>
          </a:xfrm>
          <a:prstGeom prst="rect">
            <a:avLst/>
          </a:prstGeom>
        </p:spPr>
        <p:txBody>
          <a:bodyPr wrap="square">
            <a:spAutoFit/>
          </a:bodyPr>
          <a:lstStyle/>
          <a:p>
            <a:pPr indent="342900" algn="just">
              <a:lnSpc>
                <a:spcPts val="1200"/>
              </a:lnSpc>
              <a:spcAft>
                <a:spcPts val="0"/>
              </a:spcAft>
            </a:pPr>
            <a:r>
              <a:rPr lang="ja-JP" altLang="ja-JP" sz="11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100" kern="100" dirty="0">
              <a:latin typeface="+mn-ea"/>
              <a:cs typeface="Century" panose="02040604050505020304" pitchFamily="18" charset="0"/>
            </a:endParaRPr>
          </a:p>
          <a:p>
            <a:pPr marL="400050" algn="just">
              <a:lnSpc>
                <a:spcPts val="1200"/>
              </a:lnSpc>
              <a:spcAft>
                <a:spcPts val="0"/>
              </a:spcAft>
            </a:pPr>
            <a:r>
              <a:rPr lang="ja-JP" altLang="ja-JP" sz="1100" kern="100" dirty="0" smtClean="0">
                <a:solidFill>
                  <a:srgbClr val="000000"/>
                </a:solidFill>
                <a:latin typeface="+mn-ea"/>
                <a:cs typeface="HGPｺﾞｼｯｸE" panose="020B0900000000000000" pitchFamily="50" charset="-128"/>
              </a:rPr>
              <a:t>※</a:t>
            </a:r>
            <a:r>
              <a:rPr lang="ja-JP" altLang="ja-JP" sz="1100" kern="100" dirty="0">
                <a:solidFill>
                  <a:srgbClr val="000000"/>
                </a:solidFill>
                <a:latin typeface="+mn-ea"/>
                <a:cs typeface="HGPｺﾞｼｯｸE" panose="020B0900000000000000" pitchFamily="50" charset="-128"/>
              </a:rPr>
              <a:t>事業所規模５人以上、前年同月比は名目賃金指数（</a:t>
            </a:r>
            <a:r>
              <a:rPr lang="en-US" altLang="ja-JP" sz="1100" kern="100" dirty="0">
                <a:solidFill>
                  <a:srgbClr val="000000"/>
                </a:solidFill>
                <a:latin typeface="+mn-ea"/>
                <a:cs typeface="HGPｺﾞｼｯｸE" panose="020B0900000000000000" pitchFamily="50" charset="-128"/>
              </a:rPr>
              <a:t>2015</a:t>
            </a:r>
            <a:r>
              <a:rPr lang="ja-JP" altLang="ja-JP" sz="1100" kern="100" dirty="0">
                <a:solidFill>
                  <a:srgbClr val="000000"/>
                </a:solidFill>
                <a:latin typeface="+mn-ea"/>
                <a:cs typeface="HGPｺﾞｼｯｸE" panose="020B0900000000000000" pitchFamily="50" charset="-128"/>
              </a:rPr>
              <a:t>年＝</a:t>
            </a:r>
            <a:r>
              <a:rPr lang="en-US" altLang="ja-JP" sz="1100" kern="100" dirty="0">
                <a:solidFill>
                  <a:srgbClr val="000000"/>
                </a:solidFill>
                <a:latin typeface="+mn-ea"/>
                <a:cs typeface="HGPｺﾞｼｯｸE" panose="020B0900000000000000" pitchFamily="50" charset="-128"/>
              </a:rPr>
              <a:t>100</a:t>
            </a:r>
            <a:r>
              <a:rPr lang="ja-JP" altLang="ja-JP" sz="1100" kern="100" dirty="0">
                <a:solidFill>
                  <a:srgbClr val="000000"/>
                </a:solidFill>
                <a:latin typeface="+mn-ea"/>
                <a:cs typeface="HGPｺﾞｼｯｸE" panose="020B0900000000000000" pitchFamily="50" charset="-128"/>
              </a:rPr>
              <a:t>）による</a:t>
            </a:r>
            <a:r>
              <a:rPr lang="ja-JP" altLang="ja-JP" sz="1100" kern="100" dirty="0" smtClean="0">
                <a:solidFill>
                  <a:srgbClr val="000000"/>
                </a:solidFill>
                <a:latin typeface="+mn-ea"/>
                <a:cs typeface="HGPｺﾞｼｯｸE" panose="020B0900000000000000" pitchFamily="50" charset="-128"/>
              </a:rPr>
              <a:t>。</a:t>
            </a:r>
            <a:endParaRPr lang="ja-JP" altLang="ja-JP" sz="1100" kern="100" dirty="0">
              <a:latin typeface="+mn-ea"/>
              <a:cs typeface="Century" panose="02040604050505020304" pitchFamily="18" charset="0"/>
            </a:endParaRPr>
          </a:p>
        </p:txBody>
      </p:sp>
      <p:sp>
        <p:nvSpPr>
          <p:cNvPr id="18" name="正方形/長方形 17"/>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54</a:t>
            </a:fld>
            <a:endParaRPr lang="ja-JP" altLang="en-US" sz="1600"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7" y="1222208"/>
            <a:ext cx="8566246" cy="406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816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marR="0" lvl="0" indent="-180975"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noProof="0" dirty="0">
                <a:solidFill>
                  <a:prstClr val="black"/>
                </a:solidFill>
                <a:latin typeface="Meiryo UI" panose="020B0604030504040204" pitchFamily="50" charset="-128"/>
                <a:ea typeface="Meiryo UI" panose="020B0604030504040204" pitchFamily="50" charset="-128"/>
              </a:rPr>
              <a:t>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月の</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生活保護申請件数は、</a:t>
            </a:r>
            <a:r>
              <a:rPr kumimoji="1" lang="ja-JP" altLang="en-US" sz="1400" dirty="0" smtClean="0">
                <a:solidFill>
                  <a:schemeClr val="tx1"/>
                </a:solidFill>
                <a:latin typeface="Meiryo UI" panose="020B0604030504040204" pitchFamily="50" charset="-128"/>
                <a:ea typeface="Meiryo UI" panose="020B0604030504040204" pitchFamily="50" charset="-128"/>
              </a:rPr>
              <a:t>コロナによる影響を受けて</a:t>
            </a:r>
            <a:r>
              <a:rPr kumimoji="1" lang="ja-JP" altLang="en-US" sz="1400" i="0"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前年同月比＋</a:t>
            </a:r>
            <a:r>
              <a:rPr kumimoji="1" lang="en-US" altLang="ja-JP"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2</a:t>
            </a:r>
            <a:r>
              <a:rPr kumimoji="1" lang="en-US" altLang="ja-JP" sz="1400" dirty="0" smtClean="0">
                <a:solidFill>
                  <a:schemeClr val="tx1"/>
                </a:solidFill>
                <a:latin typeface="Meiryo UI" panose="020B0604030504040204" pitchFamily="50" charset="-128"/>
                <a:ea typeface="Meiryo UI" panose="020B0604030504040204" pitchFamily="50" charset="-128"/>
              </a:rPr>
              <a:t>4.8</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400" noProof="0" dirty="0">
                <a:solidFill>
                  <a:schemeClr val="tx1"/>
                </a:solidFill>
                <a:latin typeface="Meiryo UI" panose="020B0604030504040204" pitchFamily="50" charset="-128"/>
                <a:ea typeface="Meiryo UI" panose="020B0604030504040204" pitchFamily="50" charset="-128"/>
              </a:rPr>
              <a:t>増</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の</a:t>
            </a:r>
            <a:r>
              <a:rPr kumimoji="1" lang="en-US" altLang="ja-JP"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21,486</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件。</a:t>
            </a:r>
            <a:endParaRPr kumimoji="1" lang="en-US" altLang="ja-JP"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180975" marR="0" lvl="0" indent="-180975" algn="l" defTabSz="457200" rtl="0" eaLnBrk="1" fontAlgn="auto" latinLnBrk="0" hangingPunct="1">
              <a:lnSpc>
                <a:spcPts val="2000"/>
              </a:lnSpc>
              <a:spcBef>
                <a:spcPts val="40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生活保護の利用を始めた世帯は、</a:t>
            </a:r>
            <a:r>
              <a:rPr kumimoji="1" lang="en-US" altLang="ja-JP"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4</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月に急拡大したが</a:t>
            </a:r>
            <a:r>
              <a:rPr kumimoji="1" lang="en-US" altLang="ja-JP"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7</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月以降、前年同月比減少に転じる都市が多く、</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月の大阪市</a:t>
            </a:r>
            <a:r>
              <a:rPr kumimoji="1" lang="ja-JP" altLang="en-US" sz="1400" dirty="0" smtClean="0">
                <a:solidFill>
                  <a:schemeClr val="tx1"/>
                </a:solidFill>
                <a:latin typeface="Meiryo UI" panose="020B0604030504040204" pitchFamily="50" charset="-128"/>
                <a:ea typeface="Meiryo UI" panose="020B0604030504040204" pitchFamily="50" charset="-128"/>
              </a:rPr>
              <a:t>は</a:t>
            </a:r>
            <a:r>
              <a:rPr kumimoji="1" lang="ja-JP" altLang="en-US" sz="1400" noProof="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7326541" y="5777077"/>
            <a:ext cx="2176713"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：厚生労働省 「被保護者調査」</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smtClean="0">
                <a:solidFill>
                  <a:schemeClr val="bg1"/>
                </a:solidFill>
              </a:rPr>
              <a:t>生活保護申請件数</a:t>
            </a:r>
            <a:endParaRPr kumimoji="1" lang="ja-JP" altLang="en-US" b="1" dirty="0">
              <a:solidFill>
                <a:schemeClr val="bg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55</a:t>
            </a:fld>
            <a:endParaRPr lang="ja-JP" altLang="en-US" sz="1600" dirty="0"/>
          </a:p>
        </p:txBody>
      </p:sp>
      <p:graphicFrame>
        <p:nvGraphicFramePr>
          <p:cNvPr id="16" name="グラフ 15"/>
          <p:cNvGraphicFramePr/>
          <p:nvPr>
            <p:extLst>
              <p:ext uri="{D42A27DB-BD31-4B8C-83A1-F6EECF244321}">
                <p14:modId xmlns:p14="http://schemas.microsoft.com/office/powerpoint/2010/main" val="1931996848"/>
              </p:ext>
            </p:extLst>
          </p:nvPr>
        </p:nvGraphicFramePr>
        <p:xfrm>
          <a:off x="18455" y="1383105"/>
          <a:ext cx="4977774" cy="473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3797611151"/>
              </p:ext>
            </p:extLst>
          </p:nvPr>
        </p:nvGraphicFramePr>
        <p:xfrm>
          <a:off x="5184335" y="1447800"/>
          <a:ext cx="4499331" cy="4243942"/>
        </p:xfrm>
        <a:graphic>
          <a:graphicData uri="http://schemas.openxmlformats.org/drawingml/2006/chart">
            <c:chart xmlns:c="http://schemas.openxmlformats.org/drawingml/2006/chart" xmlns:r="http://schemas.openxmlformats.org/officeDocument/2006/relationships" r:id="rId4"/>
          </a:graphicData>
        </a:graphic>
      </p:graphicFrame>
      <p:sp>
        <p:nvSpPr>
          <p:cNvPr id="18" name="角丸四角形 17"/>
          <p:cNvSpPr/>
          <p:nvPr/>
        </p:nvSpPr>
        <p:spPr>
          <a:xfrm>
            <a:off x="7940818" y="2338085"/>
            <a:ext cx="855561" cy="3318932"/>
          </a:xfrm>
          <a:prstGeom prst="roundRect">
            <a:avLst>
              <a:gd name="adj" fmla="val 8192"/>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Meiryo UI"/>
              <a:cs typeface="+mn-cs"/>
            </a:endParaRPr>
          </a:p>
        </p:txBody>
      </p:sp>
    </p:spTree>
    <p:extLst>
      <p:ext uri="{BB962C8B-B14F-4D97-AF65-F5344CB8AC3E}">
        <p14:creationId xmlns:p14="http://schemas.microsoft.com/office/powerpoint/2010/main" val="11372296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コロナ禍により、ストレスや運動不足等を感じる高齢者が</a:t>
            </a:r>
            <a:r>
              <a:rPr kumimoji="1" lang="ja-JP" altLang="en-US" sz="1400" dirty="0" smtClean="0">
                <a:solidFill>
                  <a:schemeClr val="tx1"/>
                </a:solidFill>
                <a:latin typeface="Meiryo UI" panose="020B0604030504040204" pitchFamily="50" charset="-128"/>
                <a:ea typeface="Meiryo UI" panose="020B0604030504040204" pitchFamily="50" charset="-128"/>
              </a:rPr>
              <a:t>増加。</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運動不足やストレスを感じる高齢者が増加</a:t>
            </a:r>
          </a:p>
        </p:txBody>
      </p:sp>
      <p:sp>
        <p:nvSpPr>
          <p:cNvPr id="7" name="ホームベース 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P18</a:t>
            </a:r>
            <a:endParaRPr kumimoji="1" lang="ja-JP" altLang="en-US" dirty="0"/>
          </a:p>
        </p:txBody>
      </p:sp>
      <p:sp>
        <p:nvSpPr>
          <p:cNvPr id="8" name="ホームベース 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pic>
        <p:nvPicPr>
          <p:cNvPr id="9" name="図 8"/>
          <p:cNvPicPr>
            <a:picLocks noChangeAspect="1"/>
          </p:cNvPicPr>
          <p:nvPr/>
        </p:nvPicPr>
        <p:blipFill>
          <a:blip r:embed="rId2"/>
          <a:stretch>
            <a:fillRect/>
          </a:stretch>
        </p:blipFill>
        <p:spPr>
          <a:xfrm>
            <a:off x="1771651" y="1011934"/>
            <a:ext cx="5600700" cy="4988931"/>
          </a:xfrm>
          <a:prstGeom prst="rect">
            <a:avLst/>
          </a:prstGeom>
        </p:spPr>
      </p:pic>
      <p:sp>
        <p:nvSpPr>
          <p:cNvPr id="10" name="テキスト ボックス 9"/>
          <p:cNvSpPr txBox="1"/>
          <p:nvPr/>
        </p:nvSpPr>
        <p:spPr>
          <a:xfrm>
            <a:off x="6307360" y="5723866"/>
            <a:ext cx="2893345" cy="276999"/>
          </a:xfrm>
          <a:prstGeom prst="rect">
            <a:avLst/>
          </a:prstGeom>
          <a:noFill/>
        </p:spPr>
        <p:txBody>
          <a:bodyPr wrap="square" rtlCol="0">
            <a:spAutoFit/>
          </a:bodyPr>
          <a:lstStyle/>
          <a:p>
            <a:pPr algn="r"/>
            <a:r>
              <a:rPr kumimoji="1" lang="ja-JP" altLang="en-US" sz="1200" dirty="0" smtClean="0">
                <a:latin typeface="+mn-ea"/>
              </a:rPr>
              <a:t>出典：シニアライフ総研調査</a:t>
            </a:r>
            <a:endParaRPr kumimoji="1" lang="ja-JP" altLang="en-US" sz="1200" dirty="0">
              <a:latin typeface="+mn-ea"/>
            </a:endParaRPr>
          </a:p>
        </p:txBody>
      </p:sp>
      <p:sp>
        <p:nvSpPr>
          <p:cNvPr id="11" name="正方形/長方形 10"/>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56</a:t>
            </a:fld>
            <a:endParaRPr lang="ja-JP" altLang="en-US" sz="1600" dirty="0"/>
          </a:p>
        </p:txBody>
      </p:sp>
      <p:sp>
        <p:nvSpPr>
          <p:cNvPr id="13" name="角丸四角形 12"/>
          <p:cNvSpPr/>
          <p:nvPr/>
        </p:nvSpPr>
        <p:spPr>
          <a:xfrm>
            <a:off x="2922802" y="3151372"/>
            <a:ext cx="4449549" cy="615956"/>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Tree>
    <p:extLst>
      <p:ext uri="{BB962C8B-B14F-4D97-AF65-F5344CB8AC3E}">
        <p14:creationId xmlns:p14="http://schemas.microsoft.com/office/powerpoint/2010/main" val="2269847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5748" y="2334209"/>
            <a:ext cx="4596385" cy="2931185"/>
          </a:xfrm>
          <a:prstGeom prst="rect">
            <a:avLst/>
          </a:prstGeom>
        </p:spPr>
      </p:pic>
      <p:sp>
        <p:nvSpPr>
          <p:cNvPr id="5" name="正方形/長方形 4"/>
          <p:cNvSpPr/>
          <p:nvPr/>
        </p:nvSpPr>
        <p:spPr>
          <a:xfrm>
            <a:off x="252000" y="539999"/>
            <a:ext cx="943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●小学生、中学生のオンライン教育の受講率は、地域別で大きく異なる。大阪・名古屋圏では、約半数がオンライン教育を</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受けていない状況。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●大学生や大学院生ではオンライン教育を受講した割合は高いが、高校生では、その割合は約半数に留まる。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4710113" y="2858230"/>
            <a:ext cx="5195887" cy="1825397"/>
          </a:xfrm>
          <a:prstGeom prst="rect">
            <a:avLst/>
          </a:prstGeom>
        </p:spPr>
      </p:pic>
      <p:sp>
        <p:nvSpPr>
          <p:cNvPr id="7" name="テキスト ボックス 6">
            <a:extLst>
              <a:ext uri="{FF2B5EF4-FFF2-40B4-BE49-F238E27FC236}">
                <a16:creationId xmlns:a16="http://schemas.microsoft.com/office/drawing/2014/main" id="{34CF59F8-A367-4EC1-83BF-5D400B8A4CCC}"/>
              </a:ext>
            </a:extLst>
          </p:cNvPr>
          <p:cNvSpPr txBox="1"/>
          <p:nvPr/>
        </p:nvSpPr>
        <p:spPr>
          <a:xfrm>
            <a:off x="1027972" y="1812746"/>
            <a:ext cx="3158696" cy="307777"/>
          </a:xfrm>
          <a:prstGeom prst="rect">
            <a:avLst/>
          </a:prstGeom>
          <a:noFill/>
          <a:ln>
            <a:noFill/>
          </a:ln>
        </p:spPr>
        <p:txBody>
          <a:bodyPr wrap="square" rtlCol="0">
            <a:spAutoFit/>
          </a:bodyPr>
          <a:lstStyle/>
          <a:p>
            <a:pPr marL="217984" indent="-217984" algn="ctr"/>
            <a:r>
              <a:rPr lang="en-US" altLang="ja-JP" sz="1400" b="1" dirty="0" smtClean="0">
                <a:latin typeface="+mn-ea"/>
              </a:rPr>
              <a:t>【</a:t>
            </a:r>
            <a:r>
              <a:rPr lang="ja-JP" altLang="en-US" sz="1400" b="1" dirty="0" smtClean="0">
                <a:latin typeface="+mn-ea"/>
              </a:rPr>
              <a:t>小学校・中学校</a:t>
            </a:r>
            <a:r>
              <a:rPr lang="en-US" altLang="ja-JP" sz="1400" b="1" dirty="0" smtClean="0">
                <a:latin typeface="+mn-ea"/>
              </a:rPr>
              <a:t>】</a:t>
            </a:r>
            <a:endParaRPr lang="en-US" altLang="ja-JP" sz="1400" b="1" dirty="0">
              <a:latin typeface="+mn-ea"/>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5266944" y="1812745"/>
            <a:ext cx="4519042" cy="307777"/>
          </a:xfrm>
          <a:prstGeom prst="rect">
            <a:avLst/>
          </a:prstGeom>
          <a:noFill/>
          <a:ln>
            <a:noFill/>
          </a:ln>
        </p:spPr>
        <p:txBody>
          <a:bodyPr wrap="square" rtlCol="0">
            <a:spAutoFit/>
          </a:bodyPr>
          <a:lstStyle/>
          <a:p>
            <a:pPr marL="217984" indent="-217984" algn="ctr"/>
            <a:r>
              <a:rPr lang="en-US" altLang="ja-JP" sz="1400" b="1" dirty="0" smtClean="0">
                <a:latin typeface="+mn-ea"/>
              </a:rPr>
              <a:t>【</a:t>
            </a:r>
            <a:r>
              <a:rPr lang="ja-JP" altLang="en-US" sz="1400" b="1" dirty="0" smtClean="0">
                <a:latin typeface="+mn-ea"/>
              </a:rPr>
              <a:t>大学生、大学院生、高校生、その他（専門学校生等）</a:t>
            </a:r>
            <a:r>
              <a:rPr lang="en-US" altLang="ja-JP" sz="1400" b="1" dirty="0" smtClean="0">
                <a:latin typeface="+mn-ea"/>
              </a:rPr>
              <a:t>】</a:t>
            </a:r>
            <a:endParaRPr lang="en-US" altLang="ja-JP" sz="1400" b="1" dirty="0">
              <a:latin typeface="+mn-ea"/>
            </a:endParaRPr>
          </a:p>
        </p:txBody>
      </p:sp>
      <p:sp>
        <p:nvSpPr>
          <p:cNvPr id="10" name="テキスト ボックス 9"/>
          <p:cNvSpPr txBox="1"/>
          <p:nvPr/>
        </p:nvSpPr>
        <p:spPr>
          <a:xfrm>
            <a:off x="769196" y="5607212"/>
            <a:ext cx="5898304" cy="253916"/>
          </a:xfrm>
          <a:prstGeom prst="rect">
            <a:avLst/>
          </a:prstGeom>
          <a:noFill/>
        </p:spPr>
        <p:txBody>
          <a:bodyPr wrap="square" rtlCol="0">
            <a:spAutoFit/>
          </a:bodyPr>
          <a:lstStyle/>
          <a:p>
            <a:r>
              <a:rPr kumimoji="1" lang="ja-JP" altLang="en-US" sz="1050" dirty="0" smtClean="0">
                <a:latin typeface="+mn-ea"/>
              </a:rPr>
              <a:t>出典：内閣府 「新型コロナウイルス感染症の影響下における生活意識・行動の変化に関する調査」</a:t>
            </a:r>
            <a:endParaRPr kumimoji="1" lang="ja-JP" altLang="en-US" sz="1100" dirty="0">
              <a:latin typeface="+mn-ea"/>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P19</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57</a:t>
            </a:fld>
            <a:endParaRPr lang="ja-JP" altLang="en-US" sz="1600" dirty="0"/>
          </a:p>
        </p:txBody>
      </p:sp>
    </p:spTree>
    <p:extLst>
      <p:ext uri="{BB962C8B-B14F-4D97-AF65-F5344CB8AC3E}">
        <p14:creationId xmlns:p14="http://schemas.microsoft.com/office/powerpoint/2010/main" val="25904965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9"/>
            <a:ext cx="8352000" cy="9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新型コロナの感染拡大によって、子どもたちに、何らかのストレス反応・症状が見られた。</a:t>
            </a: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小学生では「コロナのことを考えると嫌な気持ちになる」が</a:t>
            </a:r>
            <a:r>
              <a:rPr kumimoji="1" lang="ja-JP" altLang="en-US" sz="1400" dirty="0" smtClean="0">
                <a:solidFill>
                  <a:schemeClr val="tx1"/>
                </a:solidFill>
                <a:latin typeface="Meiryo UI" panose="020B0604030504040204" pitchFamily="50" charset="-128"/>
                <a:ea typeface="Meiryo UI" panose="020B0604030504040204" pitchFamily="50" charset="-128"/>
              </a:rPr>
              <a:t>トップ</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43%</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●中学生</a:t>
            </a:r>
            <a:r>
              <a:rPr kumimoji="1" lang="ja-JP" altLang="en-US" sz="1400" dirty="0">
                <a:solidFill>
                  <a:schemeClr val="tx1"/>
                </a:solidFill>
                <a:latin typeface="Meiryo UI" panose="020B0604030504040204" pitchFamily="50" charset="-128"/>
                <a:ea typeface="Meiryo UI" panose="020B0604030504040204" pitchFamily="50" charset="-128"/>
              </a:rPr>
              <a:t>・高校生では、「最近集中できない」が</a:t>
            </a:r>
            <a:r>
              <a:rPr kumimoji="1" lang="ja-JP" altLang="en-US" sz="1400" dirty="0" smtClean="0">
                <a:solidFill>
                  <a:schemeClr val="tx1"/>
                </a:solidFill>
                <a:latin typeface="Meiryo UI" panose="020B0604030504040204" pitchFamily="50" charset="-128"/>
                <a:ea typeface="Meiryo UI" panose="020B0604030504040204" pitchFamily="50" charset="-128"/>
              </a:rPr>
              <a:t>トップ。（</a:t>
            </a:r>
            <a:r>
              <a:rPr kumimoji="1" lang="en-US" altLang="ja-JP" sz="1400" dirty="0">
                <a:solidFill>
                  <a:schemeClr val="tx1"/>
                </a:solidFill>
                <a:latin typeface="Meiryo UI" panose="020B0604030504040204" pitchFamily="50" charset="-128"/>
                <a:ea typeface="Meiryo UI" panose="020B0604030504040204" pitchFamily="50" charset="-128"/>
              </a:rPr>
              <a:t>40%</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P19</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pic>
        <p:nvPicPr>
          <p:cNvPr id="11" name="図 10"/>
          <p:cNvPicPr>
            <a:picLocks noChangeAspect="1"/>
          </p:cNvPicPr>
          <p:nvPr/>
        </p:nvPicPr>
        <p:blipFill>
          <a:blip r:embed="rId3"/>
          <a:stretch>
            <a:fillRect/>
          </a:stretch>
        </p:blipFill>
        <p:spPr>
          <a:xfrm>
            <a:off x="342900" y="2691145"/>
            <a:ext cx="9263767" cy="3007087"/>
          </a:xfrm>
          <a:prstGeom prst="rect">
            <a:avLst/>
          </a:prstGeom>
        </p:spPr>
      </p:pic>
      <p:pic>
        <p:nvPicPr>
          <p:cNvPr id="12" name="図 11"/>
          <p:cNvPicPr>
            <a:picLocks noChangeAspect="1"/>
          </p:cNvPicPr>
          <p:nvPr/>
        </p:nvPicPr>
        <p:blipFill>
          <a:blip r:embed="rId4"/>
          <a:stretch>
            <a:fillRect/>
          </a:stretch>
        </p:blipFill>
        <p:spPr>
          <a:xfrm>
            <a:off x="5415222" y="1957720"/>
            <a:ext cx="3790950" cy="733425"/>
          </a:xfrm>
          <a:prstGeom prst="rect">
            <a:avLst/>
          </a:prstGeom>
        </p:spPr>
      </p:pic>
      <p:sp>
        <p:nvSpPr>
          <p:cNvPr id="14" name="テキスト ボックス 13">
            <a:extLst>
              <a:ext uri="{FF2B5EF4-FFF2-40B4-BE49-F238E27FC236}">
                <a16:creationId xmlns:a16="http://schemas.microsoft.com/office/drawing/2014/main" id="{34CF59F8-A367-4EC1-83BF-5D400B8A4CCC}"/>
              </a:ext>
            </a:extLst>
          </p:cNvPr>
          <p:cNvSpPr txBox="1"/>
          <p:nvPr/>
        </p:nvSpPr>
        <p:spPr>
          <a:xfrm>
            <a:off x="4115897" y="5723866"/>
            <a:ext cx="4906570" cy="276999"/>
          </a:xfrm>
          <a:prstGeom prst="rect">
            <a:avLst/>
          </a:prstGeom>
          <a:noFill/>
          <a:ln>
            <a:noFill/>
          </a:ln>
        </p:spPr>
        <p:txBody>
          <a:bodyPr wrap="square" rtlCol="0">
            <a:spAutoFit/>
          </a:bodyPr>
          <a:lstStyle/>
          <a:p>
            <a:pPr marL="217984" indent="-217984"/>
            <a:r>
              <a:rPr lang="ja-JP" altLang="en-US" sz="1200" dirty="0">
                <a:latin typeface="+mn-ea"/>
              </a:rPr>
              <a:t>出典</a:t>
            </a:r>
            <a:r>
              <a:rPr lang="ja-JP" altLang="en-US" sz="1200" dirty="0" smtClean="0">
                <a:latin typeface="+mn-ea"/>
              </a:rPr>
              <a:t>：「コロナ</a:t>
            </a:r>
            <a:r>
              <a:rPr lang="en-US" altLang="ja-JP" sz="1200" dirty="0" smtClean="0">
                <a:latin typeface="+mn-ea"/>
              </a:rPr>
              <a:t>×</a:t>
            </a:r>
            <a:r>
              <a:rPr lang="ja-JP" altLang="en-US" sz="1200" dirty="0" smtClean="0">
                <a:latin typeface="+mn-ea"/>
              </a:rPr>
              <a:t>こどもアンケート第２回調査」（国立成育医療研究センター）</a:t>
            </a:r>
            <a:endParaRPr lang="en-US" altLang="ja-JP" sz="1200" dirty="0">
              <a:latin typeface="+mn-ea"/>
            </a:endParaRPr>
          </a:p>
        </p:txBody>
      </p:sp>
      <p:sp>
        <p:nvSpPr>
          <p:cNvPr id="15" name="正方形/長方形 14"/>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418372" y="1824938"/>
            <a:ext cx="3158696" cy="400110"/>
          </a:xfrm>
          <a:prstGeom prst="rect">
            <a:avLst/>
          </a:prstGeom>
          <a:noFill/>
          <a:ln>
            <a:noFill/>
          </a:ln>
        </p:spPr>
        <p:txBody>
          <a:bodyPr wrap="square" rtlCol="0">
            <a:spAutoFit/>
          </a:bodyPr>
          <a:lstStyle/>
          <a:p>
            <a:pPr marL="217984" indent="-217984" algn="ctr"/>
            <a:r>
              <a:rPr lang="ja-JP" altLang="en-US" sz="2000" u="sng" dirty="0" smtClean="0">
                <a:latin typeface="+mn-ea"/>
              </a:rPr>
              <a:t>新型コロナによるストレス反応</a:t>
            </a:r>
            <a:endParaRPr lang="en-US" altLang="ja-JP" sz="2000" u="sng" dirty="0">
              <a:latin typeface="+mn-ea"/>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58</a:t>
            </a:fld>
            <a:endParaRPr lang="ja-JP" altLang="en-US" sz="1600" dirty="0"/>
          </a:p>
        </p:txBody>
      </p:sp>
    </p:spTree>
    <p:extLst>
      <p:ext uri="{BB962C8B-B14F-4D97-AF65-F5344CB8AC3E}">
        <p14:creationId xmlns:p14="http://schemas.microsoft.com/office/powerpoint/2010/main" val="1872851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2000" y="540000"/>
            <a:ext cx="835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大阪経済は、成長戦略策定以降（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）、バランスの取れた産業構造を土台に、輸出額の増加</a:t>
            </a:r>
            <a:r>
              <a:rPr kumimoji="1" lang="ja-JP" altLang="en-US" sz="1400" dirty="0" smtClean="0">
                <a:solidFill>
                  <a:schemeClr val="tx1"/>
                </a:solidFill>
                <a:latin typeface="Meiryo UI" panose="020B0604030504040204" pitchFamily="50" charset="-128"/>
                <a:ea typeface="Meiryo UI" panose="020B0604030504040204" pitchFamily="50" charset="-128"/>
              </a:rPr>
              <a:t>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インバウンド</a:t>
            </a:r>
            <a:r>
              <a:rPr kumimoji="1" lang="ja-JP" altLang="en-US" sz="1400" dirty="0">
                <a:solidFill>
                  <a:schemeClr val="tx1"/>
                </a:solidFill>
                <a:latin typeface="Meiryo UI" panose="020B0604030504040204" pitchFamily="50" charset="-128"/>
                <a:ea typeface="Meiryo UI" panose="020B0604030504040204" pitchFamily="50" charset="-128"/>
              </a:rPr>
              <a:t>の増勢などにより、実質経済成長率については順調に</a:t>
            </a:r>
            <a:r>
              <a:rPr kumimoji="1" lang="ja-JP" altLang="en-US" sz="1400" dirty="0" smtClean="0">
                <a:solidFill>
                  <a:schemeClr val="tx1"/>
                </a:solidFill>
                <a:latin typeface="Meiryo UI" panose="020B0604030504040204" pitchFamily="50" charset="-128"/>
                <a:ea typeface="Meiryo UI" panose="020B0604030504040204" pitchFamily="50" charset="-128"/>
              </a:rPr>
              <a:t>回復。</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実質経済成長率の推移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8" name="図 27"/>
          <p:cNvPicPr>
            <a:picLocks noChangeAspect="1"/>
          </p:cNvPicPr>
          <p:nvPr/>
        </p:nvPicPr>
        <p:blipFill>
          <a:blip r:embed="rId3"/>
          <a:stretch>
            <a:fillRect/>
          </a:stretch>
        </p:blipFill>
        <p:spPr>
          <a:xfrm>
            <a:off x="1286298" y="1315275"/>
            <a:ext cx="7268430" cy="4510619"/>
          </a:xfrm>
          <a:prstGeom prst="rect">
            <a:avLst/>
          </a:prstGeom>
        </p:spPr>
      </p:pic>
      <p:sp>
        <p:nvSpPr>
          <p:cNvPr id="29" name="テキスト ボックス 28"/>
          <p:cNvSpPr txBox="1"/>
          <p:nvPr/>
        </p:nvSpPr>
        <p:spPr>
          <a:xfrm>
            <a:off x="2432200" y="5858203"/>
            <a:ext cx="679276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ea"/>
              </a:rPr>
              <a:t>出典：内閣府「国民経済計算」、各</a:t>
            </a:r>
            <a:r>
              <a:rPr kumimoji="1" lang="ja-JP" altLang="en-US" sz="1100" dirty="0">
                <a:solidFill>
                  <a:prstClr val="black"/>
                </a:solidFill>
                <a:latin typeface="+mn-ea"/>
              </a:rPr>
              <a:t>都</a:t>
            </a:r>
            <a:r>
              <a:rPr kumimoji="1" lang="ja-JP" altLang="en-US" sz="1100" b="0" i="0" u="none" strike="noStrike" kern="1200" cap="none" spc="0" normalizeH="0" baseline="0" noProof="0" dirty="0" smtClean="0">
                <a:ln>
                  <a:noFill/>
                </a:ln>
                <a:solidFill>
                  <a:prstClr val="black"/>
                </a:solidFill>
                <a:effectLst/>
                <a:uLnTx/>
                <a:uFillTx/>
                <a:latin typeface="+mn-ea"/>
              </a:rPr>
              <a:t>府県「県民経済計算」より大阪府企画室作成</a:t>
            </a:r>
            <a:endParaRPr kumimoji="1" lang="ja-JP" altLang="en-US" sz="1100" b="0" i="0" u="none" strike="noStrike" kern="1200" cap="none" spc="0" normalizeH="0" baseline="0" noProof="0" dirty="0">
              <a:ln>
                <a:noFill/>
              </a:ln>
              <a:solidFill>
                <a:prstClr val="black"/>
              </a:solidFill>
              <a:effectLst/>
              <a:uLnTx/>
              <a:uFillTx/>
              <a:latin typeface="+mn-ea"/>
            </a:endParaRPr>
          </a:p>
        </p:txBody>
      </p:sp>
      <p:sp>
        <p:nvSpPr>
          <p:cNvPr id="30" name="正方形/長方形 29"/>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a:t>
            </a:fld>
            <a:endParaRPr lang="ja-JP" altLang="en-US" sz="1600" dirty="0"/>
          </a:p>
        </p:txBody>
      </p:sp>
    </p:spTree>
    <p:extLst>
      <p:ext uri="{BB962C8B-B14F-4D97-AF65-F5344CB8AC3E}">
        <p14:creationId xmlns:p14="http://schemas.microsoft.com/office/powerpoint/2010/main" val="3317518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835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コロナ</a:t>
            </a:r>
            <a:r>
              <a:rPr kumimoji="1" lang="ja-JP" altLang="en-US" sz="1400" dirty="0">
                <a:solidFill>
                  <a:schemeClr val="tx1"/>
                </a:solidFill>
                <a:latin typeface="Meiryo UI" panose="020B0604030504040204" pitchFamily="50" charset="-128"/>
                <a:ea typeface="Meiryo UI" panose="020B0604030504040204" pitchFamily="50" charset="-128"/>
              </a:rPr>
              <a:t>禍を契機に、「家族の重要性を、より意識するようになった」、「生活を重視するように変化した」と</a:t>
            </a:r>
            <a:r>
              <a:rPr kumimoji="1" lang="ja-JP" altLang="en-US" sz="1400" dirty="0" smtClean="0">
                <a:solidFill>
                  <a:schemeClr val="tx1"/>
                </a:solidFill>
                <a:latin typeface="Meiryo UI" panose="020B0604030504040204" pitchFamily="50" charset="-128"/>
                <a:ea typeface="Meiryo UI" panose="020B0604030504040204" pitchFamily="50" charset="-128"/>
              </a:rPr>
              <a:t>いった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ワークライフバランス</a:t>
            </a:r>
            <a:r>
              <a:rPr kumimoji="1" lang="ja-JP" altLang="en-US" sz="1400" dirty="0">
                <a:solidFill>
                  <a:schemeClr val="tx1"/>
                </a:solidFill>
                <a:latin typeface="Meiryo UI" panose="020B0604030504040204" pitchFamily="50" charset="-128"/>
                <a:ea typeface="Meiryo UI" panose="020B0604030504040204" pitchFamily="50" charset="-128"/>
              </a:rPr>
              <a:t>への意識の変化が生じている。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ワークライフバランスへの意識の変化</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P20</a:t>
            </a:r>
            <a:endParaRPr kumimoji="1" lang="ja-JP" altLang="en-US" dirty="0"/>
          </a:p>
        </p:txBody>
      </p:sp>
      <p:sp>
        <p:nvSpPr>
          <p:cNvPr id="14" name="テキスト ボックス 13"/>
          <p:cNvSpPr txBox="1"/>
          <p:nvPr/>
        </p:nvSpPr>
        <p:spPr>
          <a:xfrm>
            <a:off x="1726803" y="5809120"/>
            <a:ext cx="6496048" cy="276999"/>
          </a:xfrm>
          <a:prstGeom prst="rect">
            <a:avLst/>
          </a:prstGeom>
          <a:noFill/>
        </p:spPr>
        <p:txBody>
          <a:bodyPr wrap="square" rtlCol="0">
            <a:spAutoFit/>
          </a:bodyPr>
          <a:lstStyle/>
          <a:p>
            <a:r>
              <a:rPr lang="ja-JP" altLang="en-US" sz="1200" dirty="0" smtClean="0">
                <a:latin typeface="+mn-ea"/>
              </a:rPr>
              <a:t>出典：内閣府 「新型コロナウイルス感染症の影響下における 生活意識・行動の変化に関する調査」</a:t>
            </a:r>
            <a:endParaRPr kumimoji="1" lang="ja-JP" altLang="en-US" sz="1200" dirty="0">
              <a:latin typeface="+mn-ea"/>
            </a:endParaRPr>
          </a:p>
        </p:txBody>
      </p:sp>
      <p:pic>
        <p:nvPicPr>
          <p:cNvPr id="15" name="図 14"/>
          <p:cNvPicPr>
            <a:picLocks noChangeAspect="1"/>
          </p:cNvPicPr>
          <p:nvPr/>
        </p:nvPicPr>
        <p:blipFill>
          <a:blip r:embed="rId2"/>
          <a:stretch>
            <a:fillRect/>
          </a:stretch>
        </p:blipFill>
        <p:spPr>
          <a:xfrm>
            <a:off x="1317798" y="1252896"/>
            <a:ext cx="7177612" cy="4520700"/>
          </a:xfrm>
          <a:prstGeom prst="rect">
            <a:avLst/>
          </a:prstGeom>
        </p:spPr>
      </p:pic>
      <p:sp>
        <p:nvSpPr>
          <p:cNvPr id="16" name="正方形/長方形 15"/>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59</a:t>
            </a:fld>
            <a:endParaRPr lang="ja-JP" altLang="en-US" sz="1600" dirty="0"/>
          </a:p>
        </p:txBody>
      </p:sp>
    </p:spTree>
    <p:extLst>
      <p:ext uri="{BB962C8B-B14F-4D97-AF65-F5344CB8AC3E}">
        <p14:creationId xmlns:p14="http://schemas.microsoft.com/office/powerpoint/2010/main" val="37325139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835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外出自粛等の影響により、高齢者を中心として健康への影響等の懸念が生じる一方で、感染防止を契機と</a:t>
            </a:r>
            <a:r>
              <a:rPr kumimoji="1" lang="ja-JP" altLang="en-US" sz="1400" dirty="0" smtClean="0">
                <a:solidFill>
                  <a:schemeClr val="tx1"/>
                </a:solidFill>
                <a:latin typeface="Meiryo UI" panose="020B0604030504040204" pitchFamily="50" charset="-128"/>
                <a:ea typeface="Meiryo UI" panose="020B0604030504040204" pitchFamily="50" charset="-128"/>
              </a:rPr>
              <a:t>した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日常</a:t>
            </a:r>
            <a:r>
              <a:rPr kumimoji="1" lang="ja-JP" altLang="en-US" sz="1400" dirty="0">
                <a:solidFill>
                  <a:schemeClr val="tx1"/>
                </a:solidFill>
                <a:latin typeface="Meiryo UI" panose="020B0604030504040204" pitchFamily="50" charset="-128"/>
                <a:ea typeface="Meiryo UI" panose="020B0604030504040204" pitchFamily="50" charset="-128"/>
              </a:rPr>
              <a:t>生活における健康意識の高まりが見られる。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P21</a:t>
            </a:r>
            <a:endParaRPr kumimoji="1" lang="ja-JP" altLang="en-US" dirty="0"/>
          </a:p>
        </p:txBody>
      </p:sp>
      <p:sp>
        <p:nvSpPr>
          <p:cNvPr id="16" name="正方形/長方形 15"/>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7" name="図 16"/>
          <p:cNvPicPr>
            <a:picLocks noChangeAspect="1"/>
          </p:cNvPicPr>
          <p:nvPr/>
        </p:nvPicPr>
        <p:blipFill>
          <a:blip r:embed="rId2"/>
          <a:stretch>
            <a:fillRect/>
          </a:stretch>
        </p:blipFill>
        <p:spPr>
          <a:xfrm>
            <a:off x="1730973" y="1379092"/>
            <a:ext cx="6444054" cy="4496881"/>
          </a:xfrm>
          <a:prstGeom prst="rect">
            <a:avLst/>
          </a:prstGeom>
        </p:spPr>
      </p:pic>
      <p:sp>
        <p:nvSpPr>
          <p:cNvPr id="18" name="テキスト ボックス 17"/>
          <p:cNvSpPr txBox="1"/>
          <p:nvPr/>
        </p:nvSpPr>
        <p:spPr>
          <a:xfrm>
            <a:off x="2032518" y="5858770"/>
            <a:ext cx="6496048" cy="276999"/>
          </a:xfrm>
          <a:prstGeom prst="rect">
            <a:avLst/>
          </a:prstGeom>
          <a:noFill/>
        </p:spPr>
        <p:txBody>
          <a:bodyPr wrap="square" rtlCol="0">
            <a:spAutoFit/>
          </a:bodyPr>
          <a:lstStyle/>
          <a:p>
            <a:r>
              <a:rPr kumimoji="1" lang="ja-JP" altLang="en-US" sz="1200" dirty="0">
                <a:latin typeface="+mn-ea"/>
              </a:rPr>
              <a:t>出典：大阪府</a:t>
            </a:r>
            <a:r>
              <a:rPr kumimoji="1" lang="zh-TW" altLang="en-US" sz="1200" dirty="0">
                <a:latin typeface="+mn-ea"/>
              </a:rPr>
              <a:t> </a:t>
            </a:r>
            <a:r>
              <a:rPr kumimoji="1" lang="ja-JP" altLang="en-US" sz="1200" dirty="0" smtClean="0">
                <a:latin typeface="+mn-ea"/>
              </a:rPr>
              <a:t>「新型</a:t>
            </a:r>
            <a:r>
              <a:rPr kumimoji="1" lang="ja-JP" altLang="en-US" sz="1200" dirty="0">
                <a:latin typeface="+mn-ea"/>
              </a:rPr>
              <a:t>コロナウイルス感染症の影響に関する府民アンケート（速報値</a:t>
            </a:r>
            <a:r>
              <a:rPr kumimoji="1" lang="ja-JP" altLang="en-US" sz="1200" dirty="0" smtClean="0">
                <a:latin typeface="+mn-ea"/>
              </a:rPr>
              <a:t>）」</a:t>
            </a:r>
            <a:endParaRPr kumimoji="1" lang="en-US" altLang="ja-JP" sz="1200" dirty="0">
              <a:latin typeface="+mn-ea"/>
            </a:endParaRPr>
          </a:p>
        </p:txBody>
      </p:sp>
      <p:sp>
        <p:nvSpPr>
          <p:cNvPr id="19" name="角丸四角形 18"/>
          <p:cNvSpPr/>
          <p:nvPr/>
        </p:nvSpPr>
        <p:spPr>
          <a:xfrm>
            <a:off x="3555144" y="1790700"/>
            <a:ext cx="4060395" cy="355027"/>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0" name="テキスト ボックス 19"/>
          <p:cNvSpPr txBox="1"/>
          <p:nvPr/>
        </p:nvSpPr>
        <p:spPr>
          <a:xfrm>
            <a:off x="1397046" y="1384867"/>
            <a:ext cx="7480254"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コロナの感染拡大の前後で興味関心が高まったものや</a:t>
            </a:r>
            <a:r>
              <a:rPr kumimoji="1" lang="ja-JP" altLang="en-US" sz="1600" dirty="0" smtClean="0">
                <a:solidFill>
                  <a:prstClr val="black"/>
                </a:solidFill>
                <a:latin typeface="+mn-ea"/>
              </a:rPr>
              <a:t>不安を感じていること</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60</a:t>
            </a:fld>
            <a:endParaRPr lang="ja-JP" altLang="en-US" sz="1600" dirty="0"/>
          </a:p>
        </p:txBody>
      </p:sp>
    </p:spTree>
    <p:extLst>
      <p:ext uri="{BB962C8B-B14F-4D97-AF65-F5344CB8AC3E}">
        <p14:creationId xmlns:p14="http://schemas.microsoft.com/office/powerpoint/2010/main" val="36398901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39999"/>
            <a:ext cx="835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コロナの感染拡大防止としてテレワークが進展するなど、自宅近くで過ごす時間が増えている</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また</a:t>
            </a:r>
            <a:r>
              <a:rPr kumimoji="1" lang="ja-JP" altLang="en-US" sz="1400" dirty="0">
                <a:solidFill>
                  <a:schemeClr val="tx1"/>
                </a:solidFill>
                <a:latin typeface="Meiryo UI" panose="020B0604030504040204" pitchFamily="50" charset="-128"/>
                <a:ea typeface="Meiryo UI" panose="020B0604030504040204" pitchFamily="50" charset="-128"/>
              </a:rPr>
              <a:t>、公園や道路など３密を回避できる場所の利用が増加しており、身近な憩いの空間の重要性</a:t>
            </a:r>
            <a:r>
              <a:rPr kumimoji="1" lang="ja-JP" altLang="en-US" sz="1400" dirty="0" smtClean="0">
                <a:solidFill>
                  <a:schemeClr val="tx1"/>
                </a:solidFill>
                <a:latin typeface="Meiryo UI" panose="020B0604030504040204" pitchFamily="50" charset="-128"/>
                <a:ea typeface="Meiryo UI" panose="020B0604030504040204" pitchFamily="50" charset="-128"/>
              </a:rPr>
              <a:t>が</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再認識</a:t>
            </a:r>
            <a:r>
              <a:rPr kumimoji="1" lang="ja-JP" altLang="en-US" sz="1400" dirty="0">
                <a:solidFill>
                  <a:schemeClr val="tx1"/>
                </a:solidFill>
                <a:latin typeface="Meiryo UI" panose="020B0604030504040204" pitchFamily="50" charset="-128"/>
                <a:ea typeface="Meiryo UI" panose="020B0604030504040204" pitchFamily="50" charset="-128"/>
              </a:rPr>
              <a:t>されている。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P22</a:t>
            </a:r>
            <a:endParaRPr kumimoji="1" lang="ja-JP" altLang="en-US" dirty="0"/>
          </a:p>
        </p:txBody>
      </p:sp>
      <p:sp>
        <p:nvSpPr>
          <p:cNvPr id="16" name="正方形/長方形 15"/>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4" name="図 13"/>
          <p:cNvPicPr>
            <a:picLocks noChangeAspect="1"/>
          </p:cNvPicPr>
          <p:nvPr/>
        </p:nvPicPr>
        <p:blipFill rotWithShape="1">
          <a:blip r:embed="rId2"/>
          <a:srcRect l="2466" t="4469" r="23248" b="4933"/>
          <a:stretch/>
        </p:blipFill>
        <p:spPr>
          <a:xfrm>
            <a:off x="1786906" y="1682891"/>
            <a:ext cx="6201394" cy="3742574"/>
          </a:xfrm>
          <a:prstGeom prst="rect">
            <a:avLst/>
          </a:prstGeom>
        </p:spPr>
      </p:pic>
      <p:sp>
        <p:nvSpPr>
          <p:cNvPr id="15" name="テキスト ボックス 14"/>
          <p:cNvSpPr txBox="1"/>
          <p:nvPr/>
        </p:nvSpPr>
        <p:spPr>
          <a:xfrm>
            <a:off x="1409700" y="5581204"/>
            <a:ext cx="6886757" cy="538609"/>
          </a:xfrm>
          <a:prstGeom prst="rect">
            <a:avLst/>
          </a:prstGeom>
          <a:noFill/>
        </p:spPr>
        <p:txBody>
          <a:bodyPr wrap="square" rtlCol="0">
            <a:spAutoFit/>
          </a:bodyPr>
          <a:lstStyle/>
          <a:p>
            <a:pPr>
              <a:spcBef>
                <a:spcPts val="600"/>
              </a:spcBef>
            </a:pPr>
            <a:r>
              <a:rPr lang="ja-JP" altLang="en-US" sz="1200" dirty="0" smtClean="0">
                <a:latin typeface="+mn-ea"/>
              </a:rPr>
              <a:t>出典：国交省・日立</a:t>
            </a:r>
            <a:r>
              <a:rPr lang="ja-JP" altLang="en-US" sz="1200" dirty="0">
                <a:latin typeface="+mn-ea"/>
              </a:rPr>
              <a:t>東</a:t>
            </a:r>
            <a:r>
              <a:rPr lang="ja-JP" altLang="en-US" sz="1200" dirty="0" smtClean="0">
                <a:latin typeface="+mn-ea"/>
              </a:rPr>
              <a:t>大ラボ「新型コロナ生活行動調査」　～</a:t>
            </a:r>
            <a:r>
              <a:rPr lang="en-US" altLang="ja-JP" sz="1200" dirty="0" smtClean="0">
                <a:latin typeface="+mn-ea"/>
              </a:rPr>
              <a:t>WEB</a:t>
            </a:r>
            <a:r>
              <a:rPr lang="ja-JP" altLang="en-US" sz="1200" dirty="0">
                <a:latin typeface="+mn-ea"/>
              </a:rPr>
              <a:t>調査会社モニターへのアンケート調査 </a:t>
            </a:r>
            <a:endParaRPr lang="en-US" altLang="ja-JP" sz="1200" dirty="0" smtClean="0">
              <a:latin typeface="+mn-ea"/>
            </a:endParaRPr>
          </a:p>
          <a:p>
            <a:pPr>
              <a:spcBef>
                <a:spcPts val="600"/>
              </a:spcBef>
            </a:pPr>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調査期間：令和</a:t>
            </a:r>
            <a:r>
              <a:rPr lang="en-US" altLang="ja-JP" sz="1200" dirty="0">
                <a:latin typeface="+mn-ea"/>
              </a:rPr>
              <a:t>2</a:t>
            </a:r>
            <a:r>
              <a:rPr lang="ja-JP" altLang="en-US" sz="1200" dirty="0">
                <a:latin typeface="+mn-ea"/>
              </a:rPr>
              <a:t>年</a:t>
            </a:r>
            <a:r>
              <a:rPr lang="en-US" altLang="ja-JP" sz="1200" dirty="0">
                <a:latin typeface="+mn-ea"/>
              </a:rPr>
              <a:t>8</a:t>
            </a:r>
            <a:r>
              <a:rPr lang="ja-JP" altLang="en-US" sz="1200" dirty="0">
                <a:latin typeface="+mn-ea"/>
              </a:rPr>
              <a:t>月</a:t>
            </a:r>
            <a:r>
              <a:rPr lang="en-US" altLang="ja-JP" sz="1200" dirty="0">
                <a:latin typeface="+mn-ea"/>
              </a:rPr>
              <a:t>3</a:t>
            </a:r>
            <a:r>
              <a:rPr lang="ja-JP" altLang="en-US" sz="1200" dirty="0">
                <a:latin typeface="+mn-ea"/>
              </a:rPr>
              <a:t>～</a:t>
            </a:r>
            <a:r>
              <a:rPr lang="en-US" altLang="ja-JP" sz="1200" dirty="0">
                <a:latin typeface="+mn-ea"/>
              </a:rPr>
              <a:t>25</a:t>
            </a:r>
            <a:r>
              <a:rPr lang="ja-JP" altLang="en-US" sz="1200" dirty="0" smtClean="0">
                <a:latin typeface="+mn-ea"/>
              </a:rPr>
              <a:t>日　回収</a:t>
            </a:r>
            <a:r>
              <a:rPr lang="ja-JP" altLang="en-US" sz="1200" dirty="0">
                <a:latin typeface="+mn-ea"/>
              </a:rPr>
              <a:t>サンプル：</a:t>
            </a:r>
            <a:r>
              <a:rPr lang="en-US" altLang="ja-JP" sz="1200" dirty="0">
                <a:latin typeface="+mn-ea"/>
              </a:rPr>
              <a:t>12,872</a:t>
            </a:r>
            <a:r>
              <a:rPr lang="en-US" altLang="ja-JP" sz="1200" dirty="0" smtClean="0">
                <a:latin typeface="+mn-ea"/>
              </a:rPr>
              <a:t>)</a:t>
            </a:r>
            <a:endParaRPr lang="en-US" altLang="ja-JP" sz="1200" dirty="0">
              <a:latin typeface="+mn-ea"/>
            </a:endParaRPr>
          </a:p>
        </p:txBody>
      </p:sp>
      <p:sp>
        <p:nvSpPr>
          <p:cNvPr id="21" name="テキスト ボックス 20"/>
          <p:cNvSpPr txBox="1"/>
          <p:nvPr/>
        </p:nvSpPr>
        <p:spPr>
          <a:xfrm>
            <a:off x="2667361" y="1378421"/>
            <a:ext cx="5320939" cy="374461"/>
          </a:xfrm>
          <a:prstGeom prst="rect">
            <a:avLst/>
          </a:prstGeom>
          <a:noFill/>
        </p:spPr>
        <p:txBody>
          <a:bodyPr wrap="square" rtlCol="0">
            <a:spAutoFit/>
          </a:bodyPr>
          <a:lstStyle/>
          <a:p>
            <a:pPr>
              <a:lnSpc>
                <a:spcPts val="2200"/>
              </a:lnSpc>
            </a:pPr>
            <a:r>
              <a:rPr lang="en-US" altLang="ja-JP" sz="1600" dirty="0" smtClean="0">
                <a:latin typeface="+mn-ea"/>
              </a:rPr>
              <a:t>【</a:t>
            </a:r>
            <a:r>
              <a:rPr lang="ja-JP" altLang="en-US" sz="1600" dirty="0" smtClean="0">
                <a:latin typeface="+mn-ea"/>
              </a:rPr>
              <a:t>都市</a:t>
            </a:r>
            <a:r>
              <a:rPr lang="ja-JP" altLang="en-US" sz="1600" dirty="0">
                <a:latin typeface="+mn-ea"/>
              </a:rPr>
              <a:t>空間に対する意識（充実してほしい空間</a:t>
            </a:r>
            <a:r>
              <a:rPr lang="ja-JP" altLang="en-US" sz="1600" dirty="0" smtClean="0">
                <a:latin typeface="+mn-ea"/>
              </a:rPr>
              <a:t>）</a:t>
            </a:r>
            <a:r>
              <a:rPr lang="en-US" altLang="ja-JP" sz="1600" dirty="0">
                <a:latin typeface="+mn-ea"/>
              </a:rPr>
              <a:t>】</a:t>
            </a:r>
            <a:endParaRPr kumimoji="1" lang="ja-JP" altLang="en-US" sz="1600" dirty="0">
              <a:latin typeface="+mn-ea"/>
            </a:endParaRP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61</a:t>
            </a:fld>
            <a:endParaRPr lang="ja-JP" altLang="en-US" sz="1600" dirty="0"/>
          </a:p>
        </p:txBody>
      </p:sp>
    </p:spTree>
    <p:extLst>
      <p:ext uri="{BB962C8B-B14F-4D97-AF65-F5344CB8AC3E}">
        <p14:creationId xmlns:p14="http://schemas.microsoft.com/office/powerpoint/2010/main" val="446737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③東京一極集中リスク</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62</a:t>
            </a:fld>
            <a:endParaRPr lang="ja-JP" altLang="en-US" sz="1600" dirty="0"/>
          </a:p>
        </p:txBody>
      </p:sp>
    </p:spTree>
    <p:extLst>
      <p:ext uri="{BB962C8B-B14F-4D97-AF65-F5344CB8AC3E}">
        <p14:creationId xmlns:p14="http://schemas.microsoft.com/office/powerpoint/2010/main" val="716768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986948928"/>
              </p:ext>
            </p:extLst>
          </p:nvPr>
        </p:nvGraphicFramePr>
        <p:xfrm>
          <a:off x="252000" y="1530842"/>
          <a:ext cx="9396000" cy="3816000"/>
        </p:xfrm>
        <a:graphic>
          <a:graphicData uri="http://schemas.openxmlformats.org/drawingml/2006/table">
            <a:tbl>
              <a:tblPr firstRow="1" firstCol="1" bandRow="1">
                <a:tableStyleId>{5C22544A-7EE6-4342-B048-85BDC9FD1C3A}</a:tableStyleId>
              </a:tblPr>
              <a:tblGrid>
                <a:gridCol w="756000">
                  <a:extLst>
                    <a:ext uri="{9D8B030D-6E8A-4147-A177-3AD203B41FA5}">
                      <a16:colId xmlns:a16="http://schemas.microsoft.com/office/drawing/2014/main" val="3928948355"/>
                    </a:ext>
                  </a:extLst>
                </a:gridCol>
                <a:gridCol w="1260000">
                  <a:extLst>
                    <a:ext uri="{9D8B030D-6E8A-4147-A177-3AD203B41FA5}">
                      <a16:colId xmlns:a16="http://schemas.microsoft.com/office/drawing/2014/main" val="1504585983"/>
                    </a:ext>
                  </a:extLst>
                </a:gridCol>
                <a:gridCol w="936000">
                  <a:extLst>
                    <a:ext uri="{9D8B030D-6E8A-4147-A177-3AD203B41FA5}">
                      <a16:colId xmlns:a16="http://schemas.microsoft.com/office/drawing/2014/main" val="4172693925"/>
                    </a:ext>
                  </a:extLst>
                </a:gridCol>
                <a:gridCol w="936000">
                  <a:extLst>
                    <a:ext uri="{9D8B030D-6E8A-4147-A177-3AD203B41FA5}">
                      <a16:colId xmlns:a16="http://schemas.microsoft.com/office/drawing/2014/main" val="4184999256"/>
                    </a:ext>
                  </a:extLst>
                </a:gridCol>
                <a:gridCol w="1584000">
                  <a:extLst>
                    <a:ext uri="{9D8B030D-6E8A-4147-A177-3AD203B41FA5}">
                      <a16:colId xmlns:a16="http://schemas.microsoft.com/office/drawing/2014/main" val="3086846628"/>
                    </a:ext>
                  </a:extLst>
                </a:gridCol>
                <a:gridCol w="864000">
                  <a:extLst>
                    <a:ext uri="{9D8B030D-6E8A-4147-A177-3AD203B41FA5}">
                      <a16:colId xmlns:a16="http://schemas.microsoft.com/office/drawing/2014/main" val="543441147"/>
                    </a:ext>
                  </a:extLst>
                </a:gridCol>
                <a:gridCol w="936000">
                  <a:extLst>
                    <a:ext uri="{9D8B030D-6E8A-4147-A177-3AD203B41FA5}">
                      <a16:colId xmlns:a16="http://schemas.microsoft.com/office/drawing/2014/main" val="610371725"/>
                    </a:ext>
                  </a:extLst>
                </a:gridCol>
                <a:gridCol w="1188000">
                  <a:extLst>
                    <a:ext uri="{9D8B030D-6E8A-4147-A177-3AD203B41FA5}">
                      <a16:colId xmlns:a16="http://schemas.microsoft.com/office/drawing/2014/main" val="1989293916"/>
                    </a:ext>
                  </a:extLst>
                </a:gridCol>
                <a:gridCol w="936000">
                  <a:extLst>
                    <a:ext uri="{9D8B030D-6E8A-4147-A177-3AD203B41FA5}">
                      <a16:colId xmlns:a16="http://schemas.microsoft.com/office/drawing/2014/main" val="2163445536"/>
                    </a:ext>
                  </a:extLst>
                </a:gridCol>
              </a:tblGrid>
              <a:tr h="468000">
                <a:tc rowSpan="2">
                  <a:txBody>
                    <a:bodyPr/>
                    <a:lstStyle/>
                    <a:p>
                      <a:pPr algn="ctr">
                        <a:spcAft>
                          <a:spcPts val="0"/>
                        </a:spcAft>
                      </a:pPr>
                      <a:r>
                        <a:rPr lang="en-US" sz="1600" kern="100" dirty="0">
                          <a:solidFill>
                            <a:srgbClr val="FFFFFF"/>
                          </a:solidFill>
                          <a:effectLst/>
                          <a:latin typeface="+mn-ea"/>
                          <a:ea typeface="+mn-ea"/>
                        </a:rPr>
                        <a:t> </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kern="100" dirty="0" smtClean="0">
                          <a:solidFill>
                            <a:srgbClr val="FFFFFF"/>
                          </a:solidFill>
                          <a:effectLst/>
                          <a:latin typeface="+mn-ea"/>
                          <a:ea typeface="+mn-ea"/>
                          <a:cs typeface="+mn-cs"/>
                        </a:rPr>
                        <a:t>面積</a:t>
                      </a:r>
                      <a:endParaRPr lang="en-US" altLang="ja-JP" sz="1600" kern="100" dirty="0" smtClean="0">
                        <a:solidFill>
                          <a:srgbClr val="FFFFFF"/>
                        </a:solidFill>
                        <a:effectLst/>
                        <a:latin typeface="+mn-ea"/>
                        <a:ea typeface="+mn-ea"/>
                        <a:cs typeface="+mn-cs"/>
                      </a:endParaRPr>
                    </a:p>
                    <a:p>
                      <a:pPr algn="ctr">
                        <a:spcBef>
                          <a:spcPts val="600"/>
                        </a:spcBef>
                        <a:spcAft>
                          <a:spcPts val="0"/>
                        </a:spcAft>
                      </a:pPr>
                      <a:r>
                        <a:rPr lang="en-US" altLang="ja-JP" sz="1200" kern="100" dirty="0" smtClean="0">
                          <a:solidFill>
                            <a:srgbClr val="FFFFFF"/>
                          </a:solidFill>
                          <a:effectLst/>
                          <a:latin typeface="+mn-ea"/>
                          <a:ea typeface="+mn-ea"/>
                          <a:cs typeface="+mn-cs"/>
                        </a:rPr>
                        <a:t>(km</a:t>
                      </a:r>
                      <a:r>
                        <a:rPr lang="en-US" altLang="ja-JP" sz="1200" kern="100" baseline="30000" dirty="0" smtClean="0">
                          <a:solidFill>
                            <a:srgbClr val="FFFFFF"/>
                          </a:solidFill>
                          <a:effectLst/>
                          <a:latin typeface="+mn-ea"/>
                          <a:ea typeface="+mn-ea"/>
                          <a:cs typeface="+mn-cs"/>
                        </a:rPr>
                        <a:t>2</a:t>
                      </a:r>
                      <a:r>
                        <a:rPr lang="en-US" altLang="ja-JP" sz="1200" kern="100" dirty="0" smtClean="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kern="100" dirty="0" smtClean="0">
                          <a:solidFill>
                            <a:srgbClr val="FFFFFF"/>
                          </a:solidFill>
                          <a:effectLst/>
                          <a:latin typeface="+mn-ea"/>
                          <a:ea typeface="+mn-ea"/>
                        </a:rPr>
                        <a:t>人口</a:t>
                      </a:r>
                      <a:endParaRPr lang="en-US" altLang="ja-JP" sz="1600" kern="100" dirty="0" smtClean="0">
                        <a:solidFill>
                          <a:srgbClr val="FFFFFF"/>
                        </a:solidFill>
                        <a:effectLst/>
                        <a:latin typeface="+mn-ea"/>
                        <a:ea typeface="+mn-ea"/>
                      </a:endParaRPr>
                    </a:p>
                    <a:p>
                      <a:pPr algn="ctr">
                        <a:spcBef>
                          <a:spcPts val="600"/>
                        </a:spcBef>
                        <a:spcAft>
                          <a:spcPts val="0"/>
                        </a:spcAft>
                      </a:pPr>
                      <a:r>
                        <a:rPr lang="ja-JP" altLang="en-US" sz="1200" kern="100" dirty="0" smtClean="0">
                          <a:solidFill>
                            <a:srgbClr val="FFFFFF"/>
                          </a:solidFill>
                          <a:effectLst/>
                          <a:latin typeface="+mn-ea"/>
                          <a:ea typeface="+mn-ea"/>
                          <a:cs typeface="Times New Roman" panose="02020603050405020304" pitchFamily="18" charset="0"/>
                        </a:rPr>
                        <a:t>（人）</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kern="100" dirty="0" smtClean="0">
                          <a:solidFill>
                            <a:srgbClr val="FFFFFF"/>
                          </a:solidFill>
                          <a:effectLst/>
                          <a:latin typeface="+mn-ea"/>
                          <a:ea typeface="+mn-ea"/>
                          <a:cs typeface="Times New Roman" panose="02020603050405020304" pitchFamily="18" charset="0"/>
                        </a:rPr>
                        <a:t>人口密度</a:t>
                      </a:r>
                      <a:endParaRPr lang="en-US" altLang="ja-JP" sz="1600" kern="100" dirty="0" smtClean="0">
                        <a:solidFill>
                          <a:srgbClr val="FFFFFF"/>
                        </a:solidFill>
                        <a:effectLst/>
                        <a:latin typeface="+mn-ea"/>
                        <a:ea typeface="+mn-ea"/>
                        <a:cs typeface="Times New Roman" panose="02020603050405020304" pitchFamily="18" charset="0"/>
                      </a:endParaRPr>
                    </a:p>
                    <a:p>
                      <a:pPr algn="ctr">
                        <a:spcBef>
                          <a:spcPts val="600"/>
                        </a:spcBef>
                        <a:spcAft>
                          <a:spcPts val="0"/>
                        </a:spcAft>
                      </a:pPr>
                      <a:r>
                        <a:rPr lang="ja-JP" altLang="en-US" sz="1200" kern="100" dirty="0" smtClean="0">
                          <a:solidFill>
                            <a:srgbClr val="FFFFFF"/>
                          </a:solidFill>
                          <a:effectLst/>
                          <a:latin typeface="+mn-ea"/>
                          <a:ea typeface="+mn-ea"/>
                          <a:cs typeface="Times New Roman" panose="02020603050405020304" pitchFamily="18" charset="0"/>
                        </a:rPr>
                        <a:t>（人</a:t>
                      </a:r>
                      <a:r>
                        <a:rPr lang="en-US" altLang="ja-JP" sz="1200" kern="100" dirty="0" smtClean="0">
                          <a:solidFill>
                            <a:srgbClr val="FFFFFF"/>
                          </a:solidFill>
                          <a:effectLst/>
                          <a:latin typeface="+mn-ea"/>
                          <a:ea typeface="+mn-ea"/>
                          <a:cs typeface="Times New Roman" panose="02020603050405020304" pitchFamily="18" charset="0"/>
                        </a:rPr>
                        <a:t>/km</a:t>
                      </a:r>
                      <a:r>
                        <a:rPr lang="en-US" altLang="ja-JP" sz="1200" kern="100" baseline="30000" dirty="0" smtClean="0">
                          <a:solidFill>
                            <a:srgbClr val="FFFFFF"/>
                          </a:solidFill>
                          <a:effectLst/>
                          <a:latin typeface="+mn-ea"/>
                          <a:ea typeface="+mn-ea"/>
                          <a:cs typeface="Times New Roman" panose="02020603050405020304" pitchFamily="18" charset="0"/>
                        </a:rPr>
                        <a:t>2</a:t>
                      </a:r>
                      <a:r>
                        <a:rPr lang="ja-JP" altLang="en-US" sz="1200" kern="100" dirty="0" smtClean="0">
                          <a:solidFill>
                            <a:srgbClr val="FFFFFF"/>
                          </a:solidFill>
                          <a:effectLst/>
                          <a:latin typeface="+mn-ea"/>
                          <a:ea typeface="+mn-ea"/>
                          <a:cs typeface="Times New Roman" panose="02020603050405020304" pitchFamily="18" charset="0"/>
                        </a:rPr>
                        <a:t>）</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smtClean="0">
                          <a:solidFill>
                            <a:srgbClr val="FFFFFF"/>
                          </a:solidFill>
                          <a:effectLst/>
                          <a:latin typeface="+mn-ea"/>
                          <a:ea typeface="+mn-ea"/>
                          <a:cs typeface="+mn-cs"/>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r>
                        <a:rPr lang="ja-JP" altLang="en-US" sz="1600" kern="100" dirty="0" smtClean="0">
                          <a:solidFill>
                            <a:srgbClr val="FFFFFF"/>
                          </a:solidFill>
                          <a:effectLst/>
                          <a:latin typeface="+mn-ea"/>
                          <a:ea typeface="+mn-ea"/>
                          <a:cs typeface="Times New Roman" panose="02020603050405020304" pitchFamily="18" charset="0"/>
                        </a:rPr>
                        <a:t>順位</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smtClean="0">
                          <a:solidFill>
                            <a:srgbClr val="FFFFFF"/>
                          </a:solidFill>
                          <a:effectLst/>
                          <a:latin typeface="+mn-ea"/>
                          <a:ea typeface="+mn-ea"/>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smtClean="0">
                          <a:solidFill>
                            <a:srgbClr val="FFFFFF"/>
                          </a:solidFill>
                          <a:effectLst/>
                          <a:latin typeface="+mn-ea"/>
                          <a:ea typeface="+mn-ea"/>
                          <a:cs typeface="Times New Roman" panose="02020603050405020304" pitchFamily="18" charset="0"/>
                        </a:rPr>
                        <a:t>順位</a:t>
                      </a:r>
                      <a:endParaRPr lang="ja-JP" altLang="ja-JP" sz="1600" kern="100" dirty="0" smtClean="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smtClean="0">
                          <a:solidFill>
                            <a:srgbClr val="FFFFFF"/>
                          </a:solidFill>
                          <a:effectLst/>
                          <a:latin typeface="+mn-ea"/>
                          <a:ea typeface="+mn-ea"/>
                          <a:cs typeface="Times New Roman" panose="02020603050405020304" pitchFamily="18" charset="0"/>
                        </a:rPr>
                        <a:t>順位</a:t>
                      </a:r>
                      <a:endParaRPr lang="ja-JP" altLang="ja-JP" sz="1600" kern="100" dirty="0" smtClean="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C9BD5"/>
                    </a:solidFill>
                  </a:tcPr>
                </a:tc>
                <a:extLst>
                  <a:ext uri="{0D108BD9-81ED-4DB2-BD59-A6C34878D82A}">
                    <a16:rowId xmlns:a16="http://schemas.microsoft.com/office/drawing/2014/main" val="182402036"/>
                  </a:ext>
                </a:extLst>
              </a:tr>
              <a:tr h="576000">
                <a:tc>
                  <a:txBody>
                    <a:bodyPr/>
                    <a:lstStyle/>
                    <a:p>
                      <a:pPr algn="ctr">
                        <a:spcAft>
                          <a:spcPts val="0"/>
                        </a:spcAft>
                      </a:pPr>
                      <a:r>
                        <a:rPr lang="ja-JP" sz="1600" kern="100" dirty="0">
                          <a:effectLst/>
                          <a:latin typeface="+mn-ea"/>
                          <a:ea typeface="+mn-ea"/>
                        </a:rPr>
                        <a:t>全国</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smtClean="0">
                          <a:effectLst/>
                          <a:latin typeface="+mn-ea"/>
                          <a:ea typeface="+mn-ea"/>
                          <a:cs typeface="Times New Roman" panose="02020603050405020304" pitchFamily="18" charset="0"/>
                        </a:rPr>
                        <a:t>377,971</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smtClean="0">
                          <a:effectLst/>
                          <a:latin typeface="+mn-ea"/>
                          <a:ea typeface="+mn-ea"/>
                          <a:cs typeface="Times New Roman" panose="02020603050405020304" pitchFamily="18" charset="0"/>
                        </a:rPr>
                        <a:t>―</a:t>
                      </a:r>
                      <a:endParaRPr lang="ja-JP" altLang="ja-JP" sz="1600" kern="100" dirty="0" smtClean="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sz="1600" kern="100" dirty="0" smtClean="0">
                          <a:effectLst/>
                          <a:latin typeface="+mn-ea"/>
                          <a:ea typeface="+mn-ea"/>
                        </a:rPr>
                        <a:t>127,094,745</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smtClean="0">
                          <a:effectLst/>
                          <a:latin typeface="+mn-ea"/>
                          <a:ea typeface="+mn-ea"/>
                          <a:cs typeface="Times New Roman" panose="02020603050405020304" pitchFamily="18" charset="0"/>
                        </a:rPr>
                        <a:t>―</a:t>
                      </a:r>
                      <a:endParaRPr lang="ja-JP" altLang="ja-JP" sz="1600" kern="100" dirty="0" smtClean="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smtClean="0">
                          <a:effectLst/>
                          <a:latin typeface="+mn-ea"/>
                          <a:ea typeface="+mn-ea"/>
                          <a:cs typeface="Times New Roman" panose="02020603050405020304" pitchFamily="18" charset="0"/>
                        </a:rPr>
                        <a:t>341</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smtClean="0">
                          <a:effectLst/>
                          <a:latin typeface="+mn-ea"/>
                          <a:ea typeface="+mn-ea"/>
                          <a:cs typeface="Times New Roman" panose="02020603050405020304" pitchFamily="18" charset="0"/>
                        </a:rPr>
                        <a:t>―</a:t>
                      </a:r>
                      <a:endParaRPr lang="ja-JP" altLang="ja-JP" sz="1600"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576000">
                <a:tc>
                  <a:txBody>
                    <a:bodyPr/>
                    <a:lstStyle/>
                    <a:p>
                      <a:pPr algn="ctr">
                        <a:spcAft>
                          <a:spcPts val="0"/>
                        </a:spcAft>
                      </a:pPr>
                      <a:r>
                        <a:rPr lang="ja-JP" sz="1600" b="1" kern="100" dirty="0">
                          <a:effectLst/>
                          <a:latin typeface="+mn-ea"/>
                          <a:ea typeface="+mn-ea"/>
                        </a:rPr>
                        <a:t>東京</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smtClean="0">
                          <a:effectLst/>
                          <a:latin typeface="+mn-ea"/>
                          <a:ea typeface="+mn-ea"/>
                          <a:cs typeface="+mn-cs"/>
                        </a:rPr>
                        <a:t>2,191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smtClean="0">
                          <a:effectLst/>
                          <a:latin typeface="+mn-ea"/>
                          <a:ea typeface="+mn-ea"/>
                          <a:cs typeface="+mn-cs"/>
                        </a:rPr>
                        <a:t>0.58%</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smtClean="0">
                          <a:effectLst/>
                          <a:latin typeface="+mn-ea"/>
                          <a:ea typeface="+mn-ea"/>
                          <a:cs typeface="Times New Roman" panose="02020603050405020304" pitchFamily="18" charset="0"/>
                        </a:rPr>
                        <a:t>45</a:t>
                      </a:r>
                      <a:r>
                        <a:rPr lang="ja-JP" altLang="en-US" sz="1600" b="1" kern="100" dirty="0" smtClean="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1" kern="100" dirty="0" smtClean="0">
                          <a:effectLst/>
                          <a:latin typeface="+mn-ea"/>
                          <a:ea typeface="+mn-ea"/>
                        </a:rPr>
                        <a:t>13,515,271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smtClean="0">
                          <a:effectLst/>
                          <a:latin typeface="+mn-ea"/>
                          <a:ea typeface="+mn-ea"/>
                          <a:cs typeface="Times New Roman" panose="02020603050405020304" pitchFamily="18" charset="0"/>
                        </a:rPr>
                        <a:t>10.6%</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smtClean="0">
                          <a:effectLst/>
                          <a:latin typeface="+mn-ea"/>
                          <a:ea typeface="+mn-ea"/>
                          <a:cs typeface="Times New Roman" panose="02020603050405020304" pitchFamily="18" charset="0"/>
                        </a:rPr>
                        <a:t>1</a:t>
                      </a:r>
                      <a:r>
                        <a:rPr lang="ja-JP" altLang="en-US" sz="1600" b="1" kern="100" dirty="0" smtClean="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smtClean="0">
                          <a:effectLst/>
                          <a:latin typeface="+mn-ea"/>
                          <a:ea typeface="+mn-ea"/>
                          <a:cs typeface="Times New Roman" panose="02020603050405020304" pitchFamily="18" charset="0"/>
                        </a:rPr>
                        <a:t>6,169</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smtClean="0">
                          <a:effectLst/>
                          <a:latin typeface="+mn-ea"/>
                          <a:ea typeface="+mn-ea"/>
                          <a:cs typeface="Times New Roman" panose="02020603050405020304" pitchFamily="18" charset="0"/>
                        </a:rPr>
                        <a:t>1</a:t>
                      </a:r>
                      <a:r>
                        <a:rPr lang="ja-JP" altLang="en-US" sz="1600" b="1" kern="100" dirty="0" smtClean="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576000">
                <a:tc>
                  <a:txBody>
                    <a:bodyPr/>
                    <a:lstStyle/>
                    <a:p>
                      <a:pPr algn="ctr">
                        <a:spcAft>
                          <a:spcPts val="0"/>
                        </a:spcAft>
                      </a:pPr>
                      <a:r>
                        <a:rPr lang="ja-JP" altLang="en-US" sz="1600" kern="100" dirty="0" smtClean="0">
                          <a:effectLst/>
                          <a:latin typeface="+mn-ea"/>
                          <a:ea typeface="+mn-ea"/>
                          <a:cs typeface="Times New Roman" panose="02020603050405020304" pitchFamily="18" charset="0"/>
                        </a:rPr>
                        <a:t>神奈川</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smtClean="0">
                          <a:effectLst/>
                          <a:latin typeface="+mn-ea"/>
                          <a:ea typeface="+mn-ea"/>
                          <a:cs typeface="Times New Roman" panose="02020603050405020304" pitchFamily="18" charset="0"/>
                        </a:rPr>
                        <a:t>2,416</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0.64%</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43</a:t>
                      </a:r>
                      <a:r>
                        <a:rPr lang="ja-JP" altLang="en-US" sz="1600" kern="100" dirty="0" smtClean="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smtClean="0">
                          <a:effectLst/>
                          <a:latin typeface="+mn-ea"/>
                          <a:ea typeface="+mn-ea"/>
                          <a:cs typeface="Times New Roman" panose="02020603050405020304" pitchFamily="18" charset="0"/>
                        </a:rPr>
                        <a:t>9,126,214</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7.2%</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2</a:t>
                      </a:r>
                      <a:r>
                        <a:rPr lang="ja-JP" altLang="en-US" sz="1600" kern="100" dirty="0" smtClean="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smtClean="0">
                          <a:effectLst/>
                          <a:latin typeface="+mn-ea"/>
                          <a:ea typeface="+mn-ea"/>
                          <a:cs typeface="Times New Roman" panose="02020603050405020304" pitchFamily="18" charset="0"/>
                        </a:rPr>
                        <a:t>3,778</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3</a:t>
                      </a:r>
                      <a:r>
                        <a:rPr lang="ja-JP" altLang="en-US" sz="1600" kern="100" dirty="0" smtClean="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576000">
                <a:tc>
                  <a:txBody>
                    <a:bodyPr/>
                    <a:lstStyle/>
                    <a:p>
                      <a:pPr algn="ctr">
                        <a:spcAft>
                          <a:spcPts val="0"/>
                        </a:spcAft>
                      </a:pPr>
                      <a:r>
                        <a:rPr lang="ja-JP" altLang="en-US" sz="1600" kern="100" dirty="0" smtClean="0">
                          <a:effectLst/>
                          <a:latin typeface="+mn-ea"/>
                          <a:ea typeface="+mn-ea"/>
                          <a:cs typeface="Times New Roman" panose="02020603050405020304" pitchFamily="18" charset="0"/>
                        </a:rPr>
                        <a:t>愛知</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smtClean="0">
                          <a:effectLst/>
                          <a:latin typeface="+mn-ea"/>
                          <a:ea typeface="+mn-ea"/>
                          <a:cs typeface="Times New Roman" panose="02020603050405020304" pitchFamily="18" charset="0"/>
                        </a:rPr>
                        <a:t>5,172</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1.37%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27</a:t>
                      </a:r>
                      <a:r>
                        <a:rPr lang="ja-JP" altLang="en-US" sz="1600" kern="100" dirty="0" smtClean="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smtClean="0">
                          <a:effectLst/>
                          <a:latin typeface="+mn-ea"/>
                          <a:ea typeface="+mn-ea"/>
                          <a:cs typeface="Times New Roman" panose="02020603050405020304" pitchFamily="18" charset="0"/>
                        </a:rPr>
                        <a:t>7,483,128</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5.9%</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4</a:t>
                      </a:r>
                      <a:r>
                        <a:rPr lang="ja-JP" altLang="en-US" sz="1600" kern="100" dirty="0" smtClean="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smtClean="0">
                          <a:effectLst/>
                          <a:latin typeface="+mn-ea"/>
                          <a:ea typeface="+mn-ea"/>
                          <a:cs typeface="Times New Roman" panose="02020603050405020304" pitchFamily="18" charset="0"/>
                        </a:rPr>
                        <a:t>1,447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smtClean="0">
                          <a:effectLst/>
                          <a:latin typeface="+mn-ea"/>
                          <a:ea typeface="+mn-ea"/>
                          <a:cs typeface="Times New Roman" panose="02020603050405020304" pitchFamily="18" charset="0"/>
                        </a:rPr>
                        <a:t>5</a:t>
                      </a:r>
                      <a:r>
                        <a:rPr lang="ja-JP" altLang="en-US" sz="1600" kern="100" dirty="0" smtClean="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576000">
                <a:tc>
                  <a:txBody>
                    <a:bodyPr/>
                    <a:lstStyle/>
                    <a:p>
                      <a:pPr algn="ctr">
                        <a:spcAft>
                          <a:spcPts val="0"/>
                        </a:spcAft>
                      </a:pPr>
                      <a:r>
                        <a:rPr lang="ja-JP" sz="1600" kern="100" dirty="0">
                          <a:effectLst/>
                          <a:latin typeface="+mn-ea"/>
                          <a:ea typeface="+mn-ea"/>
                        </a:rPr>
                        <a:t>大阪</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smtClean="0">
                          <a:effectLst/>
                          <a:latin typeface="+mn-ea"/>
                          <a:ea typeface="+mn-ea"/>
                        </a:rPr>
                        <a:t>1,905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smtClean="0">
                          <a:effectLst/>
                          <a:latin typeface="+mn-ea"/>
                          <a:ea typeface="+mn-ea"/>
                          <a:cs typeface="+mn-cs"/>
                        </a:rPr>
                        <a:t>0.50%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smtClean="0">
                          <a:effectLst/>
                          <a:latin typeface="+mn-ea"/>
                          <a:ea typeface="+mn-ea"/>
                          <a:cs typeface="Times New Roman" panose="02020603050405020304" pitchFamily="18" charset="0"/>
                        </a:rPr>
                        <a:t>46</a:t>
                      </a:r>
                      <a:r>
                        <a:rPr lang="ja-JP" altLang="en-US" sz="1600" kern="100" dirty="0" smtClean="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0" kern="100" dirty="0" smtClean="0">
                          <a:effectLst/>
                          <a:latin typeface="+mn-ea"/>
                          <a:ea typeface="+mn-ea"/>
                        </a:rPr>
                        <a:t>8,839,469</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smtClean="0">
                          <a:effectLst/>
                          <a:latin typeface="+mn-ea"/>
                          <a:ea typeface="+mn-ea"/>
                          <a:cs typeface="Times New Roman" panose="02020603050405020304" pitchFamily="18" charset="0"/>
                        </a:rPr>
                        <a:t>7.0%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smtClean="0">
                          <a:effectLst/>
                          <a:latin typeface="+mn-ea"/>
                          <a:ea typeface="+mn-ea"/>
                          <a:cs typeface="Times New Roman" panose="02020603050405020304" pitchFamily="18" charset="0"/>
                        </a:rPr>
                        <a:t>3</a:t>
                      </a:r>
                      <a:r>
                        <a:rPr lang="ja-JP" altLang="en-US" sz="1600" kern="100" dirty="0" smtClean="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smtClean="0">
                          <a:effectLst/>
                          <a:latin typeface="+mn-ea"/>
                          <a:ea typeface="+mn-ea"/>
                          <a:cs typeface="Times New Roman" panose="02020603050405020304" pitchFamily="18" charset="0"/>
                        </a:rPr>
                        <a:t>4,640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smtClean="0">
                          <a:effectLst/>
                          <a:latin typeface="+mn-ea"/>
                          <a:ea typeface="+mn-ea"/>
                          <a:cs typeface="Times New Roman" panose="02020603050405020304" pitchFamily="18" charset="0"/>
                        </a:rPr>
                        <a:t>2</a:t>
                      </a:r>
                      <a:r>
                        <a:rPr lang="ja-JP" altLang="en-US" sz="1600" kern="100" dirty="0" smtClean="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2" name="テキスト ボックス 11">
            <a:extLst>
              <a:ext uri="{FF2B5EF4-FFF2-40B4-BE49-F238E27FC236}">
                <a16:creationId xmlns:a16="http://schemas.microsoft.com/office/drawing/2014/main" id="{178AA22E-FCB1-45B3-87A6-15F3CBAFE844}"/>
              </a:ext>
            </a:extLst>
          </p:cNvPr>
          <p:cNvSpPr txBox="1"/>
          <p:nvPr/>
        </p:nvSpPr>
        <p:spPr>
          <a:xfrm>
            <a:off x="999744" y="5429416"/>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国勢</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東京に人口が一極</a:t>
            </a:r>
            <a:r>
              <a:rPr kumimoji="1" lang="ja-JP" altLang="en-US" sz="1400" dirty="0" smtClean="0">
                <a:solidFill>
                  <a:schemeClr val="tx1"/>
                </a:solidFill>
                <a:latin typeface="Meiryo UI" panose="020B0604030504040204" pitchFamily="50" charset="-128"/>
                <a:ea typeface="Meiryo UI" panose="020B0604030504040204" pitchFamily="50" charset="-128"/>
              </a:rPr>
              <a:t>集中。（</a:t>
            </a:r>
            <a:r>
              <a:rPr kumimoji="1" lang="ja-JP" altLang="en-US" sz="1400" dirty="0">
                <a:solidFill>
                  <a:schemeClr val="tx1"/>
                </a:solidFill>
                <a:latin typeface="Meiryo UI" panose="020B0604030504040204" pitchFamily="50" charset="-128"/>
                <a:ea typeface="Meiryo UI" panose="020B0604030504040204" pitchFamily="50" charset="-128"/>
              </a:rPr>
              <a:t>日本全土の</a:t>
            </a:r>
            <a:r>
              <a:rPr kumimoji="1" lang="en-US" altLang="ja-JP" sz="1400" dirty="0">
                <a:solidFill>
                  <a:schemeClr val="tx1"/>
                </a:solidFill>
                <a:latin typeface="Meiryo UI" panose="020B0604030504040204" pitchFamily="50" charset="-128"/>
                <a:ea typeface="Meiryo UI" panose="020B0604030504040204" pitchFamily="50" charset="-128"/>
              </a:rPr>
              <a:t>0.58%</a:t>
            </a:r>
            <a:r>
              <a:rPr kumimoji="1" lang="ja-JP" altLang="en-US" sz="1400" dirty="0">
                <a:solidFill>
                  <a:schemeClr val="tx1"/>
                </a:solidFill>
                <a:latin typeface="Meiryo UI" panose="020B0604030504040204" pitchFamily="50" charset="-128"/>
                <a:ea typeface="Meiryo UI" panose="020B0604030504040204" pitchFamily="50" charset="-128"/>
              </a:rPr>
              <a:t>の面積に、全人口の約</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が集中</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a:t>
            </a:r>
            <a:r>
              <a:rPr kumimoji="1" lang="ja-JP" altLang="en-US" b="1" dirty="0" smtClean="0">
                <a:solidFill>
                  <a:schemeClr val="bg1"/>
                </a:solidFill>
              </a:rPr>
              <a:t>（面積・人口）</a:t>
            </a:r>
            <a:endParaRPr kumimoji="1" lang="ja-JP" altLang="en-US" b="1" dirty="0">
              <a:solidFill>
                <a:schemeClr val="bg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63</a:t>
            </a:fld>
            <a:endParaRPr lang="ja-JP" altLang="en-US" sz="1600" dirty="0"/>
          </a:p>
        </p:txBody>
      </p:sp>
    </p:spTree>
    <p:extLst>
      <p:ext uri="{BB962C8B-B14F-4D97-AF65-F5344CB8AC3E}">
        <p14:creationId xmlns:p14="http://schemas.microsoft.com/office/powerpoint/2010/main" val="17084594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39999"/>
            <a:ext cx="835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日本は、他の先進国に比べ、政治・経済・人口が過度に東京に一極集中</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こう</a:t>
            </a:r>
            <a:r>
              <a:rPr kumimoji="1" lang="ja-JP" altLang="en-US" sz="1400" dirty="0">
                <a:solidFill>
                  <a:schemeClr val="tx1"/>
                </a:solidFill>
                <a:latin typeface="Meiryo UI" panose="020B0604030504040204" pitchFamily="50" charset="-128"/>
                <a:ea typeface="Meiryo UI" panose="020B0604030504040204" pitchFamily="50" charset="-128"/>
              </a:rPr>
              <a:t>した中、人口が過密する東京において、コロナが感染拡大したことにより、あらためて、危機事象発生時に</a:t>
            </a:r>
            <a:r>
              <a:rPr kumimoji="1" lang="ja-JP" altLang="en-US" sz="1400" dirty="0" smtClean="0">
                <a:solidFill>
                  <a:schemeClr val="tx1"/>
                </a:solidFill>
                <a:latin typeface="Meiryo UI" panose="020B0604030504040204" pitchFamily="50" charset="-128"/>
                <a:ea typeface="Meiryo UI" panose="020B0604030504040204" pitchFamily="50" charset="-128"/>
              </a:rPr>
              <a:t>おける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東京</a:t>
            </a:r>
            <a:r>
              <a:rPr kumimoji="1" lang="ja-JP" altLang="en-US" sz="1400" dirty="0">
                <a:solidFill>
                  <a:schemeClr val="tx1"/>
                </a:solidFill>
                <a:latin typeface="Meiryo UI" panose="020B0604030504040204" pitchFamily="50" charset="-128"/>
                <a:ea typeface="Meiryo UI" panose="020B0604030504040204" pitchFamily="50" charset="-128"/>
              </a:rPr>
              <a:t>一極集中のリスクが顕在化。</a:t>
            </a: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a:t>
            </a:r>
            <a:r>
              <a:rPr kumimoji="1" lang="ja-JP" altLang="en-US" b="1" dirty="0" smtClean="0">
                <a:solidFill>
                  <a:schemeClr val="bg1"/>
                </a:solidFill>
              </a:rPr>
              <a:t>（</a:t>
            </a:r>
            <a:r>
              <a:rPr kumimoji="1" lang="en-US" altLang="ja-JP" b="1" dirty="0" smtClean="0">
                <a:solidFill>
                  <a:schemeClr val="bg1"/>
                </a:solidFill>
              </a:rPr>
              <a:t>GDP</a:t>
            </a:r>
            <a:r>
              <a:rPr kumimoji="1" lang="ja-JP" altLang="en-US" b="1" dirty="0" smtClean="0">
                <a:solidFill>
                  <a:schemeClr val="bg1"/>
                </a:solidFill>
              </a:rPr>
              <a:t>・政治機能等の集中度）</a:t>
            </a:r>
            <a:endParaRPr kumimoji="1" lang="ja-JP" altLang="en-US" b="1" dirty="0">
              <a:solidFill>
                <a:schemeClr val="bg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pic>
        <p:nvPicPr>
          <p:cNvPr id="17" name="図 16"/>
          <p:cNvPicPr>
            <a:picLocks noChangeAspect="1"/>
          </p:cNvPicPr>
          <p:nvPr/>
        </p:nvPicPr>
        <p:blipFill rotWithShape="1">
          <a:blip r:embed="rId2"/>
          <a:srcRect l="6189"/>
          <a:stretch/>
        </p:blipFill>
        <p:spPr>
          <a:xfrm>
            <a:off x="38100" y="2204664"/>
            <a:ext cx="5506716" cy="2276550"/>
          </a:xfrm>
          <a:prstGeom prst="rect">
            <a:avLst/>
          </a:prstGeom>
        </p:spPr>
      </p:pic>
      <p:sp>
        <p:nvSpPr>
          <p:cNvPr id="18" name="テキスト ボックス 17">
            <a:extLst>
              <a:ext uri="{FF2B5EF4-FFF2-40B4-BE49-F238E27FC236}">
                <a16:creationId xmlns:a16="http://schemas.microsoft.com/office/drawing/2014/main" id="{34CF59F8-A367-4EC1-83BF-5D400B8A4CCC}"/>
              </a:ext>
            </a:extLst>
          </p:cNvPr>
          <p:cNvSpPr txBox="1"/>
          <p:nvPr/>
        </p:nvSpPr>
        <p:spPr>
          <a:xfrm>
            <a:off x="68889" y="5537695"/>
            <a:ext cx="2797792" cy="276999"/>
          </a:xfrm>
          <a:prstGeom prst="rect">
            <a:avLst/>
          </a:prstGeom>
          <a:noFill/>
          <a:ln>
            <a:noFill/>
          </a:ln>
        </p:spPr>
        <p:txBody>
          <a:bodyPr wrap="square" lIns="0" rIns="0" rtlCol="0">
            <a:spAutoFit/>
          </a:bodyPr>
          <a:lstStyle/>
          <a:p>
            <a:pPr marL="217984" indent="-217984"/>
            <a:r>
              <a:rPr lang="ja-JP" altLang="en-US" sz="1200" dirty="0" smtClean="0"/>
              <a:t>　</a:t>
            </a:r>
            <a:r>
              <a:rPr lang="en-US" altLang="ja-JP" sz="1200" dirty="0" smtClean="0"/>
              <a:t>※</a:t>
            </a:r>
            <a:r>
              <a:rPr lang="ja-JP" altLang="en-US" sz="1200" dirty="0" smtClean="0"/>
              <a:t>国内</a:t>
            </a:r>
            <a:r>
              <a:rPr lang="en-US" altLang="ja-JP" sz="1200" dirty="0" smtClean="0"/>
              <a:t>GDP</a:t>
            </a:r>
            <a:r>
              <a:rPr lang="ja-JP" altLang="en-US" sz="1200" dirty="0" smtClean="0"/>
              <a:t>は、県民経済計算を参照</a:t>
            </a:r>
            <a:endParaRPr lang="en-US" altLang="ja-JP" sz="1200" dirty="0" smtClean="0"/>
          </a:p>
        </p:txBody>
      </p:sp>
      <p:sp>
        <p:nvSpPr>
          <p:cNvPr id="20" name="角丸四角形 19"/>
          <p:cNvSpPr/>
          <p:nvPr/>
        </p:nvSpPr>
        <p:spPr>
          <a:xfrm>
            <a:off x="330048" y="2055122"/>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日本</a:t>
            </a:r>
            <a:endParaRPr kumimoji="1" lang="ja-JP" altLang="en-US" sz="1100" b="1" dirty="0">
              <a:latin typeface="Meiryo UI" panose="020B0604030504040204" pitchFamily="50" charset="-128"/>
              <a:ea typeface="Meiryo UI" panose="020B0604030504040204" pitchFamily="50" charset="-128"/>
            </a:endParaRPr>
          </a:p>
        </p:txBody>
      </p:sp>
      <p:sp>
        <p:nvSpPr>
          <p:cNvPr id="21" name="角丸四角形 20"/>
          <p:cNvSpPr/>
          <p:nvPr/>
        </p:nvSpPr>
        <p:spPr>
          <a:xfrm>
            <a:off x="1978217" y="2048575"/>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アメリカ</a:t>
            </a:r>
            <a:endParaRPr kumimoji="1" lang="ja-JP" altLang="en-US" sz="1100" b="1" dirty="0">
              <a:latin typeface="Meiryo UI" panose="020B0604030504040204" pitchFamily="50" charset="-128"/>
              <a:ea typeface="Meiryo UI" panose="020B0604030504040204" pitchFamily="50" charset="-128"/>
            </a:endParaRPr>
          </a:p>
        </p:txBody>
      </p:sp>
      <p:sp>
        <p:nvSpPr>
          <p:cNvPr id="22" name="角丸四角形 21"/>
          <p:cNvSpPr/>
          <p:nvPr/>
        </p:nvSpPr>
        <p:spPr>
          <a:xfrm>
            <a:off x="3771691" y="2082558"/>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ドイツ</a:t>
            </a:r>
            <a:endParaRPr kumimoji="1" lang="ja-JP" altLang="en-US"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09805" y="2636098"/>
            <a:ext cx="869182" cy="307777"/>
          </a:xfrm>
          <a:prstGeom prst="rect">
            <a:avLst/>
          </a:prstGeom>
          <a:noFill/>
        </p:spPr>
        <p:txBody>
          <a:bodyPr wrap="square" rtlCol="0">
            <a:spAutoFit/>
          </a:bodyPr>
          <a:lstStyle/>
          <a:p>
            <a:r>
              <a:rPr kumimoji="1" lang="en-US" altLang="ja-JP" sz="1400" u="sng" dirty="0" smtClean="0">
                <a:solidFill>
                  <a:schemeClr val="bg1"/>
                </a:solidFill>
              </a:rPr>
              <a:t>19.6%</a:t>
            </a:r>
          </a:p>
        </p:txBody>
      </p:sp>
      <p:sp>
        <p:nvSpPr>
          <p:cNvPr id="24" name="テキスト ボックス 23"/>
          <p:cNvSpPr txBox="1"/>
          <p:nvPr/>
        </p:nvSpPr>
        <p:spPr>
          <a:xfrm>
            <a:off x="2542427" y="2584413"/>
            <a:ext cx="582697" cy="253916"/>
          </a:xfrm>
          <a:prstGeom prst="rect">
            <a:avLst/>
          </a:prstGeom>
          <a:noFill/>
        </p:spPr>
        <p:txBody>
          <a:bodyPr wrap="square" rtlCol="0">
            <a:spAutoFit/>
          </a:bodyPr>
          <a:lstStyle/>
          <a:p>
            <a:r>
              <a:rPr kumimoji="1" lang="en-US" altLang="ja-JP" sz="1050" b="1" u="sng" dirty="0">
                <a:solidFill>
                  <a:schemeClr val="bg1"/>
                </a:solidFill>
              </a:rPr>
              <a:t>8.1</a:t>
            </a:r>
            <a:r>
              <a:rPr kumimoji="1" lang="en-US" altLang="ja-JP" sz="1050" b="1" u="sng" dirty="0" smtClean="0">
                <a:solidFill>
                  <a:schemeClr val="bg1"/>
                </a:solidFill>
              </a:rPr>
              <a:t>%</a:t>
            </a:r>
          </a:p>
        </p:txBody>
      </p:sp>
      <p:sp>
        <p:nvSpPr>
          <p:cNvPr id="25" name="テキスト ボックス 24"/>
          <p:cNvSpPr txBox="1"/>
          <p:nvPr/>
        </p:nvSpPr>
        <p:spPr>
          <a:xfrm>
            <a:off x="4318435" y="2555191"/>
            <a:ext cx="679636" cy="253916"/>
          </a:xfrm>
          <a:prstGeom prst="rect">
            <a:avLst/>
          </a:prstGeom>
          <a:noFill/>
        </p:spPr>
        <p:txBody>
          <a:bodyPr wrap="square" rtlCol="0">
            <a:spAutoFit/>
          </a:bodyPr>
          <a:lstStyle/>
          <a:p>
            <a:r>
              <a:rPr kumimoji="1" lang="en-US" altLang="ja-JP" sz="1050" b="1" u="sng" dirty="0">
                <a:solidFill>
                  <a:schemeClr val="bg1"/>
                </a:solidFill>
              </a:rPr>
              <a:t>12.5</a:t>
            </a:r>
            <a:r>
              <a:rPr kumimoji="1" lang="en-US" altLang="ja-JP" sz="1050" b="1" u="sng" dirty="0" smtClean="0">
                <a:solidFill>
                  <a:schemeClr val="bg1"/>
                </a:solidFill>
              </a:rPr>
              <a:t>%</a:t>
            </a:r>
          </a:p>
        </p:txBody>
      </p:sp>
      <p:sp>
        <p:nvSpPr>
          <p:cNvPr id="26" name="テキスト ボックス 25"/>
          <p:cNvSpPr txBox="1"/>
          <p:nvPr/>
        </p:nvSpPr>
        <p:spPr>
          <a:xfrm>
            <a:off x="1236750" y="3004304"/>
            <a:ext cx="869182" cy="261610"/>
          </a:xfrm>
          <a:prstGeom prst="rect">
            <a:avLst/>
          </a:prstGeom>
          <a:noFill/>
        </p:spPr>
        <p:txBody>
          <a:bodyPr wrap="square" rtlCol="0">
            <a:spAutoFit/>
          </a:bodyPr>
          <a:lstStyle/>
          <a:p>
            <a:r>
              <a:rPr kumimoji="1" lang="en-US" altLang="ja-JP" sz="1100" dirty="0" smtClean="0"/>
              <a:t>7.2%</a:t>
            </a:r>
          </a:p>
        </p:txBody>
      </p:sp>
      <p:sp>
        <p:nvSpPr>
          <p:cNvPr id="27" name="テキスト ボックス 26"/>
          <p:cNvSpPr txBox="1"/>
          <p:nvPr/>
        </p:nvSpPr>
        <p:spPr>
          <a:xfrm>
            <a:off x="2902509" y="2484315"/>
            <a:ext cx="869182" cy="253916"/>
          </a:xfrm>
          <a:prstGeom prst="rect">
            <a:avLst/>
          </a:prstGeom>
          <a:noFill/>
        </p:spPr>
        <p:txBody>
          <a:bodyPr wrap="square" rtlCol="0">
            <a:spAutoFit/>
          </a:bodyPr>
          <a:lstStyle/>
          <a:p>
            <a:r>
              <a:rPr kumimoji="1" lang="en-US" altLang="ja-JP" sz="1050" dirty="0"/>
              <a:t>4.9</a:t>
            </a:r>
            <a:r>
              <a:rPr kumimoji="1" lang="en-US" altLang="ja-JP" sz="1050" dirty="0" smtClean="0"/>
              <a:t>%</a:t>
            </a:r>
          </a:p>
        </p:txBody>
      </p:sp>
      <p:sp>
        <p:nvSpPr>
          <p:cNvPr id="28" name="テキスト ボックス 27"/>
          <p:cNvSpPr txBox="1"/>
          <p:nvPr/>
        </p:nvSpPr>
        <p:spPr>
          <a:xfrm>
            <a:off x="4757138" y="2689959"/>
            <a:ext cx="869182" cy="253916"/>
          </a:xfrm>
          <a:prstGeom prst="rect">
            <a:avLst/>
          </a:prstGeom>
          <a:noFill/>
        </p:spPr>
        <p:txBody>
          <a:bodyPr wrap="square" rtlCol="0">
            <a:spAutoFit/>
          </a:bodyPr>
          <a:lstStyle/>
          <a:p>
            <a:r>
              <a:rPr kumimoji="1" lang="en-US" altLang="ja-JP" sz="1050" dirty="0"/>
              <a:t>5.9</a:t>
            </a:r>
            <a:r>
              <a:rPr kumimoji="1" lang="en-US" altLang="ja-JP" sz="1050" dirty="0" smtClean="0"/>
              <a:t>%</a:t>
            </a:r>
          </a:p>
        </p:txBody>
      </p:sp>
      <p:graphicFrame>
        <p:nvGraphicFramePr>
          <p:cNvPr id="29" name="表 28"/>
          <p:cNvGraphicFramePr>
            <a:graphicFrameLocks noGrp="1"/>
          </p:cNvGraphicFramePr>
          <p:nvPr>
            <p:extLst>
              <p:ext uri="{D42A27DB-BD31-4B8C-83A1-F6EECF244321}">
                <p14:modId xmlns:p14="http://schemas.microsoft.com/office/powerpoint/2010/main" val="522341939"/>
              </p:ext>
            </p:extLst>
          </p:nvPr>
        </p:nvGraphicFramePr>
        <p:xfrm>
          <a:off x="49632" y="4433659"/>
          <a:ext cx="4943455" cy="1018767"/>
        </p:xfrm>
        <a:graphic>
          <a:graphicData uri="http://schemas.openxmlformats.org/drawingml/2006/table">
            <a:tbl>
              <a:tblPr firstRow="1" bandRow="1">
                <a:tableStyleId>{5940675A-B579-460E-94D1-54222C63F5DA}</a:tableStyleId>
              </a:tblPr>
              <a:tblGrid>
                <a:gridCol w="2243455">
                  <a:extLst>
                    <a:ext uri="{9D8B030D-6E8A-4147-A177-3AD203B41FA5}">
                      <a16:colId xmlns:a16="http://schemas.microsoft.com/office/drawing/2014/main" val="3505604759"/>
                    </a:ext>
                  </a:extLst>
                </a:gridCol>
                <a:gridCol w="900000">
                  <a:extLst>
                    <a:ext uri="{9D8B030D-6E8A-4147-A177-3AD203B41FA5}">
                      <a16:colId xmlns:a16="http://schemas.microsoft.com/office/drawing/2014/main" val="1560884482"/>
                    </a:ext>
                  </a:extLst>
                </a:gridCol>
                <a:gridCol w="900000">
                  <a:extLst>
                    <a:ext uri="{9D8B030D-6E8A-4147-A177-3AD203B41FA5}">
                      <a16:colId xmlns:a16="http://schemas.microsoft.com/office/drawing/2014/main" val="4207018923"/>
                    </a:ext>
                  </a:extLst>
                </a:gridCol>
                <a:gridCol w="900000">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smtClean="0">
                          <a:solidFill>
                            <a:schemeClr val="tx1"/>
                          </a:solidFill>
                        </a:rPr>
                        <a:t>日本</a:t>
                      </a:r>
                      <a:endParaRPr kumimoji="1" lang="ja-JP" altLang="en-US" sz="1050" b="1" dirty="0">
                        <a:solidFill>
                          <a:schemeClr val="tx1"/>
                        </a:solidFill>
                      </a:endParaRPr>
                    </a:p>
                  </a:txBody>
                  <a:tcPr>
                    <a:solidFill>
                      <a:schemeClr val="accent1">
                        <a:lumMod val="60000"/>
                        <a:lumOff val="40000"/>
                      </a:schemeClr>
                    </a:solidFill>
                  </a:tcPr>
                </a:tc>
                <a:tc>
                  <a:txBody>
                    <a:bodyPr/>
                    <a:lstStyle/>
                    <a:p>
                      <a:pPr algn="ctr"/>
                      <a:r>
                        <a:rPr kumimoji="1" lang="ja-JP" altLang="en-US" sz="1050" b="1" dirty="0" smtClean="0"/>
                        <a:t>アメリカ</a:t>
                      </a:r>
                      <a:endParaRPr kumimoji="1" lang="ja-JP" altLang="en-US" sz="1050" b="1" dirty="0"/>
                    </a:p>
                  </a:txBody>
                  <a:tcPr>
                    <a:solidFill>
                      <a:schemeClr val="accent1">
                        <a:lumMod val="60000"/>
                        <a:lumOff val="40000"/>
                      </a:schemeClr>
                    </a:solidFill>
                  </a:tcPr>
                </a:tc>
                <a:tc>
                  <a:txBody>
                    <a:bodyPr/>
                    <a:lstStyle/>
                    <a:p>
                      <a:pPr algn="ctr"/>
                      <a:r>
                        <a:rPr kumimoji="1" lang="ja-JP" altLang="en-US" sz="1050" b="1" dirty="0" smtClean="0"/>
                        <a:t>ドイツ</a:t>
                      </a:r>
                      <a:endParaRPr kumimoji="1" lang="ja-JP" altLang="en-US" sz="105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050" b="1" dirty="0" smtClean="0"/>
                        <a:t>経済の一極集中の割合</a:t>
                      </a:r>
                      <a:endParaRPr kumimoji="1" lang="en-US" altLang="ja-JP" sz="1050" b="1" dirty="0" smtClean="0"/>
                    </a:p>
                    <a:p>
                      <a:r>
                        <a:rPr kumimoji="1" lang="ja-JP" altLang="en-US" sz="900" b="0" spc="-100" baseline="0" dirty="0" smtClean="0"/>
                        <a:t>（国内総生産に占める第１都市のＧＤＰ比率）</a:t>
                      </a:r>
                      <a:endParaRPr kumimoji="1" lang="ja-JP" altLang="en-US" sz="900" b="0" spc="-100" baseline="0" dirty="0"/>
                    </a:p>
                  </a:txBody>
                  <a:tcPr anchor="ctr"/>
                </a:tc>
                <a:tc>
                  <a:txBody>
                    <a:bodyPr/>
                    <a:lstStyle/>
                    <a:p>
                      <a:pPr algn="ctr"/>
                      <a:r>
                        <a:rPr kumimoji="1" lang="ja-JP" altLang="en-US" sz="1050" b="1" dirty="0" smtClean="0">
                          <a:solidFill>
                            <a:schemeClr val="tx1"/>
                          </a:solidFill>
                        </a:rPr>
                        <a:t>１９．６％</a:t>
                      </a:r>
                      <a:endParaRPr kumimoji="1" lang="ja-JP" altLang="en-US" sz="1050" b="1" dirty="0">
                        <a:solidFill>
                          <a:schemeClr val="tx1"/>
                        </a:solidFill>
                      </a:endParaRPr>
                    </a:p>
                  </a:txBody>
                  <a:tcPr anchor="ctr">
                    <a:noFill/>
                  </a:tcPr>
                </a:tc>
                <a:tc>
                  <a:txBody>
                    <a:bodyPr/>
                    <a:lstStyle/>
                    <a:p>
                      <a:pPr algn="ctr"/>
                      <a:r>
                        <a:rPr kumimoji="1" lang="ja-JP" altLang="en-US" sz="1050" dirty="0" smtClean="0"/>
                        <a:t>８．１％</a:t>
                      </a:r>
                      <a:endParaRPr kumimoji="1" lang="ja-JP" altLang="en-US" sz="1050" dirty="0"/>
                    </a:p>
                  </a:txBody>
                  <a:tcPr anchor="ctr"/>
                </a:tc>
                <a:tc>
                  <a:txBody>
                    <a:bodyPr/>
                    <a:lstStyle/>
                    <a:p>
                      <a:pPr algn="ctr"/>
                      <a:r>
                        <a:rPr kumimoji="1" lang="ja-JP" altLang="en-US" sz="1050" dirty="0" smtClean="0"/>
                        <a:t>１２．５％</a:t>
                      </a:r>
                      <a:endParaRPr kumimoji="1" lang="ja-JP" altLang="en-US" sz="1050" dirty="0"/>
                    </a:p>
                  </a:txBody>
                  <a:tcPr anchor="ctr"/>
                </a:tc>
                <a:extLst>
                  <a:ext uri="{0D108BD9-81ED-4DB2-BD59-A6C34878D82A}">
                    <a16:rowId xmlns:a16="http://schemas.microsoft.com/office/drawing/2014/main" val="3883039706"/>
                  </a:ext>
                </a:extLst>
              </a:tr>
              <a:tr h="272270">
                <a:tc>
                  <a:txBody>
                    <a:bodyPr/>
                    <a:lstStyle/>
                    <a:p>
                      <a:r>
                        <a:rPr kumimoji="1" lang="ja-JP" altLang="en-US" sz="1050" b="1" dirty="0" smtClean="0"/>
                        <a:t>第１・第２都市の比率</a:t>
                      </a:r>
                      <a:endParaRPr kumimoji="1" lang="ja-JP" altLang="en-US" sz="1050" b="1" dirty="0"/>
                    </a:p>
                  </a:txBody>
                  <a:tcPr anchor="ctr"/>
                </a:tc>
                <a:tc>
                  <a:txBody>
                    <a:bodyPr/>
                    <a:lstStyle/>
                    <a:p>
                      <a:pPr algn="ctr"/>
                      <a:r>
                        <a:rPr kumimoji="1" lang="ja-JP" altLang="en-US" sz="1050" b="1" dirty="0" smtClean="0">
                          <a:solidFill>
                            <a:schemeClr val="tx1"/>
                          </a:solidFill>
                        </a:rPr>
                        <a:t>３：１</a:t>
                      </a:r>
                      <a:endParaRPr kumimoji="1" lang="ja-JP" altLang="en-US" sz="1050" b="1" dirty="0">
                        <a:solidFill>
                          <a:schemeClr val="tx1"/>
                        </a:solidFill>
                      </a:endParaRPr>
                    </a:p>
                  </a:txBody>
                  <a:tcPr anchor="ctr">
                    <a:noFill/>
                  </a:tcPr>
                </a:tc>
                <a:tc>
                  <a:txBody>
                    <a:bodyPr/>
                    <a:lstStyle/>
                    <a:p>
                      <a:pPr algn="ctr"/>
                      <a:r>
                        <a:rPr kumimoji="1" lang="ja-JP" altLang="en-US" sz="1050" dirty="0" smtClean="0"/>
                        <a:t>２：１</a:t>
                      </a:r>
                      <a:endParaRPr kumimoji="1" lang="ja-JP" altLang="en-US" sz="1050" dirty="0"/>
                    </a:p>
                  </a:txBody>
                  <a:tcPr anchor="ctr"/>
                </a:tc>
                <a:tc>
                  <a:txBody>
                    <a:bodyPr/>
                    <a:lstStyle/>
                    <a:p>
                      <a:pPr algn="ctr"/>
                      <a:r>
                        <a:rPr kumimoji="1" lang="ja-JP" altLang="en-US" sz="1050" dirty="0" smtClean="0"/>
                        <a:t>２：１</a:t>
                      </a:r>
                      <a:endParaRPr kumimoji="1" lang="ja-JP" altLang="en-US" sz="1050" dirty="0"/>
                    </a:p>
                  </a:txBody>
                  <a:tcPr anchor="ctr"/>
                </a:tc>
                <a:extLst>
                  <a:ext uri="{0D108BD9-81ED-4DB2-BD59-A6C34878D82A}">
                    <a16:rowId xmlns:a16="http://schemas.microsoft.com/office/drawing/2014/main" val="3627088023"/>
                  </a:ext>
                </a:extLst>
              </a:tr>
            </a:tbl>
          </a:graphicData>
        </a:graphic>
      </p:graphicFrame>
      <p:sp>
        <p:nvSpPr>
          <p:cNvPr id="30" name="角丸四角形 29"/>
          <p:cNvSpPr/>
          <p:nvPr/>
        </p:nvSpPr>
        <p:spPr>
          <a:xfrm>
            <a:off x="2258155" y="4362888"/>
            <a:ext cx="969084" cy="108953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1" name="テキスト ボックス 30">
            <a:extLst>
              <a:ext uri="{FF2B5EF4-FFF2-40B4-BE49-F238E27FC236}">
                <a16:creationId xmlns:a16="http://schemas.microsoft.com/office/drawing/2014/main" id="{34CF59F8-A367-4EC1-83BF-5D400B8A4CCC}"/>
              </a:ext>
            </a:extLst>
          </p:cNvPr>
          <p:cNvSpPr txBox="1"/>
          <p:nvPr/>
        </p:nvSpPr>
        <p:spPr>
          <a:xfrm>
            <a:off x="68889" y="5749362"/>
            <a:ext cx="5297008" cy="276999"/>
          </a:xfrm>
          <a:prstGeom prst="rect">
            <a:avLst/>
          </a:prstGeom>
          <a:noFill/>
          <a:ln>
            <a:noFill/>
          </a:ln>
        </p:spPr>
        <p:txBody>
          <a:bodyPr wrap="square" lIns="0" rIns="0" rtlCol="0">
            <a:spAutoFit/>
          </a:bodyPr>
          <a:lstStyle/>
          <a:p>
            <a:pPr marL="217984" indent="-217984"/>
            <a:r>
              <a:rPr lang="ja-JP" altLang="en-US" sz="1200" dirty="0" smtClean="0"/>
              <a:t>　</a:t>
            </a:r>
            <a:r>
              <a:rPr lang="en-US" altLang="ja-JP" sz="1200" dirty="0" smtClean="0"/>
              <a:t>※</a:t>
            </a:r>
            <a:r>
              <a:rPr lang="ja-JP" altLang="en-US" sz="1200" dirty="0" smtClean="0"/>
              <a:t>アメリカ・ドイツの国単位はＯＥＣＤ、都市別はブルッキングス研究所の公表値</a:t>
            </a:r>
            <a:endParaRPr lang="en-US" altLang="ja-JP" sz="1200" dirty="0" smtClean="0"/>
          </a:p>
        </p:txBody>
      </p:sp>
      <p:sp>
        <p:nvSpPr>
          <p:cNvPr id="32" name="テキスト ボックス 31">
            <a:extLst>
              <a:ext uri="{FF2B5EF4-FFF2-40B4-BE49-F238E27FC236}">
                <a16:creationId xmlns:a16="http://schemas.microsoft.com/office/drawing/2014/main" id="{34CF59F8-A367-4EC1-83BF-5D400B8A4CCC}"/>
              </a:ext>
            </a:extLst>
          </p:cNvPr>
          <p:cNvSpPr txBox="1"/>
          <p:nvPr/>
        </p:nvSpPr>
        <p:spPr>
          <a:xfrm>
            <a:off x="5381074" y="5592155"/>
            <a:ext cx="3790346" cy="484748"/>
          </a:xfrm>
          <a:prstGeom prst="rect">
            <a:avLst/>
          </a:prstGeom>
          <a:noFill/>
          <a:ln>
            <a:noFill/>
          </a:ln>
        </p:spPr>
        <p:txBody>
          <a:bodyPr wrap="square" tIns="0" bIns="0" rtlCol="0">
            <a:spAutoFit/>
          </a:bodyPr>
          <a:lstStyle/>
          <a:p>
            <a:pPr marL="217984" indent="-217984"/>
            <a:r>
              <a:rPr lang="ja-JP" altLang="en-US" sz="1050" dirty="0" smtClean="0"/>
              <a:t>　</a:t>
            </a:r>
            <a:r>
              <a:rPr lang="en-US" altLang="ja-JP" sz="1050" dirty="0" smtClean="0"/>
              <a:t>※</a:t>
            </a:r>
            <a:r>
              <a:rPr lang="ja-JP" altLang="en-US" sz="1050" dirty="0" smtClean="0"/>
              <a:t>出典：第１回副首都推進本部会議資料（平成</a:t>
            </a:r>
            <a:r>
              <a:rPr lang="en-US" altLang="ja-JP" sz="1050" dirty="0" smtClean="0"/>
              <a:t>27</a:t>
            </a:r>
            <a:r>
              <a:rPr lang="ja-JP" altLang="en-US" sz="1050" dirty="0" smtClean="0"/>
              <a:t>年</a:t>
            </a:r>
            <a:r>
              <a:rPr lang="en-US" altLang="ja-JP" sz="1050" dirty="0" smtClean="0"/>
              <a:t>12</a:t>
            </a:r>
            <a:r>
              <a:rPr lang="ja-JP" altLang="en-US" sz="1050" dirty="0" smtClean="0"/>
              <a:t>月）</a:t>
            </a:r>
            <a:endParaRPr lang="en-US" altLang="ja-JP" sz="1050" dirty="0" smtClean="0"/>
          </a:p>
          <a:p>
            <a:pPr marL="217984" indent="-217984"/>
            <a:r>
              <a:rPr lang="ja-JP" altLang="en-US" sz="1050" dirty="0"/>
              <a:t>　</a:t>
            </a:r>
            <a:r>
              <a:rPr lang="ja-JP" altLang="en-US" sz="1050" dirty="0" smtClean="0"/>
              <a:t>　　　　　　「</a:t>
            </a:r>
            <a:r>
              <a:rPr lang="en-US" altLang="ja-JP" sz="1050" dirty="0"/>
              <a:t>2019</a:t>
            </a:r>
            <a:r>
              <a:rPr lang="ja-JP" altLang="en-US" sz="1050" dirty="0"/>
              <a:t>年の「世界の都市総合力ランキング」</a:t>
            </a:r>
            <a:r>
              <a:rPr lang="ja-JP" altLang="en-US" sz="1050" dirty="0" smtClean="0"/>
              <a:t>」</a:t>
            </a:r>
            <a:endParaRPr lang="en-US" altLang="ja-JP" sz="1050" dirty="0" smtClean="0"/>
          </a:p>
          <a:p>
            <a:pPr marL="217984" indent="-217984"/>
            <a:r>
              <a:rPr lang="ja-JP" altLang="en-US" sz="1050" dirty="0"/>
              <a:t>　</a:t>
            </a:r>
            <a:r>
              <a:rPr lang="ja-JP" altLang="en-US" sz="1050" dirty="0" smtClean="0"/>
              <a:t>　　　　　　（</a:t>
            </a:r>
            <a:r>
              <a:rPr lang="zh-TW" altLang="en-US" sz="1050" dirty="0"/>
              <a:t>森記念財団都市戦略研究所</a:t>
            </a:r>
            <a:r>
              <a:rPr lang="ja-JP" altLang="en-US" sz="1050" dirty="0" smtClean="0"/>
              <a:t>）</a:t>
            </a:r>
            <a:endParaRPr lang="ja-JP" altLang="en-US" sz="1050" dirty="0"/>
          </a:p>
        </p:txBody>
      </p:sp>
      <p:graphicFrame>
        <p:nvGraphicFramePr>
          <p:cNvPr id="33" name="表 32"/>
          <p:cNvGraphicFramePr>
            <a:graphicFrameLocks noGrp="1"/>
          </p:cNvGraphicFramePr>
          <p:nvPr>
            <p:extLst>
              <p:ext uri="{D42A27DB-BD31-4B8C-83A1-F6EECF244321}">
                <p14:modId xmlns:p14="http://schemas.microsoft.com/office/powerpoint/2010/main" val="264293428"/>
              </p:ext>
            </p:extLst>
          </p:nvPr>
        </p:nvGraphicFramePr>
        <p:xfrm>
          <a:off x="5390796" y="1763676"/>
          <a:ext cx="4428000" cy="3774019"/>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3505604759"/>
                    </a:ext>
                  </a:extLst>
                </a:gridCol>
                <a:gridCol w="720000">
                  <a:extLst>
                    <a:ext uri="{9D8B030D-6E8A-4147-A177-3AD203B41FA5}">
                      <a16:colId xmlns:a16="http://schemas.microsoft.com/office/drawing/2014/main" val="274684534"/>
                    </a:ext>
                  </a:extLst>
                </a:gridCol>
                <a:gridCol w="972000">
                  <a:extLst>
                    <a:ext uri="{9D8B030D-6E8A-4147-A177-3AD203B41FA5}">
                      <a16:colId xmlns:a16="http://schemas.microsoft.com/office/drawing/2014/main" val="4207018923"/>
                    </a:ext>
                  </a:extLst>
                </a:gridCol>
                <a:gridCol w="1296000">
                  <a:extLst>
                    <a:ext uri="{9D8B030D-6E8A-4147-A177-3AD203B41FA5}">
                      <a16:colId xmlns:a16="http://schemas.microsoft.com/office/drawing/2014/main" val="1998994896"/>
                    </a:ext>
                  </a:extLst>
                </a:gridCol>
              </a:tblGrid>
              <a:tr h="296530">
                <a:tc>
                  <a:txBody>
                    <a:bodyPr/>
                    <a:lstStyle/>
                    <a:p>
                      <a:endParaRPr kumimoji="1" lang="ja-JP" alt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日本</a:t>
                      </a:r>
                      <a:endParaRPr kumimoji="1" lang="ja-JP" altLang="en-US" sz="10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000" b="1" dirty="0" smtClean="0"/>
                        <a:t>アメリカ</a:t>
                      </a:r>
                      <a:endParaRPr kumimoji="1" lang="ja-JP" alt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000" b="1" dirty="0" smtClean="0"/>
                        <a:t>ドイツ</a:t>
                      </a:r>
                      <a:endParaRPr kumimoji="1" lang="ja-JP" alt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000" dirty="0" smtClean="0"/>
                        <a:t>ＧＤＰ１位の都市</a:t>
                      </a:r>
                      <a:endParaRPr kumimoji="1" lang="en-US" altLang="ja-JP" sz="1000" dirty="0" smtClean="0"/>
                    </a:p>
                    <a:p>
                      <a:r>
                        <a:rPr kumimoji="1" lang="en-US" altLang="ja-JP" sz="800" dirty="0" smtClean="0"/>
                        <a:t>※</a:t>
                      </a:r>
                      <a:r>
                        <a:rPr kumimoji="1" lang="ja-JP" altLang="en-US" sz="800" dirty="0" smtClean="0"/>
                        <a:t>ブルッキングス研究所</a:t>
                      </a:r>
                      <a:endParaRPr kumimoji="1" lang="en-US" altLang="ja-JP" sz="800" dirty="0" smtClean="0"/>
                    </a:p>
                    <a:p>
                      <a:r>
                        <a:rPr kumimoji="1" lang="ja-JP" altLang="en-US" sz="800" dirty="0" smtClean="0"/>
                        <a:t>　　公表値より</a:t>
                      </a:r>
                      <a:endParaRPr kumimoji="1" lang="ja-JP" altLang="en-US"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ニューヨーク</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dirty="0" smtClean="0"/>
                        <a:t>ケルン・デュッセルドルフ</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000" b="1" dirty="0" smtClean="0"/>
                        <a:t>≪政治機能等≫</a:t>
                      </a:r>
                      <a:endParaRPr kumimoji="1" lang="ja-JP" altLang="en-US" sz="10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000" dirty="0" smtClean="0"/>
                        <a:t>首都</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000" dirty="0" smtClean="0"/>
                        <a:t>王宮・大統領府</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000" dirty="0" smtClean="0"/>
                        <a:t>国会</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000" dirty="0" smtClean="0"/>
                        <a:t>中央官庁</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ベルリン、ボン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000" dirty="0" smtClean="0"/>
                        <a:t>最高裁判所</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カールスルーエ</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000" dirty="0" smtClean="0"/>
                        <a:t>各国大使館</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000" b="1" dirty="0" smtClean="0"/>
                        <a:t>≪文化面≫</a:t>
                      </a:r>
                      <a:r>
                        <a:rPr lang="en-US" altLang="ja-JP" sz="1000" b="0" dirty="0" smtClean="0"/>
                        <a:t>※</a:t>
                      </a:r>
                      <a:r>
                        <a:rPr lang="ja-JP" altLang="en-US" sz="1000" b="0" dirty="0" smtClean="0"/>
                        <a:t>国内１位の都市</a:t>
                      </a:r>
                      <a:endParaRPr lang="ja-JP" altLang="en-US" sz="10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サンフランシスコ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劇場・コンサートホール数</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ニューヨーク</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34" name="テキスト ボックス 33"/>
          <p:cNvSpPr txBox="1"/>
          <p:nvPr/>
        </p:nvSpPr>
        <p:spPr>
          <a:xfrm>
            <a:off x="937191" y="1436727"/>
            <a:ext cx="342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ea"/>
              </a:rPr>
              <a:t>海外主要都市におけるＧＤＰ比較</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35" name="テキスト ボックス 34"/>
          <p:cNvSpPr txBox="1"/>
          <p:nvPr/>
        </p:nvSpPr>
        <p:spPr>
          <a:xfrm>
            <a:off x="5727073" y="1436727"/>
            <a:ext cx="3708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ea"/>
              </a:rPr>
              <a:t>海外主要都市における政治機能等の集中度の比較</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36" name="正方形/長方形 35"/>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64</a:t>
            </a:fld>
            <a:endParaRPr lang="ja-JP" altLang="en-US" sz="1600" dirty="0"/>
          </a:p>
        </p:txBody>
      </p:sp>
    </p:spTree>
    <p:extLst>
      <p:ext uri="{BB962C8B-B14F-4D97-AF65-F5344CB8AC3E}">
        <p14:creationId xmlns:p14="http://schemas.microsoft.com/office/powerpoint/2010/main" val="34229979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他都市に比べて東京のコロナ関連企業倒産件数が多い。</a:t>
            </a:r>
            <a:endParaRPr kumimoji="1" lang="en-US" altLang="ja-JP" sz="1400" u="sng" dirty="0" smtClean="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41600821"/>
              </p:ext>
            </p:extLst>
          </p:nvPr>
        </p:nvGraphicFramePr>
        <p:xfrm>
          <a:off x="7220173" y="1710052"/>
          <a:ext cx="2484000" cy="3276000"/>
        </p:xfrm>
        <a:graphic>
          <a:graphicData uri="http://schemas.openxmlformats.org/drawingml/2006/table">
            <a:tbl>
              <a:tblPr firstRow="1" firstCol="1" bandRow="1">
                <a:tableStyleId>{5C22544A-7EE6-4342-B048-85BDC9FD1C3A}</a:tableStyleId>
              </a:tblPr>
              <a:tblGrid>
                <a:gridCol w="684000">
                  <a:extLst>
                    <a:ext uri="{9D8B030D-6E8A-4147-A177-3AD203B41FA5}">
                      <a16:colId xmlns:a16="http://schemas.microsoft.com/office/drawing/2014/main" val="3928948355"/>
                    </a:ext>
                  </a:extLst>
                </a:gridCol>
                <a:gridCol w="936000">
                  <a:extLst>
                    <a:ext uri="{9D8B030D-6E8A-4147-A177-3AD203B41FA5}">
                      <a16:colId xmlns:a16="http://schemas.microsoft.com/office/drawing/2014/main" val="1504585983"/>
                    </a:ext>
                  </a:extLst>
                </a:gridCol>
                <a:gridCol w="864000">
                  <a:extLst>
                    <a:ext uri="{9D8B030D-6E8A-4147-A177-3AD203B41FA5}">
                      <a16:colId xmlns:a16="http://schemas.microsoft.com/office/drawing/2014/main" val="4172693925"/>
                    </a:ext>
                  </a:extLst>
                </a:gridCol>
              </a:tblGrid>
              <a:tr h="468000">
                <a:tc rowSpan="2">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400" kern="100" dirty="0" smtClean="0">
                          <a:solidFill>
                            <a:srgbClr val="FFFFFF"/>
                          </a:solidFill>
                          <a:effectLst/>
                          <a:latin typeface="+mn-ea"/>
                          <a:ea typeface="+mn-ea"/>
                          <a:cs typeface="+mn-cs"/>
                        </a:rPr>
                        <a:t>コロナ関連</a:t>
                      </a:r>
                      <a:endParaRPr lang="en-US" altLang="ja-JP" sz="1400" kern="100" dirty="0" smtClean="0">
                        <a:solidFill>
                          <a:srgbClr val="FFFFFF"/>
                        </a:solidFill>
                        <a:effectLst/>
                        <a:latin typeface="+mn-ea"/>
                        <a:ea typeface="+mn-ea"/>
                        <a:cs typeface="+mn-cs"/>
                      </a:endParaRPr>
                    </a:p>
                    <a:p>
                      <a:pPr algn="ctr">
                        <a:spcAft>
                          <a:spcPts val="0"/>
                        </a:spcAft>
                      </a:pPr>
                      <a:r>
                        <a:rPr lang="ja-JP" altLang="en-US" sz="1400" kern="100" dirty="0" smtClean="0">
                          <a:solidFill>
                            <a:srgbClr val="FFFFFF"/>
                          </a:solidFill>
                          <a:effectLst/>
                          <a:latin typeface="+mn-ea"/>
                          <a:ea typeface="+mn-ea"/>
                          <a:cs typeface="+mn-cs"/>
                        </a:rPr>
                        <a:t>企業倒産</a:t>
                      </a:r>
                      <a:endParaRPr lang="en-US" altLang="ja-JP" sz="1400" kern="100" dirty="0" smtClean="0">
                        <a:solidFill>
                          <a:srgbClr val="FFFFFF"/>
                        </a:solidFill>
                        <a:effectLst/>
                        <a:latin typeface="+mn-ea"/>
                        <a:ea typeface="+mn-ea"/>
                        <a:cs typeface="+mn-cs"/>
                      </a:endParaRPr>
                    </a:p>
                    <a:p>
                      <a:pPr algn="ctr">
                        <a:spcBef>
                          <a:spcPts val="600"/>
                        </a:spcBef>
                        <a:spcAft>
                          <a:spcPts val="0"/>
                        </a:spcAft>
                      </a:pPr>
                      <a:r>
                        <a:rPr lang="en-US" altLang="ja-JP" sz="1100" kern="100" dirty="0" smtClean="0">
                          <a:solidFill>
                            <a:srgbClr val="FFFFFF"/>
                          </a:solidFill>
                          <a:effectLst/>
                          <a:latin typeface="+mn-ea"/>
                          <a:ea typeface="+mn-ea"/>
                          <a:cs typeface="+mn-cs"/>
                        </a:rPr>
                        <a:t>(</a:t>
                      </a:r>
                      <a:r>
                        <a:rPr lang="ja-JP" altLang="en-US" sz="1100" kern="100" dirty="0" smtClean="0">
                          <a:solidFill>
                            <a:srgbClr val="FFFFFF"/>
                          </a:solidFill>
                          <a:effectLst/>
                          <a:latin typeface="+mn-ea"/>
                          <a:ea typeface="+mn-ea"/>
                          <a:cs typeface="+mn-cs"/>
                        </a:rPr>
                        <a:t>件</a:t>
                      </a:r>
                      <a:r>
                        <a:rPr lang="en-US" altLang="ja-JP" sz="1100" kern="100" dirty="0" smtClean="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solidFill>
                            <a:srgbClr val="FFFFFF"/>
                          </a:solidFill>
                          <a:effectLst/>
                          <a:latin typeface="+mn-ea"/>
                          <a:ea typeface="+mn-ea"/>
                          <a:cs typeface="+mn-cs"/>
                        </a:rPr>
                        <a:t>割合</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182402036"/>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smtClean="0">
                          <a:effectLst/>
                          <a:latin typeface="+mn-ea"/>
                          <a:ea typeface="+mn-ea"/>
                          <a:cs typeface="Times New Roman" panose="02020603050405020304" pitchFamily="18" charset="0"/>
                        </a:rPr>
                        <a:t>757</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400" kern="100" dirty="0" smtClean="0">
                          <a:effectLst/>
                          <a:latin typeface="+mn-ea"/>
                          <a:ea typeface="+mn-ea"/>
                          <a:cs typeface="Times New Roman" panose="02020603050405020304" pitchFamily="18" charset="0"/>
                        </a:rPr>
                        <a:t>―</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smtClean="0">
                          <a:effectLst/>
                          <a:latin typeface="+mn-ea"/>
                          <a:ea typeface="+mn-ea"/>
                          <a:cs typeface="+mn-cs"/>
                        </a:rPr>
                        <a:t>177</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1" kern="100" dirty="0" smtClean="0">
                          <a:effectLst/>
                          <a:latin typeface="+mn-ea"/>
                          <a:ea typeface="+mn-ea"/>
                          <a:cs typeface="+mn-cs"/>
                        </a:rPr>
                        <a:t>23.4%</a:t>
                      </a:r>
                      <a:endParaRPr lang="ja-JP" sz="14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altLang="en-US" sz="1400" kern="100" dirty="0" smtClean="0">
                          <a:effectLst/>
                          <a:latin typeface="+mn-ea"/>
                          <a:ea typeface="+mn-ea"/>
                          <a:cs typeface="Times New Roman" panose="02020603050405020304" pitchFamily="18" charset="0"/>
                        </a:rPr>
                        <a:t>神奈川</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smtClean="0">
                          <a:effectLst/>
                          <a:latin typeface="+mn-ea"/>
                          <a:ea typeface="+mn-ea"/>
                          <a:cs typeface="Times New Roman" panose="02020603050405020304" pitchFamily="18" charset="0"/>
                        </a:rPr>
                        <a:t>39</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smtClean="0">
                          <a:effectLst/>
                          <a:latin typeface="+mn-ea"/>
                          <a:ea typeface="+mn-ea"/>
                          <a:cs typeface="Times New Roman" panose="02020603050405020304" pitchFamily="18" charset="0"/>
                        </a:rPr>
                        <a:t>5.2%</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468000">
                <a:tc>
                  <a:txBody>
                    <a:bodyPr/>
                    <a:lstStyle/>
                    <a:p>
                      <a:pPr algn="ctr">
                        <a:spcAft>
                          <a:spcPts val="0"/>
                        </a:spcAft>
                      </a:pPr>
                      <a:r>
                        <a:rPr lang="ja-JP" altLang="en-US" sz="1400" kern="100" dirty="0" smtClean="0">
                          <a:effectLst/>
                          <a:latin typeface="+mn-ea"/>
                          <a:ea typeface="+mn-ea"/>
                          <a:cs typeface="Times New Roman" panose="02020603050405020304" pitchFamily="18" charset="0"/>
                        </a:rPr>
                        <a:t>愛知</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smtClean="0">
                          <a:effectLst/>
                          <a:latin typeface="+mn-ea"/>
                          <a:ea typeface="+mn-ea"/>
                          <a:cs typeface="Times New Roman" panose="02020603050405020304" pitchFamily="18" charset="0"/>
                        </a:rPr>
                        <a:t>32</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smtClean="0">
                          <a:effectLst/>
                          <a:latin typeface="+mn-ea"/>
                          <a:ea typeface="+mn-ea"/>
                          <a:cs typeface="Times New Roman" panose="02020603050405020304" pitchFamily="18" charset="0"/>
                        </a:rPr>
                        <a:t>4.2%</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smtClean="0">
                          <a:effectLst/>
                          <a:latin typeface="+mn-ea"/>
                          <a:ea typeface="+mn-ea"/>
                        </a:rPr>
                        <a:t>73</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0" kern="100" dirty="0" smtClean="0">
                          <a:effectLst/>
                          <a:latin typeface="+mn-ea"/>
                          <a:ea typeface="+mn-ea"/>
                          <a:cs typeface="+mn-cs"/>
                        </a:rPr>
                        <a:t>9.6%</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3" name="テキスト ボックス 12">
            <a:extLst>
              <a:ext uri="{FF2B5EF4-FFF2-40B4-BE49-F238E27FC236}">
                <a16:creationId xmlns:a16="http://schemas.microsoft.com/office/drawing/2014/main" id="{178AA22E-FCB1-45B3-87A6-15F3CBAFE844}"/>
              </a:ext>
            </a:extLst>
          </p:cNvPr>
          <p:cNvSpPr txBox="1"/>
          <p:nvPr/>
        </p:nvSpPr>
        <p:spPr>
          <a:xfrm>
            <a:off x="294237" y="5509856"/>
            <a:ext cx="6739023"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帝国データバンク「</a:t>
            </a:r>
            <a:r>
              <a:rPr kumimoji="1" lang="ja-JP" altLang="en-US" sz="1000" dirty="0">
                <a:solidFill>
                  <a:prstClr val="black"/>
                </a:solidFill>
                <a:latin typeface="Meiryo UI" panose="020B0604030504040204" pitchFamily="50" charset="-128"/>
                <a:ea typeface="Meiryo UI" panose="020B0604030504040204" pitchFamily="50" charset="-128"/>
              </a:rPr>
              <a:t>新型コロナウイルス</a:t>
            </a:r>
            <a:r>
              <a:rPr kumimoji="1" lang="ja-JP" altLang="en-US" sz="1000" dirty="0" smtClean="0">
                <a:solidFill>
                  <a:prstClr val="black"/>
                </a:solidFill>
                <a:latin typeface="Meiryo UI" panose="020B0604030504040204" pitchFamily="50" charset="-128"/>
                <a:ea typeface="Meiryo UI" panose="020B0604030504040204" pitchFamily="50" charset="-128"/>
              </a:rPr>
              <a:t>関連倒産」動向調査 ＜</a:t>
            </a:r>
            <a:r>
              <a:rPr kumimoji="1" lang="en-US" altLang="ja-JP" sz="1000" dirty="0" smtClean="0">
                <a:solidFill>
                  <a:prstClr val="black"/>
                </a:solidFill>
                <a:latin typeface="Meiryo UI" panose="020B0604030504040204" pitchFamily="50" charset="-128"/>
                <a:ea typeface="Meiryo UI" panose="020B0604030504040204" pitchFamily="50" charset="-128"/>
              </a:rPr>
              <a:t>12 </a:t>
            </a:r>
            <a:r>
              <a:rPr kumimoji="1" lang="ja-JP" altLang="en-US" sz="1000" dirty="0">
                <a:solidFill>
                  <a:prstClr val="black"/>
                </a:solidFill>
                <a:latin typeface="Meiryo UI" panose="020B0604030504040204" pitchFamily="50" charset="-128"/>
                <a:ea typeface="Meiryo UI" panose="020B0604030504040204" pitchFamily="50" charset="-128"/>
              </a:rPr>
              <a:t>月 </a:t>
            </a:r>
            <a:r>
              <a:rPr kumimoji="1" lang="en-US" altLang="ja-JP" sz="1000" dirty="0">
                <a:solidFill>
                  <a:prstClr val="black"/>
                </a:solidFill>
                <a:latin typeface="Meiryo UI" panose="020B0604030504040204" pitchFamily="50" charset="-128"/>
                <a:ea typeface="Meiryo UI" panose="020B0604030504040204" pitchFamily="50" charset="-128"/>
              </a:rPr>
              <a:t>1</a:t>
            </a:r>
            <a:r>
              <a:rPr kumimoji="1" lang="en-US" altLang="ja-JP" sz="1000" dirty="0" smtClean="0">
                <a:solidFill>
                  <a:prstClr val="black"/>
                </a:solidFill>
                <a:latin typeface="Meiryo UI" panose="020B0604030504040204" pitchFamily="50" charset="-128"/>
                <a:ea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rPr>
              <a:t>日</a:t>
            </a:r>
            <a:r>
              <a:rPr kumimoji="1" lang="ja-JP" altLang="en-US" sz="1000" dirty="0" smtClean="0">
                <a:solidFill>
                  <a:prstClr val="black"/>
                </a:solidFill>
                <a:latin typeface="Meiryo UI" panose="020B0604030504040204" pitchFamily="50" charset="-128"/>
                <a:ea typeface="Meiryo UI" panose="020B0604030504040204" pitchFamily="50" charset="-128"/>
              </a:rPr>
              <a:t>（火 </a:t>
            </a:r>
            <a:r>
              <a:rPr kumimoji="1" lang="ja-JP" altLang="en-US" sz="1000" dirty="0">
                <a:solidFill>
                  <a:prstClr val="black"/>
                </a:solidFill>
                <a:latin typeface="Meiryo UI" panose="020B0604030504040204" pitchFamily="50" charset="-128"/>
                <a:ea typeface="Meiryo UI" panose="020B0604030504040204" pitchFamily="50" charset="-128"/>
              </a:rPr>
              <a:t>）</a:t>
            </a:r>
            <a:r>
              <a:rPr kumimoji="1" lang="en-US" altLang="ja-JP" sz="1000" dirty="0" smtClean="0">
                <a:solidFill>
                  <a:prstClr val="black"/>
                </a:solidFill>
                <a:latin typeface="Meiryo UI" panose="020B0604030504040204" pitchFamily="50" charset="-128"/>
                <a:ea typeface="Meiryo UI" panose="020B0604030504040204" pitchFamily="50" charset="-128"/>
              </a:rPr>
              <a:t>16</a:t>
            </a:r>
            <a:r>
              <a:rPr kumimoji="1" lang="ja-JP" altLang="en-US" sz="1000" dirty="0" smtClean="0">
                <a:solidFill>
                  <a:prstClr val="black"/>
                </a:solidFill>
                <a:latin typeface="Meiryo UI" panose="020B0604030504040204" pitchFamily="50" charset="-128"/>
                <a:ea typeface="Meiryo UI" panose="020B0604030504040204" pitchFamily="50" charset="-128"/>
              </a:rPr>
              <a:t>時現在判明分 </a:t>
            </a:r>
            <a:r>
              <a:rPr kumimoji="1" lang="ja-JP" altLang="en-US" sz="1000" dirty="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新型コロナウイルス関連倒産件数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P23</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65</a:t>
            </a:fld>
            <a:endParaRPr lang="ja-JP" altLang="en-US" sz="16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1" y="1710051"/>
            <a:ext cx="6956037" cy="3684033"/>
          </a:xfrm>
          <a:prstGeom prst="rect">
            <a:avLst/>
          </a:prstGeom>
        </p:spPr>
      </p:pic>
    </p:spTree>
    <p:extLst>
      <p:ext uri="{BB962C8B-B14F-4D97-AF65-F5344CB8AC3E}">
        <p14:creationId xmlns:p14="http://schemas.microsoft.com/office/powerpoint/2010/main" val="4293604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●東京の家計消費は</a:t>
            </a:r>
            <a:r>
              <a:rPr kumimoji="1" lang="ja-JP" altLang="en-US" sz="1400" dirty="0" smtClean="0">
                <a:solidFill>
                  <a:schemeClr val="tx1"/>
                </a:solidFill>
                <a:latin typeface="Meiryo UI" panose="020B0604030504040204" pitchFamily="50" charset="-128"/>
                <a:ea typeface="Meiryo UI" panose="020B0604030504040204" pitchFamily="50" charset="-128"/>
              </a:rPr>
              <a:t>、３月から５月にかけて全国</a:t>
            </a:r>
            <a:r>
              <a:rPr kumimoji="1" lang="ja-JP" altLang="en-US" sz="1400" dirty="0">
                <a:solidFill>
                  <a:schemeClr val="tx1"/>
                </a:solidFill>
                <a:latin typeface="Meiryo UI" panose="020B0604030504040204" pitchFamily="50" charset="-128"/>
                <a:ea typeface="Meiryo UI" panose="020B0604030504040204" pitchFamily="50" charset="-128"/>
              </a:rPr>
              <a:t>や大阪に比べ大きく</a:t>
            </a:r>
            <a:r>
              <a:rPr kumimoji="1" lang="ja-JP" altLang="en-US" sz="1400" dirty="0" smtClean="0">
                <a:solidFill>
                  <a:schemeClr val="tx1"/>
                </a:solidFill>
                <a:latin typeface="Meiryo UI" panose="020B0604030504040204" pitchFamily="50" charset="-128"/>
                <a:ea typeface="Meiryo UI" panose="020B0604030504040204" pitchFamily="50" charset="-128"/>
              </a:rPr>
              <a:t>落ち込んでいる。</a:t>
            </a:r>
            <a:endParaRPr kumimoji="1" lang="en-US" altLang="ja-JP" sz="1400" u="sng" dirty="0" smtClean="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家計消費の減少</a:t>
            </a:r>
          </a:p>
        </p:txBody>
      </p:sp>
      <p:sp>
        <p:nvSpPr>
          <p:cNvPr id="6" name="ホームベース 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P23</a:t>
            </a:r>
            <a:endParaRPr kumimoji="1" lang="ja-JP" altLang="en-US" dirty="0"/>
          </a:p>
        </p:txBody>
      </p:sp>
      <p:sp>
        <p:nvSpPr>
          <p:cNvPr id="7" name="ホームベース 6"/>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graphicFrame>
        <p:nvGraphicFramePr>
          <p:cNvPr id="8" name="グラフ 7"/>
          <p:cNvGraphicFramePr>
            <a:graphicFrameLocks/>
          </p:cNvGraphicFramePr>
          <p:nvPr>
            <p:extLst>
              <p:ext uri="{D42A27DB-BD31-4B8C-83A1-F6EECF244321}">
                <p14:modId xmlns:p14="http://schemas.microsoft.com/office/powerpoint/2010/main" val="2173769805"/>
              </p:ext>
            </p:extLst>
          </p:nvPr>
        </p:nvGraphicFramePr>
        <p:xfrm>
          <a:off x="707136" y="1365504"/>
          <a:ext cx="8314944" cy="4300323"/>
        </p:xfrm>
        <a:graphic>
          <a:graphicData uri="http://schemas.openxmlformats.org/drawingml/2006/chart">
            <c:chart xmlns:c="http://schemas.openxmlformats.org/drawingml/2006/chart" xmlns:r="http://schemas.openxmlformats.org/officeDocument/2006/relationships" r:id="rId2"/>
          </a:graphicData>
        </a:graphic>
      </p:graphicFrame>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66</a:t>
            </a:fld>
            <a:endParaRPr lang="ja-JP" altLang="en-US" sz="1600" dirty="0"/>
          </a:p>
        </p:txBody>
      </p:sp>
      <p:sp>
        <p:nvSpPr>
          <p:cNvPr id="9" name="テキスト ボックス 8"/>
          <p:cNvSpPr txBox="1"/>
          <p:nvPr/>
        </p:nvSpPr>
        <p:spPr>
          <a:xfrm>
            <a:off x="6858285" y="5799326"/>
            <a:ext cx="2652699" cy="261610"/>
          </a:xfrm>
          <a:prstGeom prst="rect">
            <a:avLst/>
          </a:prstGeom>
          <a:noFill/>
        </p:spPr>
        <p:txBody>
          <a:bodyPr wrap="square" rtlCol="0">
            <a:spAutoFit/>
          </a:bodyPr>
          <a:lstStyle/>
          <a:p>
            <a:pPr algn="ctr"/>
            <a:r>
              <a:rPr kumimoji="1" lang="ja-JP" altLang="en-US" sz="1100" dirty="0" smtClean="0"/>
              <a:t>出典：総務省 「家計調査」</a:t>
            </a:r>
            <a:endParaRPr kumimoji="1" lang="en-US" altLang="ja-JP" sz="1100" dirty="0" smtClean="0"/>
          </a:p>
        </p:txBody>
      </p:sp>
    </p:spTree>
    <p:extLst>
      <p:ext uri="{BB962C8B-B14F-4D97-AF65-F5344CB8AC3E}">
        <p14:creationId xmlns:p14="http://schemas.microsoft.com/office/powerpoint/2010/main" val="2519108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東京の完全失業率の悪化（前年同期増減）は、全国平均より高い。</a:t>
            </a: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endParaRPr kumimoji="1" lang="en-US" altLang="ja-JP" sz="1400" u="sng" dirty="0" smtClean="0">
              <a:solidFill>
                <a:schemeClr val="tx1"/>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5784949"/>
              </p:ext>
            </p:extLst>
          </p:nvPr>
        </p:nvGraphicFramePr>
        <p:xfrm>
          <a:off x="5711507" y="1747756"/>
          <a:ext cx="4032000" cy="2232000"/>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3928948355"/>
                    </a:ext>
                  </a:extLst>
                </a:gridCol>
                <a:gridCol w="1080000">
                  <a:extLst>
                    <a:ext uri="{9D8B030D-6E8A-4147-A177-3AD203B41FA5}">
                      <a16:colId xmlns:a16="http://schemas.microsoft.com/office/drawing/2014/main" val="1504585983"/>
                    </a:ext>
                  </a:extLst>
                </a:gridCol>
                <a:gridCol w="1080000">
                  <a:extLst>
                    <a:ext uri="{9D8B030D-6E8A-4147-A177-3AD203B41FA5}">
                      <a16:colId xmlns:a16="http://schemas.microsoft.com/office/drawing/2014/main" val="1907157400"/>
                    </a:ext>
                  </a:extLst>
                </a:gridCol>
                <a:gridCol w="1080000">
                  <a:extLst>
                    <a:ext uri="{9D8B030D-6E8A-4147-A177-3AD203B41FA5}">
                      <a16:colId xmlns:a16="http://schemas.microsoft.com/office/drawing/2014/main" val="711072891"/>
                    </a:ext>
                  </a:extLst>
                </a:gridCol>
              </a:tblGrid>
              <a:tr h="360000">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C9BD5"/>
                    </a:solidFill>
                  </a:tcPr>
                </a:tc>
                <a:tc gridSpan="3">
                  <a:txBody>
                    <a:bodyPr/>
                    <a:lstStyle/>
                    <a:p>
                      <a:pPr algn="l">
                        <a:spcBef>
                          <a:spcPts val="600"/>
                        </a:spcBef>
                        <a:spcAft>
                          <a:spcPts val="0"/>
                        </a:spcAft>
                      </a:pPr>
                      <a:r>
                        <a:rPr lang="ja-JP" altLang="en-US" sz="1100" kern="100" dirty="0" smtClean="0">
                          <a:solidFill>
                            <a:srgbClr val="FFFFFF"/>
                          </a:solidFill>
                          <a:effectLst/>
                          <a:latin typeface="+mn-ea"/>
                          <a:ea typeface="+mn-ea"/>
                          <a:cs typeface="+mn-cs"/>
                        </a:rPr>
                        <a:t>　完全失業率の悪化（前年同期増減）</a:t>
                      </a:r>
                      <a:endParaRPr lang="en-US" altLang="ja-JP" sz="1100" kern="100" dirty="0" smtClean="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smtClean="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smtClean="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3633222121"/>
                  </a:ext>
                </a:extLst>
              </a:tr>
              <a:tr h="468000">
                <a:tc>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en-US" altLang="ja-JP" sz="1100" kern="100" dirty="0" smtClean="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smtClean="0">
                          <a:solidFill>
                            <a:srgbClr val="FFFFFF"/>
                          </a:solidFill>
                          <a:effectLst/>
                          <a:latin typeface="+mn-ea"/>
                          <a:ea typeface="+mn-ea"/>
                          <a:cs typeface="+mn-cs"/>
                        </a:rPr>
                        <a:t>2019</a:t>
                      </a:r>
                      <a:r>
                        <a:rPr lang="ja-JP" altLang="en-US" sz="1100" kern="100" dirty="0" smtClean="0">
                          <a:solidFill>
                            <a:srgbClr val="FFFFFF"/>
                          </a:solidFill>
                          <a:effectLst/>
                          <a:latin typeface="+mn-ea"/>
                          <a:ea typeface="+mn-ea"/>
                          <a:cs typeface="+mn-cs"/>
                        </a:rPr>
                        <a:t>年</a:t>
                      </a:r>
                      <a:endParaRPr lang="en-US" altLang="ja-JP" sz="1100" kern="100" dirty="0" smtClean="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smtClean="0">
                          <a:solidFill>
                            <a:srgbClr val="FFFFFF"/>
                          </a:solidFill>
                          <a:effectLst/>
                          <a:latin typeface="+mn-ea"/>
                          <a:ea typeface="+mn-ea"/>
                          <a:cs typeface="+mn-cs"/>
                        </a:rPr>
                        <a:t>7-9</a:t>
                      </a:r>
                      <a:r>
                        <a:rPr lang="ja-JP" altLang="en-US" sz="1100" kern="100" dirty="0" smtClean="0">
                          <a:solidFill>
                            <a:srgbClr val="FFFFFF"/>
                          </a:solidFill>
                          <a:effectLst/>
                          <a:latin typeface="+mn-ea"/>
                          <a:ea typeface="+mn-ea"/>
                          <a:cs typeface="+mn-cs"/>
                        </a:rPr>
                        <a:t>月期</a:t>
                      </a:r>
                      <a:endParaRPr lang="en-US" altLang="ja-JP" sz="1100" kern="100" dirty="0" smtClean="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smtClean="0">
                          <a:solidFill>
                            <a:srgbClr val="FFFFFF"/>
                          </a:solidFill>
                          <a:effectLst/>
                          <a:latin typeface="+mn-ea"/>
                          <a:ea typeface="+mn-ea"/>
                          <a:cs typeface="+mn-cs"/>
                        </a:rPr>
                        <a:t>2020</a:t>
                      </a:r>
                      <a:r>
                        <a:rPr lang="ja-JP" altLang="en-US" sz="1100" kern="100" dirty="0" smtClean="0">
                          <a:solidFill>
                            <a:srgbClr val="FFFFFF"/>
                          </a:solidFill>
                          <a:effectLst/>
                          <a:latin typeface="+mn-ea"/>
                          <a:ea typeface="+mn-ea"/>
                          <a:cs typeface="+mn-cs"/>
                        </a:rPr>
                        <a:t>年</a:t>
                      </a:r>
                      <a:endParaRPr lang="en-US" altLang="ja-JP" sz="1100" kern="100" dirty="0" smtClean="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smtClean="0">
                          <a:solidFill>
                            <a:srgbClr val="FFFFFF"/>
                          </a:solidFill>
                          <a:effectLst/>
                          <a:latin typeface="+mn-ea"/>
                          <a:ea typeface="+mn-ea"/>
                          <a:cs typeface="+mn-cs"/>
                        </a:rPr>
                        <a:t>7-9</a:t>
                      </a:r>
                      <a:r>
                        <a:rPr lang="ja-JP" altLang="en-US" sz="1100" kern="100" dirty="0" smtClean="0">
                          <a:solidFill>
                            <a:srgbClr val="FFFFFF"/>
                          </a:solidFill>
                          <a:effectLst/>
                          <a:latin typeface="+mn-ea"/>
                          <a:ea typeface="+mn-ea"/>
                          <a:cs typeface="+mn-cs"/>
                        </a:rPr>
                        <a:t>月期</a:t>
                      </a:r>
                      <a:endParaRPr lang="en-US" altLang="ja-JP" sz="1100" kern="100" dirty="0" smtClean="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ja-JP" altLang="en-US" sz="1400" kern="100" dirty="0" smtClean="0">
                          <a:effectLst/>
                          <a:latin typeface="+mn-ea"/>
                          <a:ea typeface="+mn-ea"/>
                          <a:cs typeface="Times New Roman" panose="02020603050405020304" pitchFamily="18" charset="0"/>
                        </a:rPr>
                        <a:t>＋</a:t>
                      </a:r>
                      <a:r>
                        <a:rPr lang="en-US" altLang="ja-JP" sz="1400" kern="100" dirty="0" smtClean="0">
                          <a:effectLst/>
                          <a:latin typeface="+mn-ea"/>
                          <a:ea typeface="+mn-ea"/>
                          <a:cs typeface="Times New Roman" panose="02020603050405020304" pitchFamily="18" charset="0"/>
                        </a:rPr>
                        <a:t>0.7%</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smtClean="0">
                          <a:effectLst/>
                          <a:latin typeface="+mn-ea"/>
                          <a:ea typeface="+mn-ea"/>
                          <a:cs typeface="Times New Roman" panose="02020603050405020304" pitchFamily="18" charset="0"/>
                        </a:rPr>
                        <a:t>2.3%</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smtClean="0">
                          <a:effectLst/>
                          <a:latin typeface="+mn-ea"/>
                          <a:ea typeface="+mn-ea"/>
                          <a:cs typeface="Times New Roman" panose="02020603050405020304" pitchFamily="18" charset="0"/>
                        </a:rPr>
                        <a:t>3.0%</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ja-JP" altLang="en-US" sz="1400" kern="100" dirty="0" smtClean="0">
                          <a:effectLst/>
                          <a:latin typeface="+mn-ea"/>
                          <a:ea typeface="+mn-ea"/>
                          <a:cs typeface="Times New Roman" panose="02020603050405020304" pitchFamily="18" charset="0"/>
                        </a:rPr>
                        <a:t>＋</a:t>
                      </a:r>
                      <a:r>
                        <a:rPr lang="en-US" altLang="ja-JP" sz="1400" b="1" kern="100" dirty="0" smtClean="0">
                          <a:effectLst/>
                          <a:latin typeface="+mn-ea"/>
                          <a:ea typeface="+mn-ea"/>
                          <a:cs typeface="+mn-cs"/>
                        </a:rPr>
                        <a:t>1.3</a:t>
                      </a:r>
                      <a:r>
                        <a:rPr lang="en-US" altLang="ja-JP" sz="1400" kern="100" dirty="0" smtClean="0">
                          <a:effectLst/>
                          <a:latin typeface="+mn-ea"/>
                          <a:ea typeface="+mn-ea"/>
                          <a:cs typeface="Times New Roman" panose="02020603050405020304" pitchFamily="18" charset="0"/>
                        </a:rPr>
                        <a:t>%</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smtClean="0">
                          <a:effectLst/>
                          <a:latin typeface="+mn-ea"/>
                          <a:ea typeface="+mn-ea"/>
                          <a:cs typeface="Times New Roman" panose="02020603050405020304" pitchFamily="18" charset="0"/>
                        </a:rPr>
                        <a:t>2.2</a:t>
                      </a:r>
                      <a:r>
                        <a:rPr lang="en-US" altLang="ja-JP" sz="1400" kern="100" dirty="0" smtClean="0">
                          <a:effectLst/>
                          <a:latin typeface="+mn-ea"/>
                          <a:ea typeface="+mn-ea"/>
                          <a:cs typeface="Times New Roman" panose="02020603050405020304" pitchFamily="18" charset="0"/>
                        </a:rPr>
                        <a:t>%</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smtClean="0">
                          <a:effectLst/>
                          <a:latin typeface="+mn-ea"/>
                          <a:ea typeface="+mn-ea"/>
                          <a:cs typeface="Times New Roman" panose="02020603050405020304" pitchFamily="18" charset="0"/>
                        </a:rPr>
                        <a:t>3.5</a:t>
                      </a:r>
                      <a:r>
                        <a:rPr lang="en-US" altLang="ja-JP" sz="1400" kern="100" dirty="0" smtClean="0">
                          <a:effectLst/>
                          <a:latin typeface="+mn-ea"/>
                          <a:ea typeface="+mn-ea"/>
                          <a:cs typeface="Times New Roman" panose="02020603050405020304" pitchFamily="18" charset="0"/>
                        </a:rPr>
                        <a:t>%</a:t>
                      </a:r>
                      <a:endParaRPr lang="ja-JP" sz="14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ja-JP" altLang="en-US" sz="1400" kern="100" dirty="0" smtClean="0">
                          <a:effectLst/>
                          <a:latin typeface="+mn-ea"/>
                          <a:ea typeface="+mn-ea"/>
                          <a:cs typeface="Times New Roman" panose="02020603050405020304" pitchFamily="18" charset="0"/>
                        </a:rPr>
                        <a:t>＋</a:t>
                      </a:r>
                      <a:r>
                        <a:rPr lang="en-US" altLang="ja-JP" sz="1400" b="0" kern="100" dirty="0" smtClean="0">
                          <a:effectLst/>
                          <a:latin typeface="+mn-ea"/>
                          <a:ea typeface="+mn-ea"/>
                          <a:cs typeface="+mn-cs"/>
                        </a:rPr>
                        <a:t>1</a:t>
                      </a:r>
                      <a:r>
                        <a:rPr lang="en-US" altLang="ja-JP" sz="1400" b="0" kern="100" dirty="0" smtClean="0">
                          <a:effectLst/>
                          <a:latin typeface="+mn-ea"/>
                          <a:ea typeface="+mn-ea"/>
                        </a:rPr>
                        <a:t>.0</a:t>
                      </a:r>
                      <a:r>
                        <a:rPr lang="en-US" altLang="ja-JP" sz="1400" kern="100" dirty="0" smtClean="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smtClean="0">
                          <a:effectLst/>
                          <a:latin typeface="+mn-ea"/>
                          <a:ea typeface="+mn-ea"/>
                          <a:cs typeface="Times New Roman" panose="02020603050405020304" pitchFamily="18" charset="0"/>
                        </a:rPr>
                        <a:t>2.9</a:t>
                      </a:r>
                      <a:r>
                        <a:rPr lang="en-US" altLang="ja-JP" sz="1400" kern="100" dirty="0" smtClean="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smtClean="0">
                          <a:effectLst/>
                          <a:latin typeface="+mn-ea"/>
                          <a:ea typeface="+mn-ea"/>
                          <a:cs typeface="Times New Roman" panose="02020603050405020304" pitchFamily="18" charset="0"/>
                        </a:rPr>
                        <a:t>3.9</a:t>
                      </a:r>
                      <a:r>
                        <a:rPr lang="en-US" altLang="ja-JP" sz="1400" kern="100" dirty="0" smtClean="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9" name="正方形/長方形 18"/>
          <p:cNvSpPr/>
          <p:nvPr/>
        </p:nvSpPr>
        <p:spPr>
          <a:xfrm>
            <a:off x="7206058" y="5707148"/>
            <a:ext cx="2299416" cy="261610"/>
          </a:xfrm>
          <a:prstGeom prst="rect">
            <a:avLst/>
          </a:prstGeom>
        </p:spPr>
        <p:txBody>
          <a:bodyPr wrap="square">
            <a:spAutoFit/>
          </a:bodyPr>
          <a:lstStyle/>
          <a:p>
            <a:r>
              <a:rPr lang="ja-JP" altLang="en-US" sz="1050" dirty="0" smtClean="0"/>
              <a:t>出典：総務省 「労働力調査」</a:t>
            </a:r>
            <a:endParaRPr lang="ja-JP" altLang="en-US" sz="1050" dirty="0"/>
          </a:p>
        </p:txBody>
      </p:sp>
      <p:sp>
        <p:nvSpPr>
          <p:cNvPr id="17" name="正方形/長方形 1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失業率の悪化</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P23</a:t>
            </a:r>
            <a:endParaRPr kumimoji="1" lang="ja-JP" altLang="en-US" dirty="0"/>
          </a:p>
        </p:txBody>
      </p:sp>
      <p:sp>
        <p:nvSpPr>
          <p:cNvPr id="21" name="ホームベース 20"/>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67</a:t>
            </a:fld>
            <a:endParaRPr lang="ja-JP" altLang="en-US" sz="1600" dirty="0"/>
          </a:p>
        </p:txBody>
      </p:sp>
      <p:graphicFrame>
        <p:nvGraphicFramePr>
          <p:cNvPr id="25" name="グラフ 24"/>
          <p:cNvGraphicFramePr/>
          <p:nvPr>
            <p:extLst>
              <p:ext uri="{D42A27DB-BD31-4B8C-83A1-F6EECF244321}">
                <p14:modId xmlns:p14="http://schemas.microsoft.com/office/powerpoint/2010/main" val="1851813812"/>
              </p:ext>
            </p:extLst>
          </p:nvPr>
        </p:nvGraphicFramePr>
        <p:xfrm>
          <a:off x="116272" y="1501920"/>
          <a:ext cx="5306727" cy="4402667"/>
        </p:xfrm>
        <a:graphic>
          <a:graphicData uri="http://schemas.openxmlformats.org/drawingml/2006/chart">
            <c:chart xmlns:c="http://schemas.openxmlformats.org/drawingml/2006/chart" xmlns:r="http://schemas.openxmlformats.org/officeDocument/2006/relationships" r:id="rId2"/>
          </a:graphicData>
        </a:graphic>
      </p:graphicFrame>
      <p:sp>
        <p:nvSpPr>
          <p:cNvPr id="26" name="四角形吹き出し 25"/>
          <p:cNvSpPr/>
          <p:nvPr/>
        </p:nvSpPr>
        <p:spPr>
          <a:xfrm>
            <a:off x="3764652" y="2231151"/>
            <a:ext cx="682581" cy="225725"/>
          </a:xfrm>
          <a:prstGeom prst="wedgeRectCallout">
            <a:avLst>
              <a:gd name="adj1" fmla="val 63831"/>
              <a:gd name="adj2" fmla="val 1182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27" name="四角形吹き出し 26"/>
          <p:cNvSpPr/>
          <p:nvPr/>
        </p:nvSpPr>
        <p:spPr>
          <a:xfrm>
            <a:off x="2715086" y="3962248"/>
            <a:ext cx="601554" cy="220751"/>
          </a:xfrm>
          <a:prstGeom prst="wedgeRectCallout">
            <a:avLst>
              <a:gd name="adj1" fmla="val 44076"/>
              <a:gd name="adj2" fmla="val 1014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東京</a:t>
            </a:r>
            <a:endParaRPr kumimoji="1" lang="ja-JP" altLang="en-US" sz="1000" dirty="0">
              <a:solidFill>
                <a:schemeClr val="tx1"/>
              </a:solidFill>
            </a:endParaRPr>
          </a:p>
        </p:txBody>
      </p:sp>
      <p:sp>
        <p:nvSpPr>
          <p:cNvPr id="28" name="四角形吹き出し 27"/>
          <p:cNvSpPr/>
          <p:nvPr/>
        </p:nvSpPr>
        <p:spPr>
          <a:xfrm>
            <a:off x="4105943" y="4247599"/>
            <a:ext cx="601554" cy="220751"/>
          </a:xfrm>
          <a:prstGeom prst="wedgeRectCallout">
            <a:avLst>
              <a:gd name="adj1" fmla="val -59110"/>
              <a:gd name="adj2" fmla="val -1029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Tree>
    <p:extLst>
      <p:ext uri="{BB962C8B-B14F-4D97-AF65-F5344CB8AC3E}">
        <p14:creationId xmlns:p14="http://schemas.microsoft.com/office/powerpoint/2010/main" val="30386425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1274468712"/>
              </p:ext>
            </p:extLst>
          </p:nvPr>
        </p:nvGraphicFramePr>
        <p:xfrm>
          <a:off x="252000" y="1346642"/>
          <a:ext cx="9298400" cy="4168064"/>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252000" y="540000"/>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コロナの感染拡大以降、東京では５月に、</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月以来となる約</a:t>
            </a:r>
            <a:r>
              <a:rPr kumimoji="1" lang="en-US" altLang="ja-JP" sz="1400" dirty="0">
                <a:solidFill>
                  <a:schemeClr val="tx1"/>
                </a:solidFill>
                <a:latin typeface="Meiryo UI" panose="020B0604030504040204" pitchFamily="50" charset="-128"/>
                <a:ea typeface="Meiryo UI" panose="020B0604030504040204" pitchFamily="50" charset="-128"/>
              </a:rPr>
              <a:t>1000</a:t>
            </a:r>
            <a:r>
              <a:rPr kumimoji="1" lang="ja-JP" altLang="en-US" sz="1400" dirty="0">
                <a:solidFill>
                  <a:schemeClr val="tx1"/>
                </a:solidFill>
                <a:latin typeface="Meiryo UI" panose="020B0604030504040204" pitchFamily="50" charset="-128"/>
                <a:ea typeface="Meiryo UI" panose="020B0604030504040204" pitchFamily="50" charset="-128"/>
              </a:rPr>
              <a:t>名の転出超過を</a:t>
            </a:r>
            <a:r>
              <a:rPr kumimoji="1" lang="ja-JP" altLang="en-US" sz="1400" dirty="0" smtClean="0">
                <a:solidFill>
                  <a:schemeClr val="tx1"/>
                </a:solidFill>
                <a:latin typeface="Meiryo UI" panose="020B0604030504040204" pitchFamily="50" charset="-128"/>
                <a:ea typeface="Meiryo UI" panose="020B0604030504040204" pitchFamily="50" charset="-128"/>
              </a:rPr>
              <a:t>記録。</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７月約</a:t>
            </a:r>
            <a:r>
              <a:rPr kumimoji="1" lang="en-US" altLang="ja-JP" sz="1400" dirty="0">
                <a:solidFill>
                  <a:schemeClr val="tx1"/>
                </a:solidFill>
                <a:latin typeface="Meiryo UI" panose="020B0604030504040204" pitchFamily="50" charset="-128"/>
                <a:ea typeface="Meiryo UI" panose="020B0604030504040204" pitchFamily="50" charset="-128"/>
              </a:rPr>
              <a:t>2500</a:t>
            </a:r>
            <a:r>
              <a:rPr kumimoji="1" lang="ja-JP" altLang="en-US" sz="1400" dirty="0">
                <a:solidFill>
                  <a:schemeClr val="tx1"/>
                </a:solidFill>
                <a:latin typeface="Meiryo UI" panose="020B0604030504040204" pitchFamily="50" charset="-128"/>
                <a:ea typeface="Meiryo UI" panose="020B0604030504040204" pitchFamily="50" charset="-128"/>
              </a:rPr>
              <a:t>名、</a:t>
            </a:r>
            <a:r>
              <a:rPr kumimoji="1" lang="ja-JP" altLang="en-US" sz="1400" dirty="0" smtClean="0">
                <a:solidFill>
                  <a:schemeClr val="tx1"/>
                </a:solidFill>
                <a:latin typeface="Meiryo UI" panose="020B0604030504040204" pitchFamily="50" charset="-128"/>
                <a:ea typeface="Meiryo UI" panose="020B0604030504040204" pitchFamily="50" charset="-128"/>
              </a:rPr>
              <a:t>８月約</a:t>
            </a:r>
            <a:r>
              <a:rPr kumimoji="1" lang="en-US" altLang="ja-JP" sz="1400" dirty="0">
                <a:solidFill>
                  <a:schemeClr val="tx1"/>
                </a:solidFill>
                <a:latin typeface="Meiryo UI" panose="020B0604030504040204" pitchFamily="50" charset="-128"/>
                <a:ea typeface="Meiryo UI" panose="020B0604030504040204" pitchFamily="50" charset="-128"/>
              </a:rPr>
              <a:t>4500</a:t>
            </a:r>
            <a:r>
              <a:rPr kumimoji="1" lang="ja-JP" altLang="en-US" sz="1400" dirty="0" smtClean="0">
                <a:solidFill>
                  <a:schemeClr val="tx1"/>
                </a:solidFill>
                <a:latin typeface="Meiryo UI" panose="020B0604030504040204" pitchFamily="50" charset="-128"/>
                <a:ea typeface="Meiryo UI" panose="020B0604030504040204" pitchFamily="50" charset="-128"/>
              </a:rPr>
              <a:t>名、９月約</a:t>
            </a:r>
            <a:r>
              <a:rPr kumimoji="1" lang="en-US" altLang="ja-JP" sz="1400" dirty="0">
                <a:solidFill>
                  <a:schemeClr val="tx1"/>
                </a:solidFill>
                <a:latin typeface="Meiryo UI" panose="020B0604030504040204" pitchFamily="50" charset="-128"/>
                <a:ea typeface="Meiryo UI" panose="020B0604030504040204" pitchFamily="50" charset="-128"/>
              </a:rPr>
              <a:t>36</a:t>
            </a:r>
            <a:r>
              <a:rPr kumimoji="1" lang="en-US" altLang="ja-JP" sz="1400" dirty="0" smtClean="0">
                <a:solidFill>
                  <a:schemeClr val="tx1"/>
                </a:solidFill>
                <a:latin typeface="Meiryo UI" panose="020B0604030504040204" pitchFamily="50" charset="-128"/>
                <a:ea typeface="Meiryo UI" panose="020B0604030504040204" pitchFamily="50" charset="-128"/>
              </a:rPr>
              <a:t>00</a:t>
            </a:r>
            <a:r>
              <a:rPr kumimoji="1" lang="ja-JP" altLang="en-US" sz="1400" dirty="0" smtClean="0">
                <a:solidFill>
                  <a:schemeClr val="tx1"/>
                </a:solidFill>
                <a:latin typeface="Meiryo UI" panose="020B0604030504040204" pitchFamily="50" charset="-128"/>
                <a:ea typeface="Meiryo UI" panose="020B0604030504040204" pitchFamily="50" charset="-128"/>
              </a:rPr>
              <a:t>名、</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月約</a:t>
            </a:r>
            <a:r>
              <a:rPr kumimoji="1" lang="en-US" altLang="ja-JP" sz="1400" dirty="0" smtClean="0">
                <a:solidFill>
                  <a:schemeClr val="tx1"/>
                </a:solidFill>
                <a:latin typeface="Meiryo UI" panose="020B0604030504040204" pitchFamily="50" charset="-128"/>
                <a:ea typeface="Meiryo UI" panose="020B0604030504040204" pitchFamily="50" charset="-128"/>
              </a:rPr>
              <a:t>2700</a:t>
            </a:r>
            <a:r>
              <a:rPr kumimoji="1" lang="ja-JP" altLang="en-US" sz="1400" dirty="0" smtClean="0">
                <a:solidFill>
                  <a:schemeClr val="tx1"/>
                </a:solidFill>
                <a:latin typeface="Meiryo UI" panose="020B0604030504040204" pitchFamily="50" charset="-128"/>
                <a:ea typeface="Meiryo UI" panose="020B0604030504040204" pitchFamily="50" charset="-128"/>
              </a:rPr>
              <a:t>名の４か月連続の転出超過。</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P24</a:t>
            </a:r>
            <a:endParaRPr kumimoji="1" lang="ja-JP" altLang="en-US" dirty="0"/>
          </a:p>
        </p:txBody>
      </p:sp>
      <p:sp>
        <p:nvSpPr>
          <p:cNvPr id="15" name="テキスト ボックス 14"/>
          <p:cNvSpPr txBox="1"/>
          <p:nvPr/>
        </p:nvSpPr>
        <p:spPr>
          <a:xfrm>
            <a:off x="1762175" y="5656887"/>
            <a:ext cx="5827056" cy="307777"/>
          </a:xfrm>
          <a:prstGeom prst="rect">
            <a:avLst/>
          </a:prstGeom>
          <a:noFill/>
        </p:spPr>
        <p:txBody>
          <a:bodyPr wrap="square" rtlCol="0">
            <a:spAutoFit/>
          </a:bodyPr>
          <a:lstStyle/>
          <a:p>
            <a:pPr algn="r"/>
            <a:r>
              <a:rPr kumimoji="1" lang="ja-JP" altLang="en-US" sz="1400" dirty="0" smtClean="0">
                <a:latin typeface="+mn-ea"/>
              </a:rPr>
              <a:t>出典：総務省「住民基本台帳人口移動報告」より大阪府企画室が作成</a:t>
            </a:r>
            <a:endParaRPr kumimoji="1" lang="ja-JP" altLang="en-US" sz="1400" dirty="0">
              <a:latin typeface="+mn-ea"/>
            </a:endParaRPr>
          </a:p>
        </p:txBody>
      </p:sp>
      <p:sp>
        <p:nvSpPr>
          <p:cNvPr id="18" name="楕円 17"/>
          <p:cNvSpPr/>
          <p:nvPr/>
        </p:nvSpPr>
        <p:spPr>
          <a:xfrm>
            <a:off x="4443984" y="4502555"/>
            <a:ext cx="586681" cy="69123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68</a:t>
            </a:fld>
            <a:endParaRPr lang="ja-JP" altLang="en-US" sz="1600" dirty="0"/>
          </a:p>
        </p:txBody>
      </p:sp>
      <p:sp>
        <p:nvSpPr>
          <p:cNvPr id="22" name="楕円 21"/>
          <p:cNvSpPr/>
          <p:nvPr/>
        </p:nvSpPr>
        <p:spPr>
          <a:xfrm>
            <a:off x="6077712" y="4502555"/>
            <a:ext cx="586681" cy="69123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6870192" y="4502555"/>
            <a:ext cx="586681" cy="69123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7719001" y="4502555"/>
            <a:ext cx="586681" cy="69123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8567810" y="4502555"/>
            <a:ext cx="586681" cy="69123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3"/>
          <p:cNvSpPr txBox="1"/>
          <p:nvPr/>
        </p:nvSpPr>
        <p:spPr>
          <a:xfrm>
            <a:off x="478627" y="1639946"/>
            <a:ext cx="59074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smtClean="0"/>
              <a:t>（人）</a:t>
            </a:r>
            <a:endParaRPr kumimoji="1" lang="ja-JP" altLang="en-US" sz="900" dirty="0"/>
          </a:p>
        </p:txBody>
      </p:sp>
    </p:spTree>
    <p:extLst>
      <p:ext uri="{BB962C8B-B14F-4D97-AF65-F5344CB8AC3E}">
        <p14:creationId xmlns:p14="http://schemas.microsoft.com/office/powerpoint/2010/main" val="156992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166462" y="2247053"/>
            <a:ext cx="4893218" cy="2190835"/>
          </a:xfrm>
          <a:prstGeom prst="rect">
            <a:avLst/>
          </a:prstGeom>
        </p:spPr>
      </p:pic>
      <p:pic>
        <p:nvPicPr>
          <p:cNvPr id="10" name="図 9"/>
          <p:cNvPicPr>
            <a:picLocks noChangeAspect="1"/>
          </p:cNvPicPr>
          <p:nvPr/>
        </p:nvPicPr>
        <p:blipFill>
          <a:blip r:embed="rId4"/>
          <a:stretch>
            <a:fillRect/>
          </a:stretch>
        </p:blipFill>
        <p:spPr>
          <a:xfrm>
            <a:off x="5157216" y="2307893"/>
            <a:ext cx="4748784" cy="2243121"/>
          </a:xfrm>
          <a:prstGeom prst="rect">
            <a:avLst/>
          </a:prstGeom>
        </p:spPr>
      </p:pic>
      <p:sp>
        <p:nvSpPr>
          <p:cNvPr id="14" name="正方形/長方形 13"/>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●大阪における景気動向指数（ＣＩ）の伸び率は（</a:t>
            </a:r>
            <a:r>
              <a:rPr kumimoji="1" lang="en-US" altLang="ja-JP" sz="1400" dirty="0" smtClean="0">
                <a:solidFill>
                  <a:schemeClr val="tx1"/>
                </a:solidFill>
                <a:latin typeface="Meiryo UI" panose="020B0604030504040204" pitchFamily="50" charset="-128"/>
                <a:ea typeface="Meiryo UI" panose="020B0604030504040204" pitchFamily="50" charset="-128"/>
              </a:rPr>
              <a:t>2010</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rPr>
              <a:t>年）は、全国を上回る伸び。</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56420" y="4551015"/>
            <a:ext cx="4910523"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出典：全国「景気動向指数」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都道府県「主要経済指標」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ラベルの数値は各年１月時点</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027972" y="1812746"/>
            <a:ext cx="3158696" cy="307777"/>
          </a:xfrm>
          <a:prstGeom prst="rect">
            <a:avLst/>
          </a:prstGeom>
          <a:noFill/>
          <a:ln>
            <a:noFill/>
          </a:ln>
        </p:spPr>
        <p:txBody>
          <a:bodyPr wrap="square" rtlCol="0">
            <a:spAutoFit/>
          </a:bodyPr>
          <a:lstStyle/>
          <a:p>
            <a:pPr marL="217984" indent="-217984" algn="ctr"/>
            <a:r>
              <a:rPr lang="en-US" altLang="ja-JP" sz="1400" b="1" dirty="0" smtClean="0">
                <a:latin typeface="+mn-ea"/>
              </a:rPr>
              <a:t>【</a:t>
            </a:r>
            <a:r>
              <a:rPr lang="ja-JP" altLang="en-US" sz="1400" b="1" dirty="0" smtClean="0">
                <a:latin typeface="+mn-ea"/>
              </a:rPr>
              <a:t>大阪</a:t>
            </a:r>
            <a:r>
              <a:rPr lang="ja-JP" altLang="en-US" sz="1400" b="1" dirty="0">
                <a:latin typeface="+mn-ea"/>
              </a:rPr>
              <a:t>府</a:t>
            </a:r>
            <a:r>
              <a:rPr lang="en-US" altLang="ja-JP" sz="1400" b="1" dirty="0" smtClean="0">
                <a:latin typeface="+mn-ea"/>
              </a:rPr>
              <a:t>】</a:t>
            </a:r>
            <a:endParaRPr lang="en-US" altLang="ja-JP" sz="1400" b="1" dirty="0">
              <a:latin typeface="+mn-ea"/>
            </a:endParaRP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6066267" y="1812945"/>
            <a:ext cx="3158696" cy="307777"/>
          </a:xfrm>
          <a:prstGeom prst="rect">
            <a:avLst/>
          </a:prstGeom>
          <a:noFill/>
          <a:ln>
            <a:noFill/>
          </a:ln>
        </p:spPr>
        <p:txBody>
          <a:bodyPr wrap="square" rtlCol="0">
            <a:spAutoFit/>
          </a:bodyPr>
          <a:lstStyle/>
          <a:p>
            <a:pPr marL="217984" indent="-217984" algn="ctr"/>
            <a:r>
              <a:rPr lang="en-US" altLang="ja-JP" sz="1400" b="1" dirty="0" smtClean="0">
                <a:latin typeface="+mn-ea"/>
              </a:rPr>
              <a:t>【</a:t>
            </a:r>
            <a:r>
              <a:rPr lang="ja-JP" altLang="en-US" sz="1400" b="1" dirty="0">
                <a:latin typeface="+mn-ea"/>
              </a:rPr>
              <a:t>全国</a:t>
            </a:r>
            <a:r>
              <a:rPr lang="en-US" altLang="ja-JP" sz="1400" b="1" dirty="0" smtClean="0">
                <a:latin typeface="+mn-ea"/>
              </a:rPr>
              <a:t>】</a:t>
            </a:r>
            <a:endParaRPr lang="en-US" altLang="ja-JP" sz="1400" b="1" dirty="0">
              <a:latin typeface="+mn-ea"/>
            </a:endParaRPr>
          </a:p>
        </p:txBody>
      </p:sp>
      <p:sp>
        <p:nvSpPr>
          <p:cNvPr id="16" name="正方形/長方形 15"/>
          <p:cNvSpPr/>
          <p:nvPr/>
        </p:nvSpPr>
        <p:spPr>
          <a:xfrm>
            <a:off x="2607320" y="3293532"/>
            <a:ext cx="1816440" cy="26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smtClean="0">
                <a:solidFill>
                  <a:schemeClr val="tx1"/>
                </a:solidFill>
                <a:latin typeface="Meiryo UI" panose="020B0604030504040204" pitchFamily="50" charset="-128"/>
                <a:ea typeface="Meiryo UI" panose="020B0604030504040204" pitchFamily="50" charset="-128"/>
              </a:rPr>
              <a:t>27.2</a:t>
            </a:r>
            <a:r>
              <a:rPr kumimoji="1" lang="ja-JP" altLang="en-US" sz="14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400" b="1" dirty="0">
                <a:solidFill>
                  <a:schemeClr val="tx1"/>
                </a:solidFill>
                <a:latin typeface="Meiryo UI" panose="020B0604030504040204" pitchFamily="50" charset="-128"/>
                <a:ea typeface="Meiryo UI" panose="020B0604030504040204" pitchFamily="50" charset="-128"/>
              </a:rPr>
              <a:t>）</a:t>
            </a:r>
          </a:p>
        </p:txBody>
      </p:sp>
      <p:sp>
        <p:nvSpPr>
          <p:cNvPr id="17" name="正方形/長方形 16"/>
          <p:cNvSpPr/>
          <p:nvPr/>
        </p:nvSpPr>
        <p:spPr>
          <a:xfrm>
            <a:off x="2724191" y="3508460"/>
            <a:ext cx="2270258" cy="2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全国</a:t>
            </a:r>
            <a:r>
              <a:rPr kumimoji="1" lang="ja-JP" altLang="en-US" sz="1400" b="1" dirty="0" smtClean="0">
                <a:solidFill>
                  <a:schemeClr val="tx1"/>
                </a:solidFill>
                <a:latin typeface="Meiryo UI" panose="020B0604030504040204" pitchFamily="50" charset="-128"/>
                <a:ea typeface="Meiryo UI" panose="020B0604030504040204" pitchFamily="50" charset="-128"/>
              </a:rPr>
              <a:t>を上回る</a:t>
            </a:r>
            <a:r>
              <a:rPr kumimoji="1" lang="ja-JP" altLang="en-US" sz="1400" b="1" dirty="0">
                <a:solidFill>
                  <a:schemeClr val="tx1"/>
                </a:solidFill>
                <a:latin typeface="Meiryo UI" panose="020B0604030504040204" pitchFamily="50" charset="-128"/>
                <a:ea typeface="Meiryo UI" panose="020B0604030504040204" pitchFamily="50" charset="-128"/>
              </a:rPr>
              <a:t>伸び</a:t>
            </a:r>
          </a:p>
        </p:txBody>
      </p:sp>
      <p:sp>
        <p:nvSpPr>
          <p:cNvPr id="21" name="正方形/長方形 20"/>
          <p:cNvSpPr/>
          <p:nvPr/>
        </p:nvSpPr>
        <p:spPr>
          <a:xfrm>
            <a:off x="7640712" y="3362654"/>
            <a:ext cx="1734936" cy="26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14.8</a:t>
            </a:r>
            <a:r>
              <a:rPr kumimoji="1" lang="ja-JP" altLang="en-US" sz="1400" b="1" dirty="0">
                <a:solidFill>
                  <a:schemeClr val="tx1"/>
                </a:solidFill>
                <a:latin typeface="Meiryo UI" panose="020B0604030504040204" pitchFamily="50" charset="-128"/>
                <a:ea typeface="Meiryo UI" panose="020B0604030504040204" pitchFamily="50" charset="-128"/>
              </a:rPr>
              <a:t>ポイント）</a:t>
            </a:r>
          </a:p>
        </p:txBody>
      </p:sp>
      <p:sp>
        <p:nvSpPr>
          <p:cNvPr id="23" name="楕円 22"/>
          <p:cNvSpPr/>
          <p:nvPr/>
        </p:nvSpPr>
        <p:spPr>
          <a:xfrm>
            <a:off x="216806" y="285868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4069118" y="2335451"/>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5183519" y="2732710"/>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060215" y="246871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景気動向指数（ＣＩ）の推移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a:t>
            </a:fld>
            <a:endParaRPr lang="ja-JP" altLang="en-US" sz="1600" dirty="0"/>
          </a:p>
        </p:txBody>
      </p:sp>
    </p:spTree>
    <p:extLst>
      <p:ext uri="{BB962C8B-B14F-4D97-AF65-F5344CB8AC3E}">
        <p14:creationId xmlns:p14="http://schemas.microsoft.com/office/powerpoint/2010/main" val="3228008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●三大都市圏居住者に今回の感染症の影響下において、地方移住への関心に変化があったかを質問したところ、年齢別では</a:t>
            </a:r>
            <a:r>
              <a:rPr kumimoji="1" lang="en-US" altLang="ja-JP" sz="1400" dirty="0" smtClean="0">
                <a:solidFill>
                  <a:schemeClr val="tx1"/>
                </a:solidFill>
                <a:latin typeface="Meiryo UI" panose="020B0604030504040204" pitchFamily="50" charset="-128"/>
                <a:ea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rPr>
              <a:t>代、地域別では東京</a:t>
            </a:r>
            <a:r>
              <a:rPr kumimoji="1" lang="en-US" altLang="ja-JP" sz="1400" dirty="0" smtClean="0">
                <a:solidFill>
                  <a:schemeClr val="tx1"/>
                </a:solidFill>
                <a:latin typeface="Meiryo UI" panose="020B0604030504040204" pitchFamily="50" charset="-128"/>
                <a:ea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rPr>
              <a:t>区に住む者の地方移住への関心は高まっている。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568535" y="1208319"/>
            <a:ext cx="8291260" cy="4736444"/>
          </a:xfrm>
          <a:prstGeom prst="rect">
            <a:avLst/>
          </a:prstGeom>
        </p:spPr>
      </p:pic>
      <p:sp>
        <p:nvSpPr>
          <p:cNvPr id="7" name="テキスト ボックス 6"/>
          <p:cNvSpPr txBox="1"/>
          <p:nvPr/>
        </p:nvSpPr>
        <p:spPr>
          <a:xfrm>
            <a:off x="5809569" y="5687897"/>
            <a:ext cx="3532146" cy="415498"/>
          </a:xfrm>
          <a:prstGeom prst="rect">
            <a:avLst/>
          </a:prstGeom>
          <a:noFill/>
        </p:spPr>
        <p:txBody>
          <a:bodyPr wrap="square" rtlCol="0">
            <a:spAutoFit/>
          </a:bodyPr>
          <a:lstStyle/>
          <a:p>
            <a:r>
              <a:rPr lang="ja-JP" altLang="en-US" sz="1050" dirty="0" smtClean="0"/>
              <a:t>出典：内閣府 「新型コロナウイルス感染症の影響下における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endParaRPr kumimoji="1" lang="ja-JP" altLang="en-US" sz="1050" dirty="0"/>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P24</a:t>
            </a:r>
            <a:endParaRPr kumimoji="1" lang="ja-JP" altLang="en-US" dirty="0"/>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69</a:t>
            </a:fld>
            <a:endParaRPr lang="ja-JP" altLang="en-US" sz="1600" dirty="0"/>
          </a:p>
        </p:txBody>
      </p:sp>
    </p:spTree>
    <p:extLst>
      <p:ext uri="{BB962C8B-B14F-4D97-AF65-F5344CB8AC3E}">
        <p14:creationId xmlns:p14="http://schemas.microsoft.com/office/powerpoint/2010/main" val="2553891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インバウンドについては、</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年を境に飛躍的に</a:t>
            </a:r>
            <a:r>
              <a:rPr kumimoji="1" lang="ja-JP" altLang="en-US" sz="1400" dirty="0" smtClean="0">
                <a:solidFill>
                  <a:schemeClr val="tx1"/>
                </a:solidFill>
                <a:latin typeface="Meiryo UI" panose="020B0604030504040204" pitchFamily="50" charset="-128"/>
                <a:ea typeface="Meiryo UI" panose="020B0604030504040204" pitchFamily="50" charset="-128"/>
              </a:rPr>
              <a:t>増加。</a:t>
            </a:r>
            <a:endParaRPr kumimoji="1" lang="ja-JP" altLang="en-US"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●また</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年には過去最高の</a:t>
            </a:r>
            <a:r>
              <a:rPr kumimoji="1" lang="en-US" altLang="ja-JP" sz="1400" dirty="0">
                <a:solidFill>
                  <a:schemeClr val="tx1"/>
                </a:solidFill>
                <a:latin typeface="Meiryo UI" panose="020B0604030504040204" pitchFamily="50" charset="-128"/>
                <a:ea typeface="Meiryo UI" panose="020B0604030504040204" pitchFamily="50" charset="-128"/>
              </a:rPr>
              <a:t>1,231</a:t>
            </a:r>
            <a:r>
              <a:rPr kumimoji="1" lang="ja-JP" altLang="en-US" sz="1400" dirty="0">
                <a:solidFill>
                  <a:schemeClr val="tx1"/>
                </a:solidFill>
                <a:latin typeface="Meiryo UI" panose="020B0604030504040204" pitchFamily="50" charset="-128"/>
                <a:ea typeface="Meiryo UI" panose="020B0604030504040204" pitchFamily="50" charset="-128"/>
              </a:rPr>
              <a:t>万人となり、成長戦略策定以降（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、約５倍に増加。</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来阪外国人旅行者数の推移</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1" name="図 20"/>
          <p:cNvPicPr>
            <a:picLocks noChangeAspect="1"/>
          </p:cNvPicPr>
          <p:nvPr/>
        </p:nvPicPr>
        <p:blipFill>
          <a:blip r:embed="rId3"/>
          <a:stretch>
            <a:fillRect/>
          </a:stretch>
        </p:blipFill>
        <p:spPr>
          <a:xfrm>
            <a:off x="801496" y="1724923"/>
            <a:ext cx="8312485" cy="3950118"/>
          </a:xfrm>
          <a:prstGeom prst="rect">
            <a:avLst/>
          </a:prstGeom>
        </p:spPr>
      </p:pic>
      <p:sp>
        <p:nvSpPr>
          <p:cNvPr id="22" name="テキスト ボックス 21"/>
          <p:cNvSpPr txBox="1"/>
          <p:nvPr/>
        </p:nvSpPr>
        <p:spPr>
          <a:xfrm>
            <a:off x="1670921" y="5792433"/>
            <a:ext cx="7443060" cy="276999"/>
          </a:xfrm>
          <a:prstGeom prst="rect">
            <a:avLst/>
          </a:prstGeom>
          <a:noFill/>
        </p:spPr>
        <p:txBody>
          <a:bodyPr wrap="square" rtlCol="0">
            <a:spAutoFit/>
          </a:bodyPr>
          <a:lstStyle/>
          <a:p>
            <a:r>
              <a:rPr kumimoji="1" lang="ja-JP" altLang="en-US" sz="1200" dirty="0">
                <a:latin typeface="+mn-ea"/>
              </a:rPr>
              <a:t>出典</a:t>
            </a:r>
            <a:r>
              <a:rPr kumimoji="1" lang="ja-JP" altLang="en-US" sz="1200" dirty="0" smtClean="0">
                <a:latin typeface="+mn-ea"/>
              </a:rPr>
              <a:t>：日本政府観光局（</a:t>
            </a:r>
            <a:r>
              <a:rPr kumimoji="1" lang="en-US" altLang="ja-JP" sz="1200" dirty="0" smtClean="0">
                <a:latin typeface="+mn-ea"/>
              </a:rPr>
              <a:t>JNTO</a:t>
            </a:r>
            <a:r>
              <a:rPr kumimoji="1" lang="ja-JP" altLang="en-US" sz="1200" dirty="0" smtClean="0">
                <a:latin typeface="+mn-ea"/>
              </a:rPr>
              <a:t>）</a:t>
            </a:r>
            <a:r>
              <a:rPr kumimoji="1" lang="zh-TW" altLang="en-US" sz="1200" dirty="0">
                <a:latin typeface="+mn-ea"/>
              </a:rPr>
              <a:t>「訪日外客統計」</a:t>
            </a:r>
            <a:r>
              <a:rPr kumimoji="1" lang="ja-JP" altLang="en-US" sz="1200" dirty="0" smtClean="0">
                <a:latin typeface="+mn-ea"/>
              </a:rPr>
              <a:t>及び観光庁「訪日外国人消費動向調査」を基に推計</a:t>
            </a:r>
            <a:endParaRPr kumimoji="1" lang="en-US" altLang="ja-JP" sz="1200" dirty="0">
              <a:latin typeface="+mn-ea"/>
            </a:endParaRPr>
          </a:p>
        </p:txBody>
      </p:sp>
      <p:sp>
        <p:nvSpPr>
          <p:cNvPr id="25" name="右矢印 24"/>
          <p:cNvSpPr/>
          <p:nvPr/>
        </p:nvSpPr>
        <p:spPr>
          <a:xfrm rot="20156746">
            <a:off x="3888201" y="2437735"/>
            <a:ext cx="3763643"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R" panose="02020400000000000000" pitchFamily="17" charset="-128"/>
                <a:ea typeface="UD デジタル 教科書体 N-R" panose="02020400000000000000" pitchFamily="17" charset="-128"/>
              </a:rPr>
              <a:t>再掲</a:t>
            </a:r>
            <a:endPar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6" name="テキスト ボックス 25"/>
          <p:cNvSpPr txBox="1"/>
          <p:nvPr/>
        </p:nvSpPr>
        <p:spPr>
          <a:xfrm>
            <a:off x="749839" y="1481608"/>
            <a:ext cx="1095888" cy="338554"/>
          </a:xfrm>
          <a:prstGeom prst="rect">
            <a:avLst/>
          </a:prstGeom>
          <a:noFill/>
        </p:spPr>
        <p:txBody>
          <a:bodyPr wrap="square" rtlCol="0">
            <a:spAutoFit/>
          </a:bodyPr>
          <a:lstStyle/>
          <a:p>
            <a:r>
              <a:rPr kumimoji="1" lang="ja-JP" altLang="en-US" sz="1600" dirty="0" smtClean="0">
                <a:latin typeface="+mn-ea"/>
              </a:rPr>
              <a:t>（万人）</a:t>
            </a:r>
            <a:endParaRPr kumimoji="1" lang="en-US" altLang="ja-JP" sz="1600" dirty="0">
              <a:latin typeface="+mn-ea"/>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7</a:t>
            </a:fld>
            <a:endParaRPr lang="ja-JP" altLang="en-US" sz="1600" dirty="0"/>
          </a:p>
        </p:txBody>
      </p:sp>
    </p:spTree>
    <p:extLst>
      <p:ext uri="{BB962C8B-B14F-4D97-AF65-F5344CB8AC3E}">
        <p14:creationId xmlns:p14="http://schemas.microsoft.com/office/powerpoint/2010/main" val="197119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735145916"/>
              </p:ext>
            </p:extLst>
          </p:nvPr>
        </p:nvGraphicFramePr>
        <p:xfrm>
          <a:off x="116463" y="2075710"/>
          <a:ext cx="9439049" cy="1781758"/>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116463" y="1711753"/>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○関西国際空港における外国人入国者数内訳の推移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出典：法務省「出入国管理統計表」より作成</a:t>
            </a:r>
          </a:p>
        </p:txBody>
      </p:sp>
      <p:sp>
        <p:nvSpPr>
          <p:cNvPr id="34" name="正方形/長方形 33"/>
          <p:cNvSpPr/>
          <p:nvPr/>
        </p:nvSpPr>
        <p:spPr>
          <a:xfrm>
            <a:off x="116463" y="4090859"/>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517"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517" dirty="0">
                <a:latin typeface="Meiryo UI" panose="020B0604030504040204" pitchFamily="50" charset="-128"/>
                <a:ea typeface="Meiryo UI" panose="020B0604030504040204" pitchFamily="50" charset="-128"/>
                <a:cs typeface="Meiryo UI" panose="020B0604030504040204" pitchFamily="50" charset="-128"/>
              </a:rPr>
              <a:t>便数の推移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出典：関西エアポート株式会社「関西エアポート“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TODAY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2019.3.26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151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54" y="1977361"/>
            <a:ext cx="780087" cy="29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3" dirty="0">
                <a:solidFill>
                  <a:schemeClr val="tx1"/>
                </a:solidFill>
              </a:rPr>
              <a:t>（万人）</a:t>
            </a:r>
          </a:p>
        </p:txBody>
      </p:sp>
      <p:graphicFrame>
        <p:nvGraphicFramePr>
          <p:cNvPr id="12" name="グラフ 11"/>
          <p:cNvGraphicFramePr>
            <a:graphicFrameLocks/>
          </p:cNvGraphicFramePr>
          <p:nvPr>
            <p:extLst>
              <p:ext uri="{D42A27DB-BD31-4B8C-83A1-F6EECF244321}">
                <p14:modId xmlns:p14="http://schemas.microsoft.com/office/powerpoint/2010/main" val="3113289518"/>
              </p:ext>
            </p:extLst>
          </p:nvPr>
        </p:nvGraphicFramePr>
        <p:xfrm>
          <a:off x="0" y="4336621"/>
          <a:ext cx="9789537" cy="1785416"/>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252000" y="540000"/>
            <a:ext cx="9432000" cy="108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新型コロナウイルス感染症の影響を受ける前の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年は、関西国際空港での外国人入国者数が、アジアを中心として</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過去</a:t>
            </a:r>
            <a:r>
              <a:rPr kumimoji="1" lang="ja-JP" altLang="en-US" sz="1400" dirty="0">
                <a:solidFill>
                  <a:schemeClr val="tx1"/>
                </a:solidFill>
                <a:latin typeface="Meiryo UI" panose="020B0604030504040204" pitchFamily="50" charset="-128"/>
                <a:ea typeface="Meiryo UI" panose="020B0604030504040204" pitchFamily="50" charset="-128"/>
              </a:rPr>
              <a:t>最高の</a:t>
            </a:r>
            <a:r>
              <a:rPr kumimoji="1" lang="en-US" altLang="ja-JP" sz="1400" dirty="0">
                <a:solidFill>
                  <a:schemeClr val="tx1"/>
                </a:solidFill>
                <a:latin typeface="Meiryo UI" panose="020B0604030504040204" pitchFamily="50" charset="-128"/>
                <a:ea typeface="Meiryo UI" panose="020B0604030504040204" pitchFamily="50" charset="-128"/>
              </a:rPr>
              <a:t>838</a:t>
            </a:r>
            <a:r>
              <a:rPr kumimoji="1" lang="ja-JP" altLang="en-US" sz="1400" dirty="0">
                <a:solidFill>
                  <a:schemeClr val="tx1"/>
                </a:solidFill>
                <a:latin typeface="Meiryo UI" panose="020B0604030504040204" pitchFamily="50" charset="-128"/>
                <a:ea typeface="Meiryo UI" panose="020B0604030504040204" pitchFamily="50" charset="-128"/>
              </a:rPr>
              <a:t>万人を記録。</a:t>
            </a:r>
          </a:p>
          <a:p>
            <a:pPr>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●背景</a:t>
            </a:r>
            <a:r>
              <a:rPr kumimoji="1" lang="ja-JP" altLang="en-US" sz="1400" dirty="0">
                <a:solidFill>
                  <a:schemeClr val="tx1"/>
                </a:solidFill>
                <a:latin typeface="Meiryo UI" panose="020B0604030504040204" pitchFamily="50" charset="-128"/>
                <a:ea typeface="Meiryo UI" panose="020B0604030504040204" pitchFamily="50" charset="-128"/>
              </a:rPr>
              <a:t>には、中国・東南アジア方面をはじめとする新規路線の就航や増便等が考えられる。特に、国際線</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就航便数が</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年夏計画において、</a:t>
            </a:r>
            <a:r>
              <a:rPr kumimoji="1" lang="en-US" altLang="ja-JP" sz="1400" dirty="0">
                <a:solidFill>
                  <a:schemeClr val="tx1"/>
                </a:solidFill>
                <a:latin typeface="Meiryo UI" panose="020B0604030504040204" pitchFamily="50" charset="-128"/>
                <a:ea typeface="Meiryo UI" panose="020B0604030504040204" pitchFamily="50" charset="-128"/>
              </a:rPr>
              <a:t>536</a:t>
            </a:r>
            <a:r>
              <a:rPr kumimoji="1" lang="ja-JP" altLang="en-US" sz="1400" dirty="0">
                <a:solidFill>
                  <a:schemeClr val="tx1"/>
                </a:solidFill>
                <a:latin typeface="Meiryo UI" panose="020B0604030504040204" pitchFamily="50" charset="-128"/>
                <a:ea typeface="Meiryo UI" panose="020B0604030504040204" pitchFamily="50" charset="-128"/>
              </a:rPr>
              <a:t>便</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週と過去最高を更新し、日本有数の</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拠点として機能して</a:t>
            </a:r>
            <a:r>
              <a:rPr kumimoji="1" lang="ja-JP" altLang="en-US" sz="1400" dirty="0" smtClean="0">
                <a:solidFill>
                  <a:schemeClr val="tx1"/>
                </a:solidFill>
                <a:latin typeface="Meiryo UI" panose="020B0604030504040204" pitchFamily="50" charset="-128"/>
                <a:ea typeface="Meiryo UI" panose="020B0604030504040204" pitchFamily="50" charset="-128"/>
              </a:rPr>
              <a:t>いる。（</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社、</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都市）</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関西国際空港における外国人入国者数内訳の推移　</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n-ea"/>
              </a:rPr>
              <a:t>戦略　</a:t>
            </a:r>
            <a:r>
              <a:rPr kumimoji="1" lang="en-US" altLang="ja-JP" b="1" dirty="0" smtClean="0">
                <a:solidFill>
                  <a:schemeClr val="bg1"/>
                </a:solidFill>
                <a:latin typeface="+mn-ea"/>
              </a:rPr>
              <a:t>P7</a:t>
            </a:r>
            <a:endParaRPr kumimoji="1" lang="ja-JP" altLang="en-US" dirty="0"/>
          </a:p>
        </p:txBody>
      </p:sp>
      <p:sp>
        <p:nvSpPr>
          <p:cNvPr id="19" name="ホームベース 1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8</a:t>
            </a:fld>
            <a:endParaRPr lang="ja-JP" altLang="en-US" sz="1600" dirty="0"/>
          </a:p>
        </p:txBody>
      </p:sp>
    </p:spTree>
    <p:extLst>
      <p:ext uri="{BB962C8B-B14F-4D97-AF65-F5344CB8AC3E}">
        <p14:creationId xmlns:p14="http://schemas.microsoft.com/office/powerpoint/2010/main" val="4069875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8852</Words>
  <PresentationFormat>ユーザー設定</PresentationFormat>
  <Paragraphs>1688</Paragraphs>
  <Slides>70</Slides>
  <Notes>42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70</vt:i4>
      </vt:variant>
    </vt:vector>
  </HeadingPairs>
  <TitlesOfParts>
    <vt:vector size="79" baseType="lpstr">
      <vt:lpstr>HGPｺﾞｼｯｸE</vt:lpstr>
      <vt:lpstr>Meiryo UI</vt:lpstr>
      <vt:lpstr>ＭＳ 明朝</vt:lpstr>
      <vt:lpstr>UD デジタル 教科書体 N-R</vt:lpstr>
      <vt:lpstr>游ゴシック</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2020-12-24T01:16:08Z</dcterms:created>
  <dcterms:modified xsi:type="dcterms:W3CDTF">2021-01-19T02:21:13Z</dcterms:modified>
</cp:coreProperties>
</file>