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notesSlides/notesSlide16.xml" ContentType="application/vnd.openxmlformats-officedocument.presentationml.notesSlide+xml"/>
  <Override PartName="/ppt/charts/chart12.xml" ContentType="application/vnd.openxmlformats-officedocument.drawingml.chart+xml"/>
  <Override PartName="/ppt/theme/themeOverride5.xml" ContentType="application/vnd.openxmlformats-officedocument.themeOverride+xml"/>
  <Override PartName="/ppt/drawings/drawing7.xml" ContentType="application/vnd.openxmlformats-officedocument.drawingml.chartshapes+xml"/>
  <Override PartName="/ppt/charts/chart13.xml" ContentType="application/vnd.openxmlformats-officedocument.drawingml.chart+xml"/>
  <Override PartName="/ppt/drawings/drawing8.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9.xml" ContentType="application/vnd.openxmlformats-officedocument.drawingml.chartshapes+xml"/>
  <Override PartName="/ppt/notesSlides/notesSlide22.xml" ContentType="application/vnd.openxmlformats-officedocument.presentationml.notesSlide+xml"/>
  <Override PartName="/ppt/charts/chart16.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0.xml" ContentType="application/vnd.openxmlformats-officedocument.drawingml.chartshapes+xml"/>
  <Override PartName="/ppt/notesSlides/notesSlide24.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1.xml" ContentType="application/vnd.openxmlformats-officedocument.drawingml.chartshapes+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3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6.xml" ContentType="application/vnd.openxmlformats-officedocument.drawingml.chart+xml"/>
  <Override PartName="/ppt/drawings/drawing14.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47.xml" ContentType="application/vnd.openxmlformats-officedocument.presentationml.notesSlide+xml"/>
  <Override PartName="/ppt/charts/chart28.xml" ContentType="application/vnd.openxmlformats-officedocument.drawingml.chart+xml"/>
  <Override PartName="/ppt/drawings/drawing15.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9.xml" ContentType="application/vnd.openxmlformats-officedocument.drawingml.chart+xml"/>
  <Override PartName="/ppt/notesSlides/notesSlide51.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52.xml" ContentType="application/vnd.openxmlformats-officedocument.presentationml.notesSlide+xml"/>
  <Override PartName="/ppt/charts/chart32.xml" ContentType="application/vnd.openxmlformats-officedocument.drawingml.chart+xml"/>
  <Override PartName="/ppt/notesSlides/notesSlide53.xml" ContentType="application/vnd.openxmlformats-officedocument.presentationml.notesSlide+xml"/>
  <Override PartName="/ppt/charts/chart3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4.xml" ContentType="application/vnd.openxmlformats-officedocument.drawingml.chart+xml"/>
  <Override PartName="/ppt/notesSlides/notesSlide54.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55.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notesSlides/notesSlide62.xml" ContentType="application/vnd.openxmlformats-officedocument.presentationml.notesSlide+xml"/>
  <Override PartName="/ppt/charts/chart4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notesSlides/notesSlide63.xml" ContentType="application/vnd.openxmlformats-officedocument.presentationml.notesSlide+xml"/>
  <Override PartName="/ppt/charts/chart47.xml" ContentType="application/vnd.openxmlformats-officedocument.drawingml.chart+xml"/>
  <Override PartName="/ppt/theme/themeOverride12.xml" ContentType="application/vnd.openxmlformats-officedocument.themeOverride+xml"/>
  <Override PartName="/ppt/charts/chart4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notesSlides/notesSlide64.xml" ContentType="application/vnd.openxmlformats-officedocument.presentationml.notesSlide+xml"/>
  <Override PartName="/ppt/charts/chart49.xml" ContentType="application/vnd.openxmlformats-officedocument.drawingml.chart+xml"/>
  <Override PartName="/ppt/drawings/drawing16.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50.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theme/themeOverride14.xml" ContentType="application/vnd.openxmlformats-officedocument.themeOverride+xml"/>
  <Override PartName="/ppt/charts/chart53.xml" ContentType="application/vnd.openxmlformats-officedocument.drawingml.chart+xml"/>
  <Override PartName="/ppt/notesSlides/notesSlide75.xml" ContentType="application/vnd.openxmlformats-officedocument.presentationml.notesSlide+xml"/>
  <Override PartName="/ppt/charts/chart54.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drawings/drawing17.xml" ContentType="application/vnd.openxmlformats-officedocument.drawingml.chartshapes+xml"/>
  <Override PartName="/ppt/notesSlides/notesSlide76.xml" ContentType="application/vnd.openxmlformats-officedocument.presentationml.notesSlide+xml"/>
  <Override PartName="/ppt/charts/chart55.xml" ContentType="application/vnd.openxmlformats-officedocument.drawingml.chart+xml"/>
  <Override PartName="/ppt/theme/themeOverride16.xml" ContentType="application/vnd.openxmlformats-officedocument.themeOverride+xml"/>
  <Override PartName="/ppt/drawings/drawing18.xml" ContentType="application/vnd.openxmlformats-officedocument.drawingml.chartshapes+xml"/>
  <Override PartName="/ppt/notesSlides/notesSlide77.xml" ContentType="application/vnd.openxmlformats-officedocument.presentationml.notesSlide+xml"/>
  <Override PartName="/ppt/charts/chart56.xml" ContentType="application/vnd.openxmlformats-officedocument.drawingml.chart+xml"/>
  <Override PartName="/ppt/theme/themeOverride17.xml" ContentType="application/vnd.openxmlformats-officedocument.themeOverride+xml"/>
  <Override PartName="/ppt/drawings/drawing19.xml" ContentType="application/vnd.openxmlformats-officedocument.drawingml.chartshapes+xml"/>
  <Override PartName="/ppt/charts/chart57.xml" ContentType="application/vnd.openxmlformats-officedocument.drawingml.chart+xml"/>
  <Override PartName="/ppt/theme/themeOverride18.xml" ContentType="application/vnd.openxmlformats-officedocument.themeOverride+xml"/>
  <Override PartName="/ppt/notesSlides/notesSlide78.xml" ContentType="application/vnd.openxmlformats-officedocument.presentationml.notesSlide+xml"/>
  <Override PartName="/ppt/charts/chart58.xml" ContentType="application/vnd.openxmlformats-officedocument.drawingml.chart+xml"/>
  <Override PartName="/ppt/theme/themeOverride19.xml" ContentType="application/vnd.openxmlformats-officedocument.themeOverride+xml"/>
  <Override PartName="/ppt/drawings/drawing20.xml" ContentType="application/vnd.openxmlformats-officedocument.drawingml.chartshapes+xml"/>
  <Override PartName="/ppt/notesSlides/notesSlide79.xml" ContentType="application/vnd.openxmlformats-officedocument.presentationml.notesSlide+xml"/>
  <Override PartName="/ppt/charts/chart59.xml" ContentType="application/vnd.openxmlformats-officedocument.drawingml.chart+xml"/>
  <Override PartName="/ppt/theme/themeOverride20.xml" ContentType="application/vnd.openxmlformats-officedocument.themeOverride+xml"/>
  <Override PartName="/ppt/drawings/drawing21.xml" ContentType="application/vnd.openxmlformats-officedocument.drawingml.chartshapes+xml"/>
  <Override PartName="/ppt/notesSlides/notesSlide80.xml" ContentType="application/vnd.openxmlformats-officedocument.presentationml.notesSlide+xml"/>
  <Override PartName="/ppt/charts/chart6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1.xml" ContentType="application/vnd.openxmlformats-officedocument.themeOverride+xml"/>
  <Override PartName="/ppt/notesSlides/notesSlide81.xml" ContentType="application/vnd.openxmlformats-officedocument.presentationml.notesSlide+xml"/>
  <Override PartName="/ppt/charts/chart61.xml" ContentType="application/vnd.openxmlformats-officedocument.drawingml.chart+xml"/>
  <Override PartName="/ppt/drawings/drawing22.xml" ContentType="application/vnd.openxmlformats-officedocument.drawingml.chartshapes+xml"/>
  <Override PartName="/ppt/notesSlides/notesSlide82.xml" ContentType="application/vnd.openxmlformats-officedocument.presentationml.notesSlide+xml"/>
  <Override PartName="/ppt/charts/chart62.xml" ContentType="application/vnd.openxmlformats-officedocument.drawingml.chart+xml"/>
  <Override PartName="/ppt/theme/themeOverride2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63.xml" ContentType="application/vnd.openxmlformats-officedocument.drawingml.chart+xml"/>
  <Override PartName="/ppt/theme/themeOverride23.xml" ContentType="application/vnd.openxmlformats-officedocument.themeOverride+xml"/>
  <Override PartName="/ppt/drawings/drawing23.xml" ContentType="application/vnd.openxmlformats-officedocument.drawingml.chartshapes+xml"/>
  <Override PartName="/ppt/charts/chart6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5.xml" ContentType="application/vnd.openxmlformats-officedocument.presentationml.notesSlide+xml"/>
  <Override PartName="/ppt/charts/chart6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6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6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6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00.xml" ContentType="application/vnd.openxmlformats-officedocument.presentationml.notesSlid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72.xml" ContentType="application/vnd.openxmlformats-officedocument.drawingml.chart+xml"/>
  <Override PartName="/ppt/theme/themeOverride24.xml" ContentType="application/vnd.openxmlformats-officedocument.themeOverride+xml"/>
  <Override PartName="/ppt/drawings/drawing24.xml" ContentType="application/vnd.openxmlformats-officedocument.drawingml.chartshapes+xml"/>
  <Override PartName="/ppt/notesSlides/notesSlide103.xml" ContentType="application/vnd.openxmlformats-officedocument.presentationml.notesSlide+xml"/>
  <Override PartName="/ppt/charts/chart73.xml" ContentType="application/vnd.openxmlformats-officedocument.drawingml.chart+xml"/>
  <Override PartName="/ppt/theme/themeOverride25.xml" ContentType="application/vnd.openxmlformats-officedocument.themeOverride+xml"/>
  <Override PartName="/ppt/drawings/drawing25.xml" ContentType="application/vnd.openxmlformats-officedocument.drawingml.chartshapes+xml"/>
  <Override PartName="/ppt/charts/chart74.xml" ContentType="application/vnd.openxmlformats-officedocument.drawingml.chart+xml"/>
  <Override PartName="/ppt/theme/themeOverride26.xml" ContentType="application/vnd.openxmlformats-officedocument.themeOverride+xml"/>
  <Override PartName="/ppt/drawings/drawing26.xml" ContentType="application/vnd.openxmlformats-officedocument.drawingml.chartshapes+xml"/>
  <Override PartName="/ppt/notesSlides/notesSlide104.xml" ContentType="application/vnd.openxmlformats-officedocument.presentationml.notesSlide+xml"/>
  <Override PartName="/ppt/charts/chart75.xml" ContentType="application/vnd.openxmlformats-officedocument.drawingml.chart+xml"/>
  <Override PartName="/ppt/drawings/drawing27.xml" ContentType="application/vnd.openxmlformats-officedocument.drawingml.chartshapes+xml"/>
  <Override PartName="/ppt/notesSlides/notesSlide105.xml" ContentType="application/vnd.openxmlformats-officedocument.presentationml.notesSlide+xml"/>
  <Override PartName="/ppt/charts/chart76.xml" ContentType="application/vnd.openxmlformats-officedocument.drawingml.chart+xml"/>
  <Override PartName="/ppt/theme/themeOverride27.xml" ContentType="application/vnd.openxmlformats-officedocument.themeOverride+xml"/>
  <Override PartName="/ppt/drawings/drawing28.xml" ContentType="application/vnd.openxmlformats-officedocument.drawingml.chartshapes+xml"/>
  <Override PartName="/ppt/notesSlides/notesSlide106.xml" ContentType="application/vnd.openxmlformats-officedocument.presentationml.notesSlide+xml"/>
  <Override PartName="/ppt/charts/chart77.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8.xml" ContentType="application/vnd.openxmlformats-officedocument.drawingml.chart+xml"/>
  <Override PartName="/ppt/theme/themeOverride28.xml" ContentType="application/vnd.openxmlformats-officedocument.themeOverride+xml"/>
  <Override PartName="/ppt/drawings/drawing29.xml" ContentType="application/vnd.openxmlformats-officedocument.drawingml.chartshapes+xml"/>
  <Override PartName="/ppt/notesSlides/notesSlide107.xml" ContentType="application/vnd.openxmlformats-officedocument.presentationml.notesSlide+xml"/>
  <Override PartName="/ppt/charts/chart7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drawings/drawing30.xml" ContentType="application/vnd.openxmlformats-officedocument.drawingml.chartshapes+xml"/>
  <Override PartName="/ppt/charts/chart80.xml" ContentType="application/vnd.openxmlformats-officedocument.drawingml.chart+xml"/>
  <Override PartName="/ppt/drawings/drawing31.xml" ContentType="application/vnd.openxmlformats-officedocument.drawingml.chartshape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8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82.xml" ContentType="application/vnd.openxmlformats-officedocument.drawingml.chart+xml"/>
  <Override PartName="/ppt/notesSlides/notesSlide110.xml" ContentType="application/vnd.openxmlformats-officedocument.presentationml.notesSlide+xml"/>
  <Override PartName="/ppt/charts/chart83.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0.xml" ContentType="application/vnd.openxmlformats-officedocument.themeOverride+xml"/>
  <Override PartName="/ppt/drawings/drawing32.xml" ContentType="application/vnd.openxmlformats-officedocument.drawingml.chartshapes+xml"/>
  <Override PartName="/ppt/charts/chart84.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1.xml" ContentType="application/vnd.openxmlformats-officedocument.themeOverride+xml"/>
  <Override PartName="/ppt/drawings/drawing33.xml" ContentType="application/vnd.openxmlformats-officedocument.drawingml.chartshapes+xml"/>
  <Override PartName="/ppt/notesSlides/notesSlide111.xml" ContentType="application/vnd.openxmlformats-officedocument.presentationml.notesSlide+xml"/>
  <Override PartName="/ppt/charts/chart85.xml" ContentType="application/vnd.openxmlformats-officedocument.drawingml.chart+xml"/>
  <Override PartName="/ppt/theme/themeOverride32.xml" ContentType="application/vnd.openxmlformats-officedocument.themeOverride+xml"/>
  <Override PartName="/ppt/drawings/drawing34.xml" ContentType="application/vnd.openxmlformats-officedocument.drawingml.chartshapes+xml"/>
  <Override PartName="/ppt/notesSlides/notesSlide112.xml" ContentType="application/vnd.openxmlformats-officedocument.presentationml.notesSlide+xml"/>
  <Override PartName="/ppt/charts/chart86.xml" ContentType="application/vnd.openxmlformats-officedocument.drawingml.chart+xml"/>
  <Override PartName="/ppt/theme/themeOverride33.xml" ContentType="application/vnd.openxmlformats-officedocument.themeOverride+xml"/>
  <Override PartName="/ppt/drawings/drawing35.xml" ContentType="application/vnd.openxmlformats-officedocument.drawingml.chartshapes+xml"/>
  <Override PartName="/ppt/charts/chart87.xml" ContentType="application/vnd.openxmlformats-officedocument.drawingml.chart+xml"/>
  <Override PartName="/ppt/drawings/drawing36.xml" ContentType="application/vnd.openxmlformats-officedocument.drawingml.chartshape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rts/chart88.xml" ContentType="application/vnd.openxmlformats-officedocument.drawingml.chart+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89.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28"/>
  </p:notesMasterIdLst>
  <p:handoutMasterIdLst>
    <p:handoutMasterId r:id="rId129"/>
  </p:handoutMasterIdLst>
  <p:sldIdLst>
    <p:sldId id="1754" r:id="rId2"/>
    <p:sldId id="1650" r:id="rId3"/>
    <p:sldId id="1896" r:id="rId4"/>
    <p:sldId id="1897" r:id="rId5"/>
    <p:sldId id="1898" r:id="rId6"/>
    <p:sldId id="2036" r:id="rId7"/>
    <p:sldId id="2029" r:id="rId8"/>
    <p:sldId id="2030" r:id="rId9"/>
    <p:sldId id="1979" r:id="rId10"/>
    <p:sldId id="1980" r:id="rId11"/>
    <p:sldId id="1904" r:id="rId12"/>
    <p:sldId id="1905" r:id="rId13"/>
    <p:sldId id="1981" r:id="rId14"/>
    <p:sldId id="1907" r:id="rId15"/>
    <p:sldId id="1908" r:id="rId16"/>
    <p:sldId id="1909" r:id="rId17"/>
    <p:sldId id="2020" r:id="rId18"/>
    <p:sldId id="1911" r:id="rId19"/>
    <p:sldId id="1912" r:id="rId20"/>
    <p:sldId id="1913" r:id="rId21"/>
    <p:sldId id="1914" r:id="rId22"/>
    <p:sldId id="1915" r:id="rId23"/>
    <p:sldId id="1916" r:id="rId24"/>
    <p:sldId id="1917" r:id="rId25"/>
    <p:sldId id="1918" r:id="rId26"/>
    <p:sldId id="1999" r:id="rId27"/>
    <p:sldId id="1687" r:id="rId28"/>
    <p:sldId id="1723" r:id="rId29"/>
    <p:sldId id="1831" r:id="rId30"/>
    <p:sldId id="1880" r:id="rId31"/>
    <p:sldId id="1798" r:id="rId32"/>
    <p:sldId id="1799" r:id="rId33"/>
    <p:sldId id="1982" r:id="rId34"/>
    <p:sldId id="1893" r:id="rId35"/>
    <p:sldId id="1983" r:id="rId36"/>
    <p:sldId id="1692" r:id="rId37"/>
    <p:sldId id="1984" r:id="rId38"/>
    <p:sldId id="1724" r:id="rId39"/>
    <p:sldId id="1800" r:id="rId40"/>
    <p:sldId id="1801" r:id="rId41"/>
    <p:sldId id="1802" r:id="rId42"/>
    <p:sldId id="2001" r:id="rId43"/>
    <p:sldId id="2003" r:id="rId44"/>
    <p:sldId id="2021" r:id="rId45"/>
    <p:sldId id="1811" r:id="rId46"/>
    <p:sldId id="1812" r:id="rId47"/>
    <p:sldId id="1985" r:id="rId48"/>
    <p:sldId id="1920" r:id="rId49"/>
    <p:sldId id="1986" r:id="rId50"/>
    <p:sldId id="1680" r:id="rId51"/>
    <p:sldId id="1681" r:id="rId52"/>
    <p:sldId id="1731" r:id="rId53"/>
    <p:sldId id="1803" r:id="rId54"/>
    <p:sldId id="1804" r:id="rId55"/>
    <p:sldId id="1987" r:id="rId56"/>
    <p:sldId id="1953" r:id="rId57"/>
    <p:sldId id="1807" r:id="rId58"/>
    <p:sldId id="1808" r:id="rId59"/>
    <p:sldId id="1700" r:id="rId60"/>
    <p:sldId id="1701" r:id="rId61"/>
    <p:sldId id="1988" r:id="rId62"/>
    <p:sldId id="1989" r:id="rId63"/>
    <p:sldId id="1946" r:id="rId64"/>
    <p:sldId id="2032" r:id="rId65"/>
    <p:sldId id="1990" r:id="rId66"/>
    <p:sldId id="2033" r:id="rId67"/>
    <p:sldId id="2022" r:id="rId68"/>
    <p:sldId id="1992" r:id="rId69"/>
    <p:sldId id="1993" r:id="rId70"/>
    <p:sldId id="1950" r:id="rId71"/>
    <p:sldId id="1726" r:id="rId72"/>
    <p:sldId id="1797" r:id="rId73"/>
    <p:sldId id="1974" r:id="rId74"/>
    <p:sldId id="1929" r:id="rId75"/>
    <p:sldId id="1930" r:id="rId76"/>
    <p:sldId id="1531" r:id="rId77"/>
    <p:sldId id="1532" r:id="rId78"/>
    <p:sldId id="1931" r:id="rId79"/>
    <p:sldId id="1863" r:id="rId80"/>
    <p:sldId id="1864" r:id="rId81"/>
    <p:sldId id="1865" r:id="rId82"/>
    <p:sldId id="2023" r:id="rId83"/>
    <p:sldId id="1995" r:id="rId84"/>
    <p:sldId id="1996" r:id="rId85"/>
    <p:sldId id="1997" r:id="rId86"/>
    <p:sldId id="1868" r:id="rId87"/>
    <p:sldId id="2031" r:id="rId88"/>
    <p:sldId id="1975" r:id="rId89"/>
    <p:sldId id="1871" r:id="rId90"/>
    <p:sldId id="1727" r:id="rId91"/>
    <p:sldId id="2009" r:id="rId92"/>
    <p:sldId id="2010" r:id="rId93"/>
    <p:sldId id="1669" r:id="rId94"/>
    <p:sldId id="1954" r:id="rId95"/>
    <p:sldId id="2011" r:id="rId96"/>
    <p:sldId id="1976" r:id="rId97"/>
    <p:sldId id="1673" r:id="rId98"/>
    <p:sldId id="1794" r:id="rId99"/>
    <p:sldId id="1972" r:id="rId100"/>
    <p:sldId id="1977" r:id="rId101"/>
    <p:sldId id="1728" r:id="rId102"/>
    <p:sldId id="1824" r:id="rId103"/>
    <p:sldId id="1825" r:id="rId104"/>
    <p:sldId id="2015" r:id="rId105"/>
    <p:sldId id="2016" r:id="rId106"/>
    <p:sldId id="2019" r:id="rId107"/>
    <p:sldId id="2017" r:id="rId108"/>
    <p:sldId id="1883" r:id="rId109"/>
    <p:sldId id="1884" r:id="rId110"/>
    <p:sldId id="2024" r:id="rId111"/>
    <p:sldId id="1962" r:id="rId112"/>
    <p:sldId id="1963" r:id="rId113"/>
    <p:sldId id="2025" r:id="rId114"/>
    <p:sldId id="1936" r:id="rId115"/>
    <p:sldId id="1888" r:id="rId116"/>
    <p:sldId id="2004" r:id="rId117"/>
    <p:sldId id="2005" r:id="rId118"/>
    <p:sldId id="2035" r:id="rId119"/>
    <p:sldId id="1970" r:id="rId120"/>
    <p:sldId id="2026" r:id="rId121"/>
    <p:sldId id="1934" r:id="rId122"/>
    <p:sldId id="2034" r:id="rId123"/>
    <p:sldId id="1749" r:id="rId124"/>
    <p:sldId id="2007" r:id="rId125"/>
    <p:sldId id="2008" r:id="rId126"/>
    <p:sldId id="1620" r:id="rId1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222"/>
    <a:srgbClr val="FFFD73"/>
    <a:srgbClr val="0078D2"/>
    <a:srgbClr val="DAE3F3"/>
    <a:srgbClr val="070A97"/>
    <a:srgbClr val="4D4D4D"/>
    <a:srgbClr val="333333"/>
    <a:srgbClr val="DBEEF4"/>
    <a:srgbClr val="C96009"/>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2" autoAdjust="0"/>
    <p:restoredTop sz="95285" autoAdjust="0"/>
  </p:normalViewPr>
  <p:slideViewPr>
    <p:cSldViewPr>
      <p:cViewPr varScale="1">
        <p:scale>
          <a:sx n="62" d="100"/>
          <a:sy n="62" d="100"/>
        </p:scale>
        <p:origin x="1236" y="52"/>
      </p:cViewPr>
      <p:guideLst>
        <p:guide orient="horz" pos="2160"/>
        <p:guide pos="2880"/>
      </p:guideLst>
    </p:cSldViewPr>
  </p:slideViewPr>
  <p:outlineViewPr>
    <p:cViewPr>
      <p:scale>
        <a:sx n="33" d="100"/>
        <a:sy n="33" d="100"/>
      </p:scale>
      <p:origin x="0" y="-5990"/>
    </p:cViewPr>
  </p:outlineViewPr>
  <p:notesTextViewPr>
    <p:cViewPr>
      <p:scale>
        <a:sx n="100" d="100"/>
        <a:sy n="100" d="100"/>
      </p:scale>
      <p:origin x="0" y="0"/>
    </p:cViewPr>
  </p:notesTextViewPr>
  <p:sorterViewPr>
    <p:cViewPr>
      <p:scale>
        <a:sx n="100" d="100"/>
        <a:sy n="100" d="100"/>
      </p:scale>
      <p:origin x="0" y="-34626"/>
    </p:cViewPr>
  </p:sorterViewPr>
  <p:notesViewPr>
    <p:cSldViewPr>
      <p:cViewPr varScale="1">
        <p:scale>
          <a:sx n="61" d="100"/>
          <a:sy n="61" d="100"/>
        </p:scale>
        <p:origin x="2400" y="38"/>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1-15\2025&#24180;&#24230;&#26356;&#26032;\p14\&#12464;&#12521;&#12501;&#20316;&#25104;&#65288;&#37117;&#36947;&#24220;&#30476;&#21029;&#35370;&#21839;&#29575;&#65289;.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1-15\2025&#24180;&#24230;&#26356;&#26032;\p14\&#12464;&#12521;&#12501;&#65288;&#22269;&#21029;&#35370;&#21839;&#29575;&#65289;.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1-15\2025&#24180;&#24230;&#26356;&#26032;\p15\&#12464;&#12521;&#12501;&#20316;&#25104;&#65288;&#35370;&#26085;&#22806;&#22269;&#20154;&#26053;&#34892;&#28040;&#36027;&#38989;&#6528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9\2025&#24180;&#24230;&#26356;&#26032;\&#12464;&#12521;&#12501;&#20316;&#25104;&#65288;&#23436;&#20840;&#22833;&#26989;&#38306;&#20418;&#65289;.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9.xml"/><Relationship Id="rId4"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0.xml"/><Relationship Id="rId4" Type="http://schemas.openxmlformats.org/officeDocument/2006/relationships/package" Target="../embeddings/Microsoft_Excel_Worksheet12.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9.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6.xml.rels><?xml version="1.0" encoding="UTF-8" standalone="yes"?>
<Relationships xmlns="http://schemas.openxmlformats.org/package/2006/relationships"><Relationship Id="rId1" Type="http://schemas.openxmlformats.org/officeDocument/2006/relationships/chartUserShapes" Target="../drawings/drawing14.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1.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2.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oleObject" Target="file:///D:\MochizukiY\Desktop\&#35373;&#20633;&#25237;&#36039;&#12398;&#20027;&#12394;&#30446;&#30340;.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4.xml"/><Relationship Id="rId1" Type="http://schemas.microsoft.com/office/2011/relationships/chartStyle" Target="style14.xml"/></Relationships>
</file>

<file path=ppt/charts/_rels/chart3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7&#65310;&#30740;&#31350;&#38283;&#30330;&#36027;&#65288;&#20462;&#27491;&#28168;&#65289;.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0\2025&#24180;&#24230;&#26356;&#26032;\&#12464;&#12521;&#12501;&#20316;&#25104;&#65288;&#35373;&#20633;&#25237;&#36039;DI&#65289;.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bin"/></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5.xlsx"/></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2.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Book1" TargetMode="External"/></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p58&#65310;&#27861;&#20154;&#25152;&#24471;&#35506;&#31246;&#12398;&#23455;&#21177;&#31246;&#29575;&#12398;&#22269;&#38555;&#27604;&#36611;.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5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73\&#24615;&#21029;&#12289;&#26032;&#35215;&#27714;&#32887;&#30003;&#36796;&#29366;&#27841;.xlsx" TargetMode="Externa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4.xml"/></Relationships>
</file>

<file path=ppt/charts/_rels/chart5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73\&#24615;&#21029;&#12289;&#26032;&#35215;&#27714;&#32887;&#30003;&#36796;&#29366;&#27841;&#65288;&#24180;&#24230;&#12372;&#12392;&#12471;&#12540;&#12488;&#20998;&#12369;&#65289;.xlsx"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7.xml"/><Relationship Id="rId4" Type="http://schemas.openxmlformats.org/officeDocument/2006/relationships/package" Target="../embeddings/Microsoft_Excel_Worksheet29.xlsx"/></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30.xlsx"/><Relationship Id="rId1" Type="http://schemas.openxmlformats.org/officeDocument/2006/relationships/themeOverride" Target="../theme/themeOverride16.xml"/></Relationships>
</file>

<file path=ppt/charts/_rels/chart56.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31.xlsx"/><Relationship Id="rId1" Type="http://schemas.openxmlformats.org/officeDocument/2006/relationships/themeOverride" Target="../theme/themeOverride17.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18.xml"/></Relationships>
</file>

<file path=ppt/charts/_rels/chart58.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33.xlsx"/><Relationship Id="rId1" Type="http://schemas.openxmlformats.org/officeDocument/2006/relationships/themeOverride" Target="../theme/themeOverride19.xm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34.xlsx"/><Relationship Id="rId1" Type="http://schemas.openxmlformats.org/officeDocument/2006/relationships/themeOverride" Target="../theme/themeOverride20.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35.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_Worksheet36.xlsx"/></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22.xml"/></Relationships>
</file>

<file path=ppt/charts/_rels/chart63.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38.xlsx"/><Relationship Id="rId1" Type="http://schemas.openxmlformats.org/officeDocument/2006/relationships/themeOverride" Target="../theme/themeOverride23.xml"/></Relationships>
</file>

<file path=ppt/charts/_rels/chart64.xml.rels><?xml version="1.0" encoding="UTF-8" standalone="yes"?>
<Relationships xmlns="http://schemas.openxmlformats.org/package/2006/relationships"><Relationship Id="rId3" Type="http://schemas.openxmlformats.org/officeDocument/2006/relationships/oleObject" Target="file:///\\G0000sv0ns101\d11837$\doc\05&#26032;&#25126;&#30053;&#38306;&#20418;\&#20196;&#21644;&#65302;&#24180;&#24230;\03%20&#12487;&#12540;&#12479;&#38598;\02%20&#12487;&#12540;&#12479;&#38598;&#9313;\02%20&#12496;&#12483;&#12463;&#12487;&#12540;&#12479;&#12539;&#21442;&#32771;&#12394;&#12393;\P83\2022&#32076;&#21942;&#12539;&#31649;&#29702;&#22312;&#30041;&#22806;&#22269;&#20154;.xlsx" TargetMode="External"/><Relationship Id="rId2" Type="http://schemas.microsoft.com/office/2011/relationships/chartColorStyle" Target="colors20.xml"/><Relationship Id="rId1" Type="http://schemas.microsoft.com/office/2011/relationships/chartStyle" Target="style2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1.xml"/><Relationship Id="rId1" Type="http://schemas.microsoft.com/office/2011/relationships/chartStyle" Target="style2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2.xml"/><Relationship Id="rId1" Type="http://schemas.microsoft.com/office/2011/relationships/chartStyle" Target="style22.xml"/></Relationships>
</file>

<file path=ppt/charts/_rels/chart67.xml.rels><?xml version="1.0" encoding="UTF-8" standalone="yes"?>
<Relationships xmlns="http://schemas.openxmlformats.org/package/2006/relationships"><Relationship Id="rId3" Type="http://schemas.openxmlformats.org/officeDocument/2006/relationships/oleObject" Target="file:///\\G0000sv0ns101\d11837$\doc\05&#26032;&#25126;&#30053;&#38306;&#20418;\&#20196;&#21644;&#65301;&#24180;&#24230;\04%20&#12487;&#12540;&#12479;&#38598;\02%20&#12487;&#12540;&#12479;&#38598;&#9313;\02%20&#12496;&#12483;&#12463;&#12487;&#12540;&#12479;&#12539;&#21442;&#32771;&#12394;&#12393;\P91,92\rpfx22_ir_tables.xlsx" TargetMode="External"/><Relationship Id="rId2" Type="http://schemas.microsoft.com/office/2011/relationships/chartColorStyle" Target="colors23.xml"/><Relationship Id="rId1" Type="http://schemas.microsoft.com/office/2011/relationships/chartStyle" Target="style2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4.xml"/><Relationship Id="rId1" Type="http://schemas.microsoft.com/office/2011/relationships/chartStyle" Target="style2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4.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oleObject" Target="file:///D:\UrashimaHo\Downloads\001479423.xlsx" TargetMode="External"/><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package" Target="../embeddings/Microsoft_Excel_Worksheet45.xlsx"/><Relationship Id="rId1" Type="http://schemas.openxmlformats.org/officeDocument/2006/relationships/themeOverride" Target="../theme/themeOverride24.xml"/></Relationships>
</file>

<file path=ppt/charts/_rels/chart73.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46.xlsx"/><Relationship Id="rId1" Type="http://schemas.openxmlformats.org/officeDocument/2006/relationships/themeOverride" Target="../theme/themeOverride25.xml"/></Relationships>
</file>

<file path=ppt/charts/_rels/chart74.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package" Target="../embeddings/Microsoft_Excel_Worksheet47.xlsx"/><Relationship Id="rId1" Type="http://schemas.openxmlformats.org/officeDocument/2006/relationships/themeOverride" Target="../theme/themeOverride26.xml"/></Relationships>
</file>

<file path=ppt/charts/_rels/chart75.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package" Target="../embeddings/Microsoft_Excel_Worksheet48.xlsx"/></Relationships>
</file>

<file path=ppt/charts/_rels/chart76.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package" Target="../embeddings/Microsoft_Excel_Worksheet49.xlsx"/><Relationship Id="rId1" Type="http://schemas.openxmlformats.org/officeDocument/2006/relationships/themeOverride" Target="../theme/themeOverride27.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8.xml"/><Relationship Id="rId1" Type="http://schemas.microsoft.com/office/2011/relationships/chartStyle" Target="style28.xml"/></Relationships>
</file>

<file path=ppt/charts/_rels/chart78.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package" Target="../embeddings/Microsoft_Excel_Worksheet51.xlsx"/><Relationship Id="rId1" Type="http://schemas.openxmlformats.org/officeDocument/2006/relationships/themeOverride" Target="../theme/themeOverride28.xm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30.xml"/><Relationship Id="rId4" Type="http://schemas.openxmlformats.org/officeDocument/2006/relationships/package" Target="../embeddings/Microsoft_Excel_Worksheet52.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80.xml.rels><?xml version="1.0" encoding="UTF-8" standalone="yes"?>
<Relationships xmlns="http://schemas.openxmlformats.org/package/2006/relationships"><Relationship Id="rId2" Type="http://schemas.openxmlformats.org/officeDocument/2006/relationships/chartUserShapes" Target="../drawings/drawing31.xml"/><Relationship Id="rId1" Type="http://schemas.openxmlformats.org/officeDocument/2006/relationships/oleObject" Target="file:///D:\MochizukiY\Desktop\&#12464;&#12521;&#12501;&#20316;&#25104;&#65288;LCC&#20415;&#25968;&#12398;&#25512;&#31227;&#65289;.xlsx" TargetMode="Externa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0.xml"/><Relationship Id="rId1" Type="http://schemas.microsoft.com/office/2011/relationships/chartStyle" Target="style30.xml"/></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32.xml"/></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33.xml"/></Relationships>
</file>

<file path=ppt/charts/_rels/chart85.xml.rels><?xml version="1.0" encoding="UTF-8" standalone="yes"?>
<Relationships xmlns="http://schemas.openxmlformats.org/package/2006/relationships"><Relationship Id="rId3" Type="http://schemas.openxmlformats.org/officeDocument/2006/relationships/chartUserShapes" Target="../drawings/drawing34.xml"/><Relationship Id="rId2" Type="http://schemas.openxmlformats.org/officeDocument/2006/relationships/package" Target="../embeddings/Microsoft_Excel_Worksheet55.xlsx"/><Relationship Id="rId1" Type="http://schemas.openxmlformats.org/officeDocument/2006/relationships/themeOverride" Target="../theme/themeOverride32.xml"/></Relationships>
</file>

<file path=ppt/charts/_rels/chart86.xml.rels><?xml version="1.0" encoding="UTF-8" standalone="yes"?>
<Relationships xmlns="http://schemas.openxmlformats.org/package/2006/relationships"><Relationship Id="rId3" Type="http://schemas.openxmlformats.org/officeDocument/2006/relationships/chartUserShapes" Target="../drawings/drawing35.xml"/><Relationship Id="rId2" Type="http://schemas.openxmlformats.org/officeDocument/2006/relationships/package" Target="../embeddings/Microsoft_Excel_Worksheet56.xlsx"/><Relationship Id="rId1" Type="http://schemas.openxmlformats.org/officeDocument/2006/relationships/themeOverride" Target="../theme/themeOverride33.xml"/></Relationships>
</file>

<file path=ppt/charts/_rels/chart87.xml.rels><?xml version="1.0" encoding="UTF-8" standalone="yes"?>
<Relationships xmlns="http://schemas.openxmlformats.org/package/2006/relationships"><Relationship Id="rId2" Type="http://schemas.openxmlformats.org/officeDocument/2006/relationships/chartUserShapes" Target="../drawings/drawing36.xml"/><Relationship Id="rId1" Type="http://schemas.openxmlformats.org/officeDocument/2006/relationships/package" Target="../embeddings/Microsoft_Excel_Worksheet5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33.xml"/><Relationship Id="rId1" Type="http://schemas.microsoft.com/office/2011/relationships/chartStyle" Target="style3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工業生産指数まとめ!$C$2</c:f>
              <c:strCache>
                <c:ptCount val="1"/>
                <c:pt idx="0">
                  <c:v>製造工業生産指数（大阪府）</c:v>
                </c:pt>
              </c:strCache>
            </c:strRef>
          </c:tx>
          <c:spPr>
            <a:ln w="28575" cap="rnd">
              <a:solidFill>
                <a:srgbClr val="0070C0"/>
              </a:solidFill>
              <a:round/>
            </a:ln>
            <a:effectLst/>
          </c:spPr>
          <c:marker>
            <c:symbol val="none"/>
          </c:marker>
          <c:cat>
            <c:numRef>
              <c:f>工業生産指数まとめ!$B$3:$B$183</c:f>
              <c:numCache>
                <c:formatCode>yyyy"年"m"月"</c:formatCode>
                <c:ptCount val="18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numCache>
            </c:numRef>
          </c:cat>
          <c:val>
            <c:numRef>
              <c:f>工業生産指数まとめ!$C$3:$C$183</c:f>
              <c:numCache>
                <c:formatCode>0.0</c:formatCode>
                <c:ptCount val="181"/>
                <c:pt idx="0">
                  <c:v>101.6</c:v>
                </c:pt>
                <c:pt idx="1">
                  <c:v>103.3</c:v>
                </c:pt>
                <c:pt idx="2">
                  <c:v>103.5</c:v>
                </c:pt>
                <c:pt idx="3">
                  <c:v>102</c:v>
                </c:pt>
                <c:pt idx="4">
                  <c:v>105.6</c:v>
                </c:pt>
                <c:pt idx="5">
                  <c:v>105.6</c:v>
                </c:pt>
                <c:pt idx="6">
                  <c:v>106.6</c:v>
                </c:pt>
                <c:pt idx="7">
                  <c:v>108.5</c:v>
                </c:pt>
                <c:pt idx="8">
                  <c:v>105.8</c:v>
                </c:pt>
                <c:pt idx="9">
                  <c:v>106.1</c:v>
                </c:pt>
                <c:pt idx="10">
                  <c:v>105.8</c:v>
                </c:pt>
                <c:pt idx="11">
                  <c:v>105.8</c:v>
                </c:pt>
                <c:pt idx="12">
                  <c:v>112.4</c:v>
                </c:pt>
                <c:pt idx="13">
                  <c:v>117.7</c:v>
                </c:pt>
                <c:pt idx="14">
                  <c:v>117.6</c:v>
                </c:pt>
                <c:pt idx="15">
                  <c:v>110.9</c:v>
                </c:pt>
                <c:pt idx="16">
                  <c:v>105</c:v>
                </c:pt>
                <c:pt idx="17">
                  <c:v>115.3</c:v>
                </c:pt>
                <c:pt idx="18">
                  <c:v>115.8</c:v>
                </c:pt>
                <c:pt idx="19">
                  <c:v>118.5</c:v>
                </c:pt>
                <c:pt idx="20">
                  <c:v>114.6</c:v>
                </c:pt>
                <c:pt idx="21">
                  <c:v>114</c:v>
                </c:pt>
                <c:pt idx="22">
                  <c:v>114.4</c:v>
                </c:pt>
                <c:pt idx="23">
                  <c:v>113</c:v>
                </c:pt>
                <c:pt idx="24">
                  <c:v>110.5</c:v>
                </c:pt>
                <c:pt idx="25">
                  <c:v>108.8</c:v>
                </c:pt>
                <c:pt idx="26">
                  <c:v>109</c:v>
                </c:pt>
                <c:pt idx="27">
                  <c:v>109.7</c:v>
                </c:pt>
                <c:pt idx="28">
                  <c:v>108.1</c:v>
                </c:pt>
                <c:pt idx="29">
                  <c:v>108.3</c:v>
                </c:pt>
                <c:pt idx="30">
                  <c:v>105</c:v>
                </c:pt>
                <c:pt idx="31">
                  <c:v>105.3</c:v>
                </c:pt>
                <c:pt idx="32">
                  <c:v>106.6</c:v>
                </c:pt>
                <c:pt idx="33">
                  <c:v>112.1</c:v>
                </c:pt>
                <c:pt idx="34">
                  <c:v>108</c:v>
                </c:pt>
                <c:pt idx="35">
                  <c:v>108.4</c:v>
                </c:pt>
                <c:pt idx="36">
                  <c:v>106.9</c:v>
                </c:pt>
                <c:pt idx="37">
                  <c:v>108.6</c:v>
                </c:pt>
                <c:pt idx="38">
                  <c:v>110.1</c:v>
                </c:pt>
                <c:pt idx="39">
                  <c:v>110.8</c:v>
                </c:pt>
                <c:pt idx="40">
                  <c:v>111.5</c:v>
                </c:pt>
                <c:pt idx="41">
                  <c:v>109.9</c:v>
                </c:pt>
                <c:pt idx="42">
                  <c:v>113.2</c:v>
                </c:pt>
                <c:pt idx="43">
                  <c:v>112.4</c:v>
                </c:pt>
                <c:pt idx="44">
                  <c:v>110.5</c:v>
                </c:pt>
                <c:pt idx="45">
                  <c:v>110.1</c:v>
                </c:pt>
                <c:pt idx="46">
                  <c:v>110.2</c:v>
                </c:pt>
                <c:pt idx="47">
                  <c:v>111.8</c:v>
                </c:pt>
                <c:pt idx="48">
                  <c:v>115.1</c:v>
                </c:pt>
                <c:pt idx="49">
                  <c:v>111.9</c:v>
                </c:pt>
                <c:pt idx="50">
                  <c:v>113.1</c:v>
                </c:pt>
                <c:pt idx="51">
                  <c:v>110.6</c:v>
                </c:pt>
                <c:pt idx="52">
                  <c:v>111.5</c:v>
                </c:pt>
                <c:pt idx="53">
                  <c:v>111.5</c:v>
                </c:pt>
                <c:pt idx="54">
                  <c:v>108.9</c:v>
                </c:pt>
                <c:pt idx="55">
                  <c:v>109.2</c:v>
                </c:pt>
                <c:pt idx="56">
                  <c:v>114.8</c:v>
                </c:pt>
                <c:pt idx="57">
                  <c:v>112.2</c:v>
                </c:pt>
                <c:pt idx="58">
                  <c:v>110.3</c:v>
                </c:pt>
                <c:pt idx="59">
                  <c:v>109.6</c:v>
                </c:pt>
                <c:pt idx="60">
                  <c:v>114.5</c:v>
                </c:pt>
                <c:pt idx="61">
                  <c:v>110.7</c:v>
                </c:pt>
                <c:pt idx="62">
                  <c:v>108.3</c:v>
                </c:pt>
                <c:pt idx="63">
                  <c:v>109</c:v>
                </c:pt>
                <c:pt idx="64">
                  <c:v>111.1</c:v>
                </c:pt>
                <c:pt idx="65">
                  <c:v>109</c:v>
                </c:pt>
                <c:pt idx="66">
                  <c:v>110.2</c:v>
                </c:pt>
                <c:pt idx="67">
                  <c:v>108</c:v>
                </c:pt>
                <c:pt idx="68">
                  <c:v>109.8</c:v>
                </c:pt>
                <c:pt idx="69">
                  <c:v>111.9</c:v>
                </c:pt>
                <c:pt idx="70">
                  <c:v>110.5</c:v>
                </c:pt>
                <c:pt idx="71">
                  <c:v>105</c:v>
                </c:pt>
                <c:pt idx="72">
                  <c:v>110.3</c:v>
                </c:pt>
                <c:pt idx="73">
                  <c:v>111</c:v>
                </c:pt>
                <c:pt idx="74">
                  <c:v>111.9</c:v>
                </c:pt>
                <c:pt idx="75">
                  <c:v>115.2</c:v>
                </c:pt>
                <c:pt idx="76">
                  <c:v>109.4</c:v>
                </c:pt>
                <c:pt idx="77">
                  <c:v>107.6</c:v>
                </c:pt>
                <c:pt idx="78">
                  <c:v>108.9</c:v>
                </c:pt>
                <c:pt idx="79">
                  <c:v>110.6</c:v>
                </c:pt>
                <c:pt idx="80">
                  <c:v>110.1</c:v>
                </c:pt>
                <c:pt idx="81">
                  <c:v>108.7</c:v>
                </c:pt>
                <c:pt idx="82">
                  <c:v>112.2</c:v>
                </c:pt>
                <c:pt idx="83">
                  <c:v>112.4</c:v>
                </c:pt>
                <c:pt idx="84">
                  <c:v>110.8</c:v>
                </c:pt>
                <c:pt idx="85">
                  <c:v>111.9</c:v>
                </c:pt>
                <c:pt idx="86">
                  <c:v>112</c:v>
                </c:pt>
                <c:pt idx="87">
                  <c:v>114.6</c:v>
                </c:pt>
                <c:pt idx="88">
                  <c:v>111.7</c:v>
                </c:pt>
                <c:pt idx="89">
                  <c:v>116.3</c:v>
                </c:pt>
                <c:pt idx="90">
                  <c:v>114.6</c:v>
                </c:pt>
                <c:pt idx="91">
                  <c:v>114.2</c:v>
                </c:pt>
                <c:pt idx="92">
                  <c:v>113.9</c:v>
                </c:pt>
                <c:pt idx="93">
                  <c:v>112.3</c:v>
                </c:pt>
                <c:pt idx="94">
                  <c:v>110</c:v>
                </c:pt>
                <c:pt idx="95">
                  <c:v>114.2</c:v>
                </c:pt>
                <c:pt idx="96">
                  <c:v>110.3</c:v>
                </c:pt>
                <c:pt idx="97">
                  <c:v>110.6</c:v>
                </c:pt>
                <c:pt idx="98">
                  <c:v>113.2</c:v>
                </c:pt>
                <c:pt idx="99">
                  <c:v>113</c:v>
                </c:pt>
                <c:pt idx="100">
                  <c:v>113.5</c:v>
                </c:pt>
                <c:pt idx="101">
                  <c:v>110.7</c:v>
                </c:pt>
                <c:pt idx="102">
                  <c:v>109.4</c:v>
                </c:pt>
                <c:pt idx="103">
                  <c:v>110.2</c:v>
                </c:pt>
                <c:pt idx="104">
                  <c:v>107</c:v>
                </c:pt>
                <c:pt idx="105">
                  <c:v>113.7</c:v>
                </c:pt>
                <c:pt idx="106">
                  <c:v>118.5</c:v>
                </c:pt>
                <c:pt idx="107">
                  <c:v>113.9</c:v>
                </c:pt>
                <c:pt idx="108">
                  <c:v>113.2</c:v>
                </c:pt>
                <c:pt idx="109">
                  <c:v>112.8</c:v>
                </c:pt>
                <c:pt idx="110">
                  <c:v>112.7</c:v>
                </c:pt>
                <c:pt idx="111">
                  <c:v>109.9</c:v>
                </c:pt>
                <c:pt idx="112">
                  <c:v>114.2</c:v>
                </c:pt>
                <c:pt idx="113">
                  <c:v>113.4</c:v>
                </c:pt>
                <c:pt idx="114">
                  <c:v>112.9</c:v>
                </c:pt>
                <c:pt idx="115">
                  <c:v>113.4</c:v>
                </c:pt>
                <c:pt idx="116">
                  <c:v>111</c:v>
                </c:pt>
                <c:pt idx="117">
                  <c:v>109.6</c:v>
                </c:pt>
                <c:pt idx="118">
                  <c:v>106.9</c:v>
                </c:pt>
                <c:pt idx="119">
                  <c:v>114.4</c:v>
                </c:pt>
                <c:pt idx="120">
                  <c:v>107.2</c:v>
                </c:pt>
                <c:pt idx="121">
                  <c:v>110.4</c:v>
                </c:pt>
                <c:pt idx="122">
                  <c:v>107.2</c:v>
                </c:pt>
                <c:pt idx="123">
                  <c:v>98.6</c:v>
                </c:pt>
                <c:pt idx="124">
                  <c:v>94.3</c:v>
                </c:pt>
                <c:pt idx="125">
                  <c:v>92.3</c:v>
                </c:pt>
                <c:pt idx="126">
                  <c:v>95.5</c:v>
                </c:pt>
                <c:pt idx="127">
                  <c:v>95.3</c:v>
                </c:pt>
                <c:pt idx="128">
                  <c:v>98.6</c:v>
                </c:pt>
                <c:pt idx="129">
                  <c:v>104</c:v>
                </c:pt>
                <c:pt idx="130">
                  <c:v>97.9</c:v>
                </c:pt>
                <c:pt idx="131">
                  <c:v>98.8</c:v>
                </c:pt>
                <c:pt idx="132" formatCode="General">
                  <c:v>105.6</c:v>
                </c:pt>
                <c:pt idx="133" formatCode="General">
                  <c:v>102.2</c:v>
                </c:pt>
                <c:pt idx="134" formatCode="General">
                  <c:v>102.2</c:v>
                </c:pt>
                <c:pt idx="135" formatCode="General">
                  <c:v>103.7</c:v>
                </c:pt>
                <c:pt idx="136" formatCode="General">
                  <c:v>104.1</c:v>
                </c:pt>
                <c:pt idx="137" formatCode="General">
                  <c:v>105.2</c:v>
                </c:pt>
                <c:pt idx="138" formatCode="General">
                  <c:v>104.2</c:v>
                </c:pt>
                <c:pt idx="139" formatCode="General">
                  <c:v>100.5</c:v>
                </c:pt>
                <c:pt idx="140" formatCode="General">
                  <c:v>104.3</c:v>
                </c:pt>
                <c:pt idx="141" formatCode="General">
                  <c:v>103.5</c:v>
                </c:pt>
                <c:pt idx="142" formatCode="General">
                  <c:v>106.3</c:v>
                </c:pt>
                <c:pt idx="143" formatCode="General">
                  <c:v>103.3</c:v>
                </c:pt>
                <c:pt idx="144" formatCode="General">
                  <c:v>102.1</c:v>
                </c:pt>
                <c:pt idx="145">
                  <c:v>101.2</c:v>
                </c:pt>
                <c:pt idx="146">
                  <c:v>102.4</c:v>
                </c:pt>
                <c:pt idx="147">
                  <c:v>100.6</c:v>
                </c:pt>
                <c:pt idx="148">
                  <c:v>93.6</c:v>
                </c:pt>
                <c:pt idx="149">
                  <c:v>100.6</c:v>
                </c:pt>
                <c:pt idx="150">
                  <c:v>100.8</c:v>
                </c:pt>
                <c:pt idx="151">
                  <c:v>100.5</c:v>
                </c:pt>
                <c:pt idx="152">
                  <c:v>96.7</c:v>
                </c:pt>
                <c:pt idx="153">
                  <c:v>98.2</c:v>
                </c:pt>
                <c:pt idx="154">
                  <c:v>98.9</c:v>
                </c:pt>
                <c:pt idx="155">
                  <c:v>98</c:v>
                </c:pt>
                <c:pt idx="156">
                  <c:v>95.1</c:v>
                </c:pt>
                <c:pt idx="157" formatCode="General">
                  <c:v>93.3</c:v>
                </c:pt>
                <c:pt idx="158" formatCode="General">
                  <c:v>95.8</c:v>
                </c:pt>
                <c:pt idx="159" formatCode="General">
                  <c:v>96</c:v>
                </c:pt>
                <c:pt idx="160" formatCode="General">
                  <c:v>95.4</c:v>
                </c:pt>
                <c:pt idx="161" formatCode="General">
                  <c:v>93.6</c:v>
                </c:pt>
                <c:pt idx="162" formatCode="General">
                  <c:v>96.9</c:v>
                </c:pt>
                <c:pt idx="163" formatCode="General">
                  <c:v>94.9</c:v>
                </c:pt>
                <c:pt idx="164" formatCode="General">
                  <c:v>100.4</c:v>
                </c:pt>
                <c:pt idx="165" formatCode="General">
                  <c:v>96.5</c:v>
                </c:pt>
                <c:pt idx="166" formatCode="General">
                  <c:v>94.9</c:v>
                </c:pt>
                <c:pt idx="167" formatCode="General">
                  <c:v>97.8</c:v>
                </c:pt>
                <c:pt idx="168" formatCode="General">
                  <c:v>96</c:v>
                </c:pt>
                <c:pt idx="169" formatCode="General">
                  <c:v>94</c:v>
                </c:pt>
                <c:pt idx="170" formatCode="General">
                  <c:v>95.8</c:v>
                </c:pt>
                <c:pt idx="171" formatCode="General">
                  <c:v>93.2</c:v>
                </c:pt>
                <c:pt idx="172" formatCode="General">
                  <c:v>94.2</c:v>
                </c:pt>
                <c:pt idx="173" formatCode="General">
                  <c:v>93.1</c:v>
                </c:pt>
                <c:pt idx="174" formatCode="General">
                  <c:v>96.8</c:v>
                </c:pt>
                <c:pt idx="175" formatCode="General">
                  <c:v>87.3</c:v>
                </c:pt>
                <c:pt idx="176" formatCode="General">
                  <c:v>89.4</c:v>
                </c:pt>
                <c:pt idx="177" formatCode="General">
                  <c:v>91.4</c:v>
                </c:pt>
                <c:pt idx="178" formatCode="General">
                  <c:v>87.4</c:v>
                </c:pt>
                <c:pt idx="179" formatCode="General">
                  <c:v>90</c:v>
                </c:pt>
                <c:pt idx="180" formatCode="General">
                  <c:v>86.3</c:v>
                </c:pt>
              </c:numCache>
            </c:numRef>
          </c:val>
          <c:smooth val="0"/>
          <c:extLst>
            <c:ext xmlns:c16="http://schemas.microsoft.com/office/drawing/2014/chart" uri="{C3380CC4-5D6E-409C-BE32-E72D297353CC}">
              <c16:uniqueId val="{00000000-88C5-4C93-944E-BB2BB1BD1F20}"/>
            </c:ext>
          </c:extLst>
        </c:ser>
        <c:ser>
          <c:idx val="1"/>
          <c:order val="1"/>
          <c:tx>
            <c:strRef>
              <c:f>工業生産指数まとめ!$D$2</c:f>
              <c:strCache>
                <c:ptCount val="1"/>
                <c:pt idx="0">
                  <c:v>鉱工業生産指数（全国）</c:v>
                </c:pt>
              </c:strCache>
            </c:strRef>
          </c:tx>
          <c:spPr>
            <a:ln w="28575" cap="rnd">
              <a:solidFill>
                <a:srgbClr val="FF0000"/>
              </a:solidFill>
              <a:prstDash val="sysDash"/>
              <a:round/>
            </a:ln>
            <a:effectLst/>
          </c:spPr>
          <c:marker>
            <c:symbol val="none"/>
          </c:marker>
          <c:cat>
            <c:numRef>
              <c:f>工業生産指数まとめ!$B$3:$B$183</c:f>
              <c:numCache>
                <c:formatCode>yyyy"年"m"月"</c:formatCode>
                <c:ptCount val="18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numCache>
            </c:numRef>
          </c:cat>
          <c:val>
            <c:numRef>
              <c:f>工業生産指数まとめ!$D$3:$D$183</c:f>
              <c:numCache>
                <c:formatCode>0.0_ ;[Red]\-0.0\ </c:formatCode>
                <c:ptCount val="181"/>
                <c:pt idx="0">
                  <c:v>110.9</c:v>
                </c:pt>
                <c:pt idx="1">
                  <c:v>111.3</c:v>
                </c:pt>
                <c:pt idx="2">
                  <c:v>111.5</c:v>
                </c:pt>
                <c:pt idx="3">
                  <c:v>112.7</c:v>
                </c:pt>
                <c:pt idx="4">
                  <c:v>112.5</c:v>
                </c:pt>
                <c:pt idx="5">
                  <c:v>111.6</c:v>
                </c:pt>
                <c:pt idx="6">
                  <c:v>112.9</c:v>
                </c:pt>
                <c:pt idx="7">
                  <c:v>113.3</c:v>
                </c:pt>
                <c:pt idx="8">
                  <c:v>115.1</c:v>
                </c:pt>
                <c:pt idx="9">
                  <c:v>111.9</c:v>
                </c:pt>
                <c:pt idx="10">
                  <c:v>113.6</c:v>
                </c:pt>
                <c:pt idx="11">
                  <c:v>114.3</c:v>
                </c:pt>
                <c:pt idx="12">
                  <c:v>114.8</c:v>
                </c:pt>
                <c:pt idx="13">
                  <c:v>115.5</c:v>
                </c:pt>
                <c:pt idx="14">
                  <c:v>96.5</c:v>
                </c:pt>
                <c:pt idx="15">
                  <c:v>98.6</c:v>
                </c:pt>
                <c:pt idx="16">
                  <c:v>105.3</c:v>
                </c:pt>
                <c:pt idx="17">
                  <c:v>109.8</c:v>
                </c:pt>
                <c:pt idx="18">
                  <c:v>111.1</c:v>
                </c:pt>
                <c:pt idx="19">
                  <c:v>113</c:v>
                </c:pt>
                <c:pt idx="20">
                  <c:v>112</c:v>
                </c:pt>
                <c:pt idx="21">
                  <c:v>114</c:v>
                </c:pt>
                <c:pt idx="22">
                  <c:v>111.5</c:v>
                </c:pt>
                <c:pt idx="23">
                  <c:v>113.7</c:v>
                </c:pt>
                <c:pt idx="24">
                  <c:v>114.2</c:v>
                </c:pt>
                <c:pt idx="25">
                  <c:v>114</c:v>
                </c:pt>
                <c:pt idx="26">
                  <c:v>113.7</c:v>
                </c:pt>
                <c:pt idx="27">
                  <c:v>113.2</c:v>
                </c:pt>
                <c:pt idx="28">
                  <c:v>111.2</c:v>
                </c:pt>
                <c:pt idx="29">
                  <c:v>110.3</c:v>
                </c:pt>
                <c:pt idx="30">
                  <c:v>109.8</c:v>
                </c:pt>
                <c:pt idx="31">
                  <c:v>108.1</c:v>
                </c:pt>
                <c:pt idx="32">
                  <c:v>105.8</c:v>
                </c:pt>
                <c:pt idx="33">
                  <c:v>106.1</c:v>
                </c:pt>
                <c:pt idx="34">
                  <c:v>105.1</c:v>
                </c:pt>
                <c:pt idx="35">
                  <c:v>106.6</c:v>
                </c:pt>
                <c:pt idx="36">
                  <c:v>104.8</c:v>
                </c:pt>
                <c:pt idx="37">
                  <c:v>106.7</c:v>
                </c:pt>
                <c:pt idx="38">
                  <c:v>108</c:v>
                </c:pt>
                <c:pt idx="39">
                  <c:v>108</c:v>
                </c:pt>
                <c:pt idx="40">
                  <c:v>109.8</c:v>
                </c:pt>
                <c:pt idx="41">
                  <c:v>108.5</c:v>
                </c:pt>
                <c:pt idx="42">
                  <c:v>110.3</c:v>
                </c:pt>
                <c:pt idx="43">
                  <c:v>110.5</c:v>
                </c:pt>
                <c:pt idx="44">
                  <c:v>111.6</c:v>
                </c:pt>
                <c:pt idx="45">
                  <c:v>111.9</c:v>
                </c:pt>
                <c:pt idx="46">
                  <c:v>112.5</c:v>
                </c:pt>
                <c:pt idx="47">
                  <c:v>112.5</c:v>
                </c:pt>
                <c:pt idx="48">
                  <c:v>114.7</c:v>
                </c:pt>
                <c:pt idx="49">
                  <c:v>113.5</c:v>
                </c:pt>
                <c:pt idx="50">
                  <c:v>115.2</c:v>
                </c:pt>
                <c:pt idx="51">
                  <c:v>110.1</c:v>
                </c:pt>
                <c:pt idx="52">
                  <c:v>112.6</c:v>
                </c:pt>
                <c:pt idx="53">
                  <c:v>110.9</c:v>
                </c:pt>
                <c:pt idx="54">
                  <c:v>110.6</c:v>
                </c:pt>
                <c:pt idx="55">
                  <c:v>110</c:v>
                </c:pt>
                <c:pt idx="56">
                  <c:v>111.3</c:v>
                </c:pt>
                <c:pt idx="57">
                  <c:v>111</c:v>
                </c:pt>
                <c:pt idx="58">
                  <c:v>111</c:v>
                </c:pt>
                <c:pt idx="59">
                  <c:v>110.4</c:v>
                </c:pt>
                <c:pt idx="60">
                  <c:v>113.7</c:v>
                </c:pt>
                <c:pt idx="61">
                  <c:v>110.3</c:v>
                </c:pt>
                <c:pt idx="62">
                  <c:v>109.8</c:v>
                </c:pt>
                <c:pt idx="63">
                  <c:v>110</c:v>
                </c:pt>
                <c:pt idx="64">
                  <c:v>110</c:v>
                </c:pt>
                <c:pt idx="65">
                  <c:v>111</c:v>
                </c:pt>
                <c:pt idx="66">
                  <c:v>110.9</c:v>
                </c:pt>
                <c:pt idx="67">
                  <c:v>109</c:v>
                </c:pt>
                <c:pt idx="68">
                  <c:v>111.2</c:v>
                </c:pt>
                <c:pt idx="69">
                  <c:v>111.3</c:v>
                </c:pt>
                <c:pt idx="70">
                  <c:v>110.4</c:v>
                </c:pt>
                <c:pt idx="71">
                  <c:v>108.9</c:v>
                </c:pt>
                <c:pt idx="72">
                  <c:v>110.6</c:v>
                </c:pt>
                <c:pt idx="73">
                  <c:v>109.6</c:v>
                </c:pt>
                <c:pt idx="74">
                  <c:v>110.2</c:v>
                </c:pt>
                <c:pt idx="75">
                  <c:v>109.8</c:v>
                </c:pt>
                <c:pt idx="76">
                  <c:v>108.9</c:v>
                </c:pt>
                <c:pt idx="77">
                  <c:v>109.6</c:v>
                </c:pt>
                <c:pt idx="78">
                  <c:v>110.3</c:v>
                </c:pt>
                <c:pt idx="79">
                  <c:v>111.1</c:v>
                </c:pt>
                <c:pt idx="80">
                  <c:v>111.3</c:v>
                </c:pt>
                <c:pt idx="81">
                  <c:v>111.6</c:v>
                </c:pt>
                <c:pt idx="82">
                  <c:v>112.7</c:v>
                </c:pt>
                <c:pt idx="83">
                  <c:v>112.7</c:v>
                </c:pt>
                <c:pt idx="84">
                  <c:v>111.5</c:v>
                </c:pt>
                <c:pt idx="85">
                  <c:v>112.3</c:v>
                </c:pt>
                <c:pt idx="86">
                  <c:v>112.2</c:v>
                </c:pt>
                <c:pt idx="87">
                  <c:v>115.1</c:v>
                </c:pt>
                <c:pt idx="88">
                  <c:v>113.1</c:v>
                </c:pt>
                <c:pt idx="89">
                  <c:v>114.2</c:v>
                </c:pt>
                <c:pt idx="90">
                  <c:v>113.3</c:v>
                </c:pt>
                <c:pt idx="91">
                  <c:v>115</c:v>
                </c:pt>
                <c:pt idx="92">
                  <c:v>113.8</c:v>
                </c:pt>
                <c:pt idx="93">
                  <c:v>114.2</c:v>
                </c:pt>
                <c:pt idx="94">
                  <c:v>115.2</c:v>
                </c:pt>
                <c:pt idx="95">
                  <c:v>116.9</c:v>
                </c:pt>
                <c:pt idx="96">
                  <c:v>112.3</c:v>
                </c:pt>
                <c:pt idx="97">
                  <c:v>114.6</c:v>
                </c:pt>
                <c:pt idx="98">
                  <c:v>116.3</c:v>
                </c:pt>
                <c:pt idx="99">
                  <c:v>114.5</c:v>
                </c:pt>
                <c:pt idx="100">
                  <c:v>115.1</c:v>
                </c:pt>
                <c:pt idx="101">
                  <c:v>114.3</c:v>
                </c:pt>
                <c:pt idx="102">
                  <c:v>113.8</c:v>
                </c:pt>
                <c:pt idx="103">
                  <c:v>114.5</c:v>
                </c:pt>
                <c:pt idx="104">
                  <c:v>113.2</c:v>
                </c:pt>
                <c:pt idx="105">
                  <c:v>116.1</c:v>
                </c:pt>
                <c:pt idx="106">
                  <c:v>115.1</c:v>
                </c:pt>
                <c:pt idx="107">
                  <c:v>115.2</c:v>
                </c:pt>
                <c:pt idx="108">
                  <c:v>112.5</c:v>
                </c:pt>
                <c:pt idx="109">
                  <c:v>114.3</c:v>
                </c:pt>
                <c:pt idx="110">
                  <c:v>113.4</c:v>
                </c:pt>
                <c:pt idx="111">
                  <c:v>112.9</c:v>
                </c:pt>
                <c:pt idx="112">
                  <c:v>114.8</c:v>
                </c:pt>
                <c:pt idx="113">
                  <c:v>112.8</c:v>
                </c:pt>
                <c:pt idx="114">
                  <c:v>113</c:v>
                </c:pt>
                <c:pt idx="115">
                  <c:v>111.5</c:v>
                </c:pt>
                <c:pt idx="116">
                  <c:v>113.4</c:v>
                </c:pt>
                <c:pt idx="117">
                  <c:v>107.9</c:v>
                </c:pt>
                <c:pt idx="118">
                  <c:v>107.8</c:v>
                </c:pt>
                <c:pt idx="119">
                  <c:v>108.2</c:v>
                </c:pt>
                <c:pt idx="120">
                  <c:v>108.8</c:v>
                </c:pt>
                <c:pt idx="121">
                  <c:v>105.8</c:v>
                </c:pt>
                <c:pt idx="122">
                  <c:v>105.8</c:v>
                </c:pt>
                <c:pt idx="123">
                  <c:v>95.2</c:v>
                </c:pt>
                <c:pt idx="124">
                  <c:v>87.6</c:v>
                </c:pt>
                <c:pt idx="125">
                  <c:v>89.4</c:v>
                </c:pt>
                <c:pt idx="126">
                  <c:v>95.3</c:v>
                </c:pt>
                <c:pt idx="127">
                  <c:v>97.2</c:v>
                </c:pt>
                <c:pt idx="128">
                  <c:v>100.5</c:v>
                </c:pt>
                <c:pt idx="129">
                  <c:v>103.6</c:v>
                </c:pt>
                <c:pt idx="130">
                  <c:v>103.7</c:v>
                </c:pt>
                <c:pt idx="131">
                  <c:v>103.2</c:v>
                </c:pt>
                <c:pt idx="132" formatCode="General">
                  <c:v>106.4</c:v>
                </c:pt>
                <c:pt idx="133" formatCode="General">
                  <c:v>105.9</c:v>
                </c:pt>
                <c:pt idx="134" formatCode="General">
                  <c:v>106.5</c:v>
                </c:pt>
                <c:pt idx="135" formatCode="General">
                  <c:v>108.8</c:v>
                </c:pt>
                <c:pt idx="136" formatCode="General">
                  <c:v>104.8</c:v>
                </c:pt>
                <c:pt idx="137" formatCode="General">
                  <c:v>109</c:v>
                </c:pt>
                <c:pt idx="138" formatCode="General">
                  <c:v>107.4</c:v>
                </c:pt>
                <c:pt idx="139" formatCode="General">
                  <c:v>103.8</c:v>
                </c:pt>
                <c:pt idx="140" formatCode="General">
                  <c:v>98.8</c:v>
                </c:pt>
                <c:pt idx="141" formatCode="General">
                  <c:v>101.4</c:v>
                </c:pt>
                <c:pt idx="142" formatCode="General">
                  <c:v>107</c:v>
                </c:pt>
                <c:pt idx="143" formatCode="General">
                  <c:v>105.4</c:v>
                </c:pt>
                <c:pt idx="144" formatCode="General">
                  <c:v>104.6</c:v>
                </c:pt>
                <c:pt idx="145" formatCode="0.0">
                  <c:v>106</c:v>
                </c:pt>
                <c:pt idx="146" formatCode="0.0">
                  <c:v>105.7</c:v>
                </c:pt>
                <c:pt idx="147" formatCode="0.0">
                  <c:v>105.3</c:v>
                </c:pt>
                <c:pt idx="148" formatCode="0.0">
                  <c:v>100.7</c:v>
                </c:pt>
                <c:pt idx="149" formatCode="0.0">
                  <c:v>105.7</c:v>
                </c:pt>
                <c:pt idx="150" formatCode="0.0">
                  <c:v>106.3</c:v>
                </c:pt>
                <c:pt idx="151" formatCode="0.0">
                  <c:v>107.8</c:v>
                </c:pt>
                <c:pt idx="152" formatCode="0.0">
                  <c:v>107.3</c:v>
                </c:pt>
                <c:pt idx="153" formatCode="0.0">
                  <c:v>105.5</c:v>
                </c:pt>
                <c:pt idx="154" formatCode="0.0">
                  <c:v>105.5</c:v>
                </c:pt>
                <c:pt idx="155" formatCode="0.0">
                  <c:v>104.9</c:v>
                </c:pt>
                <c:pt idx="156" formatCode="0.0">
                  <c:v>101.1</c:v>
                </c:pt>
                <c:pt idx="157" formatCode="General">
                  <c:v>104.5</c:v>
                </c:pt>
                <c:pt idx="158" formatCode="General">
                  <c:v>104.9</c:v>
                </c:pt>
                <c:pt idx="159" formatCode="General">
                  <c:v>105.2</c:v>
                </c:pt>
                <c:pt idx="160" formatCode="General">
                  <c:v>104.1</c:v>
                </c:pt>
                <c:pt idx="161" formatCode="General">
                  <c:v>105</c:v>
                </c:pt>
                <c:pt idx="162" formatCode="General">
                  <c:v>103.5</c:v>
                </c:pt>
                <c:pt idx="163" formatCode="General">
                  <c:v>103.1</c:v>
                </c:pt>
                <c:pt idx="164" formatCode="General">
                  <c:v>103.2</c:v>
                </c:pt>
                <c:pt idx="165" formatCode="General">
                  <c:v>104.4</c:v>
                </c:pt>
                <c:pt idx="166" formatCode="General">
                  <c:v>103.8</c:v>
                </c:pt>
                <c:pt idx="167" formatCode="General">
                  <c:v>105</c:v>
                </c:pt>
                <c:pt idx="168" formatCode="General">
                  <c:v>97.7</c:v>
                </c:pt>
                <c:pt idx="169" formatCode="General">
                  <c:v>98</c:v>
                </c:pt>
                <c:pt idx="170" formatCode="General">
                  <c:v>101.4</c:v>
                </c:pt>
                <c:pt idx="171" formatCode="General">
                  <c:v>100.8</c:v>
                </c:pt>
                <c:pt idx="172" formatCode="General">
                  <c:v>101.9</c:v>
                </c:pt>
                <c:pt idx="173" formatCode="General">
                  <c:v>100.7</c:v>
                </c:pt>
                <c:pt idx="174" formatCode="General">
                  <c:v>102.5</c:v>
                </c:pt>
                <c:pt idx="175" formatCode="General">
                  <c:v>100.5</c:v>
                </c:pt>
                <c:pt idx="176" formatCode="General">
                  <c:v>101.2</c:v>
                </c:pt>
                <c:pt idx="177" formatCode="General">
                  <c:v>103</c:v>
                </c:pt>
                <c:pt idx="178" formatCode="General">
                  <c:v>101.3</c:v>
                </c:pt>
                <c:pt idx="179" formatCode="General">
                  <c:v>101</c:v>
                </c:pt>
                <c:pt idx="180" formatCode="General">
                  <c:v>99.9</c:v>
                </c:pt>
              </c:numCache>
            </c:numRef>
          </c:val>
          <c:smooth val="0"/>
          <c:extLst>
            <c:ext xmlns:c16="http://schemas.microsoft.com/office/drawing/2014/chart" uri="{C3380CC4-5D6E-409C-BE32-E72D297353CC}">
              <c16:uniqueId val="{00000001-88C5-4C93-944E-BB2BB1BD1F20}"/>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2655379620096441"/>
        </c:manualLayout>
      </c:layout>
      <c:barChart>
        <c:barDir val="col"/>
        <c:grouping val="clustered"/>
        <c:varyColors val="0"/>
        <c:ser>
          <c:idx val="4"/>
          <c:order val="4"/>
          <c:tx>
            <c:strRef>
              <c:f>元データ!$A$15</c:f>
              <c:strCache>
                <c:ptCount val="1"/>
                <c:pt idx="0">
                  <c:v>[実績]訪日外国人数（万人）</c:v>
                </c:pt>
              </c:strCache>
            </c:strRef>
          </c:tx>
          <c:invertIfNegative val="0"/>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元データ!$B$15:$P$15</c:f>
              <c:numCache>
                <c:formatCode>#,##0_);[Red]\(#,##0\)</c:formatCode>
                <c:ptCount val="15"/>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pt idx="10">
                  <c:v>411</c:v>
                </c:pt>
                <c:pt idx="11">
                  <c:v>25</c:v>
                </c:pt>
                <c:pt idx="12">
                  <c:v>383</c:v>
                </c:pt>
                <c:pt idx="13">
                  <c:v>2507</c:v>
                </c:pt>
                <c:pt idx="14">
                  <c:v>3687</c:v>
                </c:pt>
              </c:numCache>
            </c:numRef>
          </c:val>
          <c:extLst>
            <c:ext xmlns:c16="http://schemas.microsoft.com/office/drawing/2014/chart" uri="{C3380CC4-5D6E-409C-BE32-E72D297353CC}">
              <c16:uniqueId val="{00000000-6D87-4954-8997-78381CD97013}"/>
            </c:ext>
          </c:extLst>
        </c:ser>
        <c:ser>
          <c:idx val="5"/>
          <c:order val="5"/>
          <c:tx>
            <c:strRef>
              <c:f>元データ!$A$16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元データ!$B$16:$P$16</c:f>
              <c:numCache>
                <c:formatCode>0</c:formatCode>
                <c:ptCount val="15"/>
                <c:pt idx="0">
                  <c:v>234.9</c:v>
                </c:pt>
                <c:pt idx="1">
                  <c:v>158.30000000000001</c:v>
                </c:pt>
                <c:pt idx="2">
                  <c:v>202.8</c:v>
                </c:pt>
                <c:pt idx="3">
                  <c:v>262.5</c:v>
                </c:pt>
                <c:pt idx="4">
                  <c:v>375.8</c:v>
                </c:pt>
                <c:pt idx="5">
                  <c:v>716.4</c:v>
                </c:pt>
                <c:pt idx="6">
                  <c:v>940</c:v>
                </c:pt>
                <c:pt idx="7">
                  <c:v>1110</c:v>
                </c:pt>
                <c:pt idx="8">
                  <c:v>1142</c:v>
                </c:pt>
                <c:pt idx="9">
                  <c:v>1231</c:v>
                </c:pt>
                <c:pt idx="10">
                  <c:v>159</c:v>
                </c:pt>
                <c:pt idx="11" formatCode="General">
                  <c:v>9</c:v>
                </c:pt>
                <c:pt idx="12" formatCode="General">
                  <c:v>150</c:v>
                </c:pt>
                <c:pt idx="13" formatCode="General">
                  <c:v>980</c:v>
                </c:pt>
                <c:pt idx="14" formatCode="General">
                  <c:v>1464</c:v>
                </c:pt>
              </c:numCache>
            </c:numRef>
          </c:val>
          <c:extLst>
            <c:ext xmlns:c16="http://schemas.microsoft.com/office/drawing/2014/chart" uri="{C3380CC4-5D6E-409C-BE32-E72D297353CC}">
              <c16:uniqueId val="{00000001-6D87-4954-8997-78381CD97013}"/>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元データ!$A$11</c:f>
              <c:strCache>
                <c:ptCount val="1"/>
                <c:pt idx="0">
                  <c:v>訪問率（大阪）</c:v>
                </c:pt>
              </c:strCache>
            </c:strRef>
          </c:tx>
          <c:marker>
            <c:symbol val="square"/>
            <c:size val="7"/>
            <c:spPr>
              <a:ln>
                <a:solidFill>
                  <a:schemeClr val="tx1"/>
                </a:solidFill>
              </a:ln>
            </c:spPr>
          </c:marker>
          <c:dLbls>
            <c:dLbl>
              <c:idx val="0"/>
              <c:layout>
                <c:manualLayout>
                  <c:x val="-5.2450808751942885E-2"/>
                  <c:y val="-3.566764016105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87-4954-8997-78381CD9701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元データ!$B$11:$P$11</c:f>
              <c:numCache>
                <c:formatCode>0.0</c:formatCode>
                <c:ptCount val="15"/>
                <c:pt idx="0">
                  <c:v>26.1</c:v>
                </c:pt>
                <c:pt idx="1">
                  <c:v>25.2</c:v>
                </c:pt>
                <c:pt idx="2">
                  <c:v>24</c:v>
                </c:pt>
                <c:pt idx="3">
                  <c:v>25.1</c:v>
                </c:pt>
                <c:pt idx="4">
                  <c:v>27.9</c:v>
                </c:pt>
                <c:pt idx="5">
                  <c:v>36.299999999999997</c:v>
                </c:pt>
                <c:pt idx="6">
                  <c:v>39.123545316947954</c:v>
                </c:pt>
                <c:pt idx="7">
                  <c:v>38.700000000000003</c:v>
                </c:pt>
                <c:pt idx="8">
                  <c:v>36.625700000000002</c:v>
                </c:pt>
                <c:pt idx="9">
                  <c:v>38.603900000000003</c:v>
                </c:pt>
                <c:pt idx="13" formatCode="General">
                  <c:v>39.6</c:v>
                </c:pt>
                <c:pt idx="14">
                  <c:v>39.573599999999999</c:v>
                </c:pt>
              </c:numCache>
            </c:numRef>
          </c:val>
          <c:smooth val="0"/>
          <c:extLst>
            <c:ext xmlns:c16="http://schemas.microsoft.com/office/drawing/2014/chart" uri="{C3380CC4-5D6E-409C-BE32-E72D297353CC}">
              <c16:uniqueId val="{00000003-6D87-4954-8997-78381CD97013}"/>
            </c:ext>
          </c:extLst>
        </c:ser>
        <c:ser>
          <c:idx val="1"/>
          <c:order val="1"/>
          <c:tx>
            <c:strRef>
              <c:f>元データ!$A$12</c:f>
              <c:strCache>
                <c:ptCount val="1"/>
                <c:pt idx="0">
                  <c:v>訪問率（東京）</c:v>
                </c:pt>
              </c:strCache>
            </c:strRef>
          </c:tx>
          <c:marker>
            <c:symbol val="diamond"/>
            <c:size val="7"/>
            <c:spPr>
              <a:ln>
                <a:solidFill>
                  <a:schemeClr val="tx1"/>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元データ!$B$12:$P$12</c:f>
              <c:numCache>
                <c:formatCode>0.0</c:formatCode>
                <c:ptCount val="15"/>
                <c:pt idx="0">
                  <c:v>60.3</c:v>
                </c:pt>
                <c:pt idx="1">
                  <c:v>50.6</c:v>
                </c:pt>
                <c:pt idx="2">
                  <c:v>51.3</c:v>
                </c:pt>
                <c:pt idx="3">
                  <c:v>47.3</c:v>
                </c:pt>
                <c:pt idx="4">
                  <c:v>51.4</c:v>
                </c:pt>
                <c:pt idx="5">
                  <c:v>52.1</c:v>
                </c:pt>
                <c:pt idx="6">
                  <c:v>48.179941574991723</c:v>
                </c:pt>
                <c:pt idx="7">
                  <c:v>46.2</c:v>
                </c:pt>
                <c:pt idx="8">
                  <c:v>45.618199999999995</c:v>
                </c:pt>
                <c:pt idx="9">
                  <c:v>47.237299999999998</c:v>
                </c:pt>
                <c:pt idx="13" formatCode="General">
                  <c:v>52.9</c:v>
                </c:pt>
                <c:pt idx="14">
                  <c:v>51.496699999999997</c:v>
                </c:pt>
              </c:numCache>
            </c:numRef>
          </c:val>
          <c:smooth val="0"/>
          <c:extLst>
            <c:ext xmlns:c16="http://schemas.microsoft.com/office/drawing/2014/chart" uri="{C3380CC4-5D6E-409C-BE32-E72D297353CC}">
              <c16:uniqueId val="{00000004-6D87-4954-8997-78381CD97013}"/>
            </c:ext>
          </c:extLst>
        </c:ser>
        <c:ser>
          <c:idx val="2"/>
          <c:order val="2"/>
          <c:tx>
            <c:strRef>
              <c:f>元データ!$A$13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87-4954-8997-78381CD9701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元データ!$B$13:$P$13</c:f>
              <c:numCache>
                <c:formatCode>0.0</c:formatCode>
                <c:ptCount val="15"/>
                <c:pt idx="0">
                  <c:v>24</c:v>
                </c:pt>
                <c:pt idx="1">
                  <c:v>16.7</c:v>
                </c:pt>
                <c:pt idx="2">
                  <c:v>17.3</c:v>
                </c:pt>
                <c:pt idx="3">
                  <c:v>18.899999999999999</c:v>
                </c:pt>
                <c:pt idx="4">
                  <c:v>21.9</c:v>
                </c:pt>
                <c:pt idx="5">
                  <c:v>24.4</c:v>
                </c:pt>
                <c:pt idx="6">
                  <c:v>27.472710329657847</c:v>
                </c:pt>
                <c:pt idx="7">
                  <c:v>25.9</c:v>
                </c:pt>
                <c:pt idx="8">
                  <c:v>25.7666</c:v>
                </c:pt>
                <c:pt idx="9">
                  <c:v>27.803899999999999</c:v>
                </c:pt>
                <c:pt idx="13" formatCode="General">
                  <c:v>29.8</c:v>
                </c:pt>
                <c:pt idx="14">
                  <c:v>29.481100000000001</c:v>
                </c:pt>
              </c:numCache>
            </c:numRef>
          </c:val>
          <c:smooth val="0"/>
          <c:extLst>
            <c:ext xmlns:c16="http://schemas.microsoft.com/office/drawing/2014/chart" uri="{C3380CC4-5D6E-409C-BE32-E72D297353CC}">
              <c16:uniqueId val="{00000006-6D87-4954-8997-78381CD97013}"/>
            </c:ext>
          </c:extLst>
        </c:ser>
        <c:ser>
          <c:idx val="3"/>
          <c:order val="3"/>
          <c:tx>
            <c:strRef>
              <c:f>元データ!$A$14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D87-4954-8997-78381CD97013}"/>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87-4954-8997-78381CD97013}"/>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87-4954-8997-78381CD97013}"/>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87-4954-8997-78381CD9701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元データ!$B$14:$P$14</c:f>
              <c:numCache>
                <c:formatCode>0.0</c:formatCode>
                <c:ptCount val="15"/>
                <c:pt idx="0">
                  <c:v>9.1</c:v>
                </c:pt>
                <c:pt idx="1">
                  <c:v>9.6999999999999993</c:v>
                </c:pt>
                <c:pt idx="2">
                  <c:v>9.4</c:v>
                </c:pt>
                <c:pt idx="3">
                  <c:v>11</c:v>
                </c:pt>
                <c:pt idx="4">
                  <c:v>8.9</c:v>
                </c:pt>
                <c:pt idx="5">
                  <c:v>9.5</c:v>
                </c:pt>
                <c:pt idx="6">
                  <c:v>9.9392549891739392</c:v>
                </c:pt>
                <c:pt idx="7">
                  <c:v>9.8000000000000007</c:v>
                </c:pt>
                <c:pt idx="8">
                  <c:v>10.376199999999999</c:v>
                </c:pt>
                <c:pt idx="9">
                  <c:v>8.6906999999999996</c:v>
                </c:pt>
                <c:pt idx="13" formatCode="General">
                  <c:v>12.2</c:v>
                </c:pt>
                <c:pt idx="14">
                  <c:v>11.15</c:v>
                </c:pt>
              </c:numCache>
            </c:numRef>
          </c:val>
          <c:smooth val="0"/>
          <c:extLst>
            <c:ext xmlns:c16="http://schemas.microsoft.com/office/drawing/2014/chart" uri="{C3380CC4-5D6E-409C-BE32-E72D297353CC}">
              <c16:uniqueId val="{0000000B-6D87-4954-8997-78381CD97013}"/>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000"/>
            </a:pPr>
            <a:endParaRPr lang="ja-JP"/>
          </a:p>
        </c:txPr>
        <c:crossAx val="103048704"/>
        <c:crosses val="autoZero"/>
        <c:auto val="1"/>
        <c:lblAlgn val="ctr"/>
        <c:lblOffset val="100"/>
        <c:noMultiLvlLbl val="0"/>
      </c:catAx>
      <c:valAx>
        <c:axId val="103048704"/>
        <c:scaling>
          <c:orientation val="minMax"/>
          <c:max val="40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0"/>
        </c:scaling>
        <c:delete val="0"/>
        <c:axPos val="r"/>
        <c:majorGridlines>
          <c:spPr>
            <a:ln>
              <a:noFill/>
            </a:ln>
          </c:spPr>
        </c:majorGridlines>
        <c:numFmt formatCode="0.0"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2.0512339815111471E-3"/>
          <c:y val="0.82166339717871117"/>
          <c:w val="0.86191536800261526"/>
          <c:h val="0.16515834404283039"/>
        </c:manualLayout>
      </c:layout>
      <c:overlay val="0"/>
      <c:spPr>
        <a:solidFill>
          <a:schemeClr val="bg1"/>
        </a:solidFill>
        <a:ln>
          <a:no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15551492009514"/>
          <c:y val="0.2236023570432078"/>
          <c:w val="0.83971558435054316"/>
          <c:h val="0.50027321365307675"/>
        </c:manualLayout>
      </c:layout>
      <c:lineChart>
        <c:grouping val="standard"/>
        <c:varyColors val="0"/>
        <c:ser>
          <c:idx val="0"/>
          <c:order val="0"/>
          <c:tx>
            <c:strRef>
              <c:f>Sheet2!$AD$2</c:f>
              <c:strCache>
                <c:ptCount val="1"/>
                <c:pt idx="0">
                  <c:v>中国</c:v>
                </c:pt>
              </c:strCache>
            </c:strRef>
          </c:tx>
          <c:dLbls>
            <c:dLbl>
              <c:idx val="1"/>
              <c:layout>
                <c:manualLayout>
                  <c:x val="-7.1182088801103272E-2"/>
                  <c:y val="-7.6911144515010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A2-4017-8898-B4454392DD6B}"/>
                </c:ext>
              </c:extLst>
            </c:dLbl>
            <c:dLbl>
              <c:idx val="2"/>
              <c:layout>
                <c:manualLayout>
                  <c:x val="-6.8079461462070404E-2"/>
                  <c:y val="-5.1491266170145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A2-4017-8898-B4454392DD6B}"/>
                </c:ext>
              </c:extLst>
            </c:dLbl>
            <c:dLbl>
              <c:idx val="4"/>
              <c:layout>
                <c:manualLayout>
                  <c:x val="-6.4201177288279274E-2"/>
                  <c:y val="-7.3034613067418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A2-4017-8898-B4454392DD6B}"/>
                </c:ext>
              </c:extLst>
            </c:dLbl>
            <c:dLbl>
              <c:idx val="6"/>
              <c:layout>
                <c:manualLayout>
                  <c:x val="-6.4201177288279274E-2"/>
                  <c:y val="-5.39697043087695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A2-4017-8898-B4454392DD6B}"/>
                </c:ext>
              </c:extLst>
            </c:dLbl>
            <c:dLbl>
              <c:idx val="8"/>
              <c:layout>
                <c:manualLayout>
                  <c:x val="-5.179066793214774E-2"/>
                  <c:y val="-7.3034613067418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A2-4017-8898-B4454392DD6B}"/>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Sheet2!$AC$3:$AC$14</c:f>
              <c:strCache>
                <c:ptCount val="12"/>
                <c:pt idx="0">
                  <c:v>2011年</c:v>
                </c:pt>
                <c:pt idx="1">
                  <c:v>2012年</c:v>
                </c:pt>
                <c:pt idx="2">
                  <c:v>2013年</c:v>
                </c:pt>
                <c:pt idx="3">
                  <c:v>2014年</c:v>
                </c:pt>
                <c:pt idx="4">
                  <c:v>2015年</c:v>
                </c:pt>
                <c:pt idx="5">
                  <c:v>2016年</c:v>
                </c:pt>
                <c:pt idx="6">
                  <c:v>2017年</c:v>
                </c:pt>
                <c:pt idx="7">
                  <c:v>2018年</c:v>
                </c:pt>
                <c:pt idx="8">
                  <c:v>2019年</c:v>
                </c:pt>
                <c:pt idx="10">
                  <c:v>2023年</c:v>
                </c:pt>
                <c:pt idx="11">
                  <c:v>2024年</c:v>
                </c:pt>
              </c:strCache>
            </c:strRef>
          </c:cat>
          <c:val>
            <c:numRef>
              <c:f>Sheet2!$AD$3:$AD$14</c:f>
              <c:numCache>
                <c:formatCode>0.0%</c:formatCode>
                <c:ptCount val="12"/>
                <c:pt idx="0">
                  <c:v>0.48299999999999998</c:v>
                </c:pt>
                <c:pt idx="1">
                  <c:v>0.42899999999999999</c:v>
                </c:pt>
                <c:pt idx="2">
                  <c:v>0.4</c:v>
                </c:pt>
                <c:pt idx="3">
                  <c:v>0.41799999999999998</c:v>
                </c:pt>
                <c:pt idx="4">
                  <c:v>0.54400000000000004</c:v>
                </c:pt>
                <c:pt idx="5">
                  <c:v>0.58499999999999996</c:v>
                </c:pt>
                <c:pt idx="6">
                  <c:v>0.54700000000000004</c:v>
                </c:pt>
                <c:pt idx="7">
                  <c:v>0.54295942720763724</c:v>
                </c:pt>
                <c:pt idx="8">
                  <c:v>0.58807588075880757</c:v>
                </c:pt>
                <c:pt idx="10">
                  <c:v>0.52300000000000002</c:v>
                </c:pt>
                <c:pt idx="11">
                  <c:v>0.53897799999999996</c:v>
                </c:pt>
              </c:numCache>
            </c:numRef>
          </c:val>
          <c:smooth val="0"/>
          <c:extLst>
            <c:ext xmlns:c16="http://schemas.microsoft.com/office/drawing/2014/chart" uri="{C3380CC4-5D6E-409C-BE32-E72D297353CC}">
              <c16:uniqueId val="{00000005-C9A2-4017-8898-B4454392DD6B}"/>
            </c:ext>
          </c:extLst>
        </c:ser>
        <c:ser>
          <c:idx val="1"/>
          <c:order val="1"/>
          <c:tx>
            <c:strRef>
              <c:f>Sheet2!$AE$2</c:f>
              <c:strCache>
                <c:ptCount val="1"/>
                <c:pt idx="0">
                  <c:v>韓国</c:v>
                </c:pt>
              </c:strCache>
            </c:strRef>
          </c:tx>
          <c:cat>
            <c:strRef>
              <c:f>Sheet2!$AC$3:$AC$14</c:f>
              <c:strCache>
                <c:ptCount val="12"/>
                <c:pt idx="0">
                  <c:v>2011年</c:v>
                </c:pt>
                <c:pt idx="1">
                  <c:v>2012年</c:v>
                </c:pt>
                <c:pt idx="2">
                  <c:v>2013年</c:v>
                </c:pt>
                <c:pt idx="3">
                  <c:v>2014年</c:v>
                </c:pt>
                <c:pt idx="4">
                  <c:v>2015年</c:v>
                </c:pt>
                <c:pt idx="5">
                  <c:v>2016年</c:v>
                </c:pt>
                <c:pt idx="6">
                  <c:v>2017年</c:v>
                </c:pt>
                <c:pt idx="7">
                  <c:v>2018年</c:v>
                </c:pt>
                <c:pt idx="8">
                  <c:v>2019年</c:v>
                </c:pt>
                <c:pt idx="10">
                  <c:v>2023年</c:v>
                </c:pt>
                <c:pt idx="11">
                  <c:v>2024年</c:v>
                </c:pt>
              </c:strCache>
            </c:strRef>
          </c:cat>
          <c:val>
            <c:numRef>
              <c:f>Sheet2!$AE$3:$AE$14</c:f>
              <c:numCache>
                <c:formatCode>0.0%</c:formatCode>
                <c:ptCount val="12"/>
                <c:pt idx="0">
                  <c:v>0.20699999999999999</c:v>
                </c:pt>
                <c:pt idx="1">
                  <c:v>0.21</c:v>
                </c:pt>
                <c:pt idx="2">
                  <c:v>0.22700000000000001</c:v>
                </c:pt>
                <c:pt idx="3">
                  <c:v>0.25700000000000001</c:v>
                </c:pt>
                <c:pt idx="4">
                  <c:v>0.27</c:v>
                </c:pt>
                <c:pt idx="5">
                  <c:v>0.31</c:v>
                </c:pt>
                <c:pt idx="6">
                  <c:v>0.33800000000000002</c:v>
                </c:pt>
                <c:pt idx="7">
                  <c:v>0.31701817217137551</c:v>
                </c:pt>
                <c:pt idx="8">
                  <c:v>0.28791405550581917</c:v>
                </c:pt>
                <c:pt idx="10">
                  <c:v>0.34599999999999997</c:v>
                </c:pt>
                <c:pt idx="11">
                  <c:v>0.30694199999999999</c:v>
                </c:pt>
              </c:numCache>
            </c:numRef>
          </c:val>
          <c:smooth val="0"/>
          <c:extLst>
            <c:ext xmlns:c16="http://schemas.microsoft.com/office/drawing/2014/chart" uri="{C3380CC4-5D6E-409C-BE32-E72D297353CC}">
              <c16:uniqueId val="{00000006-C9A2-4017-8898-B4454392DD6B}"/>
            </c:ext>
          </c:extLst>
        </c:ser>
        <c:ser>
          <c:idx val="2"/>
          <c:order val="2"/>
          <c:tx>
            <c:strRef>
              <c:f>Sheet2!$AF$2</c:f>
              <c:strCache>
                <c:ptCount val="1"/>
                <c:pt idx="0">
                  <c:v>台湾</c:v>
                </c:pt>
              </c:strCache>
            </c:strRef>
          </c:tx>
          <c:cat>
            <c:strRef>
              <c:f>Sheet2!$AC$3:$AC$14</c:f>
              <c:strCache>
                <c:ptCount val="12"/>
                <c:pt idx="0">
                  <c:v>2011年</c:v>
                </c:pt>
                <c:pt idx="1">
                  <c:v>2012年</c:v>
                </c:pt>
                <c:pt idx="2">
                  <c:v>2013年</c:v>
                </c:pt>
                <c:pt idx="3">
                  <c:v>2014年</c:v>
                </c:pt>
                <c:pt idx="4">
                  <c:v>2015年</c:v>
                </c:pt>
                <c:pt idx="5">
                  <c:v>2016年</c:v>
                </c:pt>
                <c:pt idx="6">
                  <c:v>2017年</c:v>
                </c:pt>
                <c:pt idx="7">
                  <c:v>2018年</c:v>
                </c:pt>
                <c:pt idx="8">
                  <c:v>2019年</c:v>
                </c:pt>
                <c:pt idx="10">
                  <c:v>2023年</c:v>
                </c:pt>
                <c:pt idx="11">
                  <c:v>2024年</c:v>
                </c:pt>
              </c:strCache>
            </c:strRef>
          </c:cat>
          <c:val>
            <c:numRef>
              <c:f>Sheet2!$AF$3:$AF$14</c:f>
              <c:numCache>
                <c:formatCode>0.0%</c:formatCode>
                <c:ptCount val="12"/>
                <c:pt idx="0">
                  <c:v>0.24</c:v>
                </c:pt>
                <c:pt idx="1">
                  <c:v>0.20799999999999999</c:v>
                </c:pt>
                <c:pt idx="2">
                  <c:v>0.24</c:v>
                </c:pt>
                <c:pt idx="3">
                  <c:v>0.24</c:v>
                </c:pt>
                <c:pt idx="4">
                  <c:v>0.28699999999999998</c:v>
                </c:pt>
                <c:pt idx="5">
                  <c:v>0.30099999999999999</c:v>
                </c:pt>
                <c:pt idx="6">
                  <c:v>0.307</c:v>
                </c:pt>
                <c:pt idx="7">
                  <c:v>0.25709480765188142</c:v>
                </c:pt>
                <c:pt idx="8">
                  <c:v>0.26088734410141073</c:v>
                </c:pt>
                <c:pt idx="10">
                  <c:v>0.29199999999999998</c:v>
                </c:pt>
                <c:pt idx="11">
                  <c:v>0.26655200000000001</c:v>
                </c:pt>
              </c:numCache>
            </c:numRef>
          </c:val>
          <c:smooth val="0"/>
          <c:extLst>
            <c:ext xmlns:c16="http://schemas.microsoft.com/office/drawing/2014/chart" uri="{C3380CC4-5D6E-409C-BE32-E72D297353CC}">
              <c16:uniqueId val="{00000007-C9A2-4017-8898-B4454392DD6B}"/>
            </c:ext>
          </c:extLst>
        </c:ser>
        <c:ser>
          <c:idx val="3"/>
          <c:order val="3"/>
          <c:tx>
            <c:strRef>
              <c:f>Sheet2!$AG$2</c:f>
              <c:strCache>
                <c:ptCount val="1"/>
                <c:pt idx="0">
                  <c:v>香港</c:v>
                </c:pt>
              </c:strCache>
            </c:strRef>
          </c:tx>
          <c:cat>
            <c:strRef>
              <c:f>Sheet2!$AC$3:$AC$14</c:f>
              <c:strCache>
                <c:ptCount val="12"/>
                <c:pt idx="0">
                  <c:v>2011年</c:v>
                </c:pt>
                <c:pt idx="1">
                  <c:v>2012年</c:v>
                </c:pt>
                <c:pt idx="2">
                  <c:v>2013年</c:v>
                </c:pt>
                <c:pt idx="3">
                  <c:v>2014年</c:v>
                </c:pt>
                <c:pt idx="4">
                  <c:v>2015年</c:v>
                </c:pt>
                <c:pt idx="5">
                  <c:v>2016年</c:v>
                </c:pt>
                <c:pt idx="6">
                  <c:v>2017年</c:v>
                </c:pt>
                <c:pt idx="7">
                  <c:v>2018年</c:v>
                </c:pt>
                <c:pt idx="8">
                  <c:v>2019年</c:v>
                </c:pt>
                <c:pt idx="10">
                  <c:v>2023年</c:v>
                </c:pt>
                <c:pt idx="11">
                  <c:v>2024年</c:v>
                </c:pt>
              </c:strCache>
            </c:strRef>
          </c:cat>
          <c:val>
            <c:numRef>
              <c:f>Sheet2!$AG$3:$AG$14</c:f>
              <c:numCache>
                <c:formatCode>0.0%</c:formatCode>
                <c:ptCount val="12"/>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pt idx="8">
                  <c:v>0.31383675250982102</c:v>
                </c:pt>
                <c:pt idx="10">
                  <c:v>0.33300000000000002</c:v>
                </c:pt>
                <c:pt idx="11">
                  <c:v>0.30984100000000003</c:v>
                </c:pt>
              </c:numCache>
            </c:numRef>
          </c:val>
          <c:smooth val="0"/>
          <c:extLst>
            <c:ext xmlns:c16="http://schemas.microsoft.com/office/drawing/2014/chart" uri="{C3380CC4-5D6E-409C-BE32-E72D297353CC}">
              <c16:uniqueId val="{00000008-C9A2-4017-8898-B4454392DD6B}"/>
            </c:ext>
          </c:extLst>
        </c:ser>
        <c:ser>
          <c:idx val="4"/>
          <c:order val="4"/>
          <c:tx>
            <c:strRef>
              <c:f>Sheet2!$AH$2</c:f>
              <c:strCache>
                <c:ptCount val="1"/>
                <c:pt idx="0">
                  <c:v>アメリカ</c:v>
                </c:pt>
              </c:strCache>
            </c:strRef>
          </c:tx>
          <c:cat>
            <c:strRef>
              <c:f>Sheet2!$AC$3:$AC$14</c:f>
              <c:strCache>
                <c:ptCount val="12"/>
                <c:pt idx="0">
                  <c:v>2011年</c:v>
                </c:pt>
                <c:pt idx="1">
                  <c:v>2012年</c:v>
                </c:pt>
                <c:pt idx="2">
                  <c:v>2013年</c:v>
                </c:pt>
                <c:pt idx="3">
                  <c:v>2014年</c:v>
                </c:pt>
                <c:pt idx="4">
                  <c:v>2015年</c:v>
                </c:pt>
                <c:pt idx="5">
                  <c:v>2016年</c:v>
                </c:pt>
                <c:pt idx="6">
                  <c:v>2017年</c:v>
                </c:pt>
                <c:pt idx="7">
                  <c:v>2018年</c:v>
                </c:pt>
                <c:pt idx="8">
                  <c:v>2019年</c:v>
                </c:pt>
                <c:pt idx="10">
                  <c:v>2023年</c:v>
                </c:pt>
                <c:pt idx="11">
                  <c:v>2024年</c:v>
                </c:pt>
              </c:strCache>
            </c:strRef>
          </c:cat>
          <c:val>
            <c:numRef>
              <c:f>Sheet2!$AH$3:$AH$14</c:f>
              <c:numCache>
                <c:formatCode>0.0%</c:formatCode>
                <c:ptCount val="12"/>
                <c:pt idx="0">
                  <c:v>0.156</c:v>
                </c:pt>
                <c:pt idx="1">
                  <c:v>0.13100000000000001</c:v>
                </c:pt>
                <c:pt idx="2">
                  <c:v>0.15</c:v>
                </c:pt>
                <c:pt idx="3">
                  <c:v>0.17499999999999999</c:v>
                </c:pt>
                <c:pt idx="4">
                  <c:v>0.23</c:v>
                </c:pt>
                <c:pt idx="5">
                  <c:v>0.25700000000000001</c:v>
                </c:pt>
                <c:pt idx="6">
                  <c:v>0.26100000000000001</c:v>
                </c:pt>
                <c:pt idx="7">
                  <c:v>0.27195281782437747</c:v>
                </c:pt>
                <c:pt idx="8">
                  <c:v>0.28306264501160094</c:v>
                </c:pt>
                <c:pt idx="10">
                  <c:v>0.39700000000000002</c:v>
                </c:pt>
                <c:pt idx="11">
                  <c:v>0.40329900000000002</c:v>
                </c:pt>
              </c:numCache>
            </c:numRef>
          </c:val>
          <c:smooth val="0"/>
          <c:extLst>
            <c:ext xmlns:c16="http://schemas.microsoft.com/office/drawing/2014/chart" uri="{C3380CC4-5D6E-409C-BE32-E72D297353CC}">
              <c16:uniqueId val="{00000009-C9A2-4017-8898-B4454392DD6B}"/>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3473164992307"/>
          <c:y val="0.1220544835414302"/>
          <c:w val="0.84452284946236544"/>
          <c:h val="0.77421175431958633"/>
        </c:manualLayout>
      </c:layout>
      <c:barChart>
        <c:barDir val="col"/>
        <c:grouping val="clustered"/>
        <c:varyColors val="0"/>
        <c:ser>
          <c:idx val="2"/>
          <c:order val="2"/>
          <c:tx>
            <c:strRef>
              <c:f>新!$A$6</c:f>
              <c:strCache>
                <c:ptCount val="1"/>
                <c:pt idx="0">
                  <c:v>旅行消費額</c:v>
                </c:pt>
              </c:strCache>
            </c:strRef>
          </c:tx>
          <c:invertIfNegative val="0"/>
          <c:dLbls>
            <c:dLbl>
              <c:idx val="0"/>
              <c:layout>
                <c:manualLayout>
                  <c:x val="0"/>
                  <c:y val="3.778202271859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57-4CB6-AF8E-EE49769EEEC0}"/>
                </c:ext>
              </c:extLst>
            </c:dLbl>
            <c:dLbl>
              <c:idx val="3"/>
              <c:layout>
                <c:manualLayout>
                  <c:x val="0"/>
                  <c:y val="3.77820227185980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57-4CB6-AF8E-EE49769EEEC0}"/>
                </c:ext>
              </c:extLst>
            </c:dLbl>
            <c:dLbl>
              <c:idx val="4"/>
              <c:layout>
                <c:manualLayout>
                  <c:x val="-5.2105425222973059E-17"/>
                  <c:y val="-7.55640454371967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57-4CB6-AF8E-EE49769EEEC0}"/>
                </c:ext>
              </c:extLst>
            </c:dLbl>
            <c:dLbl>
              <c:idx val="5"/>
              <c:layout>
                <c:manualLayout>
                  <c:x val="-5.4502027207133962E-17"/>
                  <c:y val="-2.1817047394185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57-4CB6-AF8E-EE49769EEEC0}"/>
                </c:ext>
              </c:extLst>
            </c:dLbl>
            <c:dLbl>
              <c:idx val="6"/>
              <c:layout>
                <c:manualLayout>
                  <c:x val="0"/>
                  <c:y val="1.7453637915348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57-4CB6-AF8E-EE49769EEEC0}"/>
                </c:ext>
              </c:extLst>
            </c:dLbl>
            <c:dLbl>
              <c:idx val="7"/>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57-4CB6-AF8E-EE49769EEEC0}"/>
                </c:ext>
              </c:extLst>
            </c:dLbl>
            <c:dLbl>
              <c:idx val="8"/>
              <c:tx>
                <c:rich>
                  <a:bodyPr/>
                  <a:lstStyle/>
                  <a:p>
                    <a:fld id="{0D4284D4-89DA-440C-8906-A6AE04129BDB}"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C57-4CB6-AF8E-EE49769EEEC0}"/>
                </c:ext>
              </c:extLst>
            </c:dLbl>
            <c:dLbl>
              <c:idx val="9"/>
              <c:tx>
                <c:rich>
                  <a:bodyPr/>
                  <a:lstStyle/>
                  <a:p>
                    <a:fld id="{455C1A5C-8FF5-4B7C-B720-C941E7D299E1}"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C57-4CB6-AF8E-EE49769EEEC0}"/>
                </c:ext>
              </c:extLst>
            </c:dLbl>
            <c:spPr>
              <a:noFill/>
              <a:ln>
                <a:noFill/>
              </a:ln>
              <a:effectLst/>
            </c:spPr>
            <c:txPr>
              <a:bodyPr/>
              <a:lstStyle/>
              <a:p>
                <a:pPr>
                  <a:defRPr b="1" u="none"/>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新!$D$3:$P$3</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extLst/>
            </c:numRef>
          </c:cat>
          <c:val>
            <c:numRef>
              <c:f>新!$D$6:$P$6</c:f>
              <c:numCache>
                <c:formatCode>#,##0_);[Red]\(#,##0\)</c:formatCode>
                <c:ptCount val="13"/>
                <c:pt idx="0">
                  <c:v>10846</c:v>
                </c:pt>
                <c:pt idx="1">
                  <c:v>14167</c:v>
                </c:pt>
                <c:pt idx="2">
                  <c:v>20278</c:v>
                </c:pt>
                <c:pt idx="3">
                  <c:v>34771</c:v>
                </c:pt>
                <c:pt idx="4">
                  <c:v>37476</c:v>
                </c:pt>
                <c:pt idx="5">
                  <c:v>44162</c:v>
                </c:pt>
                <c:pt idx="6">
                  <c:v>44155</c:v>
                </c:pt>
                <c:pt idx="7">
                  <c:v>47331</c:v>
                </c:pt>
                <c:pt idx="8">
                  <c:v>7446</c:v>
                </c:pt>
                <c:pt idx="9">
                  <c:v>1208</c:v>
                </c:pt>
                <c:pt idx="10">
                  <c:v>8987</c:v>
                </c:pt>
                <c:pt idx="11">
                  <c:v>53065</c:v>
                </c:pt>
                <c:pt idx="12">
                  <c:v>81257</c:v>
                </c:pt>
              </c:numCache>
              <c:extLst/>
            </c:numRef>
          </c:val>
          <c:extLst>
            <c:ext xmlns:c16="http://schemas.microsoft.com/office/drawing/2014/chart" uri="{C3380CC4-5D6E-409C-BE32-E72D297353CC}">
              <c16:uniqueId val="{00000008-3C57-4CB6-AF8E-EE49769EEEC0}"/>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5"/>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9-3C57-4CB6-AF8E-EE49769EEEC0}"/>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c:ext uri="{02D57815-91ED-43cb-92C2-25804820EDAC}">
                        <c15:formulaRef>
                          <c15:sqref>新!$D$4:$K$4</c15:sqref>
                        </c15:formulaRef>
                      </c:ext>
                    </c:extLst>
                    <c:numCache>
                      <c:formatCode>#,##0</c:formatCode>
                      <c:ptCount val="8"/>
                      <c:pt idx="0">
                        <c:v>96056</c:v>
                      </c:pt>
                      <c:pt idx="1">
                        <c:v>96380</c:v>
                      </c:pt>
                      <c:pt idx="2">
                        <c:v>109897</c:v>
                      </c:pt>
                      <c:pt idx="3">
                        <c:v>134521</c:v>
                      </c:pt>
                      <c:pt idx="4">
                        <c:v>155017</c:v>
                      </c:pt>
                      <c:pt idx="5">
                        <c:v>150341</c:v>
                      </c:pt>
                      <c:pt idx="6">
                        <c:v>147907</c:v>
                      </c:pt>
                      <c:pt idx="7">
                        <c:v>155281</c:v>
                      </c:pt>
                    </c:numCache>
                  </c:numRef>
                </c:val>
                <c:smooth val="0"/>
                <c:extLst>
                  <c:ext xmlns:c16="http://schemas.microsoft.com/office/drawing/2014/chart" uri="{C3380CC4-5D6E-409C-BE32-E72D297353CC}">
                    <c16:uniqueId val="{0000000A-3C57-4CB6-AF8E-EE49769EEEC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3C57-4CB6-AF8E-EE49769EEEC0}"/>
                      </c:ext>
                    </c:extLst>
                  </c:dLbl>
                  <c:dLbl>
                    <c:idx val="1"/>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3C57-4CB6-AF8E-EE49769EEEC0}"/>
                      </c:ext>
                    </c:extLst>
                  </c:dLbl>
                  <c:dLbl>
                    <c:idx val="2"/>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3C57-4CB6-AF8E-EE49769EEEC0}"/>
                      </c:ext>
                    </c:extLst>
                  </c:dLbl>
                  <c:dLbl>
                    <c:idx val="3"/>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3C57-4CB6-AF8E-EE49769EEEC0}"/>
                      </c:ext>
                    </c:extLst>
                  </c:dLbl>
                  <c:dLbl>
                    <c:idx val="4"/>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F-3C57-4CB6-AF8E-EE49769EEEC0}"/>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0-3C57-4CB6-AF8E-EE49769EEEC0}"/>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xmlns:c15="http://schemas.microsoft.com/office/drawing/2012/chart">
                      <c:ext xmlns:c15="http://schemas.microsoft.com/office/drawing/2012/chart" uri="{02D57815-91ED-43cb-92C2-25804820EDAC}">
                        <c15:formulaRef>
                          <c15:sqref>新!$D$5:$K$5</c15:sqref>
                        </c15:formulaRef>
                      </c:ext>
                    </c:extLst>
                    <c:numCache>
                      <c:formatCode>#,##0</c:formatCode>
                      <c:ptCount val="8"/>
                      <c:pt idx="0">
                        <c:v>124760</c:v>
                      </c:pt>
                      <c:pt idx="1">
                        <c:v>134962</c:v>
                      </c:pt>
                      <c:pt idx="2">
                        <c:v>135983</c:v>
                      </c:pt>
                      <c:pt idx="3">
                        <c:v>149952</c:v>
                      </c:pt>
                      <c:pt idx="4">
                        <c:v>140961</c:v>
                      </c:pt>
                      <c:pt idx="5">
                        <c:v>149742</c:v>
                      </c:pt>
                      <c:pt idx="6">
                        <c:v>161265</c:v>
                      </c:pt>
                      <c:pt idx="7">
                        <c:v>164005</c:v>
                      </c:pt>
                    </c:numCache>
                  </c:numRef>
                </c:val>
                <c:smooth val="0"/>
                <c:extLst xmlns:c15="http://schemas.microsoft.com/office/drawing/2012/chart">
                  <c:ext xmlns:c16="http://schemas.microsoft.com/office/drawing/2014/chart" uri="{C3380CC4-5D6E-409C-BE32-E72D297353CC}">
                    <c16:uniqueId val="{00000011-3C57-4CB6-AF8E-EE49769EEEC0}"/>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59764772700715"/>
          <c:y val="0.12445414703612195"/>
          <c:w val="0.78685872127732048"/>
          <c:h val="0.6595777553658283"/>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新!$H$3:$P$3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新!$H$4:$P$4</c:f>
              <c:numCache>
                <c:formatCode>#,##0</c:formatCode>
                <c:ptCount val="9"/>
                <c:pt idx="0">
                  <c:v>155017</c:v>
                </c:pt>
                <c:pt idx="1">
                  <c:v>150341</c:v>
                </c:pt>
                <c:pt idx="2">
                  <c:v>147907</c:v>
                </c:pt>
                <c:pt idx="3">
                  <c:v>155281</c:v>
                </c:pt>
                <c:pt idx="6">
                  <c:v>196375</c:v>
                </c:pt>
                <c:pt idx="7" formatCode="#,##0_);[Red]\(#,##0\)">
                  <c:v>204047</c:v>
                </c:pt>
                <c:pt idx="8" formatCode="#,##0_);[Red]\(#,##0\)">
                  <c:v>223431</c:v>
                </c:pt>
              </c:numCache>
            </c:numRef>
          </c:val>
          <c:extLst>
            <c:ext xmlns:c16="http://schemas.microsoft.com/office/drawing/2014/chart" uri="{C3380CC4-5D6E-409C-BE32-E72D297353CC}">
              <c16:uniqueId val="{00000000-A67B-46B0-8817-2E7C83C769D2}"/>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新!$H$3:$P$3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新!$H$5:$P$5</c:f>
              <c:numCache>
                <c:formatCode>#,##0</c:formatCode>
                <c:ptCount val="9"/>
                <c:pt idx="0">
                  <c:v>140961</c:v>
                </c:pt>
                <c:pt idx="1">
                  <c:v>149742</c:v>
                </c:pt>
                <c:pt idx="2">
                  <c:v>161265</c:v>
                </c:pt>
                <c:pt idx="3">
                  <c:v>164005</c:v>
                </c:pt>
                <c:pt idx="6">
                  <c:v>279610</c:v>
                </c:pt>
                <c:pt idx="7" formatCode="#,##0_);[Red]\(#,##0\)">
                  <c:v>235400</c:v>
                </c:pt>
                <c:pt idx="8" formatCode="#,##0_);[Red]\(#,##0\)">
                  <c:v>249521</c:v>
                </c:pt>
              </c:numCache>
            </c:numRef>
          </c:val>
          <c:extLst>
            <c:ext xmlns:c16="http://schemas.microsoft.com/office/drawing/2014/chart" uri="{C3380CC4-5D6E-409C-BE32-E72D297353CC}">
              <c16:uniqueId val="{00000001-A67B-46B0-8817-2E7C83C769D2}"/>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700">
                <a:latin typeface="Meiryo UI" panose="020B0604030504040204" pitchFamily="50" charset="-128"/>
                <a:ea typeface="Meiryo UI" panose="020B0604030504040204" pitchFamily="50" charset="-128"/>
              </a:defRPr>
            </a:pPr>
            <a:endParaRPr lang="ja-JP"/>
          </a:p>
        </c:txPr>
      </c:dTable>
    </c:plotArea>
    <c:legend>
      <c:legendPos val="r"/>
      <c:layout>
        <c:manualLayout>
          <c:xMode val="edge"/>
          <c:yMode val="edge"/>
          <c:x val="0.26677787507476597"/>
          <c:y val="0.16918450454762418"/>
          <c:w val="0.28147592330270432"/>
          <c:h val="0.14701555598233149"/>
        </c:manualLayout>
      </c:layout>
      <c:overlay val="0"/>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59848956216724036"/>
          <c:h val="0.83472762830165448"/>
        </c:manualLayout>
      </c:layout>
      <c:barChart>
        <c:barDir val="col"/>
        <c:grouping val="stacked"/>
        <c:varyColors val="0"/>
        <c:ser>
          <c:idx val="5"/>
          <c:order val="4"/>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完全失業率・完全失業者の推移!$G$12:$G$25</c:f>
              <c:numCache>
                <c:formatCode>#,##0;"▲ "#,##0</c:formatCode>
                <c:ptCount val="14"/>
                <c:pt idx="0">
                  <c:v>143</c:v>
                </c:pt>
                <c:pt idx="1">
                  <c:v>144</c:v>
                </c:pt>
                <c:pt idx="2">
                  <c:v>131</c:v>
                </c:pt>
                <c:pt idx="3" formatCode="General">
                  <c:v>127</c:v>
                </c:pt>
                <c:pt idx="4" formatCode="General">
                  <c:v>109</c:v>
                </c:pt>
                <c:pt idx="5" formatCode="General">
                  <c:v>113</c:v>
                </c:pt>
                <c:pt idx="6" formatCode="General">
                  <c:v>89</c:v>
                </c:pt>
                <c:pt idx="7" formatCode="General">
                  <c:v>90</c:v>
                </c:pt>
                <c:pt idx="8" formatCode="General">
                  <c:v>79</c:v>
                </c:pt>
                <c:pt idx="9" formatCode="General">
                  <c:v>93</c:v>
                </c:pt>
                <c:pt idx="10" formatCode="General">
                  <c:v>93</c:v>
                </c:pt>
                <c:pt idx="11" formatCode="General">
                  <c:v>90</c:v>
                </c:pt>
                <c:pt idx="12" formatCode="General">
                  <c:v>91</c:v>
                </c:pt>
                <c:pt idx="13" formatCode="General">
                  <c:v>91</c:v>
                </c:pt>
              </c:numCache>
            </c:numRef>
          </c:val>
          <c:extLst>
            <c:ext xmlns:c16="http://schemas.microsoft.com/office/drawing/2014/chart" uri="{C3380CC4-5D6E-409C-BE32-E72D297353CC}">
              <c16:uniqueId val="{00000000-05F6-48FE-A349-DEC6B60AED26}"/>
            </c:ext>
          </c:extLst>
        </c:ser>
        <c:ser>
          <c:idx val="6"/>
          <c:order val="5"/>
          <c:tx>
            <c:strRef>
              <c:f>完全失業率・完全失業者の推移!$H$2</c:f>
              <c:strCache>
                <c:ptCount val="1"/>
                <c:pt idx="0">
                  <c:v>完全失業者数（女）</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完全失業率・完全失業者の推移!$H$12:$H$25</c:f>
              <c:numCache>
                <c:formatCode>#,##0;"▲ "#,##0</c:formatCode>
                <c:ptCount val="14"/>
                <c:pt idx="0">
                  <c:v>78</c:v>
                </c:pt>
                <c:pt idx="1">
                  <c:v>94</c:v>
                </c:pt>
                <c:pt idx="2">
                  <c:v>80</c:v>
                </c:pt>
                <c:pt idx="3" formatCode="General">
                  <c:v>73</c:v>
                </c:pt>
                <c:pt idx="4" formatCode="General">
                  <c:v>76</c:v>
                </c:pt>
                <c:pt idx="5" formatCode="General">
                  <c:v>65</c:v>
                </c:pt>
                <c:pt idx="6" formatCode="General">
                  <c:v>62</c:v>
                </c:pt>
                <c:pt idx="7" formatCode="General">
                  <c:v>57</c:v>
                </c:pt>
                <c:pt idx="8" formatCode="General">
                  <c:v>59</c:v>
                </c:pt>
                <c:pt idx="9" formatCode="General">
                  <c:v>68</c:v>
                </c:pt>
                <c:pt idx="10" formatCode="General">
                  <c:v>74</c:v>
                </c:pt>
                <c:pt idx="11" formatCode="General">
                  <c:v>61</c:v>
                </c:pt>
                <c:pt idx="12" formatCode="General">
                  <c:v>62</c:v>
                </c:pt>
                <c:pt idx="13" formatCode="General">
                  <c:v>62</c:v>
                </c:pt>
              </c:numCache>
            </c:numRef>
          </c:val>
          <c:extLst>
            <c:ext xmlns:c16="http://schemas.microsoft.com/office/drawing/2014/chart" uri="{C3380CC4-5D6E-409C-BE32-E72D297353CC}">
              <c16:uniqueId val="{00000001-05F6-48FE-A349-DEC6B60AED26}"/>
            </c:ext>
          </c:extLst>
        </c:ser>
        <c:dLbls>
          <c:showLegendKey val="0"/>
          <c:showVal val="0"/>
          <c:showCatName val="0"/>
          <c:showSerName val="0"/>
          <c:showPercent val="0"/>
          <c:showBubbleSize val="0"/>
        </c:dLbls>
        <c:gapWidth val="100"/>
        <c:overlap val="10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2-05F6-48FE-A349-DEC6B60AED26}"/>
              </c:ext>
            </c:extLst>
          </c:dPt>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完全失業率・完全失業者の推移!$B$12:$B$25</c:f>
              <c:numCache>
                <c:formatCode>#,##0.0;"▲ "#,##0.0</c:formatCode>
                <c:ptCount val="14"/>
                <c:pt idx="0">
                  <c:v>5.0999999999999996</c:v>
                </c:pt>
                <c:pt idx="1">
                  <c:v>5.4</c:v>
                </c:pt>
                <c:pt idx="2">
                  <c:v>4.8</c:v>
                </c:pt>
                <c:pt idx="3">
                  <c:v>4.5999999999999996</c:v>
                </c:pt>
                <c:pt idx="4">
                  <c:v>4.2</c:v>
                </c:pt>
                <c:pt idx="5">
                  <c:v>4</c:v>
                </c:pt>
                <c:pt idx="6">
                  <c:v>3.4</c:v>
                </c:pt>
                <c:pt idx="7">
                  <c:v>3.2</c:v>
                </c:pt>
                <c:pt idx="8">
                  <c:v>2.9</c:v>
                </c:pt>
                <c:pt idx="9">
                  <c:v>3.4</c:v>
                </c:pt>
                <c:pt idx="10">
                  <c:v>3.5</c:v>
                </c:pt>
                <c:pt idx="11">
                  <c:v>3.1</c:v>
                </c:pt>
                <c:pt idx="12">
                  <c:v>3.2</c:v>
                </c:pt>
                <c:pt idx="13">
                  <c:v>3.1</c:v>
                </c:pt>
              </c:numCache>
            </c:numRef>
          </c:val>
          <c:smooth val="0"/>
          <c:extLst>
            <c:ext xmlns:c16="http://schemas.microsoft.com/office/drawing/2014/chart" uri="{C3380CC4-5D6E-409C-BE32-E72D297353CC}">
              <c16:uniqueId val="{00000003-05F6-48FE-A349-DEC6B60AED26}"/>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4-05F6-48FE-A349-DEC6B60AED26}"/>
              </c:ext>
            </c:extLst>
          </c:dPt>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完全失業率・完全失業者の推移!$C$12:$C$25</c:f>
              <c:numCache>
                <c:formatCode>#,##0.0;"▲ "#,##0.0</c:formatCode>
                <c:ptCount val="14"/>
                <c:pt idx="0">
                  <c:v>5.7</c:v>
                </c:pt>
                <c:pt idx="1">
                  <c:v>5.7</c:v>
                </c:pt>
                <c:pt idx="2">
                  <c:v>5.2</c:v>
                </c:pt>
                <c:pt idx="3">
                  <c:v>5</c:v>
                </c:pt>
                <c:pt idx="4">
                  <c:v>4.4000000000000004</c:v>
                </c:pt>
                <c:pt idx="5">
                  <c:v>4.5</c:v>
                </c:pt>
                <c:pt idx="6">
                  <c:v>3.6</c:v>
                </c:pt>
                <c:pt idx="7">
                  <c:v>3.6</c:v>
                </c:pt>
                <c:pt idx="8">
                  <c:v>3.1</c:v>
                </c:pt>
                <c:pt idx="9">
                  <c:v>3.6</c:v>
                </c:pt>
                <c:pt idx="10">
                  <c:v>3.6</c:v>
                </c:pt>
                <c:pt idx="11">
                  <c:v>3.5</c:v>
                </c:pt>
                <c:pt idx="12">
                  <c:v>3.5</c:v>
                </c:pt>
                <c:pt idx="13">
                  <c:v>3.4</c:v>
                </c:pt>
              </c:numCache>
            </c:numRef>
          </c:val>
          <c:smooth val="0"/>
          <c:extLst>
            <c:ext xmlns:c16="http://schemas.microsoft.com/office/drawing/2014/chart" uri="{C3380CC4-5D6E-409C-BE32-E72D297353CC}">
              <c16:uniqueId val="{00000005-05F6-48FE-A349-DEC6B60AED26}"/>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6-05F6-48FE-A349-DEC6B60AED26}"/>
              </c:ext>
            </c:extLst>
          </c:dPt>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完全失業率・完全失業者の推移!$D$12:$D$25</c:f>
              <c:numCache>
                <c:formatCode>#,##0.0;"▲ "#,##0.0</c:formatCode>
                <c:ptCount val="14"/>
                <c:pt idx="0">
                  <c:v>4.3</c:v>
                </c:pt>
                <c:pt idx="1">
                  <c:v>5.0999999999999996</c:v>
                </c:pt>
                <c:pt idx="2">
                  <c:v>4.3</c:v>
                </c:pt>
                <c:pt idx="3">
                  <c:v>3.9</c:v>
                </c:pt>
                <c:pt idx="4">
                  <c:v>4</c:v>
                </c:pt>
                <c:pt idx="5">
                  <c:v>3.4</c:v>
                </c:pt>
                <c:pt idx="6">
                  <c:v>3.1</c:v>
                </c:pt>
                <c:pt idx="7">
                  <c:v>2.8</c:v>
                </c:pt>
                <c:pt idx="8">
                  <c:v>2.8</c:v>
                </c:pt>
                <c:pt idx="9">
                  <c:v>3.2</c:v>
                </c:pt>
                <c:pt idx="10">
                  <c:v>3.4</c:v>
                </c:pt>
                <c:pt idx="11">
                  <c:v>2.8</c:v>
                </c:pt>
                <c:pt idx="12">
                  <c:v>2.8</c:v>
                </c:pt>
                <c:pt idx="13">
                  <c:v>2.8</c:v>
                </c:pt>
              </c:numCache>
            </c:numRef>
          </c:val>
          <c:smooth val="0"/>
          <c:extLst>
            <c:ext xmlns:c16="http://schemas.microsoft.com/office/drawing/2014/chart" uri="{C3380CC4-5D6E-409C-BE32-E72D297353CC}">
              <c16:uniqueId val="{00000007-05F6-48FE-A349-DEC6B60AED26}"/>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完全失業率・完全失業者の推移!$A$12:$A$25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完全失業率・完全失業者の推移!$E$12:$E$25</c:f>
              <c:numCache>
                <c:formatCode>#,##0.0;"▲ "#,##0.0</c:formatCode>
                <c:ptCount val="14"/>
                <c:pt idx="0">
                  <c:v>4.5999999999999996</c:v>
                </c:pt>
                <c:pt idx="1">
                  <c:v>4.3</c:v>
                </c:pt>
                <c:pt idx="2">
                  <c:v>4</c:v>
                </c:pt>
                <c:pt idx="3">
                  <c:v>3.6</c:v>
                </c:pt>
                <c:pt idx="4">
                  <c:v>3.4</c:v>
                </c:pt>
                <c:pt idx="5">
                  <c:v>3.1</c:v>
                </c:pt>
                <c:pt idx="6">
                  <c:v>2.8</c:v>
                </c:pt>
                <c:pt idx="7">
                  <c:v>2.4</c:v>
                </c:pt>
                <c:pt idx="8">
                  <c:v>2.4</c:v>
                </c:pt>
                <c:pt idx="9">
                  <c:v>2.8</c:v>
                </c:pt>
                <c:pt idx="10">
                  <c:v>2.8</c:v>
                </c:pt>
                <c:pt idx="11">
                  <c:v>2.6</c:v>
                </c:pt>
                <c:pt idx="12">
                  <c:v>2.6</c:v>
                </c:pt>
                <c:pt idx="13">
                  <c:v>2.5</c:v>
                </c:pt>
              </c:numCache>
            </c:numRef>
          </c:val>
          <c:smooth val="0"/>
          <c:extLst>
            <c:ext xmlns:c16="http://schemas.microsoft.com/office/drawing/2014/chart" uri="{C3380CC4-5D6E-409C-BE32-E72D297353CC}">
              <c16:uniqueId val="{00000008-05F6-48FE-A349-DEC6B60AED26}"/>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完全失業者数（千人）</a:t>
                </a:r>
              </a:p>
            </c:rich>
          </c:tx>
          <c:layout>
            <c:manualLayout>
              <c:xMode val="edge"/>
              <c:yMode val="edge"/>
              <c:x val="1.2375819538118079E-2"/>
              <c:y val="2.4500600622883034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完全失業率（</a:t>
                </a:r>
                <a:r>
                  <a:rPr lang="en-US" altLang="ja-JP" b="0">
                    <a:latin typeface="Meiryo UI" panose="020B0604030504040204" pitchFamily="50" charset="-128"/>
                    <a:ea typeface="Meiryo UI" panose="020B0604030504040204" pitchFamily="50" charset="-128"/>
                  </a:rPr>
                  <a:t>%</a:t>
                </a:r>
                <a:r>
                  <a:rPr lang="ja-JP" altLang="en-US" b="0">
                    <a:latin typeface="Meiryo UI" panose="020B0604030504040204" pitchFamily="50" charset="-128"/>
                    <a:ea typeface="Meiryo UI" panose="020B0604030504040204" pitchFamily="50" charset="-128"/>
                  </a:rPr>
                  <a:t>）</a:t>
                </a:r>
              </a:p>
            </c:rich>
          </c:tx>
          <c:layout>
            <c:manualLayout>
              <c:xMode val="edge"/>
              <c:yMode val="edge"/>
              <c:x val="0.71955776111713599"/>
              <c:y val="2.369682883150272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229780973832941"/>
          <c:y val="0.62609827425134301"/>
          <c:w val="0.19874126387001506"/>
          <c:h val="0.33439330010309171"/>
        </c:manualLayout>
      </c:layout>
      <c:overlay val="1"/>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solidFill>
      <a:schemeClr val="bg1"/>
    </a:solid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071771117220873E-2"/>
          <c:y val="0.11056779437064067"/>
          <c:w val="0.94051018485857918"/>
          <c:h val="0.68372179241287789"/>
        </c:manualLayout>
      </c:layout>
      <c:lineChart>
        <c:grouping val="standard"/>
        <c:varyColors val="0"/>
        <c:ser>
          <c:idx val="0"/>
          <c:order val="0"/>
          <c:tx>
            <c:strRef>
              <c:f>'完全失業率（コロナの影響）'!$B$2</c:f>
              <c:strCache>
                <c:ptCount val="1"/>
                <c:pt idx="0">
                  <c:v>全国</c:v>
                </c:pt>
              </c:strCache>
            </c:strRef>
          </c:tx>
          <c:spPr>
            <a:ln w="28575" cap="rnd">
              <a:solidFill>
                <a:schemeClr val="accent1"/>
              </a:solidFill>
              <a:round/>
            </a:ln>
            <a:effectLst/>
          </c:spPr>
          <c:marker>
            <c:symbol val="circle"/>
            <c:size val="7"/>
            <c:spPr>
              <a:solidFill>
                <a:schemeClr val="accent1"/>
              </a:solidFill>
              <a:ln>
                <a:noFill/>
              </a:ln>
              <a:effectLst/>
            </c:spPr>
          </c:marker>
          <c:dPt>
            <c:idx val="0"/>
            <c:marker>
              <c:symbol val="circle"/>
              <c:size val="7"/>
              <c:spPr>
                <a:solidFill>
                  <a:schemeClr val="accent1"/>
                </a:solidFill>
                <a:ln>
                  <a:noFill/>
                </a:ln>
                <a:effectLst/>
              </c:spPr>
            </c:marker>
            <c:bubble3D val="0"/>
            <c:extLst>
              <c:ext xmlns:c16="http://schemas.microsoft.com/office/drawing/2014/chart" uri="{C3380CC4-5D6E-409C-BE32-E72D297353CC}">
                <c16:uniqueId val="{00000000-B223-4D27-BD27-8F9C5E393F65}"/>
              </c:ext>
            </c:extLst>
          </c:dPt>
          <c:dPt>
            <c:idx val="2"/>
            <c:marker>
              <c:symbol val="circle"/>
              <c:size val="7"/>
              <c:spPr>
                <a:solidFill>
                  <a:schemeClr val="accent1"/>
                </a:solidFill>
                <a:ln>
                  <a:noFill/>
                </a:ln>
                <a:effectLst/>
              </c:spPr>
            </c:marker>
            <c:bubble3D val="0"/>
            <c:extLst>
              <c:ext xmlns:c16="http://schemas.microsoft.com/office/drawing/2014/chart" uri="{C3380CC4-5D6E-409C-BE32-E72D297353CC}">
                <c16:uniqueId val="{00000001-B223-4D27-BD27-8F9C5E393F65}"/>
              </c:ext>
            </c:extLst>
          </c:dPt>
          <c:dPt>
            <c:idx val="3"/>
            <c:marker>
              <c:symbol val="circle"/>
              <c:size val="7"/>
              <c:spPr>
                <a:solidFill>
                  <a:schemeClr val="accent1"/>
                </a:solidFill>
                <a:ln>
                  <a:noFill/>
                </a:ln>
                <a:effectLst/>
              </c:spPr>
            </c:marker>
            <c:bubble3D val="0"/>
            <c:extLst>
              <c:ext xmlns:c16="http://schemas.microsoft.com/office/drawing/2014/chart" uri="{C3380CC4-5D6E-409C-BE32-E72D297353CC}">
                <c16:uniqueId val="{00000002-B223-4D27-BD27-8F9C5E393F65}"/>
              </c:ext>
            </c:extLst>
          </c:dPt>
          <c:dPt>
            <c:idx val="5"/>
            <c:marker>
              <c:symbol val="circle"/>
              <c:size val="7"/>
              <c:spPr>
                <a:solidFill>
                  <a:schemeClr val="accent1"/>
                </a:solidFill>
                <a:ln>
                  <a:noFill/>
                </a:ln>
                <a:effectLst/>
              </c:spPr>
            </c:marker>
            <c:bubble3D val="0"/>
            <c:extLst>
              <c:ext xmlns:c16="http://schemas.microsoft.com/office/drawing/2014/chart" uri="{C3380CC4-5D6E-409C-BE32-E72D297353CC}">
                <c16:uniqueId val="{00000003-B223-4D27-BD27-8F9C5E393F65}"/>
              </c:ext>
            </c:extLst>
          </c:dPt>
          <c:dPt>
            <c:idx val="6"/>
            <c:marker>
              <c:symbol val="circle"/>
              <c:size val="7"/>
              <c:spPr>
                <a:solidFill>
                  <a:schemeClr val="accent1"/>
                </a:solidFill>
                <a:ln>
                  <a:noFill/>
                </a:ln>
                <a:effectLst/>
              </c:spPr>
            </c:marker>
            <c:bubble3D val="0"/>
            <c:extLst>
              <c:ext xmlns:c16="http://schemas.microsoft.com/office/drawing/2014/chart" uri="{C3380CC4-5D6E-409C-BE32-E72D297353CC}">
                <c16:uniqueId val="{00000004-B223-4D27-BD27-8F9C5E393F65}"/>
              </c:ext>
            </c:extLst>
          </c:dPt>
          <c:dPt>
            <c:idx val="8"/>
            <c:marker>
              <c:symbol val="circle"/>
              <c:size val="7"/>
              <c:spPr>
                <a:solidFill>
                  <a:schemeClr val="accent1"/>
                </a:solidFill>
                <a:ln>
                  <a:noFill/>
                </a:ln>
                <a:effectLst/>
              </c:spPr>
            </c:marker>
            <c:bubble3D val="0"/>
            <c:extLst>
              <c:ext xmlns:c16="http://schemas.microsoft.com/office/drawing/2014/chart" uri="{C3380CC4-5D6E-409C-BE32-E72D297353CC}">
                <c16:uniqueId val="{00000005-B223-4D27-BD27-8F9C5E393F65}"/>
              </c:ext>
            </c:extLst>
          </c:dPt>
          <c:dPt>
            <c:idx val="9"/>
            <c:marker>
              <c:symbol val="circle"/>
              <c:size val="7"/>
              <c:spPr>
                <a:solidFill>
                  <a:schemeClr val="accent1"/>
                </a:solidFill>
                <a:ln>
                  <a:noFill/>
                </a:ln>
                <a:effectLst/>
              </c:spPr>
            </c:marker>
            <c:bubble3D val="0"/>
            <c:extLst>
              <c:ext xmlns:c16="http://schemas.microsoft.com/office/drawing/2014/chart" uri="{C3380CC4-5D6E-409C-BE32-E72D297353CC}">
                <c16:uniqueId val="{00000006-B223-4D27-BD27-8F9C5E393F65}"/>
              </c:ext>
            </c:extLst>
          </c:dPt>
          <c:dPt>
            <c:idx val="11"/>
            <c:marker>
              <c:symbol val="circle"/>
              <c:size val="7"/>
              <c:spPr>
                <a:solidFill>
                  <a:schemeClr val="accent1"/>
                </a:solidFill>
                <a:ln>
                  <a:noFill/>
                </a:ln>
                <a:effectLst/>
              </c:spPr>
            </c:marker>
            <c:bubble3D val="0"/>
            <c:extLst>
              <c:ext xmlns:c16="http://schemas.microsoft.com/office/drawing/2014/chart" uri="{C3380CC4-5D6E-409C-BE32-E72D297353CC}">
                <c16:uniqueId val="{00000007-B223-4D27-BD27-8F9C5E393F65}"/>
              </c:ext>
            </c:extLst>
          </c:dPt>
          <c:dPt>
            <c:idx val="12"/>
            <c:marker>
              <c:symbol val="circle"/>
              <c:size val="7"/>
              <c:spPr>
                <a:solidFill>
                  <a:schemeClr val="accent1"/>
                </a:solidFill>
                <a:ln>
                  <a:noFill/>
                </a:ln>
                <a:effectLst/>
              </c:spPr>
            </c:marker>
            <c:bubble3D val="0"/>
            <c:extLst>
              <c:ext xmlns:c16="http://schemas.microsoft.com/office/drawing/2014/chart" uri="{C3380CC4-5D6E-409C-BE32-E72D297353CC}">
                <c16:uniqueId val="{00000008-B223-4D27-BD27-8F9C5E393F65}"/>
              </c:ext>
            </c:extLst>
          </c:dPt>
          <c:dPt>
            <c:idx val="14"/>
            <c:marker>
              <c:symbol val="circle"/>
              <c:size val="7"/>
              <c:spPr>
                <a:solidFill>
                  <a:schemeClr val="accent1"/>
                </a:solidFill>
                <a:ln>
                  <a:noFill/>
                </a:ln>
                <a:effectLst/>
              </c:spPr>
            </c:marker>
            <c:bubble3D val="0"/>
            <c:extLst>
              <c:ext xmlns:c16="http://schemas.microsoft.com/office/drawing/2014/chart" uri="{C3380CC4-5D6E-409C-BE32-E72D297353CC}">
                <c16:uniqueId val="{00000009-B223-4D27-BD27-8F9C5E393F65}"/>
              </c:ext>
            </c:extLst>
          </c:dPt>
          <c:dPt>
            <c:idx val="15"/>
            <c:marker>
              <c:symbol val="circle"/>
              <c:size val="7"/>
              <c:spPr>
                <a:solidFill>
                  <a:schemeClr val="accent1"/>
                </a:solidFill>
                <a:ln>
                  <a:noFill/>
                </a:ln>
                <a:effectLst/>
              </c:spPr>
            </c:marker>
            <c:bubble3D val="0"/>
            <c:extLst>
              <c:ext xmlns:c16="http://schemas.microsoft.com/office/drawing/2014/chart" uri="{C3380CC4-5D6E-409C-BE32-E72D297353CC}">
                <c16:uniqueId val="{0000000A-B223-4D27-BD27-8F9C5E393F65}"/>
              </c:ext>
            </c:extLst>
          </c:dPt>
          <c:dPt>
            <c:idx val="17"/>
            <c:marker>
              <c:symbol val="circle"/>
              <c:size val="7"/>
              <c:spPr>
                <a:solidFill>
                  <a:schemeClr val="accent1"/>
                </a:solidFill>
                <a:ln>
                  <a:noFill/>
                </a:ln>
                <a:effectLst/>
              </c:spPr>
            </c:marker>
            <c:bubble3D val="0"/>
            <c:extLst>
              <c:ext xmlns:c16="http://schemas.microsoft.com/office/drawing/2014/chart" uri="{C3380CC4-5D6E-409C-BE32-E72D297353CC}">
                <c16:uniqueId val="{0000000B-B223-4D27-BD27-8F9C5E393F65}"/>
              </c:ext>
            </c:extLst>
          </c:dPt>
          <c:dPt>
            <c:idx val="18"/>
            <c:marker>
              <c:symbol val="circle"/>
              <c:size val="7"/>
              <c:spPr>
                <a:solidFill>
                  <a:schemeClr val="accent1"/>
                </a:solidFill>
                <a:ln>
                  <a:noFill/>
                </a:ln>
                <a:effectLst/>
              </c:spPr>
            </c:marker>
            <c:bubble3D val="0"/>
            <c:extLst>
              <c:ext xmlns:c16="http://schemas.microsoft.com/office/drawing/2014/chart" uri="{C3380CC4-5D6E-409C-BE32-E72D297353CC}">
                <c16:uniqueId val="{0000000C-B223-4D27-BD27-8F9C5E393F65}"/>
              </c:ext>
            </c:extLst>
          </c:dPt>
          <c:dPt>
            <c:idx val="20"/>
            <c:marker>
              <c:symbol val="circle"/>
              <c:size val="7"/>
              <c:spPr>
                <a:solidFill>
                  <a:schemeClr val="accent1"/>
                </a:solidFill>
                <a:ln>
                  <a:noFill/>
                </a:ln>
                <a:effectLst/>
              </c:spPr>
            </c:marker>
            <c:bubble3D val="0"/>
            <c:extLst>
              <c:ext xmlns:c16="http://schemas.microsoft.com/office/drawing/2014/chart" uri="{C3380CC4-5D6E-409C-BE32-E72D297353CC}">
                <c16:uniqueId val="{0000000D-B223-4D27-BD27-8F9C5E393F65}"/>
              </c:ext>
            </c:extLst>
          </c:dPt>
          <c:dPt>
            <c:idx val="21"/>
            <c:marker>
              <c:symbol val="circle"/>
              <c:size val="7"/>
              <c:spPr>
                <a:solidFill>
                  <a:schemeClr val="accent1"/>
                </a:solidFill>
                <a:ln>
                  <a:noFill/>
                </a:ln>
                <a:effectLst/>
              </c:spPr>
            </c:marker>
            <c:bubble3D val="0"/>
            <c:extLst>
              <c:ext xmlns:c16="http://schemas.microsoft.com/office/drawing/2014/chart" uri="{C3380CC4-5D6E-409C-BE32-E72D297353CC}">
                <c16:uniqueId val="{0000000E-B223-4D27-BD27-8F9C5E393F65}"/>
              </c:ext>
            </c:extLst>
          </c:dPt>
          <c:dPt>
            <c:idx val="23"/>
            <c:marker>
              <c:symbol val="circle"/>
              <c:size val="7"/>
              <c:spPr>
                <a:solidFill>
                  <a:schemeClr val="accent1"/>
                </a:solidFill>
                <a:ln>
                  <a:noFill/>
                </a:ln>
                <a:effectLst/>
              </c:spPr>
            </c:marker>
            <c:bubble3D val="0"/>
            <c:extLst>
              <c:ext xmlns:c16="http://schemas.microsoft.com/office/drawing/2014/chart" uri="{C3380CC4-5D6E-409C-BE32-E72D297353CC}">
                <c16:uniqueId val="{0000000F-B223-4D27-BD27-8F9C5E393F65}"/>
              </c:ext>
            </c:extLst>
          </c:dPt>
          <c:dPt>
            <c:idx val="24"/>
            <c:marker>
              <c:symbol val="circle"/>
              <c:size val="7"/>
              <c:spPr>
                <a:solidFill>
                  <a:schemeClr val="accent1"/>
                </a:solidFill>
                <a:ln>
                  <a:noFill/>
                </a:ln>
                <a:effectLst/>
              </c:spPr>
            </c:marker>
            <c:bubble3D val="0"/>
            <c:extLst>
              <c:ext xmlns:c16="http://schemas.microsoft.com/office/drawing/2014/chart" uri="{C3380CC4-5D6E-409C-BE32-E72D297353CC}">
                <c16:uniqueId val="{00000010-B223-4D27-BD27-8F9C5E393F65}"/>
              </c:ext>
            </c:extLst>
          </c:dPt>
          <c:dPt>
            <c:idx val="26"/>
            <c:marker>
              <c:symbol val="circle"/>
              <c:size val="7"/>
              <c:spPr>
                <a:solidFill>
                  <a:schemeClr val="accent1"/>
                </a:solidFill>
                <a:ln>
                  <a:noFill/>
                </a:ln>
                <a:effectLst/>
              </c:spPr>
            </c:marker>
            <c:bubble3D val="0"/>
            <c:extLst>
              <c:ext xmlns:c16="http://schemas.microsoft.com/office/drawing/2014/chart" uri="{C3380CC4-5D6E-409C-BE32-E72D297353CC}">
                <c16:uniqueId val="{00000011-B223-4D27-BD27-8F9C5E393F65}"/>
              </c:ext>
            </c:extLst>
          </c:dPt>
          <c:dPt>
            <c:idx val="27"/>
            <c:marker>
              <c:symbol val="circle"/>
              <c:size val="7"/>
              <c:spPr>
                <a:solidFill>
                  <a:schemeClr val="accent1"/>
                </a:solidFill>
                <a:ln>
                  <a:noFill/>
                </a:ln>
                <a:effectLst/>
              </c:spPr>
            </c:marker>
            <c:bubble3D val="0"/>
            <c:extLst>
              <c:ext xmlns:c16="http://schemas.microsoft.com/office/drawing/2014/chart" uri="{C3380CC4-5D6E-409C-BE32-E72D297353CC}">
                <c16:uniqueId val="{00000012-B223-4D27-BD27-8F9C5E393F65}"/>
              </c:ext>
            </c:extLst>
          </c:dPt>
          <c:dPt>
            <c:idx val="29"/>
            <c:marker>
              <c:symbol val="circle"/>
              <c:size val="7"/>
              <c:spPr>
                <a:solidFill>
                  <a:schemeClr val="accent1"/>
                </a:solidFill>
                <a:ln>
                  <a:noFill/>
                </a:ln>
                <a:effectLst/>
              </c:spPr>
            </c:marker>
            <c:bubble3D val="0"/>
            <c:extLst>
              <c:ext xmlns:c16="http://schemas.microsoft.com/office/drawing/2014/chart" uri="{C3380CC4-5D6E-409C-BE32-E72D297353CC}">
                <c16:uniqueId val="{00000013-B223-4D27-BD27-8F9C5E393F65}"/>
              </c:ext>
            </c:extLst>
          </c:dPt>
          <c:dPt>
            <c:idx val="30"/>
            <c:marker>
              <c:symbol val="circle"/>
              <c:size val="7"/>
              <c:spPr>
                <a:solidFill>
                  <a:schemeClr val="accent1"/>
                </a:solidFill>
                <a:ln>
                  <a:noFill/>
                </a:ln>
                <a:effectLst/>
              </c:spPr>
            </c:marker>
            <c:bubble3D val="0"/>
            <c:extLst>
              <c:ext xmlns:c16="http://schemas.microsoft.com/office/drawing/2014/chart" uri="{C3380CC4-5D6E-409C-BE32-E72D297353CC}">
                <c16:uniqueId val="{00000014-B223-4D27-BD27-8F9C5E393F65}"/>
              </c:ext>
            </c:extLst>
          </c:dPt>
          <c:dPt>
            <c:idx val="32"/>
            <c:marker>
              <c:symbol val="circle"/>
              <c:size val="7"/>
              <c:spPr>
                <a:solidFill>
                  <a:schemeClr val="accent1"/>
                </a:solidFill>
                <a:ln>
                  <a:noFill/>
                </a:ln>
                <a:effectLst/>
              </c:spPr>
            </c:marker>
            <c:bubble3D val="0"/>
            <c:extLst>
              <c:ext xmlns:c16="http://schemas.microsoft.com/office/drawing/2014/chart" uri="{C3380CC4-5D6E-409C-BE32-E72D297353CC}">
                <c16:uniqueId val="{00000015-B223-4D27-BD27-8F9C5E393F65}"/>
              </c:ext>
            </c:extLst>
          </c:dPt>
          <c:dPt>
            <c:idx val="33"/>
            <c:marker>
              <c:symbol val="circle"/>
              <c:size val="7"/>
              <c:spPr>
                <a:solidFill>
                  <a:schemeClr val="accent1"/>
                </a:solidFill>
                <a:ln>
                  <a:noFill/>
                </a:ln>
                <a:effectLst/>
              </c:spPr>
            </c:marker>
            <c:bubble3D val="0"/>
            <c:extLst>
              <c:ext xmlns:c16="http://schemas.microsoft.com/office/drawing/2014/chart" uri="{C3380CC4-5D6E-409C-BE32-E72D297353CC}">
                <c16:uniqueId val="{00000016-B223-4D27-BD27-8F9C5E393F65}"/>
              </c:ext>
            </c:extLst>
          </c:dPt>
          <c:dPt>
            <c:idx val="35"/>
            <c:marker>
              <c:symbol val="circle"/>
              <c:size val="7"/>
              <c:spPr>
                <a:solidFill>
                  <a:schemeClr val="accent1"/>
                </a:solidFill>
                <a:ln>
                  <a:noFill/>
                </a:ln>
                <a:effectLst/>
              </c:spPr>
            </c:marker>
            <c:bubble3D val="0"/>
            <c:extLst>
              <c:ext xmlns:c16="http://schemas.microsoft.com/office/drawing/2014/chart" uri="{C3380CC4-5D6E-409C-BE32-E72D297353CC}">
                <c16:uniqueId val="{00000017-B223-4D27-BD27-8F9C5E393F65}"/>
              </c:ext>
            </c:extLst>
          </c:dPt>
          <c:dPt>
            <c:idx val="36"/>
            <c:marker>
              <c:symbol val="circle"/>
              <c:size val="7"/>
              <c:spPr>
                <a:solidFill>
                  <a:schemeClr val="accent1"/>
                </a:solidFill>
                <a:ln>
                  <a:noFill/>
                </a:ln>
                <a:effectLst/>
              </c:spPr>
            </c:marker>
            <c:bubble3D val="0"/>
            <c:extLst>
              <c:ext xmlns:c16="http://schemas.microsoft.com/office/drawing/2014/chart" uri="{C3380CC4-5D6E-409C-BE32-E72D297353CC}">
                <c16:uniqueId val="{00000018-B223-4D27-BD27-8F9C5E393F65}"/>
              </c:ext>
            </c:extLst>
          </c:dPt>
          <c:dPt>
            <c:idx val="38"/>
            <c:marker>
              <c:symbol val="circle"/>
              <c:size val="7"/>
              <c:spPr>
                <a:solidFill>
                  <a:schemeClr val="accent1"/>
                </a:solidFill>
                <a:ln>
                  <a:noFill/>
                </a:ln>
                <a:effectLst/>
              </c:spPr>
            </c:marker>
            <c:bubble3D val="0"/>
            <c:extLst>
              <c:ext xmlns:c16="http://schemas.microsoft.com/office/drawing/2014/chart" uri="{C3380CC4-5D6E-409C-BE32-E72D297353CC}">
                <c16:uniqueId val="{00000019-B223-4D27-BD27-8F9C5E393F65}"/>
              </c:ext>
            </c:extLst>
          </c:dPt>
          <c:dPt>
            <c:idx val="39"/>
            <c:marker>
              <c:symbol val="circle"/>
              <c:size val="7"/>
              <c:spPr>
                <a:solidFill>
                  <a:schemeClr val="accent1"/>
                </a:solidFill>
                <a:ln>
                  <a:noFill/>
                </a:ln>
                <a:effectLst/>
              </c:spPr>
            </c:marker>
            <c:bubble3D val="0"/>
            <c:extLst>
              <c:ext xmlns:c16="http://schemas.microsoft.com/office/drawing/2014/chart" uri="{C3380CC4-5D6E-409C-BE32-E72D297353CC}">
                <c16:uniqueId val="{0000001A-B223-4D27-BD27-8F9C5E393F65}"/>
              </c:ext>
            </c:extLst>
          </c:dPt>
          <c:dPt>
            <c:idx val="41"/>
            <c:marker>
              <c:symbol val="circle"/>
              <c:size val="7"/>
              <c:spPr>
                <a:solidFill>
                  <a:schemeClr val="accent1"/>
                </a:solidFill>
                <a:ln>
                  <a:noFill/>
                </a:ln>
                <a:effectLst/>
              </c:spPr>
            </c:marker>
            <c:bubble3D val="0"/>
            <c:extLst>
              <c:ext xmlns:c16="http://schemas.microsoft.com/office/drawing/2014/chart" uri="{C3380CC4-5D6E-409C-BE32-E72D297353CC}">
                <c16:uniqueId val="{0000001B-B223-4D27-BD27-8F9C5E393F65}"/>
              </c:ext>
            </c:extLst>
          </c:dPt>
          <c:dPt>
            <c:idx val="42"/>
            <c:marker>
              <c:symbol val="circle"/>
              <c:size val="7"/>
              <c:spPr>
                <a:solidFill>
                  <a:schemeClr val="accent1"/>
                </a:solidFill>
                <a:ln>
                  <a:noFill/>
                </a:ln>
                <a:effectLst/>
              </c:spPr>
            </c:marker>
            <c:bubble3D val="0"/>
            <c:extLst>
              <c:ext xmlns:c16="http://schemas.microsoft.com/office/drawing/2014/chart" uri="{C3380CC4-5D6E-409C-BE32-E72D297353CC}">
                <c16:uniqueId val="{0000001C-B223-4D27-BD27-8F9C5E393F65}"/>
              </c:ext>
            </c:extLst>
          </c:dPt>
          <c:dPt>
            <c:idx val="44"/>
            <c:marker>
              <c:symbol val="circle"/>
              <c:size val="7"/>
              <c:spPr>
                <a:solidFill>
                  <a:schemeClr val="accent1"/>
                </a:solidFill>
                <a:ln>
                  <a:noFill/>
                </a:ln>
                <a:effectLst/>
              </c:spPr>
            </c:marker>
            <c:bubble3D val="0"/>
            <c:extLst>
              <c:ext xmlns:c16="http://schemas.microsoft.com/office/drawing/2014/chart" uri="{C3380CC4-5D6E-409C-BE32-E72D297353CC}">
                <c16:uniqueId val="{0000001D-B223-4D27-BD27-8F9C5E393F65}"/>
              </c:ext>
            </c:extLst>
          </c:dPt>
          <c:dPt>
            <c:idx val="45"/>
            <c:marker>
              <c:symbol val="circle"/>
              <c:size val="7"/>
              <c:spPr>
                <a:solidFill>
                  <a:schemeClr val="accent1"/>
                </a:solidFill>
                <a:ln>
                  <a:noFill/>
                </a:ln>
                <a:effectLst/>
              </c:spPr>
            </c:marker>
            <c:bubble3D val="0"/>
            <c:extLst>
              <c:ext xmlns:c16="http://schemas.microsoft.com/office/drawing/2014/chart" uri="{C3380CC4-5D6E-409C-BE32-E72D297353CC}">
                <c16:uniqueId val="{0000001E-B223-4D27-BD27-8F9C5E393F65}"/>
              </c:ext>
            </c:extLst>
          </c:dPt>
          <c:dPt>
            <c:idx val="47"/>
            <c:marker>
              <c:symbol val="circle"/>
              <c:size val="7"/>
              <c:spPr>
                <a:solidFill>
                  <a:schemeClr val="accent1"/>
                </a:solidFill>
                <a:ln>
                  <a:noFill/>
                </a:ln>
                <a:effectLst/>
              </c:spPr>
            </c:marker>
            <c:bubble3D val="0"/>
            <c:extLst>
              <c:ext xmlns:c16="http://schemas.microsoft.com/office/drawing/2014/chart" uri="{C3380CC4-5D6E-409C-BE32-E72D297353CC}">
                <c16:uniqueId val="{0000001F-B223-4D27-BD27-8F9C5E393F65}"/>
              </c:ext>
            </c:extLst>
          </c:dPt>
          <c:dPt>
            <c:idx val="48"/>
            <c:marker>
              <c:symbol val="circle"/>
              <c:size val="7"/>
              <c:spPr>
                <a:solidFill>
                  <a:schemeClr val="accent1"/>
                </a:solidFill>
                <a:ln>
                  <a:noFill/>
                </a:ln>
                <a:effectLst/>
              </c:spPr>
            </c:marker>
            <c:bubble3D val="0"/>
            <c:extLst>
              <c:ext xmlns:c16="http://schemas.microsoft.com/office/drawing/2014/chart" uri="{C3380CC4-5D6E-409C-BE32-E72D297353CC}">
                <c16:uniqueId val="{00000020-B223-4D27-BD27-8F9C5E393F65}"/>
              </c:ext>
            </c:extLst>
          </c:dPt>
          <c:dPt>
            <c:idx val="50"/>
            <c:marker>
              <c:symbol val="circle"/>
              <c:size val="7"/>
              <c:spPr>
                <a:solidFill>
                  <a:schemeClr val="accent1"/>
                </a:solidFill>
                <a:ln>
                  <a:noFill/>
                </a:ln>
                <a:effectLst/>
              </c:spPr>
            </c:marker>
            <c:bubble3D val="0"/>
            <c:extLst>
              <c:ext xmlns:c16="http://schemas.microsoft.com/office/drawing/2014/chart" uri="{C3380CC4-5D6E-409C-BE32-E72D297353CC}">
                <c16:uniqueId val="{00000021-B223-4D27-BD27-8F9C5E393F65}"/>
              </c:ext>
            </c:extLst>
          </c:dPt>
          <c:dPt>
            <c:idx val="51"/>
            <c:marker>
              <c:symbol val="circle"/>
              <c:size val="7"/>
              <c:spPr>
                <a:solidFill>
                  <a:schemeClr val="accent1"/>
                </a:solidFill>
                <a:ln>
                  <a:noFill/>
                </a:ln>
                <a:effectLst/>
              </c:spPr>
            </c:marker>
            <c:bubble3D val="0"/>
            <c:extLst>
              <c:ext xmlns:c16="http://schemas.microsoft.com/office/drawing/2014/chart" uri="{C3380CC4-5D6E-409C-BE32-E72D297353CC}">
                <c16:uniqueId val="{00000022-B223-4D27-BD27-8F9C5E393F65}"/>
              </c:ext>
            </c:extLst>
          </c:dPt>
          <c:dPt>
            <c:idx val="53"/>
            <c:marker>
              <c:symbol val="circle"/>
              <c:size val="7"/>
              <c:spPr>
                <a:solidFill>
                  <a:schemeClr val="accent1"/>
                </a:solidFill>
                <a:ln>
                  <a:noFill/>
                </a:ln>
                <a:effectLst/>
              </c:spPr>
            </c:marker>
            <c:bubble3D val="0"/>
            <c:extLst>
              <c:ext xmlns:c16="http://schemas.microsoft.com/office/drawing/2014/chart" uri="{C3380CC4-5D6E-409C-BE32-E72D297353CC}">
                <c16:uniqueId val="{00000023-B223-4D27-BD27-8F9C5E393F65}"/>
              </c:ext>
            </c:extLst>
          </c:dPt>
          <c:dPt>
            <c:idx val="54"/>
            <c:marker>
              <c:symbol val="circle"/>
              <c:size val="7"/>
              <c:spPr>
                <a:solidFill>
                  <a:schemeClr val="accent1"/>
                </a:solidFill>
                <a:ln>
                  <a:noFill/>
                </a:ln>
                <a:effectLst/>
              </c:spPr>
            </c:marker>
            <c:bubble3D val="0"/>
            <c:extLst>
              <c:ext xmlns:c16="http://schemas.microsoft.com/office/drawing/2014/chart" uri="{C3380CC4-5D6E-409C-BE32-E72D297353CC}">
                <c16:uniqueId val="{00000024-B223-4D27-BD27-8F9C5E393F65}"/>
              </c:ext>
            </c:extLst>
          </c:dPt>
          <c:dLbls>
            <c:dLbl>
              <c:idx val="0"/>
              <c:layout>
                <c:manualLayout>
                  <c:x val="-2.8352350058206037E-3"/>
                  <c:y val="-3.0100992384685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23-4D27-BD27-8F9C5E393F65}"/>
                </c:ext>
              </c:extLst>
            </c:dLbl>
            <c:dLbl>
              <c:idx val="1"/>
              <c:layout>
                <c:manualLayout>
                  <c:x val="-1.5593792532013333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223-4D27-BD27-8F9C5E393F65}"/>
                </c:ext>
              </c:extLst>
            </c:dLbl>
            <c:dLbl>
              <c:idx val="5"/>
              <c:layout>
                <c:manualLayout>
                  <c:x val="-3.8275672578578203E-2"/>
                  <c:y val="-1.5050496192342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23-4D27-BD27-8F9C5E393F65}"/>
                </c:ext>
              </c:extLst>
            </c:dLbl>
            <c:dLbl>
              <c:idx val="6"/>
              <c:layout>
                <c:manualLayout>
                  <c:x val="-3.2605202566936942E-2"/>
                  <c:y val="3.010099238468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23-4D27-BD27-8F9C5E393F65}"/>
                </c:ext>
              </c:extLst>
            </c:dLbl>
            <c:dLbl>
              <c:idx val="9"/>
              <c:layout>
                <c:manualLayout>
                  <c:x val="-3.8275672578578203E-2"/>
                  <c:y val="2.7090893146217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23-4D27-BD27-8F9C5E393F65}"/>
                </c:ext>
              </c:extLst>
            </c:dLbl>
            <c:dLbl>
              <c:idx val="10"/>
              <c:layout>
                <c:manualLayout>
                  <c:x val="-1.5593792532013319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223-4D27-BD27-8F9C5E393F65}"/>
                </c:ext>
              </c:extLst>
            </c:dLbl>
            <c:dLbl>
              <c:idx val="11"/>
              <c:layout>
                <c:manualLayout>
                  <c:x val="-7.0880875145515089E-3"/>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23-4D27-BD27-8F9C5E393F65}"/>
                </c:ext>
              </c:extLst>
            </c:dLbl>
            <c:dLbl>
              <c:idx val="12"/>
              <c:layout>
                <c:manualLayout>
                  <c:x val="-1.9846645040744328E-2"/>
                  <c:y val="3.0100992384685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23-4D27-BD27-8F9C5E393F65}"/>
                </c:ext>
              </c:extLst>
            </c:dLbl>
            <c:dLbl>
              <c:idx val="14"/>
              <c:layout>
                <c:manualLayout>
                  <c:x val="-2.8469297767782886E-3"/>
                  <c:y val="5.8894481030644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23-4D27-BD27-8F9C5E393F65}"/>
                </c:ext>
              </c:extLst>
            </c:dLbl>
            <c:dLbl>
              <c:idx val="15"/>
              <c:layout>
                <c:manualLayout>
                  <c:x val="-3.5586622209728608E-2"/>
                  <c:y val="-2.0613068360725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223-4D27-BD27-8F9C5E393F65}"/>
                </c:ext>
              </c:extLst>
            </c:dLbl>
            <c:dLbl>
              <c:idx val="16"/>
              <c:layout>
                <c:manualLayout>
                  <c:x val="-4.2703946651674327E-3"/>
                  <c:y val="-2.9447240515322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223-4D27-BD27-8F9C5E393F65}"/>
                </c:ext>
              </c:extLst>
            </c:dLbl>
            <c:dLbl>
              <c:idx val="17"/>
              <c:layout>
                <c:manualLayout>
                  <c:x val="-4.2703946651675376E-3"/>
                  <c:y val="-2.9447240515322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23-4D27-BD27-8F9C5E393F65}"/>
                </c:ext>
              </c:extLst>
            </c:dLbl>
            <c:dLbl>
              <c:idx val="18"/>
              <c:layout>
                <c:manualLayout>
                  <c:x val="-1.7081578660669731E-2"/>
                  <c:y val="-3.2391964566854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223-4D27-BD27-8F9C5E393F65}"/>
                </c:ext>
              </c:extLst>
            </c:dLbl>
            <c:dLbl>
              <c:idx val="19"/>
              <c:layout>
                <c:manualLayout>
                  <c:x val="-2.8469297767783931E-3"/>
                  <c:y val="-1.079719679214605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223-4D27-BD27-8F9C5E393F65}"/>
                </c:ext>
              </c:extLst>
            </c:dLbl>
            <c:dLbl>
              <c:idx val="20"/>
              <c:layout>
                <c:manualLayout>
                  <c:x val="-1.8505043549058981E-2"/>
                  <c:y val="3.239196456685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223-4D27-BD27-8F9C5E393F65}"/>
                </c:ext>
              </c:extLst>
            </c:dLbl>
            <c:spPr>
              <a:noFill/>
              <a:ln>
                <a:solidFill>
                  <a:schemeClr val="bg1">
                    <a:lumMod val="85000"/>
                  </a:schemeClr>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'完全失業率（コロナの影響）'!$A$3:$A$25</c:f>
              <c:strCache>
                <c:ptCount val="23"/>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c:v>
                </c:pt>
                <c:pt idx="18">
                  <c:v>2023年10～12月</c:v>
                </c:pt>
                <c:pt idx="19">
                  <c:v>2024年1～3月</c:v>
                </c:pt>
                <c:pt idx="20">
                  <c:v>2024年4～6月</c:v>
                </c:pt>
                <c:pt idx="21">
                  <c:v>2024年7～9月</c:v>
                </c:pt>
                <c:pt idx="22">
                  <c:v>2024年10～12月</c:v>
                </c:pt>
              </c:strCache>
            </c:strRef>
          </c:cat>
          <c:val>
            <c:numRef>
              <c:f>'完全失業率（コロナの影響）'!$B$3:$B$25</c:f>
              <c:numCache>
                <c:formatCode>0.0</c:formatCode>
                <c:ptCount val="23"/>
                <c:pt idx="0">
                  <c:v>2.4</c:v>
                </c:pt>
                <c:pt idx="1">
                  <c:v>2.2999999999999998</c:v>
                </c:pt>
                <c:pt idx="2">
                  <c:v>2.2000000000000002</c:v>
                </c:pt>
                <c:pt idx="3">
                  <c:v>2.4</c:v>
                </c:pt>
                <c:pt idx="4">
                  <c:v>2.8</c:v>
                </c:pt>
                <c:pt idx="5">
                  <c:v>3</c:v>
                </c:pt>
                <c:pt idx="6">
                  <c:v>2.9</c:v>
                </c:pt>
                <c:pt idx="7">
                  <c:v>2.8</c:v>
                </c:pt>
                <c:pt idx="8">
                  <c:v>3</c:v>
                </c:pt>
                <c:pt idx="9">
                  <c:v>2.8</c:v>
                </c:pt>
                <c:pt idx="10">
                  <c:v>2.6</c:v>
                </c:pt>
                <c:pt idx="11">
                  <c:v>2.7</c:v>
                </c:pt>
                <c:pt idx="12">
                  <c:v>2.7</c:v>
                </c:pt>
                <c:pt idx="13">
                  <c:v>2.6</c:v>
                </c:pt>
                <c:pt idx="14">
                  <c:v>2.4</c:v>
                </c:pt>
                <c:pt idx="15">
                  <c:v>2.6</c:v>
                </c:pt>
                <c:pt idx="16">
                  <c:v>2.7</c:v>
                </c:pt>
                <c:pt idx="17">
                  <c:v>2.6</c:v>
                </c:pt>
                <c:pt idx="18">
                  <c:v>2.4</c:v>
                </c:pt>
                <c:pt idx="19">
                  <c:v>2.5</c:v>
                </c:pt>
                <c:pt idx="20">
                  <c:v>2.7</c:v>
                </c:pt>
                <c:pt idx="21">
                  <c:v>2.6</c:v>
                </c:pt>
                <c:pt idx="22">
                  <c:v>2.2999999999999998</c:v>
                </c:pt>
              </c:numCache>
            </c:numRef>
          </c:val>
          <c:smooth val="0"/>
          <c:extLst>
            <c:ext xmlns:c16="http://schemas.microsoft.com/office/drawing/2014/chart" uri="{C3380CC4-5D6E-409C-BE32-E72D297353CC}">
              <c16:uniqueId val="{00000029-B223-4D27-BD27-8F9C5E393F65}"/>
            </c:ext>
          </c:extLst>
        </c:ser>
        <c:dLbls>
          <c:showLegendKey val="0"/>
          <c:showVal val="0"/>
          <c:showCatName val="0"/>
          <c:showSerName val="0"/>
          <c:showPercent val="0"/>
          <c:showBubbleSize val="0"/>
        </c:dLbls>
        <c:marker val="1"/>
        <c:smooth val="0"/>
        <c:axId val="1109992399"/>
        <c:axId val="1110001135"/>
      </c:lineChart>
      <c:lineChart>
        <c:grouping val="standard"/>
        <c:varyColors val="0"/>
        <c:ser>
          <c:idx val="1"/>
          <c:order val="1"/>
          <c:tx>
            <c:strRef>
              <c:f>'完全失業率（コロナの影響）'!$C$2</c:f>
              <c:strCache>
                <c:ptCount val="1"/>
                <c:pt idx="0">
                  <c:v>大阪</c:v>
                </c:pt>
              </c:strCache>
            </c:strRef>
          </c:tx>
          <c:spPr>
            <a:ln w="28575" cap="rnd">
              <a:solidFill>
                <a:schemeClr val="accent2"/>
              </a:solidFill>
              <a:round/>
            </a:ln>
            <a:effectLst/>
          </c:spPr>
          <c:marker>
            <c:symbol val="diamond"/>
            <c:size val="8"/>
            <c:spPr>
              <a:solidFill>
                <a:schemeClr val="accent2"/>
              </a:solidFill>
              <a:ln>
                <a:noFill/>
              </a:ln>
              <a:effectLst/>
            </c:spPr>
          </c:marker>
          <c:dLbls>
            <c:dLbl>
              <c:idx val="4"/>
              <c:layout>
                <c:manualLayout>
                  <c:x val="-3.8855302280037883E-2"/>
                  <c:y val="-4.3692956215394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223-4D27-BD27-8F9C5E393F65}"/>
                </c:ext>
              </c:extLst>
            </c:dLbl>
            <c:dLbl>
              <c:idx val="6"/>
              <c:layout>
                <c:manualLayout>
                  <c:x val="-4.8277191728573832E-3"/>
                  <c:y val="7.17362514745771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223-4D27-BD27-8F9C5E393F65}"/>
                </c:ext>
              </c:extLst>
            </c:dLbl>
            <c:dLbl>
              <c:idx val="8"/>
              <c:layout>
                <c:manualLayout>
                  <c:x val="-5.1615645945230548E-2"/>
                  <c:y val="1.189321457710382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223-4D27-BD27-8F9C5E393F65}"/>
                </c:ext>
              </c:extLst>
            </c:dLbl>
            <c:dLbl>
              <c:idx val="10"/>
              <c:layout>
                <c:manualLayout>
                  <c:x val="-1.2078340695370631E-2"/>
                  <c:y val="-4.61001070342191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223-4D27-BD27-8F9C5E393F65}"/>
                </c:ext>
              </c:extLst>
            </c:dLbl>
            <c:dLbl>
              <c:idx val="11"/>
              <c:layout>
                <c:manualLayout>
                  <c:x val="5.0969925667369879E-3"/>
                  <c:y val="-4.3692956215394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223-4D27-BD27-8F9C5E393F65}"/>
                </c:ext>
              </c:extLst>
            </c:dLbl>
            <c:dLbl>
              <c:idx val="13"/>
              <c:layout>
                <c:manualLayout>
                  <c:x val="-1.3539472610419117E-2"/>
                  <c:y val="-3.9256089794712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B223-4D27-BD27-8F9C5E393F65}"/>
                </c:ext>
              </c:extLst>
            </c:dLbl>
            <c:dLbl>
              <c:idx val="14"/>
              <c:layout>
                <c:manualLayout>
                  <c:x val="-1.9920872472589542E-3"/>
                  <c:y val="-7.78713407691055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223-4D27-BD27-8F9C5E393F65}"/>
                </c:ext>
              </c:extLst>
            </c:dLbl>
            <c:dLbl>
              <c:idx val="16"/>
              <c:layout>
                <c:manualLayout>
                  <c:x val="-4.310875016843542E-2"/>
                  <c:y val="-1.0779285921784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223-4D27-BD27-8F9C5E393F65}"/>
                </c:ext>
              </c:extLst>
            </c:dLbl>
            <c:dLbl>
              <c:idx val="18"/>
              <c:layout>
                <c:manualLayout>
                  <c:x val="-1.9920872472589542E-3"/>
                  <c:y val="-4.3692956215394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223-4D27-BD27-8F9C5E393F65}"/>
                </c:ext>
              </c:extLst>
            </c:dLbl>
            <c:dLbl>
              <c:idx val="19"/>
              <c:layout>
                <c:manualLayout>
                  <c:x val="-3.176912508139882E-2"/>
                  <c:y val="-3.4913228774511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B223-4D27-BD27-8F9C5E393F65}"/>
                </c:ext>
              </c:extLst>
            </c:dLbl>
            <c:dLbl>
              <c:idx val="25"/>
              <c:layout>
                <c:manualLayout>
                  <c:x val="-2.0527590401502368E-2"/>
                  <c:y val="4.4847376221972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223-4D27-BD27-8F9C5E393F65}"/>
                </c:ext>
              </c:extLst>
            </c:dLbl>
            <c:dLbl>
              <c:idx val="31"/>
              <c:layout>
                <c:manualLayout>
                  <c:x val="-1.7560391126710845E-2"/>
                  <c:y val="-5.12326733275729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B223-4D27-BD27-8F9C5E393F65}"/>
                </c:ext>
              </c:extLst>
            </c:dLbl>
            <c:dLbl>
              <c:idx val="34"/>
              <c:layout>
                <c:manualLayout>
                  <c:x val="5.0840681899421061E-3"/>
                  <c:y val="-1.4226917038857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B223-4D27-BD27-8F9C5E393F65}"/>
                </c:ext>
              </c:extLst>
            </c:dLbl>
            <c:dLbl>
              <c:idx val="43"/>
              <c:layout>
                <c:manualLayout>
                  <c:x val="8.4140571322931961E-4"/>
                  <c:y val="-3.2773606260116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B223-4D27-BD27-8F9C5E393F65}"/>
                </c:ext>
              </c:extLst>
            </c:dLbl>
            <c:dLbl>
              <c:idx val="49"/>
              <c:layout>
                <c:manualLayout>
                  <c:x val="7.7647217497374074E-4"/>
                  <c:y val="4.867900528731396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223-4D27-BD27-8F9C5E393F65}"/>
                </c:ext>
              </c:extLst>
            </c:dLbl>
            <c:dLbl>
              <c:idx val="55"/>
              <c:layout>
                <c:manualLayout>
                  <c:x val="-1.4379730540822542E-2"/>
                  <c:y val="-7.29580995728419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B223-4D27-BD27-8F9C5E393F65}"/>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'完全失業率（コロナの影響）'!$A$3:$A$25</c:f>
              <c:strCache>
                <c:ptCount val="23"/>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c:v>
                </c:pt>
                <c:pt idx="18">
                  <c:v>2023年10～12月</c:v>
                </c:pt>
                <c:pt idx="19">
                  <c:v>2024年1～3月</c:v>
                </c:pt>
                <c:pt idx="20">
                  <c:v>2024年4～6月</c:v>
                </c:pt>
                <c:pt idx="21">
                  <c:v>2024年7～9月</c:v>
                </c:pt>
                <c:pt idx="22">
                  <c:v>2024年10～12月</c:v>
                </c:pt>
              </c:strCache>
            </c:strRef>
          </c:cat>
          <c:val>
            <c:numRef>
              <c:f>'完全失業率（コロナの影響）'!$C$3:$C$25</c:f>
              <c:numCache>
                <c:formatCode>0.0</c:formatCode>
                <c:ptCount val="23"/>
                <c:pt idx="0">
                  <c:v>3</c:v>
                </c:pt>
                <c:pt idx="1">
                  <c:v>2.9</c:v>
                </c:pt>
                <c:pt idx="2">
                  <c:v>2.8</c:v>
                </c:pt>
                <c:pt idx="3">
                  <c:v>2.9</c:v>
                </c:pt>
                <c:pt idx="4">
                  <c:v>3.3</c:v>
                </c:pt>
                <c:pt idx="5">
                  <c:v>3.9</c:v>
                </c:pt>
                <c:pt idx="6">
                  <c:v>3.3</c:v>
                </c:pt>
                <c:pt idx="7">
                  <c:v>3.9</c:v>
                </c:pt>
                <c:pt idx="8">
                  <c:v>3.6</c:v>
                </c:pt>
                <c:pt idx="9">
                  <c:v>3.6</c:v>
                </c:pt>
                <c:pt idx="10">
                  <c:v>2.9</c:v>
                </c:pt>
                <c:pt idx="11">
                  <c:v>2.9</c:v>
                </c:pt>
                <c:pt idx="12">
                  <c:v>3.6</c:v>
                </c:pt>
                <c:pt idx="13">
                  <c:v>3.3</c:v>
                </c:pt>
                <c:pt idx="14">
                  <c:v>2.8</c:v>
                </c:pt>
                <c:pt idx="15">
                  <c:v>3.7</c:v>
                </c:pt>
                <c:pt idx="16">
                  <c:v>3</c:v>
                </c:pt>
                <c:pt idx="17">
                  <c:v>3.4</c:v>
                </c:pt>
                <c:pt idx="18">
                  <c:v>2.6</c:v>
                </c:pt>
                <c:pt idx="19" formatCode="General">
                  <c:v>3.3</c:v>
                </c:pt>
                <c:pt idx="20" formatCode="General">
                  <c:v>3.2</c:v>
                </c:pt>
                <c:pt idx="21" formatCode="General">
                  <c:v>3.2</c:v>
                </c:pt>
                <c:pt idx="22" formatCode="General">
                  <c:v>2.8</c:v>
                </c:pt>
              </c:numCache>
            </c:numRef>
          </c:val>
          <c:smooth val="0"/>
          <c:extLst>
            <c:ext xmlns:c16="http://schemas.microsoft.com/office/drawing/2014/chart" uri="{C3380CC4-5D6E-409C-BE32-E72D297353CC}">
              <c16:uniqueId val="{0000003A-B223-4D27-BD27-8F9C5E393F65}"/>
            </c:ext>
          </c:extLst>
        </c:ser>
        <c:ser>
          <c:idx val="2"/>
          <c:order val="2"/>
          <c:tx>
            <c:strRef>
              <c:f>'完全失業率（コロナの影響）'!$D$2</c:f>
              <c:strCache>
                <c:ptCount val="1"/>
                <c:pt idx="0">
                  <c:v>東京</c:v>
                </c:pt>
              </c:strCache>
            </c:strRef>
          </c:tx>
          <c:spPr>
            <a:ln w="28575" cap="rnd">
              <a:solidFill>
                <a:schemeClr val="accent3"/>
              </a:solidFill>
              <a:prstDash val="sysDot"/>
              <a:round/>
            </a:ln>
            <a:effectLst/>
          </c:spPr>
          <c:marker>
            <c:symbol val="circle"/>
            <c:size val="5"/>
            <c:spPr>
              <a:solidFill>
                <a:schemeClr val="accent3"/>
              </a:solidFill>
              <a:ln>
                <a:noFill/>
              </a:ln>
              <a:effectLst/>
            </c:spPr>
          </c:marker>
          <c:dLbls>
            <c:dLbl>
              <c:idx val="0"/>
              <c:layout>
                <c:manualLayout>
                  <c:x val="-3.4022820069847241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B223-4D27-BD27-8F9C5E393F65}"/>
                </c:ext>
              </c:extLst>
            </c:dLbl>
            <c:dLbl>
              <c:idx val="1"/>
              <c:layout>
                <c:manualLayout>
                  <c:x val="-1.417617502910303E-2"/>
                  <c:y val="2.10706946692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B223-4D27-BD27-8F9C5E393F65}"/>
                </c:ext>
              </c:extLst>
            </c:dLbl>
            <c:dLbl>
              <c:idx val="2"/>
              <c:layout>
                <c:manualLayout>
                  <c:x val="-1.9846645040744224E-2"/>
                  <c:y val="-3.3111091623154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B223-4D27-BD27-8F9C5E393F65}"/>
                </c:ext>
              </c:extLst>
            </c:dLbl>
            <c:dLbl>
              <c:idx val="3"/>
              <c:layout>
                <c:manualLayout>
                  <c:x val="-3.4022820069847269E-2"/>
                  <c:y val="-2.1070694669280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B223-4D27-BD27-8F9C5E393F65}"/>
                </c:ext>
              </c:extLst>
            </c:dLbl>
            <c:dLbl>
              <c:idx val="5"/>
              <c:layout>
                <c:manualLayout>
                  <c:x val="-1.9846645040744276E-2"/>
                  <c:y val="-3.0100992384685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B223-4D27-BD27-8F9C5E393F65}"/>
                </c:ext>
              </c:extLst>
            </c:dLbl>
            <c:dLbl>
              <c:idx val="7"/>
              <c:layout>
                <c:manualLayout>
                  <c:x val="-3.4022820069847297E-2"/>
                  <c:y val="2.1070694669280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B223-4D27-BD27-8F9C5E393F65}"/>
                </c:ext>
              </c:extLst>
            </c:dLbl>
            <c:dLbl>
              <c:idx val="9"/>
              <c:layout>
                <c:manualLayout>
                  <c:x val="-4.2528525087309572E-3"/>
                  <c:y val="-9.0302977154057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B223-4D27-BD27-8F9C5E393F65}"/>
                </c:ext>
              </c:extLst>
            </c:dLbl>
            <c:dLbl>
              <c:idx val="11"/>
              <c:layout>
                <c:manualLayout>
                  <c:x val="-1.4176175029103019E-3"/>
                  <c:y val="-3.0100992384685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B223-4D27-BD27-8F9C5E393F65}"/>
                </c:ext>
              </c:extLst>
            </c:dLbl>
            <c:dLbl>
              <c:idx val="13"/>
              <c:layout>
                <c:manualLayout>
                  <c:x val="-3.2605202566936942E-2"/>
                  <c:y val="2.4080793907748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B223-4D27-BD27-8F9C5E393F65}"/>
                </c:ext>
              </c:extLst>
            </c:dLbl>
            <c:dLbl>
              <c:idx val="14"/>
              <c:layout>
                <c:manualLayout>
                  <c:x val="-3.7010087098117754E-2"/>
                  <c:y val="1.7668344309193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B223-4D27-BD27-8F9C5E393F65}"/>
                </c:ext>
              </c:extLst>
            </c:dLbl>
            <c:dLbl>
              <c:idx val="15"/>
              <c:layout>
                <c:manualLayout>
                  <c:x val="-8.5407893303348654E-3"/>
                  <c:y val="2.9447240515321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B223-4D27-BD27-8F9C5E393F65}"/>
                </c:ext>
              </c:extLst>
            </c:dLbl>
            <c:dLbl>
              <c:idx val="16"/>
              <c:layout>
                <c:manualLayout>
                  <c:x val="-1.7081578660669838E-2"/>
                  <c:y val="2.3557792412257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B223-4D27-BD27-8F9C5E393F65}"/>
                </c:ext>
              </c:extLst>
            </c:dLbl>
            <c:dLbl>
              <c:idx val="17"/>
              <c:layout>
                <c:manualLayout>
                  <c:x val="-2.8469297767782991E-2"/>
                  <c:y val="2.6502516463789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B223-4D27-BD27-8F9C5E393F65}"/>
                </c:ext>
              </c:extLst>
            </c:dLbl>
            <c:dLbl>
              <c:idx val="19"/>
              <c:layout>
                <c:manualLayout>
                  <c:x val="-1.7081578660669731E-2"/>
                  <c:y val="3.2391964566854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8-B223-4D27-BD27-8F9C5E393F65}"/>
                </c:ext>
              </c:extLst>
            </c:dLbl>
            <c:dLbl>
              <c:idx val="21"/>
              <c:layout>
                <c:manualLayout>
                  <c:x val="-2.8352350058206036E-2"/>
                  <c:y val="2.10706946692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B223-4D27-BD27-8F9C5E393F6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'完全失業率（コロナの影響）'!$A$3:$A$25</c:f>
              <c:strCache>
                <c:ptCount val="23"/>
                <c:pt idx="0">
                  <c:v>2019年4～6月</c:v>
                </c:pt>
                <c:pt idx="1">
                  <c:v>2019年7～9月</c:v>
                </c:pt>
                <c:pt idx="2">
                  <c:v>2019年10～12月</c:v>
                </c:pt>
                <c:pt idx="3">
                  <c:v>2020年1～3月</c:v>
                </c:pt>
                <c:pt idx="4">
                  <c:v>2020年4～6月</c:v>
                </c:pt>
                <c:pt idx="5">
                  <c:v>2020年7～9月</c:v>
                </c:pt>
                <c:pt idx="6">
                  <c:v>2020年10～12月</c:v>
                </c:pt>
                <c:pt idx="7">
                  <c:v>2021年1～3月</c:v>
                </c:pt>
                <c:pt idx="8">
                  <c:v>2021年4～6月</c:v>
                </c:pt>
                <c:pt idx="9">
                  <c:v>2021年7～9月</c:v>
                </c:pt>
                <c:pt idx="10">
                  <c:v>2021年10～12月</c:v>
                </c:pt>
                <c:pt idx="11">
                  <c:v>2022年1～3月</c:v>
                </c:pt>
                <c:pt idx="12">
                  <c:v>2022年4～6月</c:v>
                </c:pt>
                <c:pt idx="13">
                  <c:v>2022年7～9月</c:v>
                </c:pt>
                <c:pt idx="14">
                  <c:v>2022年10～12月</c:v>
                </c:pt>
                <c:pt idx="15">
                  <c:v>2023年1～3月</c:v>
                </c:pt>
                <c:pt idx="16">
                  <c:v>2023年4～6月</c:v>
                </c:pt>
                <c:pt idx="17">
                  <c:v>2023年7～9月</c:v>
                </c:pt>
                <c:pt idx="18">
                  <c:v>2023年10～12月</c:v>
                </c:pt>
                <c:pt idx="19">
                  <c:v>2024年1～3月</c:v>
                </c:pt>
                <c:pt idx="20">
                  <c:v>2024年4～6月</c:v>
                </c:pt>
                <c:pt idx="21">
                  <c:v>2024年7～9月</c:v>
                </c:pt>
                <c:pt idx="22">
                  <c:v>2024年10～12月</c:v>
                </c:pt>
              </c:strCache>
            </c:strRef>
          </c:cat>
          <c:val>
            <c:numRef>
              <c:f>'完全失業率（コロナの影響）'!$D$3:$D$25</c:f>
              <c:numCache>
                <c:formatCode>0.0</c:formatCode>
                <c:ptCount val="23"/>
                <c:pt idx="0">
                  <c:v>2.4</c:v>
                </c:pt>
                <c:pt idx="1">
                  <c:v>2.2000000000000002</c:v>
                </c:pt>
                <c:pt idx="2">
                  <c:v>2.4</c:v>
                </c:pt>
                <c:pt idx="3">
                  <c:v>2.6</c:v>
                </c:pt>
                <c:pt idx="4">
                  <c:v>3.2</c:v>
                </c:pt>
                <c:pt idx="5">
                  <c:v>3.5</c:v>
                </c:pt>
                <c:pt idx="6">
                  <c:v>3</c:v>
                </c:pt>
                <c:pt idx="7">
                  <c:v>2.7</c:v>
                </c:pt>
                <c:pt idx="8">
                  <c:v>3.8</c:v>
                </c:pt>
                <c:pt idx="9">
                  <c:v>3.1</c:v>
                </c:pt>
                <c:pt idx="10">
                  <c:v>2.4</c:v>
                </c:pt>
                <c:pt idx="11">
                  <c:v>2.8</c:v>
                </c:pt>
                <c:pt idx="12">
                  <c:v>2.8</c:v>
                </c:pt>
                <c:pt idx="13">
                  <c:v>2.5</c:v>
                </c:pt>
                <c:pt idx="14">
                  <c:v>2.4</c:v>
                </c:pt>
                <c:pt idx="15">
                  <c:v>2.6</c:v>
                </c:pt>
                <c:pt idx="16">
                  <c:v>2.6</c:v>
                </c:pt>
                <c:pt idx="17">
                  <c:v>2.6</c:v>
                </c:pt>
                <c:pt idx="18">
                  <c:v>2.1</c:v>
                </c:pt>
                <c:pt idx="19" formatCode="General">
                  <c:v>2.5</c:v>
                </c:pt>
                <c:pt idx="20">
                  <c:v>3</c:v>
                </c:pt>
                <c:pt idx="21" formatCode="General">
                  <c:v>2.4</c:v>
                </c:pt>
                <c:pt idx="22" formatCode="General">
                  <c:v>2.4</c:v>
                </c:pt>
              </c:numCache>
            </c:numRef>
          </c:val>
          <c:smooth val="0"/>
          <c:extLst>
            <c:ext xmlns:c16="http://schemas.microsoft.com/office/drawing/2014/chart" uri="{C3380CC4-5D6E-409C-BE32-E72D297353CC}">
              <c16:uniqueId val="{0000004A-B223-4D27-BD27-8F9C5E393F65}"/>
            </c:ext>
          </c:extLst>
        </c:ser>
        <c:dLbls>
          <c:showLegendKey val="0"/>
          <c:showVal val="0"/>
          <c:showCatName val="0"/>
          <c:showSerName val="0"/>
          <c:showPercent val="0"/>
          <c:showBubbleSize val="0"/>
        </c:dLbls>
        <c:marker val="1"/>
        <c:smooth val="0"/>
        <c:axId val="1110005711"/>
        <c:axId val="1110000303"/>
      </c:lineChart>
      <c:catAx>
        <c:axId val="1109992399"/>
        <c:scaling>
          <c:orientation val="minMax"/>
        </c:scaling>
        <c:delete val="0"/>
        <c:axPos val="b"/>
        <c:numFmt formatCode="General" sourceLinked="1"/>
        <c:majorTickMark val="in"/>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0001135"/>
        <c:crosses val="autoZero"/>
        <c:auto val="1"/>
        <c:lblAlgn val="ctr"/>
        <c:lblOffset val="100"/>
        <c:noMultiLvlLbl val="0"/>
      </c:catAx>
      <c:valAx>
        <c:axId val="1110001135"/>
        <c:scaling>
          <c:orientation val="minMax"/>
          <c:max val="4"/>
          <c:min val="2"/>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09992399"/>
        <c:crosses val="autoZero"/>
        <c:crossBetween val="between"/>
      </c:valAx>
      <c:valAx>
        <c:axId val="1110000303"/>
        <c:scaling>
          <c:orientation val="minMax"/>
          <c:max val="4"/>
          <c:min val="2"/>
        </c:scaling>
        <c:delete val="1"/>
        <c:axPos val="r"/>
        <c:numFmt formatCode="0.0" sourceLinked="1"/>
        <c:majorTickMark val="none"/>
        <c:minorTickMark val="none"/>
        <c:tickLblPos val="nextTo"/>
        <c:crossAx val="1110005711"/>
        <c:crosses val="max"/>
        <c:crossBetween val="between"/>
      </c:valAx>
      <c:catAx>
        <c:axId val="1110005711"/>
        <c:scaling>
          <c:orientation val="minMax"/>
        </c:scaling>
        <c:delete val="1"/>
        <c:axPos val="b"/>
        <c:numFmt formatCode="General" sourceLinked="1"/>
        <c:majorTickMark val="none"/>
        <c:minorTickMark val="none"/>
        <c:tickLblPos val="nextTo"/>
        <c:crossAx val="1110000303"/>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ja-JP"/>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21640338766302E-2"/>
          <c:y val="8.492818370255803E-2"/>
          <c:w val="0.87826961490080779"/>
          <c:h val="0.7110129618182911"/>
        </c:manualLayout>
      </c:layout>
      <c:lineChart>
        <c:grouping val="standard"/>
        <c:varyColors val="0"/>
        <c:ser>
          <c:idx val="0"/>
          <c:order val="0"/>
          <c:tx>
            <c:strRef>
              <c:f>'202502'!$B$1</c:f>
              <c:strCache>
                <c:ptCount val="1"/>
                <c:pt idx="0">
                  <c:v>新規求人倍率（全国）</c:v>
                </c:pt>
              </c:strCache>
            </c:strRef>
          </c:tx>
          <c:spPr>
            <a:ln>
              <a:solidFill>
                <a:schemeClr val="accent2"/>
              </a:solidFill>
              <a:prstDash val="sysDash"/>
            </a:ln>
          </c:spPr>
          <c:marker>
            <c:symbol val="none"/>
          </c:marker>
          <c:dLbls>
            <c:dLbl>
              <c:idx val="116"/>
              <c:layout>
                <c:manualLayout>
                  <c:x val="-1.4507492595669479E-2"/>
                  <c:y val="-0.18115452803226967"/>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TW" altLang="en-US">
                        <a:latin typeface="Meiryo UI" panose="020B0604030504040204" pitchFamily="50" charset="-128"/>
                        <a:ea typeface="Meiryo UI" panose="020B0604030504040204" pitchFamily="50" charset="-128"/>
                      </a:rPr>
                      <a:t>新規求人倍率（大阪府）</a:t>
                    </a:r>
                  </a:p>
                </c:rich>
              </c:tx>
              <c:spPr>
                <a:xfrm>
                  <a:off x="5483396" y="505355"/>
                  <a:ext cx="1576487" cy="250197"/>
                </a:xfrm>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7376"/>
                        <a:gd name="adj2" fmla="val 144999"/>
                      </a:avLst>
                    </a:prstGeom>
                  </c15:spPr>
                  <c15:layout>
                    <c:manualLayout>
                      <c:w val="0.1911385428199939"/>
                      <c:h val="5.7749021405478468E-2"/>
                    </c:manualLayout>
                  </c15:layout>
                  <c15:showDataLabelsRange val="0"/>
                </c:ext>
                <c:ext xmlns:c16="http://schemas.microsoft.com/office/drawing/2014/chart" uri="{C3380CC4-5D6E-409C-BE32-E72D297353CC}">
                  <c16:uniqueId val="{00000000-E572-4BBC-BDB6-69EE97C4410D}"/>
                </c:ext>
              </c:extLst>
            </c:dLbl>
            <c:dLbl>
              <c:idx val="18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2-4BBC-BDB6-69EE97C4410D}"/>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'202502'!$A$2:$A$183</c:f>
              <c:numCache>
                <c:formatCode>yyyy"年"m"月"</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'202502'!$B$2:$B$183</c:f>
              <c:numCache>
                <c:formatCode>General</c:formatCode>
                <c:ptCount val="182"/>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2.0499999999999998</c:v>
                </c:pt>
                <c:pt idx="77">
                  <c:v>2.0099999999999998</c:v>
                </c:pt>
                <c:pt idx="78">
                  <c:v>2.0299999999999998</c:v>
                </c:pt>
                <c:pt idx="79">
                  <c:v>2.08</c:v>
                </c:pt>
                <c:pt idx="80">
                  <c:v>2.1</c:v>
                </c:pt>
                <c:pt idx="81">
                  <c:v>2.09</c:v>
                </c:pt>
                <c:pt idx="82">
                  <c:v>2.14</c:v>
                </c:pt>
                <c:pt idx="83">
                  <c:v>2.16</c:v>
                </c:pt>
                <c:pt idx="84" formatCode="0.00">
                  <c:v>2.13</c:v>
                </c:pt>
                <c:pt idx="85" formatCode="0.00">
                  <c:v>2.16</c:v>
                </c:pt>
                <c:pt idx="86" formatCode="0.00">
                  <c:v>2.14</c:v>
                </c:pt>
                <c:pt idx="87" formatCode="0.00">
                  <c:v>2.1800000000000002</c:v>
                </c:pt>
                <c:pt idx="88" formatCode="0.00">
                  <c:v>2.2799999999999998</c:v>
                </c:pt>
                <c:pt idx="89" formatCode="0.00">
                  <c:v>2.2400000000000002</c:v>
                </c:pt>
                <c:pt idx="90" formatCode="0.00">
                  <c:v>2.25</c:v>
                </c:pt>
                <c:pt idx="91" formatCode="0.00">
                  <c:v>2.2200000000000002</c:v>
                </c:pt>
                <c:pt idx="92" formatCode="0.00">
                  <c:v>2.2599999999999998</c:v>
                </c:pt>
                <c:pt idx="93" formatCode="0.00">
                  <c:v>2.36</c:v>
                </c:pt>
                <c:pt idx="94" formatCode="0.00">
                  <c:v>2.31</c:v>
                </c:pt>
                <c:pt idx="95" formatCode="0.00">
                  <c:v>2.4</c:v>
                </c:pt>
                <c:pt idx="96" formatCode="0.00">
                  <c:v>2.36</c:v>
                </c:pt>
                <c:pt idx="97" formatCode="0.00">
                  <c:v>2.34</c:v>
                </c:pt>
                <c:pt idx="98" formatCode="0.00">
                  <c:v>2.37</c:v>
                </c:pt>
                <c:pt idx="99" formatCode="0.00">
                  <c:v>2.37</c:v>
                </c:pt>
                <c:pt idx="100" formatCode="0.00">
                  <c:v>2.37</c:v>
                </c:pt>
                <c:pt idx="101" formatCode="0.00">
                  <c:v>2.4500000000000002</c:v>
                </c:pt>
                <c:pt idx="102" formatCode="0.00">
                  <c:v>2.4500000000000002</c:v>
                </c:pt>
                <c:pt idx="103" formatCode="0.00">
                  <c:v>2.37</c:v>
                </c:pt>
                <c:pt idx="104" formatCode="0.00">
                  <c:v>2.4700000000000002</c:v>
                </c:pt>
                <c:pt idx="105" formatCode="0.00">
                  <c:v>2.38</c:v>
                </c:pt>
                <c:pt idx="106" formatCode="0.00">
                  <c:v>2.41</c:v>
                </c:pt>
                <c:pt idx="107" formatCode="0.00">
                  <c:v>2.4</c:v>
                </c:pt>
                <c:pt idx="108" formatCode="0.00">
                  <c:v>2.4700000000000002</c:v>
                </c:pt>
                <c:pt idx="109" formatCode="0.00">
                  <c:v>2.48</c:v>
                </c:pt>
                <c:pt idx="110" formatCode="0.00">
                  <c:v>2.44</c:v>
                </c:pt>
                <c:pt idx="111" formatCode="0.00">
                  <c:v>2.4900000000000002</c:v>
                </c:pt>
                <c:pt idx="112" formatCode="0.00">
                  <c:v>2.48</c:v>
                </c:pt>
                <c:pt idx="113" formatCode="0.00">
                  <c:v>2.39</c:v>
                </c:pt>
                <c:pt idx="114" formatCode="0.00">
                  <c:v>2.36</c:v>
                </c:pt>
                <c:pt idx="115" formatCode="0.00">
                  <c:v>2.4300000000000002</c:v>
                </c:pt>
                <c:pt idx="116" formatCode="0.00">
                  <c:v>2.31</c:v>
                </c:pt>
                <c:pt idx="117" formatCode="0.00">
                  <c:v>2.42</c:v>
                </c:pt>
                <c:pt idx="118" formatCode="0.00">
                  <c:v>2.35</c:v>
                </c:pt>
                <c:pt idx="119" formatCode="0.00">
                  <c:v>2.39</c:v>
                </c:pt>
                <c:pt idx="120" formatCode="0.00">
                  <c:v>2.08</c:v>
                </c:pt>
                <c:pt idx="121" formatCode="0.00">
                  <c:v>2.2599999999999998</c:v>
                </c:pt>
                <c:pt idx="122" formatCode="0.00">
                  <c:v>2.25</c:v>
                </c:pt>
                <c:pt idx="123" formatCode="0.00">
                  <c:v>1.88</c:v>
                </c:pt>
                <c:pt idx="124" formatCode="0.00">
                  <c:v>1.93</c:v>
                </c:pt>
                <c:pt idx="125" formatCode="0.00">
                  <c:v>1.73</c:v>
                </c:pt>
                <c:pt idx="126" formatCode="0.00">
                  <c:v>1.71</c:v>
                </c:pt>
                <c:pt idx="127" formatCode="0.00">
                  <c:v>1.83</c:v>
                </c:pt>
                <c:pt idx="128" formatCode="0.00">
                  <c:v>1.93</c:v>
                </c:pt>
                <c:pt idx="129" formatCode="0.00">
                  <c:v>1.78</c:v>
                </c:pt>
                <c:pt idx="130" formatCode="0.00">
                  <c:v>1.97</c:v>
                </c:pt>
                <c:pt idx="131" formatCode="0.00">
                  <c:v>2.0099999999999998</c:v>
                </c:pt>
                <c:pt idx="132" formatCode="0.00">
                  <c:v>2</c:v>
                </c:pt>
                <c:pt idx="133" formatCode="0.00">
                  <c:v>1.96</c:v>
                </c:pt>
                <c:pt idx="134" formatCode="0.00">
                  <c:v>2.0099999999999998</c:v>
                </c:pt>
                <c:pt idx="135" formatCode="0.00">
                  <c:v>1.93</c:v>
                </c:pt>
                <c:pt idx="136" formatCode="0.00">
                  <c:v>2.12</c:v>
                </c:pt>
                <c:pt idx="137" formatCode="0.00">
                  <c:v>2.09</c:v>
                </c:pt>
                <c:pt idx="138" formatCode="0.00">
                  <c:v>1.98</c:v>
                </c:pt>
                <c:pt idx="139" formatCode="0.00">
                  <c:v>1.99</c:v>
                </c:pt>
                <c:pt idx="140" formatCode="0.00">
                  <c:v>2.06</c:v>
                </c:pt>
                <c:pt idx="141" formatCode="0.00">
                  <c:v>2.02</c:v>
                </c:pt>
                <c:pt idx="142" formatCode="0.00">
                  <c:v>2.0499999999999998</c:v>
                </c:pt>
                <c:pt idx="143" formatCode="0.00">
                  <c:v>2.17</c:v>
                </c:pt>
                <c:pt idx="144" formatCode="0.00">
                  <c:v>2.16</c:v>
                </c:pt>
                <c:pt idx="145" formatCode="0.00">
                  <c:v>2.2400000000000002</c:v>
                </c:pt>
                <c:pt idx="146" formatCode="0.00">
                  <c:v>2.19</c:v>
                </c:pt>
                <c:pt idx="147" formatCode="0.00">
                  <c:v>2.23</c:v>
                </c:pt>
                <c:pt idx="148" formatCode="0.00">
                  <c:v>2.2400000000000002</c:v>
                </c:pt>
                <c:pt idx="149" formatCode="0.00">
                  <c:v>2.23</c:v>
                </c:pt>
                <c:pt idx="150" formatCode="0.00">
                  <c:v>2.3199999999999998</c:v>
                </c:pt>
                <c:pt idx="151" formatCode="0.00">
                  <c:v>2.29</c:v>
                </c:pt>
                <c:pt idx="152" formatCode="0.00">
                  <c:v>2.2999999999999998</c:v>
                </c:pt>
                <c:pt idx="153" formatCode="0.00">
                  <c:v>2.34</c:v>
                </c:pt>
                <c:pt idx="154" formatCode="0.00">
                  <c:v>2.38</c:v>
                </c:pt>
                <c:pt idx="155" formatCode="0.00">
                  <c:v>2.38</c:v>
                </c:pt>
                <c:pt idx="156" formatCode="0.00">
                  <c:v>2.35</c:v>
                </c:pt>
                <c:pt idx="157" formatCode="0.00">
                  <c:v>2.33</c:v>
                </c:pt>
                <c:pt idx="158" formatCode="0.00">
                  <c:v>2.29</c:v>
                </c:pt>
                <c:pt idx="159" formatCode="0.00">
                  <c:v>2.29</c:v>
                </c:pt>
                <c:pt idx="160" formatCode="0.00">
                  <c:v>2.34</c:v>
                </c:pt>
                <c:pt idx="161" formatCode="0.00">
                  <c:v>2.31</c:v>
                </c:pt>
                <c:pt idx="162" formatCode="0.00">
                  <c:v>2.27</c:v>
                </c:pt>
                <c:pt idx="163" formatCode="0.00">
                  <c:v>2.2999999999999998</c:v>
                </c:pt>
                <c:pt idx="164" formatCode="0.00">
                  <c:v>2.2400000000000002</c:v>
                </c:pt>
                <c:pt idx="165" formatCode="0.00">
                  <c:v>2.2599999999999998</c:v>
                </c:pt>
                <c:pt idx="166" formatCode="0.00">
                  <c:v>2.2599999999999998</c:v>
                </c:pt>
                <c:pt idx="167" formatCode="0.00">
                  <c:v>2.25</c:v>
                </c:pt>
                <c:pt idx="168" formatCode="0.00">
                  <c:v>2.27</c:v>
                </c:pt>
                <c:pt idx="169" formatCode="0.00">
                  <c:v>2.2599999999999998</c:v>
                </c:pt>
                <c:pt idx="170" formatCode="0.00">
                  <c:v>2.34</c:v>
                </c:pt>
                <c:pt idx="171" formatCode="0.00">
                  <c:v>2.21</c:v>
                </c:pt>
                <c:pt idx="172" formatCode="0.00">
                  <c:v>2.2000000000000002</c:v>
                </c:pt>
                <c:pt idx="173" formatCode="0.00">
                  <c:v>2.25</c:v>
                </c:pt>
                <c:pt idx="174" formatCode="0.00">
                  <c:v>2.2400000000000002</c:v>
                </c:pt>
                <c:pt idx="175" formatCode="0.00">
                  <c:v>2.2999999999999998</c:v>
                </c:pt>
                <c:pt idx="176" formatCode="0.00">
                  <c:v>2.2000000000000002</c:v>
                </c:pt>
                <c:pt idx="177" formatCode="0.00">
                  <c:v>2.25</c:v>
                </c:pt>
                <c:pt idx="178" formatCode="0.00">
                  <c:v>2.25</c:v>
                </c:pt>
                <c:pt idx="179" formatCode="0.00">
                  <c:v>2.27</c:v>
                </c:pt>
                <c:pt idx="180" formatCode="0.00">
                  <c:v>2.3199999999999998</c:v>
                </c:pt>
                <c:pt idx="181" formatCode="0.00">
                  <c:v>2.2999999999999998</c:v>
                </c:pt>
              </c:numCache>
            </c:numRef>
          </c:val>
          <c:smooth val="0"/>
          <c:extLst>
            <c:ext xmlns:c16="http://schemas.microsoft.com/office/drawing/2014/chart" uri="{C3380CC4-5D6E-409C-BE32-E72D297353CC}">
              <c16:uniqueId val="{00000002-E572-4BBC-BDB6-69EE97C4410D}"/>
            </c:ext>
          </c:extLst>
        </c:ser>
        <c:ser>
          <c:idx val="1"/>
          <c:order val="1"/>
          <c:tx>
            <c:strRef>
              <c:f>'202502'!$C$1</c:f>
              <c:strCache>
                <c:ptCount val="1"/>
                <c:pt idx="0">
                  <c:v>新規求人倍率（大阪府）</c:v>
                </c:pt>
              </c:strCache>
            </c:strRef>
          </c:tx>
          <c:spPr>
            <a:ln cmpd="sng">
              <a:solidFill>
                <a:schemeClr val="accent1"/>
              </a:solidFill>
              <a:prstDash val="solid"/>
            </a:ln>
          </c:spPr>
          <c:marker>
            <c:symbol val="none"/>
          </c:marker>
          <c:dLbls>
            <c:dLbl>
              <c:idx val="94"/>
              <c:layout>
                <c:manualLayout>
                  <c:x val="-0.17549294153168171"/>
                  <c:y val="-7.4423787849400319E-2"/>
                </c:manualLayout>
              </c:layout>
              <c:tx>
                <c:rich>
                  <a:bodyPr wrap="square" lIns="38100" tIns="19050" rIns="38100" bIns="19050" anchor="ctr">
                    <a:noAutofit/>
                  </a:bodyPr>
                  <a:lstStyle/>
                  <a:p>
                    <a:pPr>
                      <a:defRPr>
                        <a:latin typeface="Meiryo UI" panose="020B0604030504040204" pitchFamily="50" charset="-128"/>
                        <a:ea typeface="Meiryo UI" panose="020B0604030504040204" pitchFamily="50" charset="-128"/>
                      </a:defRPr>
                    </a:pPr>
                    <a:r>
                      <a:rPr lang="ja-JP" altLang="en-US">
                        <a:latin typeface="Meiryo UI" panose="020B0604030504040204" pitchFamily="50" charset="-128"/>
                        <a:ea typeface="Meiryo UI" panose="020B0604030504040204" pitchFamily="50" charset="-128"/>
                      </a:rPr>
                      <a:t>新規求人倍率（全国）</a:t>
                    </a:r>
                  </a:p>
                </c:rich>
              </c:tx>
              <c:spPr>
                <a:xfrm>
                  <a:off x="3202133" y="661924"/>
                  <a:ext cx="1481867" cy="253343"/>
                </a:xfrm>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7222"/>
                        <a:gd name="adj2" fmla="val 206075"/>
                      </a:avLst>
                    </a:prstGeom>
                  </c15:spPr>
                  <c15:layout>
                    <c:manualLayout>
                      <c:w val="0.18033829486643241"/>
                      <c:h val="5.884802865468617E-2"/>
                    </c:manualLayout>
                  </c15:layout>
                  <c15:showDataLabelsRange val="0"/>
                </c:ext>
                <c:ext xmlns:c16="http://schemas.microsoft.com/office/drawing/2014/chart" uri="{C3380CC4-5D6E-409C-BE32-E72D297353CC}">
                  <c16:uniqueId val="{00000003-E572-4BBC-BDB6-69EE97C4410D}"/>
                </c:ext>
              </c:extLst>
            </c:dLbl>
            <c:dLbl>
              <c:idx val="18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72-4BBC-BDB6-69EE97C4410D}"/>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'202502'!$A$2:$A$183</c:f>
              <c:numCache>
                <c:formatCode>yyyy"年"m"月"</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'202502'!$C$2:$C$183</c:f>
              <c:numCache>
                <c:formatCode>General</c:formatCode>
                <c:ptCount val="182"/>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2.14</c:v>
                </c:pt>
                <c:pt idx="73">
                  <c:v>2.1</c:v>
                </c:pt>
                <c:pt idx="74">
                  <c:v>2.0699999999999998</c:v>
                </c:pt>
                <c:pt idx="75">
                  <c:v>2.14</c:v>
                </c:pt>
                <c:pt idx="76">
                  <c:v>2.1</c:v>
                </c:pt>
                <c:pt idx="77">
                  <c:v>2.1800000000000002</c:v>
                </c:pt>
                <c:pt idx="78">
                  <c:v>2.14</c:v>
                </c:pt>
                <c:pt idx="79">
                  <c:v>2.17</c:v>
                </c:pt>
                <c:pt idx="80">
                  <c:v>2.27</c:v>
                </c:pt>
                <c:pt idx="81">
                  <c:v>2.12</c:v>
                </c:pt>
                <c:pt idx="82">
                  <c:v>2.2999999999999998</c:v>
                </c:pt>
                <c:pt idx="83">
                  <c:v>2.3199999999999998</c:v>
                </c:pt>
                <c:pt idx="84" formatCode="0.00">
                  <c:v>2.2400000000000002</c:v>
                </c:pt>
                <c:pt idx="85" formatCode="0.00">
                  <c:v>2.3199999999999998</c:v>
                </c:pt>
                <c:pt idx="86" formatCode="0.00">
                  <c:v>2.35</c:v>
                </c:pt>
                <c:pt idx="87" formatCode="0.00">
                  <c:v>2.35</c:v>
                </c:pt>
                <c:pt idx="88" formatCode="0.00">
                  <c:v>2.5299999999999998</c:v>
                </c:pt>
                <c:pt idx="89" formatCode="0.00">
                  <c:v>2.48</c:v>
                </c:pt>
                <c:pt idx="90" formatCode="0.00">
                  <c:v>2.44</c:v>
                </c:pt>
                <c:pt idx="91" formatCode="0.00">
                  <c:v>2.4500000000000002</c:v>
                </c:pt>
                <c:pt idx="92" formatCode="0.00">
                  <c:v>2.54</c:v>
                </c:pt>
                <c:pt idx="93" formatCode="0.00">
                  <c:v>2.69</c:v>
                </c:pt>
                <c:pt idx="94" formatCode="0.00">
                  <c:v>2.65</c:v>
                </c:pt>
                <c:pt idx="95" formatCode="0.00">
                  <c:v>2.7</c:v>
                </c:pt>
                <c:pt idx="96" formatCode="0.00">
                  <c:v>2.69</c:v>
                </c:pt>
                <c:pt idx="97" formatCode="0.00">
                  <c:v>2.67</c:v>
                </c:pt>
                <c:pt idx="98" formatCode="0.00">
                  <c:v>2.76</c:v>
                </c:pt>
                <c:pt idx="99" formatCode="0.00">
                  <c:v>2.71</c:v>
                </c:pt>
                <c:pt idx="100" formatCode="0.00">
                  <c:v>2.72</c:v>
                </c:pt>
                <c:pt idx="101" formatCode="0.00">
                  <c:v>2.94</c:v>
                </c:pt>
                <c:pt idx="102" formatCode="0.00">
                  <c:v>2.9</c:v>
                </c:pt>
                <c:pt idx="103" formatCode="0.00">
                  <c:v>2.84</c:v>
                </c:pt>
                <c:pt idx="104" formatCode="0.00">
                  <c:v>2.92</c:v>
                </c:pt>
                <c:pt idx="105" formatCode="0.00">
                  <c:v>2.86</c:v>
                </c:pt>
                <c:pt idx="106" formatCode="0.00">
                  <c:v>2.85</c:v>
                </c:pt>
                <c:pt idx="107" formatCode="0.00">
                  <c:v>2.75</c:v>
                </c:pt>
                <c:pt idx="108" formatCode="0.00">
                  <c:v>3</c:v>
                </c:pt>
                <c:pt idx="109" formatCode="0.00">
                  <c:v>2.98</c:v>
                </c:pt>
                <c:pt idx="110" formatCode="0.00">
                  <c:v>2.86</c:v>
                </c:pt>
                <c:pt idx="111" formatCode="0.00">
                  <c:v>3.01</c:v>
                </c:pt>
                <c:pt idx="112" formatCode="0.00">
                  <c:v>2.9</c:v>
                </c:pt>
                <c:pt idx="113" formatCode="0.00">
                  <c:v>2.81</c:v>
                </c:pt>
                <c:pt idx="114" formatCode="0.00">
                  <c:v>2.92</c:v>
                </c:pt>
                <c:pt idx="115" formatCode="0.00">
                  <c:v>2.94</c:v>
                </c:pt>
                <c:pt idx="116" formatCode="0.00">
                  <c:v>2.82</c:v>
                </c:pt>
                <c:pt idx="117" formatCode="0.00">
                  <c:v>2.91</c:v>
                </c:pt>
                <c:pt idx="118" formatCode="0.00">
                  <c:v>2.78</c:v>
                </c:pt>
                <c:pt idx="119" formatCode="0.00">
                  <c:v>2.77</c:v>
                </c:pt>
                <c:pt idx="120" formatCode="0.00">
                  <c:v>2.58</c:v>
                </c:pt>
                <c:pt idx="121" formatCode="0.00">
                  <c:v>2.74</c:v>
                </c:pt>
                <c:pt idx="122" formatCode="0.00">
                  <c:v>2.76</c:v>
                </c:pt>
                <c:pt idx="123" formatCode="0.00">
                  <c:v>2.29</c:v>
                </c:pt>
                <c:pt idx="124" formatCode="0.00">
                  <c:v>2.23</c:v>
                </c:pt>
                <c:pt idx="125" formatCode="0.00">
                  <c:v>2.08</c:v>
                </c:pt>
                <c:pt idx="126" formatCode="0.00">
                  <c:v>1.99</c:v>
                </c:pt>
                <c:pt idx="127" formatCode="0.00">
                  <c:v>2.15</c:v>
                </c:pt>
                <c:pt idx="128" formatCode="0.00">
                  <c:v>2.36</c:v>
                </c:pt>
                <c:pt idx="129" formatCode="0.00">
                  <c:v>2.0699999999999998</c:v>
                </c:pt>
                <c:pt idx="130" formatCode="0.00">
                  <c:v>2.33</c:v>
                </c:pt>
                <c:pt idx="131" formatCode="0.00">
                  <c:v>2.35</c:v>
                </c:pt>
                <c:pt idx="132" formatCode="0.00">
                  <c:v>2.5099999999999998</c:v>
                </c:pt>
                <c:pt idx="133" formatCode="0.00">
                  <c:v>2.29</c:v>
                </c:pt>
                <c:pt idx="134" formatCode="0.00">
                  <c:v>2.2400000000000002</c:v>
                </c:pt>
                <c:pt idx="135" formatCode="0.00">
                  <c:v>2.2200000000000002</c:v>
                </c:pt>
                <c:pt idx="136" formatCode="0.00">
                  <c:v>2.63</c:v>
                </c:pt>
                <c:pt idx="137" formatCode="0.00">
                  <c:v>2.38</c:v>
                </c:pt>
                <c:pt idx="138" formatCode="0.00">
                  <c:v>1.91</c:v>
                </c:pt>
                <c:pt idx="139" formatCode="0.00">
                  <c:v>2.16</c:v>
                </c:pt>
                <c:pt idx="140" formatCode="0.00">
                  <c:v>2.36</c:v>
                </c:pt>
                <c:pt idx="141" formatCode="0.00">
                  <c:v>2.17</c:v>
                </c:pt>
                <c:pt idx="142" formatCode="0.00">
                  <c:v>2.23</c:v>
                </c:pt>
                <c:pt idx="143" formatCode="0.00">
                  <c:v>2.38</c:v>
                </c:pt>
                <c:pt idx="144" formatCode="0.00">
                  <c:v>2.36</c:v>
                </c:pt>
                <c:pt idx="145" formatCode="0.00">
                  <c:v>2.36</c:v>
                </c:pt>
                <c:pt idx="146" formatCode="0.00">
                  <c:v>2.39</c:v>
                </c:pt>
                <c:pt idx="147" formatCode="0.00">
                  <c:v>2.39</c:v>
                </c:pt>
                <c:pt idx="148" formatCode="0.00">
                  <c:v>2.42</c:v>
                </c:pt>
                <c:pt idx="149" formatCode="0.00">
                  <c:v>2.4500000000000002</c:v>
                </c:pt>
                <c:pt idx="150" formatCode="0.00">
                  <c:v>2.57</c:v>
                </c:pt>
                <c:pt idx="151" formatCode="0.00">
                  <c:v>2.48</c:v>
                </c:pt>
                <c:pt idx="152" formatCode="0.00">
                  <c:v>2.57</c:v>
                </c:pt>
                <c:pt idx="153" formatCode="0.00">
                  <c:v>2.6</c:v>
                </c:pt>
                <c:pt idx="154" formatCode="0.00">
                  <c:v>2.66</c:v>
                </c:pt>
                <c:pt idx="155" formatCode="0.00">
                  <c:v>2.68</c:v>
                </c:pt>
                <c:pt idx="156" formatCode="0.00">
                  <c:v>2.71</c:v>
                </c:pt>
                <c:pt idx="157" formatCode="0.00">
                  <c:v>2.74</c:v>
                </c:pt>
                <c:pt idx="158" formatCode="0.00">
                  <c:v>2.74</c:v>
                </c:pt>
                <c:pt idx="159" formatCode="0.00">
                  <c:v>2.69</c:v>
                </c:pt>
                <c:pt idx="160" formatCode="0.00">
                  <c:v>2.78</c:v>
                </c:pt>
                <c:pt idx="161" formatCode="0.00">
                  <c:v>2.78</c:v>
                </c:pt>
                <c:pt idx="162" formatCode="0.00">
                  <c:v>2.73</c:v>
                </c:pt>
                <c:pt idx="163" formatCode="0.00">
                  <c:v>2.73</c:v>
                </c:pt>
                <c:pt idx="164" formatCode="0.00">
                  <c:v>2.67</c:v>
                </c:pt>
                <c:pt idx="165" formatCode="0.00">
                  <c:v>2.66</c:v>
                </c:pt>
                <c:pt idx="166" formatCode="0.00">
                  <c:v>2.65</c:v>
                </c:pt>
                <c:pt idx="167" formatCode="0.00">
                  <c:v>2.61</c:v>
                </c:pt>
                <c:pt idx="168" formatCode="0.00">
                  <c:v>2.59</c:v>
                </c:pt>
                <c:pt idx="169" formatCode="0.00">
                  <c:v>2.59</c:v>
                </c:pt>
                <c:pt idx="170" formatCode="0.00">
                  <c:v>2.82</c:v>
                </c:pt>
                <c:pt idx="171" formatCode="0.00">
                  <c:v>2.5099999999999998</c:v>
                </c:pt>
                <c:pt idx="172" formatCode="0.00">
                  <c:v>2.4900000000000002</c:v>
                </c:pt>
                <c:pt idx="173" formatCode="0.00">
                  <c:v>2.56</c:v>
                </c:pt>
                <c:pt idx="174" formatCode="0.00">
                  <c:v>2.56</c:v>
                </c:pt>
                <c:pt idx="175" formatCode="0.00">
                  <c:v>2.52</c:v>
                </c:pt>
                <c:pt idx="176" formatCode="0.00">
                  <c:v>2.59</c:v>
                </c:pt>
                <c:pt idx="177" formatCode="0.00">
                  <c:v>2.57</c:v>
                </c:pt>
                <c:pt idx="178" formatCode="0.00">
                  <c:v>2.59</c:v>
                </c:pt>
                <c:pt idx="179" formatCode="0.00">
                  <c:v>2.7</c:v>
                </c:pt>
                <c:pt idx="180" formatCode="0.00">
                  <c:v>2.61</c:v>
                </c:pt>
                <c:pt idx="181" formatCode="0.00">
                  <c:v>2.5</c:v>
                </c:pt>
              </c:numCache>
            </c:numRef>
          </c:val>
          <c:smooth val="0"/>
          <c:extLst>
            <c:ext xmlns:c16="http://schemas.microsoft.com/office/drawing/2014/chart" uri="{C3380CC4-5D6E-409C-BE32-E72D297353CC}">
              <c16:uniqueId val="{00000005-E572-4BBC-BDB6-69EE97C4410D}"/>
            </c:ext>
          </c:extLst>
        </c:ser>
        <c:ser>
          <c:idx val="2"/>
          <c:order val="2"/>
          <c:tx>
            <c:strRef>
              <c:f>'202502'!$D$1</c:f>
              <c:strCache>
                <c:ptCount val="1"/>
                <c:pt idx="0">
                  <c:v>有効求人倍率（全国）</c:v>
                </c:pt>
              </c:strCache>
            </c:strRef>
          </c:tx>
          <c:spPr>
            <a:ln cmpd="sng">
              <a:solidFill>
                <a:schemeClr val="accent4"/>
              </a:solidFill>
              <a:prstDash val="sysDash"/>
            </a:ln>
          </c:spPr>
          <c:marker>
            <c:symbol val="none"/>
          </c:marker>
          <c:dLbls>
            <c:dLbl>
              <c:idx val="116"/>
              <c:layout>
                <c:manualLayout>
                  <c:x val="5.0706387923387788E-2"/>
                  <c:y val="8.4300271737561862E-3"/>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ja-JP" altLang="en-US" baseline="0">
                        <a:latin typeface="Meiryo UI" panose="020B0604030504040204" pitchFamily="50" charset="-128"/>
                        <a:ea typeface="Meiryo UI" panose="020B0604030504040204" pitchFamily="50" charset="-128"/>
                      </a:rPr>
                      <a:t>有効求人倍率（大阪府）</a:t>
                    </a:r>
                    <a:endParaRPr lang="ja-JP" altLang="en-US">
                      <a:latin typeface="Meiryo UI" panose="020B0604030504040204" pitchFamily="50" charset="-128"/>
                      <a:ea typeface="Meiryo UI" panose="020B0604030504040204" pitchFamily="50" charset="-128"/>
                    </a:endParaRP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2028"/>
                        <a:gd name="adj2" fmla="val 124992"/>
                      </a:avLst>
                    </a:prstGeom>
                  </c15:spPr>
                  <c15:showDataLabelsRange val="0"/>
                </c:ext>
                <c:ext xmlns:c16="http://schemas.microsoft.com/office/drawing/2014/chart" uri="{C3380CC4-5D6E-409C-BE32-E72D297353CC}">
                  <c16:uniqueId val="{00000006-E572-4BBC-BDB6-69EE97C4410D}"/>
                </c:ext>
              </c:extLst>
            </c:dLbl>
            <c:dLbl>
              <c:idx val="181"/>
              <c:layout>
                <c:manualLayout>
                  <c:x val="-1.1297439021515786E-16"/>
                  <c:y val="-2.0203521503342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72-4BBC-BDB6-69EE97C4410D}"/>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'202502'!$A$2:$A$183</c:f>
              <c:numCache>
                <c:formatCode>yyyy"年"m"月"</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'202502'!$D$2:$D$183</c:f>
              <c:numCache>
                <c:formatCode>General</c:formatCode>
                <c:ptCount val="182"/>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1.38</c:v>
                </c:pt>
                <c:pt idx="80">
                  <c:v>1.38</c:v>
                </c:pt>
                <c:pt idx="81">
                  <c:v>1.4</c:v>
                </c:pt>
                <c:pt idx="82">
                  <c:v>1.41</c:v>
                </c:pt>
                <c:pt idx="83">
                  <c:v>1.42</c:v>
                </c:pt>
                <c:pt idx="84" formatCode="0.00">
                  <c:v>1.43</c:v>
                </c:pt>
                <c:pt idx="85" formatCode="0.00">
                  <c:v>1.45</c:v>
                </c:pt>
                <c:pt idx="86" formatCode="0.00">
                  <c:v>1.45</c:v>
                </c:pt>
                <c:pt idx="87" formatCode="0.00">
                  <c:v>1.48</c:v>
                </c:pt>
                <c:pt idx="88" formatCode="0.00">
                  <c:v>1.49</c:v>
                </c:pt>
                <c:pt idx="89" formatCode="0.00">
                  <c:v>1.5</c:v>
                </c:pt>
                <c:pt idx="90" formatCode="0.00">
                  <c:v>1.51</c:v>
                </c:pt>
                <c:pt idx="91" formatCode="0.00">
                  <c:v>1.52</c:v>
                </c:pt>
                <c:pt idx="92" formatCode="0.00">
                  <c:v>1.53</c:v>
                </c:pt>
                <c:pt idx="93" formatCode="0.00">
                  <c:v>1.55</c:v>
                </c:pt>
                <c:pt idx="94" formatCode="0.00">
                  <c:v>1.56</c:v>
                </c:pt>
                <c:pt idx="95" formatCode="0.00">
                  <c:v>1.58</c:v>
                </c:pt>
                <c:pt idx="96" formatCode="0.00">
                  <c:v>1.6</c:v>
                </c:pt>
                <c:pt idx="97" formatCode="0.00">
                  <c:v>1.59</c:v>
                </c:pt>
                <c:pt idx="98" formatCode="0.00">
                  <c:v>1.59</c:v>
                </c:pt>
                <c:pt idx="99" formatCode="0.00">
                  <c:v>1.59</c:v>
                </c:pt>
                <c:pt idx="100" formatCode="0.00">
                  <c:v>1.6</c:v>
                </c:pt>
                <c:pt idx="101" formatCode="0.00">
                  <c:v>1.62</c:v>
                </c:pt>
                <c:pt idx="102" formatCode="0.00">
                  <c:v>1.63</c:v>
                </c:pt>
                <c:pt idx="103" formatCode="0.00">
                  <c:v>1.63</c:v>
                </c:pt>
                <c:pt idx="104" formatCode="0.00">
                  <c:v>1.64</c:v>
                </c:pt>
                <c:pt idx="105" formatCode="0.00">
                  <c:v>1.63</c:v>
                </c:pt>
                <c:pt idx="106" formatCode="0.00">
                  <c:v>1.63</c:v>
                </c:pt>
                <c:pt idx="107" formatCode="0.00">
                  <c:v>1.62</c:v>
                </c:pt>
                <c:pt idx="108" formatCode="0.00">
                  <c:v>1.63</c:v>
                </c:pt>
                <c:pt idx="109" formatCode="0.00">
                  <c:v>1.63</c:v>
                </c:pt>
                <c:pt idx="110" formatCode="0.00">
                  <c:v>1.63</c:v>
                </c:pt>
                <c:pt idx="111" formatCode="0.00">
                  <c:v>1.63</c:v>
                </c:pt>
                <c:pt idx="112" formatCode="0.00">
                  <c:v>1.62</c:v>
                </c:pt>
                <c:pt idx="113" formatCode="0.00">
                  <c:v>1.61</c:v>
                </c:pt>
                <c:pt idx="114" formatCode="0.00">
                  <c:v>1.6</c:v>
                </c:pt>
                <c:pt idx="115" formatCode="0.00">
                  <c:v>1.6</c:v>
                </c:pt>
                <c:pt idx="116" formatCode="0.00">
                  <c:v>1.59</c:v>
                </c:pt>
                <c:pt idx="117" formatCode="0.00">
                  <c:v>1.59</c:v>
                </c:pt>
                <c:pt idx="118" formatCode="0.00">
                  <c:v>1.57</c:v>
                </c:pt>
                <c:pt idx="119" formatCode="0.00">
                  <c:v>1.56</c:v>
                </c:pt>
                <c:pt idx="120" formatCode="0.00">
                  <c:v>1.49</c:v>
                </c:pt>
                <c:pt idx="121" formatCode="0.00">
                  <c:v>1.44</c:v>
                </c:pt>
                <c:pt idx="122" formatCode="0.00">
                  <c:v>1.4</c:v>
                </c:pt>
                <c:pt idx="123" formatCode="0.00">
                  <c:v>1.31</c:v>
                </c:pt>
                <c:pt idx="124" formatCode="0.00">
                  <c:v>1.19</c:v>
                </c:pt>
                <c:pt idx="125" formatCode="0.00">
                  <c:v>1.1200000000000001</c:v>
                </c:pt>
                <c:pt idx="126" formatCode="0.00">
                  <c:v>1.08</c:v>
                </c:pt>
                <c:pt idx="127" formatCode="0.00">
                  <c:v>1.05</c:v>
                </c:pt>
                <c:pt idx="128" formatCode="0.00">
                  <c:v>1.04</c:v>
                </c:pt>
                <c:pt idx="129" formatCode="0.00">
                  <c:v>1.04</c:v>
                </c:pt>
                <c:pt idx="130" formatCode="0.00">
                  <c:v>1.05</c:v>
                </c:pt>
                <c:pt idx="131" formatCode="0.00">
                  <c:v>1.06</c:v>
                </c:pt>
                <c:pt idx="132" formatCode="0.00">
                  <c:v>1.08</c:v>
                </c:pt>
                <c:pt idx="133" formatCode="0.00">
                  <c:v>1.08</c:v>
                </c:pt>
                <c:pt idx="134" formatCode="0.00">
                  <c:v>1.1000000000000001</c:v>
                </c:pt>
                <c:pt idx="135" formatCode="0.00">
                  <c:v>1.1000000000000001</c:v>
                </c:pt>
                <c:pt idx="136" formatCode="0.00">
                  <c:v>1.1100000000000001</c:v>
                </c:pt>
                <c:pt idx="137" formatCode="0.00">
                  <c:v>1.1299999999999999</c:v>
                </c:pt>
                <c:pt idx="138" formatCode="0.00">
                  <c:v>1.1399999999999999</c:v>
                </c:pt>
                <c:pt idx="139" formatCode="0.00">
                  <c:v>1.1399999999999999</c:v>
                </c:pt>
                <c:pt idx="140" formatCode="0.00">
                  <c:v>1.1499999999999999</c:v>
                </c:pt>
                <c:pt idx="141" formatCode="0.00">
                  <c:v>1.1499999999999999</c:v>
                </c:pt>
                <c:pt idx="142" formatCode="0.00">
                  <c:v>1.1599999999999999</c:v>
                </c:pt>
                <c:pt idx="143" formatCode="0.00">
                  <c:v>1.17</c:v>
                </c:pt>
                <c:pt idx="144" formatCode="0.00">
                  <c:v>1.19</c:v>
                </c:pt>
                <c:pt idx="145" formatCode="0.00">
                  <c:v>1.21</c:v>
                </c:pt>
                <c:pt idx="146" formatCode="0.00">
                  <c:v>1.23</c:v>
                </c:pt>
                <c:pt idx="147" formatCode="0.00">
                  <c:v>1.24</c:v>
                </c:pt>
                <c:pt idx="148" formatCode="0.00">
                  <c:v>1.26</c:v>
                </c:pt>
                <c:pt idx="149" formatCode="0.00">
                  <c:v>1.27</c:v>
                </c:pt>
                <c:pt idx="150" formatCode="0.00">
                  <c:v>1.29</c:v>
                </c:pt>
                <c:pt idx="151" formatCode="0.00">
                  <c:v>1.31</c:v>
                </c:pt>
                <c:pt idx="152" formatCode="0.00">
                  <c:v>1.33</c:v>
                </c:pt>
                <c:pt idx="153" formatCode="0.00">
                  <c:v>1.33</c:v>
                </c:pt>
                <c:pt idx="154" formatCode="0.00">
                  <c:v>1.35</c:v>
                </c:pt>
                <c:pt idx="155" formatCode="0.00">
                  <c:v>1.35</c:v>
                </c:pt>
                <c:pt idx="156" formatCode="0.00">
                  <c:v>1.35</c:v>
                </c:pt>
                <c:pt idx="157" formatCode="0.00">
                  <c:v>1.33</c:v>
                </c:pt>
                <c:pt idx="158" formatCode="0.00">
                  <c:v>1.32</c:v>
                </c:pt>
                <c:pt idx="159" formatCode="0.00">
                  <c:v>1.32</c:v>
                </c:pt>
                <c:pt idx="160" formatCode="0.00">
                  <c:v>1.32</c:v>
                </c:pt>
                <c:pt idx="161" formatCode="0.00">
                  <c:v>1.31</c:v>
                </c:pt>
                <c:pt idx="162" formatCode="0.00">
                  <c:v>1.3</c:v>
                </c:pt>
                <c:pt idx="163" formatCode="0.00">
                  <c:v>1.3</c:v>
                </c:pt>
                <c:pt idx="164" formatCode="0.00">
                  <c:v>1.3</c:v>
                </c:pt>
                <c:pt idx="165" formatCode="0.00">
                  <c:v>1.29</c:v>
                </c:pt>
                <c:pt idx="166" formatCode="0.00">
                  <c:v>1.27</c:v>
                </c:pt>
                <c:pt idx="167" formatCode="0.00">
                  <c:v>1.27</c:v>
                </c:pt>
                <c:pt idx="168" formatCode="0.00">
                  <c:v>1.27</c:v>
                </c:pt>
                <c:pt idx="169" formatCode="0.00">
                  <c:v>1.26</c:v>
                </c:pt>
                <c:pt idx="170" formatCode="0.00">
                  <c:v>1.27</c:v>
                </c:pt>
                <c:pt idx="171" formatCode="0.00">
                  <c:v>1.26</c:v>
                </c:pt>
                <c:pt idx="172" formatCode="0.00">
                  <c:v>1.25</c:v>
                </c:pt>
                <c:pt idx="173" formatCode="0.00">
                  <c:v>1.24</c:v>
                </c:pt>
                <c:pt idx="174" formatCode="0.00">
                  <c:v>1.25</c:v>
                </c:pt>
                <c:pt idx="175" formatCode="0.00">
                  <c:v>1.24</c:v>
                </c:pt>
                <c:pt idx="176" formatCode="0.00">
                  <c:v>1.25</c:v>
                </c:pt>
                <c:pt idx="177" formatCode="0.00">
                  <c:v>1.25</c:v>
                </c:pt>
                <c:pt idx="178" formatCode="0.00">
                  <c:v>1.25</c:v>
                </c:pt>
                <c:pt idx="179" formatCode="0.00">
                  <c:v>1.25</c:v>
                </c:pt>
                <c:pt idx="180" formatCode="0.00">
                  <c:v>1.26</c:v>
                </c:pt>
                <c:pt idx="181" formatCode="0.00">
                  <c:v>1.24</c:v>
                </c:pt>
              </c:numCache>
            </c:numRef>
          </c:val>
          <c:smooth val="0"/>
          <c:extLst>
            <c:ext xmlns:c16="http://schemas.microsoft.com/office/drawing/2014/chart" uri="{C3380CC4-5D6E-409C-BE32-E72D297353CC}">
              <c16:uniqueId val="{00000008-E572-4BBC-BDB6-69EE97C4410D}"/>
            </c:ext>
          </c:extLst>
        </c:ser>
        <c:ser>
          <c:idx val="3"/>
          <c:order val="3"/>
          <c:tx>
            <c:strRef>
              <c:f>'202502'!$E$1</c:f>
              <c:strCache>
                <c:ptCount val="1"/>
                <c:pt idx="0">
                  <c:v>有効求人倍率（大阪府）</c:v>
                </c:pt>
              </c:strCache>
            </c:strRef>
          </c:tx>
          <c:spPr>
            <a:ln cmpd="dbl">
              <a:solidFill>
                <a:schemeClr val="accent3"/>
              </a:solidFill>
              <a:prstDash val="solid"/>
            </a:ln>
          </c:spPr>
          <c:marker>
            <c:symbol val="none"/>
          </c:marker>
          <c:dLbls>
            <c:dLbl>
              <c:idx val="100"/>
              <c:layout>
                <c:manualLayout>
                  <c:x val="-6.842876881272221E-2"/>
                  <c:y val="0.10090943104529521"/>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CN" altLang="en-US">
                        <a:latin typeface="Meiryo UI" panose="020B0604030504040204" pitchFamily="50" charset="-128"/>
                        <a:ea typeface="Meiryo UI" panose="020B0604030504040204" pitchFamily="50" charset="-128"/>
                      </a:rPr>
                      <a:t>有効求人倍率（全国）</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7464"/>
                        <a:gd name="adj2" fmla="val -134273"/>
                      </a:avLst>
                    </a:prstGeom>
                  </c15:spPr>
                  <c15:showDataLabelsRange val="0"/>
                </c:ext>
                <c:ext xmlns:c16="http://schemas.microsoft.com/office/drawing/2014/chart" uri="{C3380CC4-5D6E-409C-BE32-E72D297353CC}">
                  <c16:uniqueId val="{00000009-E572-4BBC-BDB6-69EE97C4410D}"/>
                </c:ext>
              </c:extLst>
            </c:dLbl>
            <c:dLbl>
              <c:idx val="129"/>
              <c:delete val="1"/>
              <c:extLst>
                <c:ext xmlns:c15="http://schemas.microsoft.com/office/drawing/2012/chart" uri="{CE6537A1-D6FC-4f65-9D91-7224C49458BB}">
                  <c15:layout>
                    <c:manualLayout>
                      <c:w val="3.8128601415805846E-2"/>
                      <c:h val="7.3794713674247836E-2"/>
                    </c:manualLayout>
                  </c15:layout>
                </c:ext>
                <c:ext xmlns:c16="http://schemas.microsoft.com/office/drawing/2014/chart" uri="{C3380CC4-5D6E-409C-BE32-E72D297353CC}">
                  <c16:uniqueId val="{0000000A-E572-4BBC-BDB6-69EE97C4410D}"/>
                </c:ext>
              </c:extLst>
            </c:dLbl>
            <c:dLbl>
              <c:idx val="181"/>
              <c:layout>
                <c:manualLayout>
                  <c:x val="-1.1297439021515786E-16"/>
                  <c:y val="5.77243471524056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72-4BBC-BDB6-69EE97C4410D}"/>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'202502'!$A$2:$A$183</c:f>
              <c:numCache>
                <c:formatCode>yyyy"年"m"月"</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'202502'!$E$2:$E$183</c:f>
              <c:numCache>
                <c:formatCode>General</c:formatCode>
                <c:ptCount val="182"/>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1.33</c:v>
                </c:pt>
                <c:pt idx="75">
                  <c:v>1.35</c:v>
                </c:pt>
                <c:pt idx="76">
                  <c:v>1.35</c:v>
                </c:pt>
                <c:pt idx="77">
                  <c:v>1.38</c:v>
                </c:pt>
                <c:pt idx="78">
                  <c:v>1.39</c:v>
                </c:pt>
                <c:pt idx="79">
                  <c:v>1.4</c:v>
                </c:pt>
                <c:pt idx="80">
                  <c:v>1.41</c:v>
                </c:pt>
                <c:pt idx="81">
                  <c:v>1.4</c:v>
                </c:pt>
                <c:pt idx="82">
                  <c:v>1.43</c:v>
                </c:pt>
                <c:pt idx="83">
                  <c:v>1.46</c:v>
                </c:pt>
                <c:pt idx="84" formatCode="0.00">
                  <c:v>1.46</c:v>
                </c:pt>
                <c:pt idx="85" formatCode="0.00">
                  <c:v>1.48</c:v>
                </c:pt>
                <c:pt idx="86" formatCode="0.00">
                  <c:v>1.48</c:v>
                </c:pt>
                <c:pt idx="87" formatCode="0.00">
                  <c:v>1.52</c:v>
                </c:pt>
                <c:pt idx="88" formatCode="0.00">
                  <c:v>1.55</c:v>
                </c:pt>
                <c:pt idx="89" formatCode="0.00">
                  <c:v>1.58</c:v>
                </c:pt>
                <c:pt idx="90" formatCode="0.00">
                  <c:v>1.59</c:v>
                </c:pt>
                <c:pt idx="91" formatCode="0.00">
                  <c:v>1.59</c:v>
                </c:pt>
                <c:pt idx="92" formatCode="0.00">
                  <c:v>1.6</c:v>
                </c:pt>
                <c:pt idx="93" formatCode="0.00">
                  <c:v>1.63</c:v>
                </c:pt>
                <c:pt idx="94" formatCode="0.00">
                  <c:v>1.67</c:v>
                </c:pt>
                <c:pt idx="95" formatCode="0.00">
                  <c:v>1.7</c:v>
                </c:pt>
                <c:pt idx="96" formatCode="0.00">
                  <c:v>1.71</c:v>
                </c:pt>
                <c:pt idx="97" formatCode="0.00">
                  <c:v>1.7</c:v>
                </c:pt>
                <c:pt idx="98" formatCode="0.00">
                  <c:v>1.71</c:v>
                </c:pt>
                <c:pt idx="99" formatCode="0.00">
                  <c:v>1.72</c:v>
                </c:pt>
                <c:pt idx="100" formatCode="0.00">
                  <c:v>1.72</c:v>
                </c:pt>
                <c:pt idx="101" formatCode="0.00">
                  <c:v>1.75</c:v>
                </c:pt>
                <c:pt idx="102" formatCode="0.00">
                  <c:v>1.77</c:v>
                </c:pt>
                <c:pt idx="103" formatCode="0.00">
                  <c:v>1.81</c:v>
                </c:pt>
                <c:pt idx="104" formatCode="0.00">
                  <c:v>1.81</c:v>
                </c:pt>
                <c:pt idx="105" formatCode="0.00">
                  <c:v>1.81</c:v>
                </c:pt>
                <c:pt idx="106" formatCode="0.00">
                  <c:v>1.8</c:v>
                </c:pt>
                <c:pt idx="107" formatCode="0.00">
                  <c:v>1.79</c:v>
                </c:pt>
                <c:pt idx="108" formatCode="0.00">
                  <c:v>1.8</c:v>
                </c:pt>
                <c:pt idx="109" formatCode="0.00">
                  <c:v>1.78</c:v>
                </c:pt>
                <c:pt idx="110" formatCode="0.00">
                  <c:v>1.78</c:v>
                </c:pt>
                <c:pt idx="111" formatCode="0.00">
                  <c:v>1.79</c:v>
                </c:pt>
                <c:pt idx="112" formatCode="0.00">
                  <c:v>1.79</c:v>
                </c:pt>
                <c:pt idx="113" formatCode="0.00">
                  <c:v>1.78</c:v>
                </c:pt>
                <c:pt idx="114" formatCode="0.00">
                  <c:v>1.78</c:v>
                </c:pt>
                <c:pt idx="115" formatCode="0.00">
                  <c:v>1.78</c:v>
                </c:pt>
                <c:pt idx="116" formatCode="0.00">
                  <c:v>1.79</c:v>
                </c:pt>
                <c:pt idx="117" formatCode="0.00">
                  <c:v>1.79</c:v>
                </c:pt>
                <c:pt idx="118" formatCode="0.00">
                  <c:v>1.77</c:v>
                </c:pt>
                <c:pt idx="119" formatCode="0.00">
                  <c:v>1.77</c:v>
                </c:pt>
                <c:pt idx="120" formatCode="0.00">
                  <c:v>1.67</c:v>
                </c:pt>
                <c:pt idx="121" formatCode="0.00">
                  <c:v>1.63</c:v>
                </c:pt>
                <c:pt idx="122" formatCode="0.00">
                  <c:v>1.58</c:v>
                </c:pt>
                <c:pt idx="123" formatCode="0.00">
                  <c:v>1.46</c:v>
                </c:pt>
                <c:pt idx="124" formatCode="0.00">
                  <c:v>1.3</c:v>
                </c:pt>
                <c:pt idx="125" formatCode="0.00">
                  <c:v>1.24</c:v>
                </c:pt>
                <c:pt idx="126" formatCode="0.00">
                  <c:v>1.18</c:v>
                </c:pt>
                <c:pt idx="127" formatCode="0.00">
                  <c:v>1.1499999999999999</c:v>
                </c:pt>
                <c:pt idx="128" formatCode="0.00">
                  <c:v>1.1299999999999999</c:v>
                </c:pt>
                <c:pt idx="129" formatCode="0.00">
                  <c:v>1.1200000000000001</c:v>
                </c:pt>
                <c:pt idx="130" formatCode="0.00">
                  <c:v>1.1200000000000001</c:v>
                </c:pt>
                <c:pt idx="131" formatCode="0.00">
                  <c:v>1.1100000000000001</c:v>
                </c:pt>
                <c:pt idx="132" formatCode="0.00">
                  <c:v>1.1399999999999999</c:v>
                </c:pt>
                <c:pt idx="133" formatCode="0.00">
                  <c:v>1.1399999999999999</c:v>
                </c:pt>
                <c:pt idx="134" formatCode="0.00">
                  <c:v>1.1399999999999999</c:v>
                </c:pt>
                <c:pt idx="135" formatCode="0.00">
                  <c:v>1.1200000000000001</c:v>
                </c:pt>
                <c:pt idx="136" formatCode="0.00">
                  <c:v>1.1299999999999999</c:v>
                </c:pt>
                <c:pt idx="137" formatCode="0.00">
                  <c:v>1.1499999999999999</c:v>
                </c:pt>
                <c:pt idx="138" formatCode="0.00">
                  <c:v>1.1299999999999999</c:v>
                </c:pt>
                <c:pt idx="139" formatCode="0.00">
                  <c:v>1.1100000000000001</c:v>
                </c:pt>
                <c:pt idx="140" formatCode="0.00">
                  <c:v>1.1200000000000001</c:v>
                </c:pt>
                <c:pt idx="141" formatCode="0.00">
                  <c:v>1.1200000000000001</c:v>
                </c:pt>
                <c:pt idx="142" formatCode="0.00">
                  <c:v>1.1299999999999999</c:v>
                </c:pt>
                <c:pt idx="143" formatCode="0.00">
                  <c:v>1.1399999999999999</c:v>
                </c:pt>
                <c:pt idx="144" formatCode="0.00">
                  <c:v>1.17</c:v>
                </c:pt>
                <c:pt idx="145" formatCode="0.00">
                  <c:v>1.17</c:v>
                </c:pt>
                <c:pt idx="146" formatCode="0.00">
                  <c:v>1.17</c:v>
                </c:pt>
                <c:pt idx="147" formatCode="0.00">
                  <c:v>1.18</c:v>
                </c:pt>
                <c:pt idx="148" formatCode="0.00">
                  <c:v>1.19</c:v>
                </c:pt>
                <c:pt idx="149" formatCode="0.00">
                  <c:v>1.22</c:v>
                </c:pt>
                <c:pt idx="150" formatCode="0.00">
                  <c:v>1.25</c:v>
                </c:pt>
                <c:pt idx="151" formatCode="0.00">
                  <c:v>1.27</c:v>
                </c:pt>
                <c:pt idx="152" formatCode="0.00">
                  <c:v>1.29</c:v>
                </c:pt>
                <c:pt idx="153" formatCode="0.00">
                  <c:v>1.29</c:v>
                </c:pt>
                <c:pt idx="154" formatCode="0.00">
                  <c:v>1.3</c:v>
                </c:pt>
                <c:pt idx="155" formatCode="0.00">
                  <c:v>1.31</c:v>
                </c:pt>
                <c:pt idx="156" formatCode="0.00">
                  <c:v>1.31</c:v>
                </c:pt>
                <c:pt idx="157" formatCode="0.00">
                  <c:v>1.3</c:v>
                </c:pt>
                <c:pt idx="158" formatCode="0.00">
                  <c:v>1.3</c:v>
                </c:pt>
                <c:pt idx="159" formatCode="0.00">
                  <c:v>1.32</c:v>
                </c:pt>
                <c:pt idx="160" formatCode="0.00">
                  <c:v>1.32</c:v>
                </c:pt>
                <c:pt idx="161" formatCode="0.00">
                  <c:v>1.32</c:v>
                </c:pt>
                <c:pt idx="162" formatCode="0.00">
                  <c:v>1.3</c:v>
                </c:pt>
                <c:pt idx="163" formatCode="0.00">
                  <c:v>1.31</c:v>
                </c:pt>
                <c:pt idx="164" formatCode="0.00">
                  <c:v>1.29</c:v>
                </c:pt>
                <c:pt idx="165" formatCode="0.00">
                  <c:v>1.28</c:v>
                </c:pt>
                <c:pt idx="166" formatCode="0.00">
                  <c:v>1.25</c:v>
                </c:pt>
                <c:pt idx="167" formatCode="0.00">
                  <c:v>1.23</c:v>
                </c:pt>
                <c:pt idx="168" formatCode="0.00">
                  <c:v>1.23</c:v>
                </c:pt>
                <c:pt idx="169" formatCode="0.00">
                  <c:v>1.21</c:v>
                </c:pt>
                <c:pt idx="170" formatCode="0.00">
                  <c:v>1.22</c:v>
                </c:pt>
                <c:pt idx="171" formatCode="0.00">
                  <c:v>1.22</c:v>
                </c:pt>
                <c:pt idx="172" formatCode="0.00">
                  <c:v>1.2</c:v>
                </c:pt>
                <c:pt idx="173" formatCode="0.00">
                  <c:v>1.19</c:v>
                </c:pt>
                <c:pt idx="174" formatCode="0.00">
                  <c:v>1.19</c:v>
                </c:pt>
                <c:pt idx="175" formatCode="0.00">
                  <c:v>1.19</c:v>
                </c:pt>
                <c:pt idx="176" formatCode="0.00">
                  <c:v>1.2</c:v>
                </c:pt>
                <c:pt idx="177" formatCode="0.00">
                  <c:v>1.22</c:v>
                </c:pt>
                <c:pt idx="178" formatCode="0.00">
                  <c:v>1.21</c:v>
                </c:pt>
                <c:pt idx="179" formatCode="0.00">
                  <c:v>1.22</c:v>
                </c:pt>
                <c:pt idx="180" formatCode="0.00">
                  <c:v>1.23</c:v>
                </c:pt>
                <c:pt idx="181" formatCode="0.00">
                  <c:v>1.21</c:v>
                </c:pt>
              </c:numCache>
            </c:numRef>
          </c:val>
          <c:smooth val="0"/>
          <c:extLst>
            <c:ext xmlns:c16="http://schemas.microsoft.com/office/drawing/2014/chart" uri="{C3380CC4-5D6E-409C-BE32-E72D297353CC}">
              <c16:uniqueId val="{0000000C-E572-4BBC-BDB6-69EE97C4410D}"/>
            </c:ext>
          </c:extLst>
        </c:ser>
        <c:dLbls>
          <c:showLegendKey val="0"/>
          <c:showVal val="0"/>
          <c:showCatName val="0"/>
          <c:showSerName val="0"/>
          <c:showPercent val="0"/>
          <c:showBubbleSize val="0"/>
        </c:dLbls>
        <c:smooth val="0"/>
        <c:axId val="71874048"/>
        <c:axId val="71875584"/>
      </c:lineChart>
      <c:dateAx>
        <c:axId val="71874048"/>
        <c:scaling>
          <c:orientation val="minMax"/>
          <c:max val="45689"/>
        </c:scaling>
        <c:delete val="0"/>
        <c:axPos val="b"/>
        <c:numFmt formatCode="yyyy&quot;年&quot;m&quot;月&quot;" sourceLinked="1"/>
        <c:majorTickMark val="none"/>
        <c:minorTickMark val="none"/>
        <c:tickLblPos val="nextTo"/>
        <c:txPr>
          <a:bodyPr/>
          <a:lstStyle/>
          <a:p>
            <a:pPr>
              <a:defRPr>
                <a:latin typeface="Meiryo UI" panose="020B0604030504040204" pitchFamily="50" charset="-128"/>
                <a:ea typeface="Meiryo UI" panose="020B0604030504040204" pitchFamily="50" charset="-128"/>
              </a:defRPr>
            </a:pPr>
            <a:endParaRPr lang="ja-JP"/>
          </a:p>
        </c:txPr>
        <c:crossAx val="71875584"/>
        <c:crosses val="autoZero"/>
        <c:auto val="1"/>
        <c:lblOffset val="100"/>
        <c:baseTimeUnit val="months"/>
        <c:majorUnit val="1"/>
        <c:majorTimeUnit val="years"/>
      </c:dateAx>
      <c:valAx>
        <c:axId val="71875584"/>
        <c:scaling>
          <c:orientation val="minMax"/>
        </c:scaling>
        <c:delete val="0"/>
        <c:axPos val="l"/>
        <c:majorGridlines/>
        <c:title>
          <c:tx>
            <c:rich>
              <a:bodyPr rot="0" vert="horz"/>
              <a:lstStyle/>
              <a:p>
                <a:pPr>
                  <a:defRPr>
                    <a:solidFill>
                      <a:schemeClr val="tx1">
                        <a:lumMod val="65000"/>
                        <a:lumOff val="35000"/>
                      </a:schemeClr>
                    </a:solidFill>
                    <a:latin typeface="Meiryo UI" panose="020B0604030504040204" pitchFamily="50" charset="-128"/>
                    <a:ea typeface="Meiryo UI" panose="020B0604030504040204" pitchFamily="50" charset="-128"/>
                  </a:defRPr>
                </a:pPr>
                <a:r>
                  <a:rPr lang="ja-JP" altLang="en-US" sz="800">
                    <a:solidFill>
                      <a:schemeClr val="tx1">
                        <a:lumMod val="65000"/>
                        <a:lumOff val="35000"/>
                      </a:schemeClr>
                    </a:solidFill>
                    <a:latin typeface="Meiryo UI" panose="020B0604030504040204" pitchFamily="50" charset="-128"/>
                    <a:ea typeface="Meiryo UI" panose="020B0604030504040204" pitchFamily="50" charset="-128"/>
                  </a:rPr>
                  <a:t>（季節調整済、倍）</a:t>
                </a:r>
              </a:p>
            </c:rich>
          </c:tx>
          <c:layout>
            <c:manualLayout>
              <c:xMode val="edge"/>
              <c:yMode val="edge"/>
              <c:x val="0"/>
              <c:y val="6.8217389186452987E-3"/>
            </c:manualLayout>
          </c:layout>
          <c:overlay val="0"/>
        </c:title>
        <c:numFmt formatCode="#,##0.00_);[Red]\(#,##0.00\)" sourceLinked="0"/>
        <c:majorTickMark val="none"/>
        <c:minorTickMark val="none"/>
        <c:tickLblPos val="nextTo"/>
        <c:txPr>
          <a:bodyPr/>
          <a:lstStyle/>
          <a:p>
            <a:pPr>
              <a:defRPr>
                <a:latin typeface="Meiryo UI" panose="020B0604030504040204" pitchFamily="50" charset="-128"/>
                <a:ea typeface="Meiryo UI" panose="020B0604030504040204" pitchFamily="50" charset="-128"/>
              </a:defRPr>
            </a:pPr>
            <a:endParaRPr lang="ja-JP"/>
          </a:p>
        </c:txPr>
        <c:crossAx val="71874048"/>
        <c:crosses val="autoZero"/>
        <c:crossBetween val="between"/>
      </c:valAx>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802360955711081E-2"/>
          <c:y val="0.13854485323641411"/>
          <c:w val="0.89360350076103501"/>
          <c:h val="0.73954341781742416"/>
        </c:manualLayout>
      </c:layout>
      <c:lineChart>
        <c:grouping val="standard"/>
        <c:varyColors val="0"/>
        <c:ser>
          <c:idx val="0"/>
          <c:order val="0"/>
          <c:tx>
            <c:strRef>
              <c:f>就業率!$B$2</c:f>
              <c:strCache>
                <c:ptCount val="1"/>
                <c:pt idx="0">
                  <c:v>全国</c:v>
                </c:pt>
              </c:strCache>
            </c:strRef>
          </c:tx>
          <c:spPr>
            <a:ln w="28575" cap="rnd">
              <a:solidFill>
                <a:schemeClr val="accent2">
                  <a:lumMod val="50000"/>
                </a:schemeClr>
              </a:solidFill>
              <a:round/>
            </a:ln>
            <a:effectLst/>
          </c:spPr>
          <c:marker>
            <c:symbol val="square"/>
            <c:size val="6"/>
            <c:spPr>
              <a:solidFill>
                <a:schemeClr val="accent2">
                  <a:lumMod val="50000"/>
                </a:schemeClr>
              </a:solidFill>
              <a:ln w="9525">
                <a:noFill/>
              </a:ln>
              <a:effectLst/>
            </c:spPr>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B2-4EF1-B832-84C0017C69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就業率!$B$3:$B$17</c:f>
              <c:numCache>
                <c:formatCode>0.0"%"</c:formatCode>
                <c:ptCount val="15"/>
                <c:pt idx="0">
                  <c:v>56.6</c:v>
                </c:pt>
                <c:pt idx="1">
                  <c:v>56.5</c:v>
                </c:pt>
                <c:pt idx="2">
                  <c:v>56.5</c:v>
                </c:pt>
                <c:pt idx="3">
                  <c:v>56.9</c:v>
                </c:pt>
                <c:pt idx="4">
                  <c:v>57.3</c:v>
                </c:pt>
                <c:pt idx="5">
                  <c:v>57.6</c:v>
                </c:pt>
                <c:pt idx="6">
                  <c:v>58.1</c:v>
                </c:pt>
                <c:pt idx="7">
                  <c:v>58.8</c:v>
                </c:pt>
                <c:pt idx="8">
                  <c:v>60</c:v>
                </c:pt>
                <c:pt idx="9">
                  <c:v>60.6</c:v>
                </c:pt>
                <c:pt idx="10">
                  <c:v>60.3</c:v>
                </c:pt>
                <c:pt idx="11">
                  <c:v>60.4</c:v>
                </c:pt>
                <c:pt idx="12">
                  <c:v>60.9</c:v>
                </c:pt>
                <c:pt idx="13">
                  <c:v>61.2</c:v>
                </c:pt>
                <c:pt idx="14">
                  <c:v>61.7</c:v>
                </c:pt>
              </c:numCache>
            </c:numRef>
          </c:val>
          <c:smooth val="0"/>
          <c:extLst>
            <c:ext xmlns:c16="http://schemas.microsoft.com/office/drawing/2014/chart" uri="{C3380CC4-5D6E-409C-BE32-E72D297353CC}">
              <c16:uniqueId val="{00000001-83B2-4EF1-B832-84C0017C69D5}"/>
            </c:ext>
          </c:extLst>
        </c:ser>
        <c:ser>
          <c:idx val="1"/>
          <c:order val="1"/>
          <c:tx>
            <c:strRef>
              <c:f>就業率!$C$2</c:f>
              <c:strCache>
                <c:ptCount val="1"/>
                <c:pt idx="0">
                  <c:v>東京</c:v>
                </c:pt>
              </c:strCache>
            </c:strRef>
          </c:tx>
          <c:spPr>
            <a:ln w="28575" cap="rnd">
              <a:solidFill>
                <a:srgbClr val="0070C0"/>
              </a:solidFill>
              <a:round/>
              <a:headEnd type="none"/>
            </a:ln>
            <a:effectLst/>
          </c:spPr>
          <c:marker>
            <c:symbol val="diamond"/>
            <c:size val="9"/>
            <c:spPr>
              <a:solidFill>
                <a:srgbClr val="0070C0"/>
              </a:solidFill>
              <a:ln w="9525">
                <a:noFill/>
              </a:ln>
              <a:effectLst/>
            </c:spPr>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B2-4EF1-B832-84C0017C69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就業率!$C$3:$C$17</c:f>
              <c:numCache>
                <c:formatCode>0.0"%"</c:formatCode>
                <c:ptCount val="15"/>
                <c:pt idx="0">
                  <c:v>59.901969214893803</c:v>
                </c:pt>
                <c:pt idx="1">
                  <c:v>60.374294992309011</c:v>
                </c:pt>
                <c:pt idx="2">
                  <c:v>60.253681791095602</c:v>
                </c:pt>
                <c:pt idx="3">
                  <c:v>60.798102177412531</c:v>
                </c:pt>
                <c:pt idx="4">
                  <c:v>61.707501894417781</c:v>
                </c:pt>
                <c:pt idx="5">
                  <c:v>61.996658312447785</c:v>
                </c:pt>
                <c:pt idx="6">
                  <c:v>62.326043737574551</c:v>
                </c:pt>
                <c:pt idx="7">
                  <c:v>63.227926078028752</c:v>
                </c:pt>
                <c:pt idx="8">
                  <c:v>64.73607038123167</c:v>
                </c:pt>
                <c:pt idx="9">
                  <c:v>65.403571140017775</c:v>
                </c:pt>
                <c:pt idx="10">
                  <c:v>65.449438202247194</c:v>
                </c:pt>
                <c:pt idx="11">
                  <c:v>65.974671369028542</c:v>
                </c:pt>
                <c:pt idx="12">
                  <c:v>66.859252126464455</c:v>
                </c:pt>
                <c:pt idx="13">
                  <c:v>66.722408026755858</c:v>
                </c:pt>
                <c:pt idx="14">
                  <c:v>66.801107156979043</c:v>
                </c:pt>
              </c:numCache>
            </c:numRef>
          </c:val>
          <c:smooth val="0"/>
          <c:extLst>
            <c:ext xmlns:c16="http://schemas.microsoft.com/office/drawing/2014/chart" uri="{C3380CC4-5D6E-409C-BE32-E72D297353CC}">
              <c16:uniqueId val="{00000003-83B2-4EF1-B832-84C0017C69D5}"/>
            </c:ext>
          </c:extLst>
        </c:ser>
        <c:ser>
          <c:idx val="2"/>
          <c:order val="2"/>
          <c:tx>
            <c:strRef>
              <c:f>就業率!$D$2</c:f>
              <c:strCache>
                <c:ptCount val="1"/>
                <c:pt idx="0">
                  <c:v>神奈川</c:v>
                </c:pt>
              </c:strCache>
            </c:strRef>
          </c:tx>
          <c:spPr>
            <a:ln w="28575" cap="rnd">
              <a:solidFill>
                <a:schemeClr val="accent1"/>
              </a:solidFill>
              <a:round/>
            </a:ln>
            <a:effectLst/>
          </c:spPr>
          <c:marker>
            <c:symbol val="star"/>
            <c:size val="7"/>
            <c:spPr>
              <a:noFill/>
              <a:ln w="9525">
                <a:solidFill>
                  <a:schemeClr val="accent1">
                    <a:alpha val="95000"/>
                  </a:schemeClr>
                </a:solidFill>
              </a:ln>
              <a:effectLst/>
            </c:spPr>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B2-4EF1-B832-84C0017C69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就業率!$D$3:$D$17</c:f>
              <c:numCache>
                <c:formatCode>0.0"%"</c:formatCode>
                <c:ptCount val="15"/>
                <c:pt idx="0">
                  <c:v>57.939038387960714</c:v>
                </c:pt>
                <c:pt idx="1">
                  <c:v>57.805156865235617</c:v>
                </c:pt>
                <c:pt idx="2">
                  <c:v>57.50855404891648</c:v>
                </c:pt>
                <c:pt idx="3">
                  <c:v>58.303842264914053</c:v>
                </c:pt>
                <c:pt idx="4">
                  <c:v>58.607228308777238</c:v>
                </c:pt>
                <c:pt idx="5">
                  <c:v>58.442047165077767</c:v>
                </c:pt>
                <c:pt idx="6">
                  <c:v>59.682658670664665</c:v>
                </c:pt>
                <c:pt idx="7">
                  <c:v>60.390741662518664</c:v>
                </c:pt>
                <c:pt idx="8">
                  <c:v>61.514625681705503</c:v>
                </c:pt>
                <c:pt idx="9">
                  <c:v>62.836336706985932</c:v>
                </c:pt>
                <c:pt idx="10">
                  <c:v>62.022361469467988</c:v>
                </c:pt>
                <c:pt idx="11">
                  <c:v>61.209746540957511</c:v>
                </c:pt>
                <c:pt idx="12">
                  <c:v>61.519637831885476</c:v>
                </c:pt>
                <c:pt idx="13">
                  <c:v>61.962890625</c:v>
                </c:pt>
                <c:pt idx="14">
                  <c:v>63.130328867235072</c:v>
                </c:pt>
              </c:numCache>
            </c:numRef>
          </c:val>
          <c:smooth val="0"/>
          <c:extLst>
            <c:ext xmlns:c16="http://schemas.microsoft.com/office/drawing/2014/chart" uri="{C3380CC4-5D6E-409C-BE32-E72D297353CC}">
              <c16:uniqueId val="{00000005-83B2-4EF1-B832-84C0017C69D5}"/>
            </c:ext>
          </c:extLst>
        </c:ser>
        <c:ser>
          <c:idx val="3"/>
          <c:order val="3"/>
          <c:tx>
            <c:strRef>
              <c:f>就業率!$E$2</c:f>
              <c:strCache>
                <c:ptCount val="1"/>
                <c:pt idx="0">
                  <c:v>愛知</c:v>
                </c:pt>
              </c:strCache>
            </c:strRef>
          </c:tx>
          <c:spPr>
            <a:ln w="28575" cap="rnd">
              <a:solidFill>
                <a:schemeClr val="accent6"/>
              </a:solidFill>
              <a:round/>
            </a:ln>
            <a:effectLst/>
          </c:spPr>
          <c:marker>
            <c:symbol val="triangle"/>
            <c:size val="7"/>
            <c:spPr>
              <a:solidFill>
                <a:schemeClr val="accent6"/>
              </a:solidFill>
              <a:ln w="9525">
                <a:noFill/>
              </a:ln>
              <a:effectLst/>
            </c:spPr>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B2-4EF1-B832-84C0017C69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就業率!$E$3:$E$17</c:f>
              <c:numCache>
                <c:formatCode>0.0"%"</c:formatCode>
                <c:ptCount val="15"/>
                <c:pt idx="0">
                  <c:v>59.886471144749287</c:v>
                </c:pt>
                <c:pt idx="1">
                  <c:v>59.996853861884539</c:v>
                </c:pt>
                <c:pt idx="2">
                  <c:v>59.381863821775958</c:v>
                </c:pt>
                <c:pt idx="3">
                  <c:v>60.434578708769735</c:v>
                </c:pt>
                <c:pt idx="4">
                  <c:v>60.952825782344696</c:v>
                </c:pt>
                <c:pt idx="5">
                  <c:v>60.387596899224803</c:v>
                </c:pt>
                <c:pt idx="6">
                  <c:v>60.490968040759604</c:v>
                </c:pt>
                <c:pt idx="7">
                  <c:v>60.92908783264113</c:v>
                </c:pt>
                <c:pt idx="8">
                  <c:v>62.505750651740534</c:v>
                </c:pt>
                <c:pt idx="9">
                  <c:v>63.333333333333329</c:v>
                </c:pt>
                <c:pt idx="10">
                  <c:v>63.163514338010984</c:v>
                </c:pt>
                <c:pt idx="11">
                  <c:v>63.52546508081732</c:v>
                </c:pt>
                <c:pt idx="12">
                  <c:v>63.93517810732304</c:v>
                </c:pt>
                <c:pt idx="13">
                  <c:v>64.460409660654236</c:v>
                </c:pt>
                <c:pt idx="14">
                  <c:v>64.4777031154551</c:v>
                </c:pt>
              </c:numCache>
            </c:numRef>
          </c:val>
          <c:smooth val="0"/>
          <c:extLst>
            <c:ext xmlns:c16="http://schemas.microsoft.com/office/drawing/2014/chart" uri="{C3380CC4-5D6E-409C-BE32-E72D297353CC}">
              <c16:uniqueId val="{00000007-83B2-4EF1-B832-84C0017C69D5}"/>
            </c:ext>
          </c:extLst>
        </c:ser>
        <c:ser>
          <c:idx val="4"/>
          <c:order val="4"/>
          <c:tx>
            <c:strRef>
              <c:f>就業率!$F$2</c:f>
              <c:strCache>
                <c:ptCount val="1"/>
                <c:pt idx="0">
                  <c:v>大阪</c:v>
                </c:pt>
              </c:strCache>
            </c:strRef>
          </c:tx>
          <c:spPr>
            <a:ln w="28575" cap="rnd">
              <a:solidFill>
                <a:srgbClr val="7030A0"/>
              </a:solidFill>
              <a:round/>
            </a:ln>
            <a:effectLst/>
          </c:spPr>
          <c:marker>
            <c:symbol val="circle"/>
            <c:size val="6"/>
            <c:spPr>
              <a:solidFill>
                <a:srgbClr val="7030A0"/>
              </a:solidFill>
              <a:ln w="9525">
                <a:noFill/>
              </a:ln>
              <a:effectLst/>
            </c:spPr>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B2-4EF1-B832-84C0017C69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就業率!$A$3:$A$17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就業率!$F$3:$F$17</c:f>
              <c:numCache>
                <c:formatCode>0.0"%"</c:formatCode>
                <c:ptCount val="15"/>
                <c:pt idx="0">
                  <c:v>53.496549029821594</c:v>
                </c:pt>
                <c:pt idx="1">
                  <c:v>53.962068069628479</c:v>
                </c:pt>
                <c:pt idx="2">
                  <c:v>53.645563051375191</c:v>
                </c:pt>
                <c:pt idx="3">
                  <c:v>54.605518849591917</c:v>
                </c:pt>
                <c:pt idx="4">
                  <c:v>54.690128089015403</c:v>
                </c:pt>
                <c:pt idx="5">
                  <c:v>54.762827969497216</c:v>
                </c:pt>
                <c:pt idx="6">
                  <c:v>55.445161290322574</c:v>
                </c:pt>
                <c:pt idx="7">
                  <c:v>56.012372728444383</c:v>
                </c:pt>
                <c:pt idx="8">
                  <c:v>57.060110696357313</c:v>
                </c:pt>
                <c:pt idx="9">
                  <c:v>59.05643398894459</c:v>
                </c:pt>
                <c:pt idx="10">
                  <c:v>59.317686289598562</c:v>
                </c:pt>
                <c:pt idx="11">
                  <c:v>59.310079507566037</c:v>
                </c:pt>
                <c:pt idx="12">
                  <c:v>59.848192461083237</c:v>
                </c:pt>
                <c:pt idx="13">
                  <c:v>60.077170418006432</c:v>
                </c:pt>
                <c:pt idx="14">
                  <c:v>60.943323480272461</c:v>
                </c:pt>
              </c:numCache>
            </c:numRef>
          </c:val>
          <c:smooth val="0"/>
          <c:extLst>
            <c:ext xmlns:c16="http://schemas.microsoft.com/office/drawing/2014/chart" uri="{C3380CC4-5D6E-409C-BE32-E72D297353CC}">
              <c16:uniqueId val="{00000009-83B2-4EF1-B832-84C0017C69D5}"/>
            </c:ext>
          </c:extLst>
        </c:ser>
        <c:dLbls>
          <c:showLegendKey val="0"/>
          <c:showVal val="0"/>
          <c:showCatName val="0"/>
          <c:showSerName val="0"/>
          <c:showPercent val="0"/>
          <c:showBubbleSize val="0"/>
        </c:dLbls>
        <c:marker val="1"/>
        <c:smooth val="0"/>
        <c:axId val="303233120"/>
        <c:axId val="303234368"/>
      </c:lineChart>
      <c:catAx>
        <c:axId val="3032331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03234368"/>
        <c:crosses val="autoZero"/>
        <c:auto val="1"/>
        <c:lblAlgn val="ctr"/>
        <c:lblOffset val="100"/>
        <c:noMultiLvlLbl val="0"/>
      </c:catAx>
      <c:valAx>
        <c:axId val="303234368"/>
        <c:scaling>
          <c:orientation val="minMax"/>
          <c:min val="5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03233120"/>
        <c:crosses val="autoZero"/>
        <c:crossBetween val="between"/>
        <c:majorUnit val="4"/>
      </c:valAx>
      <c:spPr>
        <a:noFill/>
        <a:ln>
          <a:noFill/>
        </a:ln>
        <a:effectLst/>
      </c:spPr>
    </c:plotArea>
    <c:legend>
      <c:legendPos val="r"/>
      <c:layout>
        <c:manualLayout>
          <c:xMode val="edge"/>
          <c:yMode val="edge"/>
          <c:x val="0.7227335426179603"/>
          <c:y val="0.61517498932991888"/>
          <c:w val="0.22138984018264843"/>
          <c:h val="0.19876476027884482"/>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正規・非正規別就業者数前年同月比増減</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6343252027328417"/>
          <c:y val="2.725291479389350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749932852692554"/>
          <c:y val="0.12326639516854464"/>
          <c:w val="0.86101353309040463"/>
          <c:h val="0.74492894446256719"/>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cat>
            <c:strRef>
              <c:f>Sheet1!$A$29:$A$40</c:f>
              <c:strCache>
                <c:ptCount val="12"/>
                <c:pt idx="0">
                  <c:v>2024/3</c:v>
                </c:pt>
                <c:pt idx="1">
                  <c:v>2024/4</c:v>
                </c:pt>
                <c:pt idx="2">
                  <c:v>2024/5</c:v>
                </c:pt>
                <c:pt idx="3">
                  <c:v>2024/6</c:v>
                </c:pt>
                <c:pt idx="4">
                  <c:v>2024/7</c:v>
                </c:pt>
                <c:pt idx="5">
                  <c:v>2024/8</c:v>
                </c:pt>
                <c:pt idx="6">
                  <c:v>2024/9</c:v>
                </c:pt>
                <c:pt idx="7">
                  <c:v>2024/10</c:v>
                </c:pt>
                <c:pt idx="8">
                  <c:v>2024/11</c:v>
                </c:pt>
                <c:pt idx="9">
                  <c:v>2024/12</c:v>
                </c:pt>
                <c:pt idx="10">
                  <c:v>2025/1</c:v>
                </c:pt>
                <c:pt idx="11">
                  <c:v>2025/2</c:v>
                </c:pt>
              </c:strCache>
            </c:strRef>
          </c:cat>
          <c:val>
            <c:numRef>
              <c:f>Sheet1!$B$29:$B$40</c:f>
              <c:numCache>
                <c:formatCode>General</c:formatCode>
                <c:ptCount val="12"/>
                <c:pt idx="0">
                  <c:v>11</c:v>
                </c:pt>
                <c:pt idx="1">
                  <c:v>2</c:v>
                </c:pt>
                <c:pt idx="2">
                  <c:v>20</c:v>
                </c:pt>
                <c:pt idx="3">
                  <c:v>31</c:v>
                </c:pt>
                <c:pt idx="4">
                  <c:v>34</c:v>
                </c:pt>
                <c:pt idx="5">
                  <c:v>22</c:v>
                </c:pt>
                <c:pt idx="6">
                  <c:v>59</c:v>
                </c:pt>
                <c:pt idx="7">
                  <c:v>77</c:v>
                </c:pt>
                <c:pt idx="8">
                  <c:v>65</c:v>
                </c:pt>
                <c:pt idx="9">
                  <c:v>66</c:v>
                </c:pt>
                <c:pt idx="10">
                  <c:v>27</c:v>
                </c:pt>
                <c:pt idx="11">
                  <c:v>27</c:v>
                </c:pt>
              </c:numCache>
            </c:numRef>
          </c:val>
          <c:extLst>
            <c:ext xmlns:c16="http://schemas.microsoft.com/office/drawing/2014/chart" uri="{C3380CC4-5D6E-409C-BE32-E72D297353CC}">
              <c16:uniqueId val="{00000000-8BE7-413E-B2BC-4BB35F990E2F}"/>
            </c:ext>
          </c:extLst>
        </c:ser>
        <c:ser>
          <c:idx val="1"/>
          <c:order val="1"/>
          <c:tx>
            <c:strRef>
              <c:f>Sheet1!$C$1</c:f>
              <c:strCache>
                <c:ptCount val="1"/>
                <c:pt idx="0">
                  <c:v>非正規雇用増減</c:v>
                </c:pt>
              </c:strCache>
            </c:strRef>
          </c:tx>
          <c:spPr>
            <a:solidFill>
              <a:schemeClr val="accent2"/>
            </a:solidFill>
            <a:ln>
              <a:noFill/>
            </a:ln>
            <a:effectLst/>
          </c:spPr>
          <c:invertIfNegative val="0"/>
          <c:cat>
            <c:strRef>
              <c:f>Sheet1!$A$29:$A$40</c:f>
              <c:strCache>
                <c:ptCount val="12"/>
                <c:pt idx="0">
                  <c:v>2024/3</c:v>
                </c:pt>
                <c:pt idx="1">
                  <c:v>2024/4</c:v>
                </c:pt>
                <c:pt idx="2">
                  <c:v>2024/5</c:v>
                </c:pt>
                <c:pt idx="3">
                  <c:v>2024/6</c:v>
                </c:pt>
                <c:pt idx="4">
                  <c:v>2024/7</c:v>
                </c:pt>
                <c:pt idx="5">
                  <c:v>2024/8</c:v>
                </c:pt>
                <c:pt idx="6">
                  <c:v>2024/9</c:v>
                </c:pt>
                <c:pt idx="7">
                  <c:v>2024/10</c:v>
                </c:pt>
                <c:pt idx="8">
                  <c:v>2024/11</c:v>
                </c:pt>
                <c:pt idx="9">
                  <c:v>2024/12</c:v>
                </c:pt>
                <c:pt idx="10">
                  <c:v>2025/1</c:v>
                </c:pt>
                <c:pt idx="11">
                  <c:v>2025/2</c:v>
                </c:pt>
              </c:strCache>
            </c:strRef>
          </c:cat>
          <c:val>
            <c:numRef>
              <c:f>Sheet1!$C$29:$C$40</c:f>
              <c:numCache>
                <c:formatCode>General</c:formatCode>
                <c:ptCount val="12"/>
                <c:pt idx="0">
                  <c:v>30</c:v>
                </c:pt>
                <c:pt idx="1">
                  <c:v>20</c:v>
                </c:pt>
                <c:pt idx="2">
                  <c:v>-4</c:v>
                </c:pt>
                <c:pt idx="3">
                  <c:v>-12</c:v>
                </c:pt>
                <c:pt idx="4">
                  <c:v>-29</c:v>
                </c:pt>
                <c:pt idx="5">
                  <c:v>13</c:v>
                </c:pt>
                <c:pt idx="6">
                  <c:v>-34</c:v>
                </c:pt>
                <c:pt idx="7">
                  <c:v>4</c:v>
                </c:pt>
                <c:pt idx="8">
                  <c:v>-6</c:v>
                </c:pt>
                <c:pt idx="9">
                  <c:v>-4</c:v>
                </c:pt>
                <c:pt idx="10">
                  <c:v>46</c:v>
                </c:pt>
                <c:pt idx="11">
                  <c:v>13</c:v>
                </c:pt>
              </c:numCache>
            </c:numRef>
          </c:val>
          <c:extLst>
            <c:ext xmlns:c16="http://schemas.microsoft.com/office/drawing/2014/chart" uri="{C3380CC4-5D6E-409C-BE32-E72D297353CC}">
              <c16:uniqueId val="{00000002-8BE7-413E-B2BC-4BB35F990E2F}"/>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ax val="8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17373655422383874"/>
          <c:y val="0.16096014820460999"/>
          <c:w val="0.31213383028399533"/>
          <c:h val="0.15868310807428668"/>
        </c:manualLayout>
      </c:layout>
      <c:overlay val="1"/>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業種別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正規・非正規別就業者数前年同月比増減</a:t>
            </a:r>
            <a:endParaRPr lang="en-US" altLang="ja-JP" sz="1200" b="1" dirty="0">
              <a:latin typeface="Meiryo UI" panose="020B0604030504040204" pitchFamily="50" charset="-128"/>
              <a:ea typeface="Meiryo UI" panose="020B0604030504040204" pitchFamily="50" charset="-128"/>
            </a:endParaRPr>
          </a:p>
          <a:p>
            <a:pPr>
              <a:defRPr sz="1200" b="1">
                <a:latin typeface="Meiryo UI" panose="020B0604030504040204" pitchFamily="50" charset="-128"/>
                <a:ea typeface="Meiryo UI" panose="020B0604030504040204" pitchFamily="50" charset="-128"/>
              </a:defRPr>
            </a:pP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2025</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2</a:t>
            </a:r>
            <a:r>
              <a:rPr lang="ja-JP" altLang="en-US" sz="1050" b="1" dirty="0">
                <a:latin typeface="Meiryo UI" panose="020B0604030504040204" pitchFamily="50" charset="-128"/>
                <a:ea typeface="Meiryo UI" panose="020B0604030504040204" pitchFamily="50" charset="-128"/>
              </a:rPr>
              <a:t>月）</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7574945787591503"/>
          <c:y val="2.632085354702320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093883265217199"/>
          <c:y val="0.10700763326188009"/>
          <c:w val="0.87088004970527833"/>
          <c:h val="0.68295702917430778"/>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-3</c:v>
                </c:pt>
                <c:pt idx="1">
                  <c:v>-6</c:v>
                </c:pt>
                <c:pt idx="2">
                  <c:v>2</c:v>
                </c:pt>
                <c:pt idx="3">
                  <c:v>8</c:v>
                </c:pt>
                <c:pt idx="4">
                  <c:v>-2</c:v>
                </c:pt>
                <c:pt idx="5">
                  <c:v>-13</c:v>
                </c:pt>
                <c:pt idx="6">
                  <c:v>3</c:v>
                </c:pt>
                <c:pt idx="7">
                  <c:v>16</c:v>
                </c:pt>
                <c:pt idx="8">
                  <c:v>-7</c:v>
                </c:pt>
              </c:numCache>
            </c:numRef>
          </c:val>
          <c:extLst>
            <c:ext xmlns:c16="http://schemas.microsoft.com/office/drawing/2014/chart" uri="{C3380CC4-5D6E-409C-BE32-E72D297353CC}">
              <c16:uniqueId val="{00000000-D571-4E75-BD1A-886D4DEA23DE}"/>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24</c:v>
                </c:pt>
                <c:pt idx="1">
                  <c:v>4</c:v>
                </c:pt>
                <c:pt idx="2">
                  <c:v>-5</c:v>
                </c:pt>
                <c:pt idx="3">
                  <c:v>-14</c:v>
                </c:pt>
                <c:pt idx="4">
                  <c:v>2</c:v>
                </c:pt>
                <c:pt idx="5">
                  <c:v>-6</c:v>
                </c:pt>
                <c:pt idx="6">
                  <c:v>-1</c:v>
                </c:pt>
                <c:pt idx="7">
                  <c:v>5</c:v>
                </c:pt>
                <c:pt idx="8">
                  <c:v>2</c:v>
                </c:pt>
              </c:numCache>
            </c:numRef>
          </c:val>
          <c:extLst>
            <c:ext xmlns:c16="http://schemas.microsoft.com/office/drawing/2014/chart" uri="{C3380CC4-5D6E-409C-BE32-E72D297353CC}">
              <c16:uniqueId val="{00000001-D571-4E75-BD1A-886D4DEA23DE}"/>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22155796150598703"/>
          <c:y val="0.17284371079198324"/>
          <c:w val="0.53700206104273807"/>
          <c:h val="7.8242804114449588E-2"/>
        </c:manualLayout>
      </c:layout>
      <c:overlay val="1"/>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まとめ!$B$3:$B$182</c:f>
              <c:numCache>
                <c:formatCode>yyyy"年"m"月"</c:formatCode>
                <c:ptCount val="18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numCache>
            </c:numRef>
          </c:cat>
          <c:val>
            <c:numRef>
              <c:f>まとめ!$C$3:$C$182</c:f>
              <c:numCache>
                <c:formatCode>0.0</c:formatCode>
                <c:ptCount val="180"/>
                <c:pt idx="0">
                  <c:v>93.5</c:v>
                </c:pt>
                <c:pt idx="1">
                  <c:v>94.7</c:v>
                </c:pt>
                <c:pt idx="2">
                  <c:v>95.4</c:v>
                </c:pt>
                <c:pt idx="3">
                  <c:v>96.2</c:v>
                </c:pt>
                <c:pt idx="4">
                  <c:v>98.5</c:v>
                </c:pt>
                <c:pt idx="5">
                  <c:v>98.4</c:v>
                </c:pt>
                <c:pt idx="6">
                  <c:v>99.7</c:v>
                </c:pt>
                <c:pt idx="7">
                  <c:v>100.9</c:v>
                </c:pt>
                <c:pt idx="8">
                  <c:v>99.8</c:v>
                </c:pt>
                <c:pt idx="9">
                  <c:v>100.3</c:v>
                </c:pt>
                <c:pt idx="10">
                  <c:v>102.7</c:v>
                </c:pt>
                <c:pt idx="11">
                  <c:v>102.5</c:v>
                </c:pt>
                <c:pt idx="12">
                  <c:v>105.3</c:v>
                </c:pt>
                <c:pt idx="13">
                  <c:v>107.6</c:v>
                </c:pt>
                <c:pt idx="14">
                  <c:v>108.3</c:v>
                </c:pt>
                <c:pt idx="15">
                  <c:v>108.4</c:v>
                </c:pt>
                <c:pt idx="16">
                  <c:v>105.9</c:v>
                </c:pt>
                <c:pt idx="17">
                  <c:v>109</c:v>
                </c:pt>
                <c:pt idx="18">
                  <c:v>110.5</c:v>
                </c:pt>
                <c:pt idx="19">
                  <c:v>111.5</c:v>
                </c:pt>
                <c:pt idx="20">
                  <c:v>108.9</c:v>
                </c:pt>
                <c:pt idx="21">
                  <c:v>111.9</c:v>
                </c:pt>
                <c:pt idx="22">
                  <c:v>111.6</c:v>
                </c:pt>
                <c:pt idx="23">
                  <c:v>112.9</c:v>
                </c:pt>
                <c:pt idx="24">
                  <c:v>111.3</c:v>
                </c:pt>
                <c:pt idx="25">
                  <c:v>110.9</c:v>
                </c:pt>
                <c:pt idx="26">
                  <c:v>112.2</c:v>
                </c:pt>
                <c:pt idx="27">
                  <c:v>112.4</c:v>
                </c:pt>
                <c:pt idx="28">
                  <c:v>113</c:v>
                </c:pt>
                <c:pt idx="29">
                  <c:v>113</c:v>
                </c:pt>
                <c:pt idx="30">
                  <c:v>111.3</c:v>
                </c:pt>
                <c:pt idx="31">
                  <c:v>112.4</c:v>
                </c:pt>
                <c:pt idx="32">
                  <c:v>114.4</c:v>
                </c:pt>
                <c:pt idx="33">
                  <c:v>116.6</c:v>
                </c:pt>
                <c:pt idx="34">
                  <c:v>116.6</c:v>
                </c:pt>
                <c:pt idx="35">
                  <c:v>116.5</c:v>
                </c:pt>
                <c:pt idx="36">
                  <c:v>116.7</c:v>
                </c:pt>
                <c:pt idx="37">
                  <c:v>119.8</c:v>
                </c:pt>
                <c:pt idx="38">
                  <c:v>121</c:v>
                </c:pt>
                <c:pt idx="39">
                  <c:v>123.7</c:v>
                </c:pt>
                <c:pt idx="40">
                  <c:v>124.3</c:v>
                </c:pt>
                <c:pt idx="41">
                  <c:v>124.3</c:v>
                </c:pt>
                <c:pt idx="42">
                  <c:v>126.5</c:v>
                </c:pt>
                <c:pt idx="43">
                  <c:v>126.5</c:v>
                </c:pt>
                <c:pt idx="44">
                  <c:v>126.7</c:v>
                </c:pt>
                <c:pt idx="45">
                  <c:v>128.19999999999999</c:v>
                </c:pt>
                <c:pt idx="46">
                  <c:v>129</c:v>
                </c:pt>
                <c:pt idx="47">
                  <c:v>130.80000000000001</c:v>
                </c:pt>
                <c:pt idx="48">
                  <c:v>135.30000000000001</c:v>
                </c:pt>
                <c:pt idx="49">
                  <c:v>132.9</c:v>
                </c:pt>
                <c:pt idx="50">
                  <c:v>135.6</c:v>
                </c:pt>
                <c:pt idx="51">
                  <c:v>131.6</c:v>
                </c:pt>
                <c:pt idx="52">
                  <c:v>134</c:v>
                </c:pt>
                <c:pt idx="53">
                  <c:v>133.1</c:v>
                </c:pt>
                <c:pt idx="54">
                  <c:v>131.80000000000001</c:v>
                </c:pt>
                <c:pt idx="55">
                  <c:v>130.69999999999999</c:v>
                </c:pt>
                <c:pt idx="56">
                  <c:v>135.1</c:v>
                </c:pt>
                <c:pt idx="57">
                  <c:v>132.69999999999999</c:v>
                </c:pt>
                <c:pt idx="58">
                  <c:v>132.30000000000001</c:v>
                </c:pt>
                <c:pt idx="59">
                  <c:v>130.80000000000001</c:v>
                </c:pt>
                <c:pt idx="60">
                  <c:v>133.69999999999999</c:v>
                </c:pt>
                <c:pt idx="61">
                  <c:v>133.9</c:v>
                </c:pt>
                <c:pt idx="62">
                  <c:v>127.7</c:v>
                </c:pt>
                <c:pt idx="63">
                  <c:v>129.4</c:v>
                </c:pt>
                <c:pt idx="64">
                  <c:v>129.19999999999999</c:v>
                </c:pt>
                <c:pt idx="65">
                  <c:v>128.80000000000001</c:v>
                </c:pt>
                <c:pt idx="66">
                  <c:v>131</c:v>
                </c:pt>
                <c:pt idx="67">
                  <c:v>129.6</c:v>
                </c:pt>
                <c:pt idx="68">
                  <c:v>129.30000000000001</c:v>
                </c:pt>
                <c:pt idx="69">
                  <c:v>130.4</c:v>
                </c:pt>
                <c:pt idx="70">
                  <c:v>128.69999999999999</c:v>
                </c:pt>
                <c:pt idx="71">
                  <c:v>125.9</c:v>
                </c:pt>
                <c:pt idx="72">
                  <c:v>128.30000000000001</c:v>
                </c:pt>
                <c:pt idx="73">
                  <c:v>129.5</c:v>
                </c:pt>
                <c:pt idx="74">
                  <c:v>129</c:v>
                </c:pt>
                <c:pt idx="75">
                  <c:v>130.9</c:v>
                </c:pt>
                <c:pt idx="76">
                  <c:v>127.9</c:v>
                </c:pt>
                <c:pt idx="77">
                  <c:v>128.1</c:v>
                </c:pt>
                <c:pt idx="78">
                  <c:v>128.69999999999999</c:v>
                </c:pt>
                <c:pt idx="79">
                  <c:v>129.19999999999999</c:v>
                </c:pt>
                <c:pt idx="80">
                  <c:v>128.69999999999999</c:v>
                </c:pt>
                <c:pt idx="81">
                  <c:v>128</c:v>
                </c:pt>
                <c:pt idx="82">
                  <c:v>130.9</c:v>
                </c:pt>
                <c:pt idx="83">
                  <c:v>132.9</c:v>
                </c:pt>
                <c:pt idx="84">
                  <c:v>131.9</c:v>
                </c:pt>
                <c:pt idx="85">
                  <c:v>131.30000000000001</c:v>
                </c:pt>
                <c:pt idx="86">
                  <c:v>132.5</c:v>
                </c:pt>
                <c:pt idx="87">
                  <c:v>134.80000000000001</c:v>
                </c:pt>
                <c:pt idx="88">
                  <c:v>133.6</c:v>
                </c:pt>
                <c:pt idx="89">
                  <c:v>136.69999999999999</c:v>
                </c:pt>
                <c:pt idx="90">
                  <c:v>136</c:v>
                </c:pt>
                <c:pt idx="91">
                  <c:v>135.4</c:v>
                </c:pt>
                <c:pt idx="92">
                  <c:v>136.30000000000001</c:v>
                </c:pt>
                <c:pt idx="93">
                  <c:v>135.19999999999999</c:v>
                </c:pt>
                <c:pt idx="94">
                  <c:v>135.5</c:v>
                </c:pt>
                <c:pt idx="95">
                  <c:v>138.6</c:v>
                </c:pt>
                <c:pt idx="96">
                  <c:v>135.19999999999999</c:v>
                </c:pt>
                <c:pt idx="97">
                  <c:v>136.4</c:v>
                </c:pt>
                <c:pt idx="98">
                  <c:v>135.80000000000001</c:v>
                </c:pt>
                <c:pt idx="99">
                  <c:v>135.5</c:v>
                </c:pt>
                <c:pt idx="100">
                  <c:v>136.30000000000001</c:v>
                </c:pt>
                <c:pt idx="101">
                  <c:v>135</c:v>
                </c:pt>
                <c:pt idx="102">
                  <c:v>133</c:v>
                </c:pt>
                <c:pt idx="103">
                  <c:v>135</c:v>
                </c:pt>
                <c:pt idx="104">
                  <c:v>129.5</c:v>
                </c:pt>
                <c:pt idx="105">
                  <c:v>136.6</c:v>
                </c:pt>
                <c:pt idx="106">
                  <c:v>137.6</c:v>
                </c:pt>
                <c:pt idx="107">
                  <c:v>133.69999999999999</c:v>
                </c:pt>
                <c:pt idx="108">
                  <c:v>132.69999999999999</c:v>
                </c:pt>
                <c:pt idx="109">
                  <c:v>131.69999999999999</c:v>
                </c:pt>
                <c:pt idx="110">
                  <c:v>130.4</c:v>
                </c:pt>
                <c:pt idx="111">
                  <c:v>129.19999999999999</c:v>
                </c:pt>
                <c:pt idx="112">
                  <c:v>131.4</c:v>
                </c:pt>
                <c:pt idx="113">
                  <c:v>129.5</c:v>
                </c:pt>
                <c:pt idx="114">
                  <c:v>128.9</c:v>
                </c:pt>
                <c:pt idx="115">
                  <c:v>128.5</c:v>
                </c:pt>
                <c:pt idx="116">
                  <c:v>129.4</c:v>
                </c:pt>
                <c:pt idx="117">
                  <c:v>124.6</c:v>
                </c:pt>
                <c:pt idx="118">
                  <c:v>122.9</c:v>
                </c:pt>
                <c:pt idx="119">
                  <c:v>125.3</c:v>
                </c:pt>
                <c:pt idx="120">
                  <c:v>121.4</c:v>
                </c:pt>
                <c:pt idx="121">
                  <c:v>118.8</c:v>
                </c:pt>
                <c:pt idx="122">
                  <c:v>113.5</c:v>
                </c:pt>
                <c:pt idx="123">
                  <c:v>99.4</c:v>
                </c:pt>
                <c:pt idx="124">
                  <c:v>92.1</c:v>
                </c:pt>
                <c:pt idx="125">
                  <c:v>90.9</c:v>
                </c:pt>
                <c:pt idx="126">
                  <c:v>92.9</c:v>
                </c:pt>
                <c:pt idx="127">
                  <c:v>91.8</c:v>
                </c:pt>
                <c:pt idx="128">
                  <c:v>93.3</c:v>
                </c:pt>
                <c:pt idx="129">
                  <c:v>97.1</c:v>
                </c:pt>
                <c:pt idx="130">
                  <c:v>94</c:v>
                </c:pt>
                <c:pt idx="131">
                  <c:v>94.7</c:v>
                </c:pt>
                <c:pt idx="132" formatCode="General">
                  <c:v>98.5</c:v>
                </c:pt>
                <c:pt idx="133" formatCode="General">
                  <c:v>98.6</c:v>
                </c:pt>
                <c:pt idx="134" formatCode="General">
                  <c:v>101</c:v>
                </c:pt>
                <c:pt idx="135" formatCode="General">
                  <c:v>103.5</c:v>
                </c:pt>
                <c:pt idx="136" formatCode="General">
                  <c:v>102.8</c:v>
                </c:pt>
                <c:pt idx="137" formatCode="General">
                  <c:v>106.8</c:v>
                </c:pt>
                <c:pt idx="138" formatCode="General">
                  <c:v>106.5</c:v>
                </c:pt>
                <c:pt idx="139" formatCode="General">
                  <c:v>104.3</c:v>
                </c:pt>
                <c:pt idx="140" formatCode="General">
                  <c:v>105.4</c:v>
                </c:pt>
                <c:pt idx="141" formatCode="General">
                  <c:v>106.6</c:v>
                </c:pt>
                <c:pt idx="142" formatCode="General">
                  <c:v>110.3</c:v>
                </c:pt>
                <c:pt idx="143" formatCode="General">
                  <c:v>110</c:v>
                </c:pt>
                <c:pt idx="144" formatCode="General">
                  <c:v>111.9</c:v>
                </c:pt>
                <c:pt idx="145">
                  <c:v>110</c:v>
                </c:pt>
                <c:pt idx="146">
                  <c:v>112.3</c:v>
                </c:pt>
                <c:pt idx="147">
                  <c:v>113.6</c:v>
                </c:pt>
                <c:pt idx="148">
                  <c:v>115.6</c:v>
                </c:pt>
                <c:pt idx="149">
                  <c:v>118.8</c:v>
                </c:pt>
                <c:pt idx="150">
                  <c:v>119.2</c:v>
                </c:pt>
                <c:pt idx="151">
                  <c:v>120.7</c:v>
                </c:pt>
                <c:pt idx="152">
                  <c:v>119.1</c:v>
                </c:pt>
                <c:pt idx="153">
                  <c:v>119.7</c:v>
                </c:pt>
                <c:pt idx="154">
                  <c:v>118.8</c:v>
                </c:pt>
                <c:pt idx="155">
                  <c:v>118.9</c:v>
                </c:pt>
                <c:pt idx="156">
                  <c:v>118.2</c:v>
                </c:pt>
                <c:pt idx="157" formatCode="General">
                  <c:v>117.1</c:v>
                </c:pt>
                <c:pt idx="158" formatCode="General">
                  <c:v>116.4</c:v>
                </c:pt>
                <c:pt idx="159" formatCode="General">
                  <c:v>116.4</c:v>
                </c:pt>
                <c:pt idx="160" formatCode="General">
                  <c:v>115.4</c:v>
                </c:pt>
                <c:pt idx="161" formatCode="General">
                  <c:v>114.3</c:v>
                </c:pt>
                <c:pt idx="162" formatCode="General">
                  <c:v>116</c:v>
                </c:pt>
                <c:pt idx="163" formatCode="General">
                  <c:v>116.3</c:v>
                </c:pt>
                <c:pt idx="164" formatCode="General">
                  <c:v>117.5</c:v>
                </c:pt>
                <c:pt idx="165" formatCode="General">
                  <c:v>113.2</c:v>
                </c:pt>
                <c:pt idx="166" formatCode="General">
                  <c:v>113.3</c:v>
                </c:pt>
                <c:pt idx="167" formatCode="General">
                  <c:v>113.6</c:v>
                </c:pt>
                <c:pt idx="168" formatCode="General">
                  <c:v>112.4</c:v>
                </c:pt>
                <c:pt idx="169" formatCode="General">
                  <c:v>111.9</c:v>
                </c:pt>
                <c:pt idx="170" formatCode="General">
                  <c:v>112.9</c:v>
                </c:pt>
                <c:pt idx="171" formatCode="General">
                  <c:v>111.1</c:v>
                </c:pt>
                <c:pt idx="172" formatCode="General">
                  <c:v>114.7</c:v>
                </c:pt>
                <c:pt idx="173" formatCode="General">
                  <c:v>113.1</c:v>
                </c:pt>
                <c:pt idx="174" formatCode="General">
                  <c:v>113.8</c:v>
                </c:pt>
                <c:pt idx="175" formatCode="General">
                  <c:v>111.1</c:v>
                </c:pt>
                <c:pt idx="176" formatCode="General">
                  <c:v>113.1</c:v>
                </c:pt>
                <c:pt idx="177" formatCode="General">
                  <c:v>114</c:v>
                </c:pt>
                <c:pt idx="178" formatCode="General">
                  <c:v>111.1</c:v>
                </c:pt>
                <c:pt idx="179" formatCode="General">
                  <c:v>114</c:v>
                </c:pt>
              </c:numCache>
            </c:numRef>
          </c:val>
          <c:smooth val="0"/>
          <c:extLst>
            <c:ext xmlns:c16="http://schemas.microsoft.com/office/drawing/2014/chart" uri="{C3380CC4-5D6E-409C-BE32-E72D297353CC}">
              <c16:uniqueId val="{00000000-6272-44E1-A6DE-9A76523DD0D9}"/>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まとめ!$B$3:$B$182</c:f>
              <c:numCache>
                <c:formatCode>yyyy"年"m"月"</c:formatCode>
                <c:ptCount val="18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numCache>
            </c:numRef>
          </c:cat>
          <c:val>
            <c:numRef>
              <c:f>まとめ!$D$3:$D$182</c:f>
              <c:numCache>
                <c:formatCode>0.0_ ;[Red]\-0.0\ </c:formatCode>
                <c:ptCount val="180"/>
                <c:pt idx="0">
                  <c:v>102</c:v>
                </c:pt>
                <c:pt idx="1">
                  <c:v>102.7</c:v>
                </c:pt>
                <c:pt idx="2">
                  <c:v>104.2</c:v>
                </c:pt>
                <c:pt idx="3">
                  <c:v>105.3</c:v>
                </c:pt>
                <c:pt idx="4">
                  <c:v>104.9</c:v>
                </c:pt>
                <c:pt idx="5">
                  <c:v>105.5</c:v>
                </c:pt>
                <c:pt idx="6">
                  <c:v>106.2</c:v>
                </c:pt>
                <c:pt idx="7">
                  <c:v>106.5</c:v>
                </c:pt>
                <c:pt idx="8">
                  <c:v>107.4</c:v>
                </c:pt>
                <c:pt idx="9">
                  <c:v>106.8</c:v>
                </c:pt>
                <c:pt idx="10">
                  <c:v>108.8</c:v>
                </c:pt>
                <c:pt idx="11">
                  <c:v>109.1</c:v>
                </c:pt>
                <c:pt idx="12">
                  <c:v>108.9</c:v>
                </c:pt>
                <c:pt idx="13">
                  <c:v>110.4</c:v>
                </c:pt>
                <c:pt idx="14">
                  <c:v>102.4</c:v>
                </c:pt>
                <c:pt idx="15">
                  <c:v>101</c:v>
                </c:pt>
                <c:pt idx="16">
                  <c:v>103.6</c:v>
                </c:pt>
                <c:pt idx="17">
                  <c:v>105.9</c:v>
                </c:pt>
                <c:pt idx="18">
                  <c:v>107.1</c:v>
                </c:pt>
                <c:pt idx="19">
                  <c:v>108.4</c:v>
                </c:pt>
                <c:pt idx="20">
                  <c:v>109.3</c:v>
                </c:pt>
                <c:pt idx="21">
                  <c:v>110.8</c:v>
                </c:pt>
                <c:pt idx="22">
                  <c:v>109.2</c:v>
                </c:pt>
                <c:pt idx="23">
                  <c:v>111.3</c:v>
                </c:pt>
                <c:pt idx="24">
                  <c:v>111.4</c:v>
                </c:pt>
                <c:pt idx="25">
                  <c:v>112.4</c:v>
                </c:pt>
                <c:pt idx="26">
                  <c:v>113.7</c:v>
                </c:pt>
                <c:pt idx="27">
                  <c:v>112.2</c:v>
                </c:pt>
                <c:pt idx="28">
                  <c:v>111.9</c:v>
                </c:pt>
                <c:pt idx="29">
                  <c:v>109.6</c:v>
                </c:pt>
                <c:pt idx="30">
                  <c:v>109</c:v>
                </c:pt>
                <c:pt idx="31">
                  <c:v>108.8</c:v>
                </c:pt>
                <c:pt idx="32">
                  <c:v>107.4</c:v>
                </c:pt>
                <c:pt idx="33">
                  <c:v>107.3</c:v>
                </c:pt>
                <c:pt idx="34">
                  <c:v>106.8</c:v>
                </c:pt>
                <c:pt idx="35">
                  <c:v>108.2</c:v>
                </c:pt>
                <c:pt idx="36">
                  <c:v>108.3</c:v>
                </c:pt>
                <c:pt idx="37">
                  <c:v>109.4</c:v>
                </c:pt>
                <c:pt idx="38">
                  <c:v>111.1</c:v>
                </c:pt>
                <c:pt idx="39">
                  <c:v>111.7</c:v>
                </c:pt>
                <c:pt idx="40">
                  <c:v>113.1</c:v>
                </c:pt>
                <c:pt idx="41">
                  <c:v>112.8</c:v>
                </c:pt>
                <c:pt idx="42">
                  <c:v>113.8</c:v>
                </c:pt>
                <c:pt idx="43">
                  <c:v>114.9</c:v>
                </c:pt>
                <c:pt idx="44">
                  <c:v>115.7</c:v>
                </c:pt>
                <c:pt idx="45">
                  <c:v>116.4</c:v>
                </c:pt>
                <c:pt idx="46">
                  <c:v>117.5</c:v>
                </c:pt>
                <c:pt idx="47">
                  <c:v>117.5</c:v>
                </c:pt>
                <c:pt idx="48">
                  <c:v>119</c:v>
                </c:pt>
                <c:pt idx="49">
                  <c:v>118.8</c:v>
                </c:pt>
                <c:pt idx="50">
                  <c:v>120.7</c:v>
                </c:pt>
                <c:pt idx="51">
                  <c:v>116.6</c:v>
                </c:pt>
                <c:pt idx="52">
                  <c:v>117.1</c:v>
                </c:pt>
                <c:pt idx="53">
                  <c:v>115.9</c:v>
                </c:pt>
                <c:pt idx="54">
                  <c:v>116.5</c:v>
                </c:pt>
                <c:pt idx="55">
                  <c:v>115.7</c:v>
                </c:pt>
                <c:pt idx="56">
                  <c:v>117.2</c:v>
                </c:pt>
                <c:pt idx="57">
                  <c:v>116.9</c:v>
                </c:pt>
                <c:pt idx="58">
                  <c:v>116.4</c:v>
                </c:pt>
                <c:pt idx="59">
                  <c:v>116.6</c:v>
                </c:pt>
                <c:pt idx="60">
                  <c:v>118.5</c:v>
                </c:pt>
                <c:pt idx="61">
                  <c:v>116.9</c:v>
                </c:pt>
                <c:pt idx="62">
                  <c:v>116.2</c:v>
                </c:pt>
                <c:pt idx="63">
                  <c:v>117.4</c:v>
                </c:pt>
                <c:pt idx="64">
                  <c:v>116.7</c:v>
                </c:pt>
                <c:pt idx="65">
                  <c:v>117.4</c:v>
                </c:pt>
                <c:pt idx="66">
                  <c:v>117.3</c:v>
                </c:pt>
                <c:pt idx="67">
                  <c:v>116.4</c:v>
                </c:pt>
                <c:pt idx="68">
                  <c:v>117.2</c:v>
                </c:pt>
                <c:pt idx="69">
                  <c:v>116.9</c:v>
                </c:pt>
                <c:pt idx="70">
                  <c:v>116.2</c:v>
                </c:pt>
                <c:pt idx="71">
                  <c:v>115.3</c:v>
                </c:pt>
                <c:pt idx="72">
                  <c:v>116.7</c:v>
                </c:pt>
                <c:pt idx="73">
                  <c:v>115.6</c:v>
                </c:pt>
                <c:pt idx="74">
                  <c:v>115.9</c:v>
                </c:pt>
                <c:pt idx="75">
                  <c:v>115.6</c:v>
                </c:pt>
                <c:pt idx="76">
                  <c:v>115.3</c:v>
                </c:pt>
                <c:pt idx="77">
                  <c:v>115.6</c:v>
                </c:pt>
                <c:pt idx="78">
                  <c:v>116.1</c:v>
                </c:pt>
                <c:pt idx="79">
                  <c:v>116.5</c:v>
                </c:pt>
                <c:pt idx="80">
                  <c:v>117</c:v>
                </c:pt>
                <c:pt idx="81">
                  <c:v>117.6</c:v>
                </c:pt>
                <c:pt idx="82">
                  <c:v>119.3</c:v>
                </c:pt>
                <c:pt idx="83">
                  <c:v>119.3</c:v>
                </c:pt>
                <c:pt idx="84">
                  <c:v>118.9</c:v>
                </c:pt>
                <c:pt idx="85">
                  <c:v>119.6</c:v>
                </c:pt>
                <c:pt idx="86">
                  <c:v>119.7</c:v>
                </c:pt>
                <c:pt idx="87">
                  <c:v>120.9</c:v>
                </c:pt>
                <c:pt idx="88">
                  <c:v>120.8</c:v>
                </c:pt>
                <c:pt idx="89">
                  <c:v>121.4</c:v>
                </c:pt>
                <c:pt idx="90">
                  <c:v>120.7</c:v>
                </c:pt>
                <c:pt idx="91">
                  <c:v>122.3</c:v>
                </c:pt>
                <c:pt idx="92">
                  <c:v>121.3</c:v>
                </c:pt>
                <c:pt idx="93">
                  <c:v>121.5</c:v>
                </c:pt>
                <c:pt idx="94">
                  <c:v>123</c:v>
                </c:pt>
                <c:pt idx="95">
                  <c:v>124.3</c:v>
                </c:pt>
                <c:pt idx="96">
                  <c:v>122.5</c:v>
                </c:pt>
                <c:pt idx="97">
                  <c:v>122.2</c:v>
                </c:pt>
                <c:pt idx="98">
                  <c:v>122.6</c:v>
                </c:pt>
                <c:pt idx="99">
                  <c:v>123.1</c:v>
                </c:pt>
                <c:pt idx="100">
                  <c:v>123</c:v>
                </c:pt>
                <c:pt idx="101">
                  <c:v>122.6</c:v>
                </c:pt>
                <c:pt idx="102">
                  <c:v>121.9</c:v>
                </c:pt>
                <c:pt idx="103">
                  <c:v>122.1</c:v>
                </c:pt>
                <c:pt idx="104">
                  <c:v>120</c:v>
                </c:pt>
                <c:pt idx="105">
                  <c:v>121.9</c:v>
                </c:pt>
                <c:pt idx="106">
                  <c:v>120</c:v>
                </c:pt>
                <c:pt idx="107">
                  <c:v>119.2</c:v>
                </c:pt>
                <c:pt idx="108">
                  <c:v>117.5</c:v>
                </c:pt>
                <c:pt idx="109">
                  <c:v>119.7</c:v>
                </c:pt>
                <c:pt idx="110">
                  <c:v>119.4</c:v>
                </c:pt>
                <c:pt idx="111">
                  <c:v>118.9</c:v>
                </c:pt>
                <c:pt idx="112">
                  <c:v>119.1</c:v>
                </c:pt>
                <c:pt idx="113">
                  <c:v>116.8</c:v>
                </c:pt>
                <c:pt idx="114">
                  <c:v>116.7</c:v>
                </c:pt>
                <c:pt idx="115">
                  <c:v>116.2</c:v>
                </c:pt>
                <c:pt idx="116">
                  <c:v>117.6</c:v>
                </c:pt>
                <c:pt idx="117">
                  <c:v>112.2</c:v>
                </c:pt>
                <c:pt idx="118">
                  <c:v>111.6</c:v>
                </c:pt>
                <c:pt idx="119">
                  <c:v>111.5</c:v>
                </c:pt>
                <c:pt idx="120">
                  <c:v>110.3</c:v>
                </c:pt>
                <c:pt idx="121">
                  <c:v>108.7</c:v>
                </c:pt>
                <c:pt idx="122">
                  <c:v>106</c:v>
                </c:pt>
                <c:pt idx="123">
                  <c:v>94.4</c:v>
                </c:pt>
                <c:pt idx="124">
                  <c:v>87</c:v>
                </c:pt>
                <c:pt idx="125">
                  <c:v>89.9</c:v>
                </c:pt>
                <c:pt idx="126">
                  <c:v>95.2</c:v>
                </c:pt>
                <c:pt idx="127">
                  <c:v>96.9</c:v>
                </c:pt>
                <c:pt idx="128">
                  <c:v>99.7</c:v>
                </c:pt>
                <c:pt idx="129">
                  <c:v>103.6</c:v>
                </c:pt>
                <c:pt idx="130">
                  <c:v>104.1</c:v>
                </c:pt>
                <c:pt idx="131">
                  <c:v>104.3</c:v>
                </c:pt>
                <c:pt idx="132" formatCode="General">
                  <c:v>106.9</c:v>
                </c:pt>
                <c:pt idx="133" formatCode="General">
                  <c:v>106.3</c:v>
                </c:pt>
                <c:pt idx="134" formatCode="General">
                  <c:v>108.7</c:v>
                </c:pt>
                <c:pt idx="135" formatCode="General">
                  <c:v>111</c:v>
                </c:pt>
                <c:pt idx="136" formatCode="General">
                  <c:v>109.6</c:v>
                </c:pt>
                <c:pt idx="137" formatCode="General">
                  <c:v>110.3</c:v>
                </c:pt>
                <c:pt idx="138" formatCode="General">
                  <c:v>109.7</c:v>
                </c:pt>
                <c:pt idx="139" formatCode="General">
                  <c:v>107</c:v>
                </c:pt>
                <c:pt idx="140" formatCode="General">
                  <c:v>105</c:v>
                </c:pt>
                <c:pt idx="141" formatCode="General">
                  <c:v>106.9</c:v>
                </c:pt>
                <c:pt idx="142" formatCode="General">
                  <c:v>111.5</c:v>
                </c:pt>
                <c:pt idx="143" formatCode="General">
                  <c:v>111.5</c:v>
                </c:pt>
                <c:pt idx="144" formatCode="General">
                  <c:v>111</c:v>
                </c:pt>
                <c:pt idx="145" formatCode="0.0">
                  <c:v>111.7</c:v>
                </c:pt>
                <c:pt idx="146" formatCode="0.0">
                  <c:v>111.9</c:v>
                </c:pt>
                <c:pt idx="147" formatCode="0.0">
                  <c:v>112.1</c:v>
                </c:pt>
                <c:pt idx="148" formatCode="0.0">
                  <c:v>111.4</c:v>
                </c:pt>
                <c:pt idx="149" formatCode="0.0">
                  <c:v>113.1</c:v>
                </c:pt>
                <c:pt idx="150" formatCode="0.0">
                  <c:v>113.7</c:v>
                </c:pt>
                <c:pt idx="151" formatCode="0.0">
                  <c:v>114.8</c:v>
                </c:pt>
                <c:pt idx="152" formatCode="0.0">
                  <c:v>114.5</c:v>
                </c:pt>
                <c:pt idx="153" formatCode="0.0">
                  <c:v>113.9</c:v>
                </c:pt>
                <c:pt idx="154" formatCode="0.0">
                  <c:v>113.7</c:v>
                </c:pt>
                <c:pt idx="155" formatCode="0.0">
                  <c:v>113.2</c:v>
                </c:pt>
                <c:pt idx="156" formatCode="0.0">
                  <c:v>112.6</c:v>
                </c:pt>
                <c:pt idx="157" formatCode="General">
                  <c:v>114.3</c:v>
                </c:pt>
                <c:pt idx="158" formatCode="General">
                  <c:v>114.4</c:v>
                </c:pt>
                <c:pt idx="159" formatCode="General">
                  <c:v>114.4</c:v>
                </c:pt>
                <c:pt idx="160" formatCode="General">
                  <c:v>114.9</c:v>
                </c:pt>
                <c:pt idx="161" formatCode="General">
                  <c:v>114.8</c:v>
                </c:pt>
                <c:pt idx="162" formatCode="General">
                  <c:v>114.8</c:v>
                </c:pt>
                <c:pt idx="163" formatCode="General">
                  <c:v>115.1</c:v>
                </c:pt>
                <c:pt idx="164" formatCode="General">
                  <c:v>115.8</c:v>
                </c:pt>
                <c:pt idx="165" formatCode="General">
                  <c:v>115.6</c:v>
                </c:pt>
                <c:pt idx="166" formatCode="General">
                  <c:v>114.7</c:v>
                </c:pt>
                <c:pt idx="167" formatCode="General">
                  <c:v>115.9</c:v>
                </c:pt>
                <c:pt idx="168" formatCode="General">
                  <c:v>112.7</c:v>
                </c:pt>
                <c:pt idx="169" formatCode="General">
                  <c:v>112.5</c:v>
                </c:pt>
                <c:pt idx="170" formatCode="General">
                  <c:v>113.6</c:v>
                </c:pt>
                <c:pt idx="171" formatCode="General">
                  <c:v>114.3</c:v>
                </c:pt>
                <c:pt idx="172" formatCode="General">
                  <c:v>115.2</c:v>
                </c:pt>
                <c:pt idx="173" formatCode="General">
                  <c:v>114.2</c:v>
                </c:pt>
                <c:pt idx="174" formatCode="General">
                  <c:v>115.3</c:v>
                </c:pt>
                <c:pt idx="175" formatCode="General">
                  <c:v>113.5</c:v>
                </c:pt>
                <c:pt idx="176" formatCode="General">
                  <c:v>114.1</c:v>
                </c:pt>
                <c:pt idx="177" formatCode="General">
                  <c:v>115.5</c:v>
                </c:pt>
                <c:pt idx="178" formatCode="General">
                  <c:v>114.8</c:v>
                </c:pt>
                <c:pt idx="179" formatCode="General">
                  <c:v>116</c:v>
                </c:pt>
              </c:numCache>
            </c:numRef>
          </c:val>
          <c:smooth val="0"/>
          <c:extLst>
            <c:ext xmlns:c16="http://schemas.microsoft.com/office/drawing/2014/chart" uri="{C3380CC4-5D6E-409C-BE32-E72D297353CC}">
              <c16:uniqueId val="{00000001-6272-44E1-A6DE-9A76523DD0D9}"/>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'計算表H22～の推移'!$C$3</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'計算表H22～の推移'!$B$4:$B$17</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'計算表H22～の推移'!$C$4:$C$17</c:f>
              <c:numCache>
                <c:formatCode>#,##0_);[Red]\(#,##0\)</c:formatCode>
                <c:ptCount val="14"/>
                <c:pt idx="0">
                  <c:v>203.49906999999999</c:v>
                </c:pt>
                <c:pt idx="1">
                  <c:v>213.26994999999999</c:v>
                </c:pt>
                <c:pt idx="2">
                  <c:v>221.71596</c:v>
                </c:pt>
                <c:pt idx="3">
                  <c:v>281.34505999999999</c:v>
                </c:pt>
                <c:pt idx="4">
                  <c:v>424.50265999999999</c:v>
                </c:pt>
                <c:pt idx="5">
                  <c:v>594.79024000000004</c:v>
                </c:pt>
                <c:pt idx="6">
                  <c:v>517.02666999999997</c:v>
                </c:pt>
                <c:pt idx="7">
                  <c:v>540.46660999999995</c:v>
                </c:pt>
                <c:pt idx="8">
                  <c:v>650.73992999999996</c:v>
                </c:pt>
                <c:pt idx="9">
                  <c:v>823.65869999999995</c:v>
                </c:pt>
                <c:pt idx="10">
                  <c:v>828.93832999999995</c:v>
                </c:pt>
                <c:pt idx="11">
                  <c:v>880.40833999999995</c:v>
                </c:pt>
                <c:pt idx="12">
                  <c:v>744.07496000000003</c:v>
                </c:pt>
                <c:pt idx="13">
                  <c:v>805.31934000000001</c:v>
                </c:pt>
              </c:numCache>
            </c:numRef>
          </c:val>
          <c:extLst>
            <c:ext xmlns:c16="http://schemas.microsoft.com/office/drawing/2014/chart" uri="{C3380CC4-5D6E-409C-BE32-E72D297353CC}">
              <c16:uniqueId val="{00000000-AE87-4DCC-9312-48368E61683B}"/>
            </c:ext>
          </c:extLst>
        </c:ser>
        <c:dLbls>
          <c:showLegendKey val="0"/>
          <c:showVal val="0"/>
          <c:showCatName val="0"/>
          <c:showSerName val="0"/>
          <c:showPercent val="0"/>
          <c:showBubbleSize val="0"/>
        </c:dLbls>
        <c:gapWidth val="219"/>
        <c:overlap val="-27"/>
        <c:axId val="2071869696"/>
        <c:axId val="1"/>
      </c:barChart>
      <c:lineChart>
        <c:grouping val="standard"/>
        <c:varyColors val="0"/>
        <c:ser>
          <c:idx val="1"/>
          <c:order val="1"/>
          <c:tx>
            <c:strRef>
              <c:f>'計算表H22～の推移'!$D$3</c:f>
              <c:strCache>
                <c:ptCount val="1"/>
                <c:pt idx="0">
                  <c:v>大阪府の医療機器生産額全国シェア</c:v>
                </c:pt>
              </c:strCache>
            </c:strRef>
          </c:tx>
          <c:spPr>
            <a:ln w="28575" cap="rnd">
              <a:solidFill>
                <a:schemeClr val="accent2"/>
              </a:solidFill>
              <a:round/>
            </a:ln>
            <a:effectLst/>
          </c:spPr>
          <c:marker>
            <c:symbol val="none"/>
          </c:marker>
          <c:dLbls>
            <c:dLbl>
              <c:idx val="3"/>
              <c:layout>
                <c:manualLayout>
                  <c:x val="-5.3527374087920444E-2"/>
                  <c:y val="2.7936775732450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87-4DCC-9312-48368E61683B}"/>
                </c:ext>
              </c:extLst>
            </c:dLbl>
            <c:dLbl>
              <c:idx val="4"/>
              <c:layout>
                <c:manualLayout>
                  <c:x val="-5.3527374087920444E-2"/>
                  <c:y val="-2.8580569109389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87-4DCC-9312-48368E61683B}"/>
                </c:ext>
              </c:extLst>
            </c:dLbl>
            <c:dLbl>
              <c:idx val="5"/>
              <c:layout>
                <c:manualLayout>
                  <c:x val="-4.7756228633697217E-2"/>
                  <c:y val="-2.8580569109389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87-4DCC-9312-48368E61683B}"/>
                </c:ext>
              </c:extLst>
            </c:dLbl>
            <c:dLbl>
              <c:idx val="6"/>
              <c:layout>
                <c:manualLayout>
                  <c:x val="-5.3527374087920444E-2"/>
                  <c:y val="-3.4860274091816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87-4DCC-9312-48368E61683B}"/>
                </c:ext>
              </c:extLst>
            </c:dLbl>
            <c:dLbl>
              <c:idx val="7"/>
              <c:layout>
                <c:manualLayout>
                  <c:x val="-4.7756228633697217E-2"/>
                  <c:y val="-3.4860274091816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87-4DCC-9312-48368E61683B}"/>
                </c:ext>
              </c:extLst>
            </c:dLbl>
            <c:dLbl>
              <c:idx val="8"/>
              <c:layout>
                <c:manualLayout>
                  <c:x val="-5.0641801360808834E-2"/>
                  <c:y val="-5.0559536547882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87-4DCC-9312-48368E61683B}"/>
                </c:ext>
              </c:extLst>
            </c:dLbl>
            <c:dLbl>
              <c:idx val="9"/>
              <c:layout>
                <c:manualLayout>
                  <c:x val="-5.9298519542143782E-2"/>
                  <c:y val="-4.113997907424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BC-4520-845A-65BCD9EB9965}"/>
                </c:ext>
              </c:extLst>
            </c:dLbl>
            <c:dLbl>
              <c:idx val="10"/>
              <c:layout>
                <c:manualLayout>
                  <c:x val="-5.3527374087920444E-2"/>
                  <c:y val="-4.7419684056669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BC-4520-845A-65BCD9EB9965}"/>
                </c:ext>
              </c:extLst>
            </c:dLbl>
            <c:dLbl>
              <c:idx val="11"/>
              <c:layout>
                <c:manualLayout>
                  <c:x val="-4.4870655906585712E-2"/>
                  <c:y val="-5.0559536547882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BC-4520-845A-65BCD9EB9965}"/>
                </c:ext>
              </c:extLst>
            </c:dLbl>
            <c:dLbl>
              <c:idx val="13"/>
              <c:layout>
                <c:manualLayout>
                  <c:x val="-4.1985083179474095E-2"/>
                  <c:y val="-3.80001265830295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BC-4520-845A-65BCD9EB9965}"/>
                </c:ext>
              </c:extLst>
            </c:dLbl>
            <c:spPr>
              <a:noFill/>
              <a:ln w="25400">
                <a:noFill/>
              </a:ln>
            </c:spPr>
            <c:txPr>
              <a:bodyPr wrap="square" lIns="38100" tIns="19050" rIns="38100" bIns="19050" anchor="ctr">
                <a:spAutoFit/>
              </a:bodyPr>
              <a:lstStyle/>
              <a:p>
                <a:pPr>
                  <a:defRPr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'計算表H22～の推移'!$B$4:$B$17</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'計算表H22～の推移'!$D$4:$D$17</c:f>
              <c:numCache>
                <c:formatCode>0.0%</c:formatCode>
                <c:ptCount val="14"/>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pt idx="8">
                  <c:v>3.3375057733268279E-2</c:v>
                </c:pt>
                <c:pt idx="9">
                  <c:v>3.2076412970149175E-2</c:v>
                </c:pt>
                <c:pt idx="10">
                  <c:v>3.4164126562750897E-2</c:v>
                </c:pt>
                <c:pt idx="11">
                  <c:v>3.3836515147348048E-2</c:v>
                </c:pt>
                <c:pt idx="12">
                  <c:v>2.8808084314979547E-2</c:v>
                </c:pt>
                <c:pt idx="13">
                  <c:v>0.03</c:v>
                </c:pt>
              </c:numCache>
            </c:numRef>
          </c:val>
          <c:smooth val="0"/>
          <c:extLst>
            <c:ext xmlns:c16="http://schemas.microsoft.com/office/drawing/2014/chart" uri="{C3380CC4-5D6E-409C-BE32-E72D297353CC}">
              <c16:uniqueId val="{0000000A-AE87-4DCC-9312-48368E61683B}"/>
            </c:ext>
          </c:extLst>
        </c:ser>
        <c:dLbls>
          <c:showLegendKey val="0"/>
          <c:showVal val="0"/>
          <c:showCatName val="0"/>
          <c:showSerName val="0"/>
          <c:showPercent val="0"/>
          <c:showBubbleSize val="0"/>
        </c:dLbls>
        <c:marker val="1"/>
        <c:smooth val="0"/>
        <c:axId val="3"/>
        <c:axId val="4"/>
      </c:lineChart>
      <c:catAx>
        <c:axId val="20718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6969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79079945224347"/>
          <c:y val="0.17595683338177615"/>
          <c:w val="0.74372596354782494"/>
          <c:h val="0.70713001656915786"/>
        </c:manualLayout>
      </c:layout>
      <c:barChart>
        <c:barDir val="col"/>
        <c:grouping val="clustered"/>
        <c:varyColors val="0"/>
        <c:ser>
          <c:idx val="0"/>
          <c:order val="0"/>
          <c:tx>
            <c:strRef>
              <c:f>栄養補助食品!$A$18</c:f>
              <c:strCache>
                <c:ptCount val="1"/>
                <c:pt idx="0">
                  <c:v>出荷額（左目盛）</c:v>
                </c:pt>
              </c:strCache>
            </c:strRef>
          </c:tx>
          <c:spPr>
            <a:pattFill prst="trellis">
              <a:fgClr>
                <a:srgbClr val="92D050"/>
              </a:fgClr>
              <a:bgClr>
                <a:schemeClr val="bg1"/>
              </a:bgClr>
            </a:pattFill>
          </c:spPr>
          <c:invertIfNegative val="0"/>
          <c:dLbls>
            <c:dLbl>
              <c:idx val="0"/>
              <c:layout>
                <c:manualLayout>
                  <c:x val="3.1782290807460087E-3"/>
                  <c:y val="6.3853535742896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8C-4D32-B3D1-4059463506C2}"/>
                </c:ext>
              </c:extLst>
            </c:dLbl>
            <c:dLbl>
              <c:idx val="1"/>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8C-4D32-B3D1-4059463506C2}"/>
                </c:ext>
              </c:extLst>
            </c:dLbl>
            <c:dLbl>
              <c:idx val="2"/>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8C-4D32-B3D1-4059463506C2}"/>
                </c:ext>
              </c:extLst>
            </c:dLbl>
            <c:dLbl>
              <c:idx val="3"/>
              <c:layout>
                <c:manualLayout>
                  <c:x val="3.1782290807460382E-3"/>
                  <c:y val="0.197641896347060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8C-4D32-B3D1-4059463506C2}"/>
                </c:ext>
              </c:extLst>
            </c:dLbl>
            <c:dLbl>
              <c:idx val="4"/>
              <c:layout>
                <c:manualLayout>
                  <c:x val="6.3564581614920174E-3"/>
                  <c:y val="0.16723545075520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8C-4D32-B3D1-4059463506C2}"/>
                </c:ext>
              </c:extLst>
            </c:dLbl>
            <c:dLbl>
              <c:idx val="5"/>
              <c:layout>
                <c:manualLayout>
                  <c:x val="-3.1782290807460963E-3"/>
                  <c:y val="0.33447090151041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8C-4D32-B3D1-4059463506C2}"/>
                </c:ext>
              </c:extLst>
            </c:dLbl>
            <c:dLbl>
              <c:idx val="6"/>
              <c:layout>
                <c:manualLayout>
                  <c:x val="-3.1782290807460382E-3"/>
                  <c:y val="0.30406445591855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8C-4D32-B3D1-4059463506C2}"/>
                </c:ext>
              </c:extLst>
            </c:dLbl>
            <c:dLbl>
              <c:idx val="7"/>
              <c:layout>
                <c:manualLayout>
                  <c:x val="-1.1653372008654274E-16"/>
                  <c:y val="0.395283792694121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8C-4D32-B3D1-4059463506C2}"/>
                </c:ext>
              </c:extLst>
            </c:dLbl>
            <c:dLbl>
              <c:idx val="8"/>
              <c:layout>
                <c:manualLayout>
                  <c:x val="3.1782290807459215E-3"/>
                  <c:y val="0.358796057983894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8C-4D32-B3D1-4059463506C2}"/>
                </c:ext>
              </c:extLst>
            </c:dLbl>
            <c:dLbl>
              <c:idx val="9"/>
              <c:layout>
                <c:manualLayout>
                  <c:x val="-3.1782290807461544E-3"/>
                  <c:y val="0.398324437253306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A-4339-8071-66FC319A2B39}"/>
                </c:ext>
              </c:extLst>
            </c:dLbl>
            <c:dLbl>
              <c:idx val="10"/>
              <c:layout>
                <c:manualLayout>
                  <c:x val="-1.2712916322984153E-2"/>
                  <c:y val="0.437852816522718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64-4CC2-B6EF-D29DF65BA38D}"/>
                </c:ext>
              </c:extLst>
            </c:dLbl>
            <c:dLbl>
              <c:idx val="11"/>
              <c:layout>
                <c:manualLayout>
                  <c:x val="-3.1782290807460382E-3"/>
                  <c:y val="0.370958636220636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C2-41BD-9199-6BE383A74131}"/>
                </c:ext>
              </c:extLst>
            </c:dLbl>
            <c:dLbl>
              <c:idx val="12"/>
              <c:layout>
                <c:manualLayout>
                  <c:x val="-1.7845905523963514E-2"/>
                  <c:y val="0.330804545306547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81-472B-AC1F-8A35C00FD6ED}"/>
                </c:ext>
              </c:extLst>
            </c:dLbl>
            <c:spPr>
              <a:noFill/>
              <a:ln>
                <a:noFill/>
              </a:ln>
              <a:effectLst/>
            </c:spPr>
            <c:txPr>
              <a:bodyPr wrap="square" lIns="38100" tIns="19050" rIns="38100" bIns="19050" anchor="ctr">
                <a:spAutoFit/>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栄養補助食品!$B$17:$N$17</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栄養補助食品!$B$18:$N$18</c:f>
              <c:numCache>
                <c:formatCode>#,##0_);[Red]\(#,##0\)</c:formatCode>
                <c:ptCount val="13"/>
                <c:pt idx="0">
                  <c:v>149422</c:v>
                </c:pt>
                <c:pt idx="1">
                  <c:v>156303</c:v>
                </c:pt>
                <c:pt idx="2">
                  <c:v>191181</c:v>
                </c:pt>
                <c:pt idx="3">
                  <c:v>193173</c:v>
                </c:pt>
                <c:pt idx="4">
                  <c:v>212169</c:v>
                </c:pt>
                <c:pt idx="5">
                  <c:v>273301</c:v>
                </c:pt>
                <c:pt idx="6">
                  <c:v>288672</c:v>
                </c:pt>
                <c:pt idx="7" formatCode="#,##0;&quot;▲ &quot;#,##0">
                  <c:v>306974</c:v>
                </c:pt>
                <c:pt idx="8">
                  <c:v>318732</c:v>
                </c:pt>
                <c:pt idx="9" formatCode="#,##0">
                  <c:v>305628</c:v>
                </c:pt>
                <c:pt idx="10" formatCode="#,##0">
                  <c:v>364653</c:v>
                </c:pt>
                <c:pt idx="11" formatCode="#,##0">
                  <c:v>290305</c:v>
                </c:pt>
                <c:pt idx="12" formatCode="#,##0">
                  <c:v>301455</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dLbl>
              <c:idx val="0"/>
              <c:layout>
                <c:manualLayout>
                  <c:x val="-6.3564581614920762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8C-4D32-B3D1-4059463506C2}"/>
                </c:ext>
              </c:extLst>
            </c:dLbl>
            <c:dLbl>
              <c:idx val="1"/>
              <c:layout>
                <c:manualLayout>
                  <c:x val="-6.6742810695666802E-2"/>
                  <c:y val="-5.169095750615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8C-4D32-B3D1-4059463506C2}"/>
                </c:ext>
              </c:extLst>
            </c:dLbl>
            <c:dLbl>
              <c:idx val="2"/>
              <c:layout>
                <c:manualLayout>
                  <c:x val="-5.4029894372682644E-2"/>
                  <c:y val="-3.952837926941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8C-4D32-B3D1-4059463506C2}"/>
                </c:ext>
              </c:extLst>
            </c:dLbl>
            <c:dLbl>
              <c:idx val="3"/>
              <c:layout>
                <c:manualLayout>
                  <c:x val="-5.4029894372682644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8C-4D32-B3D1-4059463506C2}"/>
                </c:ext>
              </c:extLst>
            </c:dLbl>
            <c:dLbl>
              <c:idx val="4"/>
              <c:layout>
                <c:manualLayout>
                  <c:x val="-1.589114540373025E-2"/>
                  <c:y val="-1.5203222795927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8C-4D32-B3D1-4059463506C2}"/>
                </c:ext>
              </c:extLst>
            </c:dLbl>
            <c:dLbl>
              <c:idx val="5"/>
              <c:layout>
                <c:manualLayout>
                  <c:x val="-4.4495207130444532E-2"/>
                  <c:y val="-3.040644559185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8C-4D32-B3D1-4059463506C2}"/>
                </c:ext>
              </c:extLst>
            </c:dLbl>
            <c:dLbl>
              <c:idx val="6"/>
              <c:layout>
                <c:manualLayout>
                  <c:x val="-4.1316978049698493E-2"/>
                  <c:y val="-3.648773471022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8C-4D32-B3D1-4059463506C2}"/>
                </c:ext>
              </c:extLst>
            </c:dLbl>
            <c:dLbl>
              <c:idx val="7"/>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8C-4D32-B3D1-4059463506C2}"/>
                </c:ext>
              </c:extLst>
            </c:dLbl>
            <c:dLbl>
              <c:idx val="8"/>
              <c:layout>
                <c:manualLayout>
                  <c:x val="-5.4029894372682762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8C-4D32-B3D1-4059463506C2}"/>
                </c:ext>
              </c:extLst>
            </c:dLbl>
            <c:dLbl>
              <c:idx val="9"/>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A-4339-8071-66FC319A2B3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64-4CC2-B6EF-D29DF65BA38D}"/>
                </c:ext>
              </c:extLst>
            </c:dLbl>
            <c:dLbl>
              <c:idx val="11"/>
              <c:layout>
                <c:manualLayout>
                  <c:x val="-5.0851665291936611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C2-41BD-9199-6BE383A74131}"/>
                </c:ext>
              </c:extLst>
            </c:dLbl>
            <c:dLbl>
              <c:idx val="12"/>
              <c:layout>
                <c:manualLayout>
                  <c:x val="-4.4614763809908899E-2"/>
                  <c:y val="-2.9536120116656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81-472B-AC1F-8A35C00FD6E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栄養補助食品!$B$17:$N$17</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栄養補助食品!$B$19:$N$19</c:f>
              <c:numCache>
                <c:formatCode>General</c:formatCode>
                <c:ptCount val="13"/>
                <c:pt idx="0">
                  <c:v>207</c:v>
                </c:pt>
                <c:pt idx="1">
                  <c:v>252</c:v>
                </c:pt>
                <c:pt idx="2">
                  <c:v>241</c:v>
                </c:pt>
                <c:pt idx="3">
                  <c:v>239</c:v>
                </c:pt>
                <c:pt idx="4">
                  <c:v>244</c:v>
                </c:pt>
                <c:pt idx="5">
                  <c:v>307</c:v>
                </c:pt>
                <c:pt idx="6">
                  <c:v>263</c:v>
                </c:pt>
                <c:pt idx="7" formatCode="#,##0;&quot;▲ &quot;#,##0">
                  <c:v>266</c:v>
                </c:pt>
                <c:pt idx="8">
                  <c:v>265</c:v>
                </c:pt>
                <c:pt idx="9">
                  <c:v>260</c:v>
                </c:pt>
                <c:pt idx="10">
                  <c:v>382</c:v>
                </c:pt>
                <c:pt idx="11">
                  <c:v>367</c:v>
                </c:pt>
                <c:pt idx="12">
                  <c:v>377</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8.3784124670665386E-2"/>
          <c:y val="3.5794611403231119E-2"/>
          <c:w val="0.89999973308429104"/>
          <c:h val="5.1850647701295403E-2"/>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6345251059445"/>
          <c:y val="0.11922139546170325"/>
          <c:w val="0.71584270720592358"/>
          <c:h val="0.66861916913477204"/>
        </c:manualLayout>
      </c:layout>
      <c:barChart>
        <c:barDir val="col"/>
        <c:grouping val="clustered"/>
        <c:varyColors val="0"/>
        <c:ser>
          <c:idx val="0"/>
          <c:order val="0"/>
          <c:tx>
            <c:strRef>
              <c:f>Sheet1!$B$1</c:f>
              <c:strCache>
                <c:ptCount val="1"/>
                <c:pt idx="0">
                  <c:v>売上高（左目盛）</c:v>
                </c:pt>
              </c:strCache>
            </c:strRef>
          </c:tx>
          <c:spPr>
            <a:pattFill prst="trellis">
              <a:fgClr>
                <a:srgbClr val="92D050"/>
              </a:fgClr>
              <a:bgClr>
                <a:schemeClr val="bg1"/>
              </a:bgClr>
            </a:pattFill>
            <a:ln>
              <a:noFill/>
            </a:ln>
            <a:effectLst/>
          </c:spPr>
          <c:invertIfNegative val="0"/>
          <c:dLbls>
            <c:dLbl>
              <c:idx val="0"/>
              <c:layout>
                <c:manualLayout>
                  <c:x val="6.2500292833688655E-3"/>
                  <c:y val="0.1992773160567294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DD-4669-A30F-72DB6F960B7C}"/>
                </c:ext>
              </c:extLst>
            </c:dLbl>
            <c:dLbl>
              <c:idx val="1"/>
              <c:layout>
                <c:manualLayout>
                  <c:x val="1.909700161202999E-17"/>
                  <c:y val="0.254805610236220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DD-4669-A30F-72DB6F960B7C}"/>
                </c:ext>
              </c:extLst>
            </c:dLbl>
            <c:dLbl>
              <c:idx val="2"/>
              <c:layout>
                <c:manualLayout>
                  <c:x val="6.2500000000000003E-3"/>
                  <c:y val="0.310461368110236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DD-4669-A30F-72DB6F960B7C}"/>
                </c:ext>
              </c:extLst>
            </c:dLbl>
            <c:dLbl>
              <c:idx val="3"/>
              <c:layout>
                <c:manualLayout>
                  <c:x val="4.1666666666665903E-3"/>
                  <c:y val="0.287520423228346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DD-4669-A30F-72DB6F960B7C}"/>
                </c:ext>
              </c:extLst>
            </c:dLbl>
            <c:dLbl>
              <c:idx val="4"/>
              <c:layout>
                <c:manualLayout>
                  <c:x val="-3.819400322405998E-17"/>
                  <c:y val="0.284862204724409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DD-4669-A30F-72DB6F960B7C}"/>
                </c:ext>
              </c:extLst>
            </c:dLbl>
            <c:dLbl>
              <c:idx val="5"/>
              <c:layout>
                <c:manualLayout>
                  <c:x val="2.0833333333333333E-3"/>
                  <c:y val="0.2460624999999999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DD-4669-A30F-72DB6F960B7C}"/>
                </c:ext>
              </c:extLst>
            </c:dLbl>
            <c:dLbl>
              <c:idx val="6"/>
              <c:layout>
                <c:manualLayout>
                  <c:x val="-7.638800644811996E-17"/>
                  <c:y val="0.2676254921259841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DD-4669-A30F-72DB6F960B7C}"/>
                </c:ext>
              </c:extLst>
            </c:dLbl>
            <c:dLbl>
              <c:idx val="7"/>
              <c:layout>
                <c:manualLayout>
                  <c:x val="0"/>
                  <c:y val="0.243002305641044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1DD-4669-A30F-72DB6F960B7C}"/>
                </c:ext>
              </c:extLst>
            </c:dLbl>
            <c:dLbl>
              <c:idx val="8"/>
              <c:layout>
                <c:manualLayout>
                  <c:x val="2.9238645187368837E-3"/>
                  <c:y val="0.185322681899866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DD-4669-A30F-72DB6F960B7C}"/>
                </c:ext>
              </c:extLst>
            </c:dLbl>
            <c:dLbl>
              <c:idx val="9"/>
              <c:layout>
                <c:manualLayout>
                  <c:x val="-8.3333013878400114E-3"/>
                  <c:y val="0.2266117066625192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1DD-4669-A30F-72DB6F960B7C}"/>
                </c:ext>
              </c:extLst>
            </c:dLbl>
            <c:dLbl>
              <c:idx val="10"/>
              <c:layout>
                <c:manualLayout>
                  <c:x val="-1.0416666666666666E-2"/>
                  <c:y val="0.1106520669291337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1DD-4669-A30F-72DB6F960B7C}"/>
                </c:ext>
              </c:extLst>
            </c:dLbl>
            <c:dLbl>
              <c:idx val="11"/>
              <c:layout>
                <c:manualLayout>
                  <c:x val="-8.3333333333334859E-3"/>
                  <c:y val="0.159020669291338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1DD-4669-A30F-72DB6F960B7C}"/>
                </c:ext>
              </c:extLst>
            </c:dLbl>
            <c:dLbl>
              <c:idx val="12"/>
              <c:layout>
                <c:manualLayout>
                  <c:x val="2.0833333333333333E-3"/>
                  <c:y val="0.212124015748031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1DD-4669-A30F-72DB6F960B7C}"/>
                </c:ext>
              </c:extLst>
            </c:dLbl>
            <c:dLbl>
              <c:idx val="13"/>
              <c:layout>
                <c:manualLayout>
                  <c:x val="0"/>
                  <c:y val="0.2178575295275590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1DD-4669-A30F-72DB6F960B7C}"/>
                </c:ext>
              </c:extLst>
            </c:dLbl>
            <c:dLbl>
              <c:idx val="14"/>
              <c:layout>
                <c:manualLayout>
                  <c:x val="-2.7047184345515641E-3"/>
                  <c:y val="0.207427774176593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7F-4AF3-BD7C-612EF2734A9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Sheet1!$B$2:$B$16</c:f>
              <c:numCache>
                <c:formatCode>#,##0</c:formatCode>
                <c:ptCount val="15"/>
                <c:pt idx="0">
                  <c:v>295946</c:v>
                </c:pt>
                <c:pt idx="1">
                  <c:v>292635</c:v>
                </c:pt>
                <c:pt idx="2">
                  <c:v>292505</c:v>
                </c:pt>
                <c:pt idx="3">
                  <c:v>299790</c:v>
                </c:pt>
                <c:pt idx="4">
                  <c:v>310144</c:v>
                </c:pt>
                <c:pt idx="5">
                  <c:v>314644</c:v>
                </c:pt>
                <c:pt idx="6">
                  <c:v>328245</c:v>
                </c:pt>
                <c:pt idx="7">
                  <c:v>333006</c:v>
                </c:pt>
                <c:pt idx="8">
                  <c:v>337263</c:v>
                </c:pt>
                <c:pt idx="9">
                  <c:v>334780</c:v>
                </c:pt>
                <c:pt idx="10">
                  <c:v>223517</c:v>
                </c:pt>
                <c:pt idx="11" formatCode="#,##0_);[Red]\(#,##0\)">
                  <c:v>245031</c:v>
                </c:pt>
                <c:pt idx="12" formatCode="#,##0_);[Red]\(#,##0\)">
                  <c:v>268264</c:v>
                </c:pt>
                <c:pt idx="13" formatCode="#,##0_);[Red]\(#,##0\)">
                  <c:v>278403</c:v>
                </c:pt>
                <c:pt idx="14">
                  <c:v>291038</c:v>
                </c:pt>
              </c:numCache>
            </c:numRef>
          </c:val>
          <c:extLst>
            <c:ext xmlns:c16="http://schemas.microsoft.com/office/drawing/2014/chart" uri="{C3380CC4-5D6E-409C-BE32-E72D297353CC}">
              <c16:uniqueId val="{00000000-41DD-4669-A30F-72DB6F960B7C}"/>
            </c:ext>
          </c:extLst>
        </c:ser>
        <c:dLbls>
          <c:showLegendKey val="0"/>
          <c:showVal val="0"/>
          <c:showCatName val="0"/>
          <c:showSerName val="0"/>
          <c:showPercent val="0"/>
          <c:showBubbleSize val="0"/>
        </c:dLbls>
        <c:gapWidth val="207"/>
        <c:axId val="386802096"/>
        <c:axId val="386805008"/>
      </c:barChart>
      <c:lineChart>
        <c:grouping val="standard"/>
        <c:varyColors val="0"/>
        <c:ser>
          <c:idx val="1"/>
          <c:order val="1"/>
          <c:tx>
            <c:strRef>
              <c:f>Sheet1!$C$1</c:f>
              <c:strCache>
                <c:ptCount val="1"/>
                <c:pt idx="0">
                  <c:v>延べ利用者数（右目盛）</c:v>
                </c:pt>
              </c:strCache>
            </c:strRef>
          </c:tx>
          <c:spPr>
            <a:ln w="25400" cap="rnd">
              <a:solidFill>
                <a:srgbClr val="FF0000"/>
              </a:solidFill>
              <a:round/>
            </a:ln>
            <a:effectLst/>
          </c:spPr>
          <c:marker>
            <c:symbol val="square"/>
            <c:size val="3"/>
            <c:spPr>
              <a:solidFill>
                <a:srgbClr val="FF0000"/>
              </a:solidFill>
              <a:ln w="50800" cap="rnd">
                <a:solidFill>
                  <a:srgbClr val="FF0000"/>
                </a:solidFill>
                <a:round/>
              </a:ln>
              <a:effectLst/>
            </c:spPr>
          </c:marker>
          <c:dLbls>
            <c:dLbl>
              <c:idx val="1"/>
              <c:layout>
                <c:manualLayout>
                  <c:x val="-4.8546916010498709E-2"/>
                  <c:y val="2.658587598425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1DD-4669-A30F-72DB6F960B7C}"/>
                </c:ext>
              </c:extLst>
            </c:dLbl>
            <c:dLbl>
              <c:idx val="3"/>
              <c:layout>
                <c:manualLayout>
                  <c:x val="-4.646358267716539E-2"/>
                  <c:y val="3.2835875984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1DD-4669-A30F-72DB6F960B7C}"/>
                </c:ext>
              </c:extLst>
            </c:dLbl>
            <c:dLbl>
              <c:idx val="5"/>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DD-4669-A30F-72DB6F960B7C}"/>
                </c:ext>
              </c:extLst>
            </c:dLbl>
            <c:dLbl>
              <c:idx val="7"/>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1DD-4669-A30F-72DB6F960B7C}"/>
                </c:ext>
              </c:extLst>
            </c:dLbl>
            <c:dLbl>
              <c:idx val="9"/>
              <c:layout>
                <c:manualLayout>
                  <c:x val="-4.8546916010498764E-2"/>
                  <c:y val="2.97108759842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DD-4669-A30F-72DB6F960B7C}"/>
                </c:ext>
              </c:extLst>
            </c:dLbl>
            <c:dLbl>
              <c:idx val="10"/>
              <c:layout>
                <c:manualLayout>
                  <c:x val="-1.9751259610801666E-2"/>
                  <c:y val="1.8764126450391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DD-4669-A30F-72DB6F960B7C}"/>
                </c:ext>
              </c:extLst>
            </c:dLbl>
            <c:dLbl>
              <c:idx val="12"/>
              <c:layout>
                <c:manualLayout>
                  <c:x val="-4.6463582677165355E-2"/>
                  <c:y val="3.9085875984251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DD-4669-A30F-72DB6F960B7C}"/>
                </c:ext>
              </c:extLst>
            </c:dLbl>
            <c:dLbl>
              <c:idx val="14"/>
              <c:layout>
                <c:manualLayout>
                  <c:x val="-5.4912599259972002E-2"/>
                  <c:y val="4.4715359474527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7F-4AF3-BD7C-612EF2734A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Sheet1!$C$2:$C$16</c:f>
              <c:numCache>
                <c:formatCode>#,##0</c:formatCode>
                <c:ptCount val="15"/>
                <c:pt idx="0">
                  <c:v>204932</c:v>
                </c:pt>
                <c:pt idx="1">
                  <c:v>205629</c:v>
                </c:pt>
                <c:pt idx="2">
                  <c:v>223597</c:v>
                </c:pt>
                <c:pt idx="3">
                  <c:v>230466</c:v>
                </c:pt>
                <c:pt idx="4">
                  <c:v>223878</c:v>
                </c:pt>
                <c:pt idx="5">
                  <c:v>227133</c:v>
                </c:pt>
                <c:pt idx="6">
                  <c:v>248177</c:v>
                </c:pt>
                <c:pt idx="7">
                  <c:v>252047</c:v>
                </c:pt>
                <c:pt idx="8">
                  <c:v>256243</c:v>
                </c:pt>
                <c:pt idx="9">
                  <c:v>254507</c:v>
                </c:pt>
                <c:pt idx="10">
                  <c:v>171582</c:v>
                </c:pt>
                <c:pt idx="11" formatCode="#,##0_);[Red]\(#,##0\)">
                  <c:v>198192</c:v>
                </c:pt>
                <c:pt idx="12" formatCode="#,##0_);[Red]\(#,##0\)">
                  <c:v>210419</c:v>
                </c:pt>
                <c:pt idx="13" formatCode="#,##0_);[Red]\(#,##0\)">
                  <c:v>217684</c:v>
                </c:pt>
                <c:pt idx="14">
                  <c:v>226608</c:v>
                </c:pt>
              </c:numCache>
            </c:numRef>
          </c:val>
          <c:smooth val="0"/>
          <c:extLst>
            <c:ext xmlns:c16="http://schemas.microsoft.com/office/drawing/2014/chart" uri="{C3380CC4-5D6E-409C-BE32-E72D297353CC}">
              <c16:uniqueId val="{00000001-41DD-4669-A30F-72DB6F960B7C}"/>
            </c:ext>
          </c:extLst>
        </c:ser>
        <c:dLbls>
          <c:showLegendKey val="0"/>
          <c:showVal val="0"/>
          <c:showCatName val="0"/>
          <c:showSerName val="0"/>
          <c:showPercent val="0"/>
          <c:showBubbleSize val="0"/>
        </c:dLbls>
        <c:marker val="1"/>
        <c:smooth val="0"/>
        <c:axId val="1713711504"/>
        <c:axId val="1713709008"/>
      </c:lineChart>
      <c:catAx>
        <c:axId val="38680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386805008"/>
        <c:crosses val="autoZero"/>
        <c:auto val="1"/>
        <c:lblAlgn val="ctr"/>
        <c:lblOffset val="100"/>
        <c:noMultiLvlLbl val="0"/>
      </c:catAx>
      <c:valAx>
        <c:axId val="386805008"/>
        <c:scaling>
          <c:orientation val="minMax"/>
          <c:max val="360000"/>
          <c:min val="200000"/>
        </c:scaling>
        <c:delete val="0"/>
        <c:axPos val="l"/>
        <c:majorGridlines>
          <c:spPr>
            <a:ln w="317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86802096"/>
        <c:crosses val="autoZero"/>
        <c:crossBetween val="between"/>
      </c:valAx>
      <c:valAx>
        <c:axId val="17137090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713711504"/>
        <c:crosses val="max"/>
        <c:crossBetween val="between"/>
      </c:valAx>
      <c:catAx>
        <c:axId val="1713711504"/>
        <c:scaling>
          <c:orientation val="minMax"/>
        </c:scaling>
        <c:delete val="1"/>
        <c:axPos val="b"/>
        <c:numFmt formatCode="General" sourceLinked="1"/>
        <c:majorTickMark val="out"/>
        <c:minorTickMark val="none"/>
        <c:tickLblPos val="nextTo"/>
        <c:crossAx val="1713709008"/>
        <c:crosses val="autoZero"/>
        <c:auto val="1"/>
        <c:lblAlgn val="ctr"/>
        <c:lblOffset val="100"/>
        <c:noMultiLvlLbl val="0"/>
      </c:catAx>
      <c:spPr>
        <a:noFill/>
        <a:ln>
          <a:noFill/>
        </a:ln>
        <a:effectLst/>
      </c:spPr>
    </c:plotArea>
    <c:legend>
      <c:legendPos val="b"/>
      <c:layout>
        <c:manualLayout>
          <c:xMode val="edge"/>
          <c:yMode val="edge"/>
          <c:x val="0.1218297994955022"/>
          <c:y val="0"/>
          <c:w val="0.65237808641383721"/>
          <c:h val="4.86589024876175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5530307054492E-2"/>
          <c:y val="0.21025519199842974"/>
          <c:w val="0.94786446969294547"/>
          <c:h val="0.72678879962125142"/>
        </c:manualLayout>
      </c:layout>
      <c:barChart>
        <c:barDir val="col"/>
        <c:grouping val="clustered"/>
        <c:varyColors val="0"/>
        <c:ser>
          <c:idx val="0"/>
          <c:order val="0"/>
          <c:tx>
            <c:strRef>
              <c:f>Sheet1!$A$2</c:f>
              <c:strCache>
                <c:ptCount val="1"/>
                <c:pt idx="0">
                  <c:v>大阪</c:v>
                </c:pt>
              </c:strCache>
            </c:strRef>
          </c:tx>
          <c:spPr>
            <a:pattFill prst="pct75">
              <a:fgClr>
                <a:srgbClr val="C0000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Sheet1!$B$2:$M$2</c:f>
              <c:numCache>
                <c:formatCode>General</c:formatCode>
                <c:ptCount val="12"/>
                <c:pt idx="0">
                  <c:v>38</c:v>
                </c:pt>
                <c:pt idx="1">
                  <c:v>32</c:v>
                </c:pt>
                <c:pt idx="2">
                  <c:v>42</c:v>
                </c:pt>
                <c:pt idx="3">
                  <c:v>900</c:v>
                </c:pt>
                <c:pt idx="4">
                  <c:v>90</c:v>
                </c:pt>
                <c:pt idx="5">
                  <c:v>260</c:v>
                </c:pt>
                <c:pt idx="6">
                  <c:v>1036</c:v>
                </c:pt>
                <c:pt idx="7">
                  <c:v>138</c:v>
                </c:pt>
                <c:pt idx="8">
                  <c:v>226</c:v>
                </c:pt>
                <c:pt idx="9">
                  <c:v>306</c:v>
                </c:pt>
                <c:pt idx="10">
                  <c:v>203</c:v>
                </c:pt>
                <c:pt idx="11">
                  <c:v>114</c:v>
                </c:pt>
              </c:numCache>
            </c:numRef>
          </c:val>
          <c:extLst>
            <c:ext xmlns:c16="http://schemas.microsoft.com/office/drawing/2014/chart" uri="{C3380CC4-5D6E-409C-BE32-E72D297353CC}">
              <c16:uniqueId val="{00000000-D63C-45A0-9833-2220E8ED34C6}"/>
            </c:ext>
          </c:extLst>
        </c:ser>
        <c:ser>
          <c:idx val="1"/>
          <c:order val="1"/>
          <c:tx>
            <c:strRef>
              <c:f>Sheet1!$A$3</c:f>
              <c:strCache>
                <c:ptCount val="1"/>
                <c:pt idx="0">
                  <c:v>東京</c:v>
                </c:pt>
              </c:strCache>
            </c:strRef>
          </c:tx>
          <c:spPr>
            <a:solidFill>
              <a:srgbClr val="0070C0"/>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Sheet1!$B$3:$M$3</c:f>
              <c:numCache>
                <c:formatCode>General</c:formatCode>
                <c:ptCount val="12"/>
                <c:pt idx="0">
                  <c:v>58</c:v>
                </c:pt>
                <c:pt idx="1">
                  <c:v>41</c:v>
                </c:pt>
                <c:pt idx="2">
                  <c:v>47</c:v>
                </c:pt>
                <c:pt idx="3">
                  <c:v>1306</c:v>
                </c:pt>
                <c:pt idx="4">
                  <c:v>24</c:v>
                </c:pt>
                <c:pt idx="5">
                  <c:v>350</c:v>
                </c:pt>
                <c:pt idx="6">
                  <c:v>561</c:v>
                </c:pt>
                <c:pt idx="7">
                  <c:v>178</c:v>
                </c:pt>
                <c:pt idx="8">
                  <c:v>295</c:v>
                </c:pt>
                <c:pt idx="9">
                  <c:v>710</c:v>
                </c:pt>
                <c:pt idx="10">
                  <c:v>470</c:v>
                </c:pt>
                <c:pt idx="11">
                  <c:v>114</c:v>
                </c:pt>
              </c:numCache>
            </c:numRef>
          </c:val>
          <c:extLst>
            <c:ext xmlns:c16="http://schemas.microsoft.com/office/drawing/2014/chart" uri="{C3380CC4-5D6E-409C-BE32-E72D297353CC}">
              <c16:uniqueId val="{00000001-D63C-45A0-9833-2220E8ED34C6}"/>
            </c:ext>
          </c:extLst>
        </c:ser>
        <c:ser>
          <c:idx val="2"/>
          <c:order val="2"/>
          <c:tx>
            <c:strRef>
              <c:f>Sheet1!$A$4</c:f>
              <c:strCache>
                <c:ptCount val="1"/>
                <c:pt idx="0">
                  <c:v>愛知</c:v>
                </c:pt>
              </c:strCache>
            </c:strRef>
          </c:tx>
          <c:spPr>
            <a:pattFill prst="smCheck">
              <a:fgClr>
                <a:srgbClr val="92D05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Sheet1!$B$4:$M$4</c:f>
              <c:numCache>
                <c:formatCode>General</c:formatCode>
                <c:ptCount val="12"/>
                <c:pt idx="0">
                  <c:v>31</c:v>
                </c:pt>
                <c:pt idx="1">
                  <c:v>60</c:v>
                </c:pt>
                <c:pt idx="2">
                  <c:v>85</c:v>
                </c:pt>
                <c:pt idx="3">
                  <c:v>429</c:v>
                </c:pt>
                <c:pt idx="4">
                  <c:v>27</c:v>
                </c:pt>
                <c:pt idx="5">
                  <c:v>172</c:v>
                </c:pt>
                <c:pt idx="6">
                  <c:v>671</c:v>
                </c:pt>
                <c:pt idx="7">
                  <c:v>40</c:v>
                </c:pt>
                <c:pt idx="8">
                  <c:v>56</c:v>
                </c:pt>
                <c:pt idx="9">
                  <c:v>159</c:v>
                </c:pt>
                <c:pt idx="10">
                  <c:v>138</c:v>
                </c:pt>
                <c:pt idx="11">
                  <c:v>49</c:v>
                </c:pt>
              </c:numCache>
            </c:numRef>
          </c:val>
          <c:extLst>
            <c:ext xmlns:c16="http://schemas.microsoft.com/office/drawing/2014/chart" uri="{C3380CC4-5D6E-409C-BE32-E72D297353CC}">
              <c16:uniqueId val="{00000002-D63C-45A0-9833-2220E8ED34C6}"/>
            </c:ext>
          </c:extLst>
        </c:ser>
        <c:ser>
          <c:idx val="3"/>
          <c:order val="3"/>
          <c:tx>
            <c:strRef>
              <c:f>Sheet1!$A$5</c:f>
              <c:strCache>
                <c:ptCount val="1"/>
                <c:pt idx="0">
                  <c:v>福岡</c:v>
                </c:pt>
              </c:strCache>
            </c:strRef>
          </c:tx>
          <c:spPr>
            <a:solidFill>
              <a:schemeClr val="accent4"/>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Sheet1!$B$5:$M$5</c:f>
              <c:numCache>
                <c:formatCode>General</c:formatCode>
                <c:ptCount val="12"/>
                <c:pt idx="0">
                  <c:v>38</c:v>
                </c:pt>
                <c:pt idx="1">
                  <c:v>61</c:v>
                </c:pt>
                <c:pt idx="2">
                  <c:v>131</c:v>
                </c:pt>
                <c:pt idx="3">
                  <c:v>141</c:v>
                </c:pt>
                <c:pt idx="4">
                  <c:v>6</c:v>
                </c:pt>
                <c:pt idx="5">
                  <c:v>52</c:v>
                </c:pt>
                <c:pt idx="6">
                  <c:v>226</c:v>
                </c:pt>
                <c:pt idx="7">
                  <c:v>28</c:v>
                </c:pt>
                <c:pt idx="8">
                  <c:v>36</c:v>
                </c:pt>
                <c:pt idx="9">
                  <c:v>33</c:v>
                </c:pt>
                <c:pt idx="10">
                  <c:v>68</c:v>
                </c:pt>
                <c:pt idx="11">
                  <c:v>26</c:v>
                </c:pt>
              </c:numCache>
            </c:numRef>
          </c:val>
          <c:extLst>
            <c:ext xmlns:c16="http://schemas.microsoft.com/office/drawing/2014/chart" uri="{C3380CC4-5D6E-409C-BE32-E72D297353CC}">
              <c16:uniqueId val="{0000000C-D63C-45A0-9833-2220E8ED34C6}"/>
            </c:ext>
          </c:extLst>
        </c:ser>
        <c:dLbls>
          <c:showLegendKey val="0"/>
          <c:showVal val="0"/>
          <c:showCatName val="0"/>
          <c:showSerName val="0"/>
          <c:showPercent val="0"/>
          <c:showBubbleSize val="0"/>
        </c:dLbls>
        <c:gapWidth val="219"/>
        <c:overlap val="-27"/>
        <c:axId val="620239888"/>
        <c:axId val="620234480"/>
      </c:barChart>
      <c:catAx>
        <c:axId val="620239888"/>
        <c:scaling>
          <c:orientation val="minMax"/>
        </c:scaling>
        <c:delete val="1"/>
        <c:axPos val="b"/>
        <c:numFmt formatCode="General" sourceLinked="1"/>
        <c:majorTickMark val="none"/>
        <c:minorTickMark val="none"/>
        <c:tickLblPos val="nextTo"/>
        <c:crossAx val="620234480"/>
        <c:crosses val="autoZero"/>
        <c:auto val="1"/>
        <c:lblAlgn val="ctr"/>
        <c:lblOffset val="100"/>
        <c:noMultiLvlLbl val="0"/>
      </c:catAx>
      <c:valAx>
        <c:axId val="62023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20239888"/>
        <c:crosses val="autoZero"/>
        <c:crossBetween val="between"/>
      </c:valAx>
      <c:spPr>
        <a:noFill/>
        <a:ln>
          <a:noFill/>
        </a:ln>
        <a:effectLst/>
      </c:spPr>
    </c:plotArea>
    <c:legend>
      <c:legendPos val="b"/>
      <c:layout>
        <c:manualLayout>
          <c:xMode val="edge"/>
          <c:yMode val="edge"/>
          <c:x val="0.74124388196761903"/>
          <c:y val="0.21432142172288463"/>
          <c:w val="0.2517813578844178"/>
          <c:h val="9.60244505950263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10"/>
              <c:delete val="1"/>
              <c:extLst>
                <c:ext xmlns:c15="http://schemas.microsoft.com/office/drawing/2012/chart" uri="{CE6537A1-D6FC-4f65-9D91-7224C49458BB}">
                  <c15:layout>
                    <c:manualLayout>
                      <c:w val="9.867448720744712E-2"/>
                      <c:h val="0.13217554536203269"/>
                    </c:manualLayout>
                  </c15:layout>
                </c:ext>
                <c:ext xmlns:c16="http://schemas.microsoft.com/office/drawing/2014/chart" uri="{C3380CC4-5D6E-409C-BE32-E72D297353CC}">
                  <c16:uniqueId val="{00000000-208A-4487-840E-E67CB43927E5}"/>
                </c:ext>
              </c:extLst>
            </c:dLbl>
            <c:dLbl>
              <c:idx val="11"/>
              <c:layout>
                <c:manualLayout>
                  <c:x val="-6.12251925482949E-2"/>
                  <c:y val="-3.8493023392089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39-4EFE-8E99-D6F046D11162}"/>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訪問地別_1人当たり旅行支出!$B$5:$M$5</c:f>
              <c:numCache>
                <c:formatCode>#,##0_ </c:formatCode>
                <c:ptCount val="12"/>
                <c:pt idx="0">
                  <c:v>24174</c:v>
                </c:pt>
                <c:pt idx="1">
                  <c:v>20209</c:v>
                </c:pt>
                <c:pt idx="2">
                  <c:v>21801</c:v>
                </c:pt>
                <c:pt idx="3">
                  <c:v>21065</c:v>
                </c:pt>
                <c:pt idx="4">
                  <c:v>21391</c:v>
                </c:pt>
                <c:pt idx="5">
                  <c:v>35156</c:v>
                </c:pt>
                <c:pt idx="6">
                  <c:v>36720</c:v>
                </c:pt>
                <c:pt idx="7">
                  <c:v>42171</c:v>
                </c:pt>
                <c:pt idx="8">
                  <c:v>62744</c:v>
                </c:pt>
                <c:pt idx="9">
                  <c:v>63889</c:v>
                </c:pt>
                <c:pt idx="10" formatCode="#,##0">
                  <c:v>85489</c:v>
                </c:pt>
                <c:pt idx="11">
                  <c:v>87051</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11"/>
              <c:layout>
                <c:manualLayout>
                  <c:x val="-9.0380046142721146E-2"/>
                  <c:y val="-2.5662015594726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9-4EFE-8E99-D6F046D11162}"/>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訪問地別_1人当たり旅行支出!$B$6:$M$6</c:f>
              <c:numCache>
                <c:formatCode>#,##0_ </c:formatCode>
                <c:ptCount val="12"/>
                <c:pt idx="0">
                  <c:v>21266</c:v>
                </c:pt>
                <c:pt idx="1">
                  <c:v>22169</c:v>
                </c:pt>
                <c:pt idx="2">
                  <c:v>24194</c:v>
                </c:pt>
                <c:pt idx="3">
                  <c:v>27851</c:v>
                </c:pt>
                <c:pt idx="4">
                  <c:v>33939</c:v>
                </c:pt>
                <c:pt idx="5">
                  <c:v>81858</c:v>
                </c:pt>
                <c:pt idx="6">
                  <c:v>64952</c:v>
                </c:pt>
                <c:pt idx="7">
                  <c:v>67926</c:v>
                </c:pt>
                <c:pt idx="8">
                  <c:v>98561</c:v>
                </c:pt>
                <c:pt idx="9">
                  <c:v>99959</c:v>
                </c:pt>
                <c:pt idx="10" formatCode="#,##0">
                  <c:v>140942</c:v>
                </c:pt>
                <c:pt idx="11">
                  <c:v>149621</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11"/>
              <c:layout>
                <c:manualLayout>
                  <c:x val="-1.1661941437770565E-2"/>
                  <c:y val="8.9817054581541184E-2"/>
                </c:manualLayout>
              </c:layout>
              <c:spPr>
                <a:noFill/>
                <a:ln>
                  <a:noFill/>
                </a:ln>
                <a:effectLst/>
              </c:spPr>
              <c:txPr>
                <a:bodyPr wrap="square" lIns="38100" tIns="19050" rIns="38100" bIns="19050" anchor="ctr">
                  <a:spAutoFit/>
                </a:bodyPr>
                <a:lstStyle/>
                <a:p>
                  <a:pPr>
                    <a:defRPr>
                      <a:solidFill>
                        <a:schemeClr val="accent3">
                          <a:lumMod val="75000"/>
                        </a:schemeClr>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39-4EFE-8E99-D6F046D111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訪問地別_1人当たり旅行支出!$B$7:$M$7</c:f>
              <c:numCache>
                <c:formatCode>#,##0_ </c:formatCode>
                <c:ptCount val="12"/>
                <c:pt idx="0">
                  <c:v>21103</c:v>
                </c:pt>
                <c:pt idx="1">
                  <c:v>15874</c:v>
                </c:pt>
                <c:pt idx="2">
                  <c:v>15855</c:v>
                </c:pt>
                <c:pt idx="3">
                  <c:v>16908</c:v>
                </c:pt>
                <c:pt idx="4">
                  <c:v>19306</c:v>
                </c:pt>
                <c:pt idx="5">
                  <c:v>31143</c:v>
                </c:pt>
                <c:pt idx="6">
                  <c:v>28946</c:v>
                </c:pt>
                <c:pt idx="7">
                  <c:v>34490</c:v>
                </c:pt>
                <c:pt idx="8">
                  <c:v>52535</c:v>
                </c:pt>
                <c:pt idx="9">
                  <c:v>50776</c:v>
                </c:pt>
                <c:pt idx="10">
                  <c:v>75010</c:v>
                </c:pt>
                <c:pt idx="11">
                  <c:v>83366</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11"/>
              <c:layout>
                <c:manualLayout>
                  <c:x val="-2.915485359442721E-3"/>
                  <c:y val="-3.2077519493407564E-2"/>
                </c:manualLayout>
              </c:layout>
              <c:spPr>
                <a:noFill/>
                <a:ln>
                  <a:noFill/>
                </a:ln>
                <a:effectLst/>
              </c:spPr>
              <c:txPr>
                <a:bodyPr wrap="square" lIns="38100" tIns="19050" rIns="38100" bIns="19050" anchor="ctr">
                  <a:spAutoFit/>
                </a:bodyPr>
                <a:lstStyle/>
                <a:p>
                  <a:pPr>
                    <a:defRPr>
                      <a:solidFill>
                        <a:schemeClr val="accent4">
                          <a:lumMod val="75000"/>
                        </a:schemeClr>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39-4EFE-8E99-D6F046D111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訪問地別_1人当たり旅行支出!$B$8:$M$8</c:f>
              <c:numCache>
                <c:formatCode>#,##0_ </c:formatCode>
                <c:ptCount val="12"/>
                <c:pt idx="0">
                  <c:v>16600</c:v>
                </c:pt>
                <c:pt idx="1">
                  <c:v>16169</c:v>
                </c:pt>
                <c:pt idx="2">
                  <c:v>16586</c:v>
                </c:pt>
                <c:pt idx="3">
                  <c:v>16190</c:v>
                </c:pt>
                <c:pt idx="4">
                  <c:v>17706</c:v>
                </c:pt>
                <c:pt idx="5">
                  <c:v>21727</c:v>
                </c:pt>
                <c:pt idx="6">
                  <c:v>16303</c:v>
                </c:pt>
                <c:pt idx="7">
                  <c:v>16967</c:v>
                </c:pt>
                <c:pt idx="8">
                  <c:v>29659</c:v>
                </c:pt>
                <c:pt idx="9">
                  <c:v>28825</c:v>
                </c:pt>
                <c:pt idx="10">
                  <c:v>46794</c:v>
                </c:pt>
                <c:pt idx="11">
                  <c:v>48049</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6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34709416784"/>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11"/>
              <c:layout>
                <c:manualLayout>
                  <c:x val="-0.21687673956583575"/>
                  <c:y val="-3.1230358072039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DD-4210-947B-DCD0C63EB899}"/>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国地域別_1人当たり旅行支出!$B$4:$B$15</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国地域別_1人当たり旅行支出!$C$4:$C$15</c:f>
              <c:numCache>
                <c:formatCode>#,##0_);[Red]\(#,##0\)</c:formatCode>
                <c:ptCount val="12"/>
                <c:pt idx="0">
                  <c:v>145498</c:v>
                </c:pt>
                <c:pt idx="1">
                  <c:v>164358</c:v>
                </c:pt>
                <c:pt idx="2">
                  <c:v>160154</c:v>
                </c:pt>
                <c:pt idx="3">
                  <c:v>189111</c:v>
                </c:pt>
                <c:pt idx="4">
                  <c:v>197777</c:v>
                </c:pt>
                <c:pt idx="5">
                  <c:v>229317</c:v>
                </c:pt>
                <c:pt idx="6">
                  <c:v>190406</c:v>
                </c:pt>
                <c:pt idx="7">
                  <c:v>195044</c:v>
                </c:pt>
                <c:pt idx="8" formatCode="#,##0">
                  <c:v>192931</c:v>
                </c:pt>
                <c:pt idx="9">
                  <c:v>185836</c:v>
                </c:pt>
                <c:pt idx="10">
                  <c:v>312766</c:v>
                </c:pt>
                <c:pt idx="11" formatCode="#,##0">
                  <c:v>258246</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11"/>
              <c:layout>
                <c:manualLayout>
                  <c:x val="-1.4653833754448254E-2"/>
                  <c:y val="-5.933768033687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DD-4210-947B-DCD0C63EB899}"/>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国地域別_1人当たり旅行支出!$B$4:$B$15</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国地域別_1人当たり旅行支出!$D$4:$D$15</c:f>
              <c:numCache>
                <c:formatCode>#,##0_);[Red]\(#,##0\)</c:formatCode>
                <c:ptCount val="12"/>
                <c:pt idx="0">
                  <c:v>68489</c:v>
                </c:pt>
                <c:pt idx="1">
                  <c:v>63614</c:v>
                </c:pt>
                <c:pt idx="2">
                  <c:v>61983</c:v>
                </c:pt>
                <c:pt idx="3">
                  <c:v>66204</c:v>
                </c:pt>
                <c:pt idx="4">
                  <c:v>64020</c:v>
                </c:pt>
                <c:pt idx="5">
                  <c:v>63469</c:v>
                </c:pt>
                <c:pt idx="6">
                  <c:v>51569</c:v>
                </c:pt>
                <c:pt idx="7">
                  <c:v>62621</c:v>
                </c:pt>
                <c:pt idx="8" formatCode="#,##0">
                  <c:v>69457</c:v>
                </c:pt>
                <c:pt idx="9">
                  <c:v>68533</c:v>
                </c:pt>
                <c:pt idx="10">
                  <c:v>96714</c:v>
                </c:pt>
                <c:pt idx="11" formatCode="#,##0">
                  <c:v>98560</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11"/>
              <c:layout>
                <c:manualLayout>
                  <c:x val="-1.0746020614315001E-16"/>
                  <c:y val="-6.8706787758486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DD-4210-947B-DCD0C63EB899}"/>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国地域別_1人当たり旅行支出!$B$4:$B$15</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国地域別_1人当たり旅行支出!$E$4:$E$15</c:f>
              <c:numCache>
                <c:formatCode>#,##0_);[Red]\(#,##0\)</c:formatCode>
                <c:ptCount val="12"/>
                <c:pt idx="0">
                  <c:v>77555</c:v>
                </c:pt>
                <c:pt idx="1">
                  <c:v>82508</c:v>
                </c:pt>
                <c:pt idx="2">
                  <c:v>85266</c:v>
                </c:pt>
                <c:pt idx="3">
                  <c:v>80009</c:v>
                </c:pt>
                <c:pt idx="4">
                  <c:v>88915</c:v>
                </c:pt>
                <c:pt idx="5">
                  <c:v>101740</c:v>
                </c:pt>
                <c:pt idx="6">
                  <c:v>92900</c:v>
                </c:pt>
                <c:pt idx="7">
                  <c:v>93376</c:v>
                </c:pt>
                <c:pt idx="8" formatCode="#,##0">
                  <c:v>99398</c:v>
                </c:pt>
                <c:pt idx="9">
                  <c:v>93993</c:v>
                </c:pt>
                <c:pt idx="10">
                  <c:v>158477</c:v>
                </c:pt>
                <c:pt idx="11" formatCode="#,##0">
                  <c:v>154400</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11"/>
              <c:layout>
                <c:manualLayout>
                  <c:x val="-3.8099967761565739E-2"/>
                  <c:y val="-1.8738214843223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DD-4210-947B-DCD0C63EB899}"/>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国地域別_1人当たり旅行支出!$B$4:$B$15</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国地域別_1人当たり旅行支出!$F$4:$F$15</c:f>
              <c:numCache>
                <c:formatCode>#,##0_);[Red]\(#,##0\)</c:formatCode>
                <c:ptCount val="12"/>
                <c:pt idx="0">
                  <c:v>91053</c:v>
                </c:pt>
                <c:pt idx="1">
                  <c:v>95381</c:v>
                </c:pt>
                <c:pt idx="2">
                  <c:v>109934</c:v>
                </c:pt>
                <c:pt idx="3">
                  <c:v>113198</c:v>
                </c:pt>
                <c:pt idx="4">
                  <c:v>110821</c:v>
                </c:pt>
                <c:pt idx="5">
                  <c:v>141135</c:v>
                </c:pt>
                <c:pt idx="6">
                  <c:v>134868</c:v>
                </c:pt>
                <c:pt idx="7">
                  <c:v>133120</c:v>
                </c:pt>
                <c:pt idx="8" formatCode="#,##0">
                  <c:v>136039</c:v>
                </c:pt>
                <c:pt idx="9">
                  <c:v>138521</c:v>
                </c:pt>
                <c:pt idx="10">
                  <c:v>212846</c:v>
                </c:pt>
                <c:pt idx="11" formatCode="#,##0">
                  <c:v>231460</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11"/>
              <c:layout>
                <c:manualLayout>
                  <c:x val="-4.1030734512455522E-2"/>
                  <c:y val="-6.8706787758486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DD-4210-947B-DCD0C63EB899}"/>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国地域別_1人当たり旅行支出!$B$4:$B$15</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2023年</c:v>
                </c:pt>
                <c:pt idx="11">
                  <c:v>2024年</c:v>
                </c:pt>
              </c:strCache>
            </c:strRef>
          </c:cat>
          <c:val>
            <c:numRef>
              <c:f>国地域別_1人当たり旅行支出!$G$4:$G$15</c:f>
              <c:numCache>
                <c:formatCode>#,##0_);[Red]\(#,##0\)</c:formatCode>
                <c:ptCount val="12"/>
                <c:pt idx="0">
                  <c:v>145675</c:v>
                </c:pt>
                <c:pt idx="1">
                  <c:v>134405</c:v>
                </c:pt>
                <c:pt idx="2">
                  <c:v>130244</c:v>
                </c:pt>
                <c:pt idx="3">
                  <c:v>156943</c:v>
                </c:pt>
                <c:pt idx="4">
                  <c:v>146558</c:v>
                </c:pt>
                <c:pt idx="5">
                  <c:v>158839</c:v>
                </c:pt>
                <c:pt idx="6">
                  <c:v>152690</c:v>
                </c:pt>
                <c:pt idx="7">
                  <c:v>163390</c:v>
                </c:pt>
                <c:pt idx="8" formatCode="#,##0">
                  <c:v>168307</c:v>
                </c:pt>
                <c:pt idx="9">
                  <c:v>171349</c:v>
                </c:pt>
                <c:pt idx="10">
                  <c:v>272048</c:v>
                </c:pt>
                <c:pt idx="11" formatCode="#,##0">
                  <c:v>307129</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58198173140598E-2"/>
          <c:y val="8.7997521397489051E-2"/>
          <c:w val="0.88957101287350304"/>
          <c:h val="0.75566365523688939"/>
        </c:manualLayout>
      </c:layout>
      <c:barChart>
        <c:barDir val="col"/>
        <c:grouping val="clustered"/>
        <c:varyColors val="0"/>
        <c:ser>
          <c:idx val="2"/>
          <c:order val="5"/>
          <c:tx>
            <c:strRef>
              <c:f>n2009_8_7!$T$26</c:f>
              <c:strCache>
                <c:ptCount val="1"/>
                <c:pt idx="0">
                  <c:v>全国</c:v>
                </c:pt>
              </c:strCache>
            </c:strRef>
          </c:tx>
          <c:spPr>
            <a:solidFill>
              <a:schemeClr val="accent1">
                <a:lumMod val="40000"/>
                <a:lumOff val="60000"/>
              </a:schemeClr>
            </a:solidFill>
          </c:spPr>
          <c:invertIfNegative val="0"/>
          <c:dLbls>
            <c:dLbl>
              <c:idx val="0"/>
              <c:layout>
                <c:manualLayout>
                  <c:x val="-2.1708843254983204E-17"/>
                  <c:y val="2.20385674931129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DA-4FF3-8B0F-4E3691CFD841}"/>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DA-4FF3-8B0F-4E3691CFD841}"/>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DA-4FF3-8B0F-4E3691CFD841}"/>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DA-4FF3-8B0F-4E3691CFD841}"/>
                </c:ext>
              </c:extLst>
            </c:dLbl>
            <c:dLbl>
              <c:idx val="4"/>
              <c:layout>
                <c:manualLayout>
                  <c:x val="0"/>
                  <c:y val="7.53526854039792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DA-4FF3-8B0F-4E3691CFD841}"/>
                </c:ext>
              </c:extLst>
            </c:dLbl>
            <c:dLbl>
              <c:idx val="5"/>
              <c:layout>
                <c:manualLayout>
                  <c:x val="-8.6835373019932816E-17"/>
                  <c:y val="-3.3057851239669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DA-4FF3-8B0F-4E3691CFD841}"/>
                </c:ext>
              </c:extLst>
            </c:dLbl>
            <c:dLbl>
              <c:idx val="10"/>
              <c:layout>
                <c:manualLayout>
                  <c:x val="8.972662041382376E-3"/>
                  <c:y val="-7.26205095693887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DA-4FF3-8B0F-4E3691CFD841}"/>
                </c:ext>
              </c:extLst>
            </c:dLbl>
            <c:dLbl>
              <c:idx val="11"/>
              <c:layout>
                <c:manualLayout>
                  <c:x val="1.5695888150802284E-3"/>
                  <c:y val="-5.223999771944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DA-4FF3-8B0F-4E3691CFD841}"/>
                </c:ext>
              </c:extLst>
            </c:dLbl>
            <c:dLbl>
              <c:idx val="12"/>
              <c:layout>
                <c:manualLayout>
                  <c:x val="-3.0408498672562403E-3"/>
                  <c:y val="-5.63035604243603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DA-4FF3-8B0F-4E3691CFD841}"/>
                </c:ext>
              </c:extLst>
            </c:dLbl>
            <c:dLbl>
              <c:idx val="13"/>
              <c:layout>
                <c:manualLayout>
                  <c:x val="1.5204249336280642E-3"/>
                  <c:y val="-5.94315360034915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DA-4FF3-8B0F-4E3691CFD841}"/>
                </c:ext>
              </c:extLst>
            </c:dLbl>
            <c:spPr>
              <a:no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n2009_8_7!$T$27:$T$40</c:f>
              <c:numCache>
                <c:formatCode>#,##0_);[Red]\(#,##0\)</c:formatCode>
                <c:ptCount val="14"/>
                <c:pt idx="0">
                  <c:v>2159</c:v>
                </c:pt>
                <c:pt idx="1">
                  <c:v>1892</c:v>
                </c:pt>
                <c:pt idx="2">
                  <c:v>2337</c:v>
                </c:pt>
                <c:pt idx="3">
                  <c:v>2427</c:v>
                </c:pt>
                <c:pt idx="4">
                  <c:v>2590</c:v>
                </c:pt>
                <c:pt idx="5">
                  <c:v>2847</c:v>
                </c:pt>
                <c:pt idx="6">
                  <c:v>3121</c:v>
                </c:pt>
                <c:pt idx="7">
                  <c:v>3313</c:v>
                </c:pt>
                <c:pt idx="8">
                  <c:v>3433</c:v>
                </c:pt>
                <c:pt idx="9">
                  <c:v>3621</c:v>
                </c:pt>
                <c:pt idx="10" formatCode="General">
                  <c:v>222</c:v>
                </c:pt>
                <c:pt idx="11" formatCode="General">
                  <c:v>29</c:v>
                </c:pt>
                <c:pt idx="12" formatCode="General">
                  <c:v>553</c:v>
                </c:pt>
                <c:pt idx="13" formatCode="General">
                  <c:v>1376</c:v>
                </c:pt>
              </c:numCache>
            </c:numRef>
          </c:val>
          <c:extLst>
            <c:ext xmlns:c16="http://schemas.microsoft.com/office/drawing/2014/chart" uri="{C3380CC4-5D6E-409C-BE32-E72D297353CC}">
              <c16:uniqueId val="{0000000A-27DA-4FF3-8B0F-4E3691CFD841}"/>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n2009_8_7!$O$26</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n2009_8_7!$O$27:$O$40</c:f>
              <c:numCache>
                <c:formatCode>#,##0_);[Red]\(#,##0\)</c:formatCode>
                <c:ptCount val="14"/>
                <c:pt idx="0">
                  <c:v>510</c:v>
                </c:pt>
                <c:pt idx="1">
                  <c:v>484</c:v>
                </c:pt>
                <c:pt idx="2">
                  <c:v>517</c:v>
                </c:pt>
                <c:pt idx="3">
                  <c:v>537</c:v>
                </c:pt>
                <c:pt idx="4">
                  <c:v>565</c:v>
                </c:pt>
                <c:pt idx="5">
                  <c:v>583</c:v>
                </c:pt>
                <c:pt idx="6">
                  <c:v>593</c:v>
                </c:pt>
                <c:pt idx="7">
                  <c:v>631</c:v>
                </c:pt>
                <c:pt idx="8" formatCode="General">
                  <c:v>670</c:v>
                </c:pt>
                <c:pt idx="9" formatCode="General">
                  <c:v>581</c:v>
                </c:pt>
                <c:pt idx="10" formatCode="General">
                  <c:v>64</c:v>
                </c:pt>
                <c:pt idx="11" formatCode="General">
                  <c:v>4</c:v>
                </c:pt>
                <c:pt idx="12" formatCode="General">
                  <c:v>136</c:v>
                </c:pt>
                <c:pt idx="13" formatCode="General">
                  <c:v>332</c:v>
                </c:pt>
              </c:numCache>
            </c:numRef>
          </c:val>
          <c:smooth val="0"/>
          <c:extLst>
            <c:ext xmlns:c16="http://schemas.microsoft.com/office/drawing/2014/chart" uri="{C3380CC4-5D6E-409C-BE32-E72D297353CC}">
              <c16:uniqueId val="{0000000B-27DA-4FF3-8B0F-4E3691CFD841}"/>
            </c:ext>
          </c:extLst>
        </c:ser>
        <c:ser>
          <c:idx val="1"/>
          <c:order val="1"/>
          <c:tx>
            <c:strRef>
              <c:f>n2009_8_7!$P$26</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n2009_8_7!$P$27:$P$40</c:f>
              <c:numCache>
                <c:formatCode>#,##0_);[Red]\(#,##0\)</c:formatCode>
                <c:ptCount val="14"/>
                <c:pt idx="0">
                  <c:v>139</c:v>
                </c:pt>
                <c:pt idx="1">
                  <c:v>125</c:v>
                </c:pt>
                <c:pt idx="2">
                  <c:v>144</c:v>
                </c:pt>
                <c:pt idx="3">
                  <c:v>154</c:v>
                </c:pt>
                <c:pt idx="4">
                  <c:v>179</c:v>
                </c:pt>
                <c:pt idx="5">
                  <c:v>187</c:v>
                </c:pt>
                <c:pt idx="6">
                  <c:v>210</c:v>
                </c:pt>
                <c:pt idx="7">
                  <c:v>192</c:v>
                </c:pt>
                <c:pt idx="8" formatCode="General">
                  <c:v>216</c:v>
                </c:pt>
                <c:pt idx="9" formatCode="General">
                  <c:v>259</c:v>
                </c:pt>
                <c:pt idx="10" formatCode="General">
                  <c:v>11</c:v>
                </c:pt>
                <c:pt idx="11" formatCode="General">
                  <c:v>0</c:v>
                </c:pt>
                <c:pt idx="12" formatCode="General">
                  <c:v>25</c:v>
                </c:pt>
                <c:pt idx="13" formatCode="General">
                  <c:v>69</c:v>
                </c:pt>
              </c:numCache>
            </c:numRef>
          </c:val>
          <c:smooth val="0"/>
          <c:extLst>
            <c:ext xmlns:c16="http://schemas.microsoft.com/office/drawing/2014/chart" uri="{C3380CC4-5D6E-409C-BE32-E72D297353CC}">
              <c16:uniqueId val="{0000000C-27DA-4FF3-8B0F-4E3691CFD841}"/>
            </c:ext>
          </c:extLst>
        </c:ser>
        <c:ser>
          <c:idx val="3"/>
          <c:order val="2"/>
          <c:tx>
            <c:strRef>
              <c:f>n2009_8_7!$Q$26</c:f>
              <c:strCache>
                <c:ptCount val="1"/>
                <c:pt idx="0">
                  <c:v>大阪</c:v>
                </c:pt>
              </c:strCache>
            </c:strRef>
          </c:tx>
          <c:spPr>
            <a:ln w="34925">
              <a:solidFill>
                <a:srgbClr val="FF0000"/>
              </a:solidFill>
              <a:prstDash val="solid"/>
            </a:ln>
          </c:spPr>
          <c:marker>
            <c:symbol val="square"/>
            <c:size val="5"/>
            <c:spPr>
              <a:solidFill>
                <a:srgbClr val="FF0000"/>
              </a:solidFill>
              <a:ln>
                <a:solidFill>
                  <a:srgbClr val="FF0000"/>
                </a:solidFill>
                <a:prstDash val="solid"/>
              </a:ln>
            </c:spPr>
          </c:marker>
          <c:dLbls>
            <c:dLbl>
              <c:idx val="0"/>
              <c:layout>
                <c:manualLayout>
                  <c:x val="-2.7740488260777782E-2"/>
                  <c:y val="-5.6933131219813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DA-4FF3-8B0F-4E3691CFD841}"/>
                </c:ext>
              </c:extLst>
            </c:dLbl>
            <c:dLbl>
              <c:idx val="1"/>
              <c:layout>
                <c:manualLayout>
                  <c:x val="-3.3109615020928337E-2"/>
                  <c:y val="-6.3963006251330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7DA-4FF3-8B0F-4E3691CFD841}"/>
                </c:ext>
              </c:extLst>
            </c:dLbl>
            <c:dLbl>
              <c:idx val="3"/>
              <c:layout>
                <c:manualLayout>
                  <c:x val="-3.3573141486810551E-2"/>
                  <c:y val="-3.64648140955474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7DA-4FF3-8B0F-4E3691CFD841}"/>
                </c:ext>
              </c:extLst>
            </c:dLbl>
            <c:dLbl>
              <c:idx val="4"/>
              <c:layout>
                <c:manualLayout>
                  <c:x val="-3.3573141486810551E-2"/>
                  <c:y val="-4.5433423961018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7DA-4FF3-8B0F-4E3691CFD841}"/>
                </c:ext>
              </c:extLst>
            </c:dLbl>
            <c:dLbl>
              <c:idx val="5"/>
              <c:layout>
                <c:manualLayout>
                  <c:x val="-3.4899323940978499E-2"/>
                  <c:y val="-6.0448068735571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7DA-4FF3-8B0F-4E3691CFD841}"/>
                </c:ext>
              </c:extLst>
            </c:dLbl>
            <c:dLbl>
              <c:idx val="6"/>
              <c:layout>
                <c:manualLayout>
                  <c:x val="-3.3109615020928324E-2"/>
                  <c:y val="-4.99032561882966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7DA-4FF3-8B0F-4E3691CFD841}"/>
                </c:ext>
              </c:extLst>
            </c:dLbl>
            <c:dLbl>
              <c:idx val="7"/>
              <c:layout>
                <c:manualLayout>
                  <c:x val="-3.131990610087821E-2"/>
                  <c:y val="-5.341819370405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7DA-4FF3-8B0F-4E3691CFD841}"/>
                </c:ext>
              </c:extLst>
            </c:dLbl>
            <c:dLbl>
              <c:idx val="8"/>
              <c:layout>
                <c:manualLayout>
                  <c:x val="-3.131990610087821E-2"/>
                  <c:y val="-5.6933131219813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7DA-4FF3-8B0F-4E3691CFD841}"/>
                </c:ext>
              </c:extLst>
            </c:dLbl>
            <c:dLbl>
              <c:idx val="9"/>
              <c:layout>
                <c:manualLayout>
                  <c:x val="-3.1319906100878273E-2"/>
                  <c:y val="-4.28733811567798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7DA-4FF3-8B0F-4E3691CFD841}"/>
                </c:ext>
              </c:extLst>
            </c:dLbl>
            <c:dLbl>
              <c:idx val="10"/>
              <c:layout>
                <c:manualLayout>
                  <c:x val="-7.8944772419923797E-3"/>
                  <c:y val="-6.03748546230247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7DA-4FF3-8B0F-4E3691CFD841}"/>
                </c:ext>
              </c:extLst>
            </c:dLbl>
            <c:dLbl>
              <c:idx val="11"/>
              <c:layout>
                <c:manualLayout>
                  <c:x val="-1.8791943660526885E-2"/>
                  <c:y val="-3.9358443641021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7DA-4FF3-8B0F-4E3691CFD841}"/>
                </c:ext>
              </c:extLst>
            </c:dLbl>
            <c:dLbl>
              <c:idx val="12"/>
              <c:layout>
                <c:manualLayout>
                  <c:x val="-2.5950779340727734E-2"/>
                  <c:y val="-6.3963006251330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7DA-4FF3-8B0F-4E3691CFD841}"/>
                </c:ext>
              </c:extLst>
            </c:dLbl>
            <c:dLbl>
              <c:idx val="13"/>
              <c:layout>
                <c:manualLayout>
                  <c:x val="-2.4161070420677423E-2"/>
                  <c:y val="-3.9358443641021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7DA-4FF3-8B0F-4E3691CFD841}"/>
                </c:ext>
              </c:extLst>
            </c:dLbl>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n2009_8_7!$Q$27:$Q$40</c:f>
              <c:numCache>
                <c:formatCode>#,##0_);[Red]\(#,##0\)</c:formatCode>
                <c:ptCount val="14"/>
                <c:pt idx="0">
                  <c:v>152</c:v>
                </c:pt>
                <c:pt idx="1">
                  <c:v>135</c:v>
                </c:pt>
                <c:pt idx="2">
                  <c:v>281</c:v>
                </c:pt>
                <c:pt idx="3">
                  <c:v>314</c:v>
                </c:pt>
                <c:pt idx="4">
                  <c:v>253</c:v>
                </c:pt>
                <c:pt idx="5">
                  <c:v>242</c:v>
                </c:pt>
                <c:pt idx="6">
                  <c:v>280</c:v>
                </c:pt>
                <c:pt idx="7">
                  <c:v>251</c:v>
                </c:pt>
                <c:pt idx="8" formatCode="General">
                  <c:v>240</c:v>
                </c:pt>
                <c:pt idx="9" formatCode="General">
                  <c:v>300</c:v>
                </c:pt>
                <c:pt idx="10" formatCode="General">
                  <c:v>23</c:v>
                </c:pt>
                <c:pt idx="11" formatCode="General">
                  <c:v>0</c:v>
                </c:pt>
                <c:pt idx="12" formatCode="General">
                  <c:v>21</c:v>
                </c:pt>
                <c:pt idx="13" formatCode="General">
                  <c:v>51</c:v>
                </c:pt>
              </c:numCache>
            </c:numRef>
          </c:val>
          <c:smooth val="0"/>
          <c:extLst>
            <c:ext xmlns:c16="http://schemas.microsoft.com/office/drawing/2014/chart" uri="{C3380CC4-5D6E-409C-BE32-E72D297353CC}">
              <c16:uniqueId val="{0000001A-27DA-4FF3-8B0F-4E3691CFD841}"/>
            </c:ext>
          </c:extLst>
        </c:ser>
        <c:ser>
          <c:idx val="4"/>
          <c:order val="3"/>
          <c:tx>
            <c:strRef>
              <c:f>n2009_8_7!$R$26</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n2009_8_7!$R$27:$R$40</c:f>
              <c:numCache>
                <c:formatCode>#,##0_);[Red]\(#,##0\)</c:formatCode>
                <c:ptCount val="14"/>
                <c:pt idx="0">
                  <c:v>160</c:v>
                </c:pt>
                <c:pt idx="1">
                  <c:v>145</c:v>
                </c:pt>
                <c:pt idx="2">
                  <c:v>202</c:v>
                </c:pt>
                <c:pt idx="3">
                  <c:v>179</c:v>
                </c:pt>
                <c:pt idx="4">
                  <c:v>211</c:v>
                </c:pt>
                <c:pt idx="5">
                  <c:v>230</c:v>
                </c:pt>
                <c:pt idx="6">
                  <c:v>290</c:v>
                </c:pt>
                <c:pt idx="7">
                  <c:v>334</c:v>
                </c:pt>
                <c:pt idx="8" formatCode="General">
                  <c:v>367</c:v>
                </c:pt>
                <c:pt idx="9" formatCode="General">
                  <c:v>398</c:v>
                </c:pt>
                <c:pt idx="10" formatCode="General">
                  <c:v>29</c:v>
                </c:pt>
                <c:pt idx="11" formatCode="General">
                  <c:v>4</c:v>
                </c:pt>
                <c:pt idx="12" formatCode="General">
                  <c:v>76</c:v>
                </c:pt>
                <c:pt idx="13" formatCode="General">
                  <c:v>180</c:v>
                </c:pt>
              </c:numCache>
            </c:numRef>
          </c:val>
          <c:smooth val="0"/>
          <c:extLst>
            <c:ext xmlns:c16="http://schemas.microsoft.com/office/drawing/2014/chart" uri="{C3380CC4-5D6E-409C-BE32-E72D297353CC}">
              <c16:uniqueId val="{0000001B-27DA-4FF3-8B0F-4E3691CFD841}"/>
            </c:ext>
          </c:extLst>
        </c:ser>
        <c:ser>
          <c:idx val="5"/>
          <c:order val="4"/>
          <c:tx>
            <c:strRef>
              <c:f>n2009_8_7!$S$26</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n2009_8_7!$N$27:$N$40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n2009_8_7!$S$27:$S$40</c:f>
              <c:numCache>
                <c:formatCode>#,##0_);[Red]\(#,##0\)</c:formatCode>
                <c:ptCount val="14"/>
                <c:pt idx="0">
                  <c:v>269</c:v>
                </c:pt>
                <c:pt idx="1">
                  <c:v>268</c:v>
                </c:pt>
                <c:pt idx="2">
                  <c:v>301</c:v>
                </c:pt>
                <c:pt idx="3">
                  <c:v>312</c:v>
                </c:pt>
                <c:pt idx="4">
                  <c:v>411</c:v>
                </c:pt>
                <c:pt idx="5">
                  <c:v>450</c:v>
                </c:pt>
                <c:pt idx="6">
                  <c:v>488</c:v>
                </c:pt>
                <c:pt idx="7">
                  <c:v>436</c:v>
                </c:pt>
                <c:pt idx="8" formatCode="General">
                  <c:v>427</c:v>
                </c:pt>
                <c:pt idx="9" formatCode="General">
                  <c:v>464</c:v>
                </c:pt>
                <c:pt idx="10" formatCode="General">
                  <c:v>21</c:v>
                </c:pt>
                <c:pt idx="11" formatCode="General">
                  <c:v>2</c:v>
                </c:pt>
                <c:pt idx="12" formatCode="General">
                  <c:v>44</c:v>
                </c:pt>
                <c:pt idx="13" formatCode="General">
                  <c:v>124</c:v>
                </c:pt>
              </c:numCache>
            </c:numRef>
          </c:val>
          <c:smooth val="0"/>
          <c:extLst>
            <c:ext xmlns:c16="http://schemas.microsoft.com/office/drawing/2014/chart" uri="{C3380CC4-5D6E-409C-BE32-E72D297353CC}">
              <c16:uniqueId val="{0000001C-27DA-4FF3-8B0F-4E3691CFD841}"/>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2.4406805264449868E-3"/>
              <c:y val="2.1501124018690489E-3"/>
            </c:manualLayout>
          </c:layout>
          <c:overlay val="0"/>
          <c:spPr>
            <a:noFill/>
            <a:ln w="25400">
              <a:noFill/>
            </a:ln>
          </c:spPr>
        </c:title>
        <c:numFmt formatCode="#,##0_);[Red]\(#,##0\)"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0_);[Red]\(#,##0\)"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0656734625977338"/>
          <c:y val="0.94059798567899533"/>
          <c:w val="0.58686530748045318"/>
          <c:h val="5.9402014321004698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userShapes r:id="rId1"/>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3648293963254"/>
          <c:y val="0.19877211610879952"/>
          <c:w val="0.84730796150481191"/>
          <c:h val="0.5241946834911659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Sheet2!$B$4:$B$10</c:f>
              <c:strCache>
                <c:ptCount val="7"/>
                <c:pt idx="0">
                  <c:v>大阪府</c:v>
                </c:pt>
                <c:pt idx="1">
                  <c:v>東京都</c:v>
                </c:pt>
                <c:pt idx="2">
                  <c:v>愛知県</c:v>
                </c:pt>
                <c:pt idx="3">
                  <c:v>北海道</c:v>
                </c:pt>
                <c:pt idx="4">
                  <c:v>神奈川県</c:v>
                </c:pt>
                <c:pt idx="5">
                  <c:v>福岡県</c:v>
                </c:pt>
                <c:pt idx="6">
                  <c:v>その他</c:v>
                </c:pt>
              </c:strCache>
            </c:strRef>
          </c:cat>
          <c:val>
            <c:numRef>
              <c:f>Sheet2!$C$4:$C$10</c:f>
              <c:numCache>
                <c:formatCode>General</c:formatCode>
                <c:ptCount val="7"/>
                <c:pt idx="0">
                  <c:v>4</c:v>
                </c:pt>
                <c:pt idx="1">
                  <c:v>63</c:v>
                </c:pt>
                <c:pt idx="2">
                  <c:v>3</c:v>
                </c:pt>
                <c:pt idx="3">
                  <c:v>2</c:v>
                </c:pt>
                <c:pt idx="4">
                  <c:v>2</c:v>
                </c:pt>
                <c:pt idx="5">
                  <c:v>2</c:v>
                </c:pt>
                <c:pt idx="6">
                  <c:v>10</c:v>
                </c:pt>
              </c:numCache>
            </c:numRef>
          </c:val>
          <c:extLst>
            <c:ext xmlns:c16="http://schemas.microsoft.com/office/drawing/2014/chart" uri="{C3380CC4-5D6E-409C-BE32-E72D297353CC}">
              <c16:uniqueId val="{00000000-B16F-4950-A3FE-5E3266846247}"/>
            </c:ext>
          </c:extLst>
        </c:ser>
        <c:dLbls>
          <c:showLegendKey val="0"/>
          <c:showVal val="0"/>
          <c:showCatName val="0"/>
          <c:showSerName val="0"/>
          <c:showPercent val="0"/>
          <c:showBubbleSize val="0"/>
        </c:dLbls>
        <c:gapWidth val="219"/>
        <c:overlap val="-27"/>
        <c:axId val="409080688"/>
        <c:axId val="409079440"/>
      </c:barChart>
      <c:catAx>
        <c:axId val="409080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079440"/>
        <c:crosses val="autoZero"/>
        <c:auto val="1"/>
        <c:lblAlgn val="ctr"/>
        <c:lblOffset val="100"/>
        <c:noMultiLvlLbl val="0"/>
      </c:catAx>
      <c:valAx>
        <c:axId val="40907944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900">
                    <a:latin typeface="Meiryo UI" panose="020B0604030504040204" pitchFamily="50" charset="-128"/>
                    <a:ea typeface="Meiryo UI" panose="020B0604030504040204" pitchFamily="50" charset="-128"/>
                  </a:rPr>
                  <a:t>（社）</a:t>
                </a:r>
              </a:p>
            </c:rich>
          </c:tx>
          <c:layout>
            <c:manualLayout>
              <c:xMode val="edge"/>
              <c:yMode val="edge"/>
              <c:x val="7.8700998466158786E-2"/>
              <c:y val="3.0775252184723871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90806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8.4554162926312376E-2"/>
          <c:w val="0.86665470435498515"/>
          <c:h val="0.76921066237291413"/>
        </c:manualLayout>
      </c:layout>
      <c:barChart>
        <c:barDir val="col"/>
        <c:grouping val="clustered"/>
        <c:varyColors val="0"/>
        <c:ser>
          <c:idx val="2"/>
          <c:order val="1"/>
          <c:tx>
            <c:strRef>
              <c:f>提案型融資!$B$5</c:f>
              <c:strCache>
                <c:ptCount val="1"/>
                <c:pt idx="0">
                  <c:v>融資実績</c:v>
                </c:pt>
              </c:strCache>
            </c:strRef>
          </c:tx>
          <c:invertIfNegative val="0"/>
          <c:dLbls>
            <c:spPr>
              <a:noFill/>
              <a:ln>
                <a:noFill/>
              </a:ln>
              <a:effectLst/>
            </c:spPr>
            <c:txPr>
              <a:bodyPr wrap="square" lIns="38100" tIns="19050" rIns="38100" bIns="19050" anchor="ctr">
                <a:spAutoFit/>
              </a:bodyPr>
              <a:lstStyle/>
              <a:p>
                <a:pPr>
                  <a:defRPr>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提案型融資!$C$2:$P$2</c:f>
              <c:strCache>
                <c:ptCount val="14"/>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pt idx="13">
                  <c:v>2024年度</c:v>
                </c:pt>
              </c:strCache>
            </c:strRef>
          </c:cat>
          <c:val>
            <c:numRef>
              <c:f>提案型融資!$C$5:$P$5</c:f>
              <c:numCache>
                <c:formatCode>#,##0</c:formatCode>
                <c:ptCount val="14"/>
                <c:pt idx="0">
                  <c:v>18654</c:v>
                </c:pt>
                <c:pt idx="1">
                  <c:v>77931</c:v>
                </c:pt>
                <c:pt idx="2">
                  <c:v>83154</c:v>
                </c:pt>
                <c:pt idx="3">
                  <c:v>97305</c:v>
                </c:pt>
                <c:pt idx="4">
                  <c:v>126339</c:v>
                </c:pt>
                <c:pt idx="5">
                  <c:v>127271</c:v>
                </c:pt>
                <c:pt idx="6">
                  <c:v>133244</c:v>
                </c:pt>
                <c:pt idx="7">
                  <c:v>105192</c:v>
                </c:pt>
                <c:pt idx="8">
                  <c:v>60351</c:v>
                </c:pt>
                <c:pt idx="9">
                  <c:v>24306</c:v>
                </c:pt>
                <c:pt idx="10">
                  <c:v>15421</c:v>
                </c:pt>
                <c:pt idx="11">
                  <c:v>14840</c:v>
                </c:pt>
                <c:pt idx="12">
                  <c:v>14333</c:v>
                </c:pt>
                <c:pt idx="13">
                  <c:v>32037.565999999999</c:v>
                </c:pt>
              </c:numCache>
            </c:numRef>
          </c:val>
          <c:extLst>
            <c:ext xmlns:c16="http://schemas.microsoft.com/office/drawing/2014/chart" uri="{C3380CC4-5D6E-409C-BE32-E72D297353CC}">
              <c16:uniqueId val="{00000001-E5D0-4E29-9DE3-FF86FA6D37ED}"/>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提案型融資!$C$2:$P$2</c:f>
              <c:strCache>
                <c:ptCount val="14"/>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pt idx="13">
                  <c:v>2024年度</c:v>
                </c:pt>
              </c:strCache>
            </c:strRef>
          </c:cat>
          <c:val>
            <c:numRef>
              <c:f>提案型融資!$C$3:$P$3</c:f>
              <c:numCache>
                <c:formatCode>General</c:formatCode>
                <c:ptCount val="14"/>
                <c:pt idx="0">
                  <c:v>17</c:v>
                </c:pt>
                <c:pt idx="1">
                  <c:v>20</c:v>
                </c:pt>
                <c:pt idx="2">
                  <c:v>18</c:v>
                </c:pt>
                <c:pt idx="3">
                  <c:v>19</c:v>
                </c:pt>
                <c:pt idx="4">
                  <c:v>19</c:v>
                </c:pt>
                <c:pt idx="5">
                  <c:v>19</c:v>
                </c:pt>
                <c:pt idx="6">
                  <c:v>19</c:v>
                </c:pt>
                <c:pt idx="7">
                  <c:v>19</c:v>
                </c:pt>
                <c:pt idx="8">
                  <c:v>18</c:v>
                </c:pt>
                <c:pt idx="9">
                  <c:v>16</c:v>
                </c:pt>
                <c:pt idx="10">
                  <c:v>16</c:v>
                </c:pt>
                <c:pt idx="11">
                  <c:v>16</c:v>
                </c:pt>
                <c:pt idx="12">
                  <c:v>16</c:v>
                </c:pt>
                <c:pt idx="13">
                  <c:v>16</c:v>
                </c:pt>
              </c:numCache>
            </c:numRef>
          </c:val>
          <c:smooth val="0"/>
          <c:extLst>
            <c:ext xmlns:c16="http://schemas.microsoft.com/office/drawing/2014/chart" uri="{C3380CC4-5D6E-409C-BE32-E72D297353CC}">
              <c16:uniqueId val="{00000002-E5D0-4E29-9DE3-FF86FA6D37ED}"/>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txPr>
          <a:bodyPr rot="-1800000"/>
          <a:lstStyle/>
          <a:p>
            <a:pPr>
              <a:defRPr sz="800" baseline="0"/>
            </a:pPr>
            <a:endParaRPr lang="ja-JP"/>
          </a:p>
        </c:txPr>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max val="160000"/>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06906517"/>
          <c:y val="8.0576140099464458E-3"/>
          <c:w val="0.35853440571939232"/>
          <c:h val="8.1454564801021492E-2"/>
        </c:manualLayou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3.3348274189024252E-2"/>
          <c:w val="0.91039577865266852"/>
          <c:h val="0.85067167517000364"/>
        </c:manualLayout>
      </c:layout>
      <c:barChart>
        <c:barDir val="col"/>
        <c:grouping val="clustered"/>
        <c:varyColors val="0"/>
        <c:ser>
          <c:idx val="0"/>
          <c:order val="0"/>
          <c:tx>
            <c:strRef>
              <c:f>開廃業率!$D$2</c:f>
              <c:strCache>
                <c:ptCount val="1"/>
                <c:pt idx="0">
                  <c:v>開業数</c:v>
                </c:pt>
              </c:strCache>
            </c:strRef>
          </c:tx>
          <c:spPr>
            <a:solidFill>
              <a:schemeClr val="accent4">
                <a:lumMod val="60000"/>
                <a:lumOff val="40000"/>
              </a:schemeClr>
            </a:solidFill>
          </c:spPr>
          <c:invertIfNegative val="0"/>
          <c:dLbls>
            <c:spPr>
              <a:noFill/>
              <a:ln w="25400">
                <a:noFill/>
              </a:ln>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開廃業率!$B$3:$B$19</c:f>
              <c:strCache>
                <c:ptCount val="17"/>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strCache>
            </c:strRef>
          </c:cat>
          <c:val>
            <c:numRef>
              <c:f>開廃業率!$D$3:$D$19</c:f>
              <c:numCache>
                <c:formatCode>#,##0</c:formatCode>
                <c:ptCount val="17"/>
                <c:pt idx="0">
                  <c:v>8460</c:v>
                </c:pt>
                <c:pt idx="1">
                  <c:v>7246</c:v>
                </c:pt>
                <c:pt idx="2">
                  <c:v>7770</c:v>
                </c:pt>
                <c:pt idx="3">
                  <c:v>7477</c:v>
                </c:pt>
                <c:pt idx="4">
                  <c:v>7564</c:v>
                </c:pt>
                <c:pt idx="5">
                  <c:v>7854</c:v>
                </c:pt>
                <c:pt idx="6">
                  <c:v>8276</c:v>
                </c:pt>
                <c:pt idx="7">
                  <c:v>8383</c:v>
                </c:pt>
                <c:pt idx="8">
                  <c:v>10119</c:v>
                </c:pt>
                <c:pt idx="9">
                  <c:v>11700</c:v>
                </c:pt>
                <c:pt idx="10">
                  <c:v>11629</c:v>
                </c:pt>
                <c:pt idx="11">
                  <c:v>8463</c:v>
                </c:pt>
                <c:pt idx="12">
                  <c:v>8460</c:v>
                </c:pt>
                <c:pt idx="13">
                  <c:v>10209</c:v>
                </c:pt>
                <c:pt idx="14">
                  <c:v>9212</c:v>
                </c:pt>
                <c:pt idx="15">
                  <c:v>8259</c:v>
                </c:pt>
                <c:pt idx="16">
                  <c:v>8273</c:v>
                </c:pt>
              </c:numCache>
            </c:numRef>
          </c:val>
          <c:extLst>
            <c:ext xmlns:c16="http://schemas.microsoft.com/office/drawing/2014/chart" uri="{C3380CC4-5D6E-409C-BE32-E72D297353CC}">
              <c16:uniqueId val="{00000000-20E8-454A-95BE-DBEDB9BF478F}"/>
            </c:ext>
          </c:extLst>
        </c:ser>
        <c:dLbls>
          <c:showLegendKey val="0"/>
          <c:showVal val="0"/>
          <c:showCatName val="0"/>
          <c:showSerName val="0"/>
          <c:showPercent val="0"/>
          <c:showBubbleSize val="0"/>
        </c:dLbls>
        <c:gapWidth val="150"/>
        <c:axId val="595878816"/>
        <c:axId val="1"/>
      </c:barChart>
      <c:lineChart>
        <c:grouping val="standard"/>
        <c:varyColors val="0"/>
        <c:ser>
          <c:idx val="1"/>
          <c:order val="1"/>
          <c:tx>
            <c:strRef>
              <c:f>開廃業率!$F$2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E8-454A-95BE-DBEDB9BF478F}"/>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E8-454A-95BE-DBEDB9BF478F}"/>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E8-454A-95BE-DBEDB9BF478F}"/>
                </c:ext>
              </c:extLst>
            </c:dLbl>
            <c:dLbl>
              <c:idx val="9"/>
              <c:layout>
                <c:manualLayout>
                  <c:x val="-2.8532480314960629E-2"/>
                  <c:y val="-1.2048078599640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E8-454A-95BE-DBEDB9BF478F}"/>
                </c:ext>
              </c:extLst>
            </c:dLbl>
            <c:spPr>
              <a:noFill/>
              <a:ln w="25400">
                <a:noFill/>
              </a:ln>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開廃業率!$B$3:$B$19</c:f>
              <c:strCache>
                <c:ptCount val="17"/>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strCache>
            </c:strRef>
          </c:cat>
          <c:val>
            <c:numRef>
              <c:f>開廃業率!$F$3:$F$19</c:f>
              <c:numCache>
                <c:formatCode>0.0%</c:formatCode>
                <c:ptCount val="17"/>
                <c:pt idx="0">
                  <c:v>5.1999999999999998E-2</c:v>
                </c:pt>
                <c:pt idx="1">
                  <c:v>4.3999999999999997E-2</c:v>
                </c:pt>
                <c:pt idx="2">
                  <c:v>4.732725855179807E-2</c:v>
                </c:pt>
                <c:pt idx="3">
                  <c:v>4.5653541095514019E-2</c:v>
                </c:pt>
                <c:pt idx="4">
                  <c:v>4.6017289944212246E-2</c:v>
                </c:pt>
                <c:pt idx="5">
                  <c:v>4.7543236257317024E-2</c:v>
                </c:pt>
                <c:pt idx="6">
                  <c:v>4.9730496283432582E-2</c:v>
                </c:pt>
                <c:pt idx="7">
                  <c:v>4.9590052411769579E-2</c:v>
                </c:pt>
                <c:pt idx="8">
                  <c:v>5.9106308411214954E-2</c:v>
                </c:pt>
                <c:pt idx="9">
                  <c:v>6.6740823136818686E-2</c:v>
                </c:pt>
                <c:pt idx="10">
                  <c:v>6.4277028520893217E-2</c:v>
                </c:pt>
                <c:pt idx="11">
                  <c:v>4.5710859772498946E-2</c:v>
                </c:pt>
                <c:pt idx="12">
                  <c:v>4.5286654889995184E-2</c:v>
                </c:pt>
                <c:pt idx="13">
                  <c:v>5.407395244627828E-2</c:v>
                </c:pt>
                <c:pt idx="14">
                  <c:v>4.7604528941507199E-2</c:v>
                </c:pt>
                <c:pt idx="15">
                  <c:v>4.2200194164835725E-2</c:v>
                </c:pt>
                <c:pt idx="16">
                  <c:v>4.1634583930952922E-2</c:v>
                </c:pt>
              </c:numCache>
            </c:numRef>
          </c:val>
          <c:smooth val="0"/>
          <c:extLst>
            <c:ext xmlns:c16="http://schemas.microsoft.com/office/drawing/2014/chart" uri="{C3380CC4-5D6E-409C-BE32-E72D297353CC}">
              <c16:uniqueId val="{00000005-20E8-454A-95BE-DBEDB9BF478F}"/>
            </c:ext>
          </c:extLst>
        </c:ser>
        <c:ser>
          <c:idx val="2"/>
          <c:order val="2"/>
          <c:tx>
            <c:strRef>
              <c:f>開廃業率!$G$2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E8-454A-95BE-DBEDB9BF478F}"/>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開廃業率!$B$3:$B$19</c:f>
              <c:strCache>
                <c:ptCount val="17"/>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pt idx="16">
                  <c:v>2023年度</c:v>
                </c:pt>
              </c:strCache>
            </c:strRef>
          </c:cat>
          <c:val>
            <c:numRef>
              <c:f>開廃業率!$G$3:$G$19</c:f>
              <c:numCache>
                <c:formatCode>0.0%</c:formatCode>
                <c:ptCount val="17"/>
                <c:pt idx="0">
                  <c:v>4.4999999999999998E-2</c:v>
                </c:pt>
                <c:pt idx="1">
                  <c:v>4.7E-2</c:v>
                </c:pt>
                <c:pt idx="2">
                  <c:v>5.0305769418185362E-2</c:v>
                </c:pt>
                <c:pt idx="3">
                  <c:v>4.2765467678611772E-2</c:v>
                </c:pt>
                <c:pt idx="4">
                  <c:v>4.161267361427972E-2</c:v>
                </c:pt>
                <c:pt idx="5">
                  <c:v>4.0999533889840616E-2</c:v>
                </c:pt>
                <c:pt idx="6">
                  <c:v>3.5543243779181215E-2</c:v>
                </c:pt>
                <c:pt idx="7">
                  <c:v>3.7670219940134635E-2</c:v>
                </c:pt>
                <c:pt idx="8">
                  <c:v>3.6483644859813084E-2</c:v>
                </c:pt>
                <c:pt idx="9">
                  <c:v>3.6604774535809022E-2</c:v>
                </c:pt>
                <c:pt idx="10">
                  <c:v>4.1968826000442182E-2</c:v>
                </c:pt>
                <c:pt idx="11">
                  <c:v>3.7808817016128163E-2</c:v>
                </c:pt>
                <c:pt idx="12">
                  <c:v>3.6127616294630911E-2</c:v>
                </c:pt>
                <c:pt idx="13">
                  <c:v>3.0201751087146511E-2</c:v>
                </c:pt>
                <c:pt idx="14">
                  <c:v>2.9243815597046162E-2</c:v>
                </c:pt>
                <c:pt idx="15">
                  <c:v>3.1526237800827757E-2</c:v>
                </c:pt>
                <c:pt idx="16">
                  <c:v>8.5891145164943006E-2</c:v>
                </c:pt>
              </c:numCache>
            </c:numRef>
          </c:val>
          <c:smooth val="0"/>
          <c:extLst>
            <c:ext xmlns:c16="http://schemas.microsoft.com/office/drawing/2014/chart" uri="{C3380CC4-5D6E-409C-BE32-E72D297353CC}">
              <c16:uniqueId val="{00000007-20E8-454A-95BE-DBEDB9BF478F}"/>
            </c:ext>
          </c:extLst>
        </c:ser>
        <c:dLbls>
          <c:showLegendKey val="0"/>
          <c:showVal val="0"/>
          <c:showCatName val="0"/>
          <c:showSerName val="0"/>
          <c:showPercent val="0"/>
          <c:showBubbleSize val="0"/>
        </c:dLbls>
        <c:marker val="1"/>
        <c:smooth val="0"/>
        <c:axId val="3"/>
        <c:axId val="4"/>
      </c:lineChart>
      <c:catAx>
        <c:axId val="595878816"/>
        <c:scaling>
          <c:orientation val="minMax"/>
        </c:scaling>
        <c:delete val="0"/>
        <c:axPos val="b"/>
        <c:numFmt formatCode="General" sourceLinked="1"/>
        <c:majorTickMark val="out"/>
        <c:minorTickMark val="none"/>
        <c:tickLblPos val="nextTo"/>
        <c:txPr>
          <a:bodyPr rot="-1800000"/>
          <a:lstStyle/>
          <a:p>
            <a:pPr>
              <a:defRPr sz="70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numFmt formatCode="#,##0" sourceLinked="1"/>
        <c:majorTickMark val="none"/>
        <c:minorTickMark val="none"/>
        <c:tickLblPos val="none"/>
        <c:crossAx val="59587881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9.0000000000000024E-2"/>
          <c:min val="2.0000000000000004E-2"/>
        </c:scaling>
        <c:delete val="0"/>
        <c:axPos val="r"/>
        <c:numFmt formatCode="0.0%" sourceLinked="0"/>
        <c:majorTickMark val="out"/>
        <c:minorTickMark val="none"/>
        <c:tickLblPos val="nextTo"/>
        <c:crossAx val="3"/>
        <c:crosses val="max"/>
        <c:crossBetween val="between"/>
        <c:majorUnit val="1.0000000000000002E-2"/>
      </c:valAx>
    </c:plotArea>
    <c:legend>
      <c:legendPos val="r"/>
      <c:legendEntry>
        <c:idx val="1"/>
        <c:txPr>
          <a:bodyPr/>
          <a:lstStyle/>
          <a:p>
            <a:pPr>
              <a:defRPr u="sng">
                <a:latin typeface="Meiryo UI" panose="020B0604030504040204" pitchFamily="50" charset="-128"/>
                <a:ea typeface="Meiryo UI" panose="020B0604030504040204" pitchFamily="50" charset="-128"/>
              </a:defRPr>
            </a:pPr>
            <a:endParaRPr lang="ja-JP"/>
          </a:p>
        </c:txPr>
      </c:legendEntry>
      <c:layout>
        <c:manualLayout>
          <c:xMode val="edge"/>
          <c:yMode val="edge"/>
          <c:x val="6.25E-2"/>
          <c:y val="3.6461212741156601E-2"/>
          <c:w val="0.46342592592592591"/>
          <c:h val="8.2185059193884746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グラフ作成!$S$9</c:f>
              <c:strCache>
                <c:ptCount val="1"/>
                <c:pt idx="0">
                  <c:v>2022年</c:v>
                </c:pt>
              </c:strCache>
            </c:strRef>
          </c:tx>
          <c:spPr>
            <a:solidFill>
              <a:schemeClr val="accent1"/>
            </a:solidFill>
            <a:ln>
              <a:noFill/>
            </a:ln>
            <a:effectLst/>
          </c:spPr>
          <c:invertIfNegative val="0"/>
          <c:dLbls>
            <c:dLbl>
              <c:idx val="0"/>
              <c:layout>
                <c:manualLayout>
                  <c:x val="0"/>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54-4CF3-A66F-70450A45F5AE}"/>
                </c:ext>
              </c:extLst>
            </c:dLbl>
            <c:dLbl>
              <c:idx val="1"/>
              <c:layout>
                <c:manualLayout>
                  <c:x val="3.0048432996408808E-17"/>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54-4CF3-A66F-70450A45F5AE}"/>
                </c:ext>
              </c:extLst>
            </c:dLbl>
            <c:dLbl>
              <c:idx val="2"/>
              <c:layout>
                <c:manualLayout>
                  <c:x val="-6.0096865992817616E-17"/>
                  <c:y val="2.13955635372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54-4CF3-A66F-70450A45F5AE}"/>
                </c:ext>
              </c:extLst>
            </c:dLbl>
            <c:dLbl>
              <c:idx val="4"/>
              <c:layout>
                <c:manualLayout>
                  <c:x val="0"/>
                  <c:y val="1.6046672652931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54-4CF3-A66F-70450A45F5AE}"/>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グラフ作成!$T$9:$Y$9</c:f>
              <c:numCache>
                <c:formatCode>0.0</c:formatCode>
                <c:ptCount val="6"/>
                <c:pt idx="0">
                  <c:v>20.074812967581</c:v>
                </c:pt>
                <c:pt idx="1">
                  <c:v>11.3466334164589</c:v>
                </c:pt>
                <c:pt idx="2">
                  <c:v>25.8104738154614</c:v>
                </c:pt>
                <c:pt idx="3">
                  <c:v>4.4887780548628404</c:v>
                </c:pt>
                <c:pt idx="4">
                  <c:v>60.598503740648397</c:v>
                </c:pt>
                <c:pt idx="5">
                  <c:v>10.349127182044899</c:v>
                </c:pt>
              </c:numCache>
            </c:numRef>
          </c:val>
          <c:extLst>
            <c:ext xmlns:c16="http://schemas.microsoft.com/office/drawing/2014/chart" uri="{C3380CC4-5D6E-409C-BE32-E72D297353CC}">
              <c16:uniqueId val="{00000004-9F54-4CF3-A66F-70450A45F5AE}"/>
            </c:ext>
          </c:extLst>
        </c:ser>
        <c:ser>
          <c:idx val="1"/>
          <c:order val="1"/>
          <c:tx>
            <c:strRef>
              <c:f>グラフ作成!$S$10</c:f>
              <c:strCache>
                <c:ptCount val="1"/>
                <c:pt idx="0">
                  <c:v>2023年</c:v>
                </c:pt>
              </c:strCache>
            </c:strRef>
          </c:tx>
          <c:spPr>
            <a:solidFill>
              <a:schemeClr val="accent2"/>
            </a:solidFill>
            <a:ln>
              <a:noFill/>
            </a:ln>
            <a:effectLst/>
          </c:spPr>
          <c:invertIfNegative val="0"/>
          <c:dLbls>
            <c:dLbl>
              <c:idx val="0"/>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54-4CF3-A66F-70450A45F5AE}"/>
                </c:ext>
              </c:extLst>
            </c:dLbl>
            <c:dLbl>
              <c:idx val="1"/>
              <c:layout>
                <c:manualLayout>
                  <c:x val="-6.0096865992817616E-17"/>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F54-4CF3-A66F-70450A45F5AE}"/>
                </c:ext>
              </c:extLst>
            </c:dLbl>
            <c:dLbl>
              <c:idx val="2"/>
              <c:layout>
                <c:manualLayout>
                  <c:x val="0"/>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54-4CF3-A66F-70450A45F5AE}"/>
                </c:ext>
              </c:extLst>
            </c:dLbl>
            <c:dLbl>
              <c:idx val="4"/>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F54-4CF3-A66F-70450A45F5AE}"/>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グラフ作成!$T$10:$Y$10</c:f>
              <c:numCache>
                <c:formatCode>0.0</c:formatCode>
                <c:ptCount val="6"/>
                <c:pt idx="0">
                  <c:v>22.8650137741047</c:v>
                </c:pt>
                <c:pt idx="1">
                  <c:v>11.2947658402204</c:v>
                </c:pt>
                <c:pt idx="2">
                  <c:v>27.6859504132231</c:v>
                </c:pt>
                <c:pt idx="3">
                  <c:v>4.1322314049586799</c:v>
                </c:pt>
                <c:pt idx="4">
                  <c:v>60.7438016528926</c:v>
                </c:pt>
                <c:pt idx="5">
                  <c:v>6.4738292011019301</c:v>
                </c:pt>
              </c:numCache>
            </c:numRef>
          </c:val>
          <c:extLst>
            <c:ext xmlns:c16="http://schemas.microsoft.com/office/drawing/2014/chart" uri="{C3380CC4-5D6E-409C-BE32-E72D297353CC}">
              <c16:uniqueId val="{00000009-9F54-4CF3-A66F-70450A45F5AE}"/>
            </c:ext>
          </c:extLst>
        </c:ser>
        <c:ser>
          <c:idx val="2"/>
          <c:order val="2"/>
          <c:tx>
            <c:strRef>
              <c:f>グラフ作成!$S$11</c:f>
              <c:strCache>
                <c:ptCount val="1"/>
                <c:pt idx="0">
                  <c:v>2024年</c:v>
                </c:pt>
              </c:strCache>
            </c:strRef>
          </c:tx>
          <c:spPr>
            <a:solidFill>
              <a:schemeClr val="accent3"/>
            </a:solidFill>
            <a:ln>
              <a:noFill/>
            </a:ln>
            <a:effectLst/>
          </c:spPr>
          <c:invertIfNegative val="0"/>
          <c:dLbls>
            <c:dLbl>
              <c:idx val="0"/>
              <c:layout>
                <c:manualLayout>
                  <c:x val="-3.0048432996408808E-17"/>
                  <c:y val="1.069778176862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F54-4CF3-A66F-70450A45F5AE}"/>
                </c:ext>
              </c:extLst>
            </c:dLbl>
            <c:dLbl>
              <c:idx val="1"/>
              <c:layout>
                <c:manualLayout>
                  <c:x val="0"/>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F54-4CF3-A66F-70450A45F5AE}"/>
                </c:ext>
              </c:extLst>
            </c:dLbl>
            <c:dLbl>
              <c:idx val="2"/>
              <c:layout>
                <c:manualLayout>
                  <c:x val="0"/>
                  <c:y val="-5.3488908843106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F54-4CF3-A66F-70450A45F5AE}"/>
                </c:ext>
              </c:extLst>
            </c:dLbl>
            <c:dLbl>
              <c:idx val="4"/>
              <c:layout>
                <c:manualLayout>
                  <c:x val="0"/>
                  <c:y val="1.6046672652931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F54-4CF3-A66F-70450A45F5AE}"/>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グラフ作成!$T$8:$Y$8</c:f>
              <c:strCache>
                <c:ptCount val="6"/>
                <c:pt idx="0">
                  <c:v>能力増強</c:v>
                </c:pt>
                <c:pt idx="1">
                  <c:v>新製品・
製品高度化</c:v>
                </c:pt>
                <c:pt idx="2">
                  <c:v>合理化・
省力化</c:v>
                </c:pt>
                <c:pt idx="3">
                  <c:v>研究開発</c:v>
                </c:pt>
                <c:pt idx="4">
                  <c:v>維持更新</c:v>
                </c:pt>
                <c:pt idx="5">
                  <c:v>その他</c:v>
                </c:pt>
              </c:strCache>
            </c:strRef>
          </c:cat>
          <c:val>
            <c:numRef>
              <c:f>グラフ作成!$T$11:$Y$11</c:f>
              <c:numCache>
                <c:formatCode>0.0</c:formatCode>
                <c:ptCount val="6"/>
                <c:pt idx="0">
                  <c:v>18.953488372093023</c:v>
                </c:pt>
                <c:pt idx="1">
                  <c:v>10.58139534883721</c:v>
                </c:pt>
                <c:pt idx="2">
                  <c:v>28.02325581395349</c:v>
                </c:pt>
                <c:pt idx="3">
                  <c:v>3.7209302325581395</c:v>
                </c:pt>
                <c:pt idx="4">
                  <c:v>60</c:v>
                </c:pt>
                <c:pt idx="5">
                  <c:v>8.9534883720930232</c:v>
                </c:pt>
              </c:numCache>
            </c:numRef>
          </c:val>
          <c:extLst>
            <c:ext xmlns:c16="http://schemas.microsoft.com/office/drawing/2014/chart" uri="{C3380CC4-5D6E-409C-BE32-E72D297353CC}">
              <c16:uniqueId val="{0000000E-9F54-4CF3-A66F-70450A45F5AE}"/>
            </c:ext>
          </c:extLst>
        </c:ser>
        <c:dLbls>
          <c:showLegendKey val="0"/>
          <c:showVal val="0"/>
          <c:showCatName val="0"/>
          <c:showSerName val="0"/>
          <c:showPercent val="0"/>
          <c:showBubbleSize val="0"/>
        </c:dLbls>
        <c:gapWidth val="219"/>
        <c:overlap val="-27"/>
        <c:axId val="110642592"/>
        <c:axId val="110662560"/>
      </c:barChart>
      <c:catAx>
        <c:axId val="11064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0662560"/>
        <c:crosses val="autoZero"/>
        <c:auto val="1"/>
        <c:lblAlgn val="ctr"/>
        <c:lblOffset val="100"/>
        <c:noMultiLvlLbl val="0"/>
      </c:catAx>
      <c:valAx>
        <c:axId val="110662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0642592"/>
        <c:crosses val="autoZero"/>
        <c:crossBetween val="between"/>
        <c:majorUnit val="20"/>
      </c:valAx>
      <c:spPr>
        <a:noFill/>
        <a:ln>
          <a:noFill/>
        </a:ln>
        <a:effectLst/>
      </c:spPr>
    </c:plotArea>
    <c:legend>
      <c:legendPos val="b"/>
      <c:layout>
        <c:manualLayout>
          <c:xMode val="edge"/>
          <c:yMode val="edge"/>
          <c:x val="0.13588477366255144"/>
          <c:y val="9.7686884131838292E-2"/>
          <c:w val="0.38101105967078192"/>
          <c:h val="7.9839024804621128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3424504862E-2"/>
          <c:y val="0.10766655390570067"/>
          <c:w val="0.84227033493954251"/>
          <c:h val="0.73152393236908952"/>
        </c:manualLayout>
      </c:layout>
      <c:lineChart>
        <c:grouping val="standard"/>
        <c:varyColors val="0"/>
        <c:ser>
          <c:idx val="0"/>
          <c:order val="0"/>
          <c:tx>
            <c:strRef>
              <c:f>開業率!$B$3</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18-C54B-4D76-BAED-9BB10ACBCFD4}"/>
                </c:ext>
              </c:extLst>
            </c:dLbl>
            <c:dLbl>
              <c:idx val="1"/>
              <c:delete val="1"/>
              <c:extLst>
                <c:ext xmlns:c15="http://schemas.microsoft.com/office/drawing/2012/chart" uri="{CE6537A1-D6FC-4f65-9D91-7224C49458BB}"/>
                <c:ext xmlns:c16="http://schemas.microsoft.com/office/drawing/2014/chart" uri="{C3380CC4-5D6E-409C-BE32-E72D297353CC}">
                  <c16:uniqueId val="{00000017-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16-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15-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14-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13-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12-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11-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10-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0F-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0E-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0D-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00-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開業率!$E$2:$R$2</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開業率!$E$3:$R$3</c:f>
              <c:numCache>
                <c:formatCode>0.0%</c:formatCode>
                <c:ptCount val="14"/>
                <c:pt idx="0">
                  <c:v>4.5653541095514019E-2</c:v>
                </c:pt>
                <c:pt idx="1">
                  <c:v>4.6017289944212246E-2</c:v>
                </c:pt>
                <c:pt idx="2">
                  <c:v>4.7543236257317024E-2</c:v>
                </c:pt>
                <c:pt idx="3">
                  <c:v>4.9730496283432582E-2</c:v>
                </c:pt>
                <c:pt idx="4">
                  <c:v>4.9590052411769579E-2</c:v>
                </c:pt>
                <c:pt idx="5">
                  <c:v>5.9106308411214954E-2</c:v>
                </c:pt>
                <c:pt idx="6">
                  <c:v>6.6740823136818686E-2</c:v>
                </c:pt>
                <c:pt idx="7">
                  <c:v>6.4277028520893217E-2</c:v>
                </c:pt>
                <c:pt idx="8">
                  <c:v>4.5710859772498946E-2</c:v>
                </c:pt>
                <c:pt idx="9">
                  <c:v>4.5286654889995184E-2</c:v>
                </c:pt>
                <c:pt idx="10">
                  <c:v>5.407395244627828E-2</c:v>
                </c:pt>
                <c:pt idx="11">
                  <c:v>4.7604528941507199E-2</c:v>
                </c:pt>
                <c:pt idx="12">
                  <c:v>4.2200194164835725E-2</c:v>
                </c:pt>
                <c:pt idx="13">
                  <c:v>4.1634583930952922E-2</c:v>
                </c:pt>
              </c:numCache>
            </c:numRef>
          </c:val>
          <c:smooth val="0"/>
          <c:extLst>
            <c:ext xmlns:c16="http://schemas.microsoft.com/office/drawing/2014/chart" uri="{C3380CC4-5D6E-409C-BE32-E72D297353CC}">
              <c16:uniqueId val="{00000001-9761-4ED8-B3BE-35D1FA672F7C}"/>
            </c:ext>
          </c:extLst>
        </c:ser>
        <c:ser>
          <c:idx val="1"/>
          <c:order val="1"/>
          <c:tx>
            <c:strRef>
              <c:f>開業率!$B$4</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2-9761-4ED8-B3BE-35D1FA672F7C}"/>
                </c:ext>
              </c:extLst>
            </c:dLbl>
            <c:dLbl>
              <c:idx val="1"/>
              <c:delete val="1"/>
              <c:extLst>
                <c:ext xmlns:c15="http://schemas.microsoft.com/office/drawing/2012/chart" uri="{CE6537A1-D6FC-4f65-9D91-7224C49458BB}"/>
                <c:ext xmlns:c16="http://schemas.microsoft.com/office/drawing/2014/chart" uri="{C3380CC4-5D6E-409C-BE32-E72D297353CC}">
                  <c16:uniqueId val="{00000003-9761-4ED8-B3BE-35D1FA672F7C}"/>
                </c:ext>
              </c:extLst>
            </c:dLbl>
            <c:dLbl>
              <c:idx val="2"/>
              <c:delete val="1"/>
              <c:extLst>
                <c:ext xmlns:c15="http://schemas.microsoft.com/office/drawing/2012/chart" uri="{CE6537A1-D6FC-4f65-9D91-7224C49458BB}"/>
                <c:ext xmlns:c16="http://schemas.microsoft.com/office/drawing/2014/chart" uri="{C3380CC4-5D6E-409C-BE32-E72D297353CC}">
                  <c16:uniqueId val="{00000004-9761-4ED8-B3BE-35D1FA672F7C}"/>
                </c:ext>
              </c:extLst>
            </c:dLbl>
            <c:dLbl>
              <c:idx val="3"/>
              <c:delete val="1"/>
              <c:extLst>
                <c:ext xmlns:c15="http://schemas.microsoft.com/office/drawing/2012/chart" uri="{CE6537A1-D6FC-4f65-9D91-7224C49458BB}"/>
                <c:ext xmlns:c16="http://schemas.microsoft.com/office/drawing/2014/chart" uri="{C3380CC4-5D6E-409C-BE32-E72D297353CC}">
                  <c16:uniqueId val="{00000005-9761-4ED8-B3BE-35D1FA672F7C}"/>
                </c:ext>
              </c:extLst>
            </c:dLbl>
            <c:dLbl>
              <c:idx val="4"/>
              <c:delete val="1"/>
              <c:extLst>
                <c:ext xmlns:c15="http://schemas.microsoft.com/office/drawing/2012/chart" uri="{CE6537A1-D6FC-4f65-9D91-7224C49458BB}"/>
                <c:ext xmlns:c16="http://schemas.microsoft.com/office/drawing/2014/chart" uri="{C3380CC4-5D6E-409C-BE32-E72D297353CC}">
                  <c16:uniqueId val="{00000006-9761-4ED8-B3BE-35D1FA672F7C}"/>
                </c:ext>
              </c:extLst>
            </c:dLbl>
            <c:dLbl>
              <c:idx val="5"/>
              <c:delete val="1"/>
              <c:extLst>
                <c:ext xmlns:c15="http://schemas.microsoft.com/office/drawing/2012/chart" uri="{CE6537A1-D6FC-4f65-9D91-7224C49458BB}"/>
                <c:ext xmlns:c16="http://schemas.microsoft.com/office/drawing/2014/chart" uri="{C3380CC4-5D6E-409C-BE32-E72D297353CC}">
                  <c16:uniqueId val="{00000007-9761-4ED8-B3BE-35D1FA672F7C}"/>
                </c:ext>
              </c:extLst>
            </c:dLbl>
            <c:dLbl>
              <c:idx val="6"/>
              <c:delete val="1"/>
              <c:extLst>
                <c:ext xmlns:c15="http://schemas.microsoft.com/office/drawing/2012/chart" uri="{CE6537A1-D6FC-4f65-9D91-7224C49458BB}"/>
                <c:ext xmlns:c16="http://schemas.microsoft.com/office/drawing/2014/chart" uri="{C3380CC4-5D6E-409C-BE32-E72D297353CC}">
                  <c16:uniqueId val="{00000008-9761-4ED8-B3BE-35D1FA672F7C}"/>
                </c:ext>
              </c:extLst>
            </c:dLbl>
            <c:dLbl>
              <c:idx val="7"/>
              <c:delete val="1"/>
              <c:extLst>
                <c:ext xmlns:c15="http://schemas.microsoft.com/office/drawing/2012/chart" uri="{CE6537A1-D6FC-4f65-9D91-7224C49458BB}"/>
                <c:ext xmlns:c16="http://schemas.microsoft.com/office/drawing/2014/chart" uri="{C3380CC4-5D6E-409C-BE32-E72D297353CC}">
                  <c16:uniqueId val="{00000009-9761-4ED8-B3BE-35D1FA672F7C}"/>
                </c:ext>
              </c:extLst>
            </c:dLbl>
            <c:dLbl>
              <c:idx val="8"/>
              <c:delete val="1"/>
              <c:extLst>
                <c:ext xmlns:c15="http://schemas.microsoft.com/office/drawing/2012/chart" uri="{CE6537A1-D6FC-4f65-9D91-7224C49458BB}"/>
                <c:ext xmlns:c16="http://schemas.microsoft.com/office/drawing/2014/chart" uri="{C3380CC4-5D6E-409C-BE32-E72D297353CC}">
                  <c16:uniqueId val="{0000000A-9761-4ED8-B3BE-35D1FA672F7C}"/>
                </c:ext>
              </c:extLst>
            </c:dLbl>
            <c:dLbl>
              <c:idx val="9"/>
              <c:delete val="1"/>
              <c:extLst>
                <c:ext xmlns:c15="http://schemas.microsoft.com/office/drawing/2012/chart" uri="{CE6537A1-D6FC-4f65-9D91-7224C49458BB}"/>
                <c:ext xmlns:c16="http://schemas.microsoft.com/office/drawing/2014/chart" uri="{C3380CC4-5D6E-409C-BE32-E72D297353CC}">
                  <c16:uniqueId val="{0000000B-9761-4ED8-B3BE-35D1FA672F7C}"/>
                </c:ext>
              </c:extLst>
            </c:dLbl>
            <c:dLbl>
              <c:idx val="10"/>
              <c:delete val="1"/>
              <c:extLst>
                <c:ext xmlns:c15="http://schemas.microsoft.com/office/drawing/2012/chart" uri="{CE6537A1-D6FC-4f65-9D91-7224C49458BB}"/>
                <c:ext xmlns:c16="http://schemas.microsoft.com/office/drawing/2014/chart" uri="{C3380CC4-5D6E-409C-BE32-E72D297353CC}">
                  <c16:uniqueId val="{0000000C-9761-4ED8-B3BE-35D1FA672F7C}"/>
                </c:ext>
              </c:extLst>
            </c:dLbl>
            <c:dLbl>
              <c:idx val="11"/>
              <c:delete val="1"/>
              <c:extLst>
                <c:ext xmlns:c15="http://schemas.microsoft.com/office/drawing/2012/chart" uri="{CE6537A1-D6FC-4f65-9D91-7224C49458BB}"/>
                <c:ext xmlns:c16="http://schemas.microsoft.com/office/drawing/2014/chart" uri="{C3380CC4-5D6E-409C-BE32-E72D297353CC}">
                  <c16:uniqueId val="{0000000D-9761-4ED8-B3BE-35D1FA672F7C}"/>
                </c:ext>
              </c:extLst>
            </c:dLbl>
            <c:dLbl>
              <c:idx val="12"/>
              <c:delete val="1"/>
              <c:extLst>
                <c:ext xmlns:c15="http://schemas.microsoft.com/office/drawing/2012/chart" uri="{CE6537A1-D6FC-4f65-9D91-7224C49458BB}"/>
                <c:ext xmlns:c16="http://schemas.microsoft.com/office/drawing/2014/chart" uri="{C3380CC4-5D6E-409C-BE32-E72D297353CC}">
                  <c16:uniqueId val="{0000000E-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開業率!$E$2:$R$2</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開業率!$E$4:$R$4</c:f>
              <c:numCache>
                <c:formatCode>0.0%</c:formatCode>
                <c:ptCount val="14"/>
                <c:pt idx="0">
                  <c:v>4.702551520486456E-2</c:v>
                </c:pt>
                <c:pt idx="1">
                  <c:v>4.5578622892371683E-2</c:v>
                </c:pt>
                <c:pt idx="2">
                  <c:v>4.5792045046785725E-2</c:v>
                </c:pt>
                <c:pt idx="3">
                  <c:v>4.7985504156896182E-2</c:v>
                </c:pt>
                <c:pt idx="4">
                  <c:v>5.1284914178113608E-2</c:v>
                </c:pt>
                <c:pt idx="5">
                  <c:v>5.6347838511202591E-2</c:v>
                </c:pt>
                <c:pt idx="6">
                  <c:v>5.9929450177832196E-2</c:v>
                </c:pt>
                <c:pt idx="7">
                  <c:v>5.9147363933494387E-2</c:v>
                </c:pt>
                <c:pt idx="8">
                  <c:v>5.0375341881170835E-2</c:v>
                </c:pt>
                <c:pt idx="9">
                  <c:v>4.800644294133332E-2</c:v>
                </c:pt>
                <c:pt idx="10">
                  <c:v>5.9949963570908156E-2</c:v>
                </c:pt>
                <c:pt idx="11">
                  <c:v>4.9569004792885389E-2</c:v>
                </c:pt>
                <c:pt idx="12">
                  <c:v>4.417033486414576E-2</c:v>
                </c:pt>
                <c:pt idx="13">
                  <c:v>4.4457749408887491E-2</c:v>
                </c:pt>
              </c:numCache>
            </c:numRef>
          </c:val>
          <c:smooth val="0"/>
          <c:extLst>
            <c:ext xmlns:c16="http://schemas.microsoft.com/office/drawing/2014/chart" uri="{C3380CC4-5D6E-409C-BE32-E72D297353CC}">
              <c16:uniqueId val="{0000000F-9761-4ED8-B3BE-35D1FA672F7C}"/>
            </c:ext>
          </c:extLst>
        </c:ser>
        <c:ser>
          <c:idx val="2"/>
          <c:order val="2"/>
          <c:tx>
            <c:strRef>
              <c:f>開業率!$B$5</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1-C54B-4D76-BAED-9BB10ACBCFD4}"/>
                </c:ext>
              </c:extLst>
            </c:dLbl>
            <c:dLbl>
              <c:idx val="1"/>
              <c:delete val="1"/>
              <c:extLst>
                <c:ext xmlns:c15="http://schemas.microsoft.com/office/drawing/2012/chart" uri="{CE6537A1-D6FC-4f65-9D91-7224C49458BB}"/>
                <c:ext xmlns:c16="http://schemas.microsoft.com/office/drawing/2014/chart" uri="{C3380CC4-5D6E-409C-BE32-E72D297353CC}">
                  <c16:uniqueId val="{00000002-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03-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04-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05-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06-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07-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08-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09-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0A-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0C-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0B-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10-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開業率!$E$2:$R$2</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開業率!$E$5:$R$5</c:f>
              <c:numCache>
                <c:formatCode>0.0%</c:formatCode>
                <c:ptCount val="14"/>
                <c:pt idx="0">
                  <c:v>5.171772647959038E-2</c:v>
                </c:pt>
                <c:pt idx="1">
                  <c:v>4.9610830386515106E-2</c:v>
                </c:pt>
                <c:pt idx="2">
                  <c:v>5.1446220862005843E-2</c:v>
                </c:pt>
                <c:pt idx="3">
                  <c:v>5.2614944131481586E-2</c:v>
                </c:pt>
                <c:pt idx="4">
                  <c:v>5.7321010611232917E-2</c:v>
                </c:pt>
                <c:pt idx="5">
                  <c:v>6.0533108763707592E-2</c:v>
                </c:pt>
                <c:pt idx="6">
                  <c:v>6.4082108282538547E-2</c:v>
                </c:pt>
                <c:pt idx="7">
                  <c:v>6.1795040596883913E-2</c:v>
                </c:pt>
                <c:pt idx="8">
                  <c:v>5.1385265037077729E-2</c:v>
                </c:pt>
                <c:pt idx="9">
                  <c:v>4.9026084010840111E-2</c:v>
                </c:pt>
                <c:pt idx="10">
                  <c:v>5.8801864918932946E-2</c:v>
                </c:pt>
                <c:pt idx="11">
                  <c:v>4.9553681107198426E-2</c:v>
                </c:pt>
                <c:pt idx="12">
                  <c:v>4.7019851379178433E-2</c:v>
                </c:pt>
                <c:pt idx="13">
                  <c:v>4.6517266181236312E-2</c:v>
                </c:pt>
              </c:numCache>
            </c:numRef>
          </c:val>
          <c:smooth val="0"/>
          <c:extLst>
            <c:ext xmlns:c16="http://schemas.microsoft.com/office/drawing/2014/chart" uri="{C3380CC4-5D6E-409C-BE32-E72D297353CC}">
              <c16:uniqueId val="{00000011-9761-4ED8-B3BE-35D1FA672F7C}"/>
            </c:ext>
          </c:extLst>
        </c:ser>
        <c:ser>
          <c:idx val="3"/>
          <c:order val="3"/>
          <c:tx>
            <c:strRef>
              <c:f>開業率!$B$6</c:f>
              <c:strCache>
                <c:ptCount val="1"/>
                <c:pt idx="0">
                  <c:v>全国平均</c:v>
                </c:pt>
              </c:strCache>
            </c:strRef>
          </c:tx>
          <c:spPr>
            <a:ln>
              <a:prstDash val="solid"/>
            </a:ln>
          </c:spPr>
          <c:marker>
            <c:symbol val="x"/>
            <c:size val="7"/>
          </c:marker>
          <c:dLbls>
            <c:dLbl>
              <c:idx val="1"/>
              <c:delete val="1"/>
              <c:extLst>
                <c:ext xmlns:c15="http://schemas.microsoft.com/office/drawing/2012/chart" uri="{CE6537A1-D6FC-4f65-9D91-7224C49458BB}"/>
                <c:ext xmlns:c16="http://schemas.microsoft.com/office/drawing/2014/chart" uri="{C3380CC4-5D6E-409C-BE32-E72D297353CC}">
                  <c16:uniqueId val="{00000023-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22-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21-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20-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1F-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1E-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1D-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1C-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1B-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1A-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19-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12-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開業率!$E$2:$R$2</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開業率!$E$6:$R$6</c:f>
              <c:numCache>
                <c:formatCode>0.0%</c:formatCode>
                <c:ptCount val="14"/>
                <c:pt idx="0">
                  <c:v>4.5122138660875742E-2</c:v>
                </c:pt>
                <c:pt idx="1">
                  <c:v>4.4861758811068735E-2</c:v>
                </c:pt>
                <c:pt idx="2">
                  <c:v>4.5764664683389557E-2</c:v>
                </c:pt>
                <c:pt idx="3">
                  <c:v>4.7956275260505589E-2</c:v>
                </c:pt>
                <c:pt idx="4">
                  <c:v>4.8573681440475136E-2</c:v>
                </c:pt>
                <c:pt idx="5">
                  <c:v>5.1802401177581739E-2</c:v>
                </c:pt>
                <c:pt idx="6">
                  <c:v>5.598818349241369E-2</c:v>
                </c:pt>
                <c:pt idx="7">
                  <c:v>5.5514057251801897E-2</c:v>
                </c:pt>
                <c:pt idx="8">
                  <c:v>4.4107829287458947E-2</c:v>
                </c:pt>
                <c:pt idx="9">
                  <c:v>4.2475251649225311E-2</c:v>
                </c:pt>
                <c:pt idx="10">
                  <c:v>5.1071018157754798E-2</c:v>
                </c:pt>
                <c:pt idx="11">
                  <c:v>4.3695448502008113E-2</c:v>
                </c:pt>
                <c:pt idx="12">
                  <c:v>3.9042696341228991E-2</c:v>
                </c:pt>
                <c:pt idx="13">
                  <c:v>3.9160866959792033E-2</c:v>
                </c:pt>
              </c:numCache>
            </c:numRef>
          </c:val>
          <c:smooth val="0"/>
          <c:extLst>
            <c:ext xmlns:c16="http://schemas.microsoft.com/office/drawing/2014/chart" uri="{C3380CC4-5D6E-409C-BE32-E72D297353CC}">
              <c16:uniqueId val="{00000013-9761-4ED8-B3BE-35D1FA672F7C}"/>
            </c:ext>
          </c:extLst>
        </c:ser>
        <c:dLbls>
          <c:showLegendKey val="0"/>
          <c:showVal val="0"/>
          <c:showCatName val="0"/>
          <c:showSerName val="0"/>
          <c:showPercent val="0"/>
          <c:showBubbleSize val="0"/>
        </c:dLbls>
        <c:marker val="1"/>
        <c:smooth val="0"/>
        <c:axId val="590387088"/>
        <c:axId val="1"/>
      </c:lineChart>
      <c:catAx>
        <c:axId val="590387088"/>
        <c:scaling>
          <c:orientation val="minMax"/>
        </c:scaling>
        <c:delete val="0"/>
        <c:axPos val="b"/>
        <c:numFmt formatCode="General" sourceLinked="1"/>
        <c:majorTickMark val="out"/>
        <c:minorTickMark val="none"/>
        <c:tickLblPos val="nextTo"/>
        <c:txPr>
          <a:bodyPr/>
          <a:lstStyle/>
          <a:p>
            <a:pPr>
              <a:defRPr sz="900"/>
            </a:pPr>
            <a:endParaRPr lang="ja-JP"/>
          </a:p>
        </c:txPr>
        <c:crossAx val="1"/>
        <c:crosses val="autoZero"/>
        <c:auto val="1"/>
        <c:lblAlgn val="ctr"/>
        <c:lblOffset val="100"/>
        <c:noMultiLvlLbl val="0"/>
      </c:catAx>
      <c:valAx>
        <c:axId val="1"/>
        <c:scaling>
          <c:orientation val="minMax"/>
          <c:max val="7.0000000000000007E-2"/>
          <c:min val="3.5000000000000003E-2"/>
        </c:scaling>
        <c:delete val="0"/>
        <c:axPos val="l"/>
        <c:majorGridlines/>
        <c:numFmt formatCode="0.0%" sourceLinked="1"/>
        <c:majorTickMark val="out"/>
        <c:minorTickMark val="none"/>
        <c:tickLblPos val="nextTo"/>
        <c:crossAx val="590387088"/>
        <c:crosses val="autoZero"/>
        <c:crossBetween val="between"/>
      </c:valAx>
    </c:plotArea>
    <c:legend>
      <c:legendPos val="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67843457067866519"/>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cat>
            <c:strRef>
              <c:f>開業数!$D$3:$Q$3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開業数!$D$4:$Q$4</c:f>
              <c:numCache>
                <c:formatCode>#,##0</c:formatCode>
                <c:ptCount val="14"/>
                <c:pt idx="0">
                  <c:v>7477</c:v>
                </c:pt>
                <c:pt idx="1">
                  <c:v>7564</c:v>
                </c:pt>
                <c:pt idx="2">
                  <c:v>7854</c:v>
                </c:pt>
                <c:pt idx="3">
                  <c:v>8276</c:v>
                </c:pt>
                <c:pt idx="4">
                  <c:v>8383</c:v>
                </c:pt>
                <c:pt idx="5">
                  <c:v>10119</c:v>
                </c:pt>
                <c:pt idx="6">
                  <c:v>11700</c:v>
                </c:pt>
                <c:pt idx="7">
                  <c:v>11629</c:v>
                </c:pt>
                <c:pt idx="8" formatCode="#,##0_ ">
                  <c:v>8463</c:v>
                </c:pt>
                <c:pt idx="9">
                  <c:v>8460</c:v>
                </c:pt>
                <c:pt idx="10">
                  <c:v>10209</c:v>
                </c:pt>
                <c:pt idx="11">
                  <c:v>9212</c:v>
                </c:pt>
                <c:pt idx="12">
                  <c:v>8259</c:v>
                </c:pt>
                <c:pt idx="13">
                  <c:v>8273</c:v>
                </c:pt>
              </c:numCache>
            </c:numRef>
          </c:val>
          <c:smooth val="0"/>
          <c:extLst>
            <c:ext xmlns:c16="http://schemas.microsoft.com/office/drawing/2014/chart" uri="{C3380CC4-5D6E-409C-BE32-E72D297353CC}">
              <c16:uniqueId val="{00000001-5C99-47DE-AF17-8BB420A22159}"/>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cat>
            <c:strRef>
              <c:f>開業数!$D$3:$Q$3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開業数!$D$5:$Q$5</c:f>
              <c:numCache>
                <c:formatCode>#,##0</c:formatCode>
                <c:ptCount val="14"/>
                <c:pt idx="0">
                  <c:v>15065</c:v>
                </c:pt>
                <c:pt idx="1">
                  <c:v>14727</c:v>
                </c:pt>
                <c:pt idx="2">
                  <c:v>14931</c:v>
                </c:pt>
                <c:pt idx="3">
                  <c:v>15757</c:v>
                </c:pt>
                <c:pt idx="4">
                  <c:v>16995</c:v>
                </c:pt>
                <c:pt idx="5">
                  <c:v>18930</c:v>
                </c:pt>
                <c:pt idx="6">
                  <c:v>20557</c:v>
                </c:pt>
                <c:pt idx="7">
                  <c:v>20811</c:v>
                </c:pt>
                <c:pt idx="8" formatCode="#,##0_ ">
                  <c:v>18179</c:v>
                </c:pt>
                <c:pt idx="9">
                  <c:v>17644</c:v>
                </c:pt>
                <c:pt idx="10">
                  <c:v>22381</c:v>
                </c:pt>
                <c:pt idx="11">
                  <c:v>19040</c:v>
                </c:pt>
                <c:pt idx="12">
                  <c:v>17149</c:v>
                </c:pt>
                <c:pt idx="13" formatCode="General">
                  <c:v>17524</c:v>
                </c:pt>
              </c:numCache>
            </c:numRef>
          </c:val>
          <c:smooth val="0"/>
          <c:extLst>
            <c:ext xmlns:c16="http://schemas.microsoft.com/office/drawing/2014/chart" uri="{C3380CC4-5D6E-409C-BE32-E72D297353CC}">
              <c16:uniqueId val="{0000000F-5C99-47DE-AF17-8BB420A22159}"/>
            </c:ext>
          </c:extLst>
        </c:ser>
        <c:ser>
          <c:idx val="2"/>
          <c:order val="2"/>
          <c:tx>
            <c:strRef>
              <c:f>開業数!$B$6</c:f>
              <c:strCache>
                <c:ptCount val="1"/>
                <c:pt idx="0">
                  <c:v>愛知</c:v>
                </c:pt>
              </c:strCache>
            </c:strRef>
          </c:tx>
          <c:spPr>
            <a:ln>
              <a:solidFill>
                <a:schemeClr val="accent3"/>
              </a:solidFill>
              <a:prstDash val="sysDash"/>
            </a:ln>
          </c:spPr>
          <c:cat>
            <c:strRef>
              <c:f>開業数!$D$3:$Q$3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開業数!$D$6:$Q$6</c:f>
              <c:numCache>
                <c:formatCode>#,##0</c:formatCode>
                <c:ptCount val="14"/>
                <c:pt idx="0">
                  <c:v>5424</c:v>
                </c:pt>
                <c:pt idx="1">
                  <c:v>5233</c:v>
                </c:pt>
                <c:pt idx="2">
                  <c:v>5480</c:v>
                </c:pt>
                <c:pt idx="3">
                  <c:v>5660</c:v>
                </c:pt>
                <c:pt idx="4">
                  <c:v>6196</c:v>
                </c:pt>
                <c:pt idx="5">
                  <c:v>6613</c:v>
                </c:pt>
                <c:pt idx="6">
                  <c:v>7149</c:v>
                </c:pt>
                <c:pt idx="7">
                  <c:v>7040</c:v>
                </c:pt>
                <c:pt idx="8" formatCode="#,##0_ ">
                  <c:v>5987</c:v>
                </c:pt>
                <c:pt idx="9">
                  <c:v>5789</c:v>
                </c:pt>
                <c:pt idx="10">
                  <c:v>7025</c:v>
                </c:pt>
                <c:pt idx="11">
                  <c:v>6051</c:v>
                </c:pt>
                <c:pt idx="12">
                  <c:v>5777</c:v>
                </c:pt>
                <c:pt idx="13" formatCode="General">
                  <c:v>5756</c:v>
                </c:pt>
              </c:numCache>
            </c:numRef>
          </c:val>
          <c:smooth val="0"/>
          <c:extLst>
            <c:ext xmlns:c16="http://schemas.microsoft.com/office/drawing/2014/chart" uri="{C3380CC4-5D6E-409C-BE32-E72D297353CC}">
              <c16:uniqueId val="{00000011-5C99-47DE-AF17-8BB420A22159}"/>
            </c:ext>
          </c:extLst>
        </c:ser>
        <c:ser>
          <c:idx val="3"/>
          <c:order val="3"/>
          <c:tx>
            <c:strRef>
              <c:f>開業数!$B$7</c:f>
              <c:strCache>
                <c:ptCount val="1"/>
                <c:pt idx="0">
                  <c:v>全国平均</c:v>
                </c:pt>
              </c:strCache>
            </c:strRef>
          </c:tx>
          <c:cat>
            <c:strRef>
              <c:f>開業数!$D$3:$Q$3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開業数!$D$7:$Q$7</c:f>
              <c:numCache>
                <c:formatCode>#,##0</c:formatCode>
                <c:ptCount val="14"/>
                <c:pt idx="0">
                  <c:v>1942.5531914893618</c:v>
                </c:pt>
                <c:pt idx="1">
                  <c:v>1941.1702127659576</c:v>
                </c:pt>
                <c:pt idx="2">
                  <c:v>1993.6382978723404</c:v>
                </c:pt>
                <c:pt idx="3">
                  <c:v>2106.744680851064</c:v>
                </c:pt>
                <c:pt idx="4">
                  <c:v>2152.1489361702129</c:v>
                </c:pt>
                <c:pt idx="5">
                  <c:v>2323.4468085106382</c:v>
                </c:pt>
                <c:pt idx="6">
                  <c:v>2548.5106382978724</c:v>
                </c:pt>
                <c:pt idx="7">
                  <c:v>2582.1914893617022</c:v>
                </c:pt>
                <c:pt idx="8" formatCode="#,##0_ ">
                  <c:v>2095.9148936170213</c:v>
                </c:pt>
                <c:pt idx="9" formatCode="#,##0_ ">
                  <c:v>2039.2765957446809</c:v>
                </c:pt>
                <c:pt idx="10" formatCode="#,##0_ ">
                  <c:v>2474.5744680851062</c:v>
                </c:pt>
                <c:pt idx="11" formatCode="#,##0_ ">
                  <c:v>2159.2765957446809</c:v>
                </c:pt>
                <c:pt idx="12" formatCode="#,##0_ ">
                  <c:v>1944.6170212765958</c:v>
                </c:pt>
                <c:pt idx="13" formatCode="#,##0_ ">
                  <c:v>1970.2340425531916</c:v>
                </c:pt>
              </c:numCache>
            </c:numRef>
          </c:val>
          <c:smooth val="0"/>
          <c:extLst>
            <c:ext xmlns:c16="http://schemas.microsoft.com/office/drawing/2014/chart" uri="{C3380CC4-5D6E-409C-BE32-E72D297353CC}">
              <c16:uniqueId val="{00000013-5C99-47DE-AF17-8BB420A22159}"/>
            </c:ext>
          </c:extLst>
        </c:ser>
        <c:dLbls>
          <c:showLegendKey val="0"/>
          <c:showVal val="0"/>
          <c:showCatName val="0"/>
          <c:showSerName val="0"/>
          <c:showPercent val="0"/>
          <c:showBubbleSize val="0"/>
        </c:dLbls>
        <c:marker val="1"/>
        <c:smooth val="0"/>
        <c:axId val="590384176"/>
        <c:axId val="1"/>
      </c:lineChart>
      <c:catAx>
        <c:axId val="590384176"/>
        <c:scaling>
          <c:orientation val="minMax"/>
        </c:scaling>
        <c:delete val="0"/>
        <c:axPos val="b"/>
        <c:numFmt formatCode="General" sourceLinked="1"/>
        <c:majorTickMark val="out"/>
        <c:minorTickMark val="none"/>
        <c:tickLblPos val="nextTo"/>
        <c:txPr>
          <a:bodyPr/>
          <a:lstStyle/>
          <a:p>
            <a:pPr>
              <a:defRPr sz="900" b="0"/>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0384176"/>
        <c:crosses val="autoZero"/>
        <c:crossBetween val="between"/>
      </c:valAx>
    </c:plotArea>
    <c:legend>
      <c:legendPos val="t"/>
      <c:layout>
        <c:manualLayout>
          <c:xMode val="edge"/>
          <c:yMode val="edge"/>
          <c:x val="0.12838278215223098"/>
          <c:y val="2.564102564102564E-2"/>
          <c:w val="0.87161711263986397"/>
          <c:h val="7.619438488063035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858845536831702E-2"/>
          <c:y val="9.0535025876885472E-2"/>
          <c:w val="0.71960804361976949"/>
          <c:h val="0.79782666772022115"/>
        </c:manualLayout>
      </c:layout>
      <c:lineChart>
        <c:grouping val="standard"/>
        <c:varyColors val="0"/>
        <c:ser>
          <c:idx val="0"/>
          <c:order val="0"/>
          <c:tx>
            <c:strRef>
              <c:f>業種別!$A$12</c:f>
              <c:strCache>
                <c:ptCount val="1"/>
                <c:pt idx="0">
                  <c:v>製造業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D-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0E-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0F-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10-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11-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12-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13-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14-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15-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16-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17-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18-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8-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49-F242-4DF2-9782-050C44D9DE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業種別!$B$12:$P$12</c:f>
              <c:numCache>
                <c:formatCode>#,##0</c:formatCode>
                <c:ptCount val="15"/>
                <c:pt idx="0">
                  <c:v>30741</c:v>
                </c:pt>
                <c:pt idx="1">
                  <c:v>29924</c:v>
                </c:pt>
                <c:pt idx="2">
                  <c:v>29386</c:v>
                </c:pt>
                <c:pt idx="3">
                  <c:v>28853</c:v>
                </c:pt>
                <c:pt idx="4">
                  <c:v>28472</c:v>
                </c:pt>
                <c:pt idx="5">
                  <c:v>27907</c:v>
                </c:pt>
                <c:pt idx="6">
                  <c:v>27584</c:v>
                </c:pt>
                <c:pt idx="7">
                  <c:v>27344</c:v>
                </c:pt>
                <c:pt idx="8">
                  <c:v>27020</c:v>
                </c:pt>
                <c:pt idx="9" formatCode="#,##0_);[Red]\(#,##0\)">
                  <c:v>26752</c:v>
                </c:pt>
                <c:pt idx="10">
                  <c:v>26425</c:v>
                </c:pt>
                <c:pt idx="11">
                  <c:v>26316</c:v>
                </c:pt>
                <c:pt idx="12">
                  <c:v>26084</c:v>
                </c:pt>
                <c:pt idx="13">
                  <c:v>25734</c:v>
                </c:pt>
                <c:pt idx="14" formatCode="#,##0_);[Red]\(#,##0\)">
                  <c:v>23936</c:v>
                </c:pt>
              </c:numCache>
            </c:numRef>
          </c:val>
          <c:smooth val="0"/>
          <c:extLst>
            <c:ext xmlns:c16="http://schemas.microsoft.com/office/drawing/2014/chart" uri="{C3380CC4-5D6E-409C-BE32-E72D297353CC}">
              <c16:uniqueId val="{00000000-9729-4F83-BCAE-C3F9D8C7C721}"/>
            </c:ext>
          </c:extLst>
        </c:ser>
        <c:ser>
          <c:idx val="1"/>
          <c:order val="1"/>
          <c:tx>
            <c:strRef>
              <c:f>業種別!$A$13</c:f>
              <c:strCache>
                <c:ptCount val="1"/>
                <c:pt idx="0">
                  <c:v>建設業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4-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23-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22-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21-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20-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1F-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1E-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1D-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1C-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1B-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1A-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19-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7-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01-1B7F-405D-8891-4C8E6B173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業種別!$B$13:$P$13</c:f>
              <c:numCache>
                <c:formatCode>#,##0</c:formatCode>
                <c:ptCount val="15"/>
                <c:pt idx="0" formatCode="#,##0_);[Red]\(#,##0\)">
                  <c:v>17716</c:v>
                </c:pt>
                <c:pt idx="1">
                  <c:v>17641</c:v>
                </c:pt>
                <c:pt idx="2">
                  <c:v>17640</c:v>
                </c:pt>
                <c:pt idx="3">
                  <c:v>17984</c:v>
                </c:pt>
                <c:pt idx="4">
                  <c:v>18743</c:v>
                </c:pt>
                <c:pt idx="5">
                  <c:v>19574</c:v>
                </c:pt>
                <c:pt idx="6">
                  <c:v>20885</c:v>
                </c:pt>
                <c:pt idx="7">
                  <c:v>23669</c:v>
                </c:pt>
                <c:pt idx="8">
                  <c:v>26527</c:v>
                </c:pt>
                <c:pt idx="9" formatCode="#,##0_);[Red]\(#,##0\)">
                  <c:v>27233</c:v>
                </c:pt>
                <c:pt idx="10">
                  <c:v>27994</c:v>
                </c:pt>
                <c:pt idx="11">
                  <c:v>29035</c:v>
                </c:pt>
                <c:pt idx="12">
                  <c:v>29691</c:v>
                </c:pt>
                <c:pt idx="13">
                  <c:v>30081</c:v>
                </c:pt>
                <c:pt idx="14" formatCode="#,##0_);[Red]\(#,##0\)">
                  <c:v>29593</c:v>
                </c:pt>
              </c:numCache>
            </c:numRef>
          </c:val>
          <c:smooth val="0"/>
          <c:extLst>
            <c:ext xmlns:c16="http://schemas.microsoft.com/office/drawing/2014/chart" uri="{C3380CC4-5D6E-409C-BE32-E72D297353CC}">
              <c16:uniqueId val="{00000001-9729-4F83-BCAE-C3F9D8C7C721}"/>
            </c:ext>
          </c:extLst>
        </c:ser>
        <c:ser>
          <c:idx val="2"/>
          <c:order val="2"/>
          <c:tx>
            <c:strRef>
              <c:f>業種別!$A$14</c:f>
              <c:strCache>
                <c:ptCount val="1"/>
                <c:pt idx="0">
                  <c:v>卸売業、小売業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1-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02-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03-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04-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05-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06-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07-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08-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09-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0A-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0B-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0C-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6-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02-1B7F-405D-8891-4C8E6B173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業種別!$B$14:$P$14</c:f>
              <c:numCache>
                <c:formatCode>#,##0</c:formatCode>
                <c:ptCount val="15"/>
                <c:pt idx="0">
                  <c:v>36226</c:v>
                </c:pt>
                <c:pt idx="1">
                  <c:v>36180</c:v>
                </c:pt>
                <c:pt idx="2">
                  <c:v>35989</c:v>
                </c:pt>
                <c:pt idx="3">
                  <c:v>35816</c:v>
                </c:pt>
                <c:pt idx="4">
                  <c:v>35849</c:v>
                </c:pt>
                <c:pt idx="5">
                  <c:v>35624</c:v>
                </c:pt>
                <c:pt idx="6">
                  <c:v>35792</c:v>
                </c:pt>
                <c:pt idx="7">
                  <c:v>36022</c:v>
                </c:pt>
                <c:pt idx="8">
                  <c:v>35951</c:v>
                </c:pt>
                <c:pt idx="9">
                  <c:v>35730</c:v>
                </c:pt>
                <c:pt idx="10">
                  <c:v>35580</c:v>
                </c:pt>
                <c:pt idx="11">
                  <c:v>35913</c:v>
                </c:pt>
                <c:pt idx="12">
                  <c:v>36224</c:v>
                </c:pt>
                <c:pt idx="13">
                  <c:v>36325</c:v>
                </c:pt>
                <c:pt idx="14" formatCode="#,##0_);[Red]\(#,##0\)">
                  <c:v>33753</c:v>
                </c:pt>
              </c:numCache>
            </c:numRef>
          </c:val>
          <c:smooth val="0"/>
          <c:extLst>
            <c:ext xmlns:c16="http://schemas.microsoft.com/office/drawing/2014/chart" uri="{C3380CC4-5D6E-409C-BE32-E72D297353CC}">
              <c16:uniqueId val="{00000002-9729-4F83-BCAE-C3F9D8C7C721}"/>
            </c:ext>
          </c:extLst>
        </c:ser>
        <c:ser>
          <c:idx val="3"/>
          <c:order val="3"/>
          <c:tx>
            <c:strRef>
              <c:f>業種別!$A$15</c:f>
              <c:strCache>
                <c:ptCount val="1"/>
                <c:pt idx="0">
                  <c:v>宿泊業、飲食サービス業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5-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28-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29-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2A-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2B-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2C-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2D-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2E-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2F-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30-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31-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32-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9-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4A-F242-4DF2-9782-050C44D9DE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業種別!$B$15:$P$15</c:f>
              <c:numCache>
                <c:formatCode>#,##0_);[Red]\(#,##0\)</c:formatCode>
                <c:ptCount val="15"/>
                <c:pt idx="0">
                  <c:v>6329</c:v>
                </c:pt>
                <c:pt idx="1">
                  <c:v>6589</c:v>
                </c:pt>
                <c:pt idx="2">
                  <c:v>6917</c:v>
                </c:pt>
                <c:pt idx="3">
                  <c:v>7169</c:v>
                </c:pt>
                <c:pt idx="4">
                  <c:v>7590</c:v>
                </c:pt>
                <c:pt idx="5">
                  <c:v>8039</c:v>
                </c:pt>
                <c:pt idx="6">
                  <c:v>8650</c:v>
                </c:pt>
                <c:pt idx="7">
                  <c:v>9305</c:v>
                </c:pt>
                <c:pt idx="8">
                  <c:v>9669</c:v>
                </c:pt>
                <c:pt idx="9">
                  <c:v>9940</c:v>
                </c:pt>
                <c:pt idx="10" formatCode="#,##0">
                  <c:v>10252</c:v>
                </c:pt>
                <c:pt idx="11" formatCode="#,##0">
                  <c:v>11392</c:v>
                </c:pt>
                <c:pt idx="12">
                  <c:v>12375</c:v>
                </c:pt>
                <c:pt idx="13">
                  <c:v>12755</c:v>
                </c:pt>
                <c:pt idx="14">
                  <c:v>11986</c:v>
                </c:pt>
              </c:numCache>
            </c:numRef>
          </c:val>
          <c:smooth val="0"/>
          <c:extLst>
            <c:ext xmlns:c16="http://schemas.microsoft.com/office/drawing/2014/chart" uri="{C3380CC4-5D6E-409C-BE32-E72D297353CC}">
              <c16:uniqueId val="{00000003-9729-4F83-BCAE-C3F9D8C7C721}"/>
            </c:ext>
          </c:extLst>
        </c:ser>
        <c:ser>
          <c:idx val="4"/>
          <c:order val="4"/>
          <c:tx>
            <c:strRef>
              <c:f>業種別!$A$16</c:f>
              <c:strCache>
                <c:ptCount val="1"/>
                <c:pt idx="0">
                  <c:v>生活関連、娯楽サービス業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7-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3E-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3C-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3B-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3A-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39-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38-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37-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36-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35-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34-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33-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A-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03-1B7F-405D-8891-4C8E6B173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業種別!$B$16:$P$16</c:f>
              <c:numCache>
                <c:formatCode>#,##0</c:formatCode>
                <c:ptCount val="15"/>
                <c:pt idx="0">
                  <c:v>5298</c:v>
                </c:pt>
                <c:pt idx="1">
                  <c:v>5516</c:v>
                </c:pt>
                <c:pt idx="2">
                  <c:v>5705</c:v>
                </c:pt>
                <c:pt idx="3">
                  <c:v>5967</c:v>
                </c:pt>
                <c:pt idx="4">
                  <c:v>6266</c:v>
                </c:pt>
                <c:pt idx="5">
                  <c:v>6590</c:v>
                </c:pt>
                <c:pt idx="6">
                  <c:v>6999</c:v>
                </c:pt>
                <c:pt idx="7">
                  <c:v>7327</c:v>
                </c:pt>
                <c:pt idx="8">
                  <c:v>7577</c:v>
                </c:pt>
                <c:pt idx="9" formatCode="#,##0_);[Red]\(#,##0\)">
                  <c:v>7659</c:v>
                </c:pt>
                <c:pt idx="10">
                  <c:v>7820</c:v>
                </c:pt>
                <c:pt idx="11">
                  <c:v>8165</c:v>
                </c:pt>
                <c:pt idx="12">
                  <c:v>8395</c:v>
                </c:pt>
                <c:pt idx="13">
                  <c:v>8588</c:v>
                </c:pt>
                <c:pt idx="14" formatCode="#,##0_);[Red]\(#,##0\)">
                  <c:v>8163</c:v>
                </c:pt>
              </c:numCache>
            </c:numRef>
          </c:val>
          <c:smooth val="0"/>
          <c:extLst>
            <c:ext xmlns:c16="http://schemas.microsoft.com/office/drawing/2014/chart" uri="{C3380CC4-5D6E-409C-BE32-E72D297353CC}">
              <c16:uniqueId val="{00000004-9729-4F83-BCAE-C3F9D8C7C721}"/>
            </c:ext>
          </c:extLst>
        </c:ser>
        <c:ser>
          <c:idx val="5"/>
          <c:order val="5"/>
          <c:tx>
            <c:strRef>
              <c:f>業種別!$A$17</c:f>
              <c:strCache>
                <c:ptCount val="1"/>
                <c:pt idx="0">
                  <c:v>情報通信業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6-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3D-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3F-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40-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41-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42-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43-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44-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45-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46-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47-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48-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B-9729-4F83-BCAE-C3F9D8C7C721}"/>
                </c:ext>
              </c:extLst>
            </c:dLbl>
            <c:dLbl>
              <c:idx val="13"/>
              <c:delete val="1"/>
              <c:extLst>
                <c:ext xmlns:c15="http://schemas.microsoft.com/office/drawing/2012/chart" uri="{CE6537A1-D6FC-4f65-9D91-7224C49458BB}"/>
                <c:ext xmlns:c16="http://schemas.microsoft.com/office/drawing/2014/chart" uri="{C3380CC4-5D6E-409C-BE32-E72D297353CC}">
                  <c16:uniqueId val="{00000004-1B7F-405D-8891-4C8E6B173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業種別!$B$2:$P$2</c:f>
              <c:strCache>
                <c:ptCount val="15"/>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pt idx="14">
                  <c:v>2023年度</c:v>
                </c:pt>
              </c:strCache>
            </c:strRef>
          </c:cat>
          <c:val>
            <c:numRef>
              <c:f>業種別!$B$17:$P$17</c:f>
              <c:numCache>
                <c:formatCode>#,##0</c:formatCode>
                <c:ptCount val="15"/>
                <c:pt idx="0">
                  <c:v>5068</c:v>
                </c:pt>
                <c:pt idx="1">
                  <c:v>5115</c:v>
                </c:pt>
                <c:pt idx="2">
                  <c:v>5136</c:v>
                </c:pt>
                <c:pt idx="3">
                  <c:v>5132</c:v>
                </c:pt>
                <c:pt idx="4">
                  <c:v>5182</c:v>
                </c:pt>
                <c:pt idx="5">
                  <c:v>5260</c:v>
                </c:pt>
                <c:pt idx="6">
                  <c:v>5349</c:v>
                </c:pt>
                <c:pt idx="7">
                  <c:v>5416</c:v>
                </c:pt>
                <c:pt idx="8">
                  <c:v>5438</c:v>
                </c:pt>
                <c:pt idx="9" formatCode="#,##0_);[Red]\(#,##0\)">
                  <c:v>5434</c:v>
                </c:pt>
                <c:pt idx="10">
                  <c:v>5471</c:v>
                </c:pt>
                <c:pt idx="11">
                  <c:v>5538</c:v>
                </c:pt>
                <c:pt idx="12">
                  <c:v>5586</c:v>
                </c:pt>
                <c:pt idx="13">
                  <c:v>5725</c:v>
                </c:pt>
                <c:pt idx="14" formatCode="#,##0_);[Red]\(#,##0\)">
                  <c:v>5418</c:v>
                </c:pt>
              </c:numCache>
            </c:numRef>
          </c:val>
          <c:smooth val="0"/>
          <c:extLst>
            <c:ext xmlns:c16="http://schemas.microsoft.com/office/drawing/2014/chart" uri="{C3380CC4-5D6E-409C-BE32-E72D297353CC}">
              <c16:uniqueId val="{00000005-9729-4F83-BCAE-C3F9D8C7C721}"/>
            </c:ext>
          </c:extLst>
        </c:ser>
        <c:dLbls>
          <c:showLegendKey val="0"/>
          <c:showVal val="0"/>
          <c:showCatName val="0"/>
          <c:showSerName val="0"/>
          <c:showPercent val="0"/>
          <c:showBubbleSize val="0"/>
        </c:dLbls>
        <c:marker val="1"/>
        <c:smooth val="0"/>
        <c:axId val="595877568"/>
        <c:axId val="1"/>
      </c:lineChart>
      <c:catAx>
        <c:axId val="595877568"/>
        <c:scaling>
          <c:orientation val="minMax"/>
        </c:scaling>
        <c:delete val="0"/>
        <c:axPos val="b"/>
        <c:numFmt formatCode="General" sourceLinked="1"/>
        <c:majorTickMark val="out"/>
        <c:minorTickMark val="none"/>
        <c:tickLblPos val="nextTo"/>
        <c:txPr>
          <a:bodyPr rot="-1800000"/>
          <a:lstStyle/>
          <a:p>
            <a:pPr>
              <a:defRPr sz="80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5877568"/>
        <c:crosses val="autoZero"/>
        <c:crossBetween val="between"/>
      </c:valAx>
      <c:spPr>
        <a:noFill/>
        <a:ln w="25400">
          <a:noFill/>
        </a:ln>
      </c:spPr>
    </c:plotArea>
    <c:legend>
      <c:legendPos val="r"/>
      <c:layout>
        <c:manualLayout>
          <c:xMode val="edge"/>
          <c:yMode val="edge"/>
          <c:x val="0.81713778057299069"/>
          <c:y val="0.33208788149017748"/>
          <c:w val="0.18286221942700923"/>
          <c:h val="0.34644339674309538"/>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8717261210318"/>
          <c:y val="3.6415015789946707E-2"/>
          <c:w val="0.84224227761865966"/>
          <c:h val="0.75001368771958454"/>
        </c:manualLayout>
      </c:layout>
      <c:lineChart>
        <c:grouping val="standard"/>
        <c:varyColors val="0"/>
        <c:ser>
          <c:idx val="0"/>
          <c:order val="0"/>
          <c:tx>
            <c:strRef>
              <c:f>'3-1_3'!$A$3</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dLbl>
              <c:idx val="12"/>
              <c:layout>
                <c:manualLayout>
                  <c:x val="-5.1578816661869168E-3"/>
                  <c:y val="-6.4294059736307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'3-1_3'!$D$2:$O$2</c:f>
              <c:strCache>
                <c:ptCount val="12"/>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strCache>
            </c:strRef>
          </c:cat>
          <c:val>
            <c:numRef>
              <c:f>'3-1_3'!$D$3:$O$3</c:f>
              <c:numCache>
                <c:formatCode>#,##0</c:formatCode>
                <c:ptCount val="12"/>
                <c:pt idx="0">
                  <c:v>8748</c:v>
                </c:pt>
                <c:pt idx="1">
                  <c:v>6933</c:v>
                </c:pt>
                <c:pt idx="2">
                  <c:v>6151</c:v>
                </c:pt>
                <c:pt idx="3">
                  <c:v>6187</c:v>
                </c:pt>
                <c:pt idx="4">
                  <c:v>6192</c:v>
                </c:pt>
                <c:pt idx="5">
                  <c:v>6504</c:v>
                </c:pt>
                <c:pt idx="6">
                  <c:v>6778</c:v>
                </c:pt>
                <c:pt idx="7">
                  <c:v>6484</c:v>
                </c:pt>
                <c:pt idx="8" formatCode="General">
                  <c:v>6512</c:v>
                </c:pt>
                <c:pt idx="9">
                  <c:v>6280</c:v>
                </c:pt>
                <c:pt idx="10">
                  <c:v>6157</c:v>
                </c:pt>
                <c:pt idx="11">
                  <c:v>5881</c:v>
                </c:pt>
              </c:numCache>
            </c:numRef>
          </c:val>
          <c:smooth val="0"/>
          <c:extLst>
            <c:ext xmlns:c16="http://schemas.microsoft.com/office/drawing/2014/chart" uri="{C3380CC4-5D6E-409C-BE32-E72D297353CC}">
              <c16:uniqueId val="{00000000-0A92-440C-97E6-2A9FBC66185E}"/>
            </c:ext>
          </c:extLst>
        </c:ser>
        <c:ser>
          <c:idx val="1"/>
          <c:order val="1"/>
          <c:tx>
            <c:strRef>
              <c:f>'3-1_3'!$A$4</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1"/>
              <c:layout>
                <c:manualLayout>
                  <c:x val="-6.5050257507469636E-2"/>
                  <c:y val="-4.753383449325995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8.9665269854091983E-2"/>
                      <c:h val="4.2589468616899842E-2"/>
                    </c:manualLayout>
                  </c15:layout>
                </c:ext>
                <c:ext xmlns:c16="http://schemas.microsoft.com/office/drawing/2014/chart" uri="{C3380CC4-5D6E-409C-BE32-E72D297353CC}">
                  <c16:uniqueId val="{00000001-1CFF-4F89-9503-97F212635FFB}"/>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40-4394-B7D5-3057170C8402}"/>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40-4394-B7D5-3057170C8402}"/>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40-4394-B7D5-3057170C8402}"/>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01-4319-8881-D26622ED4176}"/>
                </c:ext>
              </c:extLst>
            </c:dLbl>
            <c:dLbl>
              <c:idx val="12"/>
              <c:layout>
                <c:manualLayout>
                  <c:x val="-4.4170615811954736E-2"/>
                  <c:y val="7.0181328710844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'3-1_3'!$D$2:$O$2</c:f>
              <c:strCache>
                <c:ptCount val="12"/>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strCache>
            </c:strRef>
          </c:cat>
          <c:val>
            <c:numRef>
              <c:f>'3-1_3'!$D$4:$O$4</c:f>
              <c:numCache>
                <c:formatCode>#,##0</c:formatCode>
                <c:ptCount val="12"/>
                <c:pt idx="0">
                  <c:v>21412</c:v>
                </c:pt>
                <c:pt idx="1">
                  <c:v>22861</c:v>
                </c:pt>
                <c:pt idx="2">
                  <c:v>22117</c:v>
                </c:pt>
                <c:pt idx="3">
                  <c:v>23822</c:v>
                </c:pt>
                <c:pt idx="4">
                  <c:v>24269</c:v>
                </c:pt>
                <c:pt idx="5">
                  <c:v>25124</c:v>
                </c:pt>
                <c:pt idx="6">
                  <c:v>25331</c:v>
                </c:pt>
                <c:pt idx="7">
                  <c:v>28323</c:v>
                </c:pt>
                <c:pt idx="8" formatCode="General">
                  <c:v>26795</c:v>
                </c:pt>
                <c:pt idx="9">
                  <c:v>26272</c:v>
                </c:pt>
                <c:pt idx="10">
                  <c:v>26137</c:v>
                </c:pt>
                <c:pt idx="11">
                  <c:v>25249</c:v>
                </c:pt>
              </c:numCache>
            </c:numRef>
          </c:val>
          <c:smooth val="0"/>
          <c:extLst>
            <c:ext xmlns:c16="http://schemas.microsoft.com/office/drawing/2014/chart" uri="{C3380CC4-5D6E-409C-BE32-E72D297353CC}">
              <c16:uniqueId val="{00000002-0A92-440C-97E6-2A9FBC66185E}"/>
            </c:ext>
          </c:extLst>
        </c:ser>
        <c:ser>
          <c:idx val="2"/>
          <c:order val="2"/>
          <c:tx>
            <c:strRef>
              <c:f>'3-1_3'!$A$5</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dLbl>
              <c:idx val="12"/>
              <c:layout>
                <c:manualLayout>
                  <c:x val="-5.2806883725246981E-3"/>
                  <c:y val="-4.1334847074598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A-4CED-ABFF-54793D7967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'3-1_3'!$D$2:$O$2</c:f>
              <c:strCache>
                <c:ptCount val="12"/>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strCache>
            </c:strRef>
          </c:cat>
          <c:val>
            <c:numRef>
              <c:f>'3-1_3'!$D$5:$O$5</c:f>
              <c:numCache>
                <c:formatCode>#,##0</c:formatCode>
                <c:ptCount val="12"/>
                <c:pt idx="0">
                  <c:v>2782</c:v>
                </c:pt>
                <c:pt idx="1">
                  <c:v>2750</c:v>
                </c:pt>
                <c:pt idx="2">
                  <c:v>2772</c:v>
                </c:pt>
                <c:pt idx="3">
                  <c:v>2845</c:v>
                </c:pt>
                <c:pt idx="4">
                  <c:v>2890</c:v>
                </c:pt>
                <c:pt idx="5">
                  <c:v>3094</c:v>
                </c:pt>
                <c:pt idx="6">
                  <c:v>2952</c:v>
                </c:pt>
                <c:pt idx="7">
                  <c:v>2831</c:v>
                </c:pt>
                <c:pt idx="8" formatCode="General">
                  <c:v>2791</c:v>
                </c:pt>
                <c:pt idx="9">
                  <c:v>2511</c:v>
                </c:pt>
                <c:pt idx="10">
                  <c:v>2813</c:v>
                </c:pt>
                <c:pt idx="11">
                  <c:v>2746</c:v>
                </c:pt>
              </c:numCache>
            </c:numRef>
          </c:val>
          <c:smooth val="0"/>
          <c:extLst>
            <c:ext xmlns:c16="http://schemas.microsoft.com/office/drawing/2014/chart" uri="{C3380CC4-5D6E-409C-BE32-E72D297353CC}">
              <c16:uniqueId val="{00000003-0A92-440C-97E6-2A9FBC66185E}"/>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7.5986489311862845E-2"/>
          <c:w val="0.83040105735001657"/>
          <c:h val="0.70489798743209808"/>
        </c:manualLayout>
      </c:layout>
      <c:lineChart>
        <c:grouping val="standard"/>
        <c:varyColors val="0"/>
        <c:ser>
          <c:idx val="0"/>
          <c:order val="0"/>
          <c:tx>
            <c:strRef>
              <c:f>Sheet1!$J$4</c:f>
              <c:strCache>
                <c:ptCount val="1"/>
                <c:pt idx="0">
                  <c:v>大阪</c:v>
                </c:pt>
              </c:strCache>
            </c:strRef>
          </c:tx>
          <c:dLbls>
            <c:spPr>
              <a:noFill/>
              <a:ln>
                <a:noFill/>
              </a:ln>
              <a:effectLst/>
            </c:spPr>
            <c:txPr>
              <a:bodyPr wrap="square" lIns="38100" tIns="19050" rIns="38100" bIns="19050" anchor="ctr">
                <a:spAutoFit/>
              </a:bodyPr>
              <a:lstStyle/>
              <a:p>
                <a:pPr>
                  <a:defRPr u="sng"/>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Sheet1!$K$4:$V$4</c:f>
              <c:numCache>
                <c:formatCode>#,##0_);[Red]\(#,##0\)</c:formatCode>
                <c:ptCount val="12"/>
                <c:pt idx="0">
                  <c:v>1471.5419999999999</c:v>
                </c:pt>
                <c:pt idx="1">
                  <c:v>1428.4749999999999</c:v>
                </c:pt>
                <c:pt idx="2">
                  <c:v>1394.771</c:v>
                </c:pt>
                <c:pt idx="3">
                  <c:v>1399.117</c:v>
                </c:pt>
                <c:pt idx="4">
                  <c:v>1569.268</c:v>
                </c:pt>
                <c:pt idx="5">
                  <c:v>1456.0640000000001</c:v>
                </c:pt>
                <c:pt idx="6">
                  <c:v>1508.021</c:v>
                </c:pt>
                <c:pt idx="7" formatCode="#,##0_ ">
                  <c:v>1622</c:v>
                </c:pt>
                <c:pt idx="8">
                  <c:v>1639</c:v>
                </c:pt>
                <c:pt idx="9">
                  <c:v>1490</c:v>
                </c:pt>
                <c:pt idx="10">
                  <c:v>1523</c:v>
                </c:pt>
                <c:pt idx="11">
                  <c:v>1505</c:v>
                </c:pt>
              </c:numCache>
            </c:numRef>
          </c:val>
          <c:smooth val="0"/>
          <c:extLst>
            <c:ext xmlns:c16="http://schemas.microsoft.com/office/drawing/2014/chart" uri="{C3380CC4-5D6E-409C-BE32-E72D297353CC}">
              <c16:uniqueId val="{00000008-8568-479C-B5C1-45D09B54746D}"/>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568-479C-B5C1-45D09B54746D}"/>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568-479C-B5C1-45D09B54746D}"/>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568-479C-B5C1-45D09B54746D}"/>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568-479C-B5C1-45D09B54746D}"/>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568-479C-B5C1-45D09B54746D}"/>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568-479C-B5C1-45D09B54746D}"/>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568-479C-B5C1-45D09B54746D}"/>
                </c:ext>
              </c:extLst>
            </c:dLbl>
            <c:dLbl>
              <c:idx val="7"/>
              <c:layout>
                <c:manualLayout>
                  <c:x val="-5.0451769275518053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568-479C-B5C1-45D09B54746D}"/>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CF-4BEF-B06B-CE694A9665B3}"/>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Sheet1!$K$5:$V$5</c:f>
              <c:numCache>
                <c:formatCode>#,##0_);[Red]\(#,##0\)</c:formatCode>
                <c:ptCount val="12"/>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pt idx="9">
                  <c:v>7145</c:v>
                </c:pt>
                <c:pt idx="10">
                  <c:v>6608</c:v>
                </c:pt>
                <c:pt idx="11">
                  <c:v>7729</c:v>
                </c:pt>
              </c:numCache>
            </c:numRef>
          </c:val>
          <c:smooth val="0"/>
          <c:extLst>
            <c:ext xmlns:c16="http://schemas.microsoft.com/office/drawing/2014/chart" uri="{C3380CC4-5D6E-409C-BE32-E72D297353CC}">
              <c16:uniqueId val="{00000011-8568-479C-B5C1-45D09B54746D}"/>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568-479C-B5C1-45D09B54746D}"/>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568-479C-B5C1-45D09B54746D}"/>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568-479C-B5C1-45D09B54746D}"/>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568-479C-B5C1-45D09B54746D}"/>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568-479C-B5C1-45D09B54746D}"/>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568-479C-B5C1-45D09B54746D}"/>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568-479C-B5C1-45D09B54746D}"/>
                </c:ext>
              </c:extLst>
            </c:dLbl>
            <c:dLbl>
              <c:idx val="7"/>
              <c:layout>
                <c:manualLayout>
                  <c:x val="-5.0451769275518053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568-479C-B5C1-45D09B54746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F-4BEF-B06B-CE694A9665B3}"/>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Sheet1!$K$6:$V$6</c:f>
              <c:numCache>
                <c:formatCode>#,##0_);[Red]\(#,##0\)</c:formatCode>
                <c:ptCount val="12"/>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pt idx="9">
                  <c:v>2265</c:v>
                </c:pt>
                <c:pt idx="10">
                  <c:v>2369</c:v>
                </c:pt>
                <c:pt idx="11">
                  <c:v>2283</c:v>
                </c:pt>
              </c:numCache>
            </c:numRef>
          </c:val>
          <c:smooth val="0"/>
          <c:extLst>
            <c:ext xmlns:c16="http://schemas.microsoft.com/office/drawing/2014/chart" uri="{C3380CC4-5D6E-409C-BE32-E72D297353CC}">
              <c16:uniqueId val="{0000001A-8568-479C-B5C1-45D09B54746D}"/>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txPr>
          <a:bodyPr/>
          <a:lstStyle/>
          <a:p>
            <a:pPr>
              <a:defRPr sz="900">
                <a:latin typeface="Meiryo UI" panose="020B0604030504040204" pitchFamily="50" charset="-128"/>
                <a:ea typeface="Meiryo UI" panose="020B0604030504040204" pitchFamily="50" charset="-128"/>
              </a:defRPr>
            </a:pPr>
            <a:endParaRPr lang="ja-JP"/>
          </a:p>
        </c:txPr>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954357506854383"/>
          <c:y val="0.9022171647684315"/>
          <c:w val="0.56644235385066166"/>
          <c:h val="6.0188701504235255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まとめ!$A$4</c:f>
              <c:strCache>
                <c:ptCount val="1"/>
                <c:pt idx="0">
                  <c:v>2012.2調査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まとめ!$B$4:$O$4</c:f>
              <c:numCache>
                <c:formatCode>General</c:formatCode>
                <c:ptCount val="14"/>
                <c:pt idx="0">
                  <c:v>556</c:v>
                </c:pt>
                <c:pt idx="1">
                  <c:v>626</c:v>
                </c:pt>
                <c:pt idx="2">
                  <c:v>1000</c:v>
                </c:pt>
                <c:pt idx="3">
                  <c:v>515</c:v>
                </c:pt>
                <c:pt idx="4">
                  <c:v>578</c:v>
                </c:pt>
                <c:pt idx="5">
                  <c:v>1274</c:v>
                </c:pt>
                <c:pt idx="6">
                  <c:v>731</c:v>
                </c:pt>
                <c:pt idx="7">
                  <c:v>647</c:v>
                </c:pt>
                <c:pt idx="8">
                  <c:v>187</c:v>
                </c:pt>
                <c:pt idx="9">
                  <c:v>304</c:v>
                </c:pt>
                <c:pt idx="10">
                  <c:v>417</c:v>
                </c:pt>
                <c:pt idx="11">
                  <c:v>386</c:v>
                </c:pt>
                <c:pt idx="12">
                  <c:v>462</c:v>
                </c:pt>
                <c:pt idx="13">
                  <c:v>358</c:v>
                </c:pt>
              </c:numCache>
            </c:numRef>
          </c:val>
          <c:extLst>
            <c:ext xmlns:c16="http://schemas.microsoft.com/office/drawing/2014/chart" uri="{C3380CC4-5D6E-409C-BE32-E72D297353CC}">
              <c16:uniqueId val="{00000000-ADC6-44C5-87A5-DACB2099441F}"/>
            </c:ext>
          </c:extLst>
        </c:ser>
        <c:ser>
          <c:idx val="1"/>
          <c:order val="1"/>
          <c:tx>
            <c:strRef>
              <c:f>まとめ!$A$5</c:f>
              <c:strCache>
                <c:ptCount val="1"/>
                <c:pt idx="0">
                  <c:v>2016.6調査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まとめ!$B$5:$O$5</c:f>
              <c:numCache>
                <c:formatCode>General</c:formatCode>
                <c:ptCount val="14"/>
                <c:pt idx="0">
                  <c:v>740</c:v>
                </c:pt>
                <c:pt idx="1">
                  <c:v>672</c:v>
                </c:pt>
                <c:pt idx="2">
                  <c:v>894</c:v>
                </c:pt>
                <c:pt idx="3">
                  <c:v>635</c:v>
                </c:pt>
                <c:pt idx="4">
                  <c:v>623</c:v>
                </c:pt>
                <c:pt idx="5">
                  <c:v>1319</c:v>
                </c:pt>
                <c:pt idx="6">
                  <c:v>717</c:v>
                </c:pt>
                <c:pt idx="7">
                  <c:v>843</c:v>
                </c:pt>
                <c:pt idx="8">
                  <c:v>204</c:v>
                </c:pt>
                <c:pt idx="9">
                  <c:v>471</c:v>
                </c:pt>
                <c:pt idx="10">
                  <c:v>398</c:v>
                </c:pt>
                <c:pt idx="11">
                  <c:v>401</c:v>
                </c:pt>
                <c:pt idx="12">
                  <c:v>493</c:v>
                </c:pt>
                <c:pt idx="13">
                  <c:v>381</c:v>
                </c:pt>
              </c:numCache>
            </c:numRef>
          </c:val>
          <c:extLst>
            <c:ext xmlns:c16="http://schemas.microsoft.com/office/drawing/2014/chart" uri="{C3380CC4-5D6E-409C-BE32-E72D297353CC}">
              <c16:uniqueId val="{00000001-ADC6-44C5-87A5-DACB2099441F}"/>
            </c:ext>
          </c:extLst>
        </c:ser>
        <c:ser>
          <c:idx val="2"/>
          <c:order val="2"/>
          <c:tx>
            <c:strRef>
              <c:f>まとめ!$A$6</c:f>
              <c:strCache>
                <c:ptCount val="1"/>
                <c:pt idx="0">
                  <c:v>2020.4調査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まとめ!$B$6:$O$6</c:f>
              <c:numCache>
                <c:formatCode>General</c:formatCode>
                <c:ptCount val="14"/>
                <c:pt idx="0">
                  <c:v>798</c:v>
                </c:pt>
                <c:pt idx="1">
                  <c:v>613</c:v>
                </c:pt>
                <c:pt idx="2">
                  <c:v>984</c:v>
                </c:pt>
                <c:pt idx="3">
                  <c:v>525</c:v>
                </c:pt>
                <c:pt idx="4">
                  <c:v>590</c:v>
                </c:pt>
                <c:pt idx="5">
                  <c:v>1153</c:v>
                </c:pt>
                <c:pt idx="6">
                  <c:v>801</c:v>
                </c:pt>
                <c:pt idx="7">
                  <c:v>858</c:v>
                </c:pt>
                <c:pt idx="8">
                  <c:v>158</c:v>
                </c:pt>
                <c:pt idx="9">
                  <c:v>288</c:v>
                </c:pt>
                <c:pt idx="10">
                  <c:v>365</c:v>
                </c:pt>
                <c:pt idx="11">
                  <c:v>404</c:v>
                </c:pt>
                <c:pt idx="12">
                  <c:v>539</c:v>
                </c:pt>
                <c:pt idx="13">
                  <c:v>403</c:v>
                </c:pt>
              </c:numCache>
            </c:numRef>
          </c:val>
          <c:extLst>
            <c:ext xmlns:c16="http://schemas.microsoft.com/office/drawing/2014/chart" uri="{C3380CC4-5D6E-409C-BE32-E72D297353CC}">
              <c16:uniqueId val="{00000002-ADC6-44C5-87A5-DACB2099441F}"/>
            </c:ext>
          </c:extLst>
        </c:ser>
        <c:dLbls>
          <c:showLegendKey val="0"/>
          <c:showVal val="0"/>
          <c:showCatName val="0"/>
          <c:showSerName val="0"/>
          <c:showPercent val="0"/>
          <c:showBubbleSize val="0"/>
        </c:dLbls>
        <c:gapWidth val="150"/>
        <c:axId val="186748928"/>
        <c:axId val="186894592"/>
      </c:barChart>
      <c:catAx>
        <c:axId val="186748928"/>
        <c:scaling>
          <c:orientation val="minMax"/>
        </c:scaling>
        <c:delete val="0"/>
        <c:axPos val="b"/>
        <c:numFmt formatCode="General" sourceLinked="0"/>
        <c:majorTickMark val="out"/>
        <c:minorTickMark val="none"/>
        <c:tickLblPos val="nextTo"/>
        <c:txPr>
          <a:bodyPr/>
          <a:lstStyle/>
          <a:p>
            <a:pPr>
              <a:defRPr sz="500"/>
            </a:pPr>
            <a:endParaRPr lang="ja-JP"/>
          </a:p>
        </c:txPr>
        <c:crossAx val="186894592"/>
        <c:crosses val="autoZero"/>
        <c:auto val="1"/>
        <c:lblAlgn val="ctr"/>
        <c:lblOffset val="100"/>
        <c:noMultiLvlLbl val="0"/>
      </c:catAx>
      <c:valAx>
        <c:axId val="186894592"/>
        <c:scaling>
          <c:orientation val="minMax"/>
        </c:scaling>
        <c:delete val="0"/>
        <c:axPos val="l"/>
        <c:majorGridlines/>
        <c:numFmt formatCode="General" sourceLinked="1"/>
        <c:majorTickMark val="out"/>
        <c:minorTickMark val="none"/>
        <c:tickLblPos val="nextTo"/>
        <c:crossAx val="18674892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まとめ!$A$21</c:f>
              <c:strCache>
                <c:ptCount val="1"/>
                <c:pt idx="0">
                  <c:v>2012.2調査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まとめ!$B$21:$O$21</c:f>
              <c:numCache>
                <c:formatCode>General</c:formatCode>
                <c:ptCount val="14"/>
                <c:pt idx="0">
                  <c:v>631</c:v>
                </c:pt>
                <c:pt idx="1">
                  <c:v>647</c:v>
                </c:pt>
                <c:pt idx="2">
                  <c:v>970</c:v>
                </c:pt>
                <c:pt idx="3">
                  <c:v>638</c:v>
                </c:pt>
                <c:pt idx="4">
                  <c:v>743</c:v>
                </c:pt>
                <c:pt idx="5">
                  <c:v>1631</c:v>
                </c:pt>
                <c:pt idx="6">
                  <c:v>1020</c:v>
                </c:pt>
                <c:pt idx="7">
                  <c:v>1169</c:v>
                </c:pt>
                <c:pt idx="8">
                  <c:v>214</c:v>
                </c:pt>
                <c:pt idx="9">
                  <c:v>399</c:v>
                </c:pt>
                <c:pt idx="10">
                  <c:v>480</c:v>
                </c:pt>
                <c:pt idx="11">
                  <c:v>919</c:v>
                </c:pt>
                <c:pt idx="12">
                  <c:v>465</c:v>
                </c:pt>
                <c:pt idx="13">
                  <c:v>504</c:v>
                </c:pt>
              </c:numCache>
            </c:numRef>
          </c:val>
          <c:extLst>
            <c:ext xmlns:c16="http://schemas.microsoft.com/office/drawing/2014/chart" uri="{C3380CC4-5D6E-409C-BE32-E72D297353CC}">
              <c16:uniqueId val="{00000000-74BC-45C5-9910-1F37569225B5}"/>
            </c:ext>
          </c:extLst>
        </c:ser>
        <c:ser>
          <c:idx val="1"/>
          <c:order val="1"/>
          <c:tx>
            <c:strRef>
              <c:f>まとめ!$A$22</c:f>
              <c:strCache>
                <c:ptCount val="1"/>
                <c:pt idx="0">
                  <c:v>2016.6調査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まとめ!$B$22:$O$22</c:f>
              <c:numCache>
                <c:formatCode>General</c:formatCode>
                <c:ptCount val="14"/>
                <c:pt idx="0">
                  <c:v>825</c:v>
                </c:pt>
                <c:pt idx="1">
                  <c:v>768</c:v>
                </c:pt>
                <c:pt idx="2">
                  <c:v>1156</c:v>
                </c:pt>
                <c:pt idx="3">
                  <c:v>650</c:v>
                </c:pt>
                <c:pt idx="4">
                  <c:v>794</c:v>
                </c:pt>
                <c:pt idx="5">
                  <c:v>1680</c:v>
                </c:pt>
                <c:pt idx="6">
                  <c:v>1067</c:v>
                </c:pt>
                <c:pt idx="7">
                  <c:v>1747</c:v>
                </c:pt>
                <c:pt idx="8">
                  <c:v>258</c:v>
                </c:pt>
                <c:pt idx="9">
                  <c:v>492</c:v>
                </c:pt>
                <c:pt idx="10">
                  <c:v>461</c:v>
                </c:pt>
                <c:pt idx="11">
                  <c:v>-280</c:v>
                </c:pt>
                <c:pt idx="12">
                  <c:v>515</c:v>
                </c:pt>
                <c:pt idx="13">
                  <c:v>495</c:v>
                </c:pt>
              </c:numCache>
            </c:numRef>
          </c:val>
          <c:extLst>
            <c:ext xmlns:c16="http://schemas.microsoft.com/office/drawing/2014/chart" uri="{C3380CC4-5D6E-409C-BE32-E72D297353CC}">
              <c16:uniqueId val="{00000001-74BC-45C5-9910-1F37569225B5}"/>
            </c:ext>
          </c:extLst>
        </c:ser>
        <c:ser>
          <c:idx val="2"/>
          <c:order val="2"/>
          <c:tx>
            <c:strRef>
              <c:f>まとめ!$A$23</c:f>
              <c:strCache>
                <c:ptCount val="1"/>
                <c:pt idx="0">
                  <c:v>2020.4調査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まとめ!$B$23:$O$23</c:f>
              <c:numCache>
                <c:formatCode>General</c:formatCode>
                <c:ptCount val="14"/>
                <c:pt idx="0">
                  <c:v>869</c:v>
                </c:pt>
                <c:pt idx="1">
                  <c:v>714</c:v>
                </c:pt>
                <c:pt idx="2">
                  <c:v>1124</c:v>
                </c:pt>
                <c:pt idx="3">
                  <c:v>218</c:v>
                </c:pt>
                <c:pt idx="4">
                  <c:v>679</c:v>
                </c:pt>
                <c:pt idx="5">
                  <c:v>1795</c:v>
                </c:pt>
                <c:pt idx="6">
                  <c:v>1272</c:v>
                </c:pt>
                <c:pt idx="7">
                  <c:v>1901</c:v>
                </c:pt>
                <c:pt idx="8">
                  <c:v>159</c:v>
                </c:pt>
                <c:pt idx="9">
                  <c:v>303</c:v>
                </c:pt>
                <c:pt idx="10">
                  <c:v>457</c:v>
                </c:pt>
                <c:pt idx="11">
                  <c:v>5018</c:v>
                </c:pt>
                <c:pt idx="12">
                  <c:v>548</c:v>
                </c:pt>
                <c:pt idx="13">
                  <c:v>518</c:v>
                </c:pt>
              </c:numCache>
            </c:numRef>
          </c:val>
          <c:extLst>
            <c:ext xmlns:c16="http://schemas.microsoft.com/office/drawing/2014/chart" uri="{C3380CC4-5D6E-409C-BE32-E72D297353CC}">
              <c16:uniqueId val="{00000002-74BC-45C5-9910-1F37569225B5}"/>
            </c:ext>
          </c:extLst>
        </c:ser>
        <c:dLbls>
          <c:showLegendKey val="0"/>
          <c:showVal val="0"/>
          <c:showCatName val="0"/>
          <c:showSerName val="0"/>
          <c:showPercent val="0"/>
          <c:showBubbleSize val="0"/>
        </c:dLbls>
        <c:gapWidth val="150"/>
        <c:axId val="185112448"/>
        <c:axId val="185113984"/>
      </c:barChart>
      <c:catAx>
        <c:axId val="185112448"/>
        <c:scaling>
          <c:orientation val="minMax"/>
        </c:scaling>
        <c:delete val="0"/>
        <c:axPos val="b"/>
        <c:numFmt formatCode="General" sourceLinked="0"/>
        <c:majorTickMark val="out"/>
        <c:minorTickMark val="none"/>
        <c:tickLblPos val="low"/>
        <c:spPr>
          <a:solidFill>
            <a:sysClr val="window" lastClr="FFFFFF"/>
          </a:solidFill>
          <a:ln>
            <a:solidFill>
              <a:schemeClr val="accent1"/>
            </a:solidFill>
          </a:ln>
        </c:spPr>
        <c:txPr>
          <a:bodyPr/>
          <a:lstStyle/>
          <a:p>
            <a:pPr>
              <a:defRPr sz="500"/>
            </a:pPr>
            <a:endParaRPr lang="ja-JP"/>
          </a:p>
        </c:txPr>
        <c:crossAx val="185113984"/>
        <c:crosses val="autoZero"/>
        <c:auto val="1"/>
        <c:lblAlgn val="ctr"/>
        <c:lblOffset val="100"/>
        <c:noMultiLvlLbl val="0"/>
      </c:catAx>
      <c:valAx>
        <c:axId val="185113984"/>
        <c:scaling>
          <c:orientation val="minMax"/>
        </c:scaling>
        <c:delete val="0"/>
        <c:axPos val="l"/>
        <c:majorGridlines/>
        <c:numFmt formatCode="General" sourceLinked="1"/>
        <c:majorTickMark val="out"/>
        <c:minorTickMark val="none"/>
        <c:tickLblPos val="nextTo"/>
        <c:crossAx val="18511244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まとめ!$A$39</c:f>
              <c:strCache>
                <c:ptCount val="1"/>
                <c:pt idx="0">
                  <c:v>2012.2調査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まとめ!$B$39:$O$39</c:f>
              <c:numCache>
                <c:formatCode>General</c:formatCode>
                <c:ptCount val="14"/>
                <c:pt idx="0">
                  <c:v>486</c:v>
                </c:pt>
                <c:pt idx="1">
                  <c:v>507</c:v>
                </c:pt>
                <c:pt idx="2">
                  <c:v>839</c:v>
                </c:pt>
                <c:pt idx="3">
                  <c:v>521</c:v>
                </c:pt>
                <c:pt idx="4">
                  <c:v>517</c:v>
                </c:pt>
                <c:pt idx="5">
                  <c:v>1084</c:v>
                </c:pt>
                <c:pt idx="6">
                  <c:v>616</c:v>
                </c:pt>
                <c:pt idx="7">
                  <c:v>690</c:v>
                </c:pt>
                <c:pt idx="8">
                  <c:v>180</c:v>
                </c:pt>
                <c:pt idx="9">
                  <c:v>321</c:v>
                </c:pt>
                <c:pt idx="10">
                  <c:v>338</c:v>
                </c:pt>
                <c:pt idx="11">
                  <c:v>434</c:v>
                </c:pt>
                <c:pt idx="12">
                  <c:v>548</c:v>
                </c:pt>
                <c:pt idx="13">
                  <c:v>355</c:v>
                </c:pt>
              </c:numCache>
            </c:numRef>
          </c:val>
          <c:extLst>
            <c:ext xmlns:c16="http://schemas.microsoft.com/office/drawing/2014/chart" uri="{C3380CC4-5D6E-409C-BE32-E72D297353CC}">
              <c16:uniqueId val="{00000000-ECF5-480C-A062-6F026C8AC4E2}"/>
            </c:ext>
          </c:extLst>
        </c:ser>
        <c:ser>
          <c:idx val="1"/>
          <c:order val="1"/>
          <c:tx>
            <c:strRef>
              <c:f>まとめ!$A$40</c:f>
              <c:strCache>
                <c:ptCount val="1"/>
                <c:pt idx="0">
                  <c:v>2016.6調査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まとめ!$B$40:$O$40</c:f>
              <c:numCache>
                <c:formatCode>General</c:formatCode>
                <c:ptCount val="14"/>
                <c:pt idx="0">
                  <c:v>643</c:v>
                </c:pt>
                <c:pt idx="1">
                  <c:v>822</c:v>
                </c:pt>
                <c:pt idx="2">
                  <c:v>849</c:v>
                </c:pt>
                <c:pt idx="3">
                  <c:v>634</c:v>
                </c:pt>
                <c:pt idx="4">
                  <c:v>577</c:v>
                </c:pt>
                <c:pt idx="5">
                  <c:v>1124</c:v>
                </c:pt>
                <c:pt idx="6">
                  <c:v>626</c:v>
                </c:pt>
                <c:pt idx="7">
                  <c:v>703</c:v>
                </c:pt>
                <c:pt idx="8">
                  <c:v>205</c:v>
                </c:pt>
                <c:pt idx="9">
                  <c:v>308</c:v>
                </c:pt>
                <c:pt idx="10">
                  <c:v>395</c:v>
                </c:pt>
                <c:pt idx="11">
                  <c:v>410</c:v>
                </c:pt>
                <c:pt idx="12">
                  <c:v>580</c:v>
                </c:pt>
                <c:pt idx="13">
                  <c:v>377</c:v>
                </c:pt>
              </c:numCache>
            </c:numRef>
          </c:val>
          <c:extLst>
            <c:ext xmlns:c16="http://schemas.microsoft.com/office/drawing/2014/chart" uri="{C3380CC4-5D6E-409C-BE32-E72D297353CC}">
              <c16:uniqueId val="{00000001-ECF5-480C-A062-6F026C8AC4E2}"/>
            </c:ext>
          </c:extLst>
        </c:ser>
        <c:ser>
          <c:idx val="2"/>
          <c:order val="2"/>
          <c:tx>
            <c:strRef>
              <c:f>まとめ!$A$41</c:f>
              <c:strCache>
                <c:ptCount val="1"/>
                <c:pt idx="0">
                  <c:v>2020.4調査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まとめ!$B$41:$O$41</c:f>
              <c:numCache>
                <c:formatCode>General</c:formatCode>
                <c:ptCount val="14"/>
                <c:pt idx="0">
                  <c:v>686</c:v>
                </c:pt>
                <c:pt idx="1">
                  <c:v>657</c:v>
                </c:pt>
                <c:pt idx="2">
                  <c:v>819</c:v>
                </c:pt>
                <c:pt idx="3">
                  <c:v>473</c:v>
                </c:pt>
                <c:pt idx="4">
                  <c:v>490</c:v>
                </c:pt>
                <c:pt idx="5">
                  <c:v>924</c:v>
                </c:pt>
                <c:pt idx="6">
                  <c:v>714</c:v>
                </c:pt>
                <c:pt idx="7">
                  <c:v>649</c:v>
                </c:pt>
                <c:pt idx="8">
                  <c:v>158</c:v>
                </c:pt>
                <c:pt idx="9">
                  <c:v>243</c:v>
                </c:pt>
                <c:pt idx="10">
                  <c:v>370</c:v>
                </c:pt>
                <c:pt idx="11">
                  <c:v>432</c:v>
                </c:pt>
                <c:pt idx="12">
                  <c:v>584</c:v>
                </c:pt>
                <c:pt idx="13">
                  <c:v>393</c:v>
                </c:pt>
              </c:numCache>
            </c:numRef>
          </c:val>
          <c:extLst>
            <c:ext xmlns:c16="http://schemas.microsoft.com/office/drawing/2014/chart" uri="{C3380CC4-5D6E-409C-BE32-E72D297353CC}">
              <c16:uniqueId val="{00000002-ECF5-480C-A062-6F026C8AC4E2}"/>
            </c:ext>
          </c:extLst>
        </c:ser>
        <c:dLbls>
          <c:showLegendKey val="0"/>
          <c:showVal val="0"/>
          <c:showCatName val="0"/>
          <c:showSerName val="0"/>
          <c:showPercent val="0"/>
          <c:showBubbleSize val="0"/>
        </c:dLbls>
        <c:gapWidth val="150"/>
        <c:axId val="131455232"/>
        <c:axId val="133699456"/>
      </c:barChart>
      <c:catAx>
        <c:axId val="131455232"/>
        <c:scaling>
          <c:orientation val="minMax"/>
        </c:scaling>
        <c:delete val="0"/>
        <c:axPos val="b"/>
        <c:numFmt formatCode="General" sourceLinked="0"/>
        <c:majorTickMark val="out"/>
        <c:minorTickMark val="none"/>
        <c:tickLblPos val="nextTo"/>
        <c:txPr>
          <a:bodyPr/>
          <a:lstStyle/>
          <a:p>
            <a:pPr>
              <a:defRPr sz="500"/>
            </a:pPr>
            <a:endParaRPr lang="ja-JP"/>
          </a:p>
        </c:txPr>
        <c:crossAx val="133699456"/>
        <c:crosses val="autoZero"/>
        <c:auto val="1"/>
        <c:lblAlgn val="ctr"/>
        <c:lblOffset val="100"/>
        <c:noMultiLvlLbl val="0"/>
      </c:catAx>
      <c:valAx>
        <c:axId val="133699456"/>
        <c:scaling>
          <c:orientation val="minMax"/>
        </c:scaling>
        <c:delete val="0"/>
        <c:axPos val="l"/>
        <c:majorGridlines/>
        <c:numFmt formatCode="General" sourceLinked="1"/>
        <c:majorTickMark val="out"/>
        <c:minorTickMark val="none"/>
        <c:tickLblPos val="nextTo"/>
        <c:crossAx val="131455232"/>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23726851851852"/>
          <c:y val="0.24283888888888888"/>
          <c:w val="0.74352546296296296"/>
          <c:h val="0.54747000000000001"/>
        </c:manualLayout>
      </c:layout>
      <c:barChart>
        <c:barDir val="col"/>
        <c:grouping val="clustered"/>
        <c:varyColors val="0"/>
        <c:ser>
          <c:idx val="0"/>
          <c:order val="0"/>
          <c:tx>
            <c:strRef>
              <c:f>'グラフ (2023)'!$A$10</c:f>
              <c:strCache>
                <c:ptCount val="1"/>
                <c:pt idx="0">
                  <c:v>事業所数（左目盛）</c:v>
                </c:pt>
              </c:strCache>
            </c:strRef>
          </c:tx>
          <c:spPr>
            <a:pattFill prst="pct80">
              <a:fgClr>
                <a:srgbClr val="0070C0"/>
              </a:fgClr>
              <a:bgClr>
                <a:schemeClr val="bg1"/>
              </a:bgClr>
            </a:pattFill>
          </c:spPr>
          <c:invertIfNegative val="0"/>
          <c:dLbls>
            <c:dLbl>
              <c:idx val="2"/>
              <c:layout>
                <c:manualLayout>
                  <c:x val="-1.4699074074074074E-2"/>
                  <c:y val="2.116666666666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7D-4935-B751-34B2A4EAA476}"/>
                </c:ext>
              </c:extLst>
            </c:dLbl>
            <c:spPr>
              <a:noFill/>
              <a:ln>
                <a:noFill/>
              </a:ln>
              <a:effectLst/>
            </c:spPr>
            <c:txPr>
              <a:bodyPr wrap="square" lIns="38100" tIns="19050" rIns="38100" bIns="19050" anchor="ctr">
                <a:spAutoFit/>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(2023)'!$B$9:$D$9</c:f>
              <c:strCache>
                <c:ptCount val="3"/>
                <c:pt idx="0">
                  <c:v>大阪府</c:v>
                </c:pt>
                <c:pt idx="1">
                  <c:v>東京都</c:v>
                </c:pt>
                <c:pt idx="2">
                  <c:v>愛知県</c:v>
                </c:pt>
              </c:strCache>
            </c:strRef>
          </c:cat>
          <c:val>
            <c:numRef>
              <c:f>'グラフ (2023)'!$B$10:$D$10</c:f>
              <c:numCache>
                <c:formatCode>#,##0_);[Red]\(#,##0\)</c:formatCode>
                <c:ptCount val="3"/>
                <c:pt idx="0">
                  <c:v>18462</c:v>
                </c:pt>
                <c:pt idx="1">
                  <c:v>15324</c:v>
                </c:pt>
                <c:pt idx="2">
                  <c:v>18127</c:v>
                </c:pt>
              </c:numCache>
            </c:numRef>
          </c:val>
          <c:extLst>
            <c:ext xmlns:c16="http://schemas.microsoft.com/office/drawing/2014/chart" uri="{C3380CC4-5D6E-409C-BE32-E72D297353CC}">
              <c16:uniqueId val="{00000000-C391-4024-9FFA-D11D2EF1C780}"/>
            </c:ext>
          </c:extLst>
        </c:ser>
        <c:ser>
          <c:idx val="1"/>
          <c:order val="1"/>
          <c:tx>
            <c:strRef>
              <c:f>'グラフ (2023)'!$A$11</c:f>
              <c:strCache>
                <c:ptCount val="1"/>
                <c:pt idx="0">
                  <c:v>ダミー</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(2023)'!$B$9:$D$9</c:f>
              <c:strCache>
                <c:ptCount val="3"/>
                <c:pt idx="0">
                  <c:v>大阪府</c:v>
                </c:pt>
                <c:pt idx="1">
                  <c:v>東京都</c:v>
                </c:pt>
                <c:pt idx="2">
                  <c:v>愛知県</c:v>
                </c:pt>
              </c:strCache>
            </c:strRef>
          </c:cat>
          <c:val>
            <c:numRef>
              <c:f>'グラフ (2023)'!$B$11:$D$11</c:f>
              <c:numCache>
                <c:formatCode>General</c:formatCode>
                <c:ptCount val="3"/>
              </c:numCache>
            </c:numRef>
          </c:val>
          <c:extLst>
            <c:ext xmlns:c16="http://schemas.microsoft.com/office/drawing/2014/chart" uri="{C3380CC4-5D6E-409C-BE32-E72D297353CC}">
              <c16:uniqueId val="{00000001-C391-4024-9FFA-D11D2EF1C780}"/>
            </c:ext>
          </c:extLst>
        </c:ser>
        <c:ser>
          <c:idx val="2"/>
          <c:order val="2"/>
          <c:tx>
            <c:strRef>
              <c:f>'グラフ (2023)'!$A$12</c:f>
              <c:strCache>
                <c:ptCount val="1"/>
                <c:pt idx="0">
                  <c:v>ダミー</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(2023)'!$B$9:$D$9</c:f>
              <c:strCache>
                <c:ptCount val="3"/>
                <c:pt idx="0">
                  <c:v>大阪府</c:v>
                </c:pt>
                <c:pt idx="1">
                  <c:v>東京都</c:v>
                </c:pt>
                <c:pt idx="2">
                  <c:v>愛知県</c:v>
                </c:pt>
              </c:strCache>
            </c:strRef>
          </c:cat>
          <c:val>
            <c:numRef>
              <c:f>'グラフ (2023)'!$B$12:$D$12</c:f>
              <c:numCache>
                <c:formatCode>General</c:formatCode>
                <c:ptCount val="3"/>
              </c:numCache>
            </c:numRef>
          </c:val>
          <c:extLst>
            <c:ext xmlns:c16="http://schemas.microsoft.com/office/drawing/2014/chart" uri="{C3380CC4-5D6E-409C-BE32-E72D297353CC}">
              <c16:uniqueId val="{00000002-C391-4024-9FFA-D11D2EF1C780}"/>
            </c:ext>
          </c:extLst>
        </c:ser>
        <c:dLbls>
          <c:showLegendKey val="0"/>
          <c:showVal val="1"/>
          <c:showCatName val="0"/>
          <c:showSerName val="0"/>
          <c:showPercent val="0"/>
          <c:showBubbleSize val="0"/>
        </c:dLbls>
        <c:gapWidth val="117"/>
        <c:axId val="180370368"/>
        <c:axId val="1"/>
      </c:barChart>
      <c:barChart>
        <c:barDir val="col"/>
        <c:grouping val="clustered"/>
        <c:varyColors val="0"/>
        <c:ser>
          <c:idx val="3"/>
          <c:order val="3"/>
          <c:tx>
            <c:strRef>
              <c:f>'グラフ (2023)'!$A$13</c:f>
              <c:strCache>
                <c:ptCount val="1"/>
                <c:pt idx="0">
                  <c:v>付加価値額（右目盛）</c:v>
                </c:pt>
              </c:strCache>
            </c:strRef>
          </c:tx>
          <c:spPr>
            <a:pattFill prst="narHorz">
              <a:fgClr>
                <a:srgbClr val="FF0000"/>
              </a:fgClr>
              <a:bgClr>
                <a:schemeClr val="bg1"/>
              </a:bgClr>
            </a:pattFill>
          </c:spPr>
          <c:invertIfNegative val="0"/>
          <c:dLbls>
            <c:dLbl>
              <c:idx val="0"/>
              <c:layout>
                <c:manualLayout>
                  <c:x val="1.7638888888888888E-2"/>
                  <c:y val="2.116666666666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91-4024-9FFA-D11D2EF1C780}"/>
                </c:ext>
              </c:extLst>
            </c:dLbl>
            <c:dLbl>
              <c:idx val="1"/>
              <c:layout>
                <c:manualLayout>
                  <c:x val="1.1759259259259313E-2"/>
                  <c:y val="6.467517879274155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91-4024-9FFA-D11D2EF1C780}"/>
                </c:ext>
              </c:extLst>
            </c:dLbl>
            <c:dLbl>
              <c:idx val="2"/>
              <c:layout>
                <c:manualLayout>
                  <c:x val="0"/>
                  <c:y val="7.05555555555552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91-4024-9FFA-D11D2EF1C780}"/>
                </c:ext>
              </c:extLst>
            </c:dLbl>
            <c:spPr>
              <a:noFill/>
              <a:ln>
                <a:noFill/>
              </a:ln>
              <a:effectLst/>
            </c:spPr>
            <c:txPr>
              <a:bodyPr wrap="square" lIns="38100" tIns="19050" rIns="38100" bIns="19050" anchor="ctr">
                <a:spAutoFit/>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(2023)'!$B$9:$D$9</c:f>
              <c:strCache>
                <c:ptCount val="3"/>
                <c:pt idx="0">
                  <c:v>大阪府</c:v>
                </c:pt>
                <c:pt idx="1">
                  <c:v>東京都</c:v>
                </c:pt>
                <c:pt idx="2">
                  <c:v>愛知県</c:v>
                </c:pt>
              </c:strCache>
            </c:strRef>
          </c:cat>
          <c:val>
            <c:numRef>
              <c:f>'グラフ (2023)'!$B$13:$D$13</c:f>
              <c:numCache>
                <c:formatCode>#,##0_);[Red]\(#,##0\)</c:formatCode>
                <c:ptCount val="3"/>
                <c:pt idx="0">
                  <c:v>38877.86</c:v>
                </c:pt>
                <c:pt idx="1">
                  <c:v>20916.82</c:v>
                </c:pt>
                <c:pt idx="2">
                  <c:v>46493.7</c:v>
                </c:pt>
              </c:numCache>
            </c:numRef>
          </c:val>
          <c:extLst>
            <c:ext xmlns:c16="http://schemas.microsoft.com/office/drawing/2014/chart" uri="{C3380CC4-5D6E-409C-BE32-E72D297353CC}">
              <c16:uniqueId val="{00000006-C391-4024-9FFA-D11D2EF1C780}"/>
            </c:ext>
          </c:extLst>
        </c:ser>
        <c:dLbls>
          <c:showLegendKey val="0"/>
          <c:showVal val="1"/>
          <c:showCatName val="0"/>
          <c:showSerName val="0"/>
          <c:showPercent val="0"/>
          <c:showBubbleSize val="0"/>
        </c:dLbls>
        <c:gapWidth val="294"/>
        <c:axId val="3"/>
        <c:axId val="4"/>
      </c:barChart>
      <c:catAx>
        <c:axId val="180370368"/>
        <c:scaling>
          <c:orientation val="minMax"/>
        </c:scaling>
        <c:delete val="0"/>
        <c:axPos val="b"/>
        <c:numFmt formatCode="General" sourceLinked="1"/>
        <c:majorTickMark val="out"/>
        <c:minorTickMark val="none"/>
        <c:tickLblPos val="nextTo"/>
        <c:txPr>
          <a:bodyPr/>
          <a:lstStyle/>
          <a:p>
            <a:pPr>
              <a:defRPr sz="90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80370368"/>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egendEntry>
        <c:idx val="3"/>
        <c:txPr>
          <a:bodyPr/>
          <a:lstStyle/>
          <a:p>
            <a:pPr>
              <a:defRPr sz="900">
                <a:latin typeface="Meiryo UI" panose="020B0604030504040204" pitchFamily="50" charset="-128"/>
                <a:ea typeface="Meiryo UI" panose="020B0604030504040204" pitchFamily="50" charset="-128"/>
              </a:defRPr>
            </a:pPr>
            <a:endParaRPr lang="ja-JP"/>
          </a:p>
        </c:txPr>
      </c:legendEntry>
      <c:layout>
        <c:manualLayout>
          <c:xMode val="edge"/>
          <c:yMode val="edge"/>
          <c:x val="0.1281775462962963"/>
          <c:y val="2.2205000000000003E-2"/>
          <c:w val="0.81226296296296308"/>
          <c:h val="0.1198130084485708"/>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 (2023)'!$A$33</c:f>
              <c:strCache>
                <c:ptCount val="1"/>
                <c:pt idx="0">
                  <c:v>1人当たりの付加価値額</c:v>
                </c:pt>
              </c:strCache>
            </c:strRef>
          </c:tx>
          <c:spPr>
            <a:pattFill prst="pct90">
              <a:fgClr>
                <a:srgbClr val="FF0000"/>
              </a:fgClr>
              <a:bgClr>
                <a:schemeClr val="bg1"/>
              </a:bgClr>
            </a:pattFill>
          </c:spPr>
          <c:invertIfNegative val="0"/>
          <c:dLbls>
            <c:spPr>
              <a:noFill/>
              <a:ln w="25400">
                <a:noFill/>
              </a:ln>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(2023)'!$B$32:$D$32</c:f>
              <c:strCache>
                <c:ptCount val="3"/>
                <c:pt idx="0">
                  <c:v>大阪府</c:v>
                </c:pt>
                <c:pt idx="1">
                  <c:v>東京都</c:v>
                </c:pt>
                <c:pt idx="2">
                  <c:v>愛知県</c:v>
                </c:pt>
              </c:strCache>
            </c:strRef>
          </c:cat>
          <c:val>
            <c:numRef>
              <c:f>'グラフ (2023)'!$B$33:$D$33</c:f>
              <c:numCache>
                <c:formatCode>#,##0_);[Red]\(#,##0\)</c:formatCode>
                <c:ptCount val="3"/>
                <c:pt idx="0">
                  <c:v>1110.9007420699666</c:v>
                </c:pt>
                <c:pt idx="1">
                  <c:v>1048.1416709677742</c:v>
                </c:pt>
                <c:pt idx="2">
                  <c:v>1072.2469500242153</c:v>
                </c:pt>
              </c:numCache>
            </c:numRef>
          </c:val>
          <c:extLst>
            <c:ext xmlns:c16="http://schemas.microsoft.com/office/drawing/2014/chart" uri="{C3380CC4-5D6E-409C-BE32-E72D297353CC}">
              <c16:uniqueId val="{00000000-BE32-4452-9375-539E5409B446}"/>
            </c:ext>
          </c:extLst>
        </c:ser>
        <c:dLbls>
          <c:showLegendKey val="0"/>
          <c:showVal val="0"/>
          <c:showCatName val="0"/>
          <c:showSerName val="0"/>
          <c:showPercent val="0"/>
          <c:showBubbleSize val="0"/>
        </c:dLbls>
        <c:gapWidth val="150"/>
        <c:axId val="180371200"/>
        <c:axId val="1"/>
      </c:barChart>
      <c:catAx>
        <c:axId val="18037120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803712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0.11250338312027543"/>
          <c:w val="0.78314028405279901"/>
          <c:h val="0.68774208979273277"/>
        </c:manualLayout>
      </c:layout>
      <c:lineChart>
        <c:grouping val="standard"/>
        <c:varyColors val="0"/>
        <c:ser>
          <c:idx val="0"/>
          <c:order val="0"/>
          <c:tx>
            <c:strRef>
              <c:f>まとめ!$E$2</c:f>
              <c:strCache>
                <c:ptCount val="1"/>
                <c:pt idx="0">
                  <c:v>府内企業合計</c:v>
                </c:pt>
              </c:strCache>
            </c:strRef>
          </c:tx>
          <c:marker>
            <c:symbol val="none"/>
          </c:marker>
          <c:cat>
            <c:multiLvlStrRef>
              <c:f>まとめ!$A$3:$B$63</c:f>
              <c:multiLvlStrCache>
                <c:ptCount val="61"/>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まとめ!$E$3:$E$63</c:f>
              <c:numCache>
                <c:formatCode>0.0</c:formatCode>
                <c:ptCount val="61"/>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-19.706498951781899</c:v>
                </c:pt>
                <c:pt idx="42">
                  <c:v>-15.485278080697899</c:v>
                </c:pt>
                <c:pt idx="43">
                  <c:v>-8.1194029850746006</c:v>
                </c:pt>
                <c:pt idx="44">
                  <c:v>-18.578916715201</c:v>
                </c:pt>
                <c:pt idx="45">
                  <c:v>-8.9323467230444002</c:v>
                </c:pt>
                <c:pt idx="46">
                  <c:v>-2.9047875201720998</c:v>
                </c:pt>
                <c:pt idx="47">
                  <c:v>2.7920227920228</c:v>
                </c:pt>
                <c:pt idx="48">
                  <c:v>-6.6221480244853002</c:v>
                </c:pt>
                <c:pt idx="49">
                  <c:v>-3.1065881092662</c:v>
                </c:pt>
                <c:pt idx="50">
                  <c:v>-0.837520938023401</c:v>
                </c:pt>
                <c:pt idx="51">
                  <c:v>3.4768211920529999</c:v>
                </c:pt>
                <c:pt idx="52">
                  <c:v>0.52295177222550038</c:v>
                </c:pt>
                <c:pt idx="53">
                  <c:v>-1.8763796909492001</c:v>
                </c:pt>
                <c:pt idx="54">
                  <c:v>3.1573217201959984</c:v>
                </c:pt>
                <c:pt idx="55">
                  <c:v>6.5102639296187199</c:v>
                </c:pt>
                <c:pt idx="56">
                  <c:v>0.69930069930070005</c:v>
                </c:pt>
                <c:pt idx="57">
                  <c:v>1.4866204162537162</c:v>
                </c:pt>
                <c:pt idx="58">
                  <c:v>1.6283524904214559</c:v>
                </c:pt>
                <c:pt idx="59">
                  <c:v>4.0629761300152385</c:v>
                </c:pt>
                <c:pt idx="60">
                  <c:v>-0.2044989775051107</c:v>
                </c:pt>
              </c:numCache>
            </c:numRef>
          </c:val>
          <c:smooth val="0"/>
          <c:extLst>
            <c:ext xmlns:c16="http://schemas.microsoft.com/office/drawing/2014/chart" uri="{C3380CC4-5D6E-409C-BE32-E72D297353CC}">
              <c16:uniqueId val="{00000000-447C-4824-B7B9-27AB87454D17}"/>
            </c:ext>
          </c:extLst>
        </c:ser>
        <c:ser>
          <c:idx val="1"/>
          <c:order val="1"/>
          <c:tx>
            <c:strRef>
              <c:f>まとめ!$C$2</c:f>
              <c:strCache>
                <c:ptCount val="1"/>
                <c:pt idx="0">
                  <c:v>大企業</c:v>
                </c:pt>
              </c:strCache>
            </c:strRef>
          </c:tx>
          <c:spPr>
            <a:ln cmpd="dbl"/>
          </c:spPr>
          <c:marker>
            <c:symbol val="none"/>
          </c:marker>
          <c:cat>
            <c:multiLvlStrRef>
              <c:f>まとめ!$A$3:$B$63</c:f>
              <c:multiLvlStrCache>
                <c:ptCount val="61"/>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まとめ!$C$3:$C$63</c:f>
              <c:numCache>
                <c:formatCode>0.0</c:formatCode>
                <c:ptCount val="61"/>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-7.2580645161290001</c:v>
                </c:pt>
                <c:pt idx="42">
                  <c:v>-22.727272727272702</c:v>
                </c:pt>
                <c:pt idx="43">
                  <c:v>-5.6074766355141001</c:v>
                </c:pt>
                <c:pt idx="44">
                  <c:v>-8.8235294117646994</c:v>
                </c:pt>
                <c:pt idx="45">
                  <c:v>6.1946902654868001</c:v>
                </c:pt>
                <c:pt idx="46">
                  <c:v>0</c:v>
                </c:pt>
                <c:pt idx="47">
                  <c:v>7.4074074074074003</c:v>
                </c:pt>
                <c:pt idx="48">
                  <c:v>9.4736842105263008</c:v>
                </c:pt>
                <c:pt idx="49">
                  <c:v>11.6071428571429</c:v>
                </c:pt>
                <c:pt idx="50">
                  <c:v>21.428571428571399</c:v>
                </c:pt>
                <c:pt idx="51">
                  <c:v>17.021276595744698</c:v>
                </c:pt>
                <c:pt idx="52">
                  <c:v>18.181818181818198</c:v>
                </c:pt>
                <c:pt idx="53">
                  <c:v>23.9583333333334</c:v>
                </c:pt>
                <c:pt idx="54">
                  <c:v>26.213592233009731</c:v>
                </c:pt>
                <c:pt idx="55">
                  <c:v>15.853658536585391</c:v>
                </c:pt>
                <c:pt idx="56">
                  <c:v>13.265306122448999</c:v>
                </c:pt>
                <c:pt idx="57">
                  <c:v>16.049382716049383</c:v>
                </c:pt>
                <c:pt idx="58">
                  <c:v>16.853932584269661</c:v>
                </c:pt>
                <c:pt idx="59">
                  <c:v>7.4468085106383004</c:v>
                </c:pt>
                <c:pt idx="60">
                  <c:v>4.1666666666666643</c:v>
                </c:pt>
              </c:numCache>
            </c:numRef>
          </c:val>
          <c:smooth val="0"/>
          <c:extLst>
            <c:ext xmlns:c16="http://schemas.microsoft.com/office/drawing/2014/chart" uri="{C3380CC4-5D6E-409C-BE32-E72D297353CC}">
              <c16:uniqueId val="{00000001-447C-4824-B7B9-27AB87454D17}"/>
            </c:ext>
          </c:extLst>
        </c:ser>
        <c:ser>
          <c:idx val="2"/>
          <c:order val="2"/>
          <c:tx>
            <c:strRef>
              <c:f>まとめ!$D$2</c:f>
              <c:strCache>
                <c:ptCount val="1"/>
                <c:pt idx="0">
                  <c:v>中小企業</c:v>
                </c:pt>
              </c:strCache>
            </c:strRef>
          </c:tx>
          <c:spPr>
            <a:ln>
              <a:prstDash val="sysDash"/>
            </a:ln>
          </c:spPr>
          <c:marker>
            <c:symbol val="none"/>
          </c:marker>
          <c:cat>
            <c:multiLvlStrRef>
              <c:f>まとめ!$A$3:$B$63</c:f>
              <c:multiLvlStrCache>
                <c:ptCount val="61"/>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pt idx="57">
                    <c:v>4～6</c:v>
                  </c:pt>
                  <c:pt idx="58">
                    <c:v>7～9</c:v>
                  </c:pt>
                  <c:pt idx="59">
                    <c:v>10～12</c:v>
                  </c:pt>
                  <c:pt idx="60">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pt idx="60">
                    <c:v>25年</c:v>
                  </c:pt>
                </c:lvl>
              </c:multiLvlStrCache>
            </c:multiLvlStrRef>
          </c:cat>
          <c:val>
            <c:numRef>
              <c:f>まとめ!$D$3:$D$63</c:f>
              <c:numCache>
                <c:formatCode>0.0</c:formatCode>
                <c:ptCount val="61"/>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-20.374574347332601</c:v>
                </c:pt>
                <c:pt idx="42">
                  <c:v>-14.8672566371682</c:v>
                </c:pt>
                <c:pt idx="43">
                  <c:v>-8.0362929358391995</c:v>
                </c:pt>
                <c:pt idx="44">
                  <c:v>-19.1046658259773</c:v>
                </c:pt>
                <c:pt idx="45">
                  <c:v>-9.5898324667821999</c:v>
                </c:pt>
                <c:pt idx="46">
                  <c:v>-2.787456445993</c:v>
                </c:pt>
                <c:pt idx="47">
                  <c:v>2.2374145431944998</c:v>
                </c:pt>
                <c:pt idx="48">
                  <c:v>-6.8360556563824</c:v>
                </c:pt>
                <c:pt idx="49">
                  <c:v>-3.7900874635569002</c:v>
                </c:pt>
                <c:pt idx="50">
                  <c:v>-2.1804966686856999</c:v>
                </c:pt>
                <c:pt idx="51">
                  <c:v>3.1026252983293001</c:v>
                </c:pt>
                <c:pt idx="52">
                  <c:v>-6.3011972274800598E-2</c:v>
                </c:pt>
                <c:pt idx="53">
                  <c:v>-2.9761904761903999</c:v>
                </c:pt>
                <c:pt idx="54">
                  <c:v>2.0503807850028988</c:v>
                </c:pt>
                <c:pt idx="55">
                  <c:v>5.9418457648545804</c:v>
                </c:pt>
                <c:pt idx="56">
                  <c:v>6.3331222292600131E-2</c:v>
                </c:pt>
                <c:pt idx="57">
                  <c:v>1.1578947368421062</c:v>
                </c:pt>
                <c:pt idx="58">
                  <c:v>1.171676006113092</c:v>
                </c:pt>
                <c:pt idx="59">
                  <c:v>3.9502164502164518</c:v>
                </c:pt>
                <c:pt idx="60">
                  <c:v>0</c:v>
                </c:pt>
              </c:numCache>
            </c:numRef>
          </c:val>
          <c:smooth val="0"/>
          <c:extLst>
            <c:ext xmlns:c16="http://schemas.microsoft.com/office/drawing/2014/chart" uri="{C3380CC4-5D6E-409C-BE32-E72D297353CC}">
              <c16:uniqueId val="{00000002-447C-4824-B7B9-27AB87454D17}"/>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layout>
        <c:manualLayout>
          <c:xMode val="edge"/>
          <c:yMode val="edge"/>
          <c:x val="0.85580071210090491"/>
          <c:y val="0.54474564446711382"/>
          <c:w val="0.14229430180743519"/>
          <c:h val="0.36729864161505449"/>
        </c:manualLayout>
      </c:layout>
      <c:overlay val="0"/>
      <c:spPr>
        <a:solidFill>
          <a:schemeClr val="bg1"/>
        </a:solidFill>
      </c:spPr>
      <c:txPr>
        <a:bodyPr/>
        <a:lstStyle/>
        <a:p>
          <a:pPr>
            <a:defRPr sz="800"/>
          </a:pPr>
          <a:endParaRPr lang="ja-JP"/>
        </a:p>
      </c:txPr>
    </c:legend>
    <c:plotVisOnly val="1"/>
    <c:dispBlanksAs val="gap"/>
    <c:showDLblsOverMax val="0"/>
  </c:chart>
  <c:spPr>
    <a:ln>
      <a:noFill/>
    </a:ln>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(2023)'!$G$10</c:f>
              <c:strCache>
                <c:ptCount val="1"/>
                <c:pt idx="0">
                  <c:v>大阪府</c:v>
                </c:pt>
              </c:strCache>
            </c:strRef>
          </c:tx>
          <c:spPr>
            <a:solidFill>
              <a:srgbClr val="002060"/>
            </a:solidFill>
          </c:spPr>
          <c:invertIfNegative val="0"/>
          <c:dLbls>
            <c:dLbl>
              <c:idx val="0"/>
              <c:layout>
                <c:manualLayout>
                  <c:x val="-5.88362559201087E-3"/>
                  <c:y val="-1.4166668061023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35-46EC-9AE2-71ED1207D33C}"/>
                </c:ext>
              </c:extLst>
            </c:dLbl>
            <c:dLbl>
              <c:idx val="1"/>
              <c:layout>
                <c:manualLayout>
                  <c:x val="-8.8254383880163063E-3"/>
                  <c:y val="7.08333403051181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35-46EC-9AE2-71ED1207D33C}"/>
                </c:ext>
              </c:extLst>
            </c:dLbl>
            <c:dLbl>
              <c:idx val="2"/>
              <c:layout>
                <c:manualLayout>
                  <c:x val="-5.8836255920109246E-3"/>
                  <c:y val="-2.8333336122047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35-46EC-9AE2-71ED1207D33C}"/>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(2023)'!$H$9:$L$9</c:f>
              <c:strCache>
                <c:ptCount val="5"/>
                <c:pt idx="0">
                  <c:v>1～9人</c:v>
                </c:pt>
                <c:pt idx="1">
                  <c:v>10～19人</c:v>
                </c:pt>
                <c:pt idx="2">
                  <c:v>20～29人</c:v>
                </c:pt>
                <c:pt idx="3">
                  <c:v>30～99人</c:v>
                </c:pt>
                <c:pt idx="4">
                  <c:v>100～299人</c:v>
                </c:pt>
              </c:strCache>
            </c:strRef>
          </c:cat>
          <c:val>
            <c:numRef>
              <c:f>'グラフ (2023)'!$H$10:$L$10</c:f>
              <c:numCache>
                <c:formatCode>#,##0_);[Red]\(#,##0\)</c:formatCode>
                <c:ptCount val="5"/>
                <c:pt idx="0">
                  <c:v>4051.39</c:v>
                </c:pt>
                <c:pt idx="1">
                  <c:v>4902.38</c:v>
                </c:pt>
                <c:pt idx="2">
                  <c:v>4671.99</c:v>
                </c:pt>
                <c:pt idx="3">
                  <c:v>13667.36</c:v>
                </c:pt>
                <c:pt idx="4">
                  <c:v>11584.74</c:v>
                </c:pt>
              </c:numCache>
            </c:numRef>
          </c:val>
          <c:extLst>
            <c:ext xmlns:c16="http://schemas.microsoft.com/office/drawing/2014/chart" uri="{C3380CC4-5D6E-409C-BE32-E72D297353CC}">
              <c16:uniqueId val="{00000000-04FD-4D37-992B-5C6BB3FCA2E4}"/>
            </c:ext>
          </c:extLst>
        </c:ser>
        <c:ser>
          <c:idx val="1"/>
          <c:order val="1"/>
          <c:tx>
            <c:strRef>
              <c:f>'グラフ (2023)'!$G$11</c:f>
              <c:strCache>
                <c:ptCount val="1"/>
                <c:pt idx="0">
                  <c:v>東京都</c:v>
                </c:pt>
              </c:strCache>
            </c:strRef>
          </c:tx>
          <c:spPr>
            <a:pattFill prst="pct80">
              <a:fgClr>
                <a:srgbClr val="FF0000"/>
              </a:fgClr>
              <a:bgClr>
                <a:schemeClr val="bg1"/>
              </a:bgClr>
            </a:pattFill>
          </c:spPr>
          <c:invertIfNegative val="0"/>
          <c:dLbls>
            <c:dLbl>
              <c:idx val="0"/>
              <c:layout>
                <c:manualLayout>
                  <c:x val="2.353450236804348E-2"/>
                  <c:y val="3.0489012187238602E-2"/>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FD-4D37-992B-5C6BB3FCA2E4}"/>
                </c:ext>
              </c:extLst>
            </c:dLbl>
            <c:dLbl>
              <c:idx val="1"/>
              <c:layout>
                <c:manualLayout>
                  <c:x val="1.7650876776032557E-2"/>
                  <c:y val="4.2500004183071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FD-4D37-992B-5C6BB3FCA2E4}"/>
                </c:ext>
              </c:extLst>
            </c:dLbl>
            <c:dLbl>
              <c:idx val="2"/>
              <c:layout>
                <c:manualLayout>
                  <c:x val="1.176725118402174E-2"/>
                  <c:y val="1.4166668061023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FD-4D37-992B-5C6BB3FCA2E4}"/>
                </c:ext>
              </c:extLst>
            </c:dLbl>
            <c:dLbl>
              <c:idx val="3"/>
              <c:layout>
                <c:manualLayout>
                  <c:x val="1.7650876776032502E-2"/>
                  <c:y val="3.24649059358157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FD-4D37-992B-5C6BB3FCA2E4}"/>
                </c:ext>
              </c:extLst>
            </c:dLbl>
            <c:dLbl>
              <c:idx val="4"/>
              <c:layout>
                <c:manualLayout>
                  <c:x val="1.76508767760325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35-46EC-9AE2-71ED1207D33C}"/>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(2023)'!$H$9:$L$9</c:f>
              <c:strCache>
                <c:ptCount val="5"/>
                <c:pt idx="0">
                  <c:v>1～9人</c:v>
                </c:pt>
                <c:pt idx="1">
                  <c:v>10～19人</c:v>
                </c:pt>
                <c:pt idx="2">
                  <c:v>20～29人</c:v>
                </c:pt>
                <c:pt idx="3">
                  <c:v>30～99人</c:v>
                </c:pt>
                <c:pt idx="4">
                  <c:v>100～299人</c:v>
                </c:pt>
              </c:strCache>
            </c:strRef>
          </c:cat>
          <c:val>
            <c:numRef>
              <c:f>'グラフ (2023)'!$H$11:$L$11</c:f>
              <c:numCache>
                <c:formatCode>#,##0;"▲ "#,##0</c:formatCode>
                <c:ptCount val="5"/>
                <c:pt idx="0">
                  <c:v>2956.09</c:v>
                </c:pt>
                <c:pt idx="1">
                  <c:v>3136.72</c:v>
                </c:pt>
                <c:pt idx="2">
                  <c:v>2518.1</c:v>
                </c:pt>
                <c:pt idx="3">
                  <c:v>6602.56</c:v>
                </c:pt>
                <c:pt idx="4">
                  <c:v>5703.35</c:v>
                </c:pt>
              </c:numCache>
            </c:numRef>
          </c:val>
          <c:extLst>
            <c:ext xmlns:c16="http://schemas.microsoft.com/office/drawing/2014/chart" uri="{C3380CC4-5D6E-409C-BE32-E72D297353CC}">
              <c16:uniqueId val="{00000002-04FD-4D37-992B-5C6BB3FCA2E4}"/>
            </c:ext>
          </c:extLst>
        </c:ser>
        <c:ser>
          <c:idx val="2"/>
          <c:order val="2"/>
          <c:tx>
            <c:strRef>
              <c:f>'グラフ (2023)'!$G$12</c:f>
              <c:strCache>
                <c:ptCount val="1"/>
                <c:pt idx="0">
                  <c:v>愛知県</c:v>
                </c:pt>
              </c:strCache>
            </c:strRef>
          </c:tx>
          <c:spPr>
            <a:pattFill prst="dkUpDiag">
              <a:fgClr>
                <a:srgbClr val="00B050"/>
              </a:fgClr>
              <a:bgClr>
                <a:schemeClr val="bg1"/>
              </a:bgClr>
            </a:pattFill>
          </c:spPr>
          <c:invertIfNegative val="0"/>
          <c:dLbls>
            <c:dLbl>
              <c:idx val="0"/>
              <c:layout>
                <c:manualLayout>
                  <c:x val="5.8836255920108431E-3"/>
                  <c:y val="-4.2500004183071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35-46EC-9AE2-71ED1207D33C}"/>
                </c:ext>
              </c:extLst>
            </c:dLbl>
            <c:dLbl>
              <c:idx val="1"/>
              <c:layout>
                <c:manualLayout>
                  <c:x val="1.1767251184021686E-2"/>
                  <c:y val="-2.8333336122047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FD-4D37-992B-5C6BB3FCA2E4}"/>
                </c:ext>
              </c:extLst>
            </c:dLbl>
            <c:dLbl>
              <c:idx val="2"/>
              <c:layout>
                <c:manualLayout>
                  <c:x val="8.9908284932405484E-3"/>
                  <c:y val="-4.2312602589823153E-2"/>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FD-4D37-992B-5C6BB3FCA2E4}"/>
                </c:ext>
              </c:extLst>
            </c:dLbl>
            <c:dLbl>
              <c:idx val="3"/>
              <c:layout>
                <c:manualLayout>
                  <c:x val="2.647631516404881E-2"/>
                  <c:y val="1.4166668061023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FD-4D37-992B-5C6BB3FCA2E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(2023)'!$H$9:$L$9</c:f>
              <c:strCache>
                <c:ptCount val="5"/>
                <c:pt idx="0">
                  <c:v>1～9人</c:v>
                </c:pt>
                <c:pt idx="1">
                  <c:v>10～19人</c:v>
                </c:pt>
                <c:pt idx="2">
                  <c:v>20～29人</c:v>
                </c:pt>
                <c:pt idx="3">
                  <c:v>30～99人</c:v>
                </c:pt>
                <c:pt idx="4">
                  <c:v>100～299人</c:v>
                </c:pt>
              </c:strCache>
            </c:strRef>
          </c:cat>
          <c:val>
            <c:numRef>
              <c:f>'グラフ (2023)'!$H$12:$L$12</c:f>
              <c:numCache>
                <c:formatCode>#,##0;"▲ "#,##0</c:formatCode>
                <c:ptCount val="5"/>
                <c:pt idx="0">
                  <c:v>3256.27</c:v>
                </c:pt>
                <c:pt idx="1">
                  <c:v>4131.34</c:v>
                </c:pt>
                <c:pt idx="2">
                  <c:v>4654.0600000000004</c:v>
                </c:pt>
                <c:pt idx="3">
                  <c:v>15906.85</c:v>
                </c:pt>
                <c:pt idx="4">
                  <c:v>18545.18</c:v>
                </c:pt>
              </c:numCache>
            </c:numRef>
          </c:val>
          <c:extLst>
            <c:ext xmlns:c16="http://schemas.microsoft.com/office/drawing/2014/chart" uri="{C3380CC4-5D6E-409C-BE32-E72D297353CC}">
              <c16:uniqueId val="{00000004-04FD-4D37-992B-5C6BB3FCA2E4}"/>
            </c:ext>
          </c:extLst>
        </c:ser>
        <c:dLbls>
          <c:showLegendKey val="0"/>
          <c:showVal val="0"/>
          <c:showCatName val="0"/>
          <c:showSerName val="0"/>
          <c:showPercent val="0"/>
          <c:showBubbleSize val="0"/>
        </c:dLbls>
        <c:gapWidth val="150"/>
        <c:axId val="1498859808"/>
        <c:axId val="1"/>
      </c:barChart>
      <c:catAx>
        <c:axId val="1498859808"/>
        <c:scaling>
          <c:orientation val="minMax"/>
        </c:scaling>
        <c:delete val="0"/>
        <c:axPos val="b"/>
        <c:numFmt formatCode="General" sourceLinked="1"/>
        <c:majorTickMark val="out"/>
        <c:minorTickMark val="none"/>
        <c:tickLblPos val="low"/>
        <c:txPr>
          <a:bodyPr/>
          <a:lstStyle/>
          <a:p>
            <a:pPr>
              <a:defRPr sz="900">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max val="20000"/>
        </c:scaling>
        <c:delete val="0"/>
        <c:axPos val="l"/>
        <c:majorGridlines/>
        <c:numFmt formatCode="#,##0_);[Red]\(#,##0\)" sourceLinked="1"/>
        <c:majorTickMark val="out"/>
        <c:minorTickMark val="none"/>
        <c:tickLblPos val="nextTo"/>
        <c:crossAx val="1498859808"/>
        <c:crosses val="autoZero"/>
        <c:crossBetween val="between"/>
      </c:valAx>
    </c:plotArea>
    <c:legend>
      <c:legendPos val="t"/>
      <c:layout>
        <c:manualLayout>
          <c:xMode val="edge"/>
          <c:yMode val="edge"/>
          <c:x val="0.11223664405408675"/>
          <c:y val="0.11333334448819007"/>
          <c:w val="0.43404710514038936"/>
          <c:h val="0.12808731575662557"/>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6.8244107677495072E-2"/>
          <c:w val="0.86235870516185475"/>
          <c:h val="0.75857898497184539"/>
        </c:manualLayout>
      </c:layout>
      <c:barChart>
        <c:barDir val="col"/>
        <c:grouping val="clustered"/>
        <c:varyColors val="0"/>
        <c:ser>
          <c:idx val="0"/>
          <c:order val="0"/>
          <c:tx>
            <c:strRef>
              <c:f>'グラフ (2023)'!$G$27</c:f>
              <c:strCache>
                <c:ptCount val="1"/>
                <c:pt idx="0">
                  <c:v>大阪府</c:v>
                </c:pt>
              </c:strCache>
            </c:strRef>
          </c:tx>
          <c:spPr>
            <a:solidFill>
              <a:srgbClr val="002060"/>
            </a:solidFill>
          </c:spPr>
          <c:invertIfNegative val="0"/>
          <c:dLbls>
            <c:dLbl>
              <c:idx val="4"/>
              <c:layout>
                <c:manualLayout>
                  <c:x val="-5.88362559201087E-3"/>
                  <c:y val="2.111801311090504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2395849403275278E-2"/>
                      <c:h val="0.10703340692305006"/>
                    </c:manualLayout>
                  </c15:layout>
                </c:ext>
                <c:ext xmlns:c16="http://schemas.microsoft.com/office/drawing/2014/chart" uri="{C3380CC4-5D6E-409C-BE32-E72D297353CC}">
                  <c16:uniqueId val="{00000000-9FA6-4EEE-987B-746849BE8306}"/>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(2023)'!$H$26:$L$26</c:f>
              <c:strCache>
                <c:ptCount val="5"/>
                <c:pt idx="0">
                  <c:v>1～9人</c:v>
                </c:pt>
                <c:pt idx="1">
                  <c:v>10～19人</c:v>
                </c:pt>
                <c:pt idx="2">
                  <c:v>20～29人</c:v>
                </c:pt>
                <c:pt idx="3">
                  <c:v>30～99人</c:v>
                </c:pt>
                <c:pt idx="4">
                  <c:v>100～299人</c:v>
                </c:pt>
              </c:strCache>
            </c:strRef>
          </c:cat>
          <c:val>
            <c:numRef>
              <c:f>'グラフ (2023)'!$H$27:$L$27</c:f>
              <c:numCache>
                <c:formatCode>General</c:formatCode>
                <c:ptCount val="5"/>
                <c:pt idx="0">
                  <c:v>9792</c:v>
                </c:pt>
                <c:pt idx="1">
                  <c:v>3890</c:v>
                </c:pt>
                <c:pt idx="2">
                  <c:v>1884</c:v>
                </c:pt>
                <c:pt idx="3">
                  <c:v>2367</c:v>
                </c:pt>
                <c:pt idx="4">
                  <c:v>529</c:v>
                </c:pt>
              </c:numCache>
            </c:numRef>
          </c:val>
          <c:extLst>
            <c:ext xmlns:c16="http://schemas.microsoft.com/office/drawing/2014/chart" uri="{C3380CC4-5D6E-409C-BE32-E72D297353CC}">
              <c16:uniqueId val="{00000000-E7D0-49FF-BED8-B320DB05BA51}"/>
            </c:ext>
          </c:extLst>
        </c:ser>
        <c:ser>
          <c:idx val="1"/>
          <c:order val="1"/>
          <c:tx>
            <c:strRef>
              <c:f>'グラフ (2023)'!$G$28</c:f>
              <c:strCache>
                <c:ptCount val="1"/>
                <c:pt idx="0">
                  <c:v>東京都</c:v>
                </c:pt>
              </c:strCache>
            </c:strRef>
          </c:tx>
          <c:spPr>
            <a:pattFill prst="pct80">
              <a:fgClr>
                <a:srgbClr val="FF0000"/>
              </a:fgClr>
              <a:bgClr>
                <a:schemeClr val="bg1"/>
              </a:bgClr>
            </a:pattFill>
          </c:spPr>
          <c:invertIfNegative val="0"/>
          <c:dLbls>
            <c:dLbl>
              <c:idx val="0"/>
              <c:layout>
                <c:manualLayout>
                  <c:x val="4.7353920463573829E-3"/>
                  <c:y val="-4.8442837529314407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D0-49FF-BED8-B320DB05BA51}"/>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D0-49FF-BED8-B320DB05BA51}"/>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D0-49FF-BED8-B320DB05BA51}"/>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D0-49FF-BED8-B320DB05BA51}"/>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D0-49FF-BED8-B320DB05BA51}"/>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(2023)'!$H$26:$L$26</c:f>
              <c:strCache>
                <c:ptCount val="5"/>
                <c:pt idx="0">
                  <c:v>1～9人</c:v>
                </c:pt>
                <c:pt idx="1">
                  <c:v>10～19人</c:v>
                </c:pt>
                <c:pt idx="2">
                  <c:v>20～29人</c:v>
                </c:pt>
                <c:pt idx="3">
                  <c:v>30～99人</c:v>
                </c:pt>
                <c:pt idx="4">
                  <c:v>100～299人</c:v>
                </c:pt>
              </c:strCache>
            </c:strRef>
          </c:cat>
          <c:val>
            <c:numRef>
              <c:f>'グラフ (2023)'!$H$28:$L$28</c:f>
              <c:numCache>
                <c:formatCode>General</c:formatCode>
                <c:ptCount val="5"/>
                <c:pt idx="0">
                  <c:v>10272</c:v>
                </c:pt>
                <c:pt idx="1">
                  <c:v>2542</c:v>
                </c:pt>
                <c:pt idx="2">
                  <c:v>1089</c:v>
                </c:pt>
                <c:pt idx="3">
                  <c:v>1189</c:v>
                </c:pt>
                <c:pt idx="4">
                  <c:v>232</c:v>
                </c:pt>
              </c:numCache>
            </c:numRef>
          </c:val>
          <c:extLst>
            <c:ext xmlns:c16="http://schemas.microsoft.com/office/drawing/2014/chart" uri="{C3380CC4-5D6E-409C-BE32-E72D297353CC}">
              <c16:uniqueId val="{00000006-E7D0-49FF-BED8-B320DB05BA51}"/>
            </c:ext>
          </c:extLst>
        </c:ser>
        <c:ser>
          <c:idx val="2"/>
          <c:order val="2"/>
          <c:tx>
            <c:strRef>
              <c:f>'グラフ (2023)'!$G$29</c:f>
              <c:strCache>
                <c:ptCount val="1"/>
                <c:pt idx="0">
                  <c:v>愛知県</c:v>
                </c:pt>
              </c:strCache>
            </c:strRef>
          </c:tx>
          <c:spPr>
            <a:pattFill prst="dkUpDiag">
              <a:fgClr>
                <a:srgbClr val="00B050"/>
              </a:fgClr>
              <a:bgClr>
                <a:schemeClr val="bg1"/>
              </a:bgClr>
            </a:pattFill>
          </c:spPr>
          <c:invertIfNegative val="0"/>
          <c:dLbls>
            <c:dLbl>
              <c:idx val="0"/>
              <c:layout>
                <c:manualLayout>
                  <c:x val="1.9280455753977355E-2"/>
                  <c:y val="-2.849656929285697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D0-49FF-BED8-B320DB05BA51}"/>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(2023)'!$H$26:$L$26</c:f>
              <c:strCache>
                <c:ptCount val="5"/>
                <c:pt idx="0">
                  <c:v>1～9人</c:v>
                </c:pt>
                <c:pt idx="1">
                  <c:v>10～19人</c:v>
                </c:pt>
                <c:pt idx="2">
                  <c:v>20～29人</c:v>
                </c:pt>
                <c:pt idx="3">
                  <c:v>30～99人</c:v>
                </c:pt>
                <c:pt idx="4">
                  <c:v>100～299人</c:v>
                </c:pt>
              </c:strCache>
            </c:strRef>
          </c:cat>
          <c:val>
            <c:numRef>
              <c:f>'グラフ (2023)'!$H$29:$L$29</c:f>
              <c:numCache>
                <c:formatCode>General</c:formatCode>
                <c:ptCount val="5"/>
                <c:pt idx="0">
                  <c:v>9098</c:v>
                </c:pt>
                <c:pt idx="1">
                  <c:v>3464</c:v>
                </c:pt>
                <c:pt idx="2">
                  <c:v>1893</c:v>
                </c:pt>
                <c:pt idx="3">
                  <c:v>2745</c:v>
                </c:pt>
                <c:pt idx="4">
                  <c:v>927</c:v>
                </c:pt>
              </c:numCache>
            </c:numRef>
          </c:val>
          <c:extLst>
            <c:ext xmlns:c16="http://schemas.microsoft.com/office/drawing/2014/chart" uri="{C3380CC4-5D6E-409C-BE32-E72D297353CC}">
              <c16:uniqueId val="{00000008-E7D0-49FF-BED8-B320DB05BA51}"/>
            </c:ext>
          </c:extLst>
        </c:ser>
        <c:dLbls>
          <c:showLegendKey val="0"/>
          <c:showVal val="0"/>
          <c:showCatName val="0"/>
          <c:showSerName val="0"/>
          <c:showPercent val="0"/>
          <c:showBubbleSize val="0"/>
        </c:dLbls>
        <c:gapWidth val="150"/>
        <c:axId val="1498857728"/>
        <c:axId val="1"/>
      </c:barChart>
      <c:catAx>
        <c:axId val="1498857728"/>
        <c:scaling>
          <c:orientation val="minMax"/>
        </c:scaling>
        <c:delete val="0"/>
        <c:axPos val="b"/>
        <c:numFmt formatCode="General" sourceLinked="1"/>
        <c:majorTickMark val="out"/>
        <c:minorTickMark val="none"/>
        <c:tickLblPos val="nextTo"/>
        <c:txPr>
          <a:bodyPr/>
          <a:lstStyle/>
          <a:p>
            <a:pPr>
              <a:defRPr>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max val="12000"/>
          <c:min val="0"/>
        </c:scaling>
        <c:delete val="0"/>
        <c:axPos val="l"/>
        <c:majorGridlines/>
        <c:numFmt formatCode="General" sourceLinked="1"/>
        <c:majorTickMark val="out"/>
        <c:minorTickMark val="none"/>
        <c:tickLblPos val="nextTo"/>
        <c:crossAx val="1498857728"/>
        <c:crosses val="autoZero"/>
        <c:crossBetween val="between"/>
        <c:majorUnit val="2000"/>
      </c:valAx>
    </c:plotArea>
    <c:legend>
      <c:legendPos val="t"/>
      <c:layout>
        <c:manualLayout>
          <c:xMode val="edge"/>
          <c:yMode val="edge"/>
          <c:x val="0.48641299438090591"/>
          <c:y val="8.0836539372900321E-2"/>
          <c:w val="0.40954363083469192"/>
          <c:h val="0.11098834867863737"/>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49683878430777"/>
          <c:y val="0.17043780713030968"/>
          <c:w val="0.863115640937406"/>
          <c:h val="0.55300170151131289"/>
        </c:manualLayout>
      </c:layout>
      <c:lineChart>
        <c:grouping val="standard"/>
        <c:varyColors val="0"/>
        <c:ser>
          <c:idx val="0"/>
          <c:order val="0"/>
          <c:tx>
            <c:strRef>
              <c:f>産業別!$A$4</c:f>
              <c:strCache>
                <c:ptCount val="1"/>
                <c:pt idx="0">
                  <c:v>製造業</c:v>
                </c:pt>
              </c:strCache>
            </c:strRef>
          </c:tx>
          <c:dLbls>
            <c:spPr>
              <a:noFill/>
              <a:ln>
                <a:noFill/>
              </a:ln>
              <a:effectLst/>
            </c:spPr>
            <c:txPr>
              <a:bodyPr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産業別!$B$4:$M$4</c:f>
              <c:numCache>
                <c:formatCode>#,##0_);[Red]\(#,##0\)</c:formatCode>
                <c:ptCount val="12"/>
                <c:pt idx="0">
                  <c:v>1208</c:v>
                </c:pt>
                <c:pt idx="1">
                  <c:v>1262</c:v>
                </c:pt>
                <c:pt idx="2">
                  <c:v>1514</c:v>
                </c:pt>
                <c:pt idx="3">
                  <c:v>1541</c:v>
                </c:pt>
                <c:pt idx="4">
                  <c:v>1499</c:v>
                </c:pt>
                <c:pt idx="5">
                  <c:v>1504</c:v>
                </c:pt>
                <c:pt idx="6">
                  <c:v>1489</c:v>
                </c:pt>
                <c:pt idx="7">
                  <c:v>1418</c:v>
                </c:pt>
                <c:pt idx="8">
                  <c:v>1475</c:v>
                </c:pt>
                <c:pt idx="9">
                  <c:v>1397</c:v>
                </c:pt>
                <c:pt idx="10">
                  <c:v>1420</c:v>
                </c:pt>
                <c:pt idx="11">
                  <c:v>1360</c:v>
                </c:pt>
              </c:numCache>
            </c:numRef>
          </c:val>
          <c:smooth val="0"/>
          <c:extLst>
            <c:ext xmlns:c16="http://schemas.microsoft.com/office/drawing/2014/chart" uri="{C3380CC4-5D6E-409C-BE32-E72D297353CC}">
              <c16:uniqueId val="{00000000-1824-4354-B805-6ACEF071CA4B}"/>
            </c:ext>
          </c:extLst>
        </c:ser>
        <c:ser>
          <c:idx val="1"/>
          <c:order val="1"/>
          <c:tx>
            <c:strRef>
              <c:f>産業別!$A$5</c:f>
              <c:strCache>
                <c:ptCount val="1"/>
                <c:pt idx="0">
                  <c:v>卸売業、小売業</c:v>
                </c:pt>
              </c:strCache>
            </c:strRef>
          </c:tx>
          <c:dLbls>
            <c:spPr>
              <a:noFill/>
              <a:ln>
                <a:noFill/>
              </a:ln>
              <a:effectLst/>
            </c:spPr>
            <c:txPr>
              <a:bodyPr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産業別!$B$5:$M$5</c:f>
              <c:numCache>
                <c:formatCode>#,##0_);[Red]\(#,##0\)</c:formatCode>
                <c:ptCount val="12"/>
                <c:pt idx="0">
                  <c:v>796</c:v>
                </c:pt>
                <c:pt idx="1">
                  <c:v>825</c:v>
                </c:pt>
                <c:pt idx="2">
                  <c:v>1034</c:v>
                </c:pt>
                <c:pt idx="3">
                  <c:v>1108</c:v>
                </c:pt>
                <c:pt idx="4">
                  <c:v>1110</c:v>
                </c:pt>
                <c:pt idx="5">
                  <c:v>1180</c:v>
                </c:pt>
                <c:pt idx="6">
                  <c:v>1128</c:v>
                </c:pt>
                <c:pt idx="7">
                  <c:v>1081</c:v>
                </c:pt>
                <c:pt idx="8">
                  <c:v>1169</c:v>
                </c:pt>
                <c:pt idx="9">
                  <c:v>1181</c:v>
                </c:pt>
                <c:pt idx="10">
                  <c:v>1224</c:v>
                </c:pt>
                <c:pt idx="11">
                  <c:v>1096</c:v>
                </c:pt>
              </c:numCache>
            </c:numRef>
          </c:val>
          <c:smooth val="0"/>
          <c:extLst>
            <c:ext xmlns:c16="http://schemas.microsoft.com/office/drawing/2014/chart" uri="{C3380CC4-5D6E-409C-BE32-E72D297353CC}">
              <c16:uniqueId val="{00000001-1824-4354-B805-6ACEF071CA4B}"/>
            </c:ext>
          </c:extLst>
        </c:ser>
        <c:ser>
          <c:idx val="2"/>
          <c:order val="2"/>
          <c:tx>
            <c:strRef>
              <c:f>産業別!$A$6</c:f>
              <c:strCache>
                <c:ptCount val="1"/>
                <c:pt idx="0">
                  <c:v>学術研究、専門・サービス業</c:v>
                </c:pt>
              </c:strCache>
            </c:strRef>
          </c:tx>
          <c:spPr>
            <a:ln>
              <a:prstDash val="sysDash"/>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産業別!$B$6:$M$6</c:f>
              <c:numCache>
                <c:formatCode>#,##0_);[Red]\(#,##0\)</c:formatCode>
                <c:ptCount val="12"/>
                <c:pt idx="0">
                  <c:v>64</c:v>
                </c:pt>
                <c:pt idx="1">
                  <c:v>77</c:v>
                </c:pt>
                <c:pt idx="2">
                  <c:v>98</c:v>
                </c:pt>
                <c:pt idx="3">
                  <c:v>113</c:v>
                </c:pt>
                <c:pt idx="4">
                  <c:v>116</c:v>
                </c:pt>
                <c:pt idx="5">
                  <c:v>132</c:v>
                </c:pt>
                <c:pt idx="6">
                  <c:v>135</c:v>
                </c:pt>
                <c:pt idx="7">
                  <c:v>134</c:v>
                </c:pt>
                <c:pt idx="8">
                  <c:v>150</c:v>
                </c:pt>
                <c:pt idx="9">
                  <c:v>149</c:v>
                </c:pt>
                <c:pt idx="10">
                  <c:v>156</c:v>
                </c:pt>
                <c:pt idx="11">
                  <c:v>154</c:v>
                </c:pt>
              </c:numCache>
            </c:numRef>
          </c:val>
          <c:smooth val="0"/>
          <c:extLst>
            <c:ext xmlns:c16="http://schemas.microsoft.com/office/drawing/2014/chart" uri="{C3380CC4-5D6E-409C-BE32-E72D297353CC}">
              <c16:uniqueId val="{00000002-1824-4354-B805-6ACEF071CA4B}"/>
            </c:ext>
          </c:extLst>
        </c:ser>
        <c:ser>
          <c:idx val="3"/>
          <c:order val="3"/>
          <c:tx>
            <c:strRef>
              <c:f>産業別!$A$7</c:f>
              <c:strCache>
                <c:ptCount val="1"/>
                <c:pt idx="0">
                  <c:v>運輸業、郵便業</c:v>
                </c:pt>
              </c:strCache>
            </c:strRef>
          </c:tx>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産業別!$B$7:$M$7</c:f>
              <c:numCache>
                <c:formatCode>#,##0_);[Red]\(#,##0\)</c:formatCode>
                <c:ptCount val="12"/>
                <c:pt idx="0">
                  <c:v>79</c:v>
                </c:pt>
                <c:pt idx="1">
                  <c:v>80</c:v>
                </c:pt>
                <c:pt idx="2">
                  <c:v>105</c:v>
                </c:pt>
                <c:pt idx="3">
                  <c:v>111</c:v>
                </c:pt>
                <c:pt idx="4">
                  <c:v>111</c:v>
                </c:pt>
                <c:pt idx="5">
                  <c:v>120</c:v>
                </c:pt>
                <c:pt idx="6">
                  <c:v>123</c:v>
                </c:pt>
                <c:pt idx="7">
                  <c:v>110</c:v>
                </c:pt>
                <c:pt idx="8">
                  <c:v>118</c:v>
                </c:pt>
                <c:pt idx="9">
                  <c:v>132</c:v>
                </c:pt>
                <c:pt idx="10">
                  <c:v>127</c:v>
                </c:pt>
                <c:pt idx="11">
                  <c:v>126</c:v>
                </c:pt>
              </c:numCache>
            </c:numRef>
          </c:val>
          <c:smooth val="0"/>
          <c:extLst>
            <c:ext xmlns:c16="http://schemas.microsoft.com/office/drawing/2014/chart" uri="{C3380CC4-5D6E-409C-BE32-E72D297353CC}">
              <c16:uniqueId val="{00000003-1824-4354-B805-6ACEF071CA4B}"/>
            </c:ext>
          </c:extLst>
        </c:ser>
        <c:ser>
          <c:idx val="4"/>
          <c:order val="4"/>
          <c:tx>
            <c:strRef>
              <c:f>産業別!$A$8</c:f>
              <c:strCache>
                <c:ptCount val="1"/>
                <c:pt idx="0">
                  <c:v>建設業</c:v>
                </c:pt>
              </c:strCache>
            </c:strRef>
          </c:tx>
          <c:spPr>
            <a:ln>
              <a:prstDash val="sysDot"/>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産業別!$B$8:$M$8</c:f>
              <c:numCache>
                <c:formatCode>#,##0_);[Red]\(#,##0\)</c:formatCode>
                <c:ptCount val="12"/>
                <c:pt idx="0">
                  <c:v>32</c:v>
                </c:pt>
                <c:pt idx="1">
                  <c:v>28</c:v>
                </c:pt>
                <c:pt idx="2">
                  <c:v>52</c:v>
                </c:pt>
                <c:pt idx="3">
                  <c:v>52</c:v>
                </c:pt>
                <c:pt idx="4">
                  <c:v>52</c:v>
                </c:pt>
                <c:pt idx="5">
                  <c:v>58</c:v>
                </c:pt>
                <c:pt idx="6">
                  <c:v>57</c:v>
                </c:pt>
                <c:pt idx="7">
                  <c:v>56</c:v>
                </c:pt>
                <c:pt idx="8">
                  <c:v>52</c:v>
                </c:pt>
                <c:pt idx="9">
                  <c:v>60</c:v>
                </c:pt>
                <c:pt idx="10">
                  <c:v>63</c:v>
                </c:pt>
                <c:pt idx="11">
                  <c:v>57</c:v>
                </c:pt>
              </c:numCache>
            </c:numRef>
          </c:val>
          <c:smooth val="0"/>
          <c:extLst>
            <c:ext xmlns:c16="http://schemas.microsoft.com/office/drawing/2014/chart" uri="{C3380CC4-5D6E-409C-BE32-E72D297353CC}">
              <c16:uniqueId val="{00000004-1824-4354-B805-6ACEF071CA4B}"/>
            </c:ext>
          </c:extLst>
        </c:ser>
        <c:dLbls>
          <c:showLegendKey val="0"/>
          <c:showVal val="0"/>
          <c:showCatName val="0"/>
          <c:showSerName val="0"/>
          <c:showPercent val="0"/>
          <c:showBubbleSize val="0"/>
        </c:dLbls>
        <c:marker val="1"/>
        <c:smooth val="0"/>
        <c:axId val="69765760"/>
        <c:axId val="69767552"/>
      </c:lineChart>
      <c:catAx>
        <c:axId val="69765760"/>
        <c:scaling>
          <c:orientation val="minMax"/>
        </c:scaling>
        <c:delete val="0"/>
        <c:axPos val="b"/>
        <c:numFmt formatCode="General" sourceLinked="1"/>
        <c:majorTickMark val="out"/>
        <c:minorTickMark val="none"/>
        <c:tickLblPos val="nextTo"/>
        <c:crossAx val="69767552"/>
        <c:crosses val="autoZero"/>
        <c:auto val="1"/>
        <c:lblAlgn val="ctr"/>
        <c:lblOffset val="100"/>
        <c:noMultiLvlLbl val="0"/>
      </c:catAx>
      <c:valAx>
        <c:axId val="69767552"/>
        <c:scaling>
          <c:orientation val="minMax"/>
        </c:scaling>
        <c:delete val="0"/>
        <c:axPos val="l"/>
        <c:majorGridlines/>
        <c:numFmt formatCode="#,##0_);[Red]\(#,##0\)" sourceLinked="1"/>
        <c:majorTickMark val="out"/>
        <c:minorTickMark val="none"/>
        <c:tickLblPos val="nextTo"/>
        <c:crossAx val="69765760"/>
        <c:crosses val="autoZero"/>
        <c:crossBetween val="between"/>
      </c:valAx>
    </c:plotArea>
    <c:legend>
      <c:legendPos val="t"/>
      <c:layout>
        <c:manualLayout>
          <c:xMode val="edge"/>
          <c:yMode val="edge"/>
          <c:x val="0.10880733442064246"/>
          <c:y val="1.6735955013945387E-2"/>
          <c:w val="0.83972975523572158"/>
          <c:h val="0.13246223571481033"/>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国・地域別!$A$4</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国・地域別!$B$4:$M$4</c:f>
              <c:numCache>
                <c:formatCode>#,##0_);[Red]\(#,##0\)</c:formatCode>
                <c:ptCount val="12"/>
                <c:pt idx="0">
                  <c:v>709</c:v>
                </c:pt>
                <c:pt idx="1">
                  <c:v>753</c:v>
                </c:pt>
                <c:pt idx="2">
                  <c:v>1042</c:v>
                </c:pt>
                <c:pt idx="3">
                  <c:v>1060</c:v>
                </c:pt>
                <c:pt idx="4">
                  <c:v>1030</c:v>
                </c:pt>
                <c:pt idx="5">
                  <c:v>1051</c:v>
                </c:pt>
                <c:pt idx="6">
                  <c:v>998</c:v>
                </c:pt>
                <c:pt idx="7">
                  <c:v>963</c:v>
                </c:pt>
                <c:pt idx="8">
                  <c:v>1015</c:v>
                </c:pt>
                <c:pt idx="9">
                  <c:v>1006</c:v>
                </c:pt>
                <c:pt idx="10">
                  <c:v>993</c:v>
                </c:pt>
                <c:pt idx="11">
                  <c:v>949</c:v>
                </c:pt>
              </c:numCache>
            </c:numRef>
          </c:val>
          <c:smooth val="0"/>
          <c:extLst>
            <c:ext xmlns:c16="http://schemas.microsoft.com/office/drawing/2014/chart" uri="{C3380CC4-5D6E-409C-BE32-E72D297353CC}">
              <c16:uniqueId val="{00000000-5B49-4782-88D7-68397F117F03}"/>
            </c:ext>
          </c:extLst>
        </c:ser>
        <c:ser>
          <c:idx val="1"/>
          <c:order val="1"/>
          <c:tx>
            <c:strRef>
              <c:f>国・地域別!$A$5</c:f>
              <c:strCache>
                <c:ptCount val="1"/>
                <c:pt idx="0">
                  <c:v>アメリカ</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国・地域別!$B$5:$M$5</c:f>
              <c:numCache>
                <c:formatCode>#,##0_);[Red]\(#,##0\)</c:formatCode>
                <c:ptCount val="12"/>
                <c:pt idx="0">
                  <c:v>284</c:v>
                </c:pt>
                <c:pt idx="1">
                  <c:v>294</c:v>
                </c:pt>
                <c:pt idx="2">
                  <c:v>329</c:v>
                </c:pt>
                <c:pt idx="3">
                  <c:v>321</c:v>
                </c:pt>
                <c:pt idx="4">
                  <c:v>316</c:v>
                </c:pt>
                <c:pt idx="5">
                  <c:v>324</c:v>
                </c:pt>
                <c:pt idx="6">
                  <c:v>334</c:v>
                </c:pt>
                <c:pt idx="7">
                  <c:v>309</c:v>
                </c:pt>
                <c:pt idx="8">
                  <c:v>318</c:v>
                </c:pt>
                <c:pt idx="9">
                  <c:v>312</c:v>
                </c:pt>
                <c:pt idx="10">
                  <c:v>324</c:v>
                </c:pt>
                <c:pt idx="11">
                  <c:v>306</c:v>
                </c:pt>
              </c:numCache>
            </c:numRef>
          </c:val>
          <c:smooth val="0"/>
          <c:extLst>
            <c:ext xmlns:c16="http://schemas.microsoft.com/office/drawing/2014/chart" uri="{C3380CC4-5D6E-409C-BE32-E72D297353CC}">
              <c16:uniqueId val="{00000001-5B49-4782-88D7-68397F117F03}"/>
            </c:ext>
          </c:extLst>
        </c:ser>
        <c:ser>
          <c:idx val="2"/>
          <c:order val="2"/>
          <c:tx>
            <c:strRef>
              <c:f>国・地域別!$A$6</c:f>
              <c:strCache>
                <c:ptCount val="1"/>
                <c:pt idx="0">
                  <c:v>タイ</c:v>
                </c:pt>
              </c:strCache>
            </c:strRef>
          </c:tx>
          <c:spPr>
            <a:ln>
              <a:prstDash val="sysDash"/>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国・地域別!$B$6:$M$6</c:f>
              <c:numCache>
                <c:formatCode>#,##0_);[Red]\(#,##0\)</c:formatCode>
                <c:ptCount val="12"/>
                <c:pt idx="0">
                  <c:v>190</c:v>
                </c:pt>
                <c:pt idx="1">
                  <c:v>186</c:v>
                </c:pt>
                <c:pt idx="2">
                  <c:v>241</c:v>
                </c:pt>
                <c:pt idx="3">
                  <c:v>274</c:v>
                </c:pt>
                <c:pt idx="4">
                  <c:v>271</c:v>
                </c:pt>
                <c:pt idx="5">
                  <c:v>307</c:v>
                </c:pt>
                <c:pt idx="6">
                  <c:v>302</c:v>
                </c:pt>
                <c:pt idx="7">
                  <c:v>290</c:v>
                </c:pt>
                <c:pt idx="8">
                  <c:v>316</c:v>
                </c:pt>
                <c:pt idx="9">
                  <c:v>293</c:v>
                </c:pt>
                <c:pt idx="10">
                  <c:v>295</c:v>
                </c:pt>
                <c:pt idx="11">
                  <c:v>287</c:v>
                </c:pt>
              </c:numCache>
            </c:numRef>
          </c:val>
          <c:smooth val="0"/>
          <c:extLst>
            <c:ext xmlns:c16="http://schemas.microsoft.com/office/drawing/2014/chart" uri="{C3380CC4-5D6E-409C-BE32-E72D297353CC}">
              <c16:uniqueId val="{00000002-5B49-4782-88D7-68397F117F03}"/>
            </c:ext>
          </c:extLst>
        </c:ser>
        <c:ser>
          <c:idx val="3"/>
          <c:order val="3"/>
          <c:tx>
            <c:strRef>
              <c:f>国・地域別!$A$7</c:f>
              <c:strCache>
                <c:ptCount val="1"/>
                <c:pt idx="0">
                  <c:v>香港</c:v>
                </c:pt>
              </c:strCache>
            </c:strRef>
          </c:tx>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国・地域別!$B$7:$M$7</c:f>
              <c:numCache>
                <c:formatCode>#,##0_);[Red]\(#,##0\)</c:formatCode>
                <c:ptCount val="12"/>
                <c:pt idx="0">
                  <c:v>130</c:v>
                </c:pt>
                <c:pt idx="1">
                  <c:v>131</c:v>
                </c:pt>
                <c:pt idx="2">
                  <c:v>167</c:v>
                </c:pt>
                <c:pt idx="3">
                  <c:v>168</c:v>
                </c:pt>
                <c:pt idx="4">
                  <c:v>159</c:v>
                </c:pt>
                <c:pt idx="5">
                  <c:v>168</c:v>
                </c:pt>
                <c:pt idx="6">
                  <c:v>168</c:v>
                </c:pt>
                <c:pt idx="7">
                  <c:v>157</c:v>
                </c:pt>
                <c:pt idx="8">
                  <c:v>172</c:v>
                </c:pt>
                <c:pt idx="9">
                  <c:v>180</c:v>
                </c:pt>
                <c:pt idx="10">
                  <c:v>177</c:v>
                </c:pt>
                <c:pt idx="11">
                  <c:v>162</c:v>
                </c:pt>
              </c:numCache>
            </c:numRef>
          </c:val>
          <c:smooth val="0"/>
          <c:extLst>
            <c:ext xmlns:c16="http://schemas.microsoft.com/office/drawing/2014/chart" uri="{C3380CC4-5D6E-409C-BE32-E72D297353CC}">
              <c16:uniqueId val="{00000003-5B49-4782-88D7-68397F117F03}"/>
            </c:ext>
          </c:extLst>
        </c:ser>
        <c:ser>
          <c:idx val="4"/>
          <c:order val="4"/>
          <c:tx>
            <c:strRef>
              <c:f>国・地域別!$A$8</c:f>
              <c:strCache>
                <c:ptCount val="1"/>
                <c:pt idx="0">
                  <c:v>ベトナム</c:v>
                </c:pt>
              </c:strCache>
            </c:strRef>
          </c:tx>
          <c:spPr>
            <a:ln>
              <a:prstDash val="sysDot"/>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国・地域別!$B$8:$M$8</c:f>
              <c:numCache>
                <c:formatCode>#,##0_);[Red]\(#,##0\)</c:formatCode>
                <c:ptCount val="12"/>
                <c:pt idx="0">
                  <c:v>45</c:v>
                </c:pt>
                <c:pt idx="1">
                  <c:v>50</c:v>
                </c:pt>
                <c:pt idx="2">
                  <c:v>74</c:v>
                </c:pt>
                <c:pt idx="3">
                  <c:v>79</c:v>
                </c:pt>
                <c:pt idx="4">
                  <c:v>93</c:v>
                </c:pt>
                <c:pt idx="5">
                  <c:v>119</c:v>
                </c:pt>
                <c:pt idx="6">
                  <c:v>127</c:v>
                </c:pt>
                <c:pt idx="7">
                  <c:v>136</c:v>
                </c:pt>
                <c:pt idx="8">
                  <c:v>161</c:v>
                </c:pt>
                <c:pt idx="9">
                  <c:v>162</c:v>
                </c:pt>
                <c:pt idx="10">
                  <c:v>178</c:v>
                </c:pt>
                <c:pt idx="11">
                  <c:v>179</c:v>
                </c:pt>
              </c:numCache>
            </c:numRef>
          </c:val>
          <c:smooth val="0"/>
          <c:extLst>
            <c:ext xmlns:c16="http://schemas.microsoft.com/office/drawing/2014/chart" uri="{C3380CC4-5D6E-409C-BE32-E72D297353CC}">
              <c16:uniqueId val="{00000004-5B49-4782-88D7-68397F117F03}"/>
            </c:ext>
          </c:extLst>
        </c:ser>
        <c:dLbls>
          <c:showLegendKey val="0"/>
          <c:showVal val="0"/>
          <c:showCatName val="0"/>
          <c:showSerName val="0"/>
          <c:showPercent val="0"/>
          <c:showBubbleSize val="0"/>
        </c:dLbls>
        <c:marker val="1"/>
        <c:smooth val="0"/>
        <c:axId val="112884736"/>
        <c:axId val="114481408"/>
      </c:lineChart>
      <c:catAx>
        <c:axId val="112884736"/>
        <c:scaling>
          <c:orientation val="minMax"/>
        </c:scaling>
        <c:delete val="0"/>
        <c:axPos val="b"/>
        <c:numFmt formatCode="General" sourceLinked="1"/>
        <c:majorTickMark val="out"/>
        <c:minorTickMark val="none"/>
        <c:tickLblPos val="nextTo"/>
        <c:crossAx val="114481408"/>
        <c:crosses val="autoZero"/>
        <c:auto val="1"/>
        <c:lblAlgn val="ctr"/>
        <c:lblOffset val="100"/>
        <c:noMultiLvlLbl val="0"/>
      </c:catAx>
      <c:valAx>
        <c:axId val="114481408"/>
        <c:scaling>
          <c:orientation val="minMax"/>
        </c:scaling>
        <c:delete val="0"/>
        <c:axPos val="l"/>
        <c:majorGridlines/>
        <c:numFmt formatCode="#,##0_);[Red]\(#,##0\)" sourceLinked="1"/>
        <c:majorTickMark val="out"/>
        <c:minorTickMark val="none"/>
        <c:tickLblPos val="nextTo"/>
        <c:crossAx val="112884736"/>
        <c:crosses val="autoZero"/>
        <c:crossBetween val="between"/>
      </c:valAx>
    </c:plotArea>
    <c:legend>
      <c:legendPos val="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都道府県別!$A$5</c:f>
              <c:strCache>
                <c:ptCount val="1"/>
                <c:pt idx="0">
                  <c:v>東京都</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都道府県別!$B$5:$M$5</c:f>
              <c:numCache>
                <c:formatCode>#,##0_);[Red]\(#,##0\)</c:formatCode>
                <c:ptCount val="12"/>
                <c:pt idx="0">
                  <c:v>10051</c:v>
                </c:pt>
                <c:pt idx="1">
                  <c:v>10364</c:v>
                </c:pt>
                <c:pt idx="2">
                  <c:v>11976</c:v>
                </c:pt>
                <c:pt idx="3">
                  <c:v>12121</c:v>
                </c:pt>
                <c:pt idx="4">
                  <c:v>12101</c:v>
                </c:pt>
                <c:pt idx="5">
                  <c:v>12502</c:v>
                </c:pt>
                <c:pt idx="6">
                  <c:v>12444</c:v>
                </c:pt>
                <c:pt idx="7">
                  <c:v>12350</c:v>
                </c:pt>
                <c:pt idx="8">
                  <c:v>12570</c:v>
                </c:pt>
                <c:pt idx="9">
                  <c:v>12055</c:v>
                </c:pt>
                <c:pt idx="10">
                  <c:v>11925</c:v>
                </c:pt>
                <c:pt idx="11">
                  <c:v>11849</c:v>
                </c:pt>
              </c:numCache>
            </c:numRef>
          </c:val>
          <c:smooth val="0"/>
          <c:extLst>
            <c:ext xmlns:c16="http://schemas.microsoft.com/office/drawing/2014/chart" uri="{C3380CC4-5D6E-409C-BE32-E72D297353CC}">
              <c16:uniqueId val="{00000000-3D3C-46D4-AF37-E7293B34EF18}"/>
            </c:ext>
          </c:extLst>
        </c:ser>
        <c:ser>
          <c:idx val="1"/>
          <c:order val="1"/>
          <c:tx>
            <c:strRef>
              <c:f>都道府県別!$A$6</c:f>
              <c:strCache>
                <c:ptCount val="1"/>
                <c:pt idx="0">
                  <c:v>大阪府</c:v>
                </c:pt>
              </c:strCache>
            </c:strRef>
          </c:tx>
          <c:dLbls>
            <c:spPr>
              <a:noFill/>
              <a:ln>
                <a:noFill/>
              </a:ln>
              <a:effectLst/>
            </c:spPr>
            <c:txPr>
              <a:bodyPr wrap="square" lIns="38100" tIns="19050" rIns="38100" bIns="19050" anchor="ctr">
                <a:spAutoFit/>
              </a:bodyPr>
              <a:lstStyle/>
              <a:p>
                <a:pPr>
                  <a:defRPr sz="900" b="1"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都道府県別!$B$6:$M$6</c:f>
              <c:numCache>
                <c:formatCode>#,##0_);[Red]\(#,##0\)</c:formatCode>
                <c:ptCount val="12"/>
                <c:pt idx="0">
                  <c:v>2316</c:v>
                </c:pt>
                <c:pt idx="1">
                  <c:v>2418</c:v>
                </c:pt>
                <c:pt idx="2">
                  <c:v>2967</c:v>
                </c:pt>
                <c:pt idx="3">
                  <c:v>3105</c:v>
                </c:pt>
                <c:pt idx="4">
                  <c:v>3055</c:v>
                </c:pt>
                <c:pt idx="5">
                  <c:v>3202</c:v>
                </c:pt>
                <c:pt idx="6">
                  <c:v>3139</c:v>
                </c:pt>
                <c:pt idx="7">
                  <c:v>3012</c:v>
                </c:pt>
                <c:pt idx="8">
                  <c:v>3198</c:v>
                </c:pt>
                <c:pt idx="9">
                  <c:v>3161</c:v>
                </c:pt>
                <c:pt idx="10">
                  <c:v>3238</c:v>
                </c:pt>
                <c:pt idx="11">
                  <c:v>3105</c:v>
                </c:pt>
              </c:numCache>
            </c:numRef>
          </c:val>
          <c:smooth val="0"/>
          <c:extLst>
            <c:ext xmlns:c16="http://schemas.microsoft.com/office/drawing/2014/chart" uri="{C3380CC4-5D6E-409C-BE32-E72D297353CC}">
              <c16:uniqueId val="{00000001-3D3C-46D4-AF37-E7293B34EF18}"/>
            </c:ext>
          </c:extLst>
        </c:ser>
        <c:ser>
          <c:idx val="2"/>
          <c:order val="2"/>
          <c:tx>
            <c:strRef>
              <c:f>都道府県別!$A$7</c:f>
              <c:strCache>
                <c:ptCount val="1"/>
                <c:pt idx="0">
                  <c:v>愛知県</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都道府県別!$B$7:$M$7</c:f>
              <c:numCache>
                <c:formatCode>#,##0_);[Red]\(#,##0\)</c:formatCode>
                <c:ptCount val="12"/>
                <c:pt idx="0">
                  <c:v>1589</c:v>
                </c:pt>
                <c:pt idx="1">
                  <c:v>1610</c:v>
                </c:pt>
                <c:pt idx="2">
                  <c:v>1990</c:v>
                </c:pt>
                <c:pt idx="3">
                  <c:v>2218</c:v>
                </c:pt>
                <c:pt idx="4">
                  <c:v>2212</c:v>
                </c:pt>
                <c:pt idx="5">
                  <c:v>2292</c:v>
                </c:pt>
                <c:pt idx="6">
                  <c:v>2267</c:v>
                </c:pt>
                <c:pt idx="7">
                  <c:v>2261</c:v>
                </c:pt>
                <c:pt idx="8">
                  <c:v>2458</c:v>
                </c:pt>
                <c:pt idx="9">
                  <c:v>2446</c:v>
                </c:pt>
                <c:pt idx="10">
                  <c:v>2470</c:v>
                </c:pt>
                <c:pt idx="11">
                  <c:v>2450</c:v>
                </c:pt>
              </c:numCache>
            </c:numRef>
          </c:val>
          <c:smooth val="0"/>
          <c:extLst>
            <c:ext xmlns:c16="http://schemas.microsoft.com/office/drawing/2014/chart" uri="{C3380CC4-5D6E-409C-BE32-E72D297353CC}">
              <c16:uniqueId val="{00000002-3D3C-46D4-AF37-E7293B34EF18}"/>
            </c:ext>
          </c:extLst>
        </c:ser>
        <c:dLbls>
          <c:showLegendKey val="0"/>
          <c:showVal val="0"/>
          <c:showCatName val="0"/>
          <c:showSerName val="0"/>
          <c:showPercent val="0"/>
          <c:showBubbleSize val="0"/>
        </c:dLbls>
        <c:marker val="1"/>
        <c:smooth val="0"/>
        <c:axId val="105943040"/>
        <c:axId val="106169088"/>
      </c:lineChart>
      <c:catAx>
        <c:axId val="105943040"/>
        <c:scaling>
          <c:orientation val="minMax"/>
        </c:scaling>
        <c:delete val="0"/>
        <c:axPos val="b"/>
        <c:numFmt formatCode="General" sourceLinked="1"/>
        <c:majorTickMark val="out"/>
        <c:minorTickMark val="none"/>
        <c:tickLblPos val="nextTo"/>
        <c:crossAx val="106169088"/>
        <c:crosses val="autoZero"/>
        <c:auto val="1"/>
        <c:lblAlgn val="ctr"/>
        <c:lblOffset val="100"/>
        <c:noMultiLvlLbl val="0"/>
      </c:catAx>
      <c:valAx>
        <c:axId val="106169088"/>
        <c:scaling>
          <c:orientation val="minMax"/>
        </c:scaling>
        <c:delete val="0"/>
        <c:axPos val="l"/>
        <c:majorGridlines/>
        <c:numFmt formatCode="#,##0_);[Red]\(#,##0\)" sourceLinked="1"/>
        <c:majorTickMark val="out"/>
        <c:minorTickMark val="none"/>
        <c:tickLblPos val="nextTo"/>
        <c:crossAx val="105943040"/>
        <c:crosses val="autoZero"/>
        <c:crossBetween val="between"/>
      </c:valAx>
    </c:plotArea>
    <c:legend>
      <c:legendPos val="t"/>
      <c:layout>
        <c:manualLayout>
          <c:xMode val="edge"/>
          <c:yMode val="edge"/>
          <c:x val="0.12666666666666668"/>
          <c:y val="3.7037037037037035E-2"/>
          <c:w val="0.48"/>
          <c:h val="7.4343832020997369E-2"/>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630447469797272E-2"/>
          <c:y val="4.0335344454313603E-2"/>
          <c:w val="0.8564086421546705"/>
          <c:h val="0.87133607387825929"/>
        </c:manualLayout>
      </c:layout>
      <c:barChart>
        <c:barDir val="col"/>
        <c:grouping val="stacked"/>
        <c:varyColors val="0"/>
        <c:ser>
          <c:idx val="0"/>
          <c:order val="0"/>
          <c:tx>
            <c:strRef>
              <c:f>'[Microsoft PowerPoint 内のグラフ]Sheet1'!$A$10</c:f>
              <c:strCache>
                <c:ptCount val="1"/>
                <c:pt idx="0">
                  <c:v>その他</c:v>
                </c:pt>
              </c:strCache>
            </c:strRef>
          </c:tx>
          <c:spPr>
            <a:pattFill prst="narVert">
              <a:fgClr>
                <a:srgbClr val="92D050"/>
              </a:fgClr>
              <a:bgClr>
                <a:schemeClr val="bg1"/>
              </a:bgClr>
            </a:pattFill>
            <a:ln>
              <a:noFill/>
            </a:ln>
            <a:effectLst/>
          </c:spPr>
          <c:invertIfNegative val="0"/>
          <c:dLbls>
            <c:dLbl>
              <c:idx val="10"/>
              <c:layout>
                <c:manualLayout>
                  <c:x val="0"/>
                  <c:y val="4.3682796854701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73-42AB-A1BD-A0C09C09EAF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内のグラフ]Sheet1'!$B$5:$N$5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'[Microsoft PowerPoint 内のグラフ]Sheet1'!$B$10:$N$10</c:f>
              <c:numCache>
                <c:formatCode>#,##0_);[Red]\(#,##0\)</c:formatCode>
                <c:ptCount val="13"/>
                <c:pt idx="0">
                  <c:v>328</c:v>
                </c:pt>
                <c:pt idx="1">
                  <c:v>319</c:v>
                </c:pt>
                <c:pt idx="2">
                  <c:v>313</c:v>
                </c:pt>
                <c:pt idx="3">
                  <c:v>319</c:v>
                </c:pt>
                <c:pt idx="4">
                  <c:v>324</c:v>
                </c:pt>
                <c:pt idx="5">
                  <c:v>313</c:v>
                </c:pt>
                <c:pt idx="6">
                  <c:v>309</c:v>
                </c:pt>
                <c:pt idx="7">
                  <c:v>311</c:v>
                </c:pt>
                <c:pt idx="8">
                  <c:v>274</c:v>
                </c:pt>
                <c:pt idx="9">
                  <c:v>288</c:v>
                </c:pt>
                <c:pt idx="10">
                  <c:v>290</c:v>
                </c:pt>
                <c:pt idx="11">
                  <c:v>291</c:v>
                </c:pt>
                <c:pt idx="12">
                  <c:v>285</c:v>
                </c:pt>
              </c:numCache>
            </c:numRef>
          </c:val>
          <c:extLst>
            <c:ext xmlns:c16="http://schemas.microsoft.com/office/drawing/2014/chart" uri="{C3380CC4-5D6E-409C-BE32-E72D297353CC}">
              <c16:uniqueId val="{00000001-3973-42AB-A1BD-A0C09C09EAFB}"/>
            </c:ext>
          </c:extLst>
        </c:ser>
        <c:ser>
          <c:idx val="1"/>
          <c:order val="1"/>
          <c:tx>
            <c:strRef>
              <c:f>'[Microsoft PowerPoint 内のグラフ]Sheet1'!$A$9</c:f>
              <c:strCache>
                <c:ptCount val="1"/>
                <c:pt idx="0">
                  <c:v>愛知県</c:v>
                </c:pt>
              </c:strCache>
            </c:strRef>
          </c:tx>
          <c:spPr>
            <a:pattFill prst="pct20">
              <a:fgClr>
                <a:srgbClr val="FFC000"/>
              </a:fgClr>
              <a:bgClr>
                <a:schemeClr val="bg1"/>
              </a:bgClr>
            </a:pattFill>
            <a:ln>
              <a:noFill/>
            </a:ln>
            <a:effectLst/>
          </c:spPr>
          <c:invertIfNegative val="0"/>
          <c:dLbls>
            <c:dLbl>
              <c:idx val="11"/>
              <c:layout>
                <c:manualLayout>
                  <c:x val="1.9284779876265219E-3"/>
                  <c:y val="-1.00838361135784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73-42AB-A1BD-A0C09C09EAFB}"/>
                </c:ext>
              </c:extLst>
            </c:dLbl>
            <c:dLbl>
              <c:idx val="12"/>
              <c:layout>
                <c:manualLayout>
                  <c:x val="-2.4337780289549462E-3"/>
                  <c:y val="-4.42660353730293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73-42AB-A1BD-A0C09C09EAF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内のグラフ]Sheet1'!$B$5:$N$5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'[Microsoft PowerPoint 内のグラフ]Sheet1'!$B$9:$N$9</c:f>
              <c:numCache>
                <c:formatCode>#,##0_);[Red]\(#,##0\)</c:formatCode>
                <c:ptCount val="13"/>
                <c:pt idx="0">
                  <c:v>37</c:v>
                </c:pt>
                <c:pt idx="1">
                  <c:v>36</c:v>
                </c:pt>
                <c:pt idx="2">
                  <c:v>33</c:v>
                </c:pt>
                <c:pt idx="3">
                  <c:v>30</c:v>
                </c:pt>
                <c:pt idx="4">
                  <c:v>33</c:v>
                </c:pt>
                <c:pt idx="5">
                  <c:v>35</c:v>
                </c:pt>
                <c:pt idx="6">
                  <c:v>38</c:v>
                </c:pt>
                <c:pt idx="7">
                  <c:v>46</c:v>
                </c:pt>
                <c:pt idx="8">
                  <c:v>49</c:v>
                </c:pt>
                <c:pt idx="9">
                  <c:v>48</c:v>
                </c:pt>
                <c:pt idx="10">
                  <c:v>49</c:v>
                </c:pt>
                <c:pt idx="11">
                  <c:v>50</c:v>
                </c:pt>
                <c:pt idx="12">
                  <c:v>49</c:v>
                </c:pt>
              </c:numCache>
            </c:numRef>
          </c:val>
          <c:extLst>
            <c:ext xmlns:c16="http://schemas.microsoft.com/office/drawing/2014/chart" uri="{C3380CC4-5D6E-409C-BE32-E72D297353CC}">
              <c16:uniqueId val="{00000004-3973-42AB-A1BD-A0C09C09EAFB}"/>
            </c:ext>
          </c:extLst>
        </c:ser>
        <c:ser>
          <c:idx val="2"/>
          <c:order val="2"/>
          <c:tx>
            <c:strRef>
              <c:f>'[Microsoft PowerPoint 内のグラフ]Sheet1'!$A$8</c:f>
              <c:strCache>
                <c:ptCount val="1"/>
                <c:pt idx="0">
                  <c:v>神奈川県</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内のグラフ]Sheet1'!$B$5:$N$5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'[Microsoft PowerPoint 内のグラフ]Sheet1'!$B$8:$N$8</c:f>
              <c:numCache>
                <c:formatCode>#,##0_);[Red]\(#,##0\)</c:formatCode>
                <c:ptCount val="13"/>
                <c:pt idx="0">
                  <c:v>267</c:v>
                </c:pt>
                <c:pt idx="1">
                  <c:v>277</c:v>
                </c:pt>
                <c:pt idx="2">
                  <c:v>267</c:v>
                </c:pt>
                <c:pt idx="3">
                  <c:v>263</c:v>
                </c:pt>
                <c:pt idx="4">
                  <c:v>267</c:v>
                </c:pt>
                <c:pt idx="5">
                  <c:v>268</c:v>
                </c:pt>
                <c:pt idx="6">
                  <c:v>278</c:v>
                </c:pt>
                <c:pt idx="7">
                  <c:v>288</c:v>
                </c:pt>
                <c:pt idx="8">
                  <c:v>299</c:v>
                </c:pt>
                <c:pt idx="9">
                  <c:v>305</c:v>
                </c:pt>
                <c:pt idx="10">
                  <c:v>318</c:v>
                </c:pt>
                <c:pt idx="11">
                  <c:v>314</c:v>
                </c:pt>
                <c:pt idx="12">
                  <c:v>302</c:v>
                </c:pt>
              </c:numCache>
            </c:numRef>
          </c:val>
          <c:extLst>
            <c:ext xmlns:c16="http://schemas.microsoft.com/office/drawing/2014/chart" uri="{C3380CC4-5D6E-409C-BE32-E72D297353CC}">
              <c16:uniqueId val="{00000005-3973-42AB-A1BD-A0C09C09EAFB}"/>
            </c:ext>
          </c:extLst>
        </c:ser>
        <c:ser>
          <c:idx val="3"/>
          <c:order val="3"/>
          <c:tx>
            <c:strRef>
              <c:f>'[Microsoft PowerPoint 内のグラフ]Sheet1'!$A$7</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内のグラフ]Sheet1'!$B$5:$N$5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'[Microsoft PowerPoint 内のグラフ]Sheet1'!$B$7:$N$7</c:f>
              <c:numCache>
                <c:formatCode>#,##0_);[Red]\(#,##0\)</c:formatCode>
                <c:ptCount val="13"/>
                <c:pt idx="0">
                  <c:v>2346</c:v>
                </c:pt>
                <c:pt idx="1">
                  <c:v>2331</c:v>
                </c:pt>
                <c:pt idx="2">
                  <c:v>2371</c:v>
                </c:pt>
                <c:pt idx="3">
                  <c:v>2376</c:v>
                </c:pt>
                <c:pt idx="4">
                  <c:v>2378</c:v>
                </c:pt>
                <c:pt idx="5">
                  <c:v>2419</c:v>
                </c:pt>
                <c:pt idx="6">
                  <c:v>2422</c:v>
                </c:pt>
                <c:pt idx="7">
                  <c:v>2434</c:v>
                </c:pt>
                <c:pt idx="8">
                  <c:v>2428</c:v>
                </c:pt>
                <c:pt idx="9">
                  <c:v>2408</c:v>
                </c:pt>
                <c:pt idx="10">
                  <c:v>2391</c:v>
                </c:pt>
                <c:pt idx="11">
                  <c:v>2374</c:v>
                </c:pt>
                <c:pt idx="12">
                  <c:v>2373</c:v>
                </c:pt>
              </c:numCache>
            </c:numRef>
          </c:val>
          <c:extLst>
            <c:ext xmlns:c16="http://schemas.microsoft.com/office/drawing/2014/chart" uri="{C3380CC4-5D6E-409C-BE32-E72D297353CC}">
              <c16:uniqueId val="{00000006-3973-42AB-A1BD-A0C09C09EAFB}"/>
            </c:ext>
          </c:extLst>
        </c:ser>
        <c:ser>
          <c:idx val="4"/>
          <c:order val="4"/>
          <c:tx>
            <c:strRef>
              <c:f>'[Microsoft PowerPoint 内のグラフ]Sheet1'!$A$6</c:f>
              <c:strCache>
                <c:ptCount val="1"/>
                <c:pt idx="0">
                  <c:v>大阪府</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'[Microsoft PowerPoint 内のグラフ]Sheet1'!$B$5:$N$5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'[Microsoft PowerPoint 内のグラフ]Sheet1'!$B$6:$N$6</c:f>
              <c:numCache>
                <c:formatCode>#,##0_);[Red]\(#,##0\)</c:formatCode>
                <c:ptCount val="13"/>
                <c:pt idx="0">
                  <c:v>120</c:v>
                </c:pt>
                <c:pt idx="1">
                  <c:v>123</c:v>
                </c:pt>
                <c:pt idx="2">
                  <c:v>119</c:v>
                </c:pt>
                <c:pt idx="3">
                  <c:v>119</c:v>
                </c:pt>
                <c:pt idx="4">
                  <c:v>115</c:v>
                </c:pt>
                <c:pt idx="5">
                  <c:v>123</c:v>
                </c:pt>
                <c:pt idx="6">
                  <c:v>128</c:v>
                </c:pt>
                <c:pt idx="7">
                  <c:v>125</c:v>
                </c:pt>
                <c:pt idx="8">
                  <c:v>122</c:v>
                </c:pt>
                <c:pt idx="9">
                  <c:v>125</c:v>
                </c:pt>
                <c:pt idx="10">
                  <c:v>126</c:v>
                </c:pt>
                <c:pt idx="11">
                  <c:v>123</c:v>
                </c:pt>
                <c:pt idx="12">
                  <c:v>119</c:v>
                </c:pt>
              </c:numCache>
            </c:numRef>
          </c:val>
          <c:extLst>
            <c:ext xmlns:c16="http://schemas.microsoft.com/office/drawing/2014/chart" uri="{C3380CC4-5D6E-409C-BE32-E72D297353CC}">
              <c16:uniqueId val="{00000007-3973-42AB-A1BD-A0C09C09EAFB}"/>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4520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AC-4F94-8014-F977B357FEB0}"/>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AC-4F94-8014-F977B357FEB0}"/>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AC-4F94-8014-F977B357FEB0}"/>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AC-4F94-8014-F977B357FEB0}"/>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AC-4F94-8014-F977B357FEB0}"/>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AC-4F94-8014-F977B357FEB0}"/>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AC-4F94-8014-F977B357FEB0}"/>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AC-4F94-8014-F977B357FEB0}"/>
                </c:ext>
              </c:extLst>
            </c:dLbl>
            <c:dLbl>
              <c:idx val="8"/>
              <c:layout>
                <c:manualLayout>
                  <c:x val="-2.9504304274802018E-3"/>
                  <c:y val="7.9994409406174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AC-4F94-8014-F977B357FEB0}"/>
                </c:ext>
              </c:extLst>
            </c:dLbl>
            <c:dLbl>
              <c:idx val="9"/>
              <c:layout>
                <c:manualLayout>
                  <c:x val="-5.3444634962163202E-17"/>
                  <c:y val="9.415913974737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AC-4F94-8014-F977B357FEB0}"/>
                </c:ext>
              </c:extLst>
            </c:dLbl>
            <c:dLbl>
              <c:idx val="10"/>
              <c:layout>
                <c:manualLayout>
                  <c:x val="1.4223629473590893E-3"/>
                  <c:y val="8.3937088348853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AC-4F94-8014-F977B357FEB0}"/>
                </c:ext>
              </c:extLst>
            </c:dLbl>
            <c:dLbl>
              <c:idx val="11"/>
              <c:layout>
                <c:manualLayout>
                  <c:x val="1.4223629473591427E-3"/>
                  <c:y val="8.5541326717797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AC-4F94-8014-F977B357FEB0}"/>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AC-4F94-8014-F977B357FEB0}"/>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AC-4F94-8014-F977B357FEB0}"/>
                </c:ext>
              </c:extLst>
            </c:dLbl>
            <c:dLbl>
              <c:idx val="14"/>
              <c:layout>
                <c:manualLayout>
                  <c:x val="-3.5234844253954393E-5"/>
                  <c:y val="4.0363650657768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8AC-4F94-8014-F977B357FEB0}"/>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AC-4F94-8014-F977B357FEB0}"/>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8AC-4F94-8014-F977B357FEB0}"/>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8AC-4F94-8014-F977B357FEB0}"/>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8AC-4F94-8014-F977B357FEB0}"/>
                </c:ext>
              </c:extLst>
            </c:dLbl>
            <c:dLbl>
              <c:idx val="2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3-28AC-4F94-8014-F977B357FEB0}"/>
                </c:ext>
              </c:extLst>
            </c:dLbl>
            <c:dLbl>
              <c:idx val="2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4-28AC-4F94-8014-F977B357FE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(3)'!$C$4:$Z$4</c:f>
              <c:strCache>
                <c:ptCount val="24"/>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pt idx="23">
                  <c:v>2024年度</c:v>
                </c:pt>
              </c:strCache>
            </c:strRef>
          </c:cat>
          <c:val>
            <c:numRef>
              <c:f>'Sheet1 (3)'!$C$5:$Z$5</c:f>
              <c:numCache>
                <c:formatCode>General</c:formatCode>
                <c:ptCount val="24"/>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pt idx="19">
                  <c:v>20</c:v>
                </c:pt>
                <c:pt idx="20">
                  <c:v>18</c:v>
                </c:pt>
                <c:pt idx="21">
                  <c:v>23</c:v>
                </c:pt>
                <c:pt idx="22">
                  <c:v>34</c:v>
                </c:pt>
                <c:pt idx="23">
                  <c:v>31</c:v>
                </c:pt>
              </c:numCache>
            </c:numRef>
          </c:val>
          <c:extLst>
            <c:ext xmlns:c16="http://schemas.microsoft.com/office/drawing/2014/chart" uri="{C3380CC4-5D6E-409C-BE32-E72D297353CC}">
              <c16:uniqueId val="{00000015-28AC-4F94-8014-F977B357FEB0}"/>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8AC-4F94-8014-F977B357FEB0}"/>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8AC-4F94-8014-F977B357FEB0}"/>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8AC-4F94-8014-F977B357FEB0}"/>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8AC-4F94-8014-F977B357FEB0}"/>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8AC-4F94-8014-F977B357FEB0}"/>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8AC-4F94-8014-F977B357FEB0}"/>
                </c:ext>
              </c:extLst>
            </c:dLbl>
            <c:dLbl>
              <c:idx val="6"/>
              <c:layout>
                <c:manualLayout>
                  <c:x val="-2.2436906100632092E-2"/>
                  <c:y val="-3.1968151085798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8AC-4F94-8014-F977B357FEB0}"/>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8AC-4F94-8014-F977B357FEB0}"/>
                </c:ext>
              </c:extLst>
            </c:dLbl>
            <c:dLbl>
              <c:idx val="8"/>
              <c:layout>
                <c:manualLayout>
                  <c:x val="-2.4224127581813127E-2"/>
                  <c:y val="-5.1546148604972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8AC-4F94-8014-F977B357FEB0}"/>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8AC-4F94-8014-F977B357FEB0}"/>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8AC-4F94-8014-F977B357FEB0}"/>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8AC-4F94-8014-F977B357FEB0}"/>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8AC-4F94-8014-F977B357FEB0}"/>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8AC-4F94-8014-F977B357FEB0}"/>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8AC-4F94-8014-F977B357FEB0}"/>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8AC-4F94-8014-F977B357FEB0}"/>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8AC-4F94-8014-F977B357FEB0}"/>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8AC-4F94-8014-F977B357FEB0}"/>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28AC-4F94-8014-F977B357FEB0}"/>
                </c:ext>
              </c:extLst>
            </c:dLbl>
            <c:dLbl>
              <c:idx val="19"/>
              <c:layout>
                <c:manualLayout>
                  <c:x val="-4.124765707036146E-2"/>
                  <c:y val="-2.3723081774023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8AC-4F94-8014-F977B357FEB0}"/>
                </c:ext>
              </c:extLst>
            </c:dLbl>
            <c:dLbl>
              <c:idx val="20"/>
              <c:layout>
                <c:manualLayout>
                  <c:x val="-3.1291326053377685E-2"/>
                  <c:y val="4.7446163548046504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8AC-4F94-8014-F977B357FEB0}"/>
                </c:ext>
              </c:extLst>
            </c:dLbl>
            <c:dLbl>
              <c:idx val="21"/>
              <c:layout>
                <c:manualLayout>
                  <c:x val="-2.7024327046098924E-2"/>
                  <c:y val="4.744616354804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8AC-4F94-8014-F977B357FEB0}"/>
                </c:ext>
              </c:extLst>
            </c:dLbl>
            <c:dLbl>
              <c:idx val="22"/>
              <c:layout>
                <c:manualLayout>
                  <c:x val="-2.4779162457422756E-2"/>
                  <c:y val="4.9922255804608746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8AC-4F94-8014-F977B357FEB0}"/>
                </c:ext>
              </c:extLst>
            </c:dLbl>
            <c:dLbl>
              <c:idx val="23"/>
              <c:layout>
                <c:manualLayout>
                  <c:x val="-1.7491173499357058E-2"/>
                  <c:y val="6.1016090427855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8AC-4F94-8014-F977B357FEB0}"/>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(3)'!$C$4:$Z$4</c:f>
              <c:strCache>
                <c:ptCount val="24"/>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pt idx="23">
                  <c:v>2024年度</c:v>
                </c:pt>
              </c:strCache>
            </c:strRef>
          </c:cat>
          <c:val>
            <c:numRef>
              <c:f>'Sheet1 (3)'!$C$6:$Z$6</c:f>
              <c:numCache>
                <c:formatCode>General</c:formatCode>
                <c:ptCount val="24"/>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pt idx="19">
                  <c:v>603</c:v>
                </c:pt>
                <c:pt idx="20">
                  <c:v>621</c:v>
                </c:pt>
                <c:pt idx="21">
                  <c:v>644</c:v>
                </c:pt>
                <c:pt idx="22">
                  <c:v>678</c:v>
                </c:pt>
                <c:pt idx="23">
                  <c:v>709</c:v>
                </c:pt>
              </c:numCache>
            </c:numRef>
          </c:val>
          <c:smooth val="0"/>
          <c:extLst>
            <c:ext xmlns:c16="http://schemas.microsoft.com/office/drawing/2014/chart" uri="{C3380CC4-5D6E-409C-BE32-E72D297353CC}">
              <c16:uniqueId val="{0000002E-28AC-4F94-8014-F977B357FEB0}"/>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DDC-8266-2888AD008FCD}"/>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DDC-8266-2888AD008FCD}"/>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DDC-8266-2888AD008FCD}"/>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DDC-8266-2888AD008FCD}"/>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8D-4DDC-8266-2888AD008FC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Sheet1!$F$31:$J$31</c:f>
              <c:strCache>
                <c:ptCount val="5"/>
                <c:pt idx="0">
                  <c:v>2016年</c:v>
                </c:pt>
                <c:pt idx="1">
                  <c:v>2017年</c:v>
                </c:pt>
                <c:pt idx="2">
                  <c:v>2018年</c:v>
                </c:pt>
                <c:pt idx="3">
                  <c:v>2019年</c:v>
                </c:pt>
                <c:pt idx="4">
                  <c:v>2020年</c:v>
                </c:pt>
              </c:strCache>
            </c:strRef>
          </c:cat>
          <c:val>
            <c:numRef>
              <c:f>Sheet1!$F$32:$J$32</c:f>
              <c:numCache>
                <c:formatCode>#,##0_);[Red]\(#,##0\)</c:formatCode>
                <c:ptCount val="5"/>
                <c:pt idx="0">
                  <c:v>4652</c:v>
                </c:pt>
                <c:pt idx="1">
                  <c:v>4573</c:v>
                </c:pt>
                <c:pt idx="2">
                  <c:v>4468</c:v>
                </c:pt>
                <c:pt idx="3">
                  <c:v>4531</c:v>
                </c:pt>
                <c:pt idx="4">
                  <c:v>4585</c:v>
                </c:pt>
              </c:numCache>
            </c:numRef>
          </c:val>
          <c:smooth val="0"/>
          <c:extLst>
            <c:ext xmlns:c16="http://schemas.microsoft.com/office/drawing/2014/chart" uri="{C3380CC4-5D6E-409C-BE32-E72D297353CC}">
              <c16:uniqueId val="{00000005-7F8D-4DDC-8266-2888AD008FC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91426071741029"/>
          <c:y val="0.17592592592592593"/>
          <c:w val="0.63337992125984255"/>
          <c:h val="0.71688247302420527"/>
        </c:manualLayout>
      </c:layout>
      <c:barChart>
        <c:barDir val="col"/>
        <c:grouping val="clustered"/>
        <c:varyColors val="0"/>
        <c:ser>
          <c:idx val="0"/>
          <c:order val="0"/>
          <c:tx>
            <c:strRef>
              <c:f>Sheet1!$B$2</c:f>
              <c:strCache>
                <c:ptCount val="1"/>
                <c:pt idx="0">
                  <c:v>通年件数</c:v>
                </c:pt>
              </c:strCache>
            </c:strRef>
          </c:tx>
          <c:spPr>
            <a:solidFill>
              <a:schemeClr val="accent1">
                <a:lumMod val="40000"/>
                <a:lumOff val="60000"/>
              </a:schemeClr>
            </a:solidFill>
            <a:ln w="50800">
              <a:solidFill>
                <a:schemeClr val="accent1">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26年</c:v>
                </c:pt>
                <c:pt idx="1">
                  <c:v>27年</c:v>
                </c:pt>
                <c:pt idx="2">
                  <c:v>28年</c:v>
                </c:pt>
                <c:pt idx="3">
                  <c:v>29年</c:v>
                </c:pt>
                <c:pt idx="4">
                  <c:v>30年</c:v>
                </c:pt>
                <c:pt idx="5">
                  <c:v>元年</c:v>
                </c:pt>
                <c:pt idx="6">
                  <c:v>2年</c:v>
                </c:pt>
                <c:pt idx="7">
                  <c:v>3年</c:v>
                </c:pt>
                <c:pt idx="8">
                  <c:v>4年</c:v>
                </c:pt>
                <c:pt idx="9">
                  <c:v>5年</c:v>
                </c:pt>
              </c:strCache>
            </c:strRef>
          </c:cat>
          <c:val>
            <c:numRef>
              <c:f>Sheet1!$B$3:$B$12</c:f>
              <c:numCache>
                <c:formatCode>General</c:formatCode>
                <c:ptCount val="10"/>
                <c:pt idx="0">
                  <c:v>14</c:v>
                </c:pt>
                <c:pt idx="1">
                  <c:v>9</c:v>
                </c:pt>
                <c:pt idx="2">
                  <c:v>15</c:v>
                </c:pt>
                <c:pt idx="3">
                  <c:v>22</c:v>
                </c:pt>
                <c:pt idx="4">
                  <c:v>23</c:v>
                </c:pt>
                <c:pt idx="5">
                  <c:v>23</c:v>
                </c:pt>
                <c:pt idx="6">
                  <c:v>15</c:v>
                </c:pt>
                <c:pt idx="7">
                  <c:v>12</c:v>
                </c:pt>
                <c:pt idx="8">
                  <c:v>11</c:v>
                </c:pt>
                <c:pt idx="9">
                  <c:v>6</c:v>
                </c:pt>
              </c:numCache>
            </c:numRef>
          </c:val>
          <c:extLst>
            <c:ext xmlns:c16="http://schemas.microsoft.com/office/drawing/2014/chart" uri="{C3380CC4-5D6E-409C-BE32-E72D297353CC}">
              <c16:uniqueId val="{00000000-2558-43D7-B574-647F59C44B0B}"/>
            </c:ext>
          </c:extLst>
        </c:ser>
        <c:dLbls>
          <c:showLegendKey val="0"/>
          <c:showVal val="0"/>
          <c:showCatName val="0"/>
          <c:showSerName val="0"/>
          <c:showPercent val="0"/>
          <c:showBubbleSize val="0"/>
        </c:dLbls>
        <c:gapWidth val="150"/>
        <c:axId val="1520189328"/>
        <c:axId val="1520189744"/>
      </c:barChart>
      <c:lineChart>
        <c:grouping val="standard"/>
        <c:varyColors val="0"/>
        <c:ser>
          <c:idx val="1"/>
          <c:order val="1"/>
          <c:tx>
            <c:strRef>
              <c:f>Sheet1!$C$2</c:f>
              <c:strCache>
                <c:ptCount val="1"/>
                <c:pt idx="0">
                  <c:v>通年面積</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26年</c:v>
                </c:pt>
                <c:pt idx="1">
                  <c:v>27年</c:v>
                </c:pt>
                <c:pt idx="2">
                  <c:v>28年</c:v>
                </c:pt>
                <c:pt idx="3">
                  <c:v>29年</c:v>
                </c:pt>
                <c:pt idx="4">
                  <c:v>30年</c:v>
                </c:pt>
                <c:pt idx="5">
                  <c:v>元年</c:v>
                </c:pt>
                <c:pt idx="6">
                  <c:v>2年</c:v>
                </c:pt>
                <c:pt idx="7">
                  <c:v>3年</c:v>
                </c:pt>
                <c:pt idx="8">
                  <c:v>4年</c:v>
                </c:pt>
                <c:pt idx="9">
                  <c:v>5年</c:v>
                </c:pt>
              </c:strCache>
            </c:strRef>
          </c:cat>
          <c:val>
            <c:numRef>
              <c:f>Sheet1!$C$3:$C$12</c:f>
              <c:numCache>
                <c:formatCode>General</c:formatCode>
                <c:ptCount val="10"/>
                <c:pt idx="0">
                  <c:v>10.9</c:v>
                </c:pt>
                <c:pt idx="1">
                  <c:v>4.5</c:v>
                </c:pt>
                <c:pt idx="2">
                  <c:v>10.5</c:v>
                </c:pt>
                <c:pt idx="3">
                  <c:v>13.6</c:v>
                </c:pt>
                <c:pt idx="4">
                  <c:v>12.5</c:v>
                </c:pt>
                <c:pt idx="5">
                  <c:v>16.8</c:v>
                </c:pt>
                <c:pt idx="6">
                  <c:v>17.399999999999999</c:v>
                </c:pt>
                <c:pt idx="7">
                  <c:v>6.1</c:v>
                </c:pt>
                <c:pt idx="8">
                  <c:v>5.2</c:v>
                </c:pt>
                <c:pt idx="9">
                  <c:v>1.9</c:v>
                </c:pt>
              </c:numCache>
            </c:numRef>
          </c:val>
          <c:smooth val="0"/>
          <c:extLst>
            <c:ext xmlns:c16="http://schemas.microsoft.com/office/drawing/2014/chart" uri="{C3380CC4-5D6E-409C-BE32-E72D297353CC}">
              <c16:uniqueId val="{00000001-2558-43D7-B574-647F59C44B0B}"/>
            </c:ext>
          </c:extLst>
        </c:ser>
        <c:dLbls>
          <c:showLegendKey val="0"/>
          <c:showVal val="0"/>
          <c:showCatName val="0"/>
          <c:showSerName val="0"/>
          <c:showPercent val="0"/>
          <c:showBubbleSize val="0"/>
        </c:dLbls>
        <c:marker val="1"/>
        <c:smooth val="0"/>
        <c:axId val="1520192240"/>
        <c:axId val="1520187248"/>
      </c:lineChart>
      <c:catAx>
        <c:axId val="15201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89744"/>
        <c:crosses val="autoZero"/>
        <c:auto val="1"/>
        <c:lblAlgn val="ctr"/>
        <c:lblOffset val="100"/>
        <c:noMultiLvlLbl val="0"/>
      </c:catAx>
      <c:valAx>
        <c:axId val="1520189744"/>
        <c:scaling>
          <c:orientation val="minMax"/>
          <c:max val="40"/>
        </c:scaling>
        <c:delete val="0"/>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（件）</a:t>
                </a:r>
              </a:p>
            </c:rich>
          </c:tx>
          <c:layout>
            <c:manualLayout>
              <c:xMode val="edge"/>
              <c:yMode val="edge"/>
              <c:x val="3.6111111111111108E-2"/>
              <c:y val="5.413568095654709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89328"/>
        <c:crosses val="autoZero"/>
        <c:crossBetween val="between"/>
        <c:majorUnit val="10"/>
      </c:valAx>
      <c:valAx>
        <c:axId val="1520187248"/>
        <c:scaling>
          <c:orientation val="minMax"/>
        </c:scaling>
        <c:delete val="0"/>
        <c:axPos val="r"/>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a:t>
                </a:r>
                <a:r>
                  <a:rPr lang="en-US" altLang="ja-JP"/>
                  <a:t>ha</a:t>
                </a:r>
                <a:r>
                  <a:rPr lang="ja-JP" altLang="en-US"/>
                  <a:t>）</a:t>
                </a:r>
              </a:p>
            </c:rich>
          </c:tx>
          <c:layout>
            <c:manualLayout>
              <c:xMode val="edge"/>
              <c:yMode val="edge"/>
              <c:x val="0.79431955380577424"/>
              <c:y val="3.561716243802858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solidFill>
              <a:schemeClr val="tx1">
                <a:lumMod val="15000"/>
                <a:lumOff val="85000"/>
                <a:alpha val="98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92240"/>
        <c:crosses val="max"/>
        <c:crossBetween val="between"/>
        <c:majorUnit val="5"/>
      </c:valAx>
      <c:catAx>
        <c:axId val="1520192240"/>
        <c:scaling>
          <c:orientation val="minMax"/>
        </c:scaling>
        <c:delete val="1"/>
        <c:axPos val="b"/>
        <c:numFmt formatCode="General" sourceLinked="1"/>
        <c:majorTickMark val="none"/>
        <c:minorTickMark val="none"/>
        <c:tickLblPos val="nextTo"/>
        <c:crossAx val="1520187248"/>
        <c:crosses val="autoZero"/>
        <c:auto val="1"/>
        <c:lblAlgn val="ctr"/>
        <c:lblOffset val="100"/>
        <c:noMultiLvlLbl val="0"/>
      </c:catAx>
      <c:spPr>
        <a:noFill/>
        <a:ln>
          <a:noFill/>
        </a:ln>
        <a:effectLst/>
      </c:spPr>
    </c:plotArea>
    <c:legend>
      <c:legendPos val="b"/>
      <c:layout>
        <c:manualLayout>
          <c:xMode val="edge"/>
          <c:yMode val="edge"/>
          <c:x val="0.10277777777777776"/>
          <c:y val="2.8355934674832269E-2"/>
          <c:w val="0.4350453172205437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2248662289939914E-2"/>
          <c:y val="5.9070970306487912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0"/>
            <c:invertIfNegative val="0"/>
            <c:bubble3D val="0"/>
            <c:extLst>
              <c:ext xmlns:c16="http://schemas.microsoft.com/office/drawing/2014/chart" uri="{C3380CC4-5D6E-409C-BE32-E72D297353CC}">
                <c16:uniqueId val="{00000000-5DDD-485C-8241-F66DB4EFC01E}"/>
              </c:ext>
            </c:extLst>
          </c:dPt>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2-5DDD-485C-8241-F66DB4EFC01E}"/>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4-5DDD-485C-8241-F66DB4EFC01E}"/>
              </c:ext>
            </c:extLst>
          </c:dPt>
          <c:dPt>
            <c:idx val="4"/>
            <c:invertIfNegative val="0"/>
            <c:bubble3D val="0"/>
            <c:extLst>
              <c:ext xmlns:c16="http://schemas.microsoft.com/office/drawing/2014/chart" uri="{C3380CC4-5D6E-409C-BE32-E72D297353CC}">
                <c16:uniqueId val="{00000005-5DDD-485C-8241-F66DB4EFC01E}"/>
              </c:ext>
            </c:extLst>
          </c:dPt>
          <c:dPt>
            <c:idx val="5"/>
            <c:invertIfNegative val="0"/>
            <c:bubble3D val="0"/>
            <c:extLst>
              <c:ext xmlns:c16="http://schemas.microsoft.com/office/drawing/2014/chart" uri="{C3380CC4-5D6E-409C-BE32-E72D297353CC}">
                <c16:uniqueId val="{00000007-5DDD-485C-8241-F66DB4EFC01E}"/>
              </c:ext>
            </c:extLst>
          </c:dPt>
          <c:dPt>
            <c:idx val="6"/>
            <c:invertIfNegative val="0"/>
            <c:bubble3D val="0"/>
            <c:spPr>
              <a:pattFill prst="ltDnDiag">
                <a:fgClr>
                  <a:srgbClr val="00B050"/>
                </a:fgClr>
                <a:bgClr>
                  <a:prstClr val="white"/>
                </a:bgClr>
              </a:pattFill>
              <a:ln>
                <a:solidFill>
                  <a:schemeClr val="tx1"/>
                </a:solidFill>
              </a:ln>
            </c:spPr>
            <c:extLst>
              <c:ext xmlns:c16="http://schemas.microsoft.com/office/drawing/2014/chart" uri="{C3380CC4-5D6E-409C-BE32-E72D297353CC}">
                <c16:uniqueId val="{0000000B-8FBF-41D2-B990-AE2FD6B8F0E2}"/>
              </c:ext>
            </c:extLst>
          </c:dPt>
          <c:dPt>
            <c:idx val="7"/>
            <c:invertIfNegative val="0"/>
            <c:bubble3D val="0"/>
            <c:spPr>
              <a:solidFill>
                <a:srgbClr val="00B0F0"/>
              </a:solidFill>
              <a:ln w="19050">
                <a:solidFill>
                  <a:schemeClr val="tx1"/>
                </a:solidFill>
              </a:ln>
            </c:spPr>
            <c:extLst>
              <c:ext xmlns:c16="http://schemas.microsoft.com/office/drawing/2014/chart" uri="{C3380CC4-5D6E-409C-BE32-E72D297353CC}">
                <c16:uniqueId val="{00000009-5DDD-485C-8241-F66DB4EFC01E}"/>
              </c:ext>
            </c:extLst>
          </c:dPt>
          <c:dPt>
            <c:idx val="8"/>
            <c:invertIfNegative val="0"/>
            <c:bubble3D val="0"/>
            <c:spPr>
              <a:pattFill prst="sphere">
                <a:fgClr>
                  <a:srgbClr val="FFFF00"/>
                </a:fgClr>
                <a:bgClr>
                  <a:prstClr val="white"/>
                </a:bgClr>
              </a:pattFill>
              <a:ln>
                <a:solidFill>
                  <a:schemeClr val="tx1"/>
                </a:solidFill>
              </a:ln>
            </c:spPr>
            <c:extLst>
              <c:ext xmlns:c16="http://schemas.microsoft.com/office/drawing/2014/chart" uri="{C3380CC4-5D6E-409C-BE32-E72D297353CC}">
                <c16:uniqueId val="{0000000A-85F8-4EA9-854F-1C768762D27D}"/>
              </c:ext>
            </c:extLst>
          </c:dPt>
          <c:dLbls>
            <c:dLbl>
              <c:idx val="0"/>
              <c:tx>
                <c:rich>
                  <a:bodyPr/>
                  <a:lstStyle/>
                  <a:p>
                    <a:r>
                      <a:rPr lang="en-US" altLang="ja-JP">
                        <a:solidFill>
                          <a:schemeClr val="tx1"/>
                        </a:solidFill>
                      </a:rPr>
                      <a:t>30.07</a:t>
                    </a:r>
                    <a:endParaRPr lang="en-US" altLang="ja-JP"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DD-485C-8241-F66DB4EFC01E}"/>
                </c:ext>
              </c:extLst>
            </c:dLbl>
            <c:dLbl>
              <c:idx val="1"/>
              <c:layout>
                <c:manualLayout>
                  <c:x val="6.2281799149534961E-3"/>
                  <c:y val="-1.6738466339998596E-2"/>
                </c:manualLayout>
              </c:layout>
              <c:spPr>
                <a:noFill/>
                <a:ln>
                  <a:noFill/>
                </a:ln>
                <a:effectLst/>
              </c:spPr>
              <c:txPr>
                <a:bodyPr wrap="square" lIns="38100" tIns="19050" rIns="38100" bIns="19050" anchor="b" anchorCtr="0">
                  <a:spAutoFit/>
                </a:bodyPr>
                <a:lstStyle/>
                <a:p>
                  <a:pPr>
                    <a:defRPr sz="1600" b="1">
                      <a:solidFill>
                        <a:schemeClr val="tx1"/>
                      </a:solidFill>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DD-485C-8241-F66DB4EFC01E}"/>
                </c:ext>
              </c:extLst>
            </c:dLbl>
            <c:dLbl>
              <c:idx val="7"/>
              <c:layout>
                <c:manualLayout>
                  <c:x val="6.2281799149533539E-3"/>
                  <c:y val="3.34769326799971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DD-485C-8241-F66DB4EFC01E}"/>
                </c:ext>
              </c:extLst>
            </c:dLbl>
            <c:dLbl>
              <c:idx val="8"/>
              <c:layout>
                <c:manualLayout>
                  <c:x val="7.7852248936918344E-3"/>
                  <c:y val="0"/>
                </c:manualLayout>
              </c:layout>
              <c:tx>
                <c:rich>
                  <a:bodyPr/>
                  <a:lstStyle/>
                  <a:p>
                    <a:r>
                      <a:rPr lang="en-US" altLang="ja-JP" strike="noStrike" dirty="0">
                        <a:solidFill>
                          <a:schemeClr val="tx1"/>
                        </a:solidFill>
                      </a:rPr>
                      <a:t>22.45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5F8-4EA9-854F-1C768762D27D}"/>
                </c:ext>
              </c:extLst>
            </c:dLbl>
            <c:spPr>
              <a:noFill/>
              <a:ln>
                <a:noFill/>
              </a:ln>
              <a:effectLst/>
            </c:spPr>
            <c:txPr>
              <a:bodyPr wrap="square" lIns="38100" tIns="19050" rIns="38100" bIns="19050" anchor="b" anchorCtr="0">
                <a:spAutoFit/>
              </a:bodyPr>
              <a:lstStyle/>
              <a:p>
                <a:pPr>
                  <a:defRPr sz="1400">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ドイツ</c:v>
                </c:pt>
                <c:pt idx="1">
                  <c:v>日本</c:v>
                </c:pt>
                <c:pt idx="2">
                  <c:v>アメリカ</c:v>
                </c:pt>
                <c:pt idx="3">
                  <c:v>カナダ</c:v>
                </c:pt>
                <c:pt idx="4">
                  <c:v>イギリス</c:v>
                </c:pt>
                <c:pt idx="5">
                  <c:v>フランス</c:v>
                </c:pt>
                <c:pt idx="6">
                  <c:v>国家戦略特区</c:v>
                </c:pt>
                <c:pt idx="7">
                  <c:v>イタリア</c:v>
                </c:pt>
                <c:pt idx="8">
                  <c:v>大阪</c:v>
                </c:pt>
              </c:strCache>
            </c:strRef>
          </c:cat>
          <c:val>
            <c:numRef>
              <c:f>Sheet1!$B$2:$B$10</c:f>
              <c:numCache>
                <c:formatCode>0.00</c:formatCode>
                <c:ptCount val="9"/>
                <c:pt idx="0">
                  <c:v>29.93</c:v>
                </c:pt>
                <c:pt idx="1">
                  <c:v>29.74</c:v>
                </c:pt>
                <c:pt idx="2">
                  <c:v>27.98</c:v>
                </c:pt>
                <c:pt idx="3">
                  <c:v>26.5</c:v>
                </c:pt>
                <c:pt idx="4">
                  <c:v>25</c:v>
                </c:pt>
                <c:pt idx="5">
                  <c:v>25</c:v>
                </c:pt>
                <c:pt idx="6">
                  <c:v>24.49</c:v>
                </c:pt>
                <c:pt idx="7">
                  <c:v>24</c:v>
                </c:pt>
                <c:pt idx="8">
                  <c:v>22.45</c:v>
                </c:pt>
              </c:numCache>
            </c:numRef>
          </c:val>
          <c:extLst>
            <c:ext xmlns:c16="http://schemas.microsoft.com/office/drawing/2014/chart" uri="{C3380CC4-5D6E-409C-BE32-E72D297353CC}">
              <c16:uniqueId val="{0000000A-5DDD-485C-8241-F66DB4EFC01E}"/>
            </c:ext>
          </c:extLst>
        </c:ser>
        <c:dLbls>
          <c:showLegendKey val="0"/>
          <c:showVal val="1"/>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0.00" sourceLinked="1"/>
        <c:majorTickMark val="out"/>
        <c:minorTickMark val="none"/>
        <c:tickLblPos val="nextTo"/>
        <c:crossAx val="223541248"/>
        <c:crosses val="autoZero"/>
        <c:crossBetween val="between"/>
      </c:valAx>
      <c:spPr>
        <a:noFill/>
        <a:ln w="25400">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大阪府</a:t>
            </a:r>
          </a:p>
        </c:rich>
      </c:tx>
      <c:layout>
        <c:manualLayout>
          <c:xMode val="edge"/>
          <c:yMode val="edge"/>
          <c:x val="0.19820974750729314"/>
          <c:y val="0.1679143074383394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20000"/>
                <a:lumOff val="8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DF8B-4D5B-8571-8B8E8C71268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DF8B-4D5B-8571-8B8E8C71268F}"/>
              </c:ext>
            </c:extLst>
          </c:dPt>
          <c:dLbls>
            <c:dLbl>
              <c:idx val="0"/>
              <c:layout>
                <c:manualLayout>
                  <c:x val="-0.15582514542093467"/>
                  <c:y val="-3.661308599595247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DD3DE200-209D-4CB7-AF58-3F08CD6211AB}"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55</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892640046570487"/>
                      <c:h val="0.30494535211607021"/>
                    </c:manualLayout>
                  </c15:layout>
                  <c15:dlblFieldTable/>
                  <c15:showDataLabelsRange val="0"/>
                </c:ext>
                <c:ext xmlns:c16="http://schemas.microsoft.com/office/drawing/2014/chart" uri="{C3380CC4-5D6E-409C-BE32-E72D297353CC}">
                  <c16:uniqueId val="{00000001-DF8B-4D5B-8571-8B8E8C71268F}"/>
                </c:ext>
              </c:extLst>
            </c:dLbl>
            <c:dLbl>
              <c:idx val="1"/>
              <c:layout>
                <c:manualLayout>
                  <c:x val="0.23529405926334046"/>
                  <c:y val="2.80714029660510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p>
                  <a:p>
                    <a:pPr>
                      <a:defRPr sz="1000" b="1">
                        <a:solidFill>
                          <a:schemeClr val="bg1"/>
                        </a:solidFill>
                        <a:latin typeface="Meiryo UI" panose="020B0604030504040204" pitchFamily="50" charset="-128"/>
                        <a:ea typeface="Meiryo UI" panose="020B0604030504040204" pitchFamily="50" charset="-128"/>
                      </a:defRPr>
                    </a:pPr>
                    <a:fld id="{033E7B48-AFF1-43D1-A316-0C9B11E4EBE2}"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45</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953818510454714"/>
                      <c:h val="0.32825330639157196"/>
                    </c:manualLayout>
                  </c15:layout>
                  <c15:dlblFieldTable/>
                  <c15:showDataLabelsRange val="0"/>
                </c:ext>
                <c:ext xmlns:c16="http://schemas.microsoft.com/office/drawing/2014/chart" uri="{C3380CC4-5D6E-409C-BE32-E72D297353CC}">
                  <c16:uniqueId val="{00000003-DF8B-4D5B-8571-8B8E8C7126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訪日外国人消費額</c:v>
                </c:pt>
              </c:strCache>
            </c:strRef>
          </c:cat>
          <c:val>
            <c:numRef>
              <c:f>Sheet1!$B$2:$B$3</c:f>
              <c:numCache>
                <c:formatCode>#,##0</c:formatCode>
                <c:ptCount val="2"/>
                <c:pt idx="0">
                  <c:v>10286</c:v>
                </c:pt>
                <c:pt idx="1">
                  <c:v>8468</c:v>
                </c:pt>
              </c:numCache>
            </c:numRef>
          </c:val>
          <c:extLst>
            <c:ext xmlns:c16="http://schemas.microsoft.com/office/drawing/2014/chart" uri="{C3380CC4-5D6E-409C-BE32-E72D297353CC}">
              <c16:uniqueId val="{00000004-DF8B-4D5B-8571-8B8E8C7126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80337157234379E-2"/>
          <c:y val="9.457960879484986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グラフ!$B$3:$P$3</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グラフ!$B$4:$P$4</c:f>
              <c:numCache>
                <c:formatCode>General</c:formatCode>
                <c:ptCount val="15"/>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pt idx="10">
                  <c:v>51.8</c:v>
                </c:pt>
                <c:pt idx="11">
                  <c:v>52.2</c:v>
                </c:pt>
                <c:pt idx="12" formatCode="0.0">
                  <c:v>53</c:v>
                </c:pt>
                <c:pt idx="13">
                  <c:v>53.6</c:v>
                </c:pt>
                <c:pt idx="14">
                  <c:v>54.2</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6-49B3-B084-FAADE8273184}"/>
                </c:ext>
              </c:extLst>
            </c:dLbl>
            <c:dLbl>
              <c:idx val="10"/>
              <c:layout>
                <c:manualLayout>
                  <c:x val="-5.9730010393409128E-3"/>
                  <c:y val="-1.6557813529088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F8-459C-9426-C92765BC38D2}"/>
                </c:ext>
              </c:extLst>
            </c:dLbl>
            <c:dLbl>
              <c:idx val="12"/>
              <c:layout>
                <c:manualLayout>
                  <c:x val="-4.5675890300842271E-3"/>
                  <c:y val="-2.235236386856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25-4023-9A4A-992F44BBCDAD}"/>
                </c:ext>
              </c:extLst>
            </c:dLbl>
            <c:dLbl>
              <c:idx val="14"/>
              <c:layout>
                <c:manualLayout>
                  <c:x val="-1.7216297113394497E-2"/>
                  <c:y val="2.2555401262345048E-2"/>
                </c:manualLayout>
              </c:layout>
              <c:spPr>
                <a:noFill/>
                <a:ln>
                  <a:noFill/>
                </a:ln>
                <a:effectLst/>
              </c:spPr>
              <c:txPr>
                <a:bodyPr wrap="square" lIns="38100" tIns="19050" rIns="38100" bIns="19050" anchor="ctr">
                  <a:noAutofit/>
                </a:bodyPr>
                <a:lstStyle/>
                <a:p>
                  <a:pPr>
                    <a:defRPr sz="110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5838006236045473E-2"/>
                      <c:h val="4.4704955869023996E-2"/>
                    </c:manualLayout>
                  </c15:layout>
                </c:ext>
                <c:ext xmlns:c16="http://schemas.microsoft.com/office/drawing/2014/chart" uri="{C3380CC4-5D6E-409C-BE32-E72D297353CC}">
                  <c16:uniqueId val="{00000001-C15D-488A-85FC-24BB7D9873CC}"/>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グラフ!$B$3:$P$3</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グラフ!$B$5:$P$5</c:f>
              <c:numCache>
                <c:formatCode>0.0</c:formatCode>
                <c:ptCount val="15"/>
                <c:pt idx="0">
                  <c:v>42.8</c:v>
                </c:pt>
                <c:pt idx="1">
                  <c:v>43.5</c:v>
                </c:pt>
                <c:pt idx="2" formatCode="General">
                  <c:v>43.9</c:v>
                </c:pt>
                <c:pt idx="3">
                  <c:v>44.6</c:v>
                </c:pt>
                <c:pt idx="4">
                  <c:v>44.8</c:v>
                </c:pt>
                <c:pt idx="5">
                  <c:v>45.3</c:v>
                </c:pt>
                <c:pt idx="6">
                  <c:v>46.8</c:v>
                </c:pt>
                <c:pt idx="7" formatCode="General">
                  <c:v>47.7</c:v>
                </c:pt>
                <c:pt idx="8" formatCode="General">
                  <c:v>48.6</c:v>
                </c:pt>
                <c:pt idx="9">
                  <c:v>51</c:v>
                </c:pt>
                <c:pt idx="10" formatCode="General">
                  <c:v>51.2</c:v>
                </c:pt>
                <c:pt idx="11" formatCode="General">
                  <c:v>51.1</c:v>
                </c:pt>
                <c:pt idx="12">
                  <c:v>52.3</c:v>
                </c:pt>
                <c:pt idx="13" formatCode="General">
                  <c:v>52.6</c:v>
                </c:pt>
                <c:pt idx="14" formatCode="General">
                  <c:v>53.5</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5"/>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08532572932667E-2"/>
          <c:y val="0.12576578077289757"/>
          <c:w val="0.88239298862259286"/>
          <c:h val="0.51509883944892032"/>
        </c:manualLayout>
      </c:layout>
      <c:barChart>
        <c:barDir val="col"/>
        <c:grouping val="stacked"/>
        <c:varyColors val="0"/>
        <c:ser>
          <c:idx val="0"/>
          <c:order val="0"/>
          <c:tx>
            <c:strRef>
              <c:f>'2022.4月度'!$B$6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D4A-4C8F-9693-510696B97D8B}"/>
                </c:ext>
              </c:extLst>
            </c:dLbl>
            <c:dLbl>
              <c:idx val="3"/>
              <c:delete val="1"/>
              <c:extLst>
                <c:ext xmlns:c15="http://schemas.microsoft.com/office/drawing/2012/chart" uri="{CE6537A1-D6FC-4f65-9D91-7224C49458BB}"/>
                <c:ext xmlns:c16="http://schemas.microsoft.com/office/drawing/2014/chart" uri="{C3380CC4-5D6E-409C-BE32-E72D297353CC}">
                  <c16:uniqueId val="{00000001-1D4A-4C8F-9693-510696B97D8B}"/>
                </c:ext>
              </c:extLst>
            </c:dLbl>
            <c:dLbl>
              <c:idx val="5"/>
              <c:delete val="1"/>
              <c:extLst>
                <c:ext xmlns:c15="http://schemas.microsoft.com/office/drawing/2012/chart" uri="{CE6537A1-D6FC-4f65-9D91-7224C49458BB}"/>
                <c:ext xmlns:c16="http://schemas.microsoft.com/office/drawing/2014/chart" uri="{C3380CC4-5D6E-409C-BE32-E72D297353CC}">
                  <c16:uniqueId val="{00000002-1D4A-4C8F-9693-510696B97D8B}"/>
                </c:ext>
              </c:extLst>
            </c:dLbl>
            <c:dLbl>
              <c:idx val="7"/>
              <c:delete val="1"/>
              <c:extLst>
                <c:ext xmlns:c15="http://schemas.microsoft.com/office/drawing/2012/chart" uri="{CE6537A1-D6FC-4f65-9D91-7224C49458BB}"/>
                <c:ext xmlns:c16="http://schemas.microsoft.com/office/drawing/2014/chart" uri="{C3380CC4-5D6E-409C-BE32-E72D297353CC}">
                  <c16:uniqueId val="{00000003-1D4A-4C8F-9693-510696B97D8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'2022.4月度'!$E$6:$L$6</c:f>
              <c:numCache>
                <c:formatCode>General</c:formatCode>
                <c:ptCount val="8"/>
                <c:pt idx="0">
                  <c:v>9955</c:v>
                </c:pt>
                <c:pt idx="1">
                  <c:v>0</c:v>
                </c:pt>
                <c:pt idx="2">
                  <c:v>3470</c:v>
                </c:pt>
                <c:pt idx="3">
                  <c:v>0</c:v>
                </c:pt>
                <c:pt idx="4">
                  <c:v>3509</c:v>
                </c:pt>
                <c:pt idx="5">
                  <c:v>0</c:v>
                </c:pt>
                <c:pt idx="6">
                  <c:v>7997</c:v>
                </c:pt>
                <c:pt idx="7">
                  <c:v>0</c:v>
                </c:pt>
              </c:numCache>
            </c:numRef>
          </c:val>
          <c:extLst>
            <c:ext xmlns:c16="http://schemas.microsoft.com/office/drawing/2014/chart" uri="{C3380CC4-5D6E-409C-BE32-E72D297353CC}">
              <c16:uniqueId val="{00000004-1D4A-4C8F-9693-510696B97D8B}"/>
            </c:ext>
          </c:extLst>
        </c:ser>
        <c:ser>
          <c:idx val="1"/>
          <c:order val="1"/>
          <c:tx>
            <c:strRef>
              <c:f>'2022.4月度'!$B$7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'2022.4月度'!$E$7:$L$7</c:f>
              <c:numCache>
                <c:formatCode>General</c:formatCode>
                <c:ptCount val="8"/>
                <c:pt idx="1">
                  <c:v>2046</c:v>
                </c:pt>
                <c:pt idx="3">
                  <c:v>1733</c:v>
                </c:pt>
                <c:pt idx="5">
                  <c:v>1196</c:v>
                </c:pt>
                <c:pt idx="7">
                  <c:v>939</c:v>
                </c:pt>
              </c:numCache>
            </c:numRef>
          </c:val>
          <c:extLst>
            <c:ext xmlns:c16="http://schemas.microsoft.com/office/drawing/2014/chart" uri="{C3380CC4-5D6E-409C-BE32-E72D297353CC}">
              <c16:uniqueId val="{00000005-1D4A-4C8F-9693-510696B97D8B}"/>
            </c:ext>
          </c:extLst>
        </c:ser>
        <c:ser>
          <c:idx val="2"/>
          <c:order val="2"/>
          <c:tx>
            <c:strRef>
              <c:f>'2022.4月度'!$B$8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'2022.4月度'!$E$8:$L$8</c:f>
              <c:numCache>
                <c:formatCode>General</c:formatCode>
                <c:ptCount val="8"/>
                <c:pt idx="1">
                  <c:v>2267</c:v>
                </c:pt>
                <c:pt idx="3">
                  <c:v>4690</c:v>
                </c:pt>
                <c:pt idx="5">
                  <c:v>493</c:v>
                </c:pt>
                <c:pt idx="7">
                  <c:v>1019</c:v>
                </c:pt>
              </c:numCache>
            </c:numRef>
          </c:val>
          <c:extLst>
            <c:ext xmlns:c16="http://schemas.microsoft.com/office/drawing/2014/chart" uri="{C3380CC4-5D6E-409C-BE32-E72D297353CC}">
              <c16:uniqueId val="{00000006-1D4A-4C8F-9693-510696B97D8B}"/>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993912139538356E-2"/>
          <c:y val="0.10687689353657974"/>
          <c:w val="0.88239298862259286"/>
          <c:h val="0.51509883944892032"/>
        </c:manualLayout>
      </c:layout>
      <c:barChart>
        <c:barDir val="col"/>
        <c:grouping val="stacked"/>
        <c:varyColors val="0"/>
        <c:ser>
          <c:idx val="0"/>
          <c:order val="0"/>
          <c:tx>
            <c:strRef>
              <c:f>'2023.4月度'!$B$6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560-490F-ACED-C70F43B7B5A8}"/>
                </c:ext>
              </c:extLst>
            </c:dLbl>
            <c:dLbl>
              <c:idx val="3"/>
              <c:delete val="1"/>
              <c:extLst>
                <c:ext xmlns:c15="http://schemas.microsoft.com/office/drawing/2012/chart" uri="{CE6537A1-D6FC-4f65-9D91-7224C49458BB}"/>
                <c:ext xmlns:c16="http://schemas.microsoft.com/office/drawing/2014/chart" uri="{C3380CC4-5D6E-409C-BE32-E72D297353CC}">
                  <c16:uniqueId val="{00000001-5560-490F-ACED-C70F43B7B5A8}"/>
                </c:ext>
              </c:extLst>
            </c:dLbl>
            <c:dLbl>
              <c:idx val="5"/>
              <c:delete val="1"/>
              <c:extLst>
                <c:ext xmlns:c15="http://schemas.microsoft.com/office/drawing/2012/chart" uri="{CE6537A1-D6FC-4f65-9D91-7224C49458BB}"/>
                <c:ext xmlns:c16="http://schemas.microsoft.com/office/drawing/2014/chart" uri="{C3380CC4-5D6E-409C-BE32-E72D297353CC}">
                  <c16:uniqueId val="{00000002-5560-490F-ACED-C70F43B7B5A8}"/>
                </c:ext>
              </c:extLst>
            </c:dLbl>
            <c:dLbl>
              <c:idx val="7"/>
              <c:delete val="1"/>
              <c:extLst>
                <c:ext xmlns:c15="http://schemas.microsoft.com/office/drawing/2012/chart" uri="{CE6537A1-D6FC-4f65-9D91-7224C49458BB}"/>
                <c:ext xmlns:c16="http://schemas.microsoft.com/office/drawing/2014/chart" uri="{C3380CC4-5D6E-409C-BE32-E72D297353CC}">
                  <c16:uniqueId val="{00000003-5560-490F-ACED-C70F43B7B5A8}"/>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'2023.4月度'!$E$6:$L$6</c:f>
              <c:numCache>
                <c:formatCode>General</c:formatCode>
                <c:ptCount val="8"/>
                <c:pt idx="0">
                  <c:v>10164</c:v>
                </c:pt>
                <c:pt idx="1">
                  <c:v>0</c:v>
                </c:pt>
                <c:pt idx="2">
                  <c:v>3869</c:v>
                </c:pt>
                <c:pt idx="3">
                  <c:v>0</c:v>
                </c:pt>
                <c:pt idx="4">
                  <c:v>4103</c:v>
                </c:pt>
                <c:pt idx="5">
                  <c:v>0</c:v>
                </c:pt>
                <c:pt idx="6">
                  <c:v>7534</c:v>
                </c:pt>
                <c:pt idx="7">
                  <c:v>0</c:v>
                </c:pt>
              </c:numCache>
            </c:numRef>
          </c:val>
          <c:extLst>
            <c:ext xmlns:c16="http://schemas.microsoft.com/office/drawing/2014/chart" uri="{C3380CC4-5D6E-409C-BE32-E72D297353CC}">
              <c16:uniqueId val="{00000004-5560-490F-ACED-C70F43B7B5A8}"/>
            </c:ext>
          </c:extLst>
        </c:ser>
        <c:ser>
          <c:idx val="1"/>
          <c:order val="1"/>
          <c:tx>
            <c:strRef>
              <c:f>'2023.4月度'!$B$7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'2023.4月度'!$E$7:$L$7</c:f>
              <c:numCache>
                <c:formatCode>General</c:formatCode>
                <c:ptCount val="8"/>
                <c:pt idx="1">
                  <c:v>1858</c:v>
                </c:pt>
                <c:pt idx="3">
                  <c:v>1574</c:v>
                </c:pt>
                <c:pt idx="5">
                  <c:v>1029</c:v>
                </c:pt>
                <c:pt idx="7">
                  <c:v>775</c:v>
                </c:pt>
              </c:numCache>
            </c:numRef>
          </c:val>
          <c:extLst>
            <c:ext xmlns:c16="http://schemas.microsoft.com/office/drawing/2014/chart" uri="{C3380CC4-5D6E-409C-BE32-E72D297353CC}">
              <c16:uniqueId val="{00000005-5560-490F-ACED-C70F43B7B5A8}"/>
            </c:ext>
          </c:extLst>
        </c:ser>
        <c:ser>
          <c:idx val="2"/>
          <c:order val="2"/>
          <c:tx>
            <c:strRef>
              <c:f>'2023.4月度'!$B$8</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1.144137814362124E-16"/>
                  <c:y val="-5.92671910915090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97-46BC-AB65-F5844F2C590B}"/>
                </c:ext>
              </c:extLst>
            </c:dLbl>
            <c:dLbl>
              <c:idx val="7"/>
              <c:layout>
                <c:manualLayout>
                  <c:x val="1.5602059520997116E-3"/>
                  <c:y val="-7.00430440172379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97-46BC-AB65-F5844F2C590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'2023.4月度'!$E$8:$L$8</c:f>
              <c:numCache>
                <c:formatCode>General</c:formatCode>
                <c:ptCount val="8"/>
                <c:pt idx="1">
                  <c:v>2287</c:v>
                </c:pt>
                <c:pt idx="3">
                  <c:v>4336</c:v>
                </c:pt>
                <c:pt idx="5">
                  <c:v>417</c:v>
                </c:pt>
                <c:pt idx="7">
                  <c:v>899</c:v>
                </c:pt>
              </c:numCache>
            </c:numRef>
          </c:val>
          <c:extLst>
            <c:ext xmlns:c16="http://schemas.microsoft.com/office/drawing/2014/chart" uri="{C3380CC4-5D6E-409C-BE32-E72D297353CC}">
              <c16:uniqueId val="{00000006-5560-490F-ACED-C70F43B7B5A8}"/>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sz="900"/>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61480013823179047"/>
          <c:y val="1.8333374343797223E-2"/>
          <c:w val="0.35355617199928785"/>
          <c:h val="8.3717191601049873E-2"/>
        </c:manualLayout>
      </c:layout>
      <c:overlay val="0"/>
    </c:legend>
    <c:plotVisOnly val="1"/>
    <c:dispBlanksAs val="gap"/>
    <c:showDLblsOverMax val="0"/>
  </c:chart>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52815448135131393"/>
        </c:manualLayout>
      </c:layout>
      <c:barChart>
        <c:barDir val="col"/>
        <c:grouping val="stacked"/>
        <c:varyColors val="0"/>
        <c:ser>
          <c:idx val="0"/>
          <c:order val="0"/>
          <c:tx>
            <c:strRef>
              <c:f>'2023.4月度'!$B$15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19C-498A-87F7-CB6341A819EA}"/>
                </c:ext>
              </c:extLst>
            </c:dLbl>
            <c:dLbl>
              <c:idx val="3"/>
              <c:delete val="1"/>
              <c:extLst>
                <c:ext xmlns:c15="http://schemas.microsoft.com/office/drawing/2012/chart" uri="{CE6537A1-D6FC-4f65-9D91-7224C49458BB}"/>
                <c:ext xmlns:c16="http://schemas.microsoft.com/office/drawing/2014/chart" uri="{C3380CC4-5D6E-409C-BE32-E72D297353CC}">
                  <c16:uniqueId val="{00000001-119C-498A-87F7-CB6341A819EA}"/>
                </c:ext>
              </c:extLst>
            </c:dLbl>
            <c:dLbl>
              <c:idx val="5"/>
              <c:delete val="1"/>
              <c:extLst>
                <c:ext xmlns:c15="http://schemas.microsoft.com/office/drawing/2012/chart" uri="{CE6537A1-D6FC-4f65-9D91-7224C49458BB}"/>
                <c:ext xmlns:c16="http://schemas.microsoft.com/office/drawing/2014/chart" uri="{C3380CC4-5D6E-409C-BE32-E72D297353CC}">
                  <c16:uniqueId val="{00000002-119C-498A-87F7-CB6341A819EA}"/>
                </c:ext>
              </c:extLst>
            </c:dLbl>
            <c:dLbl>
              <c:idx val="7"/>
              <c:delete val="1"/>
              <c:extLst>
                <c:ext xmlns:c15="http://schemas.microsoft.com/office/drawing/2012/chart" uri="{CE6537A1-D6FC-4f65-9D91-7224C49458BB}"/>
                <c:ext xmlns:c16="http://schemas.microsoft.com/office/drawing/2014/chart" uri="{C3380CC4-5D6E-409C-BE32-E72D297353CC}">
                  <c16:uniqueId val="{00000003-119C-498A-87F7-CB6341A819E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'2023.4月度'!$E$15:$L$15</c:f>
              <c:numCache>
                <c:formatCode>General</c:formatCode>
                <c:ptCount val="8"/>
                <c:pt idx="0">
                  <c:v>3382</c:v>
                </c:pt>
                <c:pt idx="1">
                  <c:v>0</c:v>
                </c:pt>
                <c:pt idx="2">
                  <c:v>2714</c:v>
                </c:pt>
                <c:pt idx="3">
                  <c:v>0</c:v>
                </c:pt>
                <c:pt idx="4">
                  <c:v>918</c:v>
                </c:pt>
                <c:pt idx="5">
                  <c:v>0</c:v>
                </c:pt>
                <c:pt idx="6">
                  <c:v>8373</c:v>
                </c:pt>
                <c:pt idx="7">
                  <c:v>0</c:v>
                </c:pt>
              </c:numCache>
            </c:numRef>
          </c:val>
          <c:extLst>
            <c:ext xmlns:c16="http://schemas.microsoft.com/office/drawing/2014/chart" uri="{C3380CC4-5D6E-409C-BE32-E72D297353CC}">
              <c16:uniqueId val="{00000004-119C-498A-87F7-CB6341A819EA}"/>
            </c:ext>
          </c:extLst>
        </c:ser>
        <c:ser>
          <c:idx val="1"/>
          <c:order val="1"/>
          <c:tx>
            <c:strRef>
              <c:f>'2023.4月度'!$B$16</c:f>
              <c:strCache>
                <c:ptCount val="1"/>
                <c:pt idx="0">
                  <c:v>男性</c:v>
                </c:pt>
              </c:strCache>
            </c:strRef>
          </c:tx>
          <c:spPr>
            <a:pattFill prst="pct20">
              <a:fgClr>
                <a:srgbClr val="002060"/>
              </a:fgClr>
              <a:bgClr>
                <a:schemeClr val="bg1"/>
              </a:bgClr>
            </a:pattFill>
            <a:ln>
              <a:solidFill>
                <a:schemeClr val="tx1"/>
              </a:solidFill>
            </a:ln>
          </c:spPr>
          <c:invertIfNegative val="0"/>
          <c:dLbls>
            <c:dLbl>
              <c:idx val="1"/>
              <c:layout>
                <c:manualLayout>
                  <c:x val="4.2125565881854336E-2"/>
                  <c:y val="-0.123922308645882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47-4B2B-96E8-740EFEA5F899}"/>
                </c:ext>
              </c:extLst>
            </c:dLbl>
            <c:dLbl>
              <c:idx val="3"/>
              <c:layout>
                <c:manualLayout>
                  <c:x val="4.9926596600716223E-2"/>
                  <c:y val="-0.118534382183018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47-4B2B-96E8-740EFEA5F899}"/>
                </c:ext>
              </c:extLst>
            </c:dLbl>
            <c:dLbl>
              <c:idx val="5"/>
              <c:layout>
                <c:manualLayout>
                  <c:x val="5.148680274448849E-2"/>
                  <c:y val="-7.00430440172380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47-4B2B-96E8-740EFEA5F899}"/>
                </c:ext>
              </c:extLst>
            </c:dLbl>
            <c:dLbl>
              <c:idx val="7"/>
              <c:layout>
                <c:manualLayout>
                  <c:x val="4.8366390456943839E-2"/>
                  <c:y val="-0.102370602794424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47-4B2B-96E8-740EFEA5F899}"/>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'2023.4月度'!$E$16:$L$16</c:f>
              <c:numCache>
                <c:formatCode>General</c:formatCode>
                <c:ptCount val="8"/>
                <c:pt idx="1">
                  <c:v>533</c:v>
                </c:pt>
                <c:pt idx="3">
                  <c:v>691</c:v>
                </c:pt>
                <c:pt idx="5">
                  <c:v>130</c:v>
                </c:pt>
                <c:pt idx="7">
                  <c:v>452</c:v>
                </c:pt>
              </c:numCache>
            </c:numRef>
          </c:val>
          <c:extLst>
            <c:ext xmlns:c16="http://schemas.microsoft.com/office/drawing/2014/chart" uri="{C3380CC4-5D6E-409C-BE32-E72D297353CC}">
              <c16:uniqueId val="{00000005-119C-498A-87F7-CB6341A819EA}"/>
            </c:ext>
          </c:extLst>
        </c:ser>
        <c:ser>
          <c:idx val="2"/>
          <c:order val="2"/>
          <c:tx>
            <c:strRef>
              <c:f>'2023.4月度'!$B$17</c:f>
              <c:strCache>
                <c:ptCount val="1"/>
                <c:pt idx="0">
                  <c:v>女性</c:v>
                </c:pt>
              </c:strCache>
            </c:strRef>
          </c:tx>
          <c:spPr>
            <a:pattFill prst="ltUpDiag">
              <a:fgClr>
                <a:srgbClr val="C00000"/>
              </a:fgClr>
              <a:bgClr>
                <a:schemeClr val="bg1"/>
              </a:bgClr>
            </a:pattFill>
            <a:ln>
              <a:solidFill>
                <a:schemeClr val="tx1"/>
              </a:solidFill>
            </a:ln>
          </c:spPr>
          <c:invertIfNegative val="0"/>
          <c:dLbls>
            <c:dLbl>
              <c:idx val="1"/>
              <c:layout>
                <c:manualLayout>
                  <c:x val="1.5602061437723534E-3"/>
                  <c:y val="-7.5430970480102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47-4B2B-96E8-740EFEA5F899}"/>
                </c:ext>
              </c:extLst>
            </c:dLbl>
            <c:dLbl>
              <c:idx val="5"/>
              <c:layout>
                <c:manualLayout>
                  <c:x val="0"/>
                  <c:y val="-5.38792646286445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47-4B2B-96E8-740EFEA5F899}"/>
                </c:ext>
              </c:extLst>
            </c:dLbl>
            <c:dLbl>
              <c:idx val="7"/>
              <c:layout>
                <c:manualLayout>
                  <c:x val="1.5602061437722675E-3"/>
                  <c:y val="-7.5430970480102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47-4B2B-96E8-740EFEA5F899}"/>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'2023.4月度'!$E$13:$L$14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'2023.4月度'!$E$17:$L$17</c:f>
              <c:numCache>
                <c:formatCode>General</c:formatCode>
                <c:ptCount val="8"/>
                <c:pt idx="1">
                  <c:v>1538</c:v>
                </c:pt>
                <c:pt idx="3">
                  <c:v>2328</c:v>
                </c:pt>
                <c:pt idx="5">
                  <c:v>330</c:v>
                </c:pt>
                <c:pt idx="7">
                  <c:v>1118</c:v>
                </c:pt>
              </c:numCache>
            </c:numRef>
          </c:val>
          <c:extLst>
            <c:ext xmlns:c16="http://schemas.microsoft.com/office/drawing/2014/chart" uri="{C3380CC4-5D6E-409C-BE32-E72D297353CC}">
              <c16:uniqueId val="{00000006-119C-498A-87F7-CB6341A819EA}"/>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sz="900"/>
            </a:pPr>
            <a:endParaRPr lang="ja-JP"/>
          </a:p>
        </c:txPr>
        <c:crossAx val="94364032"/>
        <c:crosses val="autoZero"/>
        <c:auto val="1"/>
        <c:lblAlgn val="ctr"/>
        <c:lblOffset val="100"/>
        <c:noMultiLvlLbl val="0"/>
      </c:catAx>
      <c:valAx>
        <c:axId val="94364032"/>
        <c:scaling>
          <c:orientation val="minMax"/>
          <c:max val="135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Sheet1!$A$5</c:f>
              <c:strCache>
                <c:ptCount val="1"/>
                <c:pt idx="0">
                  <c:v>労働力人口（実数）［左目盛］</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Sheet1!$B$4:$P$4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Sheet1!$B$5:$P$5</c:f>
              <c:numCache>
                <c:formatCode>General</c:formatCode>
                <c:ptCount val="15"/>
                <c:pt idx="0">
                  <c:v>347</c:v>
                </c:pt>
                <c:pt idx="1">
                  <c:v>360</c:v>
                </c:pt>
                <c:pt idx="2">
                  <c:v>372</c:v>
                </c:pt>
                <c:pt idx="3">
                  <c:v>397</c:v>
                </c:pt>
                <c:pt idx="4">
                  <c:v>417</c:v>
                </c:pt>
                <c:pt idx="5">
                  <c:v>450</c:v>
                </c:pt>
                <c:pt idx="6">
                  <c:v>459</c:v>
                </c:pt>
                <c:pt idx="7">
                  <c:v>447</c:v>
                </c:pt>
                <c:pt idx="8">
                  <c:v>502</c:v>
                </c:pt>
                <c:pt idx="9">
                  <c:v>549</c:v>
                </c:pt>
                <c:pt idx="10">
                  <c:v>571</c:v>
                </c:pt>
                <c:pt idx="11">
                  <c:v>570</c:v>
                </c:pt>
                <c:pt idx="12">
                  <c:v>561</c:v>
                </c:pt>
                <c:pt idx="13">
                  <c:v>544</c:v>
                </c:pt>
                <c:pt idx="14">
                  <c:v>556</c:v>
                </c:pt>
              </c:numCache>
            </c:numRef>
          </c:val>
          <c:extLst>
            <c:ext xmlns:c16="http://schemas.microsoft.com/office/drawing/2014/chart" uri="{C3380CC4-5D6E-409C-BE32-E72D297353CC}">
              <c16:uniqueId val="{00000000-3DF5-4A98-B04A-FA2030C48660}"/>
            </c:ext>
          </c:extLst>
        </c:ser>
        <c:dLbls>
          <c:showLegendKey val="0"/>
          <c:showVal val="0"/>
          <c:showCatName val="0"/>
          <c:showSerName val="0"/>
          <c:showPercent val="0"/>
          <c:showBubbleSize val="0"/>
        </c:dLbls>
        <c:gapWidth val="150"/>
        <c:axId val="567910752"/>
        <c:axId val="567909504"/>
      </c:barChart>
      <c:lineChart>
        <c:grouping val="standard"/>
        <c:varyColors val="0"/>
        <c:ser>
          <c:idx val="1"/>
          <c:order val="1"/>
          <c:tx>
            <c:strRef>
              <c:f>Sheet1!$A$6</c:f>
              <c:strCache>
                <c:ptCount val="1"/>
                <c:pt idx="0">
                  <c:v>労働力人口比率［右目盛］</c:v>
                </c:pt>
              </c:strCache>
            </c:strRef>
          </c:tx>
          <c:spPr>
            <a:ln w="28575" cap="rnd">
              <a:solidFill>
                <a:srgbClr val="FF0000"/>
              </a:solidFill>
              <a:prstDash val="sysDot"/>
              <a:round/>
            </a:ln>
            <a:effectLst/>
          </c:spPr>
          <c:marker>
            <c:symbol val="circle"/>
            <c:size val="6"/>
            <c:spPr>
              <a:solidFill>
                <a:srgbClr val="FF0000"/>
              </a:solidFill>
              <a:ln w="12700">
                <a:no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Sheet1!$B$4:$P$4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Sheet1!$B$6:$P$6</c:f>
              <c:numCache>
                <c:formatCode>0.0</c:formatCode>
                <c:ptCount val="15"/>
                <c:pt idx="0">
                  <c:v>17.600000000000001</c:v>
                </c:pt>
                <c:pt idx="1">
                  <c:v>18</c:v>
                </c:pt>
                <c:pt idx="2">
                  <c:v>17.899999999999999</c:v>
                </c:pt>
                <c:pt idx="3">
                  <c:v>18.3</c:v>
                </c:pt>
                <c:pt idx="4">
                  <c:v>18.5</c:v>
                </c:pt>
                <c:pt idx="5">
                  <c:v>19.399999999999999</c:v>
                </c:pt>
                <c:pt idx="6">
                  <c:v>19.399999999999999</c:v>
                </c:pt>
                <c:pt idx="7">
                  <c:v>18.7</c:v>
                </c:pt>
                <c:pt idx="8">
                  <c:v>20.8</c:v>
                </c:pt>
                <c:pt idx="9">
                  <c:v>22.6</c:v>
                </c:pt>
                <c:pt idx="10">
                  <c:v>23.4</c:v>
                </c:pt>
                <c:pt idx="11">
                  <c:v>23.3</c:v>
                </c:pt>
                <c:pt idx="12">
                  <c:v>23</c:v>
                </c:pt>
                <c:pt idx="13">
                  <c:v>22.4</c:v>
                </c:pt>
                <c:pt idx="14">
                  <c:v>23</c:v>
                </c:pt>
              </c:numCache>
            </c:numRef>
          </c:val>
          <c:smooth val="0"/>
          <c:extLst>
            <c:ext xmlns:c16="http://schemas.microsoft.com/office/drawing/2014/chart" uri="{C3380CC4-5D6E-409C-BE32-E72D297353CC}">
              <c16:uniqueId val="{00000001-3DF5-4A98-B04A-FA2030C48660}"/>
            </c:ext>
          </c:extLst>
        </c:ser>
        <c:ser>
          <c:idx val="2"/>
          <c:order val="2"/>
          <c:tx>
            <c:strRef>
              <c:f>Sheet1!$A$7</c:f>
              <c:strCache>
                <c:ptCount val="1"/>
                <c:pt idx="0">
                  <c:v>就業率［右目盛］</c:v>
                </c:pt>
              </c:strCache>
            </c:strRef>
          </c:tx>
          <c:spPr>
            <a:ln w="28575" cap="rnd">
              <a:solidFill>
                <a:srgbClr val="92D050"/>
              </a:solidFill>
              <a:round/>
            </a:ln>
            <a:effectLst/>
          </c:spPr>
          <c:marker>
            <c:symbol val="circle"/>
            <c:size val="6"/>
            <c:spPr>
              <a:solidFill>
                <a:srgbClr val="92D05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Sheet1!$B$4:$P$4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Sheet1!$B$7:$P$7</c:f>
              <c:numCache>
                <c:formatCode>0.0</c:formatCode>
                <c:ptCount val="15"/>
                <c:pt idx="0">
                  <c:v>17</c:v>
                </c:pt>
                <c:pt idx="1">
                  <c:v>17.600000000000001</c:v>
                </c:pt>
                <c:pt idx="2">
                  <c:v>17.5</c:v>
                </c:pt>
                <c:pt idx="3">
                  <c:v>17.8</c:v>
                </c:pt>
                <c:pt idx="4">
                  <c:v>18</c:v>
                </c:pt>
                <c:pt idx="5">
                  <c:v>18.899999999999999</c:v>
                </c:pt>
                <c:pt idx="6">
                  <c:v>18.899999999999999</c:v>
                </c:pt>
                <c:pt idx="7">
                  <c:v>18.3</c:v>
                </c:pt>
                <c:pt idx="8">
                  <c:v>20.399999999999999</c:v>
                </c:pt>
                <c:pt idx="9">
                  <c:v>22.2</c:v>
                </c:pt>
                <c:pt idx="10">
                  <c:v>22.8</c:v>
                </c:pt>
                <c:pt idx="11">
                  <c:v>22.8</c:v>
                </c:pt>
                <c:pt idx="12">
                  <c:v>22.6</c:v>
                </c:pt>
                <c:pt idx="13">
                  <c:v>21.9</c:v>
                </c:pt>
                <c:pt idx="14">
                  <c:v>22.7</c:v>
                </c:pt>
              </c:numCache>
            </c:numRef>
          </c:val>
          <c:smooth val="0"/>
          <c:extLst>
            <c:ext xmlns:c16="http://schemas.microsoft.com/office/drawing/2014/chart" uri="{C3380CC4-5D6E-409C-BE32-E72D297353CC}">
              <c16:uniqueId val="{00000002-3DF5-4A98-B04A-FA2030C48660}"/>
            </c:ext>
          </c:extLst>
        </c:ser>
        <c:dLbls>
          <c:showLegendKey val="0"/>
          <c:showVal val="0"/>
          <c:showCatName val="0"/>
          <c:showSerName val="0"/>
          <c:showPercent val="0"/>
          <c:showBubbleSize val="0"/>
        </c:dLbls>
        <c:marker val="1"/>
        <c:smooth val="0"/>
        <c:axId val="567916576"/>
        <c:axId val="567913664"/>
      </c:lineChart>
      <c:catAx>
        <c:axId val="5679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09504"/>
        <c:crosses val="autoZero"/>
        <c:auto val="1"/>
        <c:lblAlgn val="ctr"/>
        <c:lblOffset val="100"/>
        <c:noMultiLvlLbl val="0"/>
      </c:catAx>
      <c:valAx>
        <c:axId val="567909504"/>
        <c:scaling>
          <c:orientation val="minMax"/>
          <c:max val="6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0752"/>
        <c:crosses val="autoZero"/>
        <c:crossBetween val="between"/>
        <c:majorUnit val="50"/>
      </c:valAx>
      <c:valAx>
        <c:axId val="567913664"/>
        <c:scaling>
          <c:orientation val="minMax"/>
          <c:max val="25"/>
          <c:min val="16"/>
        </c:scaling>
        <c:delete val="0"/>
        <c:axPos val="r"/>
        <c:numFmt formatCode="0.0" sourceLinked="1"/>
        <c:majorTickMark val="out"/>
        <c:minorTickMark val="none"/>
        <c:tickLblPos val="high"/>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6576"/>
        <c:crosses val="max"/>
        <c:crossBetween val="between"/>
        <c:majorUnit val="0.5"/>
      </c:valAx>
      <c:catAx>
        <c:axId val="567916576"/>
        <c:scaling>
          <c:orientation val="minMax"/>
        </c:scaling>
        <c:delete val="1"/>
        <c:axPos val="b"/>
        <c:numFmt formatCode="General" sourceLinked="1"/>
        <c:majorTickMark val="none"/>
        <c:minorTickMark val="none"/>
        <c:tickLblPos val="nextTo"/>
        <c:crossAx val="56791366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就業状況!$F$16</c:f>
              <c:strCache>
                <c:ptCount val="1"/>
                <c:pt idx="0">
                  <c:v>2018年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0-D0FB-4931-9528-BFEE9B0BDE69}"/>
            </c:ext>
          </c:extLst>
        </c:ser>
        <c:ser>
          <c:idx val="1"/>
          <c:order val="1"/>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1-D0FB-4931-9528-BFEE9B0BDE69}"/>
            </c:ext>
          </c:extLst>
        </c:ser>
        <c:ser>
          <c:idx val="2"/>
          <c:order val="2"/>
          <c:tx>
            <c:strRef>
              <c:f>就業状況!$H$16</c:f>
              <c:strCache>
                <c:ptCount val="1"/>
                <c:pt idx="0">
                  <c:v>2020年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就業状況!$H$17:$H$29</c:f>
              <c:numCache>
                <c:formatCode>General</c:formatCode>
                <c:ptCount val="13"/>
                <c:pt idx="0">
                  <c:v>47</c:v>
                </c:pt>
                <c:pt idx="1">
                  <c:v>68</c:v>
                </c:pt>
                <c:pt idx="2">
                  <c:v>28</c:v>
                </c:pt>
                <c:pt idx="3">
                  <c:v>88</c:v>
                </c:pt>
                <c:pt idx="4">
                  <c:v>4</c:v>
                </c:pt>
                <c:pt idx="5">
                  <c:v>29</c:v>
                </c:pt>
                <c:pt idx="6">
                  <c:v>27</c:v>
                </c:pt>
                <c:pt idx="7">
                  <c:v>36</c:v>
                </c:pt>
                <c:pt idx="8">
                  <c:v>29</c:v>
                </c:pt>
                <c:pt idx="9">
                  <c:v>21</c:v>
                </c:pt>
                <c:pt idx="10">
                  <c:v>67</c:v>
                </c:pt>
                <c:pt idx="11">
                  <c:v>78</c:v>
                </c:pt>
                <c:pt idx="12">
                  <c:v>15</c:v>
                </c:pt>
              </c:numCache>
            </c:numRef>
          </c:val>
          <c:extLst>
            <c:ext xmlns:c16="http://schemas.microsoft.com/office/drawing/2014/chart" uri="{C3380CC4-5D6E-409C-BE32-E72D297353CC}">
              <c16:uniqueId val="{00000002-D0FB-4931-9528-BFEE9B0BDE69}"/>
            </c:ext>
          </c:extLst>
        </c:ser>
        <c:ser>
          <c:idx val="3"/>
          <c:order val="3"/>
          <c:tx>
            <c:strRef>
              <c:f>就業状況!$I$16</c:f>
              <c:strCache>
                <c:ptCount val="1"/>
                <c:pt idx="0">
                  <c:v>2021年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就業状況!$I$17:$I$29</c:f>
              <c:numCache>
                <c:formatCode>General</c:formatCode>
                <c:ptCount val="13"/>
                <c:pt idx="0">
                  <c:v>52</c:v>
                </c:pt>
                <c:pt idx="1">
                  <c:v>63</c:v>
                </c:pt>
                <c:pt idx="2">
                  <c:v>29</c:v>
                </c:pt>
                <c:pt idx="3">
                  <c:v>89</c:v>
                </c:pt>
                <c:pt idx="4">
                  <c:v>4</c:v>
                </c:pt>
                <c:pt idx="5">
                  <c:v>28</c:v>
                </c:pt>
                <c:pt idx="6">
                  <c:v>20</c:v>
                </c:pt>
                <c:pt idx="7">
                  <c:v>33</c:v>
                </c:pt>
                <c:pt idx="8">
                  <c:v>31</c:v>
                </c:pt>
                <c:pt idx="9">
                  <c:v>20</c:v>
                </c:pt>
                <c:pt idx="10">
                  <c:v>76</c:v>
                </c:pt>
                <c:pt idx="11">
                  <c:v>79</c:v>
                </c:pt>
                <c:pt idx="12">
                  <c:v>15</c:v>
                </c:pt>
              </c:numCache>
            </c:numRef>
          </c:val>
          <c:extLst>
            <c:ext xmlns:c16="http://schemas.microsoft.com/office/drawing/2014/chart" uri="{C3380CC4-5D6E-409C-BE32-E72D297353CC}">
              <c16:uniqueId val="{00000003-D0FB-4931-9528-BFEE9B0BDE69}"/>
            </c:ext>
          </c:extLst>
        </c:ser>
        <c:ser>
          <c:idx val="4"/>
          <c:order val="4"/>
          <c:tx>
            <c:strRef>
              <c:f>就業状況!$J$16</c:f>
              <c:strCache>
                <c:ptCount val="1"/>
                <c:pt idx="0">
                  <c:v>2022年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就業状況!$J$17:$J$29</c:f>
              <c:numCache>
                <c:formatCode>General</c:formatCode>
                <c:ptCount val="13"/>
                <c:pt idx="0">
                  <c:v>45</c:v>
                </c:pt>
                <c:pt idx="1">
                  <c:v>66</c:v>
                </c:pt>
                <c:pt idx="2">
                  <c:v>25</c:v>
                </c:pt>
                <c:pt idx="3">
                  <c:v>79</c:v>
                </c:pt>
                <c:pt idx="4">
                  <c:v>4</c:v>
                </c:pt>
                <c:pt idx="5">
                  <c:v>32</c:v>
                </c:pt>
                <c:pt idx="6">
                  <c:v>19</c:v>
                </c:pt>
                <c:pt idx="7">
                  <c:v>33</c:v>
                </c:pt>
                <c:pt idx="8">
                  <c:v>26</c:v>
                </c:pt>
                <c:pt idx="9">
                  <c:v>24</c:v>
                </c:pt>
                <c:pt idx="10">
                  <c:v>78</c:v>
                </c:pt>
                <c:pt idx="11">
                  <c:v>84</c:v>
                </c:pt>
                <c:pt idx="12">
                  <c:v>17</c:v>
                </c:pt>
              </c:numCache>
            </c:numRef>
          </c:val>
          <c:extLst>
            <c:ext xmlns:c16="http://schemas.microsoft.com/office/drawing/2014/chart" uri="{C3380CC4-5D6E-409C-BE32-E72D297353CC}">
              <c16:uniqueId val="{00000004-D0FB-4931-9528-BFEE9B0BDE69}"/>
            </c:ext>
          </c:extLst>
        </c:ser>
        <c:ser>
          <c:idx val="5"/>
          <c:order val="5"/>
          <c:tx>
            <c:strRef>
              <c:f>就業状況!$K$16</c:f>
              <c:strCache>
                <c:ptCount val="1"/>
                <c:pt idx="0">
                  <c:v>2023年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就業状況!$K$17:$K$29</c:f>
              <c:numCache>
                <c:formatCode>General</c:formatCode>
                <c:ptCount val="13"/>
                <c:pt idx="0">
                  <c:v>44</c:v>
                </c:pt>
                <c:pt idx="1">
                  <c:v>63</c:v>
                </c:pt>
                <c:pt idx="2">
                  <c:v>27</c:v>
                </c:pt>
                <c:pt idx="3">
                  <c:v>75</c:v>
                </c:pt>
                <c:pt idx="4">
                  <c:v>5</c:v>
                </c:pt>
                <c:pt idx="5">
                  <c:v>33</c:v>
                </c:pt>
                <c:pt idx="6">
                  <c:v>18</c:v>
                </c:pt>
                <c:pt idx="7">
                  <c:v>34</c:v>
                </c:pt>
                <c:pt idx="8">
                  <c:v>24</c:v>
                </c:pt>
                <c:pt idx="9">
                  <c:v>20</c:v>
                </c:pt>
                <c:pt idx="10">
                  <c:v>76</c:v>
                </c:pt>
                <c:pt idx="11">
                  <c:v>78</c:v>
                </c:pt>
                <c:pt idx="12">
                  <c:v>16</c:v>
                </c:pt>
              </c:numCache>
            </c:numRef>
          </c:val>
          <c:extLst>
            <c:ext xmlns:c16="http://schemas.microsoft.com/office/drawing/2014/chart" uri="{C3380CC4-5D6E-409C-BE32-E72D297353CC}">
              <c16:uniqueId val="{00000001-A87E-49F1-B597-88F8A6252834}"/>
            </c:ext>
          </c:extLst>
        </c:ser>
        <c:ser>
          <c:idx val="6"/>
          <c:order val="6"/>
          <c:tx>
            <c:strRef>
              <c:f>就業状況!$L$16</c:f>
              <c:strCache>
                <c:ptCount val="1"/>
                <c:pt idx="0">
                  <c:v>2024年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就業状況!$L$17:$L$29</c:f>
              <c:numCache>
                <c:formatCode>General</c:formatCode>
                <c:ptCount val="13"/>
                <c:pt idx="0">
                  <c:v>38</c:v>
                </c:pt>
                <c:pt idx="1">
                  <c:v>67</c:v>
                </c:pt>
                <c:pt idx="2">
                  <c:v>27</c:v>
                </c:pt>
                <c:pt idx="3">
                  <c:v>81</c:v>
                </c:pt>
                <c:pt idx="4">
                  <c:v>7</c:v>
                </c:pt>
                <c:pt idx="5">
                  <c:v>37</c:v>
                </c:pt>
                <c:pt idx="6">
                  <c:v>24</c:v>
                </c:pt>
                <c:pt idx="7">
                  <c:v>33</c:v>
                </c:pt>
                <c:pt idx="8">
                  <c:v>21</c:v>
                </c:pt>
                <c:pt idx="9">
                  <c:v>21</c:v>
                </c:pt>
                <c:pt idx="10">
                  <c:v>79</c:v>
                </c:pt>
                <c:pt idx="11">
                  <c:v>75</c:v>
                </c:pt>
                <c:pt idx="12">
                  <c:v>19</c:v>
                </c:pt>
              </c:numCache>
            </c:numRef>
          </c:val>
          <c:extLst>
            <c:ext xmlns:c16="http://schemas.microsoft.com/office/drawing/2014/chart" uri="{C3380CC4-5D6E-409C-BE32-E72D297353CC}">
              <c16:uniqueId val="{00000001-D468-4AF8-B300-69E8CB214C6A}"/>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dirty="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49566761845857005"/>
          <c:h val="4.9344159900062461E-2"/>
        </c:manualLayout>
      </c:layout>
      <c:overlay val="0"/>
    </c:legend>
    <c:plotVisOnly val="1"/>
    <c:dispBlanksAs val="gap"/>
    <c:showDLblsOverMax val="0"/>
  </c:chart>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 (2023)'!$B$16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20-4E30-92D7-0BACD4422A6A}"/>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20-4E30-92D7-0BACD4422A6A}"/>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20-4E30-92D7-0BACD4422A6A}"/>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20-4E30-92D7-0BACD4422A6A}"/>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(2023)'!$A$17:$A$28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(2023)'!$B$17:$B$28</c:f>
              <c:numCache>
                <c:formatCode>0.0</c:formatCode>
                <c:ptCount val="12"/>
                <c:pt idx="0">
                  <c:v>22.59</c:v>
                </c:pt>
                <c:pt idx="1">
                  <c:v>26.54</c:v>
                </c:pt>
                <c:pt idx="2">
                  <c:v>30.23</c:v>
                </c:pt>
                <c:pt idx="3">
                  <c:v>34.269999999999996</c:v>
                </c:pt>
                <c:pt idx="4">
                  <c:v>37.67</c:v>
                </c:pt>
                <c:pt idx="5">
                  <c:v>39.950000000000003</c:v>
                </c:pt>
                <c:pt idx="6">
                  <c:v>43.12</c:v>
                </c:pt>
                <c:pt idx="7">
                  <c:v>42.25</c:v>
                </c:pt>
                <c:pt idx="8">
                  <c:v>43</c:v>
                </c:pt>
                <c:pt idx="9">
                  <c:v>37.69</c:v>
                </c:pt>
                <c:pt idx="10">
                  <c:v>32.230000000000004</c:v>
                </c:pt>
                <c:pt idx="11">
                  <c:v>27.03</c:v>
                </c:pt>
              </c:numCache>
            </c:numRef>
          </c:val>
          <c:extLst>
            <c:ext xmlns:c16="http://schemas.microsoft.com/office/drawing/2014/chart" uri="{C3380CC4-5D6E-409C-BE32-E72D297353CC}">
              <c16:uniqueId val="{00000005-0A20-4E30-92D7-0BACD4422A6A}"/>
            </c:ext>
          </c:extLst>
        </c:ser>
        <c:ser>
          <c:idx val="1"/>
          <c:order val="1"/>
          <c:tx>
            <c:strRef>
              <c:f>'賃金 (2023)'!$C$16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A20-4E30-92D7-0BACD4422A6A}"/>
                </c:ext>
              </c:extLst>
            </c:dLbl>
            <c:dLbl>
              <c:idx val="7"/>
              <c:layout>
                <c:manualLayout>
                  <c:x val="-8.3569784832131234E-17"/>
                  <c:y val="8.3333333333333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20-4E30-92D7-0BACD4422A6A}"/>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(2023)'!$A$17:$A$28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(2023)'!$C$17:$C$28</c:f>
              <c:numCache>
                <c:formatCode>0.0</c:formatCode>
                <c:ptCount val="12"/>
                <c:pt idx="0">
                  <c:v>16.82</c:v>
                </c:pt>
                <c:pt idx="1">
                  <c:v>34.339999999999996</c:v>
                </c:pt>
                <c:pt idx="2">
                  <c:v>72.37</c:v>
                </c:pt>
                <c:pt idx="3">
                  <c:v>87.45</c:v>
                </c:pt>
                <c:pt idx="4">
                  <c:v>104.37</c:v>
                </c:pt>
                <c:pt idx="5">
                  <c:v>113.22999999999999</c:v>
                </c:pt>
                <c:pt idx="6">
                  <c:v>121.25999999999999</c:v>
                </c:pt>
                <c:pt idx="7">
                  <c:v>135.68</c:v>
                </c:pt>
                <c:pt idx="8">
                  <c:v>139.5</c:v>
                </c:pt>
                <c:pt idx="9">
                  <c:v>81.92</c:v>
                </c:pt>
                <c:pt idx="10">
                  <c:v>39.03</c:v>
                </c:pt>
                <c:pt idx="11">
                  <c:v>38.5</c:v>
                </c:pt>
              </c:numCache>
            </c:numRef>
          </c:val>
          <c:extLst>
            <c:ext xmlns:c16="http://schemas.microsoft.com/office/drawing/2014/chart" uri="{C3380CC4-5D6E-409C-BE32-E72D297353CC}">
              <c16:uniqueId val="{00000009-0A20-4E30-92D7-0BACD4422A6A}"/>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ax val="160"/>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就業状況!$F$10:$M$10</c:f>
              <c:strCache>
                <c:ptCount val="8"/>
                <c:pt idx="0">
                  <c:v>2017年</c:v>
                </c:pt>
                <c:pt idx="1">
                  <c:v>2018年</c:v>
                </c:pt>
                <c:pt idx="2">
                  <c:v>2019年</c:v>
                </c:pt>
                <c:pt idx="3">
                  <c:v>2020年</c:v>
                </c:pt>
                <c:pt idx="4">
                  <c:v>2021年</c:v>
                </c:pt>
                <c:pt idx="5">
                  <c:v>2022年</c:v>
                </c:pt>
                <c:pt idx="6">
                  <c:v>2023年</c:v>
                </c:pt>
                <c:pt idx="7">
                  <c:v>2024年</c:v>
                </c:pt>
              </c:strCache>
            </c:strRef>
          </c:cat>
          <c:val>
            <c:numRef>
              <c:f>就業状況!$F$11:$M$11</c:f>
              <c:numCache>
                <c:formatCode>General</c:formatCode>
                <c:ptCount val="8"/>
                <c:pt idx="0">
                  <c:v>58</c:v>
                </c:pt>
                <c:pt idx="1">
                  <c:v>64</c:v>
                </c:pt>
                <c:pt idx="2">
                  <c:v>68</c:v>
                </c:pt>
                <c:pt idx="3">
                  <c:v>79</c:v>
                </c:pt>
                <c:pt idx="4">
                  <c:v>77</c:v>
                </c:pt>
                <c:pt idx="5">
                  <c:v>71</c:v>
                </c:pt>
                <c:pt idx="6">
                  <c:v>67</c:v>
                </c:pt>
                <c:pt idx="7">
                  <c:v>74</c:v>
                </c:pt>
              </c:numCache>
            </c:numRef>
          </c:val>
          <c:extLst>
            <c:ext xmlns:c16="http://schemas.microsoft.com/office/drawing/2014/chart" uri="{C3380CC4-5D6E-409C-BE32-E72D297353CC}">
              <c16:uniqueId val="{00000000-A1E9-44E2-90BC-D39D01205341}"/>
            </c:ext>
          </c:extLst>
        </c:ser>
        <c:ser>
          <c:idx val="1"/>
          <c:order val="1"/>
          <c:tx>
            <c:strRef>
              <c:f>就業状況!$B$12</c:f>
              <c:strCache>
                <c:ptCount val="1"/>
                <c:pt idx="0">
                  <c:v>非正規の職員・従業員</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就業状況!$F$10:$M$10</c:f>
              <c:strCache>
                <c:ptCount val="8"/>
                <c:pt idx="0">
                  <c:v>2017年</c:v>
                </c:pt>
                <c:pt idx="1">
                  <c:v>2018年</c:v>
                </c:pt>
                <c:pt idx="2">
                  <c:v>2019年</c:v>
                </c:pt>
                <c:pt idx="3">
                  <c:v>2020年</c:v>
                </c:pt>
                <c:pt idx="4">
                  <c:v>2021年</c:v>
                </c:pt>
                <c:pt idx="5">
                  <c:v>2022年</c:v>
                </c:pt>
                <c:pt idx="6">
                  <c:v>2023年</c:v>
                </c:pt>
                <c:pt idx="7">
                  <c:v>2024年</c:v>
                </c:pt>
              </c:strCache>
            </c:strRef>
          </c:cat>
          <c:val>
            <c:numRef>
              <c:f>就業状況!$F$12:$M$12</c:f>
              <c:numCache>
                <c:formatCode>General</c:formatCode>
                <c:ptCount val="8"/>
                <c:pt idx="0">
                  <c:v>190</c:v>
                </c:pt>
                <c:pt idx="1">
                  <c:v>227</c:v>
                </c:pt>
                <c:pt idx="2">
                  <c:v>256</c:v>
                </c:pt>
                <c:pt idx="3">
                  <c:v>267</c:v>
                </c:pt>
                <c:pt idx="4">
                  <c:v>268</c:v>
                </c:pt>
                <c:pt idx="5">
                  <c:v>275</c:v>
                </c:pt>
                <c:pt idx="6">
                  <c:v>271</c:v>
                </c:pt>
                <c:pt idx="7">
                  <c:v>267</c:v>
                </c:pt>
              </c:numCache>
            </c:numRef>
          </c:val>
          <c:extLst>
            <c:ext xmlns:c16="http://schemas.microsoft.com/office/drawing/2014/chart" uri="{C3380CC4-5D6E-409C-BE32-E72D297353CC}">
              <c16:uniqueId val="{00000001-A115-49A5-B258-7DA19EB22A2B}"/>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3470561372146601"/>
          <c:h val="6.3977965011906737E-2"/>
        </c:manualLayout>
      </c:layout>
      <c:overlay val="0"/>
    </c:legend>
    <c:plotVisOnly val="1"/>
    <c:dispBlanksAs val="gap"/>
    <c:showDLblsOverMax val="0"/>
  </c:chart>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059764268596853E-2"/>
          <c:y val="0.1135594687711823"/>
          <c:w val="0.83907605047657408"/>
          <c:h val="0.77126045957714917"/>
        </c:manualLayout>
      </c:layout>
      <c:lineChart>
        <c:grouping val="standard"/>
        <c:varyColors val="0"/>
        <c:ser>
          <c:idx val="2"/>
          <c:order val="2"/>
          <c:tx>
            <c:strRef>
              <c:f>大阪経年!$B$6</c:f>
              <c:strCache>
                <c:ptCount val="1"/>
                <c:pt idx="0">
                  <c:v>実雇用率（全国）
＜左目盛＞</c:v>
                </c:pt>
              </c:strCache>
            </c:strRef>
          </c:tx>
          <c:spPr>
            <a:ln cmpd="sng">
              <a:prstDash val="dash"/>
            </a:ln>
          </c:spPr>
          <c:marker>
            <c:symbol val="triangle"/>
            <c:size val="7"/>
          </c:marke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FF-45EB-83DE-68CCF2BEE2C9}"/>
                </c:ext>
              </c:extLst>
            </c:dLbl>
            <c:dLbl>
              <c:idx val="14"/>
              <c:layout>
                <c:manualLayout>
                  <c:x val="-4.367083791554726E-2"/>
                  <c:y val="-2.8640617751081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95-49A9-8663-B3F86418FDC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大阪経年!$C$3:$Q$3</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大阪経年!$C$6:$Q$6</c:f>
              <c:numCache>
                <c:formatCode>0.00_);[Red]\(0.00\)</c:formatCode>
                <c:ptCount val="15"/>
                <c:pt idx="0">
                  <c:v>1.68</c:v>
                </c:pt>
                <c:pt idx="1">
                  <c:v>1.65</c:v>
                </c:pt>
                <c:pt idx="2">
                  <c:v>1.69</c:v>
                </c:pt>
                <c:pt idx="3">
                  <c:v>1.76</c:v>
                </c:pt>
                <c:pt idx="4">
                  <c:v>1.82</c:v>
                </c:pt>
                <c:pt idx="5">
                  <c:v>1.88</c:v>
                </c:pt>
                <c:pt idx="6">
                  <c:v>1.92</c:v>
                </c:pt>
                <c:pt idx="7">
                  <c:v>1.97</c:v>
                </c:pt>
                <c:pt idx="8">
                  <c:v>2.0499999999999998</c:v>
                </c:pt>
                <c:pt idx="9">
                  <c:v>2.11</c:v>
                </c:pt>
                <c:pt idx="10" formatCode="General">
                  <c:v>2.15</c:v>
                </c:pt>
                <c:pt idx="11">
                  <c:v>2.2000000000000002</c:v>
                </c:pt>
                <c:pt idx="12">
                  <c:v>2.25</c:v>
                </c:pt>
                <c:pt idx="13">
                  <c:v>2.33</c:v>
                </c:pt>
                <c:pt idx="14">
                  <c:v>2.41</c:v>
                </c:pt>
              </c:numCache>
            </c:numRef>
          </c:val>
          <c:smooth val="0"/>
          <c:extLst>
            <c:ext xmlns:c16="http://schemas.microsoft.com/office/drawing/2014/chart" uri="{C3380CC4-5D6E-409C-BE32-E72D297353CC}">
              <c16:uniqueId val="{00000001-76FF-45EB-83DE-68CCF2BEE2C9}"/>
            </c:ext>
          </c:extLst>
        </c:ser>
        <c:ser>
          <c:idx val="3"/>
          <c:order val="3"/>
          <c:tx>
            <c:strRef>
              <c:f>大阪経年!$B$7</c:f>
              <c:strCache>
                <c:ptCount val="1"/>
                <c:pt idx="0">
                  <c:v>実雇用率（大阪府）
＜左目盛＞</c:v>
                </c:pt>
              </c:strCache>
            </c:strRef>
          </c:tx>
          <c:spPr>
            <a:ln cmpd="sng"/>
          </c:spPr>
          <c:marker>
            <c:symbol val="triangle"/>
            <c:size val="7"/>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大阪経年!$C$3:$Q$3</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大阪経年!$C$7:$Q$7</c:f>
              <c:numCache>
                <c:formatCode>0.00_);[Red]\(0.00\)</c:formatCode>
                <c:ptCount val="15"/>
                <c:pt idx="0">
                  <c:v>1.67</c:v>
                </c:pt>
                <c:pt idx="1">
                  <c:v>1.63</c:v>
                </c:pt>
                <c:pt idx="2">
                  <c:v>1.69</c:v>
                </c:pt>
                <c:pt idx="3">
                  <c:v>1.76</c:v>
                </c:pt>
                <c:pt idx="4">
                  <c:v>1.81</c:v>
                </c:pt>
                <c:pt idx="5">
                  <c:v>1.84</c:v>
                </c:pt>
                <c:pt idx="6">
                  <c:v>1.88</c:v>
                </c:pt>
                <c:pt idx="7">
                  <c:v>1.92</c:v>
                </c:pt>
                <c:pt idx="8">
                  <c:v>2.0099999999999998</c:v>
                </c:pt>
                <c:pt idx="9">
                  <c:v>2.08</c:v>
                </c:pt>
                <c:pt idx="10" formatCode="General">
                  <c:v>2.12</c:v>
                </c:pt>
                <c:pt idx="11">
                  <c:v>2.21</c:v>
                </c:pt>
                <c:pt idx="12">
                  <c:v>2.25</c:v>
                </c:pt>
                <c:pt idx="13">
                  <c:v>2.35</c:v>
                </c:pt>
                <c:pt idx="14">
                  <c:v>2.44</c:v>
                </c:pt>
              </c:numCache>
            </c:numRef>
          </c:val>
          <c:smooth val="0"/>
          <c:extLst>
            <c:ext xmlns:c16="http://schemas.microsoft.com/office/drawing/2014/chart" uri="{C3380CC4-5D6E-409C-BE32-E72D297353CC}">
              <c16:uniqueId val="{00000002-76FF-45EB-83DE-68CCF2BEE2C9}"/>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
＜右目盛り＞</c:v>
                </c:pt>
              </c:strCache>
            </c:strRef>
          </c:tx>
          <c:spPr>
            <a:ln>
              <a:prstDash val="sysDash"/>
            </a:ln>
          </c:spPr>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大阪経年!$C$3:$Q$3</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大阪経年!$C$4:$Q$4</c:f>
              <c:numCache>
                <c:formatCode>0.0_);[Red]\(0.0\)</c:formatCode>
                <c:ptCount val="15"/>
                <c:pt idx="0">
                  <c:v>47</c:v>
                </c:pt>
                <c:pt idx="1">
                  <c:v>45.3</c:v>
                </c:pt>
                <c:pt idx="2">
                  <c:v>46.8</c:v>
                </c:pt>
                <c:pt idx="3">
                  <c:v>42.7</c:v>
                </c:pt>
                <c:pt idx="4">
                  <c:v>44.7</c:v>
                </c:pt>
                <c:pt idx="5">
                  <c:v>47.2</c:v>
                </c:pt>
                <c:pt idx="6">
                  <c:v>48.8</c:v>
                </c:pt>
                <c:pt idx="7">
                  <c:v>50</c:v>
                </c:pt>
                <c:pt idx="8">
                  <c:v>45.9</c:v>
                </c:pt>
                <c:pt idx="9">
                  <c:v>48</c:v>
                </c:pt>
                <c:pt idx="10" formatCode="General">
                  <c:v>48.6</c:v>
                </c:pt>
                <c:pt idx="11">
                  <c:v>47</c:v>
                </c:pt>
                <c:pt idx="12">
                  <c:v>48.3</c:v>
                </c:pt>
                <c:pt idx="13">
                  <c:v>50.1</c:v>
                </c:pt>
                <c:pt idx="14">
                  <c:v>46</c:v>
                </c:pt>
              </c:numCache>
            </c:numRef>
          </c:val>
          <c:smooth val="0"/>
          <c:extLst>
            <c:ext xmlns:c16="http://schemas.microsoft.com/office/drawing/2014/chart" uri="{C3380CC4-5D6E-409C-BE32-E72D297353CC}">
              <c16:uniqueId val="{00000003-76FF-45EB-83DE-68CCF2BEE2C9}"/>
            </c:ext>
          </c:extLst>
        </c:ser>
        <c:ser>
          <c:idx val="1"/>
          <c:order val="1"/>
          <c:tx>
            <c:strRef>
              <c:f>大阪経年!$B$5</c:f>
              <c:strCache>
                <c:ptCount val="1"/>
                <c:pt idx="0">
                  <c:v>法定雇用率達成企業の割合（大阪府）
＜右目盛り＞</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76FF-45EB-83DE-68CCF2BEE2C9}"/>
                </c:ext>
              </c:extLst>
            </c:dLbl>
            <c:dLbl>
              <c:idx val="14"/>
              <c:layout>
                <c:manualLayout>
                  <c:x val="-2.4975858451716102E-2"/>
                  <c:y val="-2.295238737490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95-49A9-8663-B3F86418FDCD}"/>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大阪経年!$C$3:$Q$3</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大阪経年!$C$5:$Q$5</c:f>
              <c:numCache>
                <c:formatCode>0.0_);[Red]\(0.0\)</c:formatCode>
                <c:ptCount val="15"/>
                <c:pt idx="0">
                  <c:v>44.5</c:v>
                </c:pt>
                <c:pt idx="1">
                  <c:v>43.8</c:v>
                </c:pt>
                <c:pt idx="2">
                  <c:v>44.9</c:v>
                </c:pt>
                <c:pt idx="3">
                  <c:v>40.700000000000003</c:v>
                </c:pt>
                <c:pt idx="4">
                  <c:v>42.6</c:v>
                </c:pt>
                <c:pt idx="5">
                  <c:v>44</c:v>
                </c:pt>
                <c:pt idx="6">
                  <c:v>45.3</c:v>
                </c:pt>
                <c:pt idx="7">
                  <c:v>45.5</c:v>
                </c:pt>
                <c:pt idx="8">
                  <c:v>41</c:v>
                </c:pt>
                <c:pt idx="9">
                  <c:v>43.1</c:v>
                </c:pt>
                <c:pt idx="10" formatCode="General">
                  <c:v>43.8</c:v>
                </c:pt>
                <c:pt idx="11">
                  <c:v>43</c:v>
                </c:pt>
                <c:pt idx="12">
                  <c:v>44.6</c:v>
                </c:pt>
                <c:pt idx="13">
                  <c:v>46.1</c:v>
                </c:pt>
                <c:pt idx="14">
                  <c:v>41.7</c:v>
                </c:pt>
              </c:numCache>
            </c:numRef>
          </c:val>
          <c:smooth val="0"/>
          <c:extLst>
            <c:ext xmlns:c16="http://schemas.microsoft.com/office/drawing/2014/chart" uri="{C3380CC4-5D6E-409C-BE32-E72D297353CC}">
              <c16:uniqueId val="{00000005-76FF-45EB-83DE-68CCF2BEE2C9}"/>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3"/>
          <c:min val="1.4"/>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2">
    <c:autoUpdate val="0"/>
  </c:externalData>
  <c:userShapes r:id="rId3"/>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123622892430844E-2"/>
          <c:y val="7.761102860627396E-2"/>
          <c:w val="0.71218374140360297"/>
          <c:h val="0.84971492690265471"/>
        </c:manualLayout>
      </c:layout>
      <c:lineChart>
        <c:grouping val="standard"/>
        <c:varyColors val="0"/>
        <c:ser>
          <c:idx val="0"/>
          <c:order val="0"/>
          <c:tx>
            <c:strRef>
              <c:f>'産業 (並換)'!$L$5</c:f>
              <c:strCache>
                <c:ptCount val="1"/>
                <c:pt idx="0">
                  <c:v>医療・福祉</c:v>
                </c:pt>
              </c:strCache>
            </c:strRef>
          </c:tx>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(並換)'!$M$5:$AA$5</c:f>
              <c:numCache>
                <c:formatCode>0.00_);[Red]\(0.00\)</c:formatCode>
                <c:ptCount val="15"/>
                <c:pt idx="0">
                  <c:v>2.02</c:v>
                </c:pt>
                <c:pt idx="1">
                  <c:v>1.9</c:v>
                </c:pt>
                <c:pt idx="2">
                  <c:v>1.98</c:v>
                </c:pt>
                <c:pt idx="3">
                  <c:v>2.0499999999999998</c:v>
                </c:pt>
                <c:pt idx="4">
                  <c:v>2.17</c:v>
                </c:pt>
                <c:pt idx="5">
                  <c:v>2.2999999999999998</c:v>
                </c:pt>
                <c:pt idx="6">
                  <c:v>2.4300000000000002</c:v>
                </c:pt>
                <c:pt idx="7">
                  <c:v>2.5</c:v>
                </c:pt>
                <c:pt idx="8">
                  <c:v>2.68</c:v>
                </c:pt>
                <c:pt idx="9">
                  <c:v>2.73</c:v>
                </c:pt>
                <c:pt idx="10">
                  <c:v>2.78</c:v>
                </c:pt>
                <c:pt idx="11">
                  <c:v>2.85</c:v>
                </c:pt>
                <c:pt idx="12">
                  <c:v>2.89</c:v>
                </c:pt>
                <c:pt idx="13">
                  <c:v>3.09</c:v>
                </c:pt>
                <c:pt idx="14">
                  <c:v>3.19</c:v>
                </c:pt>
              </c:numCache>
            </c:numRef>
          </c:val>
          <c:smooth val="0"/>
          <c:extLst>
            <c:ext xmlns:c16="http://schemas.microsoft.com/office/drawing/2014/chart" uri="{C3380CC4-5D6E-409C-BE32-E72D297353CC}">
              <c16:uniqueId val="{00000001-87B8-4799-B2B5-7E244F82E2B5}"/>
            </c:ext>
          </c:extLst>
        </c:ser>
        <c:ser>
          <c:idx val="1"/>
          <c:order val="1"/>
          <c:tx>
            <c:strRef>
              <c:f>'産業 (並換)'!$L$6</c:f>
              <c:strCache>
                <c:ptCount val="1"/>
                <c:pt idx="0">
                  <c:v>生活関連サービス業、娯楽業</c:v>
                </c:pt>
              </c:strCache>
            </c:strRef>
          </c:tx>
          <c:dLbls>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(並換)'!$M$6:$AA$6</c:f>
              <c:numCache>
                <c:formatCode>0.00_);[Red]\(0.00\)</c:formatCode>
                <c:ptCount val="15"/>
                <c:pt idx="0">
                  <c:v>1.9</c:v>
                </c:pt>
                <c:pt idx="1">
                  <c:v>1.87</c:v>
                </c:pt>
                <c:pt idx="2">
                  <c:v>1.94</c:v>
                </c:pt>
                <c:pt idx="3">
                  <c:v>1.98</c:v>
                </c:pt>
                <c:pt idx="4">
                  <c:v>2.02</c:v>
                </c:pt>
                <c:pt idx="5">
                  <c:v>2.04</c:v>
                </c:pt>
                <c:pt idx="6">
                  <c:v>2.11</c:v>
                </c:pt>
                <c:pt idx="7">
                  <c:v>2.15</c:v>
                </c:pt>
                <c:pt idx="8">
                  <c:v>2.2599999999999998</c:v>
                </c:pt>
                <c:pt idx="9">
                  <c:v>2.3199999999999998</c:v>
                </c:pt>
                <c:pt idx="10">
                  <c:v>2.33</c:v>
                </c:pt>
                <c:pt idx="11">
                  <c:v>2.34</c:v>
                </c:pt>
                <c:pt idx="12">
                  <c:v>2.38</c:v>
                </c:pt>
                <c:pt idx="13">
                  <c:v>2.46</c:v>
                </c:pt>
                <c:pt idx="14">
                  <c:v>2.5</c:v>
                </c:pt>
              </c:numCache>
            </c:numRef>
          </c:val>
          <c:smooth val="0"/>
          <c:extLst>
            <c:ext xmlns:c16="http://schemas.microsoft.com/office/drawing/2014/chart" uri="{C3380CC4-5D6E-409C-BE32-E72D297353CC}">
              <c16:uniqueId val="{00000003-87B8-4799-B2B5-7E244F82E2B5}"/>
            </c:ext>
          </c:extLst>
        </c:ser>
        <c:ser>
          <c:idx val="2"/>
          <c:order val="2"/>
          <c:tx>
            <c:strRef>
              <c:f>'産業 (並換)'!$L$7</c:f>
              <c:strCache>
                <c:ptCount val="1"/>
                <c:pt idx="0">
                  <c:v>運輸業、郵便業</c:v>
                </c:pt>
              </c:strCache>
            </c:strRef>
          </c:tx>
          <c:dLbls>
            <c:dLbl>
              <c:idx val="14"/>
              <c:layout>
                <c:manualLayout>
                  <c:x val="-1.9013348645018733E-3"/>
                  <c:y val="-1.08324242554657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(並換)'!$M$7:$AA$7</c:f>
              <c:numCache>
                <c:formatCode>0.00_);[Red]\(0.00\)</c:formatCode>
                <c:ptCount val="15"/>
                <c:pt idx="0">
                  <c:v>1.88</c:v>
                </c:pt>
                <c:pt idx="1">
                  <c:v>1.69</c:v>
                </c:pt>
                <c:pt idx="2">
                  <c:v>1.74</c:v>
                </c:pt>
                <c:pt idx="3">
                  <c:v>1.82</c:v>
                </c:pt>
                <c:pt idx="4">
                  <c:v>1.88</c:v>
                </c:pt>
                <c:pt idx="5">
                  <c:v>1.94</c:v>
                </c:pt>
                <c:pt idx="6">
                  <c:v>2</c:v>
                </c:pt>
                <c:pt idx="7">
                  <c:v>2.04</c:v>
                </c:pt>
                <c:pt idx="8">
                  <c:v>2.13</c:v>
                </c:pt>
                <c:pt idx="9">
                  <c:v>2.19</c:v>
                </c:pt>
                <c:pt idx="10">
                  <c:v>2.23</c:v>
                </c:pt>
                <c:pt idx="11">
                  <c:v>2.27</c:v>
                </c:pt>
                <c:pt idx="12">
                  <c:v>2.3199999999999998</c:v>
                </c:pt>
                <c:pt idx="13">
                  <c:v>2.39</c:v>
                </c:pt>
                <c:pt idx="14">
                  <c:v>2.4500000000000002</c:v>
                </c:pt>
              </c:numCache>
            </c:numRef>
          </c:val>
          <c:smooth val="0"/>
          <c:extLst>
            <c:ext xmlns:c16="http://schemas.microsoft.com/office/drawing/2014/chart" uri="{C3380CC4-5D6E-409C-BE32-E72D297353CC}">
              <c16:uniqueId val="{00000005-87B8-4799-B2B5-7E244F82E2B5}"/>
            </c:ext>
          </c:extLst>
        </c:ser>
        <c:ser>
          <c:idx val="3"/>
          <c:order val="3"/>
          <c:tx>
            <c:strRef>
              <c:f>'産業 (並換)'!$L$8</c:f>
              <c:strCache>
                <c:ptCount val="1"/>
                <c:pt idx="0">
                  <c:v>製造業</c:v>
                </c:pt>
              </c:strCache>
            </c:strRef>
          </c:tx>
          <c:dLbls>
            <c:dLbl>
              <c:idx val="14"/>
              <c:layout>
                <c:manualLayout>
                  <c:x val="-1.9013348645018733E-3"/>
                  <c:y val="-2.9315448252834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(並換)'!$M$8:$AA$8</c:f>
              <c:numCache>
                <c:formatCode>0.00_);[Red]\(0.00\)</c:formatCode>
                <c:ptCount val="15"/>
                <c:pt idx="0">
                  <c:v>1.78</c:v>
                </c:pt>
                <c:pt idx="1">
                  <c:v>1.77</c:v>
                </c:pt>
                <c:pt idx="2">
                  <c:v>1.81</c:v>
                </c:pt>
                <c:pt idx="3">
                  <c:v>1.86</c:v>
                </c:pt>
                <c:pt idx="4">
                  <c:v>1.91</c:v>
                </c:pt>
                <c:pt idx="5">
                  <c:v>1.95</c:v>
                </c:pt>
                <c:pt idx="6">
                  <c:v>1.98</c:v>
                </c:pt>
                <c:pt idx="7">
                  <c:v>2.02</c:v>
                </c:pt>
                <c:pt idx="8">
                  <c:v>2.0699999999999998</c:v>
                </c:pt>
                <c:pt idx="9">
                  <c:v>2.12</c:v>
                </c:pt>
                <c:pt idx="10">
                  <c:v>2.16</c:v>
                </c:pt>
                <c:pt idx="11">
                  <c:v>2.2200000000000002</c:v>
                </c:pt>
                <c:pt idx="12">
                  <c:v>2.2599999999999998</c:v>
                </c:pt>
                <c:pt idx="13">
                  <c:v>2.3199999999999998</c:v>
                </c:pt>
                <c:pt idx="14">
                  <c:v>2.37</c:v>
                </c:pt>
              </c:numCache>
            </c:numRef>
          </c:val>
          <c:smooth val="0"/>
          <c:extLst>
            <c:ext xmlns:c16="http://schemas.microsoft.com/office/drawing/2014/chart" uri="{C3380CC4-5D6E-409C-BE32-E72D297353CC}">
              <c16:uniqueId val="{00000007-87B8-4799-B2B5-7E244F82E2B5}"/>
            </c:ext>
          </c:extLst>
        </c:ser>
        <c:ser>
          <c:idx val="4"/>
          <c:order val="4"/>
          <c:tx>
            <c:strRef>
              <c:f>'産業 (並換)'!$L$9</c:f>
              <c:strCache>
                <c:ptCount val="1"/>
                <c:pt idx="0">
                  <c:v>金融業、保険業</c:v>
                </c:pt>
              </c:strCache>
            </c:strRef>
          </c:tx>
          <c:dLbls>
            <c:dLbl>
              <c:idx val="14"/>
              <c:layout>
                <c:manualLayout>
                  <c:x val="-1.9013348645018733E-3"/>
                  <c:y val="-2.706962569693371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(並換)'!$M$9:$AA$9</c:f>
              <c:numCache>
                <c:formatCode>0.00_);[Red]\(0.00\)</c:formatCode>
                <c:ptCount val="15"/>
                <c:pt idx="0">
                  <c:v>1.73</c:v>
                </c:pt>
                <c:pt idx="1">
                  <c:v>1.73</c:v>
                </c:pt>
                <c:pt idx="2">
                  <c:v>1.76</c:v>
                </c:pt>
                <c:pt idx="3">
                  <c:v>1.83</c:v>
                </c:pt>
                <c:pt idx="4">
                  <c:v>1.89</c:v>
                </c:pt>
                <c:pt idx="5">
                  <c:v>1.91</c:v>
                </c:pt>
                <c:pt idx="6">
                  <c:v>1.94</c:v>
                </c:pt>
                <c:pt idx="7">
                  <c:v>1.97</c:v>
                </c:pt>
                <c:pt idx="8">
                  <c:v>2.0299999999999998</c:v>
                </c:pt>
                <c:pt idx="9">
                  <c:v>2.1</c:v>
                </c:pt>
                <c:pt idx="10">
                  <c:v>2.15</c:v>
                </c:pt>
                <c:pt idx="11">
                  <c:v>2.2000000000000002</c:v>
                </c:pt>
                <c:pt idx="12">
                  <c:v>2.25</c:v>
                </c:pt>
                <c:pt idx="13">
                  <c:v>2.29</c:v>
                </c:pt>
                <c:pt idx="14">
                  <c:v>2.36</c:v>
                </c:pt>
              </c:numCache>
            </c:numRef>
          </c:val>
          <c:smooth val="0"/>
          <c:extLst>
            <c:ext xmlns:c16="http://schemas.microsoft.com/office/drawing/2014/chart" uri="{C3380CC4-5D6E-409C-BE32-E72D297353CC}">
              <c16:uniqueId val="{00000009-87B8-4799-B2B5-7E244F82E2B5}"/>
            </c:ext>
          </c:extLst>
        </c:ser>
        <c:ser>
          <c:idx val="5"/>
          <c:order val="5"/>
          <c:tx>
            <c:strRef>
              <c:f>'産業 (並換)'!$L$10</c:f>
              <c:strCache>
                <c:ptCount val="1"/>
                <c:pt idx="0">
                  <c:v>宿泊業、飲食サービス業</c:v>
                </c:pt>
              </c:strCache>
            </c:strRef>
          </c:tx>
          <c:dLbls>
            <c:dLbl>
              <c:idx val="14"/>
              <c:layout>
                <c:manualLayout>
                  <c:x val="-5.1102206054210158E-4"/>
                  <c:y val="-2.911128256593487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(並換)'!$M$10:$AA$10</c:f>
              <c:numCache>
                <c:formatCode>0.00_);[Red]\(0.00\)</c:formatCode>
                <c:ptCount val="15"/>
                <c:pt idx="0">
                  <c:v>1.58</c:v>
                </c:pt>
                <c:pt idx="1">
                  <c:v>1.49</c:v>
                </c:pt>
                <c:pt idx="2">
                  <c:v>1.58</c:v>
                </c:pt>
                <c:pt idx="3">
                  <c:v>1.68</c:v>
                </c:pt>
                <c:pt idx="4">
                  <c:v>1.7</c:v>
                </c:pt>
                <c:pt idx="5">
                  <c:v>1.78</c:v>
                </c:pt>
                <c:pt idx="6">
                  <c:v>1.83</c:v>
                </c:pt>
                <c:pt idx="7">
                  <c:v>1.88</c:v>
                </c:pt>
                <c:pt idx="8">
                  <c:v>1.98</c:v>
                </c:pt>
                <c:pt idx="9">
                  <c:v>2.06</c:v>
                </c:pt>
                <c:pt idx="10">
                  <c:v>2.11</c:v>
                </c:pt>
                <c:pt idx="11">
                  <c:v>2.14</c:v>
                </c:pt>
                <c:pt idx="12">
                  <c:v>2.14</c:v>
                </c:pt>
                <c:pt idx="13">
                  <c:v>2.23</c:v>
                </c:pt>
                <c:pt idx="14">
                  <c:v>2.3199999999999998</c:v>
                </c:pt>
              </c:numCache>
            </c:numRef>
          </c:val>
          <c:smooth val="0"/>
          <c:extLst>
            <c:ext xmlns:c16="http://schemas.microsoft.com/office/drawing/2014/chart" uri="{C3380CC4-5D6E-409C-BE32-E72D297353CC}">
              <c16:uniqueId val="{0000000B-87B8-4799-B2B5-7E244F82E2B5}"/>
            </c:ext>
          </c:extLst>
        </c:ser>
        <c:ser>
          <c:idx val="6"/>
          <c:order val="6"/>
          <c:tx>
            <c:strRef>
              <c:f>'産業 (並換)'!$L$11</c:f>
              <c:strCache>
                <c:ptCount val="1"/>
                <c:pt idx="0">
                  <c:v>卸売業、小売業</c:v>
                </c:pt>
              </c:strCache>
            </c:strRef>
          </c:tx>
          <c:dLbls>
            <c:dLbl>
              <c:idx val="14"/>
              <c:layout>
                <c:manualLayout>
                  <c:x val="-1.9013348645018733E-3"/>
                  <c:y val="2.369735742654668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(並換)'!$M$11:$AA$11</c:f>
              <c:numCache>
                <c:formatCode>0.00_);[Red]\(0.00\)</c:formatCode>
                <c:ptCount val="15"/>
                <c:pt idx="0">
                  <c:v>1.48</c:v>
                </c:pt>
                <c:pt idx="1">
                  <c:v>1.41</c:v>
                </c:pt>
                <c:pt idx="2">
                  <c:v>1.48</c:v>
                </c:pt>
                <c:pt idx="3">
                  <c:v>1.56</c:v>
                </c:pt>
                <c:pt idx="4">
                  <c:v>1.63</c:v>
                </c:pt>
                <c:pt idx="5">
                  <c:v>1.68</c:v>
                </c:pt>
                <c:pt idx="6">
                  <c:v>1.74</c:v>
                </c:pt>
                <c:pt idx="7">
                  <c:v>1.78</c:v>
                </c:pt>
                <c:pt idx="8">
                  <c:v>1.87</c:v>
                </c:pt>
                <c:pt idx="9">
                  <c:v>1.94</c:v>
                </c:pt>
                <c:pt idx="10">
                  <c:v>2</c:v>
                </c:pt>
                <c:pt idx="11">
                  <c:v>2.04</c:v>
                </c:pt>
                <c:pt idx="12">
                  <c:v>2.1</c:v>
                </c:pt>
                <c:pt idx="13">
                  <c:v>2.21</c:v>
                </c:pt>
                <c:pt idx="14">
                  <c:v>2.2799999999999998</c:v>
                </c:pt>
              </c:numCache>
            </c:numRef>
          </c:val>
          <c:smooth val="0"/>
          <c:extLst>
            <c:ext xmlns:c16="http://schemas.microsoft.com/office/drawing/2014/chart" uri="{C3380CC4-5D6E-409C-BE32-E72D297353CC}">
              <c16:uniqueId val="{0000000D-87B8-4799-B2B5-7E244F82E2B5}"/>
            </c:ext>
          </c:extLst>
        </c:ser>
        <c:ser>
          <c:idx val="7"/>
          <c:order val="7"/>
          <c:tx>
            <c:strRef>
              <c:f>'産業 (並換)'!$L$12</c:f>
              <c:strCache>
                <c:ptCount val="1"/>
                <c:pt idx="0">
                  <c:v>建設業</c:v>
                </c:pt>
              </c:strCache>
            </c:strRef>
          </c:tx>
          <c:marker>
            <c:symbol val="triangle"/>
            <c:size val="7"/>
          </c:marker>
          <c:dLbls>
            <c:dLbl>
              <c:idx val="14"/>
              <c:layout>
                <c:manualLayout>
                  <c:x val="-1.9013348645018733E-3"/>
                  <c:y val="-1.08324242554657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(並換)'!$M$12:$AA$12</c:f>
              <c:numCache>
                <c:formatCode>0.00_);[Red]\(0.00\)</c:formatCode>
                <c:ptCount val="15"/>
                <c:pt idx="0">
                  <c:v>1.56</c:v>
                </c:pt>
                <c:pt idx="1">
                  <c:v>1.46</c:v>
                </c:pt>
                <c:pt idx="2">
                  <c:v>1.52</c:v>
                </c:pt>
                <c:pt idx="3">
                  <c:v>1.58</c:v>
                </c:pt>
                <c:pt idx="4">
                  <c:v>1.66</c:v>
                </c:pt>
                <c:pt idx="5">
                  <c:v>1.69</c:v>
                </c:pt>
                <c:pt idx="6">
                  <c:v>1.72</c:v>
                </c:pt>
                <c:pt idx="7">
                  <c:v>1.76</c:v>
                </c:pt>
                <c:pt idx="8">
                  <c:v>1.83</c:v>
                </c:pt>
                <c:pt idx="9">
                  <c:v>1.88</c:v>
                </c:pt>
                <c:pt idx="10">
                  <c:v>1.93</c:v>
                </c:pt>
                <c:pt idx="11">
                  <c:v>1.97</c:v>
                </c:pt>
                <c:pt idx="12">
                  <c:v>2.0299999999999998</c:v>
                </c:pt>
                <c:pt idx="13">
                  <c:v>2.09</c:v>
                </c:pt>
                <c:pt idx="14">
                  <c:v>2.13</c:v>
                </c:pt>
              </c:numCache>
            </c:numRef>
          </c:val>
          <c:smooth val="0"/>
          <c:extLst>
            <c:ext xmlns:c16="http://schemas.microsoft.com/office/drawing/2014/chart" uri="{C3380CC4-5D6E-409C-BE32-E72D297353CC}">
              <c16:uniqueId val="{0000000F-87B8-4799-B2B5-7E244F82E2B5}"/>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14"/>
              <c:layout>
                <c:manualLayout>
                  <c:x val="-1.9013348645018733E-3"/>
                  <c:y val="-1.08324242554657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35-4C08-B877-033425D412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(並換)'!$M$4:$AA$4</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'産業 (並換)'!$M$13:$AA$13</c:f>
              <c:numCache>
                <c:formatCode>0.00_);[Red]\(0.00\)</c:formatCode>
                <c:ptCount val="15"/>
                <c:pt idx="0">
                  <c:v>1.35</c:v>
                </c:pt>
                <c:pt idx="1">
                  <c:v>1.39</c:v>
                </c:pt>
                <c:pt idx="2">
                  <c:v>1.42</c:v>
                </c:pt>
                <c:pt idx="3">
                  <c:v>1.48</c:v>
                </c:pt>
                <c:pt idx="4">
                  <c:v>1.54</c:v>
                </c:pt>
                <c:pt idx="5">
                  <c:v>1.59</c:v>
                </c:pt>
                <c:pt idx="6">
                  <c:v>1.63</c:v>
                </c:pt>
                <c:pt idx="7">
                  <c:v>1.66</c:v>
                </c:pt>
                <c:pt idx="8">
                  <c:v>1.7</c:v>
                </c:pt>
                <c:pt idx="9">
                  <c:v>1.74</c:v>
                </c:pt>
                <c:pt idx="10">
                  <c:v>1.77</c:v>
                </c:pt>
                <c:pt idx="11">
                  <c:v>1.8</c:v>
                </c:pt>
                <c:pt idx="12">
                  <c:v>1.84</c:v>
                </c:pt>
                <c:pt idx="13">
                  <c:v>1.91</c:v>
                </c:pt>
                <c:pt idx="14">
                  <c:v>1.98</c:v>
                </c:pt>
              </c:numCache>
            </c:numRef>
          </c:val>
          <c:smooth val="0"/>
          <c:extLst>
            <c:ext xmlns:c16="http://schemas.microsoft.com/office/drawing/2014/chart" uri="{C3380CC4-5D6E-409C-BE32-E72D297353CC}">
              <c16:uniqueId val="{00000011-87B8-4799-B2B5-7E244F82E2B5}"/>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3.2"/>
          <c:min val="1.2"/>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8391672431617743"/>
          <c:y val="7.1747625947017182E-2"/>
          <c:w val="0.20350464892275408"/>
          <c:h val="0.81101017187531865"/>
        </c:manualLayout>
      </c:layout>
      <c:overlay val="0"/>
      <c:txPr>
        <a:bodyPr/>
        <a:lstStyle/>
        <a:p>
          <a:pPr>
            <a:defRPr sz="800"/>
          </a:pPr>
          <a:endParaRPr lang="ja-JP"/>
        </a:p>
      </c:tx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全国</a:t>
            </a:r>
          </a:p>
        </c:rich>
      </c:tx>
      <c:layout>
        <c:manualLayout>
          <c:xMode val="edge"/>
          <c:yMode val="edge"/>
          <c:x val="0.22499520961647182"/>
          <c:y val="0.1598492813286617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40000"/>
                <a:lumOff val="6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7883-4D8E-B4FD-31C58A7DBDB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883-4D8E-B4FD-31C58A7DBDBF}"/>
              </c:ext>
            </c:extLst>
          </c:dPt>
          <c:dLbls>
            <c:dLbl>
              <c:idx val="0"/>
              <c:layout>
                <c:manualLayout>
                  <c:x val="-0.24492730799954354"/>
                  <c:y val="-0.13562676652973474"/>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43B58AEE-C872-4F72-B923-1A5B0EAFA8C8}"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82</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976916581079539"/>
                      <c:h val="0.32730774234344673"/>
                    </c:manualLayout>
                  </c15:layout>
                  <c15:dlblFieldTable/>
                  <c15:showDataLabelsRange val="0"/>
                </c:ext>
                <c:ext xmlns:c16="http://schemas.microsoft.com/office/drawing/2014/chart" uri="{C3380CC4-5D6E-409C-BE32-E72D297353CC}">
                  <c16:uniqueId val="{00000001-7883-4D8E-B4FD-31C58A7DBDBF}"/>
                </c:ext>
              </c:extLst>
            </c:dLbl>
            <c:dLbl>
              <c:idx val="1"/>
              <c:layout>
                <c:manualLayout>
                  <c:x val="0.18739623315183432"/>
                  <c:y val="0.22908269583209198"/>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fld id="{26D48414-554C-490B-AB24-00E8888BFF6C}"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18</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175951473260074"/>
                      <c:h val="0.27979996426424686"/>
                    </c:manualLayout>
                  </c15:layout>
                  <c15:dlblFieldTable/>
                  <c15:showDataLabelsRange val="0"/>
                </c:ext>
                <c:ext xmlns:c16="http://schemas.microsoft.com/office/drawing/2014/chart" uri="{C3380CC4-5D6E-409C-BE32-E72D297353CC}">
                  <c16:uniqueId val="{00000003-7883-4D8E-B4FD-31C58A7DBD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訪日外国人旅行消費額</c:v>
                </c:pt>
              </c:strCache>
            </c:strRef>
          </c:cat>
          <c:val>
            <c:numRef>
              <c:f>Sheet1!$B$2:$B$3</c:f>
              <c:numCache>
                <c:formatCode>#,##0</c:formatCode>
                <c:ptCount val="2"/>
                <c:pt idx="0">
                  <c:v>219312</c:v>
                </c:pt>
                <c:pt idx="1">
                  <c:v>48135</c:v>
                </c:pt>
              </c:numCache>
            </c:numRef>
          </c:val>
          <c:extLst>
            <c:ext xmlns:c16="http://schemas.microsoft.com/office/drawing/2014/chart" uri="{C3380CC4-5D6E-409C-BE32-E72D297353CC}">
              <c16:uniqueId val="{00000004-7883-4D8E-B4FD-31C58A7DBD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2"/>
          <c:tx>
            <c:strRef>
              <c:f>Sheet1!$A$6</c:f>
              <c:strCache>
                <c:ptCount val="1"/>
                <c:pt idx="0">
                  <c:v>卸売業・小売業</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2"/>
              <c:layout>
                <c:manualLayout>
                  <c:x val="2.3315264273498958E-2"/>
                  <c:y val="-4.295008907738118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568-4554-942F-60336921598A}"/>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Sheet1!$B$6:$O$6</c:f>
              <c:numCache>
                <c:formatCode>0.0%</c:formatCode>
                <c:ptCount val="14"/>
                <c:pt idx="0">
                  <c:v>0.29699999999999999</c:v>
                </c:pt>
                <c:pt idx="1">
                  <c:v>0.27800000000000002</c:v>
                </c:pt>
                <c:pt idx="2">
                  <c:v>0.24399999999999999</c:v>
                </c:pt>
                <c:pt idx="3">
                  <c:v>0.21600000000000003</c:v>
                </c:pt>
                <c:pt idx="4">
                  <c:v>0.187</c:v>
                </c:pt>
                <c:pt idx="5">
                  <c:v>0.157</c:v>
                </c:pt>
                <c:pt idx="6">
                  <c:v>0.14800000000000002</c:v>
                </c:pt>
                <c:pt idx="7">
                  <c:v>0.13400000000000001</c:v>
                </c:pt>
                <c:pt idx="8">
                  <c:v>0.12300000000000001</c:v>
                </c:pt>
                <c:pt idx="9">
                  <c:v>0.111</c:v>
                </c:pt>
                <c:pt idx="10">
                  <c:v>0.124</c:v>
                </c:pt>
                <c:pt idx="11">
                  <c:v>0.12</c:v>
                </c:pt>
                <c:pt idx="12">
                  <c:v>0.10265492852115519</c:v>
                </c:pt>
                <c:pt idx="13">
                  <c:v>0.10471548846824581</c:v>
                </c:pt>
              </c:numCache>
            </c:numRef>
          </c:val>
          <c:smooth val="0"/>
          <c:extLst>
            <c:ext xmlns:c16="http://schemas.microsoft.com/office/drawing/2014/chart" uri="{C3380CC4-5D6E-409C-BE32-E72D297353CC}">
              <c16:uniqueId val="{00000002-5568-4554-942F-60336921598A}"/>
            </c:ext>
          </c:extLst>
        </c:ser>
        <c:ser>
          <c:idx val="3"/>
          <c:order val="3"/>
          <c:tx>
            <c:strRef>
              <c:f>Sheet1!$A$7</c:f>
              <c:strCache>
                <c:ptCount val="1"/>
                <c:pt idx="0">
                  <c:v>医療・福祉</c:v>
                </c:pt>
              </c:strCache>
            </c:strRef>
          </c:tx>
          <c:spPr>
            <a:ln w="28575" cap="rnd">
              <a:solidFill>
                <a:schemeClr val="accent5">
                  <a:lumMod val="75000"/>
                </a:schemeClr>
              </a:solidFill>
              <a:round/>
            </a:ln>
            <a:effectLst/>
          </c:spPr>
          <c:marker>
            <c:symbol val="circle"/>
            <c:size val="5"/>
            <c:spPr>
              <a:solidFill>
                <a:schemeClr val="accent5">
                  <a:lumMod val="75000"/>
                </a:schemeClr>
              </a:solidFill>
              <a:ln w="9525">
                <a:solidFill>
                  <a:schemeClr val="accent5">
                    <a:lumMod val="75000"/>
                  </a:schemeClr>
                </a:solidFill>
              </a:ln>
              <a:effectLst/>
            </c:spPr>
          </c:marker>
          <c:dLbls>
            <c:dLbl>
              <c:idx val="4"/>
              <c:layout>
                <c:manualLayout>
                  <c:x val="-0.10825265953946495"/>
                  <c:y val="9.4866136784981805E-4"/>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5568-4554-942F-60336921598A}"/>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Sheet1!$B$7:$O$7</c:f>
              <c:numCache>
                <c:formatCode>0.0%</c:formatCode>
                <c:ptCount val="14"/>
                <c:pt idx="0">
                  <c:v>0.249</c:v>
                </c:pt>
                <c:pt idx="1">
                  <c:v>0.23399999999999999</c:v>
                </c:pt>
                <c:pt idx="2">
                  <c:v>0.21600000000000003</c:v>
                </c:pt>
                <c:pt idx="3">
                  <c:v>0.20399999999999999</c:v>
                </c:pt>
                <c:pt idx="4">
                  <c:v>0.17800000000000002</c:v>
                </c:pt>
                <c:pt idx="5">
                  <c:v>0.153</c:v>
                </c:pt>
                <c:pt idx="6">
                  <c:v>0.13500000000000001</c:v>
                </c:pt>
                <c:pt idx="7">
                  <c:v>0.124</c:v>
                </c:pt>
                <c:pt idx="8">
                  <c:v>0.113</c:v>
                </c:pt>
                <c:pt idx="9">
                  <c:v>0.10199999999999999</c:v>
                </c:pt>
                <c:pt idx="10">
                  <c:v>9.6999999999999989E-2</c:v>
                </c:pt>
                <c:pt idx="11">
                  <c:v>9.7000000000000003E-2</c:v>
                </c:pt>
                <c:pt idx="12">
                  <c:v>9.2395708116290456E-2</c:v>
                </c:pt>
                <c:pt idx="13">
                  <c:v>9.4371147855685955E-2</c:v>
                </c:pt>
              </c:numCache>
            </c:numRef>
          </c:val>
          <c:smooth val="0"/>
          <c:extLst>
            <c:ext xmlns:c16="http://schemas.microsoft.com/office/drawing/2014/chart" uri="{C3380CC4-5D6E-409C-BE32-E72D297353CC}">
              <c16:uniqueId val="{00000005-5568-4554-942F-60336921598A}"/>
            </c:ext>
          </c:extLst>
        </c:ser>
        <c:ser>
          <c:idx val="4"/>
          <c:order val="4"/>
          <c:tx>
            <c:strRef>
              <c:f>Sheet1!$A$8</c:f>
              <c:strCache>
                <c:ptCount val="1"/>
                <c:pt idx="0">
                  <c:v>建設業</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dLbls>
            <c:dLbl>
              <c:idx val="3"/>
              <c:layout>
                <c:manualLayout>
                  <c:x val="-6.8907661399347342E-2"/>
                  <c:y val="3.48565881672922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5568-4554-942F-60336921598A}"/>
                </c:ext>
              </c:extLst>
            </c:dLbl>
            <c:dLbl>
              <c:idx val="13"/>
              <c:layout>
                <c:manualLayout>
                  <c:x val="-8.8194454652138106E-3"/>
                  <c:y val="-3.0839274179911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Sheet1!$B$8:$O$8</c:f>
              <c:numCache>
                <c:formatCode>0.0%</c:formatCode>
                <c:ptCount val="14"/>
                <c:pt idx="0">
                  <c:v>0.27100000000000002</c:v>
                </c:pt>
                <c:pt idx="1">
                  <c:v>0.23300000000000001</c:v>
                </c:pt>
                <c:pt idx="2">
                  <c:v>0.19500000000000001</c:v>
                </c:pt>
                <c:pt idx="3">
                  <c:v>0.153</c:v>
                </c:pt>
                <c:pt idx="4">
                  <c:v>0.14699999999999999</c:v>
                </c:pt>
                <c:pt idx="5">
                  <c:v>0.121</c:v>
                </c:pt>
                <c:pt idx="6">
                  <c:v>0.11</c:v>
                </c:pt>
                <c:pt idx="7">
                  <c:v>9.5000000000000001E-2</c:v>
                </c:pt>
                <c:pt idx="8">
                  <c:v>7.9000000000000001E-2</c:v>
                </c:pt>
                <c:pt idx="9">
                  <c:v>6.4000000000000001E-2</c:v>
                </c:pt>
                <c:pt idx="10">
                  <c:v>5.7999999999999996E-2</c:v>
                </c:pt>
                <c:pt idx="11">
                  <c:v>4.9000000000000002E-2</c:v>
                </c:pt>
                <c:pt idx="12">
                  <c:v>4.6324437598012684E-2</c:v>
                </c:pt>
                <c:pt idx="13">
                  <c:v>5.0243039555245048E-2</c:v>
                </c:pt>
              </c:numCache>
            </c:numRef>
          </c:val>
          <c:smooth val="0"/>
          <c:extLst>
            <c:ext xmlns:c16="http://schemas.microsoft.com/office/drawing/2014/chart" uri="{C3380CC4-5D6E-409C-BE32-E72D297353CC}">
              <c16:uniqueId val="{00000008-5568-4554-942F-60336921598A}"/>
            </c:ext>
          </c:extLst>
        </c:ser>
        <c:ser>
          <c:idx val="5"/>
          <c:order val="5"/>
          <c:tx>
            <c:strRef>
              <c:f>Sheet1!$A$9</c:f>
              <c:strCache>
                <c:ptCount val="1"/>
                <c:pt idx="0">
                  <c:v>宿泊業・飲食サービス業</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5"/>
              <c:layout>
                <c:manualLayout>
                  <c:x val="-0.18652211418799167"/>
                  <c:y val="4.521062008145387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5568-4554-942F-60336921598A}"/>
                </c:ext>
              </c:extLst>
            </c:dLbl>
            <c:dLbl>
              <c:idx val="13"/>
              <c:layout>
                <c:manualLayout>
                  <c:x val="-2.6458336395640894E-2"/>
                  <c:y val="2.803570379991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Sheet1!$B$9:$O$9</c:f>
              <c:numCache>
                <c:formatCode>0.0%</c:formatCode>
                <c:ptCount val="14"/>
                <c:pt idx="0">
                  <c:v>0.19699999999999998</c:v>
                </c:pt>
                <c:pt idx="1">
                  <c:v>0.17899999999999999</c:v>
                </c:pt>
                <c:pt idx="2">
                  <c:v>0.129</c:v>
                </c:pt>
                <c:pt idx="3">
                  <c:v>0.114</c:v>
                </c:pt>
                <c:pt idx="4">
                  <c:v>0.11900000000000001</c:v>
                </c:pt>
                <c:pt idx="5">
                  <c:v>0.09</c:v>
                </c:pt>
                <c:pt idx="6">
                  <c:v>7.6999999999999999E-2</c:v>
                </c:pt>
                <c:pt idx="7">
                  <c:v>6.6000000000000003E-2</c:v>
                </c:pt>
                <c:pt idx="8">
                  <c:v>5.7000000000000002E-2</c:v>
                </c:pt>
                <c:pt idx="9">
                  <c:v>5.2000000000000005E-2</c:v>
                </c:pt>
                <c:pt idx="10">
                  <c:v>5.2000000000000005E-2</c:v>
                </c:pt>
                <c:pt idx="11">
                  <c:v>5.0999999999999997E-2</c:v>
                </c:pt>
                <c:pt idx="12">
                  <c:v>4.3103938494432885E-2</c:v>
                </c:pt>
                <c:pt idx="13">
                  <c:v>4.5197051161243833E-2</c:v>
                </c:pt>
              </c:numCache>
            </c:numRef>
          </c:val>
          <c:smooth val="0"/>
          <c:extLst>
            <c:ext xmlns:c16="http://schemas.microsoft.com/office/drawing/2014/chart" uri="{C3380CC4-5D6E-409C-BE32-E72D297353CC}">
              <c16:uniqueId val="{0000000B-5568-4554-942F-60336921598A}"/>
            </c:ext>
          </c:extLst>
        </c:ser>
        <c:dLbls>
          <c:showLegendKey val="0"/>
          <c:showVal val="0"/>
          <c:showCatName val="0"/>
          <c:showSerName val="0"/>
          <c:showPercent val="0"/>
          <c:showBubbleSize val="0"/>
        </c:dLbls>
        <c:marker val="1"/>
        <c:smooth val="0"/>
        <c:axId val="2058430799"/>
        <c:axId val="2058424559"/>
      </c:lineChart>
      <c:lineChart>
        <c:grouping val="standard"/>
        <c:varyColors val="0"/>
        <c:ser>
          <c:idx val="0"/>
          <c:order val="0"/>
          <c:tx>
            <c:strRef>
              <c:f>Sheet1!$A$4</c:f>
              <c:strCache>
                <c:ptCount val="1"/>
                <c:pt idx="0">
                  <c:v>製造業［右目盛り］</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5"/>
              <c:layout>
                <c:manualLayout>
                  <c:x val="-2.7429722674704657E-3"/>
                  <c:y val="-9.38855484252909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5568-4554-942F-60336921598A}"/>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Sheet1!$B$4:$O$4</c:f>
              <c:numCache>
                <c:formatCode>0.0%</c:formatCode>
                <c:ptCount val="14"/>
                <c:pt idx="0">
                  <c:v>0.52400000000000002</c:v>
                </c:pt>
                <c:pt idx="1">
                  <c:v>0.499</c:v>
                </c:pt>
                <c:pt idx="2">
                  <c:v>0.46799999999999997</c:v>
                </c:pt>
                <c:pt idx="3">
                  <c:v>0.435</c:v>
                </c:pt>
                <c:pt idx="4">
                  <c:v>0.39700000000000002</c:v>
                </c:pt>
                <c:pt idx="5">
                  <c:v>0.33899999999999997</c:v>
                </c:pt>
                <c:pt idx="6">
                  <c:v>0.311</c:v>
                </c:pt>
                <c:pt idx="7">
                  <c:v>0.27899999999999997</c:v>
                </c:pt>
                <c:pt idx="8">
                  <c:v>0.24299999999999999</c:v>
                </c:pt>
                <c:pt idx="9">
                  <c:v>0.23</c:v>
                </c:pt>
                <c:pt idx="10">
                  <c:v>0.23</c:v>
                </c:pt>
                <c:pt idx="11">
                  <c:v>0.19700000000000001</c:v>
                </c:pt>
                <c:pt idx="12">
                  <c:v>0.17916123424598002</c:v>
                </c:pt>
                <c:pt idx="13">
                  <c:v>0.17943876554463181</c:v>
                </c:pt>
              </c:numCache>
            </c:numRef>
          </c:val>
          <c:smooth val="0"/>
          <c:extLst>
            <c:ext xmlns:c16="http://schemas.microsoft.com/office/drawing/2014/chart" uri="{C3380CC4-5D6E-409C-BE32-E72D297353CC}">
              <c16:uniqueId val="{0000000E-5568-4554-942F-60336921598A}"/>
            </c:ext>
          </c:extLst>
        </c:ser>
        <c:ser>
          <c:idx val="1"/>
          <c:order val="1"/>
          <c:tx>
            <c:strRef>
              <c:f>Sheet1!$A$5</c:f>
              <c:strCache>
                <c:ptCount val="1"/>
                <c:pt idx="0">
                  <c:v>全産業［右目盛り］</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2.0572292006028392E-2"/>
                  <c:y val="-5.425274409774465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5568-4554-942F-60336921598A}"/>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C1-4BB4-A4B4-1882E51EC0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Sheet1!$B$3:$O$3</c:f>
              <c:strCache>
                <c:ptCount val="14"/>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strCache>
            </c:strRef>
          </c:cat>
          <c:val>
            <c:numRef>
              <c:f>Sheet1!$B$5:$O$5</c:f>
              <c:numCache>
                <c:formatCode>0.0%</c:formatCode>
                <c:ptCount val="14"/>
                <c:pt idx="0">
                  <c:v>0.28800000000000003</c:v>
                </c:pt>
                <c:pt idx="1">
                  <c:v>0.27</c:v>
                </c:pt>
                <c:pt idx="2">
                  <c:v>0.23800000000000002</c:v>
                </c:pt>
                <c:pt idx="3">
                  <c:v>0.21100000000000002</c:v>
                </c:pt>
                <c:pt idx="4">
                  <c:v>0.19500000000000001</c:v>
                </c:pt>
                <c:pt idx="5">
                  <c:v>0.16699999999999998</c:v>
                </c:pt>
                <c:pt idx="6">
                  <c:v>0.14899999999999999</c:v>
                </c:pt>
                <c:pt idx="7">
                  <c:v>0.13300000000000001</c:v>
                </c:pt>
                <c:pt idx="8">
                  <c:v>0.11900000000000001</c:v>
                </c:pt>
                <c:pt idx="9">
                  <c:v>0.107</c:v>
                </c:pt>
                <c:pt idx="10">
                  <c:v>0.107</c:v>
                </c:pt>
                <c:pt idx="11">
                  <c:v>0.10199999999999999</c:v>
                </c:pt>
                <c:pt idx="12">
                  <c:v>9.3553299847006138E-2</c:v>
                </c:pt>
                <c:pt idx="13">
                  <c:v>9.6544917953150108E-2</c:v>
                </c:pt>
              </c:numCache>
            </c:numRef>
          </c:val>
          <c:smooth val="0"/>
          <c:extLst>
            <c:ext xmlns:c16="http://schemas.microsoft.com/office/drawing/2014/chart" uri="{C3380CC4-5D6E-409C-BE32-E72D297353CC}">
              <c16:uniqueId val="{00000011-5568-4554-942F-60336921598A}"/>
            </c:ext>
          </c:extLst>
        </c:ser>
        <c:dLbls>
          <c:showLegendKey val="0"/>
          <c:showVal val="0"/>
          <c:showCatName val="0"/>
          <c:showSerName val="0"/>
          <c:showPercent val="0"/>
          <c:showBubbleSize val="0"/>
        </c:dLbls>
        <c:marker val="1"/>
        <c:smooth val="0"/>
        <c:axId val="1863537967"/>
        <c:axId val="2067700351"/>
      </c:lineChart>
      <c:catAx>
        <c:axId val="205843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24559"/>
        <c:crosses val="autoZero"/>
        <c:auto val="1"/>
        <c:lblAlgn val="ctr"/>
        <c:lblOffset val="100"/>
        <c:noMultiLvlLbl val="0"/>
      </c:catAx>
      <c:valAx>
        <c:axId val="2058424559"/>
        <c:scaling>
          <c:orientation val="minMax"/>
          <c:max val="0.4"/>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30799"/>
        <c:crosses val="autoZero"/>
        <c:crossBetween val="between"/>
      </c:valAx>
      <c:valAx>
        <c:axId val="2067700351"/>
        <c:scaling>
          <c:orientation val="minMax"/>
          <c:min val="-0.2"/>
        </c:scaling>
        <c:delete val="0"/>
        <c:axPos val="r"/>
        <c:numFmt formatCode="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63537967"/>
        <c:crosses val="max"/>
        <c:crossBetween val="between"/>
      </c:valAx>
      <c:catAx>
        <c:axId val="1863537967"/>
        <c:scaling>
          <c:orientation val="minMax"/>
        </c:scaling>
        <c:delete val="1"/>
        <c:axPos val="b"/>
        <c:numFmt formatCode="General" sourceLinked="1"/>
        <c:majorTickMark val="out"/>
        <c:minorTickMark val="none"/>
        <c:tickLblPos val="nextTo"/>
        <c:crossAx val="20677003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'201106更新版29（業種別雇用者と非正規割合）'!$L$9:$L$29</c:f>
              <c:numCache>
                <c:formatCode>0.0%</c:formatCode>
                <c:ptCount val="19"/>
                <c:pt idx="0">
                  <c:v>0.38191133858888171</c:v>
                </c:pt>
                <c:pt idx="1">
                  <c:v>0.51146016989902232</c:v>
                </c:pt>
                <c:pt idx="2">
                  <c:v>0.18362416107382551</c:v>
                </c:pt>
                <c:pt idx="3">
                  <c:v>0.26646475195822455</c:v>
                </c:pt>
                <c:pt idx="4">
                  <c:v>0.14418350628072091</c:v>
                </c:pt>
                <c:pt idx="5">
                  <c:v>0.18256379100850548</c:v>
                </c:pt>
                <c:pt idx="6">
                  <c:v>0.31799280912927935</c:v>
                </c:pt>
                <c:pt idx="7">
                  <c:v>0.50067221436684362</c:v>
                </c:pt>
                <c:pt idx="8">
                  <c:v>0.22840343735866123</c:v>
                </c:pt>
                <c:pt idx="9">
                  <c:v>0.39777993318245503</c:v>
                </c:pt>
                <c:pt idx="10">
                  <c:v>0.2468114844796459</c:v>
                </c:pt>
                <c:pt idx="11">
                  <c:v>0.74353806781829812</c:v>
                </c:pt>
                <c:pt idx="12">
                  <c:v>0.57160314227524001</c:v>
                </c:pt>
                <c:pt idx="13">
                  <c:v>0.39411623356561737</c:v>
                </c:pt>
                <c:pt idx="14">
                  <c:v>0.39131962519521085</c:v>
                </c:pt>
                <c:pt idx="15">
                  <c:v>0.32998885172798215</c:v>
                </c:pt>
                <c:pt idx="16">
                  <c:v>0.51350843269953805</c:v>
                </c:pt>
                <c:pt idx="17">
                  <c:v>0.16449497530233351</c:v>
                </c:pt>
                <c:pt idx="18">
                  <c:v>0.54575382211806722</c:v>
                </c:pt>
              </c:numCache>
            </c:numRef>
          </c:val>
          <c:extLst>
            <c:ext xmlns:c16="http://schemas.microsoft.com/office/drawing/2014/chart" uri="{C3380CC4-5D6E-409C-BE32-E72D297353CC}">
              <c16:uniqueId val="{00000000-AB1B-4553-B451-40E444DC8EC6}"/>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'201106更新版29（業種別雇用者と非正規割合）'!$K$9:$K$29</c:f>
              <c:numCache>
                <c:formatCode>0.0%</c:formatCode>
                <c:ptCount val="19"/>
                <c:pt idx="0">
                  <c:v>0.39796972215924836</c:v>
                </c:pt>
                <c:pt idx="1">
                  <c:v>0.7142857142857143</c:v>
                </c:pt>
                <c:pt idx="2">
                  <c:v>0.20683856502242151</c:v>
                </c:pt>
                <c:pt idx="3">
                  <c:v>0.25694328953933143</c:v>
                </c:pt>
                <c:pt idx="4">
                  <c:v>9.7297297297297303E-2</c:v>
                </c:pt>
                <c:pt idx="5">
                  <c:v>0.18938480096501809</c:v>
                </c:pt>
                <c:pt idx="6">
                  <c:v>0.32321214542548943</c:v>
                </c:pt>
                <c:pt idx="7">
                  <c:v>0.48595920780372448</c:v>
                </c:pt>
                <c:pt idx="8">
                  <c:v>0.24108108108108109</c:v>
                </c:pt>
                <c:pt idx="9">
                  <c:v>0.38208616780045351</c:v>
                </c:pt>
                <c:pt idx="10">
                  <c:v>0.25853658536585367</c:v>
                </c:pt>
                <c:pt idx="11">
                  <c:v>0.75427617855652895</c:v>
                </c:pt>
                <c:pt idx="12">
                  <c:v>0.54113655640373193</c:v>
                </c:pt>
                <c:pt idx="13">
                  <c:v>0.421875</c:v>
                </c:pt>
                <c:pt idx="14">
                  <c:v>0.41114359974009096</c:v>
                </c:pt>
                <c:pt idx="15">
                  <c:v>0.30722891566265059</c:v>
                </c:pt>
                <c:pt idx="16">
                  <c:v>0.54380225372591784</c:v>
                </c:pt>
                <c:pt idx="17">
                  <c:v>0.18763479511143064</c:v>
                </c:pt>
                <c:pt idx="18">
                  <c:v>0.55349412492269634</c:v>
                </c:pt>
              </c:numCache>
            </c:numRef>
          </c:val>
          <c:extLst>
            <c:ext xmlns:c16="http://schemas.microsoft.com/office/drawing/2014/chart" uri="{C3380CC4-5D6E-409C-BE32-E72D297353CC}">
              <c16:uniqueId val="{00000001-AB1B-4553-B451-40E444DC8EC6}"/>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'201106更新版29（業種別雇用者と非正規割合）'!$I$9:$I$29</c:f>
              <c:numCache>
                <c:formatCode>#,##0_);\(#,##0\)</c:formatCode>
                <c:ptCount val="19"/>
                <c:pt idx="0">
                  <c:v>1579900</c:v>
                </c:pt>
                <c:pt idx="1">
                  <c:v>3500</c:v>
                </c:pt>
                <c:pt idx="2">
                  <c:v>36900</c:v>
                </c:pt>
                <c:pt idx="3">
                  <c:v>154500</c:v>
                </c:pt>
                <c:pt idx="4">
                  <c:v>1800</c:v>
                </c:pt>
                <c:pt idx="5">
                  <c:v>31400</c:v>
                </c:pt>
                <c:pt idx="6">
                  <c:v>80900</c:v>
                </c:pt>
                <c:pt idx="7">
                  <c:v>328800</c:v>
                </c:pt>
                <c:pt idx="8">
                  <c:v>22300</c:v>
                </c:pt>
                <c:pt idx="9">
                  <c:v>33700</c:v>
                </c:pt>
                <c:pt idx="10">
                  <c:v>31800</c:v>
                </c:pt>
                <c:pt idx="11">
                  <c:v>180800</c:v>
                </c:pt>
                <c:pt idx="12">
                  <c:v>63800</c:v>
                </c:pt>
                <c:pt idx="13">
                  <c:v>86400</c:v>
                </c:pt>
                <c:pt idx="14">
                  <c:v>253100</c:v>
                </c:pt>
                <c:pt idx="15">
                  <c:v>5100</c:v>
                </c:pt>
                <c:pt idx="16">
                  <c:v>149600</c:v>
                </c:pt>
                <c:pt idx="17">
                  <c:v>26100</c:v>
                </c:pt>
                <c:pt idx="18">
                  <c:v>89500</c:v>
                </c:pt>
              </c:numCache>
            </c:numRef>
          </c:val>
          <c:extLst>
            <c:ext xmlns:c16="http://schemas.microsoft.com/office/drawing/2014/chart" uri="{C3380CC4-5D6E-409C-BE32-E72D297353CC}">
              <c16:uniqueId val="{00000002-AB1B-4553-B451-40E444DC8EC6}"/>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'201106更新版29（業種別雇用者と非正規割合）'!$H$9:$H$29</c:f>
              <c:numCache>
                <c:formatCode>#,##0_);\(#,##0\)</c:formatCode>
                <c:ptCount val="19"/>
                <c:pt idx="0">
                  <c:v>2390000</c:v>
                </c:pt>
                <c:pt idx="1">
                  <c:v>1400</c:v>
                </c:pt>
                <c:pt idx="2">
                  <c:v>141500</c:v>
                </c:pt>
                <c:pt idx="3">
                  <c:v>446800</c:v>
                </c:pt>
                <c:pt idx="4">
                  <c:v>16700</c:v>
                </c:pt>
                <c:pt idx="5">
                  <c:v>134400</c:v>
                </c:pt>
                <c:pt idx="6">
                  <c:v>169400</c:v>
                </c:pt>
                <c:pt idx="7">
                  <c:v>347800</c:v>
                </c:pt>
                <c:pt idx="8">
                  <c:v>70200</c:v>
                </c:pt>
                <c:pt idx="9">
                  <c:v>54500</c:v>
                </c:pt>
                <c:pt idx="10">
                  <c:v>91200</c:v>
                </c:pt>
                <c:pt idx="11">
                  <c:v>58900</c:v>
                </c:pt>
                <c:pt idx="12">
                  <c:v>54100</c:v>
                </c:pt>
                <c:pt idx="13">
                  <c:v>118400</c:v>
                </c:pt>
                <c:pt idx="14">
                  <c:v>362500</c:v>
                </c:pt>
                <c:pt idx="15">
                  <c:v>11500</c:v>
                </c:pt>
                <c:pt idx="16">
                  <c:v>125500</c:v>
                </c:pt>
                <c:pt idx="17">
                  <c:v>113000</c:v>
                </c:pt>
                <c:pt idx="18">
                  <c:v>72200</c:v>
                </c:pt>
              </c:numCache>
            </c:numRef>
          </c:val>
          <c:extLst>
            <c:ext xmlns:c16="http://schemas.microsoft.com/office/drawing/2014/chart" uri="{C3380CC4-5D6E-409C-BE32-E72D297353CC}">
              <c16:uniqueId val="{00000003-AB1B-4553-B451-40E444DC8EC6}"/>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16907261592301"/>
          <c:y val="5.1400554097404488E-2"/>
          <c:w val="0.86611217889102432"/>
          <c:h val="0.63731338892372968"/>
        </c:manualLayout>
      </c:layout>
      <c:lineChart>
        <c:grouping val="standard"/>
        <c:varyColors val="0"/>
        <c:ser>
          <c:idx val="0"/>
          <c:order val="0"/>
          <c:tx>
            <c:strRef>
              <c:f>グラフ!$A$27</c:f>
              <c:strCache>
                <c:ptCount val="1"/>
                <c:pt idx="0">
                  <c:v>大阪府</c:v>
                </c:pt>
              </c:strCache>
            </c:strRef>
          </c:tx>
          <c:dLbls>
            <c:dLbl>
              <c:idx val="1"/>
              <c:layout>
                <c:manualLayout>
                  <c:x val="-6.7507919265098387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5E-48A0-BF8E-F1D00D5BCD94}"/>
                </c:ext>
              </c:extLst>
            </c:dLbl>
            <c:dLbl>
              <c:idx val="3"/>
              <c:layout>
                <c:manualLayout>
                  <c:x val="-6.7507919265098387E-2"/>
                  <c:y val="-0.1000367902635890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5E-48A0-BF8E-F1D00D5BCD94}"/>
                </c:ext>
              </c:extLst>
            </c:dLbl>
            <c:dLbl>
              <c:idx val="5"/>
              <c:layout>
                <c:manualLayout>
                  <c:x val="-6.7507919265098443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5E-48A0-BF8E-F1D00D5BCD94}"/>
                </c:ext>
              </c:extLst>
            </c:dLbl>
            <c:dLbl>
              <c:idx val="7"/>
              <c:layout>
                <c:manualLayout>
                  <c:x val="-6.420128256765556E-2"/>
                  <c:y val="-7.880557486411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5E-48A0-BF8E-F1D00D5BCD94}"/>
                </c:ext>
              </c:extLst>
            </c:dLbl>
            <c:dLbl>
              <c:idx val="9"/>
              <c:layout>
                <c:manualLayout>
                  <c:x val="-6.7507919265098387E-2"/>
                  <c:y val="-7.9255336701819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5E-48A0-BF8E-F1D00D5BCD94}"/>
                </c:ext>
              </c:extLst>
            </c:dLbl>
            <c:dLbl>
              <c:idx val="10"/>
              <c:layout>
                <c:manualLayout>
                  <c:x val="-6.2392757939293608E-2"/>
                  <c:y val="-3.4759571945692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5E-48A0-BF8E-F1D00D5BCD94}"/>
                </c:ext>
              </c:extLst>
            </c:dLbl>
            <c:dLbl>
              <c:idx val="11"/>
              <c:layout>
                <c:manualLayout>
                  <c:x val="-4.2984840228395042E-2"/>
                  <c:y val="-9.1272850293393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5E-48A0-BF8E-F1D00D5BCD94}"/>
                </c:ext>
              </c:extLst>
            </c:dLbl>
            <c:dLbl>
              <c:idx val="12"/>
              <c:tx>
                <c:rich>
                  <a:bodyPr/>
                  <a:lstStyle/>
                  <a:p>
                    <a:fld id="{0CD3E5DF-0F25-41B5-9512-BAEF0373D49F}"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27-45EE-A33B-D94BE0B330D7}"/>
                </c:ext>
              </c:extLst>
            </c:dLbl>
            <c:dLbl>
              <c:idx val="13"/>
              <c:spPr>
                <a:noFill/>
                <a:ln>
                  <a:noFill/>
                </a:ln>
                <a:effectLst/>
              </c:spPr>
              <c:txPr>
                <a:bodyPr/>
                <a:lstStyle/>
                <a:p>
                  <a:pPr>
                    <a:defRPr sz="800" u="none">
                      <a:solidFill>
                        <a:schemeClr val="tx1"/>
                      </a:solidFill>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2-1CC5-4866-8C29-CA1CD2FB4E9D}"/>
                </c:ext>
              </c:extLst>
            </c:dLbl>
            <c:spPr>
              <a:noFill/>
              <a:ln>
                <a:noFill/>
              </a:ln>
              <a:effectLst/>
            </c:spPr>
            <c:txPr>
              <a:bodyPr/>
              <a:lstStyle/>
              <a:p>
                <a:pPr>
                  <a:defRPr sz="8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グラフ!$C$27:$P$27</c:f>
              <c:numCache>
                <c:formatCode>#,##0_);[Red]\(#,##0\)</c:formatCode>
                <c:ptCount val="14"/>
                <c:pt idx="0">
                  <c:v>10325</c:v>
                </c:pt>
                <c:pt idx="1">
                  <c:v>10521</c:v>
                </c:pt>
                <c:pt idx="2">
                  <c:v>10533</c:v>
                </c:pt>
                <c:pt idx="3">
                  <c:v>10853</c:v>
                </c:pt>
                <c:pt idx="4">
                  <c:v>11916</c:v>
                </c:pt>
                <c:pt idx="5">
                  <c:v>13365</c:v>
                </c:pt>
                <c:pt idx="6">
                  <c:v>15600</c:v>
                </c:pt>
                <c:pt idx="7">
                  <c:v>17376</c:v>
                </c:pt>
                <c:pt idx="8">
                  <c:v>18334</c:v>
                </c:pt>
                <c:pt idx="9">
                  <c:v>18232</c:v>
                </c:pt>
                <c:pt idx="10">
                  <c:v>17860</c:v>
                </c:pt>
                <c:pt idx="11" formatCode="#,##0">
                  <c:v>16081</c:v>
                </c:pt>
                <c:pt idx="12">
                  <c:v>16919</c:v>
                </c:pt>
                <c:pt idx="13">
                  <c:v>20204</c:v>
                </c:pt>
              </c:numCache>
            </c:numRef>
          </c:val>
          <c:smooth val="0"/>
          <c:extLst>
            <c:ext xmlns:c16="http://schemas.microsoft.com/office/drawing/2014/chart" uri="{C3380CC4-5D6E-409C-BE32-E72D297353CC}">
              <c16:uniqueId val="{00000007-8B5E-48A0-BF8E-F1D00D5BCD94}"/>
            </c:ext>
          </c:extLst>
        </c:ser>
        <c:ser>
          <c:idx val="1"/>
          <c:order val="1"/>
          <c:tx>
            <c:strRef>
              <c:f>グラフ!$A$28</c:f>
              <c:strCache>
                <c:ptCount val="1"/>
                <c:pt idx="0">
                  <c:v>東京都</c:v>
                </c:pt>
              </c:strCache>
            </c:strRef>
          </c:tx>
          <c:dLbls>
            <c:dLbl>
              <c:idx val="1"/>
              <c:layout>
                <c:manualLayout>
                  <c:x val="-6.7507919265098387E-2"/>
                  <c:y val="-7.9255336701819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5E-48A0-BF8E-F1D00D5BCD94}"/>
                </c:ext>
              </c:extLst>
            </c:dLbl>
            <c:dLbl>
              <c:idx val="9"/>
              <c:layout>
                <c:manualLayout>
                  <c:x val="-5.4349716086264023E-2"/>
                  <c:y val="-3.66893562685672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5E-48A0-BF8E-F1D00D5BCD94}"/>
                </c:ext>
              </c:extLst>
            </c:dLbl>
            <c:dLbl>
              <c:idx val="10"/>
              <c:layout>
                <c:manualLayout>
                  <c:x val="-0.11121513795373948"/>
                  <c:y val="5.462759075742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C7-439E-8598-30CA22419676}"/>
                </c:ext>
              </c:extLst>
            </c:dLbl>
            <c:dLbl>
              <c:idx val="12"/>
              <c:layout>
                <c:manualLayout>
                  <c:x val="-4.6461118767035563E-2"/>
                  <c:y val="5.1014052679694562E-2"/>
                </c:manualLayout>
              </c:layout>
              <c:tx>
                <c:rich>
                  <a:bodyPr/>
                  <a:lstStyle/>
                  <a:p>
                    <a:fld id="{9BDD1506-D3DE-47E1-9677-ABCE5D7AD336}" type="VALUE">
                      <a:rPr lang="en-US" altLang="ja-JP">
                        <a:solidFill>
                          <a:schemeClr val="tx1"/>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27-45EE-A33B-D94BE0B330D7}"/>
                </c:ext>
              </c:extLst>
            </c:dLbl>
            <c:dLbl>
              <c:idx val="13"/>
              <c:layout>
                <c:manualLayout>
                  <c:x val="-4.9597892571225044E-2"/>
                  <c:y val="-6.8025565639634649E-3"/>
                </c:manualLayout>
              </c:layout>
              <c:spPr>
                <a:noFill/>
                <a:ln>
                  <a:noFill/>
                </a:ln>
                <a:effectLst/>
              </c:spPr>
              <c:txPr>
                <a:bodyPr/>
                <a:lstStyle/>
                <a:p>
                  <a:pPr>
                    <a:defRPr sz="800">
                      <a:solidFill>
                        <a:schemeClr val="tx1"/>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C5-4866-8C29-CA1CD2FB4E9D}"/>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グラフ!$C$28:$P$28</c:f>
              <c:numCache>
                <c:formatCode>#,##0_);[Red]\(#,##0\)</c:formatCode>
                <c:ptCount val="14"/>
                <c:pt idx="0">
                  <c:v>43188</c:v>
                </c:pt>
                <c:pt idx="1">
                  <c:v>43500</c:v>
                </c:pt>
                <c:pt idx="2">
                  <c:v>42791</c:v>
                </c:pt>
                <c:pt idx="3">
                  <c:v>45280</c:v>
                </c:pt>
                <c:pt idx="4">
                  <c:v>50557</c:v>
                </c:pt>
                <c:pt idx="5">
                  <c:v>55441</c:v>
                </c:pt>
                <c:pt idx="6">
                  <c:v>60768</c:v>
                </c:pt>
                <c:pt idx="7">
                  <c:v>67297</c:v>
                </c:pt>
                <c:pt idx="8">
                  <c:v>72421</c:v>
                </c:pt>
                <c:pt idx="9">
                  <c:v>70171</c:v>
                </c:pt>
                <c:pt idx="10">
                  <c:v>63860</c:v>
                </c:pt>
                <c:pt idx="11" formatCode="#,##0">
                  <c:v>57478</c:v>
                </c:pt>
                <c:pt idx="12" formatCode="#,##0">
                  <c:v>63175</c:v>
                </c:pt>
                <c:pt idx="13">
                  <c:v>75175</c:v>
                </c:pt>
              </c:numCache>
            </c:numRef>
          </c:val>
          <c:smooth val="0"/>
          <c:extLst>
            <c:ext xmlns:c16="http://schemas.microsoft.com/office/drawing/2014/chart" uri="{C3380CC4-5D6E-409C-BE32-E72D297353CC}">
              <c16:uniqueId val="{0000000A-8B5E-48A0-BF8E-F1D00D5BCD94}"/>
            </c:ext>
          </c:extLst>
        </c:ser>
        <c:ser>
          <c:idx val="2"/>
          <c:order val="2"/>
          <c:tx>
            <c:strRef>
              <c:f>グラフ!$A$29</c:f>
              <c:strCache>
                <c:ptCount val="1"/>
                <c:pt idx="0">
                  <c:v>京都府</c:v>
                </c:pt>
              </c:strCache>
            </c:strRef>
          </c:tx>
          <c:spPr>
            <a:ln cmpd="dbl"/>
          </c:spPr>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グラフ!$C$29:$P$29</c:f>
              <c:numCache>
                <c:formatCode>#,##0_);[Red]\(#,##0\)</c:formatCode>
                <c:ptCount val="14"/>
                <c:pt idx="0">
                  <c:v>6246</c:v>
                </c:pt>
                <c:pt idx="1">
                  <c:v>6900</c:v>
                </c:pt>
                <c:pt idx="2">
                  <c:v>7243</c:v>
                </c:pt>
                <c:pt idx="3">
                  <c:v>7470</c:v>
                </c:pt>
                <c:pt idx="4">
                  <c:v>7667</c:v>
                </c:pt>
                <c:pt idx="5">
                  <c:v>8368</c:v>
                </c:pt>
                <c:pt idx="6">
                  <c:v>9031</c:v>
                </c:pt>
                <c:pt idx="7">
                  <c:v>10299</c:v>
                </c:pt>
                <c:pt idx="8">
                  <c:v>11946</c:v>
                </c:pt>
                <c:pt idx="9">
                  <c:v>11953</c:v>
                </c:pt>
                <c:pt idx="10">
                  <c:v>12047</c:v>
                </c:pt>
                <c:pt idx="11" formatCode="#,##0">
                  <c:v>12129</c:v>
                </c:pt>
                <c:pt idx="12" formatCode="#,##0">
                  <c:v>13895</c:v>
                </c:pt>
                <c:pt idx="13" formatCode="#,##0">
                  <c:v>15957</c:v>
                </c:pt>
              </c:numCache>
            </c:numRef>
          </c:val>
          <c:smooth val="0"/>
          <c:extLst>
            <c:ext xmlns:c16="http://schemas.microsoft.com/office/drawing/2014/chart" uri="{C3380CC4-5D6E-409C-BE32-E72D297353CC}">
              <c16:uniqueId val="{0000000B-8B5E-48A0-BF8E-F1D00D5BCD94}"/>
            </c:ext>
          </c:extLst>
        </c:ser>
        <c:ser>
          <c:idx val="3"/>
          <c:order val="3"/>
          <c:tx>
            <c:strRef>
              <c:f>グラフ!$A$30</c:f>
              <c:strCache>
                <c:ptCount val="1"/>
                <c:pt idx="0">
                  <c:v>福岡県</c:v>
                </c:pt>
              </c:strCache>
            </c:strRef>
          </c:tx>
          <c:spPr>
            <a:ln>
              <a:prstDash val="sysDash"/>
            </a:ln>
          </c:spPr>
          <c:cat>
            <c:strRef>
              <c:f>グラフ!$C$26:$P$26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グラフ!$C$30:$P$30</c:f>
              <c:numCache>
                <c:formatCode>#,##0_);[Red]\(#,##0\)</c:formatCode>
                <c:ptCount val="14"/>
                <c:pt idx="0">
                  <c:v>10635</c:v>
                </c:pt>
                <c:pt idx="1">
                  <c:v>10434</c:v>
                </c:pt>
                <c:pt idx="2">
                  <c:v>10779</c:v>
                </c:pt>
                <c:pt idx="3">
                  <c:v>10627</c:v>
                </c:pt>
                <c:pt idx="4">
                  <c:v>9948</c:v>
                </c:pt>
                <c:pt idx="5">
                  <c:v>11717</c:v>
                </c:pt>
                <c:pt idx="6">
                  <c:v>12813</c:v>
                </c:pt>
                <c:pt idx="7">
                  <c:v>13669</c:v>
                </c:pt>
                <c:pt idx="8">
                  <c:v>14910</c:v>
                </c:pt>
                <c:pt idx="9">
                  <c:v>15386</c:v>
                </c:pt>
                <c:pt idx="10">
                  <c:v>14039</c:v>
                </c:pt>
                <c:pt idx="11" formatCode="#,##0">
                  <c:v>12304</c:v>
                </c:pt>
                <c:pt idx="12" formatCode="#,##0">
                  <c:v>11474</c:v>
                </c:pt>
                <c:pt idx="13" formatCode="#,##0">
                  <c:v>14418</c:v>
                </c:pt>
              </c:numCache>
            </c:numRef>
          </c:val>
          <c:smooth val="0"/>
          <c:extLst>
            <c:ext xmlns:c16="http://schemas.microsoft.com/office/drawing/2014/chart" uri="{C3380CC4-5D6E-409C-BE32-E72D297353CC}">
              <c16:uniqueId val="{0000000C-8B5E-48A0-BF8E-F1D00D5BCD94}"/>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spPr>
          <a:noFill/>
        </c:spPr>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3.7747027470274704E-2"/>
          <c:y val="0.84234835883787962"/>
          <c:w val="0.92645448954489529"/>
          <c:h val="0.13405275667975131"/>
        </c:manualLayout>
      </c:layout>
      <c:overlay val="0"/>
    </c:legend>
    <c:plotVisOnly val="1"/>
    <c:dispBlanksAs val="gap"/>
    <c:showDLblsOverMax val="0"/>
  </c:chart>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(グラフ!$B$2:$B$4,グラフ!$B$5,グラフ!$B$6)</c:f>
              <c:numCache>
                <c:formatCode>#,##0_);[Red]\(#,##0\)</c:formatCode>
                <c:ptCount val="5"/>
                <c:pt idx="0">
                  <c:v>2303</c:v>
                </c:pt>
                <c:pt idx="1">
                  <c:v>586</c:v>
                </c:pt>
                <c:pt idx="2">
                  <c:v>134</c:v>
                </c:pt>
                <c:pt idx="3">
                  <c:v>230</c:v>
                </c:pt>
                <c:pt idx="4">
                  <c:v>175</c:v>
                </c:pt>
              </c:numCache>
            </c:numRef>
          </c:val>
          <c:extLst>
            <c:ext xmlns:c16="http://schemas.microsoft.com/office/drawing/2014/chart" uri="{C3380CC4-5D6E-409C-BE32-E72D297353CC}">
              <c16:uniqueId val="{00000000-9252-4A7A-B55A-BFFBF548FF2C}"/>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(グラフ!$C$2:$C$4,グラフ!$C$5,グラフ!$C$6)</c:f>
              <c:numCache>
                <c:formatCode>#,##0_);[Red]\(#,##0\)</c:formatCode>
                <c:ptCount val="5"/>
                <c:pt idx="0">
                  <c:v>718.81200000000001</c:v>
                </c:pt>
                <c:pt idx="1">
                  <c:v>241.79499999999999</c:v>
                </c:pt>
                <c:pt idx="2">
                  <c:v>42.914999999999999</c:v>
                </c:pt>
                <c:pt idx="3">
                  <c:v>54.241999999999997</c:v>
                </c:pt>
                <c:pt idx="4">
                  <c:v>62.468000000000004</c:v>
                </c:pt>
              </c:numCache>
            </c:numRef>
          </c:val>
          <c:extLst>
            <c:ext xmlns:c16="http://schemas.microsoft.com/office/drawing/2014/chart" uri="{C3380CC4-5D6E-409C-BE32-E72D297353CC}">
              <c16:uniqueId val="{00000001-9252-4A7A-B55A-BFFBF548FF2C}"/>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dLbl>
              <c:idx val="4"/>
              <c:layout>
                <c:manualLayout>
                  <c:x val="-9.9774238338297266E-2"/>
                  <c:y val="4.7510584474456344E-2"/>
                </c:manualLayout>
              </c:layout>
              <c:tx>
                <c:rich>
                  <a:bodyPr/>
                  <a:lstStyle/>
                  <a:p>
                    <a:r>
                      <a:rPr lang="en-US" altLang="ja-JP" strike="noStrike" dirty="0">
                        <a:solidFill>
                          <a:schemeClr val="tx1"/>
                        </a:solidFill>
                      </a:rPr>
                      <a:t>35.8%</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252-4A7A-B55A-BFFBF548FF2C}"/>
                </c:ext>
              </c:extLst>
            </c:dLbl>
            <c:spPr>
              <a:solidFill>
                <a:schemeClr val="bg1"/>
              </a:solidFill>
              <a:ln>
                <a:solidFill>
                  <a:schemeClr val="tx1"/>
                </a:solidFill>
              </a:ln>
            </c:spPr>
            <c:txPr>
              <a:bodyPr wrap="square" lIns="38100" tIns="19050" rIns="38100" bIns="19050" anchor="ctr">
                <a:spAutoFit/>
              </a:bodyPr>
              <a:lstStyle/>
              <a:p>
                <a:pPr>
                  <a:defRPr>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(グラフ!$D$2:$D$4,グラフ!$D$5,グラフ!$D$6)</c:f>
              <c:numCache>
                <c:formatCode>0.0%</c:formatCode>
                <c:ptCount val="5"/>
                <c:pt idx="0">
                  <c:v>0.31211984368215373</c:v>
                </c:pt>
                <c:pt idx="1">
                  <c:v>0.41276666934111311</c:v>
                </c:pt>
                <c:pt idx="2">
                  <c:v>0.32026119402985076</c:v>
                </c:pt>
                <c:pt idx="3">
                  <c:v>0.23583478260869564</c:v>
                </c:pt>
                <c:pt idx="4">
                  <c:v>0.35757502904996596</c:v>
                </c:pt>
              </c:numCache>
            </c:numRef>
          </c:val>
          <c:smooth val="0"/>
          <c:extLst>
            <c:ext xmlns:c16="http://schemas.microsoft.com/office/drawing/2014/chart" uri="{C3380CC4-5D6E-409C-BE32-E72D297353CC}">
              <c16:uniqueId val="{00000003-9252-4A7A-B55A-BFFBF548FF2C}"/>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2">
    <c:autoUpdate val="0"/>
  </c:externalData>
  <c:userShapes r:id="rId3"/>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2"/>
          <c:order val="1"/>
          <c:tx>
            <c:strRef>
              <c:f>まとめ!$B$4</c:f>
              <c:strCache>
                <c:ptCount val="1"/>
                <c:pt idx="0">
                  <c:v>埼玉県</c:v>
                </c:pt>
              </c:strCache>
            </c:strRef>
          </c:tx>
          <c:spPr>
            <a:ln w="28575" cap="rnd">
              <a:solidFill>
                <a:srgbClr val="7030A0"/>
              </a:solidFill>
              <a:round/>
            </a:ln>
            <a:effectLst/>
          </c:spPr>
          <c:marker>
            <c:symbol val="triangle"/>
            <c:size val="6"/>
            <c:spPr>
              <a:solidFill>
                <a:srgbClr val="7030A0"/>
              </a:solidFill>
              <a:ln w="9525">
                <a:solidFill>
                  <a:srgbClr val="7030A0"/>
                </a:solidFill>
              </a:ln>
              <a:effectLst/>
            </c:spPr>
          </c:marker>
          <c:dLbls>
            <c:dLbl>
              <c:idx val="11"/>
              <c:layout>
                <c:manualLayout>
                  <c:x val="-4.584961686688268E-2"/>
                  <c:y val="-2.5913933772555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まとめ!$C$2:$N$2</c:f>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f>まとめ!$C$4:$N$4</c:f>
              <c:numCache>
                <c:formatCode>_(* #,##0_);_(* \(#,##0\);_(* "-"_);_(@_)</c:formatCode>
                <c:ptCount val="12"/>
                <c:pt idx="0">
                  <c:v>951</c:v>
                </c:pt>
                <c:pt idx="1">
                  <c:v>1062</c:v>
                </c:pt>
                <c:pt idx="2">
                  <c:v>1343</c:v>
                </c:pt>
                <c:pt idx="3">
                  <c:v>1764</c:v>
                </c:pt>
                <c:pt idx="4">
                  <c:v>2175</c:v>
                </c:pt>
                <c:pt idx="5">
                  <c:v>2433</c:v>
                </c:pt>
                <c:pt idx="6">
                  <c:v>2646</c:v>
                </c:pt>
                <c:pt idx="7">
                  <c:v>2767</c:v>
                </c:pt>
                <c:pt idx="8" formatCode="General">
                  <c:v>2858</c:v>
                </c:pt>
                <c:pt idx="9" formatCode="General">
                  <c:v>2872</c:v>
                </c:pt>
                <c:pt idx="10" formatCode="General">
                  <c:v>3081</c:v>
                </c:pt>
                <c:pt idx="11" formatCode="General">
                  <c:v>3291</c:v>
                </c:pt>
              </c:numCache>
            </c:numRef>
          </c:val>
          <c:smooth val="0"/>
          <c:extLst>
            <c:ext xmlns:c16="http://schemas.microsoft.com/office/drawing/2014/chart" uri="{C3380CC4-5D6E-409C-BE32-E72D297353CC}">
              <c16:uniqueId val="{00000001-82D5-49A2-9167-C60369F33CEC}"/>
            </c:ext>
          </c:extLst>
        </c:ser>
        <c:ser>
          <c:idx val="4"/>
          <c:order val="3"/>
          <c:tx>
            <c:strRef>
              <c:f>まとめ!$B$6</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11"/>
              <c:layout>
                <c:manualLayout>
                  <c:x val="-5.3491219678029792E-2"/>
                  <c:y val="-3.023292273464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まとめ!$C$2:$N$2</c:f>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f>まとめ!$C$6:$N$6</c:f>
              <c:numCache>
                <c:formatCode>_(* #,##0_);_(* \(#,##0\);_(* "-"_);_(@_)</c:formatCode>
                <c:ptCount val="12"/>
                <c:pt idx="0">
                  <c:v>470</c:v>
                </c:pt>
                <c:pt idx="1">
                  <c:v>460</c:v>
                </c:pt>
                <c:pt idx="2">
                  <c:v>465</c:v>
                </c:pt>
                <c:pt idx="3">
                  <c:v>552</c:v>
                </c:pt>
                <c:pt idx="4">
                  <c:v>643</c:v>
                </c:pt>
                <c:pt idx="5">
                  <c:v>741</c:v>
                </c:pt>
                <c:pt idx="6">
                  <c:v>889</c:v>
                </c:pt>
                <c:pt idx="7">
                  <c:v>970</c:v>
                </c:pt>
                <c:pt idx="8" formatCode="General">
                  <c:v>1021</c:v>
                </c:pt>
                <c:pt idx="9" formatCode="General">
                  <c:v>1082</c:v>
                </c:pt>
                <c:pt idx="10" formatCode="General">
                  <c:v>1226</c:v>
                </c:pt>
                <c:pt idx="11" formatCode="General">
                  <c:v>1430</c:v>
                </c:pt>
              </c:numCache>
            </c:numRef>
          </c:val>
          <c:smooth val="0"/>
          <c:extLst>
            <c:ext xmlns:c16="http://schemas.microsoft.com/office/drawing/2014/chart" uri="{C3380CC4-5D6E-409C-BE32-E72D297353CC}">
              <c16:uniqueId val="{00000003-82D5-49A2-9167-C60369F33CEC}"/>
            </c:ext>
          </c:extLst>
        </c:ser>
        <c:ser>
          <c:idx val="5"/>
          <c:order val="4"/>
          <c:tx>
            <c:strRef>
              <c:f>まとめ!$B$7</c:f>
              <c:strCache>
                <c:ptCount val="1"/>
                <c:pt idx="0">
                  <c:v>大阪府</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11"/>
              <c:layout>
                <c:manualLayout>
                  <c:x val="-4.584961686688268E-2"/>
                  <c:y val="4.3189889620925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まとめ!$C$2:$N$2</c:f>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f>まとめ!$C$7:$N$7</c:f>
              <c:numCache>
                <c:formatCode>_(* #,##0_);_(* \(#,##0\);_(* "-"_);_(@_)</c:formatCode>
                <c:ptCount val="12"/>
                <c:pt idx="0">
                  <c:v>816</c:v>
                </c:pt>
                <c:pt idx="1">
                  <c:v>869</c:v>
                </c:pt>
                <c:pt idx="2">
                  <c:v>1021</c:v>
                </c:pt>
                <c:pt idx="3">
                  <c:v>1292</c:v>
                </c:pt>
                <c:pt idx="4">
                  <c:v>1681</c:v>
                </c:pt>
                <c:pt idx="5">
                  <c:v>2031</c:v>
                </c:pt>
                <c:pt idx="6">
                  <c:v>2310</c:v>
                </c:pt>
                <c:pt idx="7">
                  <c:v>2831</c:v>
                </c:pt>
                <c:pt idx="8">
                  <c:v>2845</c:v>
                </c:pt>
                <c:pt idx="9" formatCode="General">
                  <c:v>2933</c:v>
                </c:pt>
                <c:pt idx="10" formatCode="General">
                  <c:v>4076</c:v>
                </c:pt>
                <c:pt idx="11" formatCode="General">
                  <c:v>5852</c:v>
                </c:pt>
              </c:numCache>
            </c:numRef>
          </c:val>
          <c:smooth val="0"/>
          <c:extLst>
            <c:ext xmlns:c16="http://schemas.microsoft.com/office/drawing/2014/chart" uri="{C3380CC4-5D6E-409C-BE32-E72D297353CC}">
              <c16:uniqueId val="{00000005-82D5-49A2-9167-C60369F33CEC}"/>
            </c:ext>
          </c:extLst>
        </c:ser>
        <c:ser>
          <c:idx val="0"/>
          <c:order val="5"/>
          <c:tx>
            <c:strRef>
              <c:f>まとめ!$B$8</c:f>
              <c:strCache>
                <c:ptCount val="1"/>
                <c:pt idx="0">
                  <c:v>福岡県</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dLbls>
            <c:dLbl>
              <c:idx val="11"/>
              <c:layout>
                <c:manualLayout>
                  <c:x val="-4.9670418272456232E-2"/>
                  <c:y val="3.0232922734647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まとめ!$C$2:$N$2</c:f>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f>まとめ!$C$8:$N$8</c:f>
              <c:numCache>
                <c:formatCode>_(* #,##0_);_(* \(#,##0\);_(* "-"_);_(@_)</c:formatCode>
                <c:ptCount val="12"/>
                <c:pt idx="0">
                  <c:v>313</c:v>
                </c:pt>
                <c:pt idx="1">
                  <c:v>365</c:v>
                </c:pt>
                <c:pt idx="2">
                  <c:v>419</c:v>
                </c:pt>
                <c:pt idx="3">
                  <c:v>540</c:v>
                </c:pt>
                <c:pt idx="4">
                  <c:v>720</c:v>
                </c:pt>
                <c:pt idx="5">
                  <c:v>835</c:v>
                </c:pt>
                <c:pt idx="6">
                  <c:v>910</c:v>
                </c:pt>
                <c:pt idx="7">
                  <c:v>881</c:v>
                </c:pt>
                <c:pt idx="8" formatCode="General">
                  <c:v>860</c:v>
                </c:pt>
                <c:pt idx="9" formatCode="General">
                  <c:v>940</c:v>
                </c:pt>
                <c:pt idx="10" formatCode="General">
                  <c:v>1161</c:v>
                </c:pt>
                <c:pt idx="11" formatCode="General">
                  <c:v>1334</c:v>
                </c:pt>
              </c:numCache>
            </c:numRef>
          </c:val>
          <c:smooth val="0"/>
          <c:extLst>
            <c:ext xmlns:c16="http://schemas.microsoft.com/office/drawing/2014/chart" uri="{C3380CC4-5D6E-409C-BE32-E72D297353CC}">
              <c16:uniqueId val="{00000007-82D5-49A2-9167-C60369F33CEC}"/>
            </c:ext>
          </c:extLst>
        </c:ser>
        <c:dLbls>
          <c:showLegendKey val="0"/>
          <c:showVal val="0"/>
          <c:showCatName val="0"/>
          <c:showSerName val="0"/>
          <c:showPercent val="0"/>
          <c:showBubbleSize val="0"/>
        </c:dLbls>
        <c:marker val="1"/>
        <c:smooth val="0"/>
        <c:axId val="1334528736"/>
        <c:axId val="1334524992"/>
        <c:extLst>
          <c:ext xmlns:c15="http://schemas.microsoft.com/office/drawing/2012/chart" uri="{02D57815-91ED-43cb-92C2-25804820EDAC}">
            <c15:filteredLineSeries>
              <c15:ser>
                <c:idx val="1"/>
                <c:order val="0"/>
                <c:tx>
                  <c:strRef>
                    <c:extLst>
                      <c:ext uri="{02D57815-91ED-43cb-92C2-25804820EDAC}">
                        <c15:formulaRef>
                          <c15:sqref>まとめ!$B$3</c15:sqref>
                        </c15:formulaRef>
                      </c:ext>
                    </c:extLst>
                    <c:strCache>
                      <c:ptCount val="1"/>
                      <c:pt idx="0">
                        <c:v>全国</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0"/>
                    <c:delete val="1"/>
                    <c:extLst>
                      <c:ext uri="{CE6537A1-D6FC-4f65-9D91-7224C49458BB}"/>
                      <c:ext xmlns:c16="http://schemas.microsoft.com/office/drawing/2014/chart" uri="{C3380CC4-5D6E-409C-BE32-E72D297353CC}">
                        <c16:uniqueId val="{0000000A-82D5-49A2-9167-C60369F33CEC}"/>
                      </c:ext>
                    </c:extLst>
                  </c:dLbl>
                  <c:dLbl>
                    <c:idx val="1"/>
                    <c:delete val="1"/>
                    <c:extLst>
                      <c:ext uri="{CE6537A1-D6FC-4f65-9D91-7224C49458BB}"/>
                      <c:ext xmlns:c16="http://schemas.microsoft.com/office/drawing/2014/chart" uri="{C3380CC4-5D6E-409C-BE32-E72D297353CC}">
                        <c16:uniqueId val="{0000000B-82D5-49A2-9167-C60369F33CEC}"/>
                      </c:ext>
                    </c:extLst>
                  </c:dLbl>
                  <c:dLbl>
                    <c:idx val="2"/>
                    <c:delete val="1"/>
                    <c:extLst>
                      <c:ext uri="{CE6537A1-D6FC-4f65-9D91-7224C49458BB}"/>
                      <c:ext xmlns:c16="http://schemas.microsoft.com/office/drawing/2014/chart" uri="{C3380CC4-5D6E-409C-BE32-E72D297353CC}">
                        <c16:uniqueId val="{0000000C-82D5-49A2-9167-C60369F33CEC}"/>
                      </c:ext>
                    </c:extLst>
                  </c:dLbl>
                  <c:dLbl>
                    <c:idx val="3"/>
                    <c:delete val="1"/>
                    <c:extLst>
                      <c:ext uri="{CE6537A1-D6FC-4f65-9D91-7224C49458BB}"/>
                      <c:ext xmlns:c16="http://schemas.microsoft.com/office/drawing/2014/chart" uri="{C3380CC4-5D6E-409C-BE32-E72D297353CC}">
                        <c16:uniqueId val="{0000000D-82D5-49A2-9167-C60369F33CEC}"/>
                      </c:ext>
                    </c:extLst>
                  </c:dLbl>
                  <c:dLbl>
                    <c:idx val="4"/>
                    <c:delete val="1"/>
                    <c:extLst>
                      <c:ext uri="{CE6537A1-D6FC-4f65-9D91-7224C49458BB}"/>
                      <c:ext xmlns:c16="http://schemas.microsoft.com/office/drawing/2014/chart" uri="{C3380CC4-5D6E-409C-BE32-E72D297353CC}">
                        <c16:uniqueId val="{0000000E-82D5-49A2-9167-C60369F33CEC}"/>
                      </c:ext>
                    </c:extLst>
                  </c:dLbl>
                  <c:dLbl>
                    <c:idx val="5"/>
                    <c:delete val="1"/>
                    <c:extLst>
                      <c:ext uri="{CE6537A1-D6FC-4f65-9D91-7224C49458BB}"/>
                      <c:ext xmlns:c16="http://schemas.microsoft.com/office/drawing/2014/chart" uri="{C3380CC4-5D6E-409C-BE32-E72D297353CC}">
                        <c16:uniqueId val="{0000000F-82D5-49A2-9167-C60369F33CEC}"/>
                      </c:ext>
                    </c:extLst>
                  </c:dLbl>
                  <c:dLbl>
                    <c:idx val="6"/>
                    <c:delete val="1"/>
                    <c:extLst>
                      <c:ext uri="{CE6537A1-D6FC-4f65-9D91-7224C49458BB}"/>
                      <c:ext xmlns:c16="http://schemas.microsoft.com/office/drawing/2014/chart" uri="{C3380CC4-5D6E-409C-BE32-E72D297353CC}">
                        <c16:uniqueId val="{00000010-82D5-49A2-9167-C60369F33CEC}"/>
                      </c:ext>
                    </c:extLst>
                  </c:dLbl>
                  <c:dLbl>
                    <c:idx val="7"/>
                    <c:delete val="1"/>
                    <c:extLst>
                      <c:ext uri="{CE6537A1-D6FC-4f65-9D91-7224C49458BB}"/>
                      <c:ext xmlns:c16="http://schemas.microsoft.com/office/drawing/2014/chart" uri="{C3380CC4-5D6E-409C-BE32-E72D297353CC}">
                        <c16:uniqueId val="{00000011-82D5-49A2-9167-C60369F33CEC}"/>
                      </c:ext>
                    </c:extLst>
                  </c:dLbl>
                  <c:dLbl>
                    <c:idx val="8"/>
                    <c:layout>
                      <c:manualLayout>
                        <c:x val="-0.12612909893065821"/>
                        <c:y val="-5.8829602023263927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2-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まとめ!$C$2:$N$2</c15:sqref>
                        </c15:formulaRef>
                      </c:ext>
                    </c:extLst>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extLst>
                      <c:ext uri="{02D57815-91ED-43cb-92C2-25804820EDAC}">
                        <c15:formulaRef>
                          <c15:sqref>まとめ!$C$3:$N$3</c15:sqref>
                        </c15:formulaRef>
                      </c:ext>
                    </c:extLst>
                    <c:numCache>
                      <c:formatCode>_(* #,##0_);_(* \(#,##0\);_(* "-"_);_(@_)</c:formatCode>
                      <c:ptCount val="12"/>
                      <c:pt idx="0">
                        <c:v>12609</c:v>
                      </c:pt>
                      <c:pt idx="1">
                        <c:v>13439</c:v>
                      </c:pt>
                      <c:pt idx="2">
                        <c:v>15184</c:v>
                      </c:pt>
                      <c:pt idx="3">
                        <c:v>18109</c:v>
                      </c:pt>
                      <c:pt idx="4">
                        <c:v>21877</c:v>
                      </c:pt>
                      <c:pt idx="5">
                        <c:v>24033</c:v>
                      </c:pt>
                      <c:pt idx="6">
                        <c:v>25670</c:v>
                      </c:pt>
                      <c:pt idx="7">
                        <c:v>27249</c:v>
                      </c:pt>
                      <c:pt idx="8" formatCode="General">
                        <c:v>27235</c:v>
                      </c:pt>
                      <c:pt idx="9" formatCode="General">
                        <c:v>27197</c:v>
                      </c:pt>
                      <c:pt idx="10" formatCode="General">
                        <c:v>31808</c:v>
                      </c:pt>
                      <c:pt idx="11" formatCode="General">
                        <c:v>37510</c:v>
                      </c:pt>
                    </c:numCache>
                  </c:numRef>
                </c:val>
                <c:smooth val="0"/>
                <c:extLst>
                  <c:ext xmlns:c16="http://schemas.microsoft.com/office/drawing/2014/chart" uri="{C3380CC4-5D6E-409C-BE32-E72D297353CC}">
                    <c16:uniqueId val="{00000013-82D5-49A2-9167-C60369F33CEC}"/>
                  </c:ext>
                </c:extLst>
              </c15:ser>
            </c15:filteredLineSeries>
          </c:ext>
        </c:extLst>
      </c:lineChart>
      <c:lineChart>
        <c:grouping val="standard"/>
        <c:varyColors val="0"/>
        <c:ser>
          <c:idx val="3"/>
          <c:order val="2"/>
          <c:tx>
            <c:strRef>
              <c:f>まとめ!$B$5</c:f>
              <c:strCache>
                <c:ptCount val="1"/>
                <c:pt idx="0">
                  <c:v>東京都（右軸）</c:v>
                </c:pt>
              </c:strCache>
            </c:strRef>
          </c:tx>
          <c:spPr>
            <a:ln w="28575" cap="rnd">
              <a:solidFill>
                <a:srgbClr val="92D050"/>
              </a:solidFill>
              <a:round/>
            </a:ln>
            <a:effectLst/>
          </c:spPr>
          <c:marker>
            <c:symbol val="x"/>
            <c:size val="6"/>
            <c:spPr>
              <a:noFill/>
              <a:ln w="9525">
                <a:solidFill>
                  <a:srgbClr val="92D050"/>
                </a:solidFill>
              </a:ln>
              <a:effectLst/>
            </c:spPr>
          </c:marker>
          <c:dLbls>
            <c:dLbl>
              <c:idx val="11"/>
              <c:layout>
                <c:manualLayout>
                  <c:x val="-8.023682951704468E-2"/>
                  <c:y val="-2.159494481046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D5-49A2-9167-C60369F33C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まとめ!$C$2:$N$2</c:f>
              <c:strCache>
                <c:ptCount val="12"/>
                <c:pt idx="0">
                  <c:v>2012年12月</c:v>
                </c:pt>
                <c:pt idx="1">
                  <c:v>2013年12月</c:v>
                </c:pt>
                <c:pt idx="2">
                  <c:v>2014年12月</c:v>
                </c:pt>
                <c:pt idx="3">
                  <c:v>2015年12月</c:v>
                </c:pt>
                <c:pt idx="4">
                  <c:v>2016年12月</c:v>
                </c:pt>
                <c:pt idx="5">
                  <c:v>2017年12月</c:v>
                </c:pt>
                <c:pt idx="6">
                  <c:v>2018年12月</c:v>
                </c:pt>
                <c:pt idx="7">
                  <c:v>2019年12月</c:v>
                </c:pt>
                <c:pt idx="8">
                  <c:v>2020年12月</c:v>
                </c:pt>
                <c:pt idx="9">
                  <c:v>2021年12月</c:v>
                </c:pt>
                <c:pt idx="10">
                  <c:v>2022年12月</c:v>
                </c:pt>
                <c:pt idx="11">
                  <c:v>2023年12月</c:v>
                </c:pt>
              </c:strCache>
            </c:strRef>
          </c:cat>
          <c:val>
            <c:numRef>
              <c:f>まとめ!$C$5:$N$5</c:f>
              <c:numCache>
                <c:formatCode>_(* #,##0_);_(* \(#,##0\);_(* "-"_);_(@_)</c:formatCode>
                <c:ptCount val="12"/>
                <c:pt idx="0">
                  <c:v>6058</c:v>
                </c:pt>
                <c:pt idx="1">
                  <c:v>6248</c:v>
                </c:pt>
                <c:pt idx="2">
                  <c:v>6897</c:v>
                </c:pt>
                <c:pt idx="3">
                  <c:v>7914</c:v>
                </c:pt>
                <c:pt idx="4">
                  <c:v>9242</c:v>
                </c:pt>
                <c:pt idx="5">
                  <c:v>9722</c:v>
                </c:pt>
                <c:pt idx="6">
                  <c:v>9990</c:v>
                </c:pt>
                <c:pt idx="7">
                  <c:v>10070</c:v>
                </c:pt>
                <c:pt idx="8" formatCode="General">
                  <c:v>9676</c:v>
                </c:pt>
                <c:pt idx="9" formatCode="General">
                  <c:v>9155</c:v>
                </c:pt>
                <c:pt idx="10" formatCode="General">
                  <c:v>10143</c:v>
                </c:pt>
                <c:pt idx="11" formatCode="General">
                  <c:v>11391</c:v>
                </c:pt>
              </c:numCache>
            </c:numRef>
          </c:val>
          <c:smooth val="0"/>
          <c:extLst>
            <c:ext xmlns:c16="http://schemas.microsoft.com/office/drawing/2014/chart" uri="{C3380CC4-5D6E-409C-BE32-E72D297353CC}">
              <c16:uniqueId val="{00000009-82D5-49A2-9167-C60369F33CEC}"/>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7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ax val="12000"/>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287971094284E-2"/>
          <c:y val="0.85570708512540195"/>
          <c:w val="0.89406752890421226"/>
          <c:h val="0.13691749275093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63549868766404E-2"/>
          <c:y val="3.8453248031496065E-2"/>
          <c:w val="0.9025031167979003"/>
          <c:h val="0.84257849409448826"/>
        </c:manualLayout>
      </c:layout>
      <c:lineChart>
        <c:grouping val="standard"/>
        <c:varyColors val="0"/>
        <c:ser>
          <c:idx val="0"/>
          <c:order val="0"/>
          <c:tx>
            <c:strRef>
              <c:f>Sheet1!$B$1</c:f>
              <c:strCache>
                <c:ptCount val="1"/>
                <c:pt idx="0">
                  <c:v>東京</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0392973967457378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51B-44F4-B02C-F92027C7D921}"/>
                </c:ext>
              </c:extLst>
            </c:dLbl>
            <c:dLbl>
              <c:idx val="1"/>
              <c:layout>
                <c:manualLayout>
                  <c:x val="-2.895306450715019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51B-44F4-B02C-F92027C7D921}"/>
                </c:ext>
              </c:extLst>
            </c:dLbl>
            <c:dLbl>
              <c:idx val="2"/>
              <c:layout>
                <c:manualLayout>
                  <c:x val="-2.7513155046843003E-2"/>
                  <c:y val="-3.220300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1B-44F4-B02C-F92027C7D921}"/>
                </c:ext>
              </c:extLst>
            </c:dLbl>
            <c:dLbl>
              <c:idx val="6"/>
              <c:layout>
                <c:manualLayout>
                  <c:x val="-2.1753517205614196E-2"/>
                  <c:y val="-4.4703001968503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1B-44F4-B02C-F92027C7D921}"/>
                </c:ext>
              </c:extLst>
            </c:dLbl>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1B-44F4-B02C-F92027C7D921}"/>
                </c:ext>
              </c:extLst>
            </c:dLbl>
            <c:dLbl>
              <c:idx val="8"/>
              <c:layout>
                <c:manualLayout>
                  <c:x val="-2.4633336126228585E-2"/>
                  <c:y val="-2.9078001968503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51B-44F4-B02C-F92027C7D921}"/>
                </c:ext>
              </c:extLst>
            </c:dLbl>
            <c:dLbl>
              <c:idx val="9"/>
              <c:layout>
                <c:manualLayout>
                  <c:x val="-1.599387936438541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51B-44F4-B02C-F92027C7D921}"/>
                </c:ext>
              </c:extLst>
            </c:dLbl>
            <c:dLbl>
              <c:idx val="10"/>
              <c:layout>
                <c:manualLayout>
                  <c:x val="-2.7513155046842975E-2"/>
                  <c:y val="3.34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B-44F4-B02C-F92027C7D921}"/>
                </c:ext>
              </c:extLst>
            </c:dLbl>
            <c:dLbl>
              <c:idx val="11"/>
              <c:layout>
                <c:manualLayout>
                  <c:x val="-2.4633336126228585E-2"/>
                  <c:y val="-2.2828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1B-44F4-B02C-F92027C7D921}"/>
                </c:ext>
              </c:extLst>
            </c:dLbl>
            <c:dLbl>
              <c:idx val="12"/>
              <c:layout>
                <c:manualLayout>
                  <c:x val="-1.5993879364385417E-2"/>
                  <c:y val="2.404699803149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02-4448-B308-2544341ADF5F}"/>
                </c:ext>
              </c:extLst>
            </c:dLbl>
            <c:dLbl>
              <c:idx val="13"/>
              <c:layout>
                <c:manualLayout>
                  <c:x val="-2.7513155046843082E-2"/>
                  <c:y val="-1.4671751968503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19-41BA-A06C-6A1B92F30D84}"/>
                </c:ext>
              </c:extLst>
            </c:dLbl>
            <c:dLbl>
              <c:idx val="14"/>
              <c:layout>
                <c:manualLayout>
                  <c:x val="-2.0972337978723127E-2"/>
                  <c:y val="3.654699803149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C3-4A23-8F7B-F492C9E3F3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Sheet1!$B$2:$B$16</c:f>
              <c:numCache>
                <c:formatCode>General</c:formatCode>
                <c:ptCount val="15"/>
                <c:pt idx="0">
                  <c:v>94.2</c:v>
                </c:pt>
                <c:pt idx="1">
                  <c:v>92.4</c:v>
                </c:pt>
                <c:pt idx="2">
                  <c:v>94.7</c:v>
                </c:pt>
                <c:pt idx="3">
                  <c:v>95.7</c:v>
                </c:pt>
                <c:pt idx="4">
                  <c:v>98.4</c:v>
                </c:pt>
                <c:pt idx="5">
                  <c:v>95.8</c:v>
                </c:pt>
                <c:pt idx="6">
                  <c:v>95.9</c:v>
                </c:pt>
                <c:pt idx="7">
                  <c:v>96.1</c:v>
                </c:pt>
                <c:pt idx="8">
                  <c:v>95.5</c:v>
                </c:pt>
                <c:pt idx="9">
                  <c:v>95.2</c:v>
                </c:pt>
                <c:pt idx="10">
                  <c:v>96.5</c:v>
                </c:pt>
                <c:pt idx="11">
                  <c:v>95.4</c:v>
                </c:pt>
                <c:pt idx="12">
                  <c:v>95.4</c:v>
                </c:pt>
                <c:pt idx="13">
                  <c:v>97.2</c:v>
                </c:pt>
                <c:pt idx="14">
                  <c:v>95</c:v>
                </c:pt>
              </c:numCache>
            </c:numRef>
          </c:val>
          <c:smooth val="0"/>
          <c:extLst>
            <c:ext xmlns:c16="http://schemas.microsoft.com/office/drawing/2014/chart" uri="{C3380CC4-5D6E-409C-BE32-E72D297353CC}">
              <c16:uniqueId val="{00000000-111A-4A88-8B51-DBDFB6F53758}"/>
            </c:ext>
          </c:extLst>
        </c:ser>
        <c:ser>
          <c:idx val="1"/>
          <c:order val="1"/>
          <c:tx>
            <c:strRef>
              <c:f>Sheet1!$C$1</c:f>
              <c:strCache>
                <c:ptCount val="1"/>
                <c:pt idx="0">
                  <c:v>愛知</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51B-44F4-B02C-F92027C7D921}"/>
                </c:ext>
              </c:extLst>
            </c:dLbl>
            <c:dLbl>
              <c:idx val="8"/>
              <c:layout>
                <c:manualLayout>
                  <c:x val="-2.463333612622858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51B-44F4-B02C-F92027C7D921}"/>
                </c:ext>
              </c:extLst>
            </c:dLbl>
            <c:dLbl>
              <c:idx val="12"/>
              <c:layout>
                <c:manualLayout>
                  <c:x val="-2.895306450715017E-2"/>
                  <c:y val="-3.532800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51B-44F4-B02C-F92027C7D921}"/>
                </c:ext>
              </c:extLst>
            </c:dLbl>
            <c:dLbl>
              <c:idx val="13"/>
              <c:layout>
                <c:manualLayout>
                  <c:x val="-2.751315504684297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51B-44F4-B02C-F92027C7D9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Sheet1!$C$2:$C$16</c:f>
              <c:numCache>
                <c:formatCode>General</c:formatCode>
                <c:ptCount val="15"/>
                <c:pt idx="0">
                  <c:v>97.4</c:v>
                </c:pt>
                <c:pt idx="1">
                  <c:v>96.9</c:v>
                </c:pt>
                <c:pt idx="2">
                  <c:v>98.2</c:v>
                </c:pt>
                <c:pt idx="3">
                  <c:v>98.9</c:v>
                </c:pt>
                <c:pt idx="4">
                  <c:v>98.4</c:v>
                </c:pt>
                <c:pt idx="5">
                  <c:v>98.8</c:v>
                </c:pt>
                <c:pt idx="6" formatCode="0.0">
                  <c:v>99</c:v>
                </c:pt>
                <c:pt idx="7">
                  <c:v>99.1</c:v>
                </c:pt>
                <c:pt idx="8">
                  <c:v>98.9</c:v>
                </c:pt>
                <c:pt idx="9">
                  <c:v>98.9</c:v>
                </c:pt>
                <c:pt idx="10">
                  <c:v>98.8</c:v>
                </c:pt>
                <c:pt idx="11">
                  <c:v>99.1</c:v>
                </c:pt>
                <c:pt idx="12">
                  <c:v>99.1</c:v>
                </c:pt>
                <c:pt idx="13">
                  <c:v>99</c:v>
                </c:pt>
                <c:pt idx="14">
                  <c:v>98.7</c:v>
                </c:pt>
              </c:numCache>
            </c:numRef>
          </c:val>
          <c:smooth val="0"/>
          <c:extLst>
            <c:ext xmlns:c16="http://schemas.microsoft.com/office/drawing/2014/chart" uri="{C3380CC4-5D6E-409C-BE32-E72D297353CC}">
              <c16:uniqueId val="{00000001-111A-4A88-8B51-DBDFB6F53758}"/>
            </c:ext>
          </c:extLst>
        </c:ser>
        <c:ser>
          <c:idx val="2"/>
          <c:order val="2"/>
          <c:tx>
            <c:strRef>
              <c:f>Sheet1!$D$1</c:f>
              <c:strCache>
                <c:ptCount val="1"/>
                <c:pt idx="0">
                  <c:v>大阪</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Lbls>
            <c:dLbl>
              <c:idx val="1"/>
              <c:layout>
                <c:manualLayout>
                  <c:x val="-3.1832883427764587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EE-45E7-9E10-EB1EC826D0B2}"/>
                </c:ext>
              </c:extLst>
            </c:dLbl>
            <c:dLbl>
              <c:idx val="2"/>
              <c:layout>
                <c:manualLayout>
                  <c:x val="-2.895306450715017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1B-44F4-B02C-F92027C7D921}"/>
                </c:ext>
              </c:extLst>
            </c:dLbl>
            <c:dLbl>
              <c:idx val="9"/>
              <c:layout>
                <c:manualLayout>
                  <c:x val="-3.0392973967457472E-2"/>
                  <c:y val="-2.404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EE-45E7-9E10-EB1EC826D0B2}"/>
                </c:ext>
              </c:extLst>
            </c:dLbl>
            <c:dLbl>
              <c:idx val="10"/>
              <c:layout>
                <c:manualLayout>
                  <c:x val="-2.7513155046842975E-2"/>
                  <c:y val="2.7515748031496062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3-051B-44F4-B02C-F92027C7D921}"/>
                </c:ext>
              </c:extLst>
            </c:dLbl>
            <c:dLbl>
              <c:idx val="12"/>
              <c:layout>
                <c:manualLayout>
                  <c:x val="-2.4633336126228585E-2"/>
                  <c:y val="-3.654675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EE-45E7-9E10-EB1EC826D0B2}"/>
                </c:ext>
              </c:extLst>
            </c:dLbl>
            <c:dLbl>
              <c:idx val="13"/>
              <c:layout>
                <c:manualLayout>
                  <c:x val="-1.8873698284999806E-2"/>
                  <c:y val="3.9671998031496063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fld id="{FE0AE150-FAEE-4B2F-A3D9-6A69B2B676D5}"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519-41BA-A06C-6A1B92F30D84}"/>
                </c:ext>
              </c:extLst>
            </c:dLbl>
            <c:dLbl>
              <c:idx val="14"/>
              <c:layout>
                <c:manualLayout>
                  <c:x val="-3.3272792888071862E-2"/>
                  <c:y val="-2.7171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C3-4A23-8F7B-F492C9E3F3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Sheet1!$D$2:$D$16</c:f>
              <c:numCache>
                <c:formatCode>General</c:formatCode>
                <c:ptCount val="15"/>
                <c:pt idx="0">
                  <c:v>90.5</c:v>
                </c:pt>
                <c:pt idx="1">
                  <c:v>93.3</c:v>
                </c:pt>
                <c:pt idx="2">
                  <c:v>93</c:v>
                </c:pt>
                <c:pt idx="3">
                  <c:v>94.7</c:v>
                </c:pt>
                <c:pt idx="4">
                  <c:v>94.5</c:v>
                </c:pt>
                <c:pt idx="5">
                  <c:v>95.1</c:v>
                </c:pt>
                <c:pt idx="6">
                  <c:v>94.9</c:v>
                </c:pt>
                <c:pt idx="7">
                  <c:v>95.2</c:v>
                </c:pt>
                <c:pt idx="8">
                  <c:v>94.3</c:v>
                </c:pt>
                <c:pt idx="9">
                  <c:v>95.5</c:v>
                </c:pt>
                <c:pt idx="10">
                  <c:v>95.1</c:v>
                </c:pt>
                <c:pt idx="11">
                  <c:v>95.4</c:v>
                </c:pt>
                <c:pt idx="12">
                  <c:v>96.3</c:v>
                </c:pt>
                <c:pt idx="13">
                  <c:v>96.3</c:v>
                </c:pt>
                <c:pt idx="14">
                  <c:v>96.4</c:v>
                </c:pt>
              </c:numCache>
            </c:numRef>
          </c:val>
          <c:smooth val="0"/>
          <c:extLst>
            <c:ext xmlns:c16="http://schemas.microsoft.com/office/drawing/2014/chart" uri="{C3380CC4-5D6E-409C-BE32-E72D297353CC}">
              <c16:uniqueId val="{00000002-111A-4A88-8B51-DBDFB6F53758}"/>
            </c:ext>
          </c:extLst>
        </c:ser>
        <c:ser>
          <c:idx val="3"/>
          <c:order val="3"/>
          <c:tx>
            <c:strRef>
              <c:f>Sheet1!$E$1</c:f>
              <c:strCache>
                <c:ptCount val="1"/>
                <c:pt idx="0">
                  <c:v>全国</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0392973967457378E-2"/>
                  <c:y val="-2.59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51B-44F4-B02C-F92027C7D921}"/>
                </c:ext>
              </c:extLst>
            </c:dLbl>
            <c:dLbl>
              <c:idx val="2"/>
              <c:layout>
                <c:manualLayout>
                  <c:x val="-2.895306450715017E-2"/>
                  <c:y val="-2.9078001968503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51B-44F4-B02C-F92027C7D921}"/>
                </c:ext>
              </c:extLst>
            </c:dLbl>
            <c:dLbl>
              <c:idx val="4"/>
              <c:layout>
                <c:manualLayout>
                  <c:x val="-2.6073245586535832E-2"/>
                  <c:y val="3.654699803149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EE-45E7-9E10-EB1EC826D0B2}"/>
                </c:ext>
              </c:extLst>
            </c:dLbl>
            <c:dLbl>
              <c:idx val="5"/>
              <c:layout>
                <c:manualLayout>
                  <c:x val="-2.7513155046843027E-2"/>
                  <c:y val="3.810949803149606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4-051B-44F4-B02C-F92027C7D921}"/>
                </c:ext>
              </c:extLst>
            </c:dLbl>
            <c:dLbl>
              <c:idx val="6"/>
              <c:layout>
                <c:manualLayout>
                  <c:x val="-1.0892971756572866E-2"/>
                  <c:y val="2.7171998031496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1B-44F4-B02C-F92027C7D921}"/>
                </c:ext>
              </c:extLst>
            </c:dLbl>
            <c:dLbl>
              <c:idx val="7"/>
              <c:layout>
                <c:manualLayout>
                  <c:x val="-2.607324558653578E-2"/>
                  <c:y val="2.7171998031496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1B-44F4-B02C-F92027C7D921}"/>
                </c:ext>
              </c:extLst>
            </c:dLbl>
            <c:dLbl>
              <c:idx val="8"/>
              <c:layout>
                <c:manualLayout>
                  <c:x val="-2.4633336126228585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1B-44F4-B02C-F92027C7D921}"/>
                </c:ext>
              </c:extLst>
            </c:dLbl>
            <c:dLbl>
              <c:idx val="9"/>
              <c:layout>
                <c:manualLayout>
                  <c:x val="-2.4633336126228693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1B-44F4-B02C-F92027C7D921}"/>
                </c:ext>
              </c:extLst>
            </c:dLbl>
            <c:dLbl>
              <c:idx val="10"/>
              <c:layout>
                <c:manualLayout>
                  <c:x val="-3.0392973967457364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1B-44F4-B02C-F92027C7D921}"/>
                </c:ext>
              </c:extLst>
            </c:dLbl>
            <c:dLbl>
              <c:idx val="11"/>
              <c:layout>
                <c:manualLayout>
                  <c:x val="-2.4633336126228585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1B-44F4-B02C-F92027C7D921}"/>
                </c:ext>
              </c:extLst>
            </c:dLbl>
            <c:dLbl>
              <c:idx val="12"/>
              <c:layout>
                <c:manualLayout>
                  <c:x val="-2.895306450715017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1B-44F4-B02C-F92027C7D921}"/>
                </c:ext>
              </c:extLst>
            </c:dLbl>
            <c:dLbl>
              <c:idx val="13"/>
              <c:layout>
                <c:manualLayout>
                  <c:x val="-3.1832883427764559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1B-44F4-B02C-F92027C7D921}"/>
                </c:ext>
              </c:extLst>
            </c:dLbl>
            <c:dLbl>
              <c:idx val="14"/>
              <c:layout>
                <c:manualLayout>
                  <c:x val="-6.5732433756511763E-3"/>
                  <c:y val="2.171998031496063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EE-45E7-9E10-EB1EC826D0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pt idx="14">
                  <c:v>2025.3卒業</c:v>
                </c:pt>
              </c:strCache>
            </c:strRef>
          </c:cat>
          <c:val>
            <c:numRef>
              <c:f>Sheet1!$E$2:$E$16</c:f>
              <c:numCache>
                <c:formatCode>General</c:formatCode>
                <c:ptCount val="15"/>
                <c:pt idx="0">
                  <c:v>94.8</c:v>
                </c:pt>
                <c:pt idx="1">
                  <c:v>95.8</c:v>
                </c:pt>
                <c:pt idx="2">
                  <c:v>96.6</c:v>
                </c:pt>
                <c:pt idx="3">
                  <c:v>97.5</c:v>
                </c:pt>
                <c:pt idx="4">
                  <c:v>97.7</c:v>
                </c:pt>
                <c:pt idx="5">
                  <c:v>98</c:v>
                </c:pt>
                <c:pt idx="6">
                  <c:v>98.1</c:v>
                </c:pt>
                <c:pt idx="7">
                  <c:v>98.2</c:v>
                </c:pt>
                <c:pt idx="8">
                  <c:v>98.1</c:v>
                </c:pt>
                <c:pt idx="9">
                  <c:v>97.9</c:v>
                </c:pt>
                <c:pt idx="10">
                  <c:v>97.9</c:v>
                </c:pt>
                <c:pt idx="11" formatCode="0.0">
                  <c:v>98</c:v>
                </c:pt>
                <c:pt idx="12" formatCode="0.0">
                  <c:v>98</c:v>
                </c:pt>
                <c:pt idx="13">
                  <c:v>98</c:v>
                </c:pt>
                <c:pt idx="14">
                  <c:v>98</c:v>
                </c:pt>
              </c:numCache>
            </c:numRef>
          </c:val>
          <c:smooth val="0"/>
          <c:extLst>
            <c:ext xmlns:c16="http://schemas.microsoft.com/office/drawing/2014/chart" uri="{C3380CC4-5D6E-409C-BE32-E72D297353CC}">
              <c16:uniqueId val="{00000004-111A-4A88-8B51-DBDFB6F53758}"/>
            </c:ext>
          </c:extLst>
        </c:ser>
        <c:dLbls>
          <c:dLblPos val="t"/>
          <c:showLegendKey val="0"/>
          <c:showVal val="1"/>
          <c:showCatName val="0"/>
          <c:showSerName val="0"/>
          <c:showPercent val="0"/>
          <c:showBubbleSize val="0"/>
        </c:dLbls>
        <c:marker val="1"/>
        <c:smooth val="0"/>
        <c:axId val="1754497712"/>
        <c:axId val="1754481072"/>
      </c:lineChart>
      <c:catAx>
        <c:axId val="175449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754481072"/>
        <c:crosses val="autoZero"/>
        <c:auto val="1"/>
        <c:lblAlgn val="ctr"/>
        <c:lblOffset val="100"/>
        <c:noMultiLvlLbl val="0"/>
      </c:catAx>
      <c:valAx>
        <c:axId val="1754481072"/>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54497712"/>
        <c:crosses val="autoZero"/>
        <c:crossBetween val="between"/>
        <c:majorUnit val="5"/>
      </c:valAx>
      <c:spPr>
        <a:noFill/>
        <a:ln>
          <a:noFill/>
        </a:ln>
        <a:effectLst/>
      </c:spPr>
    </c:plotArea>
    <c:legend>
      <c:legendPos val="b"/>
      <c:legendEntry>
        <c:idx val="3"/>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Entry>
      <c:layout>
        <c:manualLayout>
          <c:xMode val="edge"/>
          <c:yMode val="edge"/>
          <c:x val="0.33432974312128605"/>
          <c:y val="0.80480019685039383"/>
          <c:w val="0.33134040037873019"/>
          <c:h val="6.39498031496062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ジニ係数</c:v>
                </c:pt>
              </c:strCache>
            </c:strRef>
          </c:tx>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DF5F-4397-AC3F-3F9D9BFC6C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全国</c:v>
                </c:pt>
                <c:pt idx="1">
                  <c:v>大阪</c:v>
                </c:pt>
                <c:pt idx="2">
                  <c:v>東京</c:v>
                </c:pt>
                <c:pt idx="3">
                  <c:v>愛知</c:v>
                </c:pt>
                <c:pt idx="4">
                  <c:v>京都</c:v>
                </c:pt>
                <c:pt idx="5">
                  <c:v>兵庫</c:v>
                </c:pt>
              </c:strCache>
            </c:strRef>
          </c:cat>
          <c:val>
            <c:numRef>
              <c:f>Sheet1!$B$2:$B$7</c:f>
              <c:numCache>
                <c:formatCode>#,##0.000;\-#,##0.000</c:formatCode>
                <c:ptCount val="6"/>
                <c:pt idx="0" formatCode="General">
                  <c:v>0.28799999999999998</c:v>
                </c:pt>
                <c:pt idx="1">
                  <c:v>0.30099999999999999</c:v>
                </c:pt>
                <c:pt idx="2">
                  <c:v>0.30299999999999999</c:v>
                </c:pt>
                <c:pt idx="3">
                  <c:v>0.28599999999999998</c:v>
                </c:pt>
                <c:pt idx="4">
                  <c:v>0.28000000000000003</c:v>
                </c:pt>
                <c:pt idx="5">
                  <c:v>0.28199999999999997</c:v>
                </c:pt>
              </c:numCache>
            </c:numRef>
          </c:val>
          <c:extLst>
            <c:ext xmlns:c16="http://schemas.microsoft.com/office/drawing/2014/chart" uri="{C3380CC4-5D6E-409C-BE32-E72D297353CC}">
              <c16:uniqueId val="{00000000-DF5F-4397-AC3F-3F9D9BFC6C47}"/>
            </c:ext>
          </c:extLst>
        </c:ser>
        <c:dLbls>
          <c:showLegendKey val="0"/>
          <c:showVal val="0"/>
          <c:showCatName val="0"/>
          <c:showSerName val="0"/>
          <c:showPercent val="0"/>
          <c:showBubbleSize val="0"/>
        </c:dLbls>
        <c:gapWidth val="80"/>
        <c:overlap val="-27"/>
        <c:axId val="279796896"/>
        <c:axId val="279788576"/>
      </c:barChart>
      <c:catAx>
        <c:axId val="27979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79788576"/>
        <c:crosses val="autoZero"/>
        <c:auto val="1"/>
        <c:lblAlgn val="ctr"/>
        <c:lblOffset val="100"/>
        <c:noMultiLvlLbl val="0"/>
      </c:catAx>
      <c:valAx>
        <c:axId val="2797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79796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'5'!$S$6:$S$11</c:f>
              <c:strCache>
                <c:ptCount val="6"/>
                <c:pt idx="0">
                  <c:v>イギリス</c:v>
                </c:pt>
                <c:pt idx="1">
                  <c:v>アメリカ</c:v>
                </c:pt>
                <c:pt idx="2">
                  <c:v>香港</c:v>
                </c:pt>
                <c:pt idx="3">
                  <c:v>シンガポール</c:v>
                </c:pt>
                <c:pt idx="4">
                  <c:v>日本</c:v>
                </c:pt>
                <c:pt idx="5">
                  <c:v>中国</c:v>
                </c:pt>
              </c:strCache>
            </c:strRef>
          </c:cat>
          <c:val>
            <c:numRef>
              <c:f>'5'!$T$6:$T$11</c:f>
              <c:numCache>
                <c:formatCode>_(* #,##0_);_(* #,##0;_(* "..."_);_(@_)</c:formatCode>
                <c:ptCount val="6"/>
                <c:pt idx="0">
                  <c:v>2626.0797575769998</c:v>
                </c:pt>
                <c:pt idx="1">
                  <c:v>1689.1444761899998</c:v>
                </c:pt>
                <c:pt idx="2">
                  <c:v>321.10572445600002</c:v>
                </c:pt>
                <c:pt idx="3">
                  <c:v>155.974183294</c:v>
                </c:pt>
                <c:pt idx="4">
                  <c:v>50.735773994000006</c:v>
                </c:pt>
                <c:pt idx="5">
                  <c:v>12.603902181000002</c:v>
                </c:pt>
              </c:numCache>
            </c:numRef>
          </c:val>
          <c:extLst>
            <c:ext xmlns:c16="http://schemas.microsoft.com/office/drawing/2014/chart" uri="{C3380CC4-5D6E-409C-BE32-E72D297353CC}">
              <c16:uniqueId val="{00000000-36C1-4D7E-9239-3DCE74E915D1}"/>
            </c:ext>
          </c:extLst>
        </c:ser>
        <c:dLbls>
          <c:dLblPos val="outEnd"/>
          <c:showLegendKey val="0"/>
          <c:showVal val="1"/>
          <c:showCatName val="0"/>
          <c:showSerName val="0"/>
          <c:showPercent val="0"/>
          <c:showBubbleSize val="0"/>
        </c:dLbls>
        <c:gapWidth val="219"/>
        <c:overlap val="-27"/>
        <c:axId val="337644191"/>
        <c:axId val="337645855"/>
      </c:barChart>
      <c:catAx>
        <c:axId val="33764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37645855"/>
        <c:crosses val="autoZero"/>
        <c:auto val="1"/>
        <c:lblAlgn val="ctr"/>
        <c:lblOffset val="100"/>
        <c:noMultiLvlLbl val="0"/>
      </c:catAx>
      <c:valAx>
        <c:axId val="33764585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37644191"/>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153-41BA-964F-82925C134736}"/>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3153-41BA-964F-82925C134736}"/>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3153-41BA-964F-82925C134736}"/>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7-3153-41BA-964F-82925C134736}"/>
              </c:ext>
            </c:extLst>
          </c:dPt>
          <c:cat>
            <c:strRef>
              <c:f>Sheet1!$A$3:$A$12</c:f>
              <c:strCache>
                <c:ptCount val="10"/>
                <c:pt idx="0">
                  <c:v>シンガ
ポール</c:v>
                </c:pt>
                <c:pt idx="1">
                  <c:v>マニラ</c:v>
                </c:pt>
                <c:pt idx="2">
                  <c:v>ソウル</c:v>
                </c:pt>
                <c:pt idx="3">
                  <c:v>香港</c:v>
                </c:pt>
                <c:pt idx="4">
                  <c:v>ジャカルタ</c:v>
                </c:pt>
                <c:pt idx="5">
                  <c:v>上海</c:v>
                </c:pt>
                <c:pt idx="6">
                  <c:v>東京</c:v>
                </c:pt>
                <c:pt idx="7">
                  <c:v>大阪</c:v>
                </c:pt>
                <c:pt idx="8">
                  <c:v>バンコク</c:v>
                </c:pt>
                <c:pt idx="9">
                  <c:v>デリー</c:v>
                </c:pt>
              </c:strCache>
            </c:strRef>
          </c:cat>
          <c:val>
            <c:numRef>
              <c:f>Sheet1!$B$3:$B$12</c:f>
              <c:numCache>
                <c:formatCode>General</c:formatCode>
                <c:ptCount val="10"/>
                <c:pt idx="0">
                  <c:v>609</c:v>
                </c:pt>
                <c:pt idx="1">
                  <c:v>592</c:v>
                </c:pt>
                <c:pt idx="2">
                  <c:v>562</c:v>
                </c:pt>
                <c:pt idx="3">
                  <c:v>549</c:v>
                </c:pt>
                <c:pt idx="4">
                  <c:v>523</c:v>
                </c:pt>
                <c:pt idx="5">
                  <c:v>511</c:v>
                </c:pt>
                <c:pt idx="6">
                  <c:v>496</c:v>
                </c:pt>
                <c:pt idx="7">
                  <c:v>488</c:v>
                </c:pt>
                <c:pt idx="8">
                  <c:v>465</c:v>
                </c:pt>
                <c:pt idx="9">
                  <c:v>406</c:v>
                </c:pt>
              </c:numCache>
            </c:numRef>
          </c:val>
          <c:extLst>
            <c:ext xmlns:c16="http://schemas.microsoft.com/office/drawing/2014/chart" uri="{C3380CC4-5D6E-409C-BE32-E72D297353CC}">
              <c16:uniqueId val="{00000008-3153-41BA-964F-82925C134736}"/>
            </c:ext>
          </c:extLst>
        </c:ser>
        <c:dLbls>
          <c:showLegendKey val="0"/>
          <c:showVal val="0"/>
          <c:showCatName val="0"/>
          <c:showSerName val="0"/>
          <c:showPercent val="0"/>
          <c:showBubbleSize val="0"/>
        </c:dLbls>
        <c:gapWidth val="90"/>
        <c:overlap val="-27"/>
        <c:axId val="208426495"/>
        <c:axId val="208431071"/>
      </c:barChart>
      <c:catAx>
        <c:axId val="20842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31071"/>
        <c:crosses val="autoZero"/>
        <c:auto val="1"/>
        <c:lblAlgn val="ctr"/>
        <c:lblOffset val="100"/>
        <c:noMultiLvlLbl val="0"/>
      </c:catAx>
      <c:valAx>
        <c:axId val="208431071"/>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2649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5088582677165"/>
          <c:y val="0.2364810531496063"/>
          <c:w val="0.78818044619422567"/>
          <c:h val="0.68943528543307087"/>
        </c:manualLayout>
      </c:layout>
      <c:barChart>
        <c:barDir val="bar"/>
        <c:grouping val="clustered"/>
        <c:varyColors val="0"/>
        <c:ser>
          <c:idx val="0"/>
          <c:order val="0"/>
          <c:tx>
            <c:strRef>
              <c:f>Sheet1!$B$1</c:f>
              <c:strCache>
                <c:ptCount val="1"/>
                <c:pt idx="0">
                  <c:v>ポイント</c:v>
                </c:pt>
              </c:strCache>
            </c:strRef>
          </c:tx>
          <c:spPr>
            <a:solidFill>
              <a:schemeClr val="accent1"/>
            </a:solidFill>
            <a:ln>
              <a:noFill/>
            </a:ln>
            <a:effectLst/>
          </c:spPr>
          <c:invertIfNegative val="0"/>
          <c:cat>
            <c:strRef>
              <c:f>Sheet1!$A$2:$A$7</c:f>
              <c:strCache>
                <c:ptCount val="6"/>
                <c:pt idx="0">
                  <c:v>日本</c:v>
                </c:pt>
                <c:pt idx="1">
                  <c:v>中国</c:v>
                </c:pt>
                <c:pt idx="2">
                  <c:v>英国</c:v>
                </c:pt>
                <c:pt idx="3">
                  <c:v>米国</c:v>
                </c:pt>
                <c:pt idx="4">
                  <c:v>香港</c:v>
                </c:pt>
                <c:pt idx="5">
                  <c:v>シンガポール</c:v>
                </c:pt>
              </c:strCache>
            </c:strRef>
          </c:cat>
          <c:val>
            <c:numRef>
              <c:f>Sheet1!$B$2:$B$7</c:f>
              <c:numCache>
                <c:formatCode>General</c:formatCode>
                <c:ptCount val="6"/>
                <c:pt idx="0">
                  <c:v>55.89</c:v>
                </c:pt>
                <c:pt idx="1">
                  <c:v>58.18</c:v>
                </c:pt>
                <c:pt idx="2">
                  <c:v>61.71</c:v>
                </c:pt>
                <c:pt idx="3">
                  <c:v>66.84</c:v>
                </c:pt>
                <c:pt idx="4">
                  <c:v>77.22</c:v>
                </c:pt>
                <c:pt idx="5">
                  <c:v>85.65</c:v>
                </c:pt>
              </c:numCache>
            </c:numRef>
          </c:val>
          <c:extLst>
            <c:ext xmlns:c16="http://schemas.microsoft.com/office/drawing/2014/chart" uri="{C3380CC4-5D6E-409C-BE32-E72D297353CC}">
              <c16:uniqueId val="{00000000-4782-451C-BE65-FBC0CA35C052}"/>
            </c:ext>
          </c:extLst>
        </c:ser>
        <c:dLbls>
          <c:showLegendKey val="0"/>
          <c:showVal val="0"/>
          <c:showCatName val="0"/>
          <c:showSerName val="0"/>
          <c:showPercent val="0"/>
          <c:showBubbleSize val="0"/>
        </c:dLbls>
        <c:gapWidth val="182"/>
        <c:axId val="1590233871"/>
        <c:axId val="1590229711"/>
      </c:barChart>
      <c:catAx>
        <c:axId val="1590233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90229711"/>
        <c:crosses val="autoZero"/>
        <c:auto val="1"/>
        <c:lblAlgn val="ctr"/>
        <c:lblOffset val="100"/>
        <c:noMultiLvlLbl val="0"/>
      </c:catAx>
      <c:valAx>
        <c:axId val="15902297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590233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4875898863373"/>
          <c:y val="0.12128901986465837"/>
          <c:w val="0.78710594989561589"/>
          <c:h val="0.75738867059593973"/>
        </c:manualLayout>
      </c:layout>
      <c:barChart>
        <c:barDir val="col"/>
        <c:grouping val="clustered"/>
        <c:varyColors val="0"/>
        <c:ser>
          <c:idx val="0"/>
          <c:order val="0"/>
          <c:tx>
            <c:strRef>
              <c:f>Sheet1!$A$3</c:f>
              <c:strCache>
                <c:ptCount val="1"/>
                <c:pt idx="0">
                  <c:v>日本人延べ宿泊者数（万人泊）</c:v>
                </c:pt>
              </c:strCache>
            </c:strRef>
          </c:tx>
          <c:spPr>
            <a:solidFill>
              <a:schemeClr val="accent1"/>
            </a:solidFill>
            <a:ln>
              <a:noFill/>
            </a:ln>
            <a:effectLst/>
          </c:spPr>
          <c:invertIfNegative val="0"/>
          <c:cat>
            <c:numRef>
              <c:f>Sheet1!$E$2:$O$2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Sheet1!$E$3:$O$3</c:f>
              <c:numCache>
                <c:formatCode>0.000</c:formatCode>
                <c:ptCount val="11"/>
                <c:pt idx="0">
                  <c:v>2216.9090000000001</c:v>
                </c:pt>
                <c:pt idx="1">
                  <c:v>2140.0410000000002</c:v>
                </c:pt>
                <c:pt idx="2">
                  <c:v>2100.1639999999998</c:v>
                </c:pt>
                <c:pt idx="3">
                  <c:v>2154.0439999999999</c:v>
                </c:pt>
                <c:pt idx="4">
                  <c:v>2477.3830000000003</c:v>
                </c:pt>
                <c:pt idx="5">
                  <c:v>2950.134</c:v>
                </c:pt>
                <c:pt idx="6">
                  <c:v>1649.2270000000001</c:v>
                </c:pt>
                <c:pt idx="7">
                  <c:v>1753.9360000000001</c:v>
                </c:pt>
                <c:pt idx="8">
                  <c:v>2839.2799999999997</c:v>
                </c:pt>
                <c:pt idx="9">
                  <c:v>3194.6390000000001</c:v>
                </c:pt>
                <c:pt idx="10">
                  <c:v>3111.93</c:v>
                </c:pt>
              </c:numCache>
            </c:numRef>
          </c:val>
          <c:extLst>
            <c:ext xmlns:c16="http://schemas.microsoft.com/office/drawing/2014/chart" uri="{C3380CC4-5D6E-409C-BE32-E72D297353CC}">
              <c16:uniqueId val="{00000000-2D74-4C33-BE45-DE59DE983EEB}"/>
            </c:ext>
          </c:extLst>
        </c:ser>
        <c:dLbls>
          <c:showLegendKey val="0"/>
          <c:showVal val="0"/>
          <c:showCatName val="0"/>
          <c:showSerName val="0"/>
          <c:showPercent val="0"/>
          <c:showBubbleSize val="0"/>
        </c:dLbls>
        <c:gapWidth val="219"/>
        <c:axId val="1752827151"/>
        <c:axId val="1752827983"/>
      </c:barChart>
      <c:lineChart>
        <c:grouping val="standard"/>
        <c:varyColors val="0"/>
        <c:ser>
          <c:idx val="1"/>
          <c:order val="1"/>
          <c:tx>
            <c:strRef>
              <c:f>Sheet1!$A$4</c:f>
              <c:strCache>
                <c:ptCount val="1"/>
                <c:pt idx="0">
                  <c:v>対前年増減率（%）</c:v>
                </c:pt>
              </c:strCache>
            </c:strRef>
          </c:tx>
          <c:spPr>
            <a:ln w="28575" cap="rnd">
              <a:solidFill>
                <a:srgbClr val="FF0000"/>
              </a:solidFill>
              <a:round/>
            </a:ln>
            <a:effectLst/>
          </c:spPr>
          <c:marker>
            <c:symbol val="circle"/>
            <c:size val="5"/>
            <c:spPr>
              <a:solidFill>
                <a:srgbClr val="FF0000"/>
              </a:solidFill>
              <a:ln w="9525">
                <a:solidFill>
                  <a:schemeClr val="accent2"/>
                </a:solidFill>
              </a:ln>
              <a:effectLst/>
            </c:spPr>
          </c:marker>
          <c:cat>
            <c:numRef>
              <c:f>Sheet1!$E$2:$O$2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Sheet1!$E$4:$O$4</c:f>
              <c:numCache>
                <c:formatCode>0.00</c:formatCode>
                <c:ptCount val="11"/>
                <c:pt idx="0">
                  <c:v>13.298764803676399</c:v>
                </c:pt>
                <c:pt idx="1">
                  <c:v>-3.4673502611067941</c:v>
                </c:pt>
                <c:pt idx="2">
                  <c:v>-1.863375514768173</c:v>
                </c:pt>
                <c:pt idx="3">
                  <c:v>2.5655139312929842</c:v>
                </c:pt>
                <c:pt idx="4">
                  <c:v>15.010789008952475</c:v>
                </c:pt>
                <c:pt idx="5">
                  <c:v>19.082677163765148</c:v>
                </c:pt>
                <c:pt idx="6">
                  <c:v>-44.0965393436366</c:v>
                </c:pt>
                <c:pt idx="7">
                  <c:v>6.3489743983090374</c:v>
                </c:pt>
                <c:pt idx="8">
                  <c:v>61.880479105280919</c:v>
                </c:pt>
                <c:pt idx="9">
                  <c:v>12.515813868304647</c:v>
                </c:pt>
                <c:pt idx="10">
                  <c:v>-2.5889936233796651</c:v>
                </c:pt>
              </c:numCache>
            </c:numRef>
          </c:val>
          <c:smooth val="0"/>
          <c:extLst>
            <c:ext xmlns:c16="http://schemas.microsoft.com/office/drawing/2014/chart" uri="{C3380CC4-5D6E-409C-BE32-E72D297353CC}">
              <c16:uniqueId val="{00000001-2D74-4C33-BE45-DE59DE983EEB}"/>
            </c:ext>
          </c:extLst>
        </c:ser>
        <c:dLbls>
          <c:showLegendKey val="0"/>
          <c:showVal val="0"/>
          <c:showCatName val="0"/>
          <c:showSerName val="0"/>
          <c:showPercent val="0"/>
          <c:showBubbleSize val="0"/>
        </c:dLbls>
        <c:marker val="1"/>
        <c:smooth val="0"/>
        <c:axId val="1879049183"/>
        <c:axId val="1879050431"/>
      </c:lineChart>
      <c:catAx>
        <c:axId val="175282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983"/>
        <c:crosses val="autoZero"/>
        <c:auto val="1"/>
        <c:lblAlgn val="ctr"/>
        <c:lblOffset val="100"/>
        <c:noMultiLvlLbl val="0"/>
      </c:catAx>
      <c:valAx>
        <c:axId val="175282798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151"/>
        <c:crosses val="autoZero"/>
        <c:crossBetween val="between"/>
      </c:valAx>
      <c:valAx>
        <c:axId val="1879050431"/>
        <c:scaling>
          <c:orientation val="minMax"/>
        </c:scaling>
        <c:delete val="0"/>
        <c:axPos val="r"/>
        <c:numFmt formatCode="#,##0.0_ "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79049183"/>
        <c:crosses val="max"/>
        <c:crossBetween val="between"/>
      </c:valAx>
      <c:catAx>
        <c:axId val="1879049183"/>
        <c:scaling>
          <c:orientation val="minMax"/>
        </c:scaling>
        <c:delete val="1"/>
        <c:axPos val="b"/>
        <c:numFmt formatCode="General" sourceLinked="1"/>
        <c:majorTickMark val="out"/>
        <c:minorTickMark val="none"/>
        <c:tickLblPos val="nextTo"/>
        <c:crossAx val="1879050431"/>
        <c:crosses val="autoZero"/>
        <c:auto val="1"/>
        <c:lblAlgn val="ctr"/>
        <c:lblOffset val="100"/>
        <c:noMultiLvlLbl val="0"/>
      </c:catAx>
      <c:spPr>
        <a:noFill/>
        <a:ln>
          <a:noFill/>
        </a:ln>
        <a:effectLst/>
      </c:spPr>
    </c:plotArea>
    <c:legend>
      <c:legendPos val="b"/>
      <c:layout>
        <c:manualLayout>
          <c:xMode val="edge"/>
          <c:yMode val="edge"/>
          <c:x val="9.5000000000000015E-2"/>
          <c:y val="0.11851096922069419"/>
          <c:w val="0.59069473440037124"/>
          <c:h val="0.207755176436278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5780293088363953E-2"/>
          <c:y val="4.3503212926170105E-2"/>
          <c:w val="0.90988826062337158"/>
          <c:h val="0.81451085296839165"/>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5-210F-461E-9D8F-60A2378D42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東京都</c:v>
                </c:pt>
                <c:pt idx="1">
                  <c:v>神奈川県</c:v>
                </c:pt>
                <c:pt idx="2">
                  <c:v>静岡県</c:v>
                </c:pt>
                <c:pt idx="3">
                  <c:v>大阪府</c:v>
                </c:pt>
                <c:pt idx="4">
                  <c:v>広島県</c:v>
                </c:pt>
                <c:pt idx="5">
                  <c:v>埼玉県</c:v>
                </c:pt>
                <c:pt idx="6">
                  <c:v>宮城県</c:v>
                </c:pt>
                <c:pt idx="7">
                  <c:v>長野県</c:v>
                </c:pt>
                <c:pt idx="8">
                  <c:v>愛知県</c:v>
                </c:pt>
                <c:pt idx="9">
                  <c:v>兵庫県</c:v>
                </c:pt>
                <c:pt idx="10">
                  <c:v>茨城県</c:v>
                </c:pt>
                <c:pt idx="11">
                  <c:v>山梨県</c:v>
                </c:pt>
                <c:pt idx="12">
                  <c:v>京都府</c:v>
                </c:pt>
                <c:pt idx="13">
                  <c:v>高知県</c:v>
                </c:pt>
                <c:pt idx="14">
                  <c:v>北海道</c:v>
                </c:pt>
                <c:pt idx="15">
                  <c:v>岡山県</c:v>
                </c:pt>
                <c:pt idx="16">
                  <c:v>福岡県</c:v>
                </c:pt>
                <c:pt idx="17">
                  <c:v>群馬県</c:v>
                </c:pt>
                <c:pt idx="18">
                  <c:v>岐阜県</c:v>
                </c:pt>
                <c:pt idx="19">
                  <c:v>沖縄県</c:v>
                </c:pt>
                <c:pt idx="20">
                  <c:v>奈良県</c:v>
                </c:pt>
                <c:pt idx="21">
                  <c:v>熊本県</c:v>
                </c:pt>
                <c:pt idx="22">
                  <c:v>滋賀県</c:v>
                </c:pt>
                <c:pt idx="23">
                  <c:v>鳥取県</c:v>
                </c:pt>
                <c:pt idx="24">
                  <c:v>鹿児島県</c:v>
                </c:pt>
              </c:strCache>
            </c:strRef>
          </c:cat>
          <c:val>
            <c:numRef>
              <c:f>Sheet1!$B$2:$B$26</c:f>
              <c:numCache>
                <c:formatCode>General</c:formatCode>
                <c:ptCount val="25"/>
                <c:pt idx="0">
                  <c:v>30</c:v>
                </c:pt>
                <c:pt idx="1">
                  <c:v>11</c:v>
                </c:pt>
                <c:pt idx="2">
                  <c:v>9</c:v>
                </c:pt>
                <c:pt idx="3">
                  <c:v>9</c:v>
                </c:pt>
                <c:pt idx="4">
                  <c:v>8</c:v>
                </c:pt>
                <c:pt idx="5">
                  <c:v>7</c:v>
                </c:pt>
                <c:pt idx="6">
                  <c:v>6</c:v>
                </c:pt>
                <c:pt idx="7">
                  <c:v>6</c:v>
                </c:pt>
                <c:pt idx="8">
                  <c:v>5</c:v>
                </c:pt>
                <c:pt idx="9">
                  <c:v>5</c:v>
                </c:pt>
                <c:pt idx="10">
                  <c:v>4</c:v>
                </c:pt>
                <c:pt idx="11">
                  <c:v>4</c:v>
                </c:pt>
                <c:pt idx="12">
                  <c:v>4</c:v>
                </c:pt>
                <c:pt idx="13">
                  <c:v>4</c:v>
                </c:pt>
                <c:pt idx="14">
                  <c:v>3</c:v>
                </c:pt>
                <c:pt idx="15">
                  <c:v>3</c:v>
                </c:pt>
                <c:pt idx="16">
                  <c:v>3</c:v>
                </c:pt>
                <c:pt idx="17">
                  <c:v>2</c:v>
                </c:pt>
                <c:pt idx="18">
                  <c:v>2</c:v>
                </c:pt>
                <c:pt idx="19">
                  <c:v>2</c:v>
                </c:pt>
                <c:pt idx="20">
                  <c:v>2</c:v>
                </c:pt>
                <c:pt idx="21">
                  <c:v>2</c:v>
                </c:pt>
                <c:pt idx="22">
                  <c:v>1</c:v>
                </c:pt>
                <c:pt idx="23">
                  <c:v>1</c:v>
                </c:pt>
                <c:pt idx="24">
                  <c:v>1</c:v>
                </c:pt>
              </c:numCache>
            </c:numRef>
          </c:val>
          <c:extLst>
            <c:ext xmlns:c16="http://schemas.microsoft.com/office/drawing/2014/chart" uri="{C3380CC4-5D6E-409C-BE32-E72D297353CC}">
              <c16:uniqueId val="{00000000-210F-461E-9D8F-60A2378D4268}"/>
            </c:ext>
          </c:extLst>
        </c:ser>
        <c:dLbls>
          <c:showLegendKey val="0"/>
          <c:showVal val="0"/>
          <c:showCatName val="0"/>
          <c:showSerName val="0"/>
          <c:showPercent val="0"/>
          <c:showBubbleSize val="0"/>
        </c:dLbls>
        <c:gapWidth val="219"/>
        <c:overlap val="-27"/>
        <c:axId val="1323188576"/>
        <c:axId val="1323193152"/>
      </c:barChart>
      <c:catAx>
        <c:axId val="132318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23193152"/>
        <c:crosses val="autoZero"/>
        <c:auto val="1"/>
        <c:lblAlgn val="ctr"/>
        <c:lblOffset val="100"/>
        <c:noMultiLvlLbl val="0"/>
      </c:catAx>
      <c:valAx>
        <c:axId val="132319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23188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01253785881718E-2"/>
          <c:y val="5.3089828824758302E-2"/>
          <c:w val="0.94162364004198285"/>
          <c:h val="0.8110164346818608"/>
        </c:manualLayout>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目次__医療機関リスト!$C$3:$C$49</c:f>
              <c:strCache>
                <c:ptCount val="47"/>
                <c:pt idx="0">
                  <c:v>東京都 </c:v>
                </c:pt>
                <c:pt idx="1">
                  <c:v>大阪府 </c:v>
                </c:pt>
                <c:pt idx="2">
                  <c:v>福岡県 </c:v>
                </c:pt>
                <c:pt idx="3">
                  <c:v>茨城県 </c:v>
                </c:pt>
                <c:pt idx="4">
                  <c:v>三重県 </c:v>
                </c:pt>
                <c:pt idx="5">
                  <c:v>香川県 </c:v>
                </c:pt>
                <c:pt idx="6">
                  <c:v>神奈川県 </c:v>
                </c:pt>
                <c:pt idx="7">
                  <c:v>埼玉県 </c:v>
                </c:pt>
                <c:pt idx="8">
                  <c:v>徳島県 </c:v>
                </c:pt>
                <c:pt idx="9">
                  <c:v>山梨県 </c:v>
                </c:pt>
                <c:pt idx="10">
                  <c:v>奈良県 </c:v>
                </c:pt>
                <c:pt idx="11">
                  <c:v>鹿児島県 </c:v>
                </c:pt>
                <c:pt idx="12">
                  <c:v>岐阜県 </c:v>
                </c:pt>
                <c:pt idx="13">
                  <c:v>千葉県 </c:v>
                </c:pt>
                <c:pt idx="14">
                  <c:v>富山県 </c:v>
                </c:pt>
                <c:pt idx="15">
                  <c:v>愛知県 </c:v>
                </c:pt>
                <c:pt idx="16">
                  <c:v>北海道 </c:v>
                </c:pt>
                <c:pt idx="17">
                  <c:v>群馬県 </c:v>
                </c:pt>
                <c:pt idx="18">
                  <c:v>島根県 </c:v>
                </c:pt>
                <c:pt idx="19">
                  <c:v>京都府 </c:v>
                </c:pt>
                <c:pt idx="20">
                  <c:v>福井県 </c:v>
                </c:pt>
                <c:pt idx="21">
                  <c:v>秋田県 </c:v>
                </c:pt>
                <c:pt idx="22">
                  <c:v>山形県 </c:v>
                </c:pt>
                <c:pt idx="23">
                  <c:v>熊本県 </c:v>
                </c:pt>
                <c:pt idx="24">
                  <c:v>栃木県 </c:v>
                </c:pt>
                <c:pt idx="25">
                  <c:v>静岡県 </c:v>
                </c:pt>
                <c:pt idx="26">
                  <c:v>鳥取県 </c:v>
                </c:pt>
                <c:pt idx="27">
                  <c:v>石川県 </c:v>
                </c:pt>
                <c:pt idx="28">
                  <c:v>兵庫県 </c:v>
                </c:pt>
                <c:pt idx="29">
                  <c:v>広島県 </c:v>
                </c:pt>
                <c:pt idx="30">
                  <c:v>山口県 </c:v>
                </c:pt>
                <c:pt idx="31">
                  <c:v>長野県 </c:v>
                </c:pt>
                <c:pt idx="32">
                  <c:v>岡山県 </c:v>
                </c:pt>
                <c:pt idx="33">
                  <c:v>新潟県 </c:v>
                </c:pt>
                <c:pt idx="34">
                  <c:v>愛媛県 </c:v>
                </c:pt>
                <c:pt idx="35">
                  <c:v>岩手県 </c:v>
                </c:pt>
                <c:pt idx="36">
                  <c:v>宮城県 </c:v>
                </c:pt>
                <c:pt idx="37">
                  <c:v>大分県 </c:v>
                </c:pt>
                <c:pt idx="38">
                  <c:v>沖縄県 </c:v>
                </c:pt>
                <c:pt idx="39">
                  <c:v>長崎県 </c:v>
                </c:pt>
                <c:pt idx="40">
                  <c:v>高知県 </c:v>
                </c:pt>
                <c:pt idx="41">
                  <c:v>滋賀県 </c:v>
                </c:pt>
                <c:pt idx="42">
                  <c:v>福島県 </c:v>
                </c:pt>
                <c:pt idx="43">
                  <c:v>和歌山県 </c:v>
                </c:pt>
                <c:pt idx="44">
                  <c:v>宮崎県 </c:v>
                </c:pt>
                <c:pt idx="45">
                  <c:v>青森県 </c:v>
                </c:pt>
                <c:pt idx="46">
                  <c:v>佐賀県 </c:v>
                </c:pt>
              </c:strCache>
            </c:strRef>
          </c:cat>
          <c:val>
            <c:numRef>
              <c:f>目次__医療機関リスト!$D$3:$D$49</c:f>
              <c:numCache>
                <c:formatCode>General</c:formatCode>
                <c:ptCount val="47"/>
                <c:pt idx="0">
                  <c:v>476</c:v>
                </c:pt>
                <c:pt idx="1">
                  <c:v>172</c:v>
                </c:pt>
                <c:pt idx="2">
                  <c:v>130</c:v>
                </c:pt>
                <c:pt idx="3">
                  <c:v>116</c:v>
                </c:pt>
                <c:pt idx="4">
                  <c:v>107</c:v>
                </c:pt>
                <c:pt idx="5">
                  <c:v>90</c:v>
                </c:pt>
                <c:pt idx="6">
                  <c:v>82</c:v>
                </c:pt>
                <c:pt idx="7">
                  <c:v>70</c:v>
                </c:pt>
                <c:pt idx="8">
                  <c:v>65</c:v>
                </c:pt>
                <c:pt idx="9">
                  <c:v>62</c:v>
                </c:pt>
                <c:pt idx="10">
                  <c:v>55</c:v>
                </c:pt>
                <c:pt idx="11">
                  <c:v>55</c:v>
                </c:pt>
                <c:pt idx="12">
                  <c:v>51</c:v>
                </c:pt>
                <c:pt idx="13">
                  <c:v>50</c:v>
                </c:pt>
                <c:pt idx="14">
                  <c:v>49</c:v>
                </c:pt>
                <c:pt idx="15">
                  <c:v>49</c:v>
                </c:pt>
                <c:pt idx="16">
                  <c:v>48</c:v>
                </c:pt>
                <c:pt idx="17">
                  <c:v>47</c:v>
                </c:pt>
                <c:pt idx="18">
                  <c:v>46</c:v>
                </c:pt>
                <c:pt idx="19">
                  <c:v>42</c:v>
                </c:pt>
                <c:pt idx="20">
                  <c:v>38</c:v>
                </c:pt>
                <c:pt idx="21">
                  <c:v>37</c:v>
                </c:pt>
                <c:pt idx="22">
                  <c:v>37</c:v>
                </c:pt>
                <c:pt idx="23">
                  <c:v>37</c:v>
                </c:pt>
                <c:pt idx="24">
                  <c:v>34</c:v>
                </c:pt>
                <c:pt idx="25">
                  <c:v>34</c:v>
                </c:pt>
                <c:pt idx="26">
                  <c:v>33</c:v>
                </c:pt>
                <c:pt idx="27">
                  <c:v>32</c:v>
                </c:pt>
                <c:pt idx="28">
                  <c:v>27</c:v>
                </c:pt>
                <c:pt idx="29">
                  <c:v>26</c:v>
                </c:pt>
                <c:pt idx="30">
                  <c:v>24</c:v>
                </c:pt>
                <c:pt idx="31">
                  <c:v>23</c:v>
                </c:pt>
                <c:pt idx="32">
                  <c:v>23</c:v>
                </c:pt>
                <c:pt idx="33">
                  <c:v>22</c:v>
                </c:pt>
                <c:pt idx="34">
                  <c:v>18</c:v>
                </c:pt>
                <c:pt idx="35">
                  <c:v>17</c:v>
                </c:pt>
                <c:pt idx="36">
                  <c:v>17</c:v>
                </c:pt>
                <c:pt idx="37">
                  <c:v>16</c:v>
                </c:pt>
                <c:pt idx="38">
                  <c:v>16</c:v>
                </c:pt>
                <c:pt idx="39">
                  <c:v>15</c:v>
                </c:pt>
                <c:pt idx="40">
                  <c:v>14</c:v>
                </c:pt>
                <c:pt idx="41">
                  <c:v>13</c:v>
                </c:pt>
                <c:pt idx="42">
                  <c:v>10</c:v>
                </c:pt>
                <c:pt idx="43">
                  <c:v>9</c:v>
                </c:pt>
                <c:pt idx="44">
                  <c:v>9</c:v>
                </c:pt>
                <c:pt idx="45">
                  <c:v>5</c:v>
                </c:pt>
                <c:pt idx="46">
                  <c:v>5</c:v>
                </c:pt>
              </c:numCache>
            </c:numRef>
          </c:val>
          <c:extLst>
            <c:ext xmlns:c16="http://schemas.microsoft.com/office/drawing/2014/chart" uri="{C3380CC4-5D6E-409C-BE32-E72D297353CC}">
              <c16:uniqueId val="{00000000-CDD6-4201-B77E-8C61AB7F60F2}"/>
            </c:ext>
          </c:extLst>
        </c:ser>
        <c:dLbls>
          <c:showLegendKey val="0"/>
          <c:showVal val="0"/>
          <c:showCatName val="0"/>
          <c:showSerName val="0"/>
          <c:showPercent val="0"/>
          <c:showBubbleSize val="0"/>
        </c:dLbls>
        <c:gapWidth val="219"/>
        <c:overlap val="-27"/>
        <c:axId val="1274479247"/>
        <c:axId val="1274478415"/>
      </c:barChart>
      <c:catAx>
        <c:axId val="127447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74478415"/>
        <c:crosses val="autoZero"/>
        <c:auto val="1"/>
        <c:lblAlgn val="ctr"/>
        <c:lblOffset val="100"/>
        <c:noMultiLvlLbl val="0"/>
      </c:catAx>
      <c:valAx>
        <c:axId val="1274478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74479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75241156666365"/>
          <c:y val="0.26236968449931414"/>
          <c:w val="0.84302537182852133"/>
          <c:h val="0.55451074531321443"/>
        </c:manualLayout>
      </c:layout>
      <c:lineChart>
        <c:grouping val="standard"/>
        <c:varyColors val="0"/>
        <c:ser>
          <c:idx val="0"/>
          <c:order val="0"/>
          <c:tx>
            <c:strRef>
              <c:f>計算シート!$J$39</c:f>
              <c:strCache>
                <c:ptCount val="1"/>
                <c:pt idx="0">
                  <c:v>近畿圏</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計算シート!$V$38:$AH$38</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計算シート!$V$39:$AH$39</c:f>
              <c:numCache>
                <c:formatCode>#,##0.0;"▲ "#,##0.0</c:formatCode>
                <c:ptCount val="13"/>
                <c:pt idx="0">
                  <c:v>61.751995848093088</c:v>
                </c:pt>
                <c:pt idx="1">
                  <c:v>62.242146465491288</c:v>
                </c:pt>
                <c:pt idx="2">
                  <c:v>61.246694334357677</c:v>
                </c:pt>
                <c:pt idx="3">
                  <c:v>62.935680300837447</c:v>
                </c:pt>
                <c:pt idx="4">
                  <c:v>63.584457251351033</c:v>
                </c:pt>
                <c:pt idx="5">
                  <c:v>62.965151502359262</c:v>
                </c:pt>
                <c:pt idx="6">
                  <c:v>61.850129520630951</c:v>
                </c:pt>
                <c:pt idx="7">
                  <c:v>61.361858599472754</c:v>
                </c:pt>
                <c:pt idx="8">
                  <c:v>64.093979801547093</c:v>
                </c:pt>
                <c:pt idx="9">
                  <c:v>63.392207660160437</c:v>
                </c:pt>
                <c:pt idx="10">
                  <c:v>59.763176024031075</c:v>
                </c:pt>
                <c:pt idx="11">
                  <c:v>60.243395892667586</c:v>
                </c:pt>
                <c:pt idx="12">
                  <c:v>60.824851438576964</c:v>
                </c:pt>
              </c:numCache>
            </c:numRef>
          </c:val>
          <c:smooth val="0"/>
          <c:extLst>
            <c:ext xmlns:c16="http://schemas.microsoft.com/office/drawing/2014/chart" uri="{C3380CC4-5D6E-409C-BE32-E72D297353CC}">
              <c16:uniqueId val="{00000000-E0EC-4EDF-B5C1-F904627F3AAF}"/>
            </c:ext>
          </c:extLst>
        </c:ser>
        <c:ser>
          <c:idx val="1"/>
          <c:order val="1"/>
          <c:tx>
            <c:strRef>
              <c:f>計算シート!$J$40</c:f>
              <c:strCache>
                <c:ptCount val="1"/>
                <c:pt idx="0">
                  <c:v>全国</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計算シート!$V$38:$AH$38</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計算シート!$V$40:$AH$40</c:f>
              <c:numCache>
                <c:formatCode>0.0</c:formatCode>
                <c:ptCount val="13"/>
                <c:pt idx="0">
                  <c:v>49.213440631885888</c:v>
                </c:pt>
                <c:pt idx="1">
                  <c:v>48.889906514828581</c:v>
                </c:pt>
                <c:pt idx="2">
                  <c:v>49.141672868051174</c:v>
                </c:pt>
                <c:pt idx="3">
                  <c:v>51.089110458213838</c:v>
                </c:pt>
                <c:pt idx="4">
                  <c:v>51.665875449845785</c:v>
                </c:pt>
                <c:pt idx="5">
                  <c:v>52.026004583638539</c:v>
                </c:pt>
                <c:pt idx="6">
                  <c:v>51.134322377871044</c:v>
                </c:pt>
                <c:pt idx="7">
                  <c:v>50.626393358012869</c:v>
                </c:pt>
                <c:pt idx="8">
                  <c:v>54.173627790195056</c:v>
                </c:pt>
                <c:pt idx="9">
                  <c:v>53.136927948087731</c:v>
                </c:pt>
                <c:pt idx="10">
                  <c:v>50.216207849051095</c:v>
                </c:pt>
                <c:pt idx="11">
                  <c:v>49.501954145220964</c:v>
                </c:pt>
                <c:pt idx="12">
                  <c:v>50.42678468142762</c:v>
                </c:pt>
              </c:numCache>
            </c:numRef>
          </c:val>
          <c:smooth val="0"/>
          <c:extLst>
            <c:ext xmlns:c16="http://schemas.microsoft.com/office/drawing/2014/chart" uri="{C3380CC4-5D6E-409C-BE32-E72D297353CC}">
              <c16:uniqueId val="{00000001-E0EC-4EDF-B5C1-F904627F3AAF}"/>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r"/>
      <c:layout>
        <c:manualLayout>
          <c:xMode val="edge"/>
          <c:yMode val="edge"/>
          <c:x val="0.38324723406087213"/>
          <c:y val="4.5400663008687697E-2"/>
          <c:w val="0.25406571526970589"/>
          <c:h val="0.19349314131570741"/>
        </c:manualLayout>
      </c:layout>
      <c:overlay val="0"/>
    </c:legend>
    <c:plotVisOnly val="1"/>
    <c:dispBlanksAs val="gap"/>
    <c:showDLblsOverMax val="0"/>
  </c:chart>
  <c:spPr>
    <a:ln>
      <a:noFill/>
    </a:ln>
  </c:spPr>
  <c:externalData r:id="rId2">
    <c:autoUpdate val="0"/>
  </c:externalData>
  <c:userShapes r:id="rId3"/>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90068094063728"/>
          <c:y val="8.2030510235271234E-2"/>
          <c:w val="0.85850511986867417"/>
          <c:h val="0.70431683278364743"/>
        </c:manualLayout>
      </c:layout>
      <c:lineChart>
        <c:grouping val="standard"/>
        <c:varyColors val="0"/>
        <c:ser>
          <c:idx val="0"/>
          <c:order val="0"/>
          <c:tx>
            <c:strRef>
              <c:f>Sheet1!$B$26</c:f>
              <c:strCache>
                <c:ptCount val="1"/>
                <c:pt idx="0">
                  <c:v>関西国際空港</c:v>
                </c:pt>
              </c:strCache>
            </c:strRef>
          </c:tx>
          <c:marker>
            <c:symbol val="square"/>
            <c:size val="7"/>
          </c:marker>
          <c:dLbls>
            <c:dLbl>
              <c:idx val="4"/>
              <c:layout>
                <c:manualLayout>
                  <c:x val="-6.2482895651915539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98-489E-AF91-76107EDFF1F2}"/>
                </c:ext>
              </c:extLst>
            </c:dLbl>
            <c:dLbl>
              <c:idx val="6"/>
              <c:layout>
                <c:manualLayout>
                  <c:x val="-6.2482895651915539E-2"/>
                  <c:y val="2.29925245832424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98-489E-AF91-76107EDFF1F2}"/>
                </c:ext>
              </c:extLst>
            </c:dLbl>
            <c:dLbl>
              <c:idx val="8"/>
              <c:layout>
                <c:manualLayout>
                  <c:x val="-6.2482895651915643E-2"/>
                  <c:y val="2.0289900100784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98-489E-AF91-76107EDFF1F2}"/>
                </c:ext>
              </c:extLst>
            </c:dLbl>
            <c:dLbl>
              <c:idx val="10"/>
              <c:layout>
                <c:manualLayout>
                  <c:x val="-6.8951774060190776E-2"/>
                  <c:y val="2.2992524583242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98-489E-AF91-76107EDFF1F2}"/>
                </c:ext>
              </c:extLst>
            </c:dLbl>
            <c:dLbl>
              <c:idx val="12"/>
              <c:layout>
                <c:manualLayout>
                  <c:x val="0"/>
                  <c:y val="2.5695149065700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98-489E-AF91-76107EDFF1F2}"/>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Sheet1!$E$25:$Q$25</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extLst/>
            </c:strRef>
          </c:cat>
          <c:val>
            <c:numRef>
              <c:f>Sheet1!$E$26:$Q$26</c:f>
              <c:numCache>
                <c:formatCode>#,##0_);[Red]\(#,##0\)</c:formatCode>
                <c:ptCount val="13"/>
                <c:pt idx="0">
                  <c:v>68515.31</c:v>
                </c:pt>
                <c:pt idx="1">
                  <c:v>77374.02</c:v>
                </c:pt>
                <c:pt idx="2">
                  <c:v>84718.89</c:v>
                </c:pt>
                <c:pt idx="3">
                  <c:v>92124.75</c:v>
                </c:pt>
                <c:pt idx="4">
                  <c:v>86343.86</c:v>
                </c:pt>
                <c:pt idx="5">
                  <c:v>95845.65</c:v>
                </c:pt>
                <c:pt idx="6">
                  <c:v>92138.09</c:v>
                </c:pt>
                <c:pt idx="7">
                  <c:v>91566.86</c:v>
                </c:pt>
                <c:pt idx="8">
                  <c:v>87362.31</c:v>
                </c:pt>
                <c:pt idx="9">
                  <c:v>99220.49</c:v>
                </c:pt>
                <c:pt idx="10">
                  <c:v>114763</c:v>
                </c:pt>
                <c:pt idx="11">
                  <c:v>107784</c:v>
                </c:pt>
                <c:pt idx="12">
                  <c:v>114573.06</c:v>
                </c:pt>
              </c:numCache>
              <c:extLst/>
            </c:numRef>
          </c:val>
          <c:smooth val="0"/>
          <c:extLst>
            <c:ext xmlns:c16="http://schemas.microsoft.com/office/drawing/2014/chart" uri="{C3380CC4-5D6E-409C-BE32-E72D297353CC}">
              <c16:uniqueId val="{00000005-6D98-489E-AF91-76107EDFF1F2}"/>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dLbl>
              <c:idx val="1"/>
              <c:layout>
                <c:manualLayout>
                  <c:x val="-6.2482895651915539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98-489E-AF91-76107EDFF1F2}"/>
                </c:ext>
              </c:extLst>
            </c:dLbl>
            <c:dLbl>
              <c:idx val="3"/>
              <c:layout>
                <c:manualLayout>
                  <c:x val="-6.2482895651915539E-2"/>
                  <c:y val="2.2992524583242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D98-489E-AF91-76107EDFF1F2}"/>
                </c:ext>
              </c:extLst>
            </c:dLbl>
            <c:dLbl>
              <c:idx val="5"/>
              <c:layout>
                <c:manualLayout>
                  <c:x val="-6.2482895651915539E-2"/>
                  <c:y val="1.7587275618326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98-489E-AF91-76107EDFF1F2}"/>
                </c:ext>
              </c:extLst>
            </c:dLbl>
            <c:dLbl>
              <c:idx val="7"/>
              <c:layout>
                <c:manualLayout>
                  <c:x val="-6.2482895651915643E-2"/>
                  <c:y val="2.0289900100784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98-489E-AF91-76107EDFF1F2}"/>
                </c:ext>
              </c:extLst>
            </c:dLbl>
            <c:dLbl>
              <c:idx val="9"/>
              <c:layout>
                <c:manualLayout>
                  <c:x val="-6.2482895651915539E-2"/>
                  <c:y val="1.7587275618326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98-489E-AF91-76107EDFF1F2}"/>
                </c:ext>
              </c:extLst>
            </c:dLbl>
            <c:dLbl>
              <c:idx val="11"/>
              <c:layout>
                <c:manualLayout>
                  <c:x val="-6.2482895651915643E-2"/>
                  <c:y val="2.0289900100784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98-489E-AF91-76107EDFF1F2}"/>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Sheet1!$E$25:$Q$25</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extLst/>
            </c:strRef>
          </c:cat>
          <c:val>
            <c:numRef>
              <c:f>Sheet1!$E$27:$Q$27</c:f>
              <c:numCache>
                <c:formatCode>#,##0_);[Red]\(#,##0\)</c:formatCode>
                <c:ptCount val="13"/>
                <c:pt idx="0">
                  <c:v>14677</c:v>
                </c:pt>
                <c:pt idx="1">
                  <c:v>15922</c:v>
                </c:pt>
                <c:pt idx="2">
                  <c:v>17223.59333</c:v>
                </c:pt>
                <c:pt idx="3">
                  <c:v>21247.50634</c:v>
                </c:pt>
                <c:pt idx="4">
                  <c:v>17598.224840000003</c:v>
                </c:pt>
                <c:pt idx="5">
                  <c:v>18817.311549999999</c:v>
                </c:pt>
                <c:pt idx="6">
                  <c:v>21778.275120000002</c:v>
                </c:pt>
                <c:pt idx="7">
                  <c:v>20510.71198</c:v>
                </c:pt>
                <c:pt idx="8">
                  <c:v>16290.18903</c:v>
                </c:pt>
                <c:pt idx="9">
                  <c:v>20019.49915</c:v>
                </c:pt>
                <c:pt idx="10">
                  <c:v>23349</c:v>
                </c:pt>
                <c:pt idx="11">
                  <c:v>22872</c:v>
                </c:pt>
                <c:pt idx="12">
                  <c:v>26224.316890000002</c:v>
                </c:pt>
              </c:numCache>
              <c:extLst/>
            </c:numRef>
          </c:val>
          <c:smooth val="0"/>
          <c:extLst>
            <c:ext xmlns:c16="http://schemas.microsoft.com/office/drawing/2014/chart" uri="{C3380CC4-5D6E-409C-BE32-E72D297353CC}">
              <c16:uniqueId val="{0000000C-6D98-489E-AF91-76107EDFF1F2}"/>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dLbl>
              <c:idx val="1"/>
              <c:layout>
                <c:manualLayout>
                  <c:x val="-7.3230107465734162E-2"/>
                  <c:y val="-3.5567914877426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98-489E-AF91-76107EDFF1F2}"/>
                </c:ext>
              </c:extLst>
            </c:dLbl>
            <c:dLbl>
              <c:idx val="8"/>
              <c:layout>
                <c:manualLayout>
                  <c:x val="-7.3230107465734162E-2"/>
                  <c:y val="3.2296732023349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98-489E-AF91-76107EDFF1F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Sheet1!$E$25:$Q$25</c:f>
              <c:strCache>
                <c:ptCount val="13"/>
                <c:pt idx="0">
                  <c:v>2012年</c:v>
                </c:pt>
                <c:pt idx="1">
                  <c:v>2013年</c:v>
                </c:pt>
                <c:pt idx="2">
                  <c:v>2014年</c:v>
                </c:pt>
                <c:pt idx="3">
                  <c:v>2015年</c:v>
                </c:pt>
                <c:pt idx="4">
                  <c:v>2016年</c:v>
                </c:pt>
                <c:pt idx="5">
                  <c:v>2017年</c:v>
                </c:pt>
                <c:pt idx="6">
                  <c:v>2018年</c:v>
                </c:pt>
                <c:pt idx="7">
                  <c:v>2019年</c:v>
                </c:pt>
                <c:pt idx="8">
                  <c:v>2020年</c:v>
                </c:pt>
                <c:pt idx="9">
                  <c:v>2021年</c:v>
                </c:pt>
                <c:pt idx="10">
                  <c:v>2022年</c:v>
                </c:pt>
                <c:pt idx="11">
                  <c:v>2023年</c:v>
                </c:pt>
                <c:pt idx="12">
                  <c:v>2024年</c:v>
                </c:pt>
              </c:strCache>
              <c:extLst/>
            </c:strRef>
          </c:cat>
          <c:val>
            <c:numRef>
              <c:f>Sheet1!$E$28:$Q$28</c:f>
              <c:numCache>
                <c:formatCode>#,##0_);[Red]\(#,##0\)</c:formatCode>
                <c:ptCount val="13"/>
                <c:pt idx="0">
                  <c:v>172724</c:v>
                </c:pt>
                <c:pt idx="1">
                  <c:v>188442</c:v>
                </c:pt>
                <c:pt idx="2">
                  <c:v>197732</c:v>
                </c:pt>
                <c:pt idx="3">
                  <c:v>215223</c:v>
                </c:pt>
                <c:pt idx="4">
                  <c:v>203481</c:v>
                </c:pt>
                <c:pt idx="5">
                  <c:v>234123</c:v>
                </c:pt>
                <c:pt idx="6">
                  <c:v>251628</c:v>
                </c:pt>
                <c:pt idx="7">
                  <c:v>234816</c:v>
                </c:pt>
                <c:pt idx="8">
                  <c:v>229618.72546999998</c:v>
                </c:pt>
                <c:pt idx="9">
                  <c:v>289360.41665999999</c:v>
                </c:pt>
                <c:pt idx="10">
                  <c:v>359043</c:v>
                </c:pt>
                <c:pt idx="11">
                  <c:v>337813</c:v>
                </c:pt>
                <c:pt idx="12">
                  <c:v>368334.31585999997</c:v>
                </c:pt>
              </c:numCache>
              <c:extLst/>
            </c:numRef>
          </c:val>
          <c:smooth val="0"/>
          <c:extLst>
            <c:ext xmlns:c16="http://schemas.microsoft.com/office/drawing/2014/chart" uri="{C3380CC4-5D6E-409C-BE32-E72D297353CC}">
              <c16:uniqueId val="{0000000F-6D98-489E-AF91-76107EDFF1F2}"/>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2">
    <c:autoUpdate val="0"/>
  </c:externalData>
  <c:userShapes r:id="rId3"/>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85188527878059"/>
          <c:y val="0.1141063006979815"/>
          <c:w val="0.85912505014039309"/>
          <c:h val="0.73459677419354841"/>
        </c:manualLayout>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計算表!$G$7:$G$18</c:f>
              <c:strCache>
                <c:ptCount val="12"/>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strCache>
              <c:extLst/>
            </c:strRef>
          </c:cat>
          <c:val>
            <c:numRef>
              <c:f>計算表!$H$7:$H$18</c:f>
              <c:numCache>
                <c:formatCode>#,##0.0;[Red]\-#,##0.0</c:formatCode>
                <c:ptCount val="12"/>
                <c:pt idx="0">
                  <c:v>64.6755</c:v>
                </c:pt>
                <c:pt idx="1">
                  <c:v>71.945099999999996</c:v>
                </c:pt>
                <c:pt idx="2">
                  <c:v>67.7179</c:v>
                </c:pt>
                <c:pt idx="3">
                  <c:v>73.523799999999994</c:v>
                </c:pt>
                <c:pt idx="4" formatCode="0.0_);[Red]\(0.0\)">
                  <c:v>83.2</c:v>
                </c:pt>
                <c:pt idx="5" formatCode="General">
                  <c:v>79.7</c:v>
                </c:pt>
                <c:pt idx="6" formatCode="General">
                  <c:v>74.2</c:v>
                </c:pt>
                <c:pt idx="7" formatCode="General">
                  <c:v>71.599999999999994</c:v>
                </c:pt>
                <c:pt idx="8" formatCode="General">
                  <c:v>82.2</c:v>
                </c:pt>
                <c:pt idx="9" formatCode="General">
                  <c:v>75.400000000000006</c:v>
                </c:pt>
                <c:pt idx="10" formatCode="General">
                  <c:v>72.099999999999994</c:v>
                </c:pt>
                <c:pt idx="11" formatCode="General">
                  <c:v>76.099999999999994</c:v>
                </c:pt>
              </c:numCache>
              <c:extLst/>
            </c:numRef>
          </c:val>
          <c:smooth val="0"/>
          <c:extLst>
            <c:ext xmlns:c16="http://schemas.microsoft.com/office/drawing/2014/chart" uri="{C3380CC4-5D6E-409C-BE32-E72D297353CC}">
              <c16:uniqueId val="{00000000-9E61-41DB-B8F5-17194A23B0A4}"/>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計算表!$G$7:$G$18</c:f>
              <c:strCache>
                <c:ptCount val="12"/>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strCache>
              <c:extLst/>
            </c:strRef>
          </c:cat>
          <c:val>
            <c:numRef>
              <c:f>計算表!$I$7:$I$18</c:f>
              <c:numCache>
                <c:formatCode>#,##0.0;[Red]\-#,##0.0</c:formatCode>
                <c:ptCount val="12"/>
                <c:pt idx="0">
                  <c:v>198.56370000000001</c:v>
                </c:pt>
                <c:pt idx="1">
                  <c:v>207.626</c:v>
                </c:pt>
                <c:pt idx="2">
                  <c:v>198.13900000000001</c:v>
                </c:pt>
                <c:pt idx="3">
                  <c:v>214.00749999999999</c:v>
                </c:pt>
                <c:pt idx="4" formatCode="0.0_);[Red]\(0.0\)">
                  <c:v>228.2</c:v>
                </c:pt>
                <c:pt idx="5" formatCode="General">
                  <c:v>212.9</c:v>
                </c:pt>
                <c:pt idx="6" formatCode="General">
                  <c:v>204.5</c:v>
                </c:pt>
                <c:pt idx="7" formatCode="General">
                  <c:v>208.8</c:v>
                </c:pt>
                <c:pt idx="8" formatCode="General">
                  <c:v>260.89999999999998</c:v>
                </c:pt>
                <c:pt idx="9" formatCode="General">
                  <c:v>219.7</c:v>
                </c:pt>
                <c:pt idx="10" formatCode="General">
                  <c:v>184.6</c:v>
                </c:pt>
                <c:pt idx="11" formatCode="0.0">
                  <c:v>197</c:v>
                </c:pt>
              </c:numCache>
              <c:extLst/>
            </c:numRef>
          </c:val>
          <c:smooth val="0"/>
          <c:extLst>
            <c:ext xmlns:c16="http://schemas.microsoft.com/office/drawing/2014/chart" uri="{C3380CC4-5D6E-409C-BE32-E72D297353CC}">
              <c16:uniqueId val="{00000001-9E61-41DB-B8F5-17194A23B0A4}"/>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計算表!$G$7:$G$18</c:f>
              <c:strCache>
                <c:ptCount val="12"/>
                <c:pt idx="0">
                  <c:v>2013年度</c:v>
                </c:pt>
                <c:pt idx="1">
                  <c:v>2014年度</c:v>
                </c:pt>
                <c:pt idx="2">
                  <c:v>2015年度</c:v>
                </c:pt>
                <c:pt idx="3">
                  <c:v>2016年度</c:v>
                </c:pt>
                <c:pt idx="4">
                  <c:v>2017年度</c:v>
                </c:pt>
                <c:pt idx="5">
                  <c:v>2018年度</c:v>
                </c:pt>
                <c:pt idx="6">
                  <c:v>2019年度</c:v>
                </c:pt>
                <c:pt idx="7">
                  <c:v>2020年度</c:v>
                </c:pt>
                <c:pt idx="8">
                  <c:v>2021年度</c:v>
                </c:pt>
                <c:pt idx="9">
                  <c:v>2022年度</c:v>
                </c:pt>
                <c:pt idx="10">
                  <c:v>2023年度</c:v>
                </c:pt>
                <c:pt idx="11">
                  <c:v>2024年度</c:v>
                </c:pt>
              </c:strCache>
              <c:extLst/>
            </c:strRef>
          </c:cat>
          <c:val>
            <c:numRef>
              <c:f>計算表!$J$7:$J$18</c:f>
              <c:numCache>
                <c:formatCode>#,##0.0;[Red]\-#,##0.0</c:formatCode>
                <c:ptCount val="12"/>
                <c:pt idx="0">
                  <c:v>14.692299999999999</c:v>
                </c:pt>
                <c:pt idx="1">
                  <c:v>17.6142</c:v>
                </c:pt>
                <c:pt idx="2">
                  <c:v>16.115200000000002</c:v>
                </c:pt>
                <c:pt idx="3">
                  <c:v>16.561499999999999</c:v>
                </c:pt>
                <c:pt idx="4" formatCode="0.0_);[Red]\(0.0\)">
                  <c:v>18</c:v>
                </c:pt>
                <c:pt idx="5" formatCode="General">
                  <c:v>19.5</c:v>
                </c:pt>
                <c:pt idx="6" formatCode="General">
                  <c:v>17.2</c:v>
                </c:pt>
                <c:pt idx="7" formatCode="General">
                  <c:v>10.4</c:v>
                </c:pt>
                <c:pt idx="8" formatCode="General">
                  <c:v>11.1</c:v>
                </c:pt>
                <c:pt idx="9" formatCode="General">
                  <c:v>11.7</c:v>
                </c:pt>
                <c:pt idx="10" formatCode="General">
                  <c:v>11.9</c:v>
                </c:pt>
                <c:pt idx="11" formatCode="General">
                  <c:v>12.9</c:v>
                </c:pt>
              </c:numCache>
              <c:extLst/>
            </c:numRef>
          </c:val>
          <c:smooth val="0"/>
          <c:extLst>
            <c:ext xmlns:c16="http://schemas.microsoft.com/office/drawing/2014/chart" uri="{C3380CC4-5D6E-409C-BE32-E72D297353CC}">
              <c16:uniqueId val="{00000002-9E61-41DB-B8F5-17194A23B0A4}"/>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txPr>
          <a:bodyPr/>
          <a:lstStyle/>
          <a:p>
            <a:pPr>
              <a:defRPr sz="1000"/>
            </a:pPr>
            <a:endParaRPr lang="ja-JP"/>
          </a:p>
        </c:txPr>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2">
    <c:autoUpdate val="0"/>
  </c:externalData>
  <c:userShapes r:id="rId3"/>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67000075256133"/>
          <c:y val="0.10726902733397756"/>
          <c:w val="0.73424799062070112"/>
          <c:h val="0.53963562753036443"/>
        </c:manualLayout>
      </c:layout>
      <c:lineChart>
        <c:grouping val="standard"/>
        <c:varyColors val="0"/>
        <c:ser>
          <c:idx val="0"/>
          <c:order val="0"/>
          <c:tx>
            <c:strRef>
              <c:f>p.103グラフ!$K$5</c:f>
              <c:strCache>
                <c:ptCount val="1"/>
                <c:pt idx="0">
                  <c:v>半導体等電子部品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p.103グラフ!$O$5:$V$5</c:f>
              <c:numCache>
                <c:formatCode>#,##0_);[Red]\(#,##0\)</c:formatCode>
                <c:ptCount val="8"/>
                <c:pt idx="0">
                  <c:v>1294041</c:v>
                </c:pt>
                <c:pt idx="1">
                  <c:v>1172743</c:v>
                </c:pt>
                <c:pt idx="2">
                  <c:v>1359138</c:v>
                </c:pt>
                <c:pt idx="3" formatCode="#,##0">
                  <c:v>1425389</c:v>
                </c:pt>
                <c:pt idx="4" formatCode="#,##0">
                  <c:v>1463713</c:v>
                </c:pt>
                <c:pt idx="5">
                  <c:v>1515491</c:v>
                </c:pt>
                <c:pt idx="6" formatCode="#,##0">
                  <c:v>1542928</c:v>
                </c:pt>
                <c:pt idx="7">
                  <c:v>1657321</c:v>
                </c:pt>
              </c:numCache>
            </c:numRef>
          </c:val>
          <c:smooth val="0"/>
          <c:extLst>
            <c:ext xmlns:c16="http://schemas.microsoft.com/office/drawing/2014/chart" uri="{C3380CC4-5D6E-409C-BE32-E72D297353CC}">
              <c16:uniqueId val="{00000000-11A7-4EDB-996C-9955C1E8D8F6}"/>
            </c:ext>
          </c:extLst>
        </c:ser>
        <c:ser>
          <c:idx val="1"/>
          <c:order val="1"/>
          <c:tx>
            <c:strRef>
              <c:f>p.103グラフ!$K$6</c:f>
              <c:strCache>
                <c:ptCount val="1"/>
                <c:pt idx="0">
                  <c:v>電気回路等の機器</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p.103グラフ!$O$6:$V$6</c:f>
              <c:numCache>
                <c:formatCode>#,##0_);[Red]\(#,##0\)</c:formatCode>
                <c:ptCount val="8"/>
                <c:pt idx="0">
                  <c:v>341559</c:v>
                </c:pt>
                <c:pt idx="1">
                  <c:v>350854</c:v>
                </c:pt>
                <c:pt idx="2">
                  <c:v>338799</c:v>
                </c:pt>
                <c:pt idx="3" formatCode="#,##0">
                  <c:v>309116</c:v>
                </c:pt>
                <c:pt idx="4" formatCode="#,##0">
                  <c:v>373345</c:v>
                </c:pt>
                <c:pt idx="5">
                  <c:v>419496</c:v>
                </c:pt>
                <c:pt idx="6" formatCode="#,##0">
                  <c:v>373345</c:v>
                </c:pt>
                <c:pt idx="7">
                  <c:v>367856</c:v>
                </c:pt>
              </c:numCache>
            </c:numRef>
          </c:val>
          <c:smooth val="0"/>
          <c:extLst>
            <c:ext xmlns:c16="http://schemas.microsoft.com/office/drawing/2014/chart" uri="{C3380CC4-5D6E-409C-BE32-E72D297353CC}">
              <c16:uniqueId val="{00000001-11A7-4EDB-996C-9955C1E8D8F6}"/>
            </c:ext>
          </c:extLst>
        </c:ser>
        <c:ser>
          <c:idx val="2"/>
          <c:order val="2"/>
          <c:tx>
            <c:strRef>
              <c:f>p.103グラフ!$K$7</c:f>
              <c:strCache>
                <c:ptCount val="1"/>
                <c:pt idx="0">
                  <c:v>半導体等製造装置</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p.103グラフ!$O$7:$V$7</c:f>
              <c:numCache>
                <c:formatCode>#,##0_);[Red]\(#,##0\)</c:formatCode>
                <c:ptCount val="8"/>
                <c:pt idx="0">
                  <c:v>233958</c:v>
                </c:pt>
                <c:pt idx="1">
                  <c:v>215568</c:v>
                </c:pt>
                <c:pt idx="2">
                  <c:v>249660</c:v>
                </c:pt>
                <c:pt idx="3" formatCode="#,##0">
                  <c:v>239885</c:v>
                </c:pt>
                <c:pt idx="4" formatCode="#,##0">
                  <c:v>299321</c:v>
                </c:pt>
                <c:pt idx="5">
                  <c:v>391992</c:v>
                </c:pt>
                <c:pt idx="6" formatCode="#,##0">
                  <c:v>359205</c:v>
                </c:pt>
                <c:pt idx="7">
                  <c:v>496219</c:v>
                </c:pt>
              </c:numCache>
            </c:numRef>
          </c:val>
          <c:smooth val="0"/>
          <c:extLst>
            <c:ext xmlns:c16="http://schemas.microsoft.com/office/drawing/2014/chart" uri="{C3380CC4-5D6E-409C-BE32-E72D297353CC}">
              <c16:uniqueId val="{00000002-11A7-4EDB-996C-9955C1E8D8F6}"/>
            </c:ext>
          </c:extLst>
        </c:ser>
        <c:ser>
          <c:idx val="3"/>
          <c:order val="3"/>
          <c:tx>
            <c:strRef>
              <c:f>p.103グラフ!$K$8</c:f>
              <c:strCache>
                <c:ptCount val="1"/>
                <c:pt idx="0">
                  <c:v>科学光学機器</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p.103グラフ!$O$8:$V$8</c:f>
              <c:numCache>
                <c:formatCode>#,##0_);[Red]\(#,##0\)</c:formatCode>
                <c:ptCount val="8"/>
                <c:pt idx="0">
                  <c:v>430375</c:v>
                </c:pt>
                <c:pt idx="1">
                  <c:v>409306</c:v>
                </c:pt>
                <c:pt idx="2">
                  <c:v>331909</c:v>
                </c:pt>
                <c:pt idx="3" formatCode="#,##0">
                  <c:v>311482</c:v>
                </c:pt>
                <c:pt idx="4" formatCode="#,##0">
                  <c:v>357377</c:v>
                </c:pt>
                <c:pt idx="5">
                  <c:v>322442</c:v>
                </c:pt>
                <c:pt idx="6" formatCode="#,##0">
                  <c:v>306375</c:v>
                </c:pt>
                <c:pt idx="7">
                  <c:v>381093</c:v>
                </c:pt>
              </c:numCache>
            </c:numRef>
          </c:val>
          <c:smooth val="0"/>
          <c:extLst>
            <c:ext xmlns:c16="http://schemas.microsoft.com/office/drawing/2014/chart" uri="{C3380CC4-5D6E-409C-BE32-E72D297353CC}">
              <c16:uniqueId val="{00000003-11A7-4EDB-996C-9955C1E8D8F6}"/>
            </c:ext>
          </c:extLst>
        </c:ser>
        <c:ser>
          <c:idx val="4"/>
          <c:order val="4"/>
          <c:tx>
            <c:strRef>
              <c:f>p.103グラフ!$K$9</c:f>
              <c:strCache>
                <c:ptCount val="1"/>
                <c:pt idx="0">
                  <c:v>遊戯用具</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p.103グラフ!$O$9:$V$9</c:f>
              <c:numCache>
                <c:formatCode>#,##0_);[Red]\(#,##0\)</c:formatCode>
                <c:ptCount val="8"/>
                <c:pt idx="0">
                  <c:v>151144</c:v>
                </c:pt>
                <c:pt idx="1">
                  <c:v>200673</c:v>
                </c:pt>
                <c:pt idx="2">
                  <c:v>202847</c:v>
                </c:pt>
                <c:pt idx="3" formatCode="#,##0">
                  <c:v>233051</c:v>
                </c:pt>
                <c:pt idx="4" formatCode="#,##0">
                  <c:v>260310</c:v>
                </c:pt>
                <c:pt idx="5">
                  <c:v>258931</c:v>
                </c:pt>
                <c:pt idx="6" formatCode="#,##0">
                  <c:v>260310</c:v>
                </c:pt>
                <c:pt idx="7">
                  <c:v>177464</c:v>
                </c:pt>
              </c:numCache>
            </c:numRef>
          </c:val>
          <c:smooth val="0"/>
          <c:extLst>
            <c:ext xmlns:c16="http://schemas.microsoft.com/office/drawing/2014/chart" uri="{C3380CC4-5D6E-409C-BE32-E72D297353CC}">
              <c16:uniqueId val="{00000004-11A7-4EDB-996C-9955C1E8D8F6}"/>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userShapes r:id="rId2"/>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119803505316225"/>
          <c:y val="9.6460301394511908E-2"/>
          <c:w val="0.7556983158027486"/>
          <c:h val="0.52535312640575804"/>
        </c:manualLayout>
      </c:layout>
      <c:lineChart>
        <c:grouping val="standard"/>
        <c:varyColors val="0"/>
        <c:ser>
          <c:idx val="0"/>
          <c:order val="0"/>
          <c:tx>
            <c:strRef>
              <c:f>p.104グラフ!$K$5</c:f>
              <c:strCache>
                <c:ptCount val="1"/>
                <c:pt idx="0">
                  <c:v>医薬品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p.104グラフ!$P$4:$W$4</c:f>
              <c:strCache>
                <c:ptCount val="8"/>
                <c:pt idx="0">
                  <c:v>2017年</c:v>
                </c:pt>
                <c:pt idx="1">
                  <c:v>2018年</c:v>
                </c:pt>
                <c:pt idx="2">
                  <c:v>2019年</c:v>
                </c:pt>
                <c:pt idx="3">
                  <c:v>2020年</c:v>
                </c:pt>
                <c:pt idx="4">
                  <c:v>2021年</c:v>
                </c:pt>
                <c:pt idx="5">
                  <c:v>2022年</c:v>
                </c:pt>
                <c:pt idx="6">
                  <c:v>2023年</c:v>
                </c:pt>
                <c:pt idx="7">
                  <c:v>2024年</c:v>
                </c:pt>
              </c:strCache>
            </c:strRef>
          </c:cat>
          <c:val>
            <c:numRef>
              <c:f>p.104グラフ!$P$5:$W$5</c:f>
              <c:numCache>
                <c:formatCode>#,##0_);[Red]\(#,##0\)</c:formatCode>
                <c:ptCount val="8"/>
                <c:pt idx="0">
                  <c:v>692750</c:v>
                </c:pt>
                <c:pt idx="1">
                  <c:v>727943</c:v>
                </c:pt>
                <c:pt idx="2">
                  <c:v>919148</c:v>
                </c:pt>
                <c:pt idx="3" formatCode="#,##0">
                  <c:v>905195</c:v>
                </c:pt>
                <c:pt idx="4" formatCode="#,##0">
                  <c:v>1068500</c:v>
                </c:pt>
                <c:pt idx="5">
                  <c:v>1392869</c:v>
                </c:pt>
                <c:pt idx="6" formatCode="#,##0">
                  <c:v>971205</c:v>
                </c:pt>
                <c:pt idx="7" formatCode="#,##0">
                  <c:v>1082951</c:v>
                </c:pt>
              </c:numCache>
            </c:numRef>
          </c:val>
          <c:smooth val="0"/>
          <c:extLst>
            <c:ext xmlns:c16="http://schemas.microsoft.com/office/drawing/2014/chart" uri="{C3380CC4-5D6E-409C-BE32-E72D297353CC}">
              <c16:uniqueId val="{00000000-54DC-4C54-A9FE-A9636AE7A2FC}"/>
            </c:ext>
          </c:extLst>
        </c:ser>
        <c:ser>
          <c:idx val="1"/>
          <c:order val="1"/>
          <c:tx>
            <c:strRef>
              <c:f>p.104グラフ!$K$6</c:f>
              <c:strCache>
                <c:ptCount val="1"/>
                <c:pt idx="0">
                  <c:v>通信機</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p.104グラフ!$P$4:$W$4</c:f>
              <c:strCache>
                <c:ptCount val="8"/>
                <c:pt idx="0">
                  <c:v>2017年</c:v>
                </c:pt>
                <c:pt idx="1">
                  <c:v>2018年</c:v>
                </c:pt>
                <c:pt idx="2">
                  <c:v>2019年</c:v>
                </c:pt>
                <c:pt idx="3">
                  <c:v>2020年</c:v>
                </c:pt>
                <c:pt idx="4">
                  <c:v>2021年</c:v>
                </c:pt>
                <c:pt idx="5">
                  <c:v>2022年</c:v>
                </c:pt>
                <c:pt idx="6">
                  <c:v>2023年</c:v>
                </c:pt>
                <c:pt idx="7">
                  <c:v>2024年</c:v>
                </c:pt>
              </c:strCache>
            </c:strRef>
          </c:cat>
          <c:val>
            <c:numRef>
              <c:f>p.104グラフ!$P$6:$W$6</c:f>
              <c:numCache>
                <c:formatCode>#,##0_);[Red]\(#,##0\)</c:formatCode>
                <c:ptCount val="8"/>
                <c:pt idx="0">
                  <c:v>668126</c:v>
                </c:pt>
                <c:pt idx="1">
                  <c:v>674580</c:v>
                </c:pt>
                <c:pt idx="2">
                  <c:v>562790</c:v>
                </c:pt>
                <c:pt idx="3" formatCode="#,##0">
                  <c:v>467599</c:v>
                </c:pt>
                <c:pt idx="4" formatCode="#,##0">
                  <c:v>562073</c:v>
                </c:pt>
                <c:pt idx="5">
                  <c:v>530311</c:v>
                </c:pt>
                <c:pt idx="6" formatCode="#,##0">
                  <c:v>512462</c:v>
                </c:pt>
                <c:pt idx="7" formatCode="#,##0">
                  <c:v>538130</c:v>
                </c:pt>
              </c:numCache>
            </c:numRef>
          </c:val>
          <c:smooth val="0"/>
          <c:extLst>
            <c:ext xmlns:c16="http://schemas.microsoft.com/office/drawing/2014/chart" uri="{C3380CC4-5D6E-409C-BE32-E72D297353CC}">
              <c16:uniqueId val="{00000001-54DC-4C54-A9FE-A9636AE7A2FC}"/>
            </c:ext>
          </c:extLst>
        </c:ser>
        <c:ser>
          <c:idx val="2"/>
          <c:order val="2"/>
          <c:tx>
            <c:strRef>
              <c:f>p.104グラフ!$K$7</c:f>
              <c:strCache>
                <c:ptCount val="1"/>
                <c:pt idx="0">
                  <c:v>半導体等電子部品</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p.104グラフ!$P$4:$W$4</c:f>
              <c:strCache>
                <c:ptCount val="8"/>
                <c:pt idx="0">
                  <c:v>2017年</c:v>
                </c:pt>
                <c:pt idx="1">
                  <c:v>2018年</c:v>
                </c:pt>
                <c:pt idx="2">
                  <c:v>2019年</c:v>
                </c:pt>
                <c:pt idx="3">
                  <c:v>2020年</c:v>
                </c:pt>
                <c:pt idx="4">
                  <c:v>2021年</c:v>
                </c:pt>
                <c:pt idx="5">
                  <c:v>2022年</c:v>
                </c:pt>
                <c:pt idx="6">
                  <c:v>2023年</c:v>
                </c:pt>
                <c:pt idx="7">
                  <c:v>2024年</c:v>
                </c:pt>
              </c:strCache>
            </c:strRef>
          </c:cat>
          <c:val>
            <c:numRef>
              <c:f>p.104グラフ!$P$7:$W$7</c:f>
              <c:numCache>
                <c:formatCode>#,##0_);[Red]\(#,##0\)</c:formatCode>
                <c:ptCount val="8"/>
                <c:pt idx="0">
                  <c:v>356234</c:v>
                </c:pt>
                <c:pt idx="1">
                  <c:v>318374</c:v>
                </c:pt>
                <c:pt idx="2">
                  <c:v>324766</c:v>
                </c:pt>
                <c:pt idx="3" formatCode="#,##0">
                  <c:v>375559</c:v>
                </c:pt>
                <c:pt idx="4" formatCode="#,##0">
                  <c:v>432160</c:v>
                </c:pt>
                <c:pt idx="5">
                  <c:v>552909</c:v>
                </c:pt>
                <c:pt idx="6" formatCode="#,##0">
                  <c:v>462059</c:v>
                </c:pt>
                <c:pt idx="7" formatCode="#,##0">
                  <c:v>486173</c:v>
                </c:pt>
              </c:numCache>
            </c:numRef>
          </c:val>
          <c:smooth val="0"/>
          <c:extLst>
            <c:ext xmlns:c16="http://schemas.microsoft.com/office/drawing/2014/chart" uri="{C3380CC4-5D6E-409C-BE32-E72D297353CC}">
              <c16:uniqueId val="{00000002-54DC-4C54-A9FE-A9636AE7A2FC}"/>
            </c:ext>
          </c:extLst>
        </c:ser>
        <c:ser>
          <c:idx val="3"/>
          <c:order val="3"/>
          <c:tx>
            <c:strRef>
              <c:f>p.104グラフ!$K$8</c:f>
              <c:strCache>
                <c:ptCount val="1"/>
                <c:pt idx="0">
                  <c:v>科学光学機器</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p.104グラフ!$P$4:$W$4</c:f>
              <c:strCache>
                <c:ptCount val="8"/>
                <c:pt idx="0">
                  <c:v>2017年</c:v>
                </c:pt>
                <c:pt idx="1">
                  <c:v>2018年</c:v>
                </c:pt>
                <c:pt idx="2">
                  <c:v>2019年</c:v>
                </c:pt>
                <c:pt idx="3">
                  <c:v>2020年</c:v>
                </c:pt>
                <c:pt idx="4">
                  <c:v>2021年</c:v>
                </c:pt>
                <c:pt idx="5">
                  <c:v>2022年</c:v>
                </c:pt>
                <c:pt idx="6">
                  <c:v>2023年</c:v>
                </c:pt>
                <c:pt idx="7">
                  <c:v>2024年</c:v>
                </c:pt>
              </c:strCache>
            </c:strRef>
          </c:cat>
          <c:val>
            <c:numRef>
              <c:f>p.104グラフ!$P$8:$W$8</c:f>
              <c:numCache>
                <c:formatCode>#,##0_);[Red]\(#,##0\)</c:formatCode>
                <c:ptCount val="8"/>
                <c:pt idx="0">
                  <c:v>208815</c:v>
                </c:pt>
                <c:pt idx="1">
                  <c:v>200459</c:v>
                </c:pt>
                <c:pt idx="2">
                  <c:v>192045</c:v>
                </c:pt>
                <c:pt idx="3" formatCode="#,##0">
                  <c:v>168368</c:v>
                </c:pt>
                <c:pt idx="4" formatCode="#,##0">
                  <c:v>179279</c:v>
                </c:pt>
                <c:pt idx="5">
                  <c:v>213096</c:v>
                </c:pt>
                <c:pt idx="6" formatCode="#,##0">
                  <c:v>217207</c:v>
                </c:pt>
                <c:pt idx="7" formatCode="#,##0">
                  <c:v>226413</c:v>
                </c:pt>
              </c:numCache>
            </c:numRef>
          </c:val>
          <c:smooth val="0"/>
          <c:extLst>
            <c:ext xmlns:c16="http://schemas.microsoft.com/office/drawing/2014/chart" uri="{C3380CC4-5D6E-409C-BE32-E72D297353CC}">
              <c16:uniqueId val="{00000003-54DC-4C54-A9FE-A9636AE7A2FC}"/>
            </c:ext>
          </c:extLst>
        </c:ser>
        <c:ser>
          <c:idx val="4"/>
          <c:order val="4"/>
          <c:tx>
            <c:strRef>
              <c:f>p.104グラフ!$K$9</c:f>
              <c:strCache>
                <c:ptCount val="1"/>
                <c:pt idx="0">
                  <c:v>事務用機器</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p.104グラフ!$P$4:$W$4</c:f>
              <c:strCache>
                <c:ptCount val="8"/>
                <c:pt idx="0">
                  <c:v>2017年</c:v>
                </c:pt>
                <c:pt idx="1">
                  <c:v>2018年</c:v>
                </c:pt>
                <c:pt idx="2">
                  <c:v>2019年</c:v>
                </c:pt>
                <c:pt idx="3">
                  <c:v>2020年</c:v>
                </c:pt>
                <c:pt idx="4">
                  <c:v>2021年</c:v>
                </c:pt>
                <c:pt idx="5">
                  <c:v>2022年</c:v>
                </c:pt>
                <c:pt idx="6">
                  <c:v>2023年</c:v>
                </c:pt>
                <c:pt idx="7">
                  <c:v>2024年</c:v>
                </c:pt>
              </c:strCache>
            </c:strRef>
          </c:cat>
          <c:val>
            <c:numRef>
              <c:f>p.104グラフ!$P$9:$W$9</c:f>
              <c:numCache>
                <c:formatCode>#,##0_);[Red]\(#,##0\)</c:formatCode>
                <c:ptCount val="8"/>
                <c:pt idx="0">
                  <c:v>143701</c:v>
                </c:pt>
                <c:pt idx="1">
                  <c:v>136936</c:v>
                </c:pt>
                <c:pt idx="2">
                  <c:v>137476</c:v>
                </c:pt>
                <c:pt idx="3" formatCode="#,##0">
                  <c:v>169491</c:v>
                </c:pt>
                <c:pt idx="4" formatCode="#,##0">
                  <c:v>139342</c:v>
                </c:pt>
                <c:pt idx="5">
                  <c:v>139316</c:v>
                </c:pt>
                <c:pt idx="6" formatCode="#,##0">
                  <c:v>111728</c:v>
                </c:pt>
                <c:pt idx="7" formatCode="#,##0">
                  <c:v>169555</c:v>
                </c:pt>
              </c:numCache>
            </c:numRef>
          </c:val>
          <c:smooth val="0"/>
          <c:extLst>
            <c:ext xmlns:c16="http://schemas.microsoft.com/office/drawing/2014/chart" uri="{C3380CC4-5D6E-409C-BE32-E72D297353CC}">
              <c16:uniqueId val="{00000004-54DC-4C54-A9FE-A9636AE7A2FC}"/>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0093148845865"/>
          <c:y val="3.9703595747480586E-2"/>
          <c:w val="0.80113834345854562"/>
          <c:h val="0.67206222522596515"/>
        </c:manualLayout>
      </c:layout>
      <c:barChart>
        <c:barDir val="col"/>
        <c:grouping val="stacked"/>
        <c:varyColors val="0"/>
        <c:ser>
          <c:idx val="0"/>
          <c:order val="0"/>
          <c:tx>
            <c:strRef>
              <c:f>Sheet1!$B$16</c:f>
              <c:strCache>
                <c:ptCount val="1"/>
                <c:pt idx="0">
                  <c:v>その他</c:v>
                </c:pt>
              </c:strCache>
            </c:strRef>
          </c:tx>
          <c:spPr>
            <a:solidFill>
              <a:schemeClr val="accent1"/>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Sheet1!$C$16:$F$16</c:f>
              <c:numCache>
                <c:formatCode>General</c:formatCode>
                <c:ptCount val="4"/>
                <c:pt idx="0">
                  <c:v>36</c:v>
                </c:pt>
                <c:pt idx="1">
                  <c:v>98.5</c:v>
                </c:pt>
                <c:pt idx="2">
                  <c:v>61</c:v>
                </c:pt>
                <c:pt idx="3">
                  <c:v>0</c:v>
                </c:pt>
              </c:numCache>
            </c:numRef>
          </c:val>
          <c:extLst>
            <c:ext xmlns:c16="http://schemas.microsoft.com/office/drawing/2014/chart" uri="{C3380CC4-5D6E-409C-BE32-E72D297353CC}">
              <c16:uniqueId val="{00000000-4EDF-41AE-9E69-27D561E18102}"/>
            </c:ext>
          </c:extLst>
        </c:ser>
        <c:ser>
          <c:idx val="1"/>
          <c:order val="1"/>
          <c:tx>
            <c:strRef>
              <c:f>Sheet1!$B$17</c:f>
              <c:strCache>
                <c:ptCount val="1"/>
                <c:pt idx="0">
                  <c:v>欧州</c:v>
                </c:pt>
              </c:strCache>
            </c:strRef>
          </c:tx>
          <c:spPr>
            <a:solidFill>
              <a:schemeClr val="accent3"/>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Sheet1!$C$17:$F$17</c:f>
              <c:numCache>
                <c:formatCode>General</c:formatCode>
                <c:ptCount val="4"/>
                <c:pt idx="0">
                  <c:v>13</c:v>
                </c:pt>
                <c:pt idx="1">
                  <c:v>33</c:v>
                </c:pt>
                <c:pt idx="2">
                  <c:v>117.5</c:v>
                </c:pt>
                <c:pt idx="3">
                  <c:v>0</c:v>
                </c:pt>
              </c:numCache>
            </c:numRef>
          </c:val>
          <c:extLst>
            <c:ext xmlns:c16="http://schemas.microsoft.com/office/drawing/2014/chart" uri="{C3380CC4-5D6E-409C-BE32-E72D297353CC}">
              <c16:uniqueId val="{00000001-4EDF-41AE-9E69-27D561E18102}"/>
            </c:ext>
          </c:extLst>
        </c:ser>
        <c:ser>
          <c:idx val="2"/>
          <c:order val="2"/>
          <c:tx>
            <c:strRef>
              <c:f>Sheet1!$B$18</c:f>
              <c:strCache>
                <c:ptCount val="1"/>
                <c:pt idx="0">
                  <c:v>北米</c:v>
                </c:pt>
              </c:strCache>
            </c:strRef>
          </c:tx>
          <c:spPr>
            <a:solidFill>
              <a:schemeClr val="accent5"/>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Sheet1!$C$18:$F$18</c:f>
              <c:numCache>
                <c:formatCode>General</c:formatCode>
                <c:ptCount val="4"/>
                <c:pt idx="0">
                  <c:v>31</c:v>
                </c:pt>
                <c:pt idx="1">
                  <c:v>201.5</c:v>
                </c:pt>
                <c:pt idx="2">
                  <c:v>266</c:v>
                </c:pt>
                <c:pt idx="3">
                  <c:v>9</c:v>
                </c:pt>
              </c:numCache>
            </c:numRef>
          </c:val>
          <c:extLst>
            <c:ext xmlns:c16="http://schemas.microsoft.com/office/drawing/2014/chart" uri="{C3380CC4-5D6E-409C-BE32-E72D297353CC}">
              <c16:uniqueId val="{00000002-4EDF-41AE-9E69-27D561E18102}"/>
            </c:ext>
          </c:extLst>
        </c:ser>
        <c:ser>
          <c:idx val="3"/>
          <c:order val="3"/>
          <c:tx>
            <c:strRef>
              <c:f>Sheet1!$B$19</c:f>
              <c:strCache>
                <c:ptCount val="1"/>
                <c:pt idx="0">
                  <c:v>アジア</c:v>
                </c:pt>
              </c:strCache>
            </c:strRef>
          </c:tx>
          <c:spPr>
            <a:solidFill>
              <a:schemeClr val="accent1">
                <a:lumMod val="60000"/>
              </a:schemeClr>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Sheet1!$C$19:$F$19</c:f>
              <c:numCache>
                <c:formatCode>General</c:formatCode>
                <c:ptCount val="4"/>
                <c:pt idx="0">
                  <c:v>1193.5</c:v>
                </c:pt>
                <c:pt idx="1">
                  <c:v>1178</c:v>
                </c:pt>
                <c:pt idx="2">
                  <c:v>634.5</c:v>
                </c:pt>
                <c:pt idx="3">
                  <c:v>277.5</c:v>
                </c:pt>
              </c:numCache>
            </c:numRef>
          </c:val>
          <c:extLst>
            <c:ext xmlns:c16="http://schemas.microsoft.com/office/drawing/2014/chart" uri="{C3380CC4-5D6E-409C-BE32-E72D297353CC}">
              <c16:uniqueId val="{00000003-4EDF-41AE-9E69-27D561E18102}"/>
            </c:ext>
          </c:extLst>
        </c:ser>
        <c:dLbls>
          <c:showLegendKey val="0"/>
          <c:showVal val="0"/>
          <c:showCatName val="0"/>
          <c:showSerName val="0"/>
          <c:showPercent val="0"/>
          <c:showBubbleSize val="0"/>
        </c:dLbls>
        <c:gapWidth val="150"/>
        <c:overlap val="100"/>
        <c:axId val="1813823471"/>
        <c:axId val="1813826799"/>
      </c:barChart>
      <c:catAx>
        <c:axId val="1813823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13826799"/>
        <c:crosses val="autoZero"/>
        <c:auto val="1"/>
        <c:lblAlgn val="ctr"/>
        <c:lblOffset val="100"/>
        <c:noMultiLvlLbl val="0"/>
      </c:catAx>
      <c:valAx>
        <c:axId val="1813826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138234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15507436570428"/>
          <c:y val="0.15958072982812632"/>
          <c:w val="0.83034031525743157"/>
          <c:h val="0.65573812827432121"/>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28-4B1D-8645-6630B58B7AA4}"/>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Sheet1!$B$5:$T$5</c:f>
              <c:strCache>
                <c:ptCount val="19"/>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strCache>
            </c:strRef>
          </c:cat>
          <c:val>
            <c:numRef>
              <c:f>Sheet1!$B$6:$T$6</c:f>
              <c:numCache>
                <c:formatCode>#,##0_ </c:formatCode>
                <c:ptCount val="19"/>
                <c:pt idx="0">
                  <c:v>782</c:v>
                </c:pt>
                <c:pt idx="1">
                  <c:v>782</c:v>
                </c:pt>
                <c:pt idx="2">
                  <c:v>719</c:v>
                </c:pt>
                <c:pt idx="3">
                  <c:v>736</c:v>
                </c:pt>
                <c:pt idx="4">
                  <c:v>728</c:v>
                </c:pt>
                <c:pt idx="5">
                  <c:v>854</c:v>
                </c:pt>
                <c:pt idx="6">
                  <c:v>831</c:v>
                </c:pt>
                <c:pt idx="7">
                  <c:v>916</c:v>
                </c:pt>
                <c:pt idx="8">
                  <c:v>1164</c:v>
                </c:pt>
                <c:pt idx="9">
                  <c:v>1241</c:v>
                </c:pt>
                <c:pt idx="10">
                  <c:v>1304</c:v>
                </c:pt>
                <c:pt idx="11">
                  <c:v>1382</c:v>
                </c:pt>
                <c:pt idx="12">
                  <c:v>1570</c:v>
                </c:pt>
                <c:pt idx="13">
                  <c:v>213</c:v>
                </c:pt>
                <c:pt idx="14">
                  <c:v>271</c:v>
                </c:pt>
                <c:pt idx="15" formatCode="#,##0.0_ ">
                  <c:v>429.5</c:v>
                </c:pt>
                <c:pt idx="16">
                  <c:v>1135</c:v>
                </c:pt>
                <c:pt idx="17">
                  <c:v>1430</c:v>
                </c:pt>
                <c:pt idx="18">
                  <c:v>1701</c:v>
                </c:pt>
              </c:numCache>
            </c:numRef>
          </c:val>
          <c:smooth val="0"/>
          <c:extLst>
            <c:ext xmlns:c16="http://schemas.microsoft.com/office/drawing/2014/chart" uri="{C3380CC4-5D6E-409C-BE32-E72D297353CC}">
              <c16:uniqueId val="{00000001-AC28-4B1D-8645-6630B58B7AA4}"/>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dLbl>
              <c:idx val="18"/>
              <c:layout>
                <c:manualLayout>
                  <c:x val="-1.9946084438779203E-16"/>
                  <c:y val="7.7005224994668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28-4B1D-8645-6630B58B7AA4}"/>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Sheet1!$B$5:$T$5</c:f>
              <c:strCache>
                <c:ptCount val="19"/>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strCache>
            </c:strRef>
          </c:cat>
          <c:val>
            <c:numRef>
              <c:f>Sheet1!$B$7:$T$7</c:f>
              <c:numCache>
                <c:formatCode>#,##0_ </c:formatCode>
                <c:ptCount val="19"/>
                <c:pt idx="0">
                  <c:v>605</c:v>
                </c:pt>
                <c:pt idx="1">
                  <c:v>598</c:v>
                </c:pt>
                <c:pt idx="2">
                  <c:v>599</c:v>
                </c:pt>
                <c:pt idx="3">
                  <c:v>594</c:v>
                </c:pt>
                <c:pt idx="4">
                  <c:v>581</c:v>
                </c:pt>
                <c:pt idx="5">
                  <c:v>716</c:v>
                </c:pt>
                <c:pt idx="6">
                  <c:v>696</c:v>
                </c:pt>
                <c:pt idx="7">
                  <c:v>775</c:v>
                </c:pt>
                <c:pt idx="8">
                  <c:v>1034</c:v>
                </c:pt>
                <c:pt idx="9">
                  <c:v>1109</c:v>
                </c:pt>
                <c:pt idx="10">
                  <c:v>1169</c:v>
                </c:pt>
                <c:pt idx="11">
                  <c:v>1244</c:v>
                </c:pt>
                <c:pt idx="12">
                  <c:v>1433</c:v>
                </c:pt>
                <c:pt idx="13">
                  <c:v>52</c:v>
                </c:pt>
                <c:pt idx="14" formatCode="#,##0.0_ ">
                  <c:v>49.5</c:v>
                </c:pt>
                <c:pt idx="15" formatCode="#,##0.0_ ">
                  <c:v>234.5</c:v>
                </c:pt>
                <c:pt idx="16">
                  <c:v>964</c:v>
                </c:pt>
                <c:pt idx="17">
                  <c:v>1274</c:v>
                </c:pt>
                <c:pt idx="18">
                  <c:v>1517</c:v>
                </c:pt>
              </c:numCache>
            </c:numRef>
          </c:val>
          <c:smooth val="0"/>
          <c:extLst>
            <c:ext xmlns:c16="http://schemas.microsoft.com/office/drawing/2014/chart" uri="{C3380CC4-5D6E-409C-BE32-E72D297353CC}">
              <c16:uniqueId val="{00000003-AC28-4B1D-8645-6630B58B7AA4}"/>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28-4B1D-8645-6630B58B7AA4}"/>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Sheet1!$B$5:$T$5</c:f>
              <c:strCache>
                <c:ptCount val="19"/>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pt idx="18">
                  <c:v>2025年</c:v>
                </c:pt>
              </c:strCache>
            </c:strRef>
          </c:cat>
          <c:val>
            <c:numRef>
              <c:f>Sheet1!$B$8:$T$8</c:f>
              <c:numCache>
                <c:formatCode>#,##0_ </c:formatCode>
                <c:ptCount val="19"/>
                <c:pt idx="0">
                  <c:v>177</c:v>
                </c:pt>
                <c:pt idx="1">
                  <c:v>184</c:v>
                </c:pt>
                <c:pt idx="2">
                  <c:v>120</c:v>
                </c:pt>
                <c:pt idx="3">
                  <c:v>142</c:v>
                </c:pt>
                <c:pt idx="4">
                  <c:v>147</c:v>
                </c:pt>
                <c:pt idx="5">
                  <c:v>138</c:v>
                </c:pt>
                <c:pt idx="6">
                  <c:v>135</c:v>
                </c:pt>
                <c:pt idx="7">
                  <c:v>141</c:v>
                </c:pt>
                <c:pt idx="8">
                  <c:v>130</c:v>
                </c:pt>
                <c:pt idx="9">
                  <c:v>132</c:v>
                </c:pt>
                <c:pt idx="10">
                  <c:v>135</c:v>
                </c:pt>
                <c:pt idx="11">
                  <c:v>138</c:v>
                </c:pt>
                <c:pt idx="12">
                  <c:v>137</c:v>
                </c:pt>
                <c:pt idx="13">
                  <c:v>161</c:v>
                </c:pt>
                <c:pt idx="14" formatCode="#,##0.0_ ">
                  <c:v>221.5</c:v>
                </c:pt>
                <c:pt idx="15">
                  <c:v>195</c:v>
                </c:pt>
                <c:pt idx="16">
                  <c:v>171</c:v>
                </c:pt>
                <c:pt idx="17">
                  <c:v>156</c:v>
                </c:pt>
                <c:pt idx="18">
                  <c:v>184</c:v>
                </c:pt>
              </c:numCache>
            </c:numRef>
          </c:val>
          <c:smooth val="0"/>
          <c:extLst>
            <c:ext xmlns:c16="http://schemas.microsoft.com/office/drawing/2014/chart" uri="{C3380CC4-5D6E-409C-BE32-E72D297353CC}">
              <c16:uniqueId val="{00000005-AC28-4B1D-8645-6630B58B7AA4}"/>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txPr>
          <a:bodyPr rot="-3960000"/>
          <a:lstStyle/>
          <a:p>
            <a:pPr>
              <a:defRPr sz="900"/>
            </a:pPr>
            <a:endParaRPr lang="ja-JP"/>
          </a:p>
        </c:txPr>
        <c:crossAx val="115004928"/>
        <c:crosses val="autoZero"/>
        <c:auto val="1"/>
        <c:lblAlgn val="ctr"/>
        <c:lblOffset val="100"/>
        <c:noMultiLvlLbl val="0"/>
      </c:catAx>
      <c:valAx>
        <c:axId val="115004928"/>
        <c:scaling>
          <c:orientation val="minMax"/>
          <c:max val="18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layout>
        <c:manualLayout>
          <c:xMode val="edge"/>
          <c:yMode val="edge"/>
          <c:x val="0.25738027927696389"/>
          <c:y val="4.7398165920238856E-2"/>
          <c:w val="0.54779833804506139"/>
          <c:h val="8.6579494561740244E-2"/>
        </c:manualLayout>
      </c:layout>
      <c:overlay val="0"/>
    </c:legend>
    <c:plotVisOnly val="1"/>
    <c:dispBlanksAs val="gap"/>
    <c:showDLblsOverMax val="0"/>
  </c:chart>
  <c:txPr>
    <a:bodyPr/>
    <a:lstStyle/>
    <a:p>
      <a:pPr>
        <a:defRPr>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userShapes r:id="rId3"/>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860182200818632E-2"/>
          <c:y val="9.2827295456633305E-2"/>
          <c:w val="0.80236130791462135"/>
          <c:h val="0.70537340468015863"/>
        </c:manualLayout>
      </c:layout>
      <c:barChart>
        <c:barDir val="col"/>
        <c:grouping val="stacked"/>
        <c:varyColors val="0"/>
        <c:ser>
          <c:idx val="3"/>
          <c:order val="0"/>
          <c:tx>
            <c:strRef>
              <c:f>グラフ!$K$22</c:f>
              <c:strCache>
                <c:ptCount val="1"/>
                <c:pt idx="0">
                  <c:v>中国</c:v>
                </c:pt>
              </c:strCache>
            </c:strRef>
          </c:tx>
          <c:spPr>
            <a:pattFill prst="ltDnDiag">
              <a:fgClr>
                <a:srgbClr val="00B0F0"/>
              </a:fgClr>
              <a:bgClr>
                <a:schemeClr val="bg1"/>
              </a:bgClr>
            </a:pattFill>
            <a:ln>
              <a:noFill/>
            </a:ln>
            <a:effectLst/>
          </c:spPr>
          <c:invertIfNegative val="0"/>
          <c:dLbls>
            <c:dLbl>
              <c:idx val="0"/>
              <c:layout>
                <c:manualLayout>
                  <c:x val="1.1193501107369894E-17"/>
                  <c:y val="2.0646277248615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1-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2-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3-4418-474C-A2FA-FE705E4B48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グラフ!$K$23:$K$36</c:f>
              <c:numCache>
                <c:formatCode>#,##0_);[Red]\(#,##0\)</c:formatCode>
                <c:ptCount val="13"/>
                <c:pt idx="0">
                  <c:v>37.024500000000003</c:v>
                </c:pt>
                <c:pt idx="1">
                  <c:v>49.4452</c:v>
                </c:pt>
                <c:pt idx="2">
                  <c:v>56.315800000000003</c:v>
                </c:pt>
                <c:pt idx="3">
                  <c:v>97.214500000000001</c:v>
                </c:pt>
                <c:pt idx="4">
                  <c:v>189.6164</c:v>
                </c:pt>
                <c:pt idx="5">
                  <c:v>214.62289999999999</c:v>
                </c:pt>
                <c:pt idx="6">
                  <c:v>253.816</c:v>
                </c:pt>
                <c:pt idx="7">
                  <c:v>295</c:v>
                </c:pt>
                <c:pt idx="8" formatCode="General">
                  <c:v>395</c:v>
                </c:pt>
                <c:pt idx="9" formatCode="General">
                  <c:v>45</c:v>
                </c:pt>
                <c:pt idx="10">
                  <c:v>0.83609999999999995</c:v>
                </c:pt>
                <c:pt idx="11">
                  <c:v>12.233000000000001</c:v>
                </c:pt>
                <c:pt idx="12">
                  <c:v>158</c:v>
                </c:pt>
              </c:numCache>
            </c:numRef>
          </c:val>
          <c:extLst>
            <c:ext xmlns:c16="http://schemas.microsoft.com/office/drawing/2014/chart" uri="{C3380CC4-5D6E-409C-BE32-E72D297353CC}">
              <c16:uniqueId val="{00000004-4418-474C-A2FA-FE705E4B4876}"/>
            </c:ext>
          </c:extLst>
        </c:ser>
        <c:ser>
          <c:idx val="1"/>
          <c:order val="1"/>
          <c:tx>
            <c:strRef>
              <c:f>グラフ!$L$22</c:f>
              <c:strCache>
                <c:ptCount val="1"/>
                <c:pt idx="0">
                  <c:v>台湾</c:v>
                </c:pt>
              </c:strCache>
            </c:strRef>
          </c:tx>
          <c:spPr>
            <a:pattFill prst="dkVert">
              <a:fgClr>
                <a:srgbClr val="FFC000"/>
              </a:fgClr>
              <a:bgClr>
                <a:schemeClr val="bg1"/>
              </a:bgClr>
            </a:pattFill>
            <a:ln>
              <a:noFill/>
            </a:ln>
            <a:effectLst/>
          </c:spPr>
          <c:invertIfNegative val="0"/>
          <c:dLbls>
            <c:dLbl>
              <c:idx val="0"/>
              <c:layout>
                <c:manualLayout>
                  <c:x val="1.1193501107369894E-17"/>
                  <c:y val="6.98776233913109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6-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7-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8-4418-474C-A2FA-FE705E4B48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グラフ!$L$23:$L$36</c:f>
              <c:numCache>
                <c:formatCode>#,##0_);[Red]\(#,##0\)</c:formatCode>
                <c:ptCount val="13"/>
                <c:pt idx="0">
                  <c:v>19.4908</c:v>
                </c:pt>
                <c:pt idx="1">
                  <c:v>30.455200000000001</c:v>
                </c:pt>
                <c:pt idx="2">
                  <c:v>50</c:v>
                </c:pt>
                <c:pt idx="3">
                  <c:v>70.614999999999995</c:v>
                </c:pt>
                <c:pt idx="4">
                  <c:v>98.155100000000004</c:v>
                </c:pt>
                <c:pt idx="5">
                  <c:v>112.5592</c:v>
                </c:pt>
                <c:pt idx="6">
                  <c:v>114</c:v>
                </c:pt>
                <c:pt idx="7">
                  <c:v>106</c:v>
                </c:pt>
                <c:pt idx="8" formatCode="General">
                  <c:v>110</c:v>
                </c:pt>
                <c:pt idx="9" formatCode="General">
                  <c:v>15</c:v>
                </c:pt>
                <c:pt idx="10">
                  <c:v>0.14119999999999999</c:v>
                </c:pt>
                <c:pt idx="11">
                  <c:v>8.5001999999999995</c:v>
                </c:pt>
                <c:pt idx="12">
                  <c:v>104.78879999999999</c:v>
                </c:pt>
              </c:numCache>
            </c:numRef>
          </c:val>
          <c:extLst>
            <c:ext xmlns:c16="http://schemas.microsoft.com/office/drawing/2014/chart" uri="{C3380CC4-5D6E-409C-BE32-E72D297353CC}">
              <c16:uniqueId val="{00000009-4418-474C-A2FA-FE705E4B4876}"/>
            </c:ext>
          </c:extLst>
        </c:ser>
        <c:ser>
          <c:idx val="2"/>
          <c:order val="2"/>
          <c:tx>
            <c:strRef>
              <c:f>グラフ!$M$22</c:f>
              <c:strCache>
                <c:ptCount val="1"/>
                <c:pt idx="0">
                  <c:v>韓国</c:v>
                </c:pt>
              </c:strCache>
            </c:strRef>
          </c:tx>
          <c:spPr>
            <a:pattFill prst="pct50">
              <a:fgClr>
                <a:srgbClr val="FF0000"/>
              </a:fgClr>
              <a:bgClr>
                <a:schemeClr val="bg1"/>
              </a:bgClr>
            </a:pattFill>
            <a:ln>
              <a:noFill/>
            </a:ln>
            <a:effectLst/>
          </c:spPr>
          <c:invertIfNegative val="0"/>
          <c:dLbls>
            <c:dLbl>
              <c:idx val="0"/>
              <c:layout>
                <c:manualLayout>
                  <c:x val="1.1193501107369894E-17"/>
                  <c:y val="-6.88209241620510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0B-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0C-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0D-4418-474C-A2FA-FE705E4B48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グラフ!$M$23:$M$36</c:f>
              <c:numCache>
                <c:formatCode>#,##0_);[Red]\(#,##0\)</c:formatCode>
                <c:ptCount val="13"/>
                <c:pt idx="0">
                  <c:v>40.110100000000003</c:v>
                </c:pt>
                <c:pt idx="1">
                  <c:v>49</c:v>
                </c:pt>
                <c:pt idx="2">
                  <c:v>61.586300000000001</c:v>
                </c:pt>
                <c:pt idx="3">
                  <c:v>71.069699999999997</c:v>
                </c:pt>
                <c:pt idx="4">
                  <c:v>115.6033</c:v>
                </c:pt>
                <c:pt idx="5">
                  <c:v>163.27610000000001</c:v>
                </c:pt>
                <c:pt idx="6">
                  <c:v>214.79589999999999</c:v>
                </c:pt>
                <c:pt idx="7">
                  <c:v>216</c:v>
                </c:pt>
                <c:pt idx="8" formatCode="General">
                  <c:v>151</c:v>
                </c:pt>
                <c:pt idx="9" formatCode="General">
                  <c:v>13</c:v>
                </c:pt>
                <c:pt idx="10">
                  <c:v>0.73450000000000004</c:v>
                </c:pt>
                <c:pt idx="11">
                  <c:v>33.764400000000002</c:v>
                </c:pt>
                <c:pt idx="12">
                  <c:v>222</c:v>
                </c:pt>
              </c:numCache>
            </c:numRef>
          </c:val>
          <c:extLst>
            <c:ext xmlns:c16="http://schemas.microsoft.com/office/drawing/2014/chart" uri="{C3380CC4-5D6E-409C-BE32-E72D297353CC}">
              <c16:uniqueId val="{0000000E-4418-474C-A2FA-FE705E4B4876}"/>
            </c:ext>
          </c:extLst>
        </c:ser>
        <c:ser>
          <c:idx val="0"/>
          <c:order val="3"/>
          <c:tx>
            <c:strRef>
              <c:f>グラフ!$N$22</c:f>
              <c:strCache>
                <c:ptCount val="1"/>
                <c:pt idx="0">
                  <c:v>その他</c:v>
                </c:pt>
              </c:strCache>
            </c:strRef>
          </c:tx>
          <c:spPr>
            <a:pattFill prst="pct40">
              <a:fgClr>
                <a:srgbClr val="92D050"/>
              </a:fgClr>
              <a:bgClr>
                <a:schemeClr val="bg1"/>
              </a:bgClr>
            </a:pattFill>
            <a:ln>
              <a:noFill/>
            </a:ln>
            <a:effectLst/>
          </c:spPr>
          <c:invertIfNegative val="0"/>
          <c:dLbls>
            <c:dLbl>
              <c:idx val="0"/>
              <c:layout>
                <c:manualLayout>
                  <c:x val="1.1193501107369894E-17"/>
                  <c:y val="-1.37641848324102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418-474C-A2FA-FE705E4B4876}"/>
                </c:ext>
              </c:extLst>
            </c:dLbl>
            <c:dLbl>
              <c:idx val="9"/>
              <c:delete val="1"/>
              <c:extLst>
                <c:ext xmlns:c15="http://schemas.microsoft.com/office/drawing/2012/chart" uri="{CE6537A1-D6FC-4f65-9D91-7224C49458BB}"/>
                <c:ext xmlns:c16="http://schemas.microsoft.com/office/drawing/2014/chart" uri="{C3380CC4-5D6E-409C-BE32-E72D297353CC}">
                  <c16:uniqueId val="{00000010-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11-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12-4418-474C-A2FA-FE705E4B48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グラフ!$N$23:$N$36</c:f>
              <c:numCache>
                <c:formatCode>#,##0_);[Red]\(#,##0\)</c:formatCode>
                <c:ptCount val="13"/>
                <c:pt idx="0">
                  <c:v>38</c:v>
                </c:pt>
                <c:pt idx="1">
                  <c:v>50.766300000000001</c:v>
                </c:pt>
                <c:pt idx="2">
                  <c:v>63.845799999999997</c:v>
                </c:pt>
                <c:pt idx="3">
                  <c:v>78.144999999999996</c:v>
                </c:pt>
                <c:pt idx="4">
                  <c:v>97.400300000000001</c:v>
                </c:pt>
                <c:pt idx="5">
                  <c:v>118.20180000000001</c:v>
                </c:pt>
                <c:pt idx="6">
                  <c:v>132.71809999999999</c:v>
                </c:pt>
                <c:pt idx="7">
                  <c:v>148</c:v>
                </c:pt>
                <c:pt idx="8" formatCode="General">
                  <c:v>182</c:v>
                </c:pt>
                <c:pt idx="9" formatCode="General">
                  <c:v>28</c:v>
                </c:pt>
                <c:pt idx="10">
                  <c:v>2.4003000000000001</c:v>
                </c:pt>
                <c:pt idx="11">
                  <c:v>34.049399999999999</c:v>
                </c:pt>
                <c:pt idx="12">
                  <c:v>167</c:v>
                </c:pt>
              </c:numCache>
            </c:numRef>
          </c:val>
          <c:extLst>
            <c:ext xmlns:c16="http://schemas.microsoft.com/office/drawing/2014/chart" uri="{C3380CC4-5D6E-409C-BE32-E72D297353CC}">
              <c16:uniqueId val="{00000013-4418-474C-A2FA-FE705E4B4876}"/>
            </c:ext>
          </c:extLst>
        </c:ser>
        <c:ser>
          <c:idx val="4"/>
          <c:order val="4"/>
          <c:tx>
            <c:strRef>
              <c:f>グラフ!$O$22</c:f>
              <c:strCache>
                <c:ptCount val="1"/>
                <c:pt idx="0">
                  <c:v>総数</c:v>
                </c:pt>
              </c:strCache>
            </c:strRef>
          </c:tx>
          <c:spPr>
            <a:no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14-4418-474C-A2FA-FE705E4B4876}"/>
                </c:ext>
              </c:extLst>
            </c:dLbl>
            <c:dLbl>
              <c:idx val="10"/>
              <c:delete val="1"/>
              <c:extLst>
                <c:ext xmlns:c15="http://schemas.microsoft.com/office/drawing/2012/chart" uri="{CE6537A1-D6FC-4f65-9D91-7224C49458BB}"/>
                <c:ext xmlns:c16="http://schemas.microsoft.com/office/drawing/2014/chart" uri="{C3380CC4-5D6E-409C-BE32-E72D297353CC}">
                  <c16:uniqueId val="{00000015-4418-474C-A2FA-FE705E4B4876}"/>
                </c:ext>
              </c:extLst>
            </c:dLbl>
            <c:dLbl>
              <c:idx val="11"/>
              <c:delete val="1"/>
              <c:extLst>
                <c:ext xmlns:c15="http://schemas.microsoft.com/office/drawing/2012/chart" uri="{CE6537A1-D6FC-4f65-9D91-7224C49458BB}"/>
                <c:ext xmlns:c16="http://schemas.microsoft.com/office/drawing/2014/chart" uri="{C3380CC4-5D6E-409C-BE32-E72D297353CC}">
                  <c16:uniqueId val="{00000016-4418-474C-A2FA-FE705E4B487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グラフ!$J$23:$J$36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グラフ!$O$23:$O$36</c:f>
              <c:numCache>
                <c:formatCode>#,##0_);[Red]\(#,##0\)</c:formatCode>
                <c:ptCount val="13"/>
                <c:pt idx="0">
                  <c:v>133.8783</c:v>
                </c:pt>
                <c:pt idx="1">
                  <c:v>179.15770000000001</c:v>
                </c:pt>
                <c:pt idx="2">
                  <c:v>232.31110000000001</c:v>
                </c:pt>
                <c:pt idx="3">
                  <c:v>317.04419999999999</c:v>
                </c:pt>
                <c:pt idx="4">
                  <c:v>500.77510000000001</c:v>
                </c:pt>
                <c:pt idx="5">
                  <c:v>608.66</c:v>
                </c:pt>
                <c:pt idx="6">
                  <c:v>715.99959999999999</c:v>
                </c:pt>
                <c:pt idx="7">
                  <c:v>765</c:v>
                </c:pt>
                <c:pt idx="8" formatCode="General">
                  <c:v>838</c:v>
                </c:pt>
                <c:pt idx="9" formatCode="General">
                  <c:v>101</c:v>
                </c:pt>
                <c:pt idx="10">
                  <c:v>4.1120999999999999</c:v>
                </c:pt>
                <c:pt idx="11">
                  <c:v>88.546999999999997</c:v>
                </c:pt>
                <c:pt idx="12">
                  <c:v>652.5181</c:v>
                </c:pt>
              </c:numCache>
            </c:numRef>
          </c:val>
          <c:extLst>
            <c:ext xmlns:c16="http://schemas.microsoft.com/office/drawing/2014/chart" uri="{C3380CC4-5D6E-409C-BE32-E72D297353CC}">
              <c16:uniqueId val="{00000017-4418-474C-A2FA-FE705E4B4876}"/>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5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manualLayout>
          <c:xMode val="edge"/>
          <c:yMode val="edge"/>
          <c:x val="0.888266"/>
          <c:y val="0.28153516819571867"/>
          <c:w val="7.2222888888888906E-2"/>
          <c:h val="0.514605504587155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546198248228097"/>
          <c:y val="8.3229135640449162E-2"/>
          <c:w val="0.72570300077657901"/>
          <c:h val="0.56415730399368214"/>
        </c:manualLayout>
      </c:layout>
      <c:barChart>
        <c:barDir val="col"/>
        <c:grouping val="stacked"/>
        <c:varyColors val="0"/>
        <c:ser>
          <c:idx val="8"/>
          <c:order val="6"/>
          <c:tx>
            <c:strRef>
              <c:f>'グラフデータ '!$A$10:$B$10</c:f>
              <c:strCache>
                <c:ptCount val="2"/>
                <c:pt idx="0">
                  <c:v>全国</c:v>
                </c:pt>
                <c:pt idx="1">
                  <c:v>　外国人延べ宿泊者数</c:v>
                </c:pt>
              </c:strCache>
            </c:strRef>
          </c:tx>
          <c:spPr>
            <a:pattFill prst="ltDnDiag">
              <a:fgClr>
                <a:schemeClr val="tx1"/>
              </a:fgClr>
              <a:bgClr>
                <a:schemeClr val="bg1"/>
              </a:bgClr>
            </a:pattFill>
            <a:ln>
              <a:solidFill>
                <a:srgbClr val="002060"/>
              </a:solidFill>
            </a:ln>
          </c:spPr>
          <c:invertIfNegative val="0"/>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'!$E$10:$P$10</c:f>
              <c:numCache>
                <c:formatCode>0</c:formatCode>
                <c:ptCount val="12"/>
                <c:pt idx="0">
                  <c:v>33495.730000000003</c:v>
                </c:pt>
                <c:pt idx="1">
                  <c:v>44824.6</c:v>
                </c:pt>
                <c:pt idx="2">
                  <c:v>65614.600000000006</c:v>
                </c:pt>
                <c:pt idx="3">
                  <c:v>69388.94</c:v>
                </c:pt>
                <c:pt idx="4">
                  <c:v>79690.59</c:v>
                </c:pt>
                <c:pt idx="5">
                  <c:v>94275.24</c:v>
                </c:pt>
                <c:pt idx="6">
                  <c:v>115656.35</c:v>
                </c:pt>
                <c:pt idx="7">
                  <c:v>20345.18</c:v>
                </c:pt>
                <c:pt idx="8">
                  <c:v>4317.1400000000003</c:v>
                </c:pt>
                <c:pt idx="9">
                  <c:v>16502.919999999998</c:v>
                </c:pt>
                <c:pt idx="10">
                  <c:v>117751.45</c:v>
                </c:pt>
                <c:pt idx="11">
                  <c:v>163598.99</c:v>
                </c:pt>
              </c:numCache>
            </c:numRef>
          </c:val>
          <c:extLst>
            <c:ext xmlns:c16="http://schemas.microsoft.com/office/drawing/2014/chart" uri="{C3380CC4-5D6E-409C-BE32-E72D297353CC}">
              <c16:uniqueId val="{00000000-31FF-41C6-9F7A-363A4D76646A}"/>
            </c:ext>
          </c:extLst>
        </c:ser>
        <c:ser>
          <c:idx val="9"/>
          <c:order val="7"/>
          <c:tx>
            <c:strRef>
              <c:f>'グラフデータ '!$A$11:$B$11</c:f>
              <c:strCache>
                <c:ptCount val="2"/>
                <c:pt idx="0">
                  <c:v>全国</c:v>
                </c:pt>
                <c:pt idx="1">
                  <c:v>　日本人延べ宿泊者数</c:v>
                </c:pt>
              </c:strCache>
            </c:strRef>
          </c:tx>
          <c:spPr>
            <a:pattFill prst="pct10">
              <a:fgClr>
                <a:schemeClr val="tx1"/>
              </a:fgClr>
              <a:bgClr>
                <a:schemeClr val="bg1"/>
              </a:bgClr>
            </a:pattFill>
            <a:ln>
              <a:solidFill>
                <a:srgbClr val="002060"/>
              </a:solidFill>
            </a:ln>
          </c:spPr>
          <c:invertIfNegative val="0"/>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'!$E$11:$P$11</c:f>
              <c:numCache>
                <c:formatCode>0</c:formatCode>
                <c:ptCount val="12"/>
                <c:pt idx="0">
                  <c:v>432397.64</c:v>
                </c:pt>
                <c:pt idx="1">
                  <c:v>428677.35</c:v>
                </c:pt>
                <c:pt idx="2">
                  <c:v>438463.77</c:v>
                </c:pt>
                <c:pt idx="3">
                  <c:v>423096.22</c:v>
                </c:pt>
                <c:pt idx="4">
                  <c:v>429906.27</c:v>
                </c:pt>
                <c:pt idx="5">
                  <c:v>443726.26</c:v>
                </c:pt>
                <c:pt idx="6">
                  <c:v>480265.13</c:v>
                </c:pt>
                <c:pt idx="7">
                  <c:v>311308.88</c:v>
                </c:pt>
                <c:pt idx="8">
                  <c:v>313456.71000000002</c:v>
                </c:pt>
                <c:pt idx="9">
                  <c:v>433955.54</c:v>
                </c:pt>
                <c:pt idx="10">
                  <c:v>499723.49</c:v>
                </c:pt>
                <c:pt idx="11">
                  <c:v>486676.4</c:v>
                </c:pt>
              </c:numCache>
            </c:numRef>
          </c:val>
          <c:extLst>
            <c:ext xmlns:c16="http://schemas.microsoft.com/office/drawing/2014/chart" uri="{C3380CC4-5D6E-409C-BE32-E72D297353CC}">
              <c16:uniqueId val="{00000001-31FF-41C6-9F7A-363A4D76646A}"/>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'!$E$4:$P$4</c:f>
              <c:numCache>
                <c:formatCode>0.0</c:formatCode>
                <c:ptCount val="12"/>
                <c:pt idx="0">
                  <c:v>12.880746292139325</c:v>
                </c:pt>
                <c:pt idx="1">
                  <c:v>13.832047581015782</c:v>
                </c:pt>
                <c:pt idx="2">
                  <c:v>13.664138773992374</c:v>
                </c:pt>
                <c:pt idx="3">
                  <c:v>14.424243978939582</c:v>
                </c:pt>
                <c:pt idx="4">
                  <c:v>14.646697935101246</c:v>
                </c:pt>
                <c:pt idx="5">
                  <c:v>16.042536725443497</c:v>
                </c:pt>
                <c:pt idx="6">
                  <c:v>15.499512132278081</c:v>
                </c:pt>
                <c:pt idx="7">
                  <c:v>15.850191544139694</c:v>
                </c:pt>
                <c:pt idx="8">
                  <c:v>7.3979532746216243</c:v>
                </c:pt>
                <c:pt idx="9">
                  <c:v>12.904867744617315</c:v>
                </c:pt>
                <c:pt idx="10">
                  <c:v>15.927693459401137</c:v>
                </c:pt>
                <c:pt idx="11">
                  <c:v>15.486648175517464</c:v>
                </c:pt>
              </c:numCache>
            </c:numRef>
          </c:val>
          <c:smooth val="0"/>
          <c:extLst>
            <c:ext xmlns:c16="http://schemas.microsoft.com/office/drawing/2014/chart" uri="{C3380CC4-5D6E-409C-BE32-E72D297353CC}">
              <c16:uniqueId val="{00000002-31FF-41C6-9F7A-363A4D76646A}"/>
            </c:ext>
          </c:extLst>
        </c:ser>
        <c:ser>
          <c:idx val="1"/>
          <c:order val="1"/>
          <c:tx>
            <c:strRef>
              <c:f>'グラフデータ '!$A$5:$B$5</c:f>
              <c:strCache>
                <c:ptCount val="2"/>
                <c:pt idx="0">
                  <c:v>大阪府</c:v>
                </c:pt>
                <c:pt idx="1">
                  <c:v>　日本人延べ宿泊者数の全国シェア</c:v>
                </c:pt>
              </c:strCache>
            </c:strRef>
          </c:tx>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'!$E$5:$P$5</c:f>
              <c:numCache>
                <c:formatCode>0.0</c:formatCode>
                <c:ptCount val="12"/>
                <c:pt idx="0">
                  <c:v>4.5252166501186268</c:v>
                </c:pt>
                <c:pt idx="1">
                  <c:v>5.1715095280867995</c:v>
                </c:pt>
                <c:pt idx="2">
                  <c:v>4.8807704226052708</c:v>
                </c:pt>
                <c:pt idx="3">
                  <c:v>4.9637975966790728</c:v>
                </c:pt>
                <c:pt idx="4">
                  <c:v>5.0104968229470108</c:v>
                </c:pt>
                <c:pt idx="5">
                  <c:v>5.5831336193625321</c:v>
                </c:pt>
                <c:pt idx="6">
                  <c:v>6.1427195432656125</c:v>
                </c:pt>
                <c:pt idx="7">
                  <c:v>5.2977191013632501</c:v>
                </c:pt>
                <c:pt idx="8">
                  <c:v>5.5954648410621042</c:v>
                </c:pt>
                <c:pt idx="9">
                  <c:v>6.5427900747620367</c:v>
                </c:pt>
                <c:pt idx="10">
                  <c:v>6.3928133536408307</c:v>
                </c:pt>
                <c:pt idx="11">
                  <c:v>6.3942488273522198</c:v>
                </c:pt>
              </c:numCache>
            </c:numRef>
          </c:val>
          <c:smooth val="0"/>
          <c:extLst>
            <c:ext xmlns:c16="http://schemas.microsoft.com/office/drawing/2014/chart" uri="{C3380CC4-5D6E-409C-BE32-E72D297353CC}">
              <c16:uniqueId val="{00000003-31FF-41C6-9F7A-363A4D76646A}"/>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'!$E$6:$P$6</c:f>
              <c:numCache>
                <c:formatCode>0.0</c:formatCode>
                <c:ptCount val="12"/>
                <c:pt idx="0">
                  <c:v>29.349860415043949</c:v>
                </c:pt>
                <c:pt idx="1">
                  <c:v>29.437540993115384</c:v>
                </c:pt>
                <c:pt idx="2">
                  <c:v>26.763235621340371</c:v>
                </c:pt>
                <c:pt idx="3">
                  <c:v>26.0271449599893</c:v>
                </c:pt>
                <c:pt idx="4">
                  <c:v>24.815840866531421</c:v>
                </c:pt>
                <c:pt idx="5">
                  <c:v>24.602992259685578</c:v>
                </c:pt>
                <c:pt idx="6">
                  <c:v>25.377465223483192</c:v>
                </c:pt>
                <c:pt idx="7">
                  <c:v>24.591770630685009</c:v>
                </c:pt>
                <c:pt idx="8">
                  <c:v>35.590460351065751</c:v>
                </c:pt>
                <c:pt idx="9">
                  <c:v>41.056915988200878</c:v>
                </c:pt>
                <c:pt idx="10">
                  <c:v>37.059034092573803</c:v>
                </c:pt>
                <c:pt idx="11">
                  <c:v>34.963614384171933</c:v>
                </c:pt>
              </c:numCache>
            </c:numRef>
          </c:val>
          <c:smooth val="0"/>
          <c:extLst>
            <c:ext xmlns:c16="http://schemas.microsoft.com/office/drawing/2014/chart" uri="{C3380CC4-5D6E-409C-BE32-E72D297353CC}">
              <c16:uniqueId val="{00000004-31FF-41C6-9F7A-363A4D76646A}"/>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'!$E$7:$P$7</c:f>
              <c:numCache>
                <c:formatCode>0.0</c:formatCode>
                <c:ptCount val="12"/>
                <c:pt idx="0">
                  <c:v>9.9429566729365142</c:v>
                </c:pt>
                <c:pt idx="1">
                  <c:v>9.5791205203633911</c:v>
                </c:pt>
                <c:pt idx="2">
                  <c:v>9.4710972356963499</c:v>
                </c:pt>
                <c:pt idx="3">
                  <c:v>9.3252995736998088</c:v>
                </c:pt>
                <c:pt idx="4">
                  <c:v>9.3447764788357244</c:v>
                </c:pt>
                <c:pt idx="5">
                  <c:v>9.6713974061395422</c:v>
                </c:pt>
                <c:pt idx="6">
                  <c:v>10.334098167818263</c:v>
                </c:pt>
                <c:pt idx="7">
                  <c:v>10.523300845128478</c:v>
                </c:pt>
                <c:pt idx="8">
                  <c:v>11.709055454579358</c:v>
                </c:pt>
                <c:pt idx="9">
                  <c:v>12.043026343205574</c:v>
                </c:pt>
                <c:pt idx="10">
                  <c:v>11.168110188296332</c:v>
                </c:pt>
                <c:pt idx="11">
                  <c:v>11.049913248310377</c:v>
                </c:pt>
              </c:numCache>
            </c:numRef>
          </c:val>
          <c:smooth val="0"/>
          <c:extLst>
            <c:ext xmlns:c16="http://schemas.microsoft.com/office/drawing/2014/chart" uri="{C3380CC4-5D6E-409C-BE32-E72D297353CC}">
              <c16:uniqueId val="{00000005-31FF-41C6-9F7A-363A4D76646A}"/>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'!$E$8:$P$8</c:f>
              <c:numCache>
                <c:formatCode>0.0</c:formatCode>
                <c:ptCount val="12"/>
                <c:pt idx="0">
                  <c:v>7.8394469981696178</c:v>
                </c:pt>
                <c:pt idx="1">
                  <c:v>7.3419729345047129</c:v>
                </c:pt>
                <c:pt idx="2">
                  <c:v>6.9781268193359409</c:v>
                </c:pt>
                <c:pt idx="3">
                  <c:v>6.6333481964128582</c:v>
                </c:pt>
                <c:pt idx="4">
                  <c:v>6.9724417901787401</c:v>
                </c:pt>
                <c:pt idx="5">
                  <c:v>6.6483522078543631</c:v>
                </c:pt>
                <c:pt idx="6">
                  <c:v>10.397224190457335</c:v>
                </c:pt>
                <c:pt idx="7">
                  <c:v>8.3971240362582193</c:v>
                </c:pt>
                <c:pt idx="8">
                  <c:v>2.4456005596297548</c:v>
                </c:pt>
                <c:pt idx="9">
                  <c:v>8.5639995831040814</c:v>
                </c:pt>
                <c:pt idx="10">
                  <c:v>10.304314723937583</c:v>
                </c:pt>
                <c:pt idx="11">
                  <c:v>10.154885430527413</c:v>
                </c:pt>
              </c:numCache>
            </c:numRef>
          </c:val>
          <c:smooth val="0"/>
          <c:extLst>
            <c:ext xmlns:c16="http://schemas.microsoft.com/office/drawing/2014/chart" uri="{C3380CC4-5D6E-409C-BE32-E72D297353CC}">
              <c16:uniqueId val="{00000006-31FF-41C6-9F7A-363A4D76646A}"/>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'!$E$3:$P$3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'グラフデータ '!$E$9:$P$9</c:f>
              <c:numCache>
                <c:formatCode>0.0</c:formatCode>
                <c:ptCount val="12"/>
                <c:pt idx="0">
                  <c:v>4.0383268511826289</c:v>
                </c:pt>
                <c:pt idx="1">
                  <c:v>3.1948853840773257</c:v>
                </c:pt>
                <c:pt idx="2">
                  <c:v>3.1191539497094594</c:v>
                </c:pt>
                <c:pt idx="3">
                  <c:v>3.0836224440861231</c:v>
                </c:pt>
                <c:pt idx="4">
                  <c:v>3.1088962717384887</c:v>
                </c:pt>
                <c:pt idx="5">
                  <c:v>3.1963377601316632</c:v>
                </c:pt>
                <c:pt idx="6">
                  <c:v>3.8987860726011903</c:v>
                </c:pt>
                <c:pt idx="7">
                  <c:v>3.9156962050038531</c:v>
                </c:pt>
                <c:pt idx="8">
                  <c:v>3.7689574423211423</c:v>
                </c:pt>
                <c:pt idx="9">
                  <c:v>4.5389695912166488</c:v>
                </c:pt>
                <c:pt idx="10">
                  <c:v>4.0005804009733463</c:v>
                </c:pt>
                <c:pt idx="11">
                  <c:v>3.4017059384839698</c:v>
                </c:pt>
              </c:numCache>
            </c:numRef>
          </c:val>
          <c:smooth val="0"/>
          <c:extLst>
            <c:ext xmlns:c16="http://schemas.microsoft.com/office/drawing/2014/chart" uri="{C3380CC4-5D6E-409C-BE32-E72D297353CC}">
              <c16:uniqueId val="{00000007-31FF-41C6-9F7A-363A4D76646A}"/>
            </c:ext>
          </c:extLst>
        </c:ser>
        <c:dLbls>
          <c:showLegendKey val="0"/>
          <c:showVal val="0"/>
          <c:showCatName val="0"/>
          <c:showSerName val="0"/>
          <c:showPercent val="0"/>
          <c:showBubbleSize val="0"/>
        </c:dLbls>
        <c:marker val="1"/>
        <c:smooth val="0"/>
        <c:axId val="1016805903"/>
        <c:axId val="1016785519"/>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 sourceLinked="1"/>
        <c:majorTickMark val="out"/>
        <c:minorTickMark val="none"/>
        <c:tickLblPos val="low"/>
        <c:crossAx val="139089792"/>
        <c:crosses val="autoZero"/>
        <c:crossBetween val="between"/>
        <c:majorUnit val="200000"/>
      </c:valAx>
      <c:valAx>
        <c:axId val="1016785519"/>
        <c:scaling>
          <c:orientation val="minMax"/>
          <c:max val="45"/>
          <c:min val="0"/>
        </c:scaling>
        <c:delete val="0"/>
        <c:axPos val="r"/>
        <c:numFmt formatCode="0.0&quot;%&quot;" sourceLinked="0"/>
        <c:majorTickMark val="out"/>
        <c:minorTickMark val="none"/>
        <c:tickLblPos val="high"/>
        <c:crossAx val="1016805903"/>
        <c:crosses val="max"/>
        <c:crossBetween val="between"/>
        <c:majorUnit val="5"/>
        <c:minorUnit val="5.000000000000001E-2"/>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6.9716914161400178E-3"/>
          <c:y val="0.73716458091765291"/>
          <c:w val="0.9736954915003696"/>
          <c:h val="0.20689842509997677"/>
        </c:manualLayout>
      </c:layout>
      <c:overlay val="0"/>
      <c:txPr>
        <a:bodyPr/>
        <a:lstStyle/>
        <a:p>
          <a:pPr>
            <a:defRPr sz="800"/>
          </a:pPr>
          <a:endParaRPr lang="ja-JP"/>
        </a:p>
      </c:txPr>
    </c:legend>
    <c:plotVisOnly val="1"/>
    <c:dispBlanksAs val="gap"/>
    <c:showDLblsOverMax val="0"/>
  </c:chart>
  <c:externalData r:id="rId2">
    <c:autoUpdate val="0"/>
  </c:externalData>
  <c:userShapes r:id="rId3"/>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91-4483-92EE-731C06BE905B}"/>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91-4483-92EE-731C06BE905B}"/>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夏期バージョン!$D$1:$S$1</c:f>
              <c:strCache>
                <c:ptCount val="16"/>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pt idx="15">
                  <c:v>2025夏</c:v>
                </c:pt>
              </c:strCache>
            </c:strRef>
          </c:cat>
          <c:val>
            <c:numRef>
              <c:f>夏期バージョン!$D$3:$S$3</c:f>
              <c:numCache>
                <c:formatCode>#,##0_);[Red]\(#,##0\)</c:formatCode>
                <c:ptCount val="16"/>
                <c:pt idx="0">
                  <c:v>42</c:v>
                </c:pt>
                <c:pt idx="1">
                  <c:v>43</c:v>
                </c:pt>
                <c:pt idx="2">
                  <c:v>104</c:v>
                </c:pt>
                <c:pt idx="3">
                  <c:v>119</c:v>
                </c:pt>
                <c:pt idx="4">
                  <c:v>170</c:v>
                </c:pt>
                <c:pt idx="5">
                  <c:v>308</c:v>
                </c:pt>
                <c:pt idx="6">
                  <c:v>365</c:v>
                </c:pt>
                <c:pt idx="7">
                  <c:v>431</c:v>
                </c:pt>
                <c:pt idx="8">
                  <c:v>494</c:v>
                </c:pt>
                <c:pt idx="9">
                  <c:v>536</c:v>
                </c:pt>
                <c:pt idx="10">
                  <c:v>4</c:v>
                </c:pt>
                <c:pt idx="11">
                  <c:v>1</c:v>
                </c:pt>
                <c:pt idx="12">
                  <c:v>109</c:v>
                </c:pt>
                <c:pt idx="13">
                  <c:v>450</c:v>
                </c:pt>
                <c:pt idx="14">
                  <c:v>544</c:v>
                </c:pt>
                <c:pt idx="15">
                  <c:v>651</c:v>
                </c:pt>
              </c:numCache>
            </c:numRef>
          </c:val>
          <c:extLst>
            <c:ext xmlns:c16="http://schemas.microsoft.com/office/drawing/2014/chart" uri="{C3380CC4-5D6E-409C-BE32-E72D297353CC}">
              <c16:uniqueId val="{00000002-CC91-4483-92EE-731C06BE905B}"/>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CC91-4483-92EE-731C06BE905B}"/>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CC91-4483-92EE-731C06BE905B}"/>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夏期バージョン!$D$1:$S$1</c:f>
              <c:strCache>
                <c:ptCount val="16"/>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pt idx="15">
                  <c:v>2025夏</c:v>
                </c:pt>
              </c:strCache>
            </c:strRef>
          </c:cat>
          <c:val>
            <c:numRef>
              <c:f>夏期バージョン!$D$4:$S$4</c:f>
              <c:numCache>
                <c:formatCode>0.0%</c:formatCode>
                <c:ptCount val="16"/>
                <c:pt idx="0">
                  <c:v>7.0707070707070704E-2</c:v>
                </c:pt>
                <c:pt idx="1">
                  <c:v>7.4010327022375214E-2</c:v>
                </c:pt>
                <c:pt idx="2">
                  <c:v>0.14525139664804471</c:v>
                </c:pt>
                <c:pt idx="3">
                  <c:v>0.17097701149425287</c:v>
                </c:pt>
                <c:pt idx="4">
                  <c:v>0.21935483870967742</c:v>
                </c:pt>
                <c:pt idx="5">
                  <c:v>0.2978723404255319</c:v>
                </c:pt>
                <c:pt idx="6">
                  <c:v>0.32912533814247069</c:v>
                </c:pt>
                <c:pt idx="7">
                  <c:v>0.36869118905047049</c:v>
                </c:pt>
                <c:pt idx="8">
                  <c:v>0.39710610932475882</c:v>
                </c:pt>
                <c:pt idx="9">
                  <c:v>0.37404047452896022</c:v>
                </c:pt>
                <c:pt idx="10">
                  <c:v>7.6923076923076927E-2</c:v>
                </c:pt>
                <c:pt idx="11">
                  <c:v>2.0202020202020204E-2</c:v>
                </c:pt>
                <c:pt idx="12">
                  <c:v>0.46481876332622601</c:v>
                </c:pt>
                <c:pt idx="13">
                  <c:v>0.46680497925311204</c:v>
                </c:pt>
                <c:pt idx="14">
                  <c:v>0.42700156985871274</c:v>
                </c:pt>
                <c:pt idx="15">
                  <c:v>0.42913645352669744</c:v>
                </c:pt>
              </c:numCache>
            </c:numRef>
          </c:val>
          <c:smooth val="0"/>
          <c:extLst>
            <c:ext xmlns:c16="http://schemas.microsoft.com/office/drawing/2014/chart" uri="{C3380CC4-5D6E-409C-BE32-E72D297353CC}">
              <c16:uniqueId val="{00000005-CC91-4483-92EE-731C06BE905B}"/>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5"/>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0.1055791845984848"/>
          <c:y val="5.4239390430689009E-3"/>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795048039489346E-2"/>
          <c:y val="5.163964088974949E-2"/>
          <c:w val="0.88823473240388429"/>
          <c:h val="0.73982327788132807"/>
        </c:manualLayout>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Sheet1!$B$3:$B$17</c:f>
              <c:numCache>
                <c:formatCode>General</c:formatCode>
                <c:ptCount val="15"/>
                <c:pt idx="0">
                  <c:v>5.2</c:v>
                </c:pt>
                <c:pt idx="1">
                  <c:v>5.9</c:v>
                </c:pt>
                <c:pt idx="2">
                  <c:v>6.4</c:v>
                </c:pt>
                <c:pt idx="3">
                  <c:v>6.8</c:v>
                </c:pt>
                <c:pt idx="4">
                  <c:v>6.7</c:v>
                </c:pt>
                <c:pt idx="5">
                  <c:v>6.7</c:v>
                </c:pt>
                <c:pt idx="6">
                  <c:v>7.4</c:v>
                </c:pt>
                <c:pt idx="7">
                  <c:v>6.9</c:v>
                </c:pt>
                <c:pt idx="8">
                  <c:v>7.3</c:v>
                </c:pt>
                <c:pt idx="9">
                  <c:v>9.1999999999999993</c:v>
                </c:pt>
                <c:pt idx="10" formatCode="0.0">
                  <c:v>9.1</c:v>
                </c:pt>
                <c:pt idx="11">
                  <c:v>10.7</c:v>
                </c:pt>
                <c:pt idx="12">
                  <c:v>13.9</c:v>
                </c:pt>
                <c:pt idx="13">
                  <c:v>9.6999999999999993</c:v>
                </c:pt>
                <c:pt idx="14">
                  <c:v>10.8</c:v>
                </c:pt>
              </c:numCache>
            </c:numRef>
          </c:val>
          <c:extLst>
            <c:ext xmlns:c16="http://schemas.microsoft.com/office/drawing/2014/chart" uri="{C3380CC4-5D6E-409C-BE32-E72D297353CC}">
              <c16:uniqueId val="{00000000-095C-437A-B959-7A50B7F24F18}"/>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867142164568314E-2"/>
          <c:y val="6.5587196534000483E-2"/>
          <c:w val="0.88823473240388429"/>
          <c:h val="0.80288664400742904"/>
        </c:manualLayout>
      </c:layout>
      <c:barChart>
        <c:barDir val="col"/>
        <c:grouping val="stacked"/>
        <c:varyColors val="0"/>
        <c:ser>
          <c:idx val="0"/>
          <c:order val="0"/>
          <c:tx>
            <c:strRef>
              <c:f>Sheet1!$C$3</c:f>
              <c:strCache>
                <c:ptCount val="1"/>
                <c:pt idx="0">
                  <c:v>貨物量</c:v>
                </c:pt>
              </c:strCache>
            </c:strRef>
          </c:tx>
          <c:invertIfNegative val="0"/>
          <c:dLbls>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Sheet1!$D$2:$O$2</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Sheet1!$D$3:$O$3</c:f>
              <c:numCache>
                <c:formatCode>General</c:formatCode>
                <c:ptCount val="12"/>
                <c:pt idx="0">
                  <c:v>9.3000000000000007</c:v>
                </c:pt>
                <c:pt idx="1">
                  <c:v>14.4</c:v>
                </c:pt>
                <c:pt idx="2">
                  <c:v>15.7</c:v>
                </c:pt>
                <c:pt idx="3">
                  <c:v>16.7</c:v>
                </c:pt>
                <c:pt idx="4">
                  <c:v>18</c:v>
                </c:pt>
                <c:pt idx="5">
                  <c:v>15.5</c:v>
                </c:pt>
                <c:pt idx="6">
                  <c:v>16.600000000000001</c:v>
                </c:pt>
                <c:pt idx="7">
                  <c:v>20.3</c:v>
                </c:pt>
                <c:pt idx="8">
                  <c:v>20.7</c:v>
                </c:pt>
                <c:pt idx="9">
                  <c:v>20.3</c:v>
                </c:pt>
                <c:pt idx="10">
                  <c:v>22.7</c:v>
                </c:pt>
                <c:pt idx="11">
                  <c:v>22.2</c:v>
                </c:pt>
              </c:numCache>
            </c:numRef>
          </c:val>
          <c:extLst>
            <c:ext xmlns:c16="http://schemas.microsoft.com/office/drawing/2014/chart" uri="{C3380CC4-5D6E-409C-BE32-E72D297353CC}">
              <c16:uniqueId val="{00000000-9822-4C1A-BA2E-01A0F5763639}"/>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96850393700793E-2"/>
          <c:y val="9.2320668250001195E-2"/>
          <c:w val="0.82358092738407696"/>
          <c:h val="0.67493321800796124"/>
        </c:manualLayout>
      </c:layout>
      <c:lineChart>
        <c:grouping val="standard"/>
        <c:varyColors val="0"/>
        <c:ser>
          <c:idx val="0"/>
          <c:order val="0"/>
          <c:tx>
            <c:strRef>
              <c:f>Sheet1!$C$1:$C$2</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Sheet1!$C$3:$C$16</c:f>
              <c:numCache>
                <c:formatCode>0.0</c:formatCode>
                <c:ptCount val="14"/>
                <c:pt idx="0">
                  <c:v>12.848698611</c:v>
                </c:pt>
                <c:pt idx="1">
                  <c:v>13.146248044</c:v>
                </c:pt>
                <c:pt idx="2">
                  <c:v>15.512946842</c:v>
                </c:pt>
                <c:pt idx="3">
                  <c:v>17.141625014999999</c:v>
                </c:pt>
                <c:pt idx="4">
                  <c:v>17.611885441999998</c:v>
                </c:pt>
                <c:pt idx="5">
                  <c:v>16.407729</c:v>
                </c:pt>
                <c:pt idx="6">
                  <c:v>17.563213999999999</c:v>
                </c:pt>
                <c:pt idx="7">
                  <c:v>17.695205000000001</c:v>
                </c:pt>
                <c:pt idx="8">
                  <c:v>17.3</c:v>
                </c:pt>
                <c:pt idx="9">
                  <c:v>16.2</c:v>
                </c:pt>
                <c:pt idx="10">
                  <c:v>18.721847</c:v>
                </c:pt>
                <c:pt idx="11">
                  <c:v>22.869416999999999</c:v>
                </c:pt>
                <c:pt idx="12">
                  <c:v>22.775388034000002</c:v>
                </c:pt>
                <c:pt idx="13">
                  <c:v>24.620171909000003</c:v>
                </c:pt>
              </c:numCache>
            </c:numRef>
          </c:val>
          <c:smooth val="0"/>
          <c:extLst>
            <c:ext xmlns:c16="http://schemas.microsoft.com/office/drawing/2014/chart" uri="{C3380CC4-5D6E-409C-BE32-E72D297353CC}">
              <c16:uniqueId val="{00000001-C04C-456F-B77B-F65CA6695C04}"/>
            </c:ext>
          </c:extLst>
        </c:ser>
        <c:ser>
          <c:idx val="1"/>
          <c:order val="1"/>
          <c:tx>
            <c:strRef>
              <c:f>Sheet1!$D$1:$D$2</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Sheet1!$D$3:$D$16</c:f>
              <c:numCache>
                <c:formatCode>0.0</c:formatCode>
                <c:ptCount val="14"/>
                <c:pt idx="0">
                  <c:v>10.783920621000002</c:v>
                </c:pt>
                <c:pt idx="1">
                  <c:v>10.444352771</c:v>
                </c:pt>
                <c:pt idx="2">
                  <c:v>10.921656295</c:v>
                </c:pt>
                <c:pt idx="3">
                  <c:v>11.734936657</c:v>
                </c:pt>
                <c:pt idx="4">
                  <c:v>12.153947748</c:v>
                </c:pt>
                <c:pt idx="5">
                  <c:v>10.684555</c:v>
                </c:pt>
                <c:pt idx="6">
                  <c:v>11.310777</c:v>
                </c:pt>
                <c:pt idx="7">
                  <c:v>12.472459000000001</c:v>
                </c:pt>
                <c:pt idx="8">
                  <c:v>11.8</c:v>
                </c:pt>
                <c:pt idx="9">
                  <c:v>9.9</c:v>
                </c:pt>
                <c:pt idx="10">
                  <c:v>12.212464000000001</c:v>
                </c:pt>
                <c:pt idx="11">
                  <c:v>14.976739</c:v>
                </c:pt>
                <c:pt idx="12">
                  <c:v>14.905902876000001</c:v>
                </c:pt>
                <c:pt idx="13">
                  <c:v>14.838023158</c:v>
                </c:pt>
              </c:numCache>
            </c:numRef>
          </c:val>
          <c:smooth val="0"/>
          <c:extLst>
            <c:ext xmlns:c16="http://schemas.microsoft.com/office/drawing/2014/chart" uri="{C3380CC4-5D6E-409C-BE32-E72D297353CC}">
              <c16:uniqueId val="{00000003-C04C-456F-B77B-F65CA6695C04}"/>
            </c:ext>
          </c:extLst>
        </c:ser>
        <c:ser>
          <c:idx val="2"/>
          <c:order val="2"/>
          <c:tx>
            <c:strRef>
              <c:f>Sheet1!$E$1:$E$2</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Sheet1!$E$3:$E$16</c:f>
              <c:numCache>
                <c:formatCode>0.0</c:formatCode>
                <c:ptCount val="14"/>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pt idx="9">
                  <c:v>14.7</c:v>
                </c:pt>
                <c:pt idx="10">
                  <c:v>17.769636999999999</c:v>
                </c:pt>
                <c:pt idx="11">
                  <c:v>21.393336000000001</c:v>
                </c:pt>
                <c:pt idx="12">
                  <c:v>22.510628301000001</c:v>
                </c:pt>
                <c:pt idx="13">
                  <c:v>23.735237449</c:v>
                </c:pt>
              </c:numCache>
            </c:numRef>
          </c:val>
          <c:smooth val="0"/>
          <c:extLst>
            <c:ext xmlns:c16="http://schemas.microsoft.com/office/drawing/2014/chart" uri="{C3380CC4-5D6E-409C-BE32-E72D297353CC}">
              <c16:uniqueId val="{00000005-C04C-456F-B77B-F65CA6695C04}"/>
            </c:ext>
          </c:extLst>
        </c:ser>
        <c:ser>
          <c:idx val="3"/>
          <c:order val="3"/>
          <c:tx>
            <c:strRef>
              <c:f>Sheet1!$F$1:$F$2</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Sheet1!$F$3:$F$16</c:f>
              <c:numCache>
                <c:formatCode>0.0</c:formatCode>
                <c:ptCount val="14"/>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pt idx="9">
                  <c:v>8.3000000000000007</c:v>
                </c:pt>
                <c:pt idx="10">
                  <c:v>9.7947520000000008</c:v>
                </c:pt>
                <c:pt idx="11">
                  <c:v>11.315841000000001</c:v>
                </c:pt>
                <c:pt idx="12">
                  <c:v>10.494965172000001</c:v>
                </c:pt>
                <c:pt idx="13">
                  <c:v>11.004894053999999</c:v>
                </c:pt>
              </c:numCache>
            </c:numRef>
          </c:val>
          <c:smooth val="0"/>
          <c:extLst>
            <c:ext xmlns:c16="http://schemas.microsoft.com/office/drawing/2014/chart" uri="{C3380CC4-5D6E-409C-BE32-E72D297353CC}">
              <c16:uniqueId val="{00000007-C04C-456F-B77B-F65CA6695C04}"/>
            </c:ext>
          </c:extLst>
        </c:ser>
        <c:ser>
          <c:idx val="4"/>
          <c:order val="4"/>
          <c:tx>
            <c:strRef>
              <c:f>Sheet1!$G$1:$G$2</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Sheet1!$G$3:$G$16</c:f>
              <c:numCache>
                <c:formatCode>0.0</c:formatCode>
                <c:ptCount val="14"/>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pt idx="9">
                  <c:v>7.9</c:v>
                </c:pt>
                <c:pt idx="10">
                  <c:v>9.4821500000000007</c:v>
                </c:pt>
                <c:pt idx="11">
                  <c:v>12.063281999999999</c:v>
                </c:pt>
                <c:pt idx="12">
                  <c:v>12.211406567999999</c:v>
                </c:pt>
                <c:pt idx="13">
                  <c:v>12.048321942999999</c:v>
                </c:pt>
              </c:numCache>
            </c:numRef>
          </c:val>
          <c:smooth val="0"/>
          <c:extLst>
            <c:ext xmlns:c16="http://schemas.microsoft.com/office/drawing/2014/chart" uri="{C3380CC4-5D6E-409C-BE32-E72D297353CC}">
              <c16:uniqueId val="{00000009-C04C-456F-B77B-F65CA6695C04}"/>
            </c:ext>
          </c:extLst>
        </c:ser>
        <c:ser>
          <c:idx val="5"/>
          <c:order val="5"/>
          <c:tx>
            <c:strRef>
              <c:f>Sheet1!$H$1:$H$2</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4C-456F-B77B-F65CA6695C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Sheet1!$B$3:$B$16</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Sheet1!$H$3:$H$16</c:f>
              <c:numCache>
                <c:formatCode>0.0</c:formatCode>
                <c:ptCount val="14"/>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pt idx="9">
                  <c:v>16.200000000000003</c:v>
                </c:pt>
                <c:pt idx="10">
                  <c:v>19.276902</c:v>
                </c:pt>
                <c:pt idx="11">
                  <c:v>23.379123</c:v>
                </c:pt>
                <c:pt idx="12">
                  <c:v>22.706371740000002</c:v>
                </c:pt>
                <c:pt idx="13">
                  <c:v>23.053215997000002</c:v>
                </c:pt>
              </c:numCache>
            </c:numRef>
          </c:val>
          <c:smooth val="0"/>
          <c:extLst>
            <c:ext xmlns:c16="http://schemas.microsoft.com/office/drawing/2014/chart" uri="{C3380CC4-5D6E-409C-BE32-E72D297353CC}">
              <c16:uniqueId val="{0000000B-C04C-456F-B77B-F65CA6695C04}"/>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6.1111111111111109E-2"/>
          <c:y val="0.864585234848014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userShapes r:id="rId4"/>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96850393700793E-2"/>
          <c:y val="9.2320668250001195E-2"/>
          <c:w val="0.82358092738407696"/>
          <c:h val="0.67493321800796124"/>
        </c:manualLayout>
      </c:layout>
      <c:lineChart>
        <c:grouping val="standard"/>
        <c:varyColors val="0"/>
        <c:ser>
          <c:idx val="0"/>
          <c:order val="0"/>
          <c:tx>
            <c:strRef>
              <c:f>Sheet1!$C$1</c:f>
              <c:strCache>
                <c:ptCount val="1"/>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3"/>
              <c:layout>
                <c:manualLayout>
                  <c:x val="-2.7681664251685775E-2"/>
                  <c:y val="-3.4316230078409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Sheet1!$C$2:$C$15</c:f>
              <c:numCache>
                <c:formatCode>0</c:formatCode>
                <c:ptCount val="14"/>
                <c:pt idx="0">
                  <c:v>414.3553</c:v>
                </c:pt>
                <c:pt idx="1">
                  <c:v>423.52640000000002</c:v>
                </c:pt>
                <c:pt idx="2">
                  <c:v>435.33940000000001</c:v>
                </c:pt>
                <c:pt idx="3">
                  <c:v>438.98540000000003</c:v>
                </c:pt>
                <c:pt idx="4">
                  <c:v>414.95069999999998</c:v>
                </c:pt>
                <c:pt idx="5">
                  <c:v>425.06470000000002</c:v>
                </c:pt>
                <c:pt idx="6">
                  <c:v>450.01560000000001</c:v>
                </c:pt>
                <c:pt idx="7">
                  <c:v>457.0795</c:v>
                </c:pt>
                <c:pt idx="8" formatCode="General">
                  <c:v>451</c:v>
                </c:pt>
                <c:pt idx="9" formatCode="General">
                  <c:v>426</c:v>
                </c:pt>
                <c:pt idx="10" formatCode="General">
                  <c:v>433</c:v>
                </c:pt>
                <c:pt idx="11" formatCode="General">
                  <c:v>443</c:v>
                </c:pt>
                <c:pt idx="12" formatCode="General">
                  <c:v>408</c:v>
                </c:pt>
                <c:pt idx="13">
                  <c:v>417</c:v>
                </c:pt>
              </c:numCache>
            </c:numRef>
          </c:val>
          <c:smooth val="0"/>
          <c:extLst>
            <c:ext xmlns:c16="http://schemas.microsoft.com/office/drawing/2014/chart" uri="{C3380CC4-5D6E-409C-BE32-E72D297353CC}">
              <c16:uniqueId val="{00000001-B50F-4662-8867-3FF47E934A01}"/>
            </c:ext>
          </c:extLst>
        </c:ser>
        <c:ser>
          <c:idx val="1"/>
          <c:order val="1"/>
          <c:tx>
            <c:strRef>
              <c:f>Sheet1!$D$1</c:f>
              <c:strCache>
                <c:ptCount val="1"/>
                <c:pt idx="0">
                  <c:v>横浜港</c:v>
                </c:pt>
              </c:strCache>
            </c:strRef>
          </c:tx>
          <c:spPr>
            <a:ln w="28575" cap="rnd">
              <a:solidFill>
                <a:schemeClr val="accent2"/>
              </a:solidFill>
              <a:round/>
            </a:ln>
            <a:effectLst/>
          </c:spPr>
          <c:marker>
            <c:symbol val="diamond"/>
            <c:size val="7"/>
            <c:spPr>
              <a:solidFill>
                <a:schemeClr val="accent2"/>
              </a:solidFill>
              <a:ln w="9525">
                <a:solidFill>
                  <a:schemeClr val="accent2"/>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Sheet1!$D$2:$D$15</c:f>
              <c:numCache>
                <c:formatCode>0</c:formatCode>
                <c:ptCount val="14"/>
                <c:pt idx="0">
                  <c:v>280.28739999999999</c:v>
                </c:pt>
                <c:pt idx="1">
                  <c:v>273.1232</c:v>
                </c:pt>
                <c:pt idx="2">
                  <c:v>258.80739999999997</c:v>
                </c:pt>
                <c:pt idx="3">
                  <c:v>261.1771</c:v>
                </c:pt>
                <c:pt idx="4">
                  <c:v>251.3511</c:v>
                </c:pt>
                <c:pt idx="5">
                  <c:v>252.09466499999999</c:v>
                </c:pt>
                <c:pt idx="6">
                  <c:v>262.101</c:v>
                </c:pt>
                <c:pt idx="7">
                  <c:v>274</c:v>
                </c:pt>
                <c:pt idx="8" formatCode="General">
                  <c:v>270</c:v>
                </c:pt>
                <c:pt idx="9" formatCode="General">
                  <c:v>241</c:v>
                </c:pt>
                <c:pt idx="10" formatCode="General">
                  <c:v>257</c:v>
                </c:pt>
                <c:pt idx="11" formatCode="General">
                  <c:v>263</c:v>
                </c:pt>
                <c:pt idx="12" formatCode="General">
                  <c:v>268</c:v>
                </c:pt>
                <c:pt idx="13">
                  <c:v>275</c:v>
                </c:pt>
              </c:numCache>
            </c:numRef>
          </c:val>
          <c:smooth val="0"/>
          <c:extLst>
            <c:ext xmlns:c16="http://schemas.microsoft.com/office/drawing/2014/chart" uri="{C3380CC4-5D6E-409C-BE32-E72D297353CC}">
              <c16:uniqueId val="{00000003-B50F-4662-8867-3FF47E934A01}"/>
            </c:ext>
          </c:extLst>
        </c:ser>
        <c:ser>
          <c:idx val="2"/>
          <c:order val="2"/>
          <c:tx>
            <c:strRef>
              <c:f>Sheet1!$E$1</c:f>
              <c:strCache>
                <c:ptCount val="1"/>
                <c:pt idx="0">
                  <c:v>名古屋港</c:v>
                </c:pt>
              </c:strCache>
            </c:strRef>
          </c:tx>
          <c:spPr>
            <a:ln w="28575" cap="rnd">
              <a:solidFill>
                <a:schemeClr val="accent3"/>
              </a:solidFill>
              <a:round/>
            </a:ln>
            <a:effectLst/>
          </c:spPr>
          <c:marker>
            <c:symbol val="square"/>
            <c:size val="7"/>
            <c:spPr>
              <a:solidFill>
                <a:schemeClr val="accent3"/>
              </a:solidFill>
              <a:ln w="9525">
                <a:solidFill>
                  <a:schemeClr val="accent3"/>
                </a:solidFill>
              </a:ln>
              <a:effectLst/>
            </c:spPr>
          </c:marker>
          <c:dLbls>
            <c:dLbl>
              <c:idx val="13"/>
              <c:layout>
                <c:manualLayout>
                  <c:x val="-1.0206509679844451E-16"/>
                  <c:y val="2.41868596790765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Sheet1!$E$2:$E$15</c:f>
              <c:numCache>
                <c:formatCode>0</c:formatCode>
                <c:ptCount val="14"/>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formatCode="General">
                  <c:v>265</c:v>
                </c:pt>
                <c:pt idx="9" formatCode="General">
                  <c:v>230</c:v>
                </c:pt>
                <c:pt idx="10" formatCode="General">
                  <c:v>254</c:v>
                </c:pt>
                <c:pt idx="11" formatCode="General">
                  <c:v>253</c:v>
                </c:pt>
                <c:pt idx="12" formatCode="General">
                  <c:v>253</c:v>
                </c:pt>
                <c:pt idx="13">
                  <c:v>259</c:v>
                </c:pt>
              </c:numCache>
            </c:numRef>
          </c:val>
          <c:smooth val="0"/>
          <c:extLst>
            <c:ext xmlns:c16="http://schemas.microsoft.com/office/drawing/2014/chart" uri="{C3380CC4-5D6E-409C-BE32-E72D297353CC}">
              <c16:uniqueId val="{00000005-B50F-4662-8867-3FF47E934A01}"/>
            </c:ext>
          </c:extLst>
        </c:ser>
        <c:ser>
          <c:idx val="3"/>
          <c:order val="3"/>
          <c:tx>
            <c:strRef>
              <c:f>Sheet1!$F$1</c:f>
              <c:strCache>
                <c:ptCount val="1"/>
                <c:pt idx="0">
                  <c:v>大阪港</c:v>
                </c:pt>
              </c:strCache>
            </c:strRef>
          </c:tx>
          <c:spPr>
            <a:ln w="28575" cap="rnd">
              <a:solidFill>
                <a:schemeClr val="accent4"/>
              </a:solidFill>
              <a:round/>
            </a:ln>
            <a:effectLst/>
          </c:spPr>
          <c:marker>
            <c:symbol val="triangle"/>
            <c:size val="7"/>
            <c:spPr>
              <a:solidFill>
                <a:schemeClr val="accent4"/>
              </a:solidFill>
              <a:ln w="9525">
                <a:solidFill>
                  <a:schemeClr val="accent4"/>
                </a:solidFill>
              </a:ln>
              <a:effectLst/>
            </c:spPr>
          </c:marker>
          <c:dLbls>
            <c:dLbl>
              <c:idx val="1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Sheet1!$F$2:$F$15</c:f>
              <c:numCache>
                <c:formatCode>0</c:formatCode>
                <c:ptCount val="14"/>
                <c:pt idx="0">
                  <c:v>217.3389</c:v>
                </c:pt>
                <c:pt idx="1">
                  <c:v>212.0316</c:v>
                </c:pt>
                <c:pt idx="2">
                  <c:v>219.3939</c:v>
                </c:pt>
                <c:pt idx="3">
                  <c:v>217.37629999999999</c:v>
                </c:pt>
                <c:pt idx="4">
                  <c:v>197.03206</c:v>
                </c:pt>
                <c:pt idx="5">
                  <c:v>195.23715000000001</c:v>
                </c:pt>
                <c:pt idx="6">
                  <c:v>204.86124000000001</c:v>
                </c:pt>
                <c:pt idx="7">
                  <c:v>209.60159999999999</c:v>
                </c:pt>
                <c:pt idx="8" formatCode="General">
                  <c:v>213</c:v>
                </c:pt>
                <c:pt idx="9" formatCode="General">
                  <c:v>206</c:v>
                </c:pt>
                <c:pt idx="10" formatCode="General">
                  <c:v>213</c:v>
                </c:pt>
                <c:pt idx="11" formatCode="General">
                  <c:v>213</c:v>
                </c:pt>
                <c:pt idx="12" formatCode="General">
                  <c:v>198</c:v>
                </c:pt>
                <c:pt idx="13">
                  <c:v>202</c:v>
                </c:pt>
              </c:numCache>
            </c:numRef>
          </c:val>
          <c:smooth val="0"/>
          <c:extLst>
            <c:ext xmlns:c16="http://schemas.microsoft.com/office/drawing/2014/chart" uri="{C3380CC4-5D6E-409C-BE32-E72D297353CC}">
              <c16:uniqueId val="{00000007-B50F-4662-8867-3FF47E934A01}"/>
            </c:ext>
          </c:extLst>
        </c:ser>
        <c:ser>
          <c:idx val="4"/>
          <c:order val="4"/>
          <c:tx>
            <c:strRef>
              <c:f>Sheet1!$G$1</c:f>
              <c:strCache>
                <c:ptCount val="1"/>
                <c:pt idx="0">
                  <c:v>神戸港</c:v>
                </c:pt>
              </c:strCache>
            </c:strRef>
          </c:tx>
          <c:spPr>
            <a:ln w="28575" cap="rnd">
              <a:solidFill>
                <a:schemeClr val="accent5"/>
              </a:solidFill>
              <a:round/>
            </a:ln>
            <a:effectLst/>
          </c:spPr>
          <c:marker>
            <c:symbol val="x"/>
            <c:size val="7"/>
            <c:spPr>
              <a:noFill/>
              <a:ln w="9525">
                <a:solidFill>
                  <a:schemeClr val="accent5"/>
                </a:solidFill>
              </a:ln>
              <a:effectLst/>
            </c:spPr>
          </c:marker>
          <c:dLbls>
            <c:dLbl>
              <c:idx val="13"/>
              <c:layout>
                <c:manualLayout>
                  <c:x val="-1.0206509679844451E-16"/>
                  <c:y val="-9.070072379653709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Sheet1!$G$2:$G$15</c:f>
              <c:numCache>
                <c:formatCode>0</c:formatCode>
                <c:ptCount val="14"/>
                <c:pt idx="0">
                  <c:v>209.71430000000001</c:v>
                </c:pt>
                <c:pt idx="1">
                  <c:v>207.0737</c:v>
                </c:pt>
                <c:pt idx="2">
                  <c:v>204.88890000000001</c:v>
                </c:pt>
                <c:pt idx="3">
                  <c:v>205.11160000000001</c:v>
                </c:pt>
                <c:pt idx="4">
                  <c:v>211.50649999999999</c:v>
                </c:pt>
                <c:pt idx="5">
                  <c:v>214.0547</c:v>
                </c:pt>
                <c:pt idx="6">
                  <c:v>221.8861</c:v>
                </c:pt>
                <c:pt idx="7">
                  <c:v>221.95840000000001</c:v>
                </c:pt>
                <c:pt idx="8" formatCode="General">
                  <c:v>219</c:v>
                </c:pt>
                <c:pt idx="9" formatCode="General">
                  <c:v>204</c:v>
                </c:pt>
                <c:pt idx="10" formatCode="General">
                  <c:v>214</c:v>
                </c:pt>
                <c:pt idx="11" formatCode="General">
                  <c:v>225</c:v>
                </c:pt>
                <c:pt idx="12" formatCode="General">
                  <c:v>219</c:v>
                </c:pt>
                <c:pt idx="13">
                  <c:v>213</c:v>
                </c:pt>
              </c:numCache>
            </c:numRef>
          </c:val>
          <c:smooth val="0"/>
          <c:extLst>
            <c:ext xmlns:c16="http://schemas.microsoft.com/office/drawing/2014/chart" uri="{C3380CC4-5D6E-409C-BE32-E72D297353CC}">
              <c16:uniqueId val="{00000009-B50F-4662-8867-3FF47E934A01}"/>
            </c:ext>
          </c:extLst>
        </c:ser>
        <c:ser>
          <c:idx val="5"/>
          <c:order val="5"/>
          <c:tx>
            <c:strRef>
              <c:f>Sheet1!$H$1</c:f>
              <c:strCache>
                <c:ptCount val="1"/>
                <c:pt idx="0">
                  <c:v>阪神港合計</c:v>
                </c:pt>
              </c:strCache>
            </c:strRef>
          </c:tx>
          <c:spPr>
            <a:ln w="28575" cap="rnd">
              <a:solidFill>
                <a:schemeClr val="accent6"/>
              </a:solidFill>
              <a:round/>
            </a:ln>
            <a:effectLst/>
          </c:spPr>
          <c:marker>
            <c:symbol val="star"/>
            <c:size val="7"/>
            <c:spPr>
              <a:noFill/>
              <a:ln w="9525">
                <a:solidFill>
                  <a:schemeClr val="accent6"/>
                </a:solidFill>
              </a:ln>
              <a:effectLst/>
            </c:spPr>
          </c:marker>
          <c:dLbls>
            <c:dLbl>
              <c:idx val="13"/>
              <c:layout>
                <c:manualLayout>
                  <c:x val="-2.7681664251685775E-2"/>
                  <c:y val="3.7435887358264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0F-4662-8867-3FF47E934A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Sheet1!$B$2:$B$15</c:f>
              <c:strCache>
                <c:ptCount val="14"/>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pt idx="13">
                  <c:v>2024年</c:v>
                </c:pt>
              </c:strCache>
            </c:strRef>
          </c:cat>
          <c:val>
            <c:numRef>
              <c:f>Sheet1!$H$2:$H$15</c:f>
              <c:numCache>
                <c:formatCode>0</c:formatCode>
                <c:ptCount val="14"/>
                <c:pt idx="0">
                  <c:v>427.0532</c:v>
                </c:pt>
                <c:pt idx="1">
                  <c:v>419.1053</c:v>
                </c:pt>
                <c:pt idx="2">
                  <c:v>424.28280000000001</c:v>
                </c:pt>
                <c:pt idx="3">
                  <c:v>422.48789999999997</c:v>
                </c:pt>
                <c:pt idx="4">
                  <c:v>408.53855999999996</c:v>
                </c:pt>
                <c:pt idx="5">
                  <c:v>409.29185000000001</c:v>
                </c:pt>
                <c:pt idx="6">
                  <c:v>426.74734000000001</c:v>
                </c:pt>
                <c:pt idx="7">
                  <c:v>431.56</c:v>
                </c:pt>
                <c:pt idx="8" formatCode="General">
                  <c:v>432</c:v>
                </c:pt>
                <c:pt idx="9" formatCode="General">
                  <c:v>410</c:v>
                </c:pt>
                <c:pt idx="10" formatCode="General">
                  <c:v>427</c:v>
                </c:pt>
                <c:pt idx="11" formatCode="General">
                  <c:v>438</c:v>
                </c:pt>
                <c:pt idx="12" formatCode="General">
                  <c:v>417</c:v>
                </c:pt>
                <c:pt idx="13">
                  <c:v>415</c:v>
                </c:pt>
              </c:numCache>
            </c:numRef>
          </c:val>
          <c:smooth val="0"/>
          <c:extLst>
            <c:ext xmlns:c16="http://schemas.microsoft.com/office/drawing/2014/chart" uri="{C3380CC4-5D6E-409C-BE32-E72D297353CC}">
              <c16:uniqueId val="{0000000B-B50F-4662-8867-3FF47E934A0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0"/>
        </c:scaling>
        <c:delete val="0"/>
        <c:axPos val="l"/>
        <c:majorGridlines>
          <c:spPr>
            <a:ln w="9525" cap="flat" cmpd="sng" algn="ctr">
              <a:solidFill>
                <a:schemeClr val="tx1">
                  <a:lumMod val="50000"/>
                  <a:lumOff val="50000"/>
                </a:schemeClr>
              </a:solidFill>
              <a:round/>
            </a:ln>
            <a:effectLst/>
          </c:spPr>
        </c:majorGridlines>
        <c:numFmt formatCode="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6.1111111111111109E-2"/>
          <c:y val="0.864585234848014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userShapes r:id="rId4"/>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15281068457213"/>
          <c:y val="0.10003092667566352"/>
          <c:w val="0.73424799062070112"/>
          <c:h val="0.53963562753036443"/>
        </c:manualLayout>
      </c:layout>
      <c:lineChart>
        <c:grouping val="standard"/>
        <c:varyColors val="0"/>
        <c:ser>
          <c:idx val="0"/>
          <c:order val="0"/>
          <c:tx>
            <c:strRef>
              <c:f>輸出入グラフ!$B$4</c:f>
              <c:strCache>
                <c:ptCount val="1"/>
                <c:pt idx="0">
                  <c:v>建設用・鉱山用機械</c:v>
                </c:pt>
              </c:strCache>
            </c:strRef>
          </c:tx>
          <c:marker>
            <c:symbol val="circle"/>
            <c:size val="5"/>
            <c:spPr>
              <a:solidFill>
                <a:schemeClr val="accent1"/>
              </a:solidFill>
              <a:ln w="9525">
                <a:solidFill>
                  <a:schemeClr val="accent1"/>
                </a:solidFill>
              </a:ln>
              <a:effectLst/>
            </c:spPr>
          </c:marker>
          <c:cat>
            <c:numRef>
              <c:f>輸出入グラフ!$C$3:$J$3</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輸出入グラフ!$C$4:$J$4</c:f>
              <c:numCache>
                <c:formatCode>#,##0_);[Red]\(#,##0\)</c:formatCode>
                <c:ptCount val="8"/>
                <c:pt idx="0">
                  <c:v>439254.73100000003</c:v>
                </c:pt>
                <c:pt idx="1">
                  <c:v>466896.24099999998</c:v>
                </c:pt>
                <c:pt idx="2">
                  <c:v>432443.99900000001</c:v>
                </c:pt>
                <c:pt idx="3">
                  <c:v>376371.212</c:v>
                </c:pt>
                <c:pt idx="4">
                  <c:v>550894.05099999998</c:v>
                </c:pt>
                <c:pt idx="5">
                  <c:v>712462.47400000005</c:v>
                </c:pt>
                <c:pt idx="6">
                  <c:v>823932.11499999999</c:v>
                </c:pt>
                <c:pt idx="7">
                  <c:v>746991.04499999993</c:v>
                </c:pt>
              </c:numCache>
            </c:numRef>
          </c:val>
          <c:smooth val="0"/>
          <c:extLst>
            <c:ext xmlns:c16="http://schemas.microsoft.com/office/drawing/2014/chart" uri="{C3380CC4-5D6E-409C-BE32-E72D297353CC}">
              <c16:uniqueId val="{00000000-E945-4BE4-9125-FFD293229BDD}"/>
            </c:ext>
          </c:extLst>
        </c:ser>
        <c:ser>
          <c:idx val="1"/>
          <c:order val="1"/>
          <c:tx>
            <c:strRef>
              <c:f>輸出入グラフ!$B$5</c:f>
              <c:strCache>
                <c:ptCount val="1"/>
                <c:pt idx="0">
                  <c:v>プラスチック</c:v>
                </c:pt>
              </c:strCache>
            </c:strRef>
          </c:tx>
          <c:marker>
            <c:symbol val="circle"/>
            <c:size val="5"/>
            <c:spPr>
              <a:solidFill>
                <a:schemeClr val="accent2"/>
              </a:solidFill>
              <a:ln w="9525">
                <a:solidFill>
                  <a:schemeClr val="accent2"/>
                </a:solidFill>
              </a:ln>
              <a:effectLst/>
            </c:spPr>
          </c:marker>
          <c:cat>
            <c:numRef>
              <c:f>輸出入グラフ!$C$3:$J$3</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輸出入グラフ!$C$5:$J$5</c:f>
              <c:numCache>
                <c:formatCode>#,##0_);[Red]\(#,##0\)</c:formatCode>
                <c:ptCount val="8"/>
                <c:pt idx="0">
                  <c:v>556025.98400000005</c:v>
                </c:pt>
                <c:pt idx="1">
                  <c:v>580382.53200000001</c:v>
                </c:pt>
                <c:pt idx="2">
                  <c:v>545126.13100000005</c:v>
                </c:pt>
                <c:pt idx="3">
                  <c:v>562780.91399999999</c:v>
                </c:pt>
                <c:pt idx="4">
                  <c:v>679522.42299999995</c:v>
                </c:pt>
                <c:pt idx="5">
                  <c:v>722516.22</c:v>
                </c:pt>
                <c:pt idx="6">
                  <c:v>734888.89800000004</c:v>
                </c:pt>
                <c:pt idx="7">
                  <c:v>829700.55099999998</c:v>
                </c:pt>
              </c:numCache>
            </c:numRef>
          </c:val>
          <c:smooth val="0"/>
          <c:extLst>
            <c:ext xmlns:c16="http://schemas.microsoft.com/office/drawing/2014/chart" uri="{C3380CC4-5D6E-409C-BE32-E72D297353CC}">
              <c16:uniqueId val="{00000001-E945-4BE4-9125-FFD293229BDD}"/>
            </c:ext>
          </c:extLst>
        </c:ser>
        <c:ser>
          <c:idx val="2"/>
          <c:order val="2"/>
          <c:tx>
            <c:strRef>
              <c:f>輸出入グラフ!$B$6</c:f>
              <c:strCache>
                <c:ptCount val="1"/>
                <c:pt idx="0">
                  <c:v>非鉄金属</c:v>
                </c:pt>
              </c:strCache>
            </c:strRef>
          </c:tx>
          <c:marker>
            <c:symbol val="circle"/>
            <c:size val="5"/>
            <c:spPr>
              <a:solidFill>
                <a:schemeClr val="accent3"/>
              </a:solidFill>
              <a:ln w="9525">
                <a:solidFill>
                  <a:schemeClr val="accent3"/>
                </a:solidFill>
              </a:ln>
              <a:effectLst/>
            </c:spPr>
          </c:marker>
          <c:cat>
            <c:numRef>
              <c:f>輸出入グラフ!$C$3:$J$3</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輸出入グラフ!$C$6:$J$6</c:f>
              <c:numCache>
                <c:formatCode>#,##0_);[Red]\(#,##0\)</c:formatCode>
                <c:ptCount val="8"/>
                <c:pt idx="0">
                  <c:v>278899.52500000002</c:v>
                </c:pt>
                <c:pt idx="1">
                  <c:v>311807.77799999999</c:v>
                </c:pt>
                <c:pt idx="2">
                  <c:v>274946.01899999997</c:v>
                </c:pt>
                <c:pt idx="3">
                  <c:v>330409.47499999998</c:v>
                </c:pt>
                <c:pt idx="4">
                  <c:v>410752.70699999999</c:v>
                </c:pt>
                <c:pt idx="5">
                  <c:v>531615.96</c:v>
                </c:pt>
                <c:pt idx="6">
                  <c:v>514821.69199999998</c:v>
                </c:pt>
                <c:pt idx="7">
                  <c:v>583335.84600000002</c:v>
                </c:pt>
              </c:numCache>
            </c:numRef>
          </c:val>
          <c:smooth val="0"/>
          <c:extLst>
            <c:ext xmlns:c16="http://schemas.microsoft.com/office/drawing/2014/chart" uri="{C3380CC4-5D6E-409C-BE32-E72D297353CC}">
              <c16:uniqueId val="{00000002-E945-4BE4-9125-FFD293229BDD}"/>
            </c:ext>
          </c:extLst>
        </c:ser>
        <c:ser>
          <c:idx val="3"/>
          <c:order val="3"/>
          <c:tx>
            <c:strRef>
              <c:f>輸出入グラフ!$B$7</c:f>
              <c:strCache>
                <c:ptCount val="1"/>
                <c:pt idx="0">
                  <c:v>半導体等電子部品</c:v>
                </c:pt>
              </c:strCache>
            </c:strRef>
          </c:tx>
          <c:marker>
            <c:symbol val="circle"/>
            <c:size val="5"/>
            <c:spPr>
              <a:solidFill>
                <a:schemeClr val="accent4"/>
              </a:solidFill>
              <a:ln w="9525">
                <a:solidFill>
                  <a:schemeClr val="accent4"/>
                </a:solidFill>
              </a:ln>
              <a:effectLst/>
            </c:spPr>
          </c:marker>
          <c:cat>
            <c:numRef>
              <c:f>輸出入グラフ!$C$3:$J$3</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輸出入グラフ!$C$7:$J$7</c:f>
              <c:numCache>
                <c:formatCode>#,##0_);[Red]\(#,##0\)</c:formatCode>
                <c:ptCount val="8"/>
                <c:pt idx="0">
                  <c:v>624785.98</c:v>
                </c:pt>
                <c:pt idx="1">
                  <c:v>724678.06900000002</c:v>
                </c:pt>
                <c:pt idx="2">
                  <c:v>519621.88199999998</c:v>
                </c:pt>
                <c:pt idx="3">
                  <c:v>561811.44999999995</c:v>
                </c:pt>
                <c:pt idx="4">
                  <c:v>717656.32</c:v>
                </c:pt>
                <c:pt idx="5">
                  <c:v>733141.00100000005</c:v>
                </c:pt>
                <c:pt idx="6">
                  <c:v>483890.924</c:v>
                </c:pt>
                <c:pt idx="7">
                  <c:v>626334.973</c:v>
                </c:pt>
              </c:numCache>
            </c:numRef>
          </c:val>
          <c:smooth val="0"/>
          <c:extLst>
            <c:ext xmlns:c16="http://schemas.microsoft.com/office/drawing/2014/chart" uri="{C3380CC4-5D6E-409C-BE32-E72D297353CC}">
              <c16:uniqueId val="{00000003-E945-4BE4-9125-FFD293229BDD}"/>
            </c:ext>
          </c:extLst>
        </c:ser>
        <c:ser>
          <c:idx val="4"/>
          <c:order val="4"/>
          <c:tx>
            <c:strRef>
              <c:f>輸出入グラフ!$B$8</c:f>
              <c:strCache>
                <c:ptCount val="1"/>
                <c:pt idx="0">
                  <c:v>無機化合物</c:v>
                </c:pt>
              </c:strCache>
            </c:strRef>
          </c:tx>
          <c:marker>
            <c:symbol val="circle"/>
            <c:size val="5"/>
            <c:spPr>
              <a:solidFill>
                <a:schemeClr val="accent5"/>
              </a:solidFill>
              <a:ln w="9525">
                <a:solidFill>
                  <a:schemeClr val="accent5"/>
                </a:solidFill>
              </a:ln>
              <a:effectLst/>
            </c:spPr>
          </c:marker>
          <c:cat>
            <c:numRef>
              <c:f>輸出入グラフ!$C$3:$J$3</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輸出入グラフ!$C$8:$J$8</c:f>
              <c:numCache>
                <c:formatCode>#,##0_);[Red]\(#,##0\)</c:formatCode>
                <c:ptCount val="8"/>
                <c:pt idx="0">
                  <c:v>131771.02100000001</c:v>
                </c:pt>
                <c:pt idx="1">
                  <c:v>197330.74900000001</c:v>
                </c:pt>
                <c:pt idx="2">
                  <c:v>204435.63099999999</c:v>
                </c:pt>
                <c:pt idx="3">
                  <c:v>221161.72899999999</c:v>
                </c:pt>
                <c:pt idx="4">
                  <c:v>261556.429</c:v>
                </c:pt>
                <c:pt idx="5">
                  <c:v>418972.55599999998</c:v>
                </c:pt>
                <c:pt idx="6">
                  <c:v>438823.89</c:v>
                </c:pt>
                <c:pt idx="7">
                  <c:v>382479.45400000003</c:v>
                </c:pt>
              </c:numCache>
            </c:numRef>
          </c:val>
          <c:smooth val="0"/>
          <c:extLst>
            <c:ext xmlns:c16="http://schemas.microsoft.com/office/drawing/2014/chart" uri="{C3380CC4-5D6E-409C-BE32-E72D297353CC}">
              <c16:uniqueId val="{00000004-E945-4BE4-9125-FFD293229BDD}"/>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15281068457213"/>
          <c:y val="0.10003092667566352"/>
          <c:w val="0.73424799062070112"/>
          <c:h val="0.53963562753036443"/>
        </c:manualLayout>
      </c:layout>
      <c:lineChart>
        <c:grouping val="standard"/>
        <c:varyColors val="0"/>
        <c:ser>
          <c:idx val="0"/>
          <c:order val="0"/>
          <c:tx>
            <c:strRef>
              <c:f>輸出入グラフ!$B$16</c:f>
              <c:strCache>
                <c:ptCount val="1"/>
                <c:pt idx="0">
                  <c:v>衣類及び同附属品</c:v>
                </c:pt>
              </c:strCache>
            </c:strRef>
          </c:tx>
          <c:marker>
            <c:symbol val="circle"/>
            <c:size val="5"/>
            <c:spPr>
              <a:solidFill>
                <a:schemeClr val="accent1"/>
              </a:solidFill>
              <a:ln w="9525">
                <a:solidFill>
                  <a:schemeClr val="accent1"/>
                </a:solidFill>
              </a:ln>
              <a:effectLst/>
            </c:spPr>
          </c:marker>
          <c:cat>
            <c:numRef>
              <c:f>輸出入グラフ!$C$15:$J$15</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輸出入グラフ!$C$16:$J$16</c:f>
              <c:numCache>
                <c:formatCode>#,##0_);[Red]\(#,##0\)</c:formatCode>
                <c:ptCount val="8"/>
                <c:pt idx="0">
                  <c:v>928080.00300000003</c:v>
                </c:pt>
                <c:pt idx="1">
                  <c:v>974643.13300000003</c:v>
                </c:pt>
                <c:pt idx="2">
                  <c:v>935271.16099999996</c:v>
                </c:pt>
                <c:pt idx="3">
                  <c:v>822391.71699999995</c:v>
                </c:pt>
                <c:pt idx="4">
                  <c:v>897553.70499999996</c:v>
                </c:pt>
                <c:pt idx="5">
                  <c:v>1084301.1340000001</c:v>
                </c:pt>
                <c:pt idx="6">
                  <c:v>1051600.318</c:v>
                </c:pt>
                <c:pt idx="7">
                  <c:v>1063229.284</c:v>
                </c:pt>
              </c:numCache>
            </c:numRef>
          </c:val>
          <c:smooth val="0"/>
          <c:extLst>
            <c:ext xmlns:c16="http://schemas.microsoft.com/office/drawing/2014/chart" uri="{C3380CC4-5D6E-409C-BE32-E72D297353CC}">
              <c16:uniqueId val="{00000000-8D23-4405-A333-D787D2042B0F}"/>
            </c:ext>
          </c:extLst>
        </c:ser>
        <c:ser>
          <c:idx val="1"/>
          <c:order val="1"/>
          <c:tx>
            <c:strRef>
              <c:f>輸出入グラフ!$B$17</c:f>
              <c:strCache>
                <c:ptCount val="1"/>
                <c:pt idx="0">
                  <c:v>肉類及び同調製品</c:v>
                </c:pt>
              </c:strCache>
            </c:strRef>
          </c:tx>
          <c:marker>
            <c:symbol val="circle"/>
            <c:size val="5"/>
            <c:spPr>
              <a:solidFill>
                <a:schemeClr val="accent2"/>
              </a:solidFill>
              <a:ln w="9525">
                <a:solidFill>
                  <a:schemeClr val="accent2"/>
                </a:solidFill>
              </a:ln>
              <a:effectLst/>
            </c:spPr>
          </c:marker>
          <c:cat>
            <c:numRef>
              <c:f>輸出入グラフ!$C$15:$J$15</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輸出入グラフ!$C$17:$J$17</c:f>
              <c:numCache>
                <c:formatCode>#,##0_);[Red]\(#,##0\)</c:formatCode>
                <c:ptCount val="8"/>
                <c:pt idx="0">
                  <c:v>381217.00099999999</c:v>
                </c:pt>
                <c:pt idx="1">
                  <c:v>381747.09600000002</c:v>
                </c:pt>
                <c:pt idx="2">
                  <c:v>378590.114</c:v>
                </c:pt>
                <c:pt idx="3">
                  <c:v>348616.228</c:v>
                </c:pt>
                <c:pt idx="4">
                  <c:v>376210.41700000002</c:v>
                </c:pt>
                <c:pt idx="5">
                  <c:v>439277.19500000001</c:v>
                </c:pt>
                <c:pt idx="6">
                  <c:v>441193.81299999997</c:v>
                </c:pt>
                <c:pt idx="7">
                  <c:v>527132.08700000006</c:v>
                </c:pt>
              </c:numCache>
            </c:numRef>
          </c:val>
          <c:smooth val="0"/>
          <c:extLst>
            <c:ext xmlns:c16="http://schemas.microsoft.com/office/drawing/2014/chart" uri="{C3380CC4-5D6E-409C-BE32-E72D297353CC}">
              <c16:uniqueId val="{00000001-8D23-4405-A333-D787D2042B0F}"/>
            </c:ext>
          </c:extLst>
        </c:ser>
        <c:ser>
          <c:idx val="2"/>
          <c:order val="2"/>
          <c:tx>
            <c:strRef>
              <c:f>輸出入グラフ!$B$18</c:f>
              <c:strCache>
                <c:ptCount val="1"/>
                <c:pt idx="0">
                  <c:v>織物用糸及び繊維製品</c:v>
                </c:pt>
              </c:strCache>
            </c:strRef>
          </c:tx>
          <c:marker>
            <c:symbol val="circle"/>
            <c:size val="5"/>
            <c:spPr>
              <a:solidFill>
                <a:schemeClr val="accent3"/>
              </a:solidFill>
              <a:ln w="9525">
                <a:solidFill>
                  <a:schemeClr val="accent3"/>
                </a:solidFill>
              </a:ln>
              <a:effectLst/>
            </c:spPr>
          </c:marker>
          <c:cat>
            <c:numRef>
              <c:f>輸出入グラフ!$C$15:$J$15</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輸出入グラフ!$C$18:$J$18</c:f>
              <c:numCache>
                <c:formatCode>#,##0_);[Red]\(#,##0\)</c:formatCode>
                <c:ptCount val="8"/>
                <c:pt idx="0">
                  <c:v>289003.64799999999</c:v>
                </c:pt>
                <c:pt idx="1">
                  <c:v>301834.304</c:v>
                </c:pt>
                <c:pt idx="2">
                  <c:v>290931.67</c:v>
                </c:pt>
                <c:pt idx="3">
                  <c:v>363517.87400000001</c:v>
                </c:pt>
                <c:pt idx="4">
                  <c:v>302873.24900000001</c:v>
                </c:pt>
                <c:pt idx="5">
                  <c:v>391439.59700000001</c:v>
                </c:pt>
                <c:pt idx="6">
                  <c:v>353172.08100000001</c:v>
                </c:pt>
                <c:pt idx="7">
                  <c:v>342676.13199999998</c:v>
                </c:pt>
              </c:numCache>
            </c:numRef>
          </c:val>
          <c:smooth val="0"/>
          <c:extLst>
            <c:ext xmlns:c16="http://schemas.microsoft.com/office/drawing/2014/chart" uri="{C3380CC4-5D6E-409C-BE32-E72D297353CC}">
              <c16:uniqueId val="{00000002-8D23-4405-A333-D787D2042B0F}"/>
            </c:ext>
          </c:extLst>
        </c:ser>
        <c:ser>
          <c:idx val="3"/>
          <c:order val="3"/>
          <c:tx>
            <c:strRef>
              <c:f>輸出入グラフ!$B$19</c:f>
              <c:strCache>
                <c:ptCount val="1"/>
                <c:pt idx="0">
                  <c:v>非鉄金属</c:v>
                </c:pt>
              </c:strCache>
            </c:strRef>
          </c:tx>
          <c:marker>
            <c:symbol val="circle"/>
            <c:size val="5"/>
            <c:spPr>
              <a:solidFill>
                <a:schemeClr val="accent4"/>
              </a:solidFill>
              <a:ln w="9525">
                <a:solidFill>
                  <a:schemeClr val="accent4"/>
                </a:solidFill>
              </a:ln>
              <a:effectLst/>
            </c:spPr>
          </c:marker>
          <c:cat>
            <c:numRef>
              <c:f>輸出入グラフ!$C$15:$J$15</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輸出入グラフ!$C$19:$J$19</c:f>
              <c:numCache>
                <c:formatCode>#,##0_);[Red]\(#,##0\)</c:formatCode>
                <c:ptCount val="8"/>
                <c:pt idx="0">
                  <c:v>243407.87700000001</c:v>
                </c:pt>
                <c:pt idx="1">
                  <c:v>297415.91100000002</c:v>
                </c:pt>
                <c:pt idx="2">
                  <c:v>223489.43</c:v>
                </c:pt>
                <c:pt idx="3">
                  <c:v>167577.96</c:v>
                </c:pt>
                <c:pt idx="4">
                  <c:v>270087.67</c:v>
                </c:pt>
                <c:pt idx="5">
                  <c:v>379678.73700000002</c:v>
                </c:pt>
                <c:pt idx="6">
                  <c:v>329476.054</c:v>
                </c:pt>
                <c:pt idx="7">
                  <c:v>323849.33799999999</c:v>
                </c:pt>
              </c:numCache>
            </c:numRef>
          </c:val>
          <c:smooth val="0"/>
          <c:extLst>
            <c:ext xmlns:c16="http://schemas.microsoft.com/office/drawing/2014/chart" uri="{C3380CC4-5D6E-409C-BE32-E72D297353CC}">
              <c16:uniqueId val="{00000003-8D23-4405-A333-D787D2042B0F}"/>
            </c:ext>
          </c:extLst>
        </c:ser>
        <c:ser>
          <c:idx val="4"/>
          <c:order val="4"/>
          <c:tx>
            <c:strRef>
              <c:f>輸出入グラフ!$B$20</c:f>
              <c:strCache>
                <c:ptCount val="1"/>
                <c:pt idx="0">
                  <c:v>金属製品</c:v>
                </c:pt>
              </c:strCache>
            </c:strRef>
          </c:tx>
          <c:marker>
            <c:symbol val="circle"/>
            <c:size val="5"/>
            <c:spPr>
              <a:solidFill>
                <a:schemeClr val="accent5"/>
              </a:solidFill>
              <a:ln w="9525">
                <a:solidFill>
                  <a:schemeClr val="accent5"/>
                </a:solidFill>
              </a:ln>
              <a:effectLst/>
            </c:spPr>
          </c:marker>
          <c:cat>
            <c:numRef>
              <c:f>輸出入グラフ!$C$15:$J$15</c:f>
              <c:numCache>
                <c:formatCode>General</c:formatCode>
                <c:ptCount val="8"/>
                <c:pt idx="0">
                  <c:v>2017</c:v>
                </c:pt>
                <c:pt idx="1">
                  <c:v>2018</c:v>
                </c:pt>
                <c:pt idx="2">
                  <c:v>2019</c:v>
                </c:pt>
                <c:pt idx="3">
                  <c:v>2020</c:v>
                </c:pt>
                <c:pt idx="4">
                  <c:v>2021</c:v>
                </c:pt>
                <c:pt idx="5">
                  <c:v>2022</c:v>
                </c:pt>
                <c:pt idx="6">
                  <c:v>2023</c:v>
                </c:pt>
                <c:pt idx="7">
                  <c:v>2024</c:v>
                </c:pt>
              </c:numCache>
            </c:numRef>
          </c:cat>
          <c:val>
            <c:numRef>
              <c:f>輸出入グラフ!$C$20:$J$20</c:f>
              <c:numCache>
                <c:formatCode>#,##0_);[Red]\(#,##0\)</c:formatCode>
                <c:ptCount val="8"/>
                <c:pt idx="0">
                  <c:v>204774.785</c:v>
                </c:pt>
                <c:pt idx="1">
                  <c:v>220318.26300000001</c:v>
                </c:pt>
                <c:pt idx="2">
                  <c:v>229493.826</c:v>
                </c:pt>
                <c:pt idx="3">
                  <c:v>208792.78200000001</c:v>
                </c:pt>
                <c:pt idx="4">
                  <c:v>245384.226</c:v>
                </c:pt>
                <c:pt idx="5">
                  <c:v>313346.40899999999</c:v>
                </c:pt>
                <c:pt idx="6">
                  <c:v>294853.50699999998</c:v>
                </c:pt>
                <c:pt idx="7">
                  <c:v>302390.69799999997</c:v>
                </c:pt>
              </c:numCache>
            </c:numRef>
          </c:val>
          <c:smooth val="0"/>
          <c:extLst>
            <c:ext xmlns:c16="http://schemas.microsoft.com/office/drawing/2014/chart" uri="{C3380CC4-5D6E-409C-BE32-E72D297353CC}">
              <c16:uniqueId val="{00000004-8D23-4405-A333-D787D2042B0F}"/>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userShapes r:id="rId3"/>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315281068457213"/>
          <c:y val="0.10003092667566352"/>
          <c:w val="0.73424799062070112"/>
          <c:h val="0.53963562753036443"/>
        </c:manualLayout>
      </c:layout>
      <c:lineChart>
        <c:grouping val="standard"/>
        <c:varyColors val="0"/>
        <c:ser>
          <c:idx val="0"/>
          <c:order val="0"/>
          <c:tx>
            <c:strRef>
              <c:f>p.103グラフ!$K$5</c:f>
              <c:strCache>
                <c:ptCount val="1"/>
                <c:pt idx="0">
                  <c:v>半導体等電子部品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p.103グラフ!$O$5:$V$5</c:f>
              <c:numCache>
                <c:formatCode>#,##0_);[Red]\(#,##0\)</c:formatCode>
                <c:ptCount val="8"/>
                <c:pt idx="0">
                  <c:v>1294041</c:v>
                </c:pt>
                <c:pt idx="1">
                  <c:v>1172743</c:v>
                </c:pt>
                <c:pt idx="2">
                  <c:v>1359138</c:v>
                </c:pt>
                <c:pt idx="3" formatCode="#,##0">
                  <c:v>1425389</c:v>
                </c:pt>
                <c:pt idx="4" formatCode="#,##0">
                  <c:v>1463713</c:v>
                </c:pt>
                <c:pt idx="5">
                  <c:v>1515491</c:v>
                </c:pt>
                <c:pt idx="6" formatCode="#,##0">
                  <c:v>1542928</c:v>
                </c:pt>
                <c:pt idx="7">
                  <c:v>1657321</c:v>
                </c:pt>
              </c:numCache>
            </c:numRef>
          </c:val>
          <c:smooth val="0"/>
          <c:extLst>
            <c:ext xmlns:c16="http://schemas.microsoft.com/office/drawing/2014/chart" uri="{C3380CC4-5D6E-409C-BE32-E72D297353CC}">
              <c16:uniqueId val="{00000000-B1BC-4C73-9BCA-640DC413E765}"/>
            </c:ext>
          </c:extLst>
        </c:ser>
        <c:ser>
          <c:idx val="1"/>
          <c:order val="1"/>
          <c:tx>
            <c:strRef>
              <c:f>p.103グラフ!$K$6</c:f>
              <c:strCache>
                <c:ptCount val="1"/>
                <c:pt idx="0">
                  <c:v>電気回路等の機器</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p.103グラフ!$O$6:$V$6</c:f>
              <c:numCache>
                <c:formatCode>#,##0_);[Red]\(#,##0\)</c:formatCode>
                <c:ptCount val="8"/>
                <c:pt idx="0">
                  <c:v>341559</c:v>
                </c:pt>
                <c:pt idx="1">
                  <c:v>350854</c:v>
                </c:pt>
                <c:pt idx="2">
                  <c:v>338799</c:v>
                </c:pt>
                <c:pt idx="3" formatCode="#,##0">
                  <c:v>309116</c:v>
                </c:pt>
                <c:pt idx="4" formatCode="#,##0">
                  <c:v>373345</c:v>
                </c:pt>
                <c:pt idx="5">
                  <c:v>419496</c:v>
                </c:pt>
                <c:pt idx="6" formatCode="#,##0">
                  <c:v>373345</c:v>
                </c:pt>
                <c:pt idx="7">
                  <c:v>367856</c:v>
                </c:pt>
              </c:numCache>
            </c:numRef>
          </c:val>
          <c:smooth val="0"/>
          <c:extLst>
            <c:ext xmlns:c16="http://schemas.microsoft.com/office/drawing/2014/chart" uri="{C3380CC4-5D6E-409C-BE32-E72D297353CC}">
              <c16:uniqueId val="{00000001-B1BC-4C73-9BCA-640DC413E765}"/>
            </c:ext>
          </c:extLst>
        </c:ser>
        <c:ser>
          <c:idx val="2"/>
          <c:order val="2"/>
          <c:tx>
            <c:strRef>
              <c:f>p.103グラフ!$K$7</c:f>
              <c:strCache>
                <c:ptCount val="1"/>
                <c:pt idx="0">
                  <c:v>半導体等製造装置</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p.103グラフ!$O$7:$V$7</c:f>
              <c:numCache>
                <c:formatCode>#,##0_);[Red]\(#,##0\)</c:formatCode>
                <c:ptCount val="8"/>
                <c:pt idx="0">
                  <c:v>233958</c:v>
                </c:pt>
                <c:pt idx="1">
                  <c:v>215568</c:v>
                </c:pt>
                <c:pt idx="2">
                  <c:v>249660</c:v>
                </c:pt>
                <c:pt idx="3" formatCode="#,##0">
                  <c:v>239885</c:v>
                </c:pt>
                <c:pt idx="4" formatCode="#,##0">
                  <c:v>299321</c:v>
                </c:pt>
                <c:pt idx="5">
                  <c:v>391992</c:v>
                </c:pt>
                <c:pt idx="6" formatCode="#,##0">
                  <c:v>359205</c:v>
                </c:pt>
                <c:pt idx="7">
                  <c:v>496219</c:v>
                </c:pt>
              </c:numCache>
            </c:numRef>
          </c:val>
          <c:smooth val="0"/>
          <c:extLst>
            <c:ext xmlns:c16="http://schemas.microsoft.com/office/drawing/2014/chart" uri="{C3380CC4-5D6E-409C-BE32-E72D297353CC}">
              <c16:uniqueId val="{00000002-B1BC-4C73-9BCA-640DC413E765}"/>
            </c:ext>
          </c:extLst>
        </c:ser>
        <c:ser>
          <c:idx val="3"/>
          <c:order val="3"/>
          <c:tx>
            <c:strRef>
              <c:f>p.103グラフ!$K$8</c:f>
              <c:strCache>
                <c:ptCount val="1"/>
                <c:pt idx="0">
                  <c:v>科学光学機器</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p.103グラフ!$O$8:$V$8</c:f>
              <c:numCache>
                <c:formatCode>#,##0_);[Red]\(#,##0\)</c:formatCode>
                <c:ptCount val="8"/>
                <c:pt idx="0">
                  <c:v>430375</c:v>
                </c:pt>
                <c:pt idx="1">
                  <c:v>409306</c:v>
                </c:pt>
                <c:pt idx="2">
                  <c:v>331909</c:v>
                </c:pt>
                <c:pt idx="3" formatCode="#,##0">
                  <c:v>311482</c:v>
                </c:pt>
                <c:pt idx="4" formatCode="#,##0">
                  <c:v>357377</c:v>
                </c:pt>
                <c:pt idx="5">
                  <c:v>322442</c:v>
                </c:pt>
                <c:pt idx="6" formatCode="#,##0">
                  <c:v>306375</c:v>
                </c:pt>
                <c:pt idx="7">
                  <c:v>381093</c:v>
                </c:pt>
              </c:numCache>
            </c:numRef>
          </c:val>
          <c:smooth val="0"/>
          <c:extLst>
            <c:ext xmlns:c16="http://schemas.microsoft.com/office/drawing/2014/chart" uri="{C3380CC4-5D6E-409C-BE32-E72D297353CC}">
              <c16:uniqueId val="{00000003-B1BC-4C73-9BCA-640DC413E765}"/>
            </c:ext>
          </c:extLst>
        </c:ser>
        <c:ser>
          <c:idx val="4"/>
          <c:order val="4"/>
          <c:tx>
            <c:strRef>
              <c:f>p.103グラフ!$K$9</c:f>
              <c:strCache>
                <c:ptCount val="1"/>
                <c:pt idx="0">
                  <c:v>遊戯用具</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p.103グラフ!$O$4:$V$4</c:f>
              <c:strCache>
                <c:ptCount val="8"/>
                <c:pt idx="0">
                  <c:v>2017年</c:v>
                </c:pt>
                <c:pt idx="1">
                  <c:v>2018年</c:v>
                </c:pt>
                <c:pt idx="2">
                  <c:v>2019年</c:v>
                </c:pt>
                <c:pt idx="3">
                  <c:v>2020年</c:v>
                </c:pt>
                <c:pt idx="4">
                  <c:v>2021年</c:v>
                </c:pt>
                <c:pt idx="5">
                  <c:v>2022年</c:v>
                </c:pt>
                <c:pt idx="6">
                  <c:v>2023年</c:v>
                </c:pt>
                <c:pt idx="7">
                  <c:v>2024年</c:v>
                </c:pt>
              </c:strCache>
            </c:strRef>
          </c:cat>
          <c:val>
            <c:numRef>
              <c:f>p.103グラフ!$O$9:$V$9</c:f>
              <c:numCache>
                <c:formatCode>#,##0_);[Red]\(#,##0\)</c:formatCode>
                <c:ptCount val="8"/>
                <c:pt idx="0">
                  <c:v>151144</c:v>
                </c:pt>
                <c:pt idx="1">
                  <c:v>200673</c:v>
                </c:pt>
                <c:pt idx="2">
                  <c:v>202847</c:v>
                </c:pt>
                <c:pt idx="3" formatCode="#,##0">
                  <c:v>233051</c:v>
                </c:pt>
                <c:pt idx="4" formatCode="#,##0">
                  <c:v>260310</c:v>
                </c:pt>
                <c:pt idx="5">
                  <c:v>258931</c:v>
                </c:pt>
                <c:pt idx="6" formatCode="#,##0">
                  <c:v>260310</c:v>
                </c:pt>
                <c:pt idx="7">
                  <c:v>177464</c:v>
                </c:pt>
              </c:numCache>
            </c:numRef>
          </c:val>
          <c:smooth val="0"/>
          <c:extLst>
            <c:ext xmlns:c16="http://schemas.microsoft.com/office/drawing/2014/chart" uri="{C3380CC4-5D6E-409C-BE32-E72D297353CC}">
              <c16:uniqueId val="{00000004-B1BC-4C73-9BCA-640DC413E765}"/>
            </c:ext>
          </c:extLst>
        </c:ser>
        <c:dLbls>
          <c:showLegendKey val="0"/>
          <c:showVal val="0"/>
          <c:showCatName val="0"/>
          <c:showSerName val="0"/>
          <c:showPercent val="0"/>
          <c:showBubbleSize val="0"/>
        </c:dLbls>
        <c:marker val="1"/>
        <c:smooth val="0"/>
        <c:axId val="792506351"/>
        <c:axId val="1"/>
      </c:lineChart>
      <c:catAx>
        <c:axId val="79250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25063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userShapes r:id="rId2"/>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入園者数</c:v>
                </c:pt>
              </c:strCache>
            </c:strRef>
          </c:tx>
          <c:marker>
            <c:symbol val="diamond"/>
            <c:size val="5"/>
          </c:marker>
          <c:dLbls>
            <c:dLbl>
              <c:idx val="0"/>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C0-4DF0-ABB8-ABB82AAB540C}"/>
                </c:ext>
              </c:extLst>
            </c:dLbl>
            <c:dLbl>
              <c:idx val="1"/>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C0-4DF0-ABB8-ABB82AAB540C}"/>
                </c:ext>
              </c:extLst>
            </c:dLbl>
            <c:dLbl>
              <c:idx val="2"/>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C0-4DF0-ABB8-ABB82AAB540C}"/>
                </c:ext>
              </c:extLst>
            </c:dLbl>
            <c:dLbl>
              <c:idx val="3"/>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C0-4DF0-ABB8-ABB82AAB540C}"/>
                </c:ext>
              </c:extLst>
            </c:dLbl>
            <c:dLbl>
              <c:idx val="4"/>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C0-4DF0-ABB8-ABB82AAB540C}"/>
                </c:ext>
              </c:extLst>
            </c:dLbl>
            <c:dLbl>
              <c:idx val="11"/>
              <c:tx>
                <c:rich>
                  <a:bodyPr/>
                  <a:lstStyle/>
                  <a:p>
                    <a:fld id="{21D47DC6-AD36-4E41-8364-A08EB3305AF5}" type="VALUE">
                      <a:rPr lang="en-US" altLang="ja-JP"/>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9C0-4DF0-ABB8-ABB82AAB540C}"/>
                </c:ext>
              </c:extLst>
            </c:dLbl>
            <c:dLbl>
              <c:idx val="12"/>
              <c:tx>
                <c:rich>
                  <a:bodyPr/>
                  <a:lstStyle/>
                  <a:p>
                    <a:fld id="{35CC3214-3756-4CF0-A8EC-72FC2CF3666F}"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9C0-4DF0-ABB8-ABB82AAB540C}"/>
                </c:ext>
              </c:extLst>
            </c:dLbl>
            <c:spPr>
              <a:noFill/>
              <a:ln>
                <a:noFill/>
              </a:ln>
              <a:effectLst/>
            </c:spPr>
            <c:txPr>
              <a:bodyPr/>
              <a:lstStyle/>
              <a:p>
                <a:pPr>
                  <a:defRPr sz="1100">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pt idx="10">
                  <c:v>2022年度</c:v>
                </c:pt>
                <c:pt idx="11">
                  <c:v>2023年度</c:v>
                </c:pt>
                <c:pt idx="12">
                  <c:v>2024年度</c:v>
                </c:pt>
              </c:strCache>
            </c:strRef>
          </c:cat>
          <c:val>
            <c:numRef>
              <c:f>Sheet1!$B$2:$B$14</c:f>
              <c:numCache>
                <c:formatCode>General</c:formatCode>
                <c:ptCount val="13"/>
                <c:pt idx="0">
                  <c:v>124</c:v>
                </c:pt>
                <c:pt idx="1">
                  <c:v>116</c:v>
                </c:pt>
                <c:pt idx="2">
                  <c:v>136</c:v>
                </c:pt>
                <c:pt idx="3">
                  <c:v>173</c:v>
                </c:pt>
                <c:pt idx="4">
                  <c:v>167</c:v>
                </c:pt>
                <c:pt idx="5">
                  <c:v>174</c:v>
                </c:pt>
                <c:pt idx="6">
                  <c:v>168</c:v>
                </c:pt>
                <c:pt idx="7">
                  <c:v>149</c:v>
                </c:pt>
                <c:pt idx="8">
                  <c:v>77</c:v>
                </c:pt>
                <c:pt idx="9">
                  <c:v>84</c:v>
                </c:pt>
                <c:pt idx="10">
                  <c:v>140</c:v>
                </c:pt>
                <c:pt idx="11">
                  <c:v>171</c:v>
                </c:pt>
                <c:pt idx="12">
                  <c:v>170</c:v>
                </c:pt>
              </c:numCache>
            </c:numRef>
          </c:val>
          <c:smooth val="0"/>
          <c:extLst>
            <c:ext xmlns:c16="http://schemas.microsoft.com/office/drawing/2014/chart" uri="{C3380CC4-5D6E-409C-BE32-E72D297353CC}">
              <c16:uniqueId val="{00000007-89C0-4DF0-ABB8-ABB82AAB540C}"/>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spPr>
          <a:noFill/>
        </c:spPr>
        <c:txPr>
          <a:bodyPr/>
          <a:lstStyle/>
          <a:p>
            <a:pPr>
              <a:defRPr/>
            </a:pPr>
            <a:endParaRPr lang="ja-JP"/>
          </a:p>
        </c:txPr>
        <c:crossAx val="90639744"/>
        <c:crosses val="autoZero"/>
        <c:auto val="1"/>
        <c:lblAlgn val="ctr"/>
        <c:lblOffset val="100"/>
        <c:noMultiLvlLbl val="0"/>
      </c:catAx>
      <c:valAx>
        <c:axId val="90639744"/>
        <c:scaling>
          <c:orientation val="minMax"/>
          <c:max val="180"/>
          <c:min val="60"/>
        </c:scaling>
        <c:delete val="0"/>
        <c:axPos val="l"/>
        <c:majorGridlines/>
        <c:numFmt formatCode="General" sourceLinked="1"/>
        <c:majorTickMark val="out"/>
        <c:minorTickMark val="none"/>
        <c:tickLblPos val="nextTo"/>
        <c:crossAx val="90637056"/>
        <c:crosses val="autoZero"/>
        <c:crossBetween val="between"/>
        <c:majorUnit val="30"/>
      </c:valAx>
    </c:plotArea>
    <c:plotVisOnly val="1"/>
    <c:dispBlanksAs val="gap"/>
    <c:showDLblsOverMax val="0"/>
  </c:chart>
  <c:spPr>
    <a:ln w="28575">
      <a:solidFill>
        <a:schemeClr val="bg1"/>
      </a:solidFill>
    </a:ln>
  </c:spPr>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44717847769032E-2"/>
          <c:y val="3.8453248031496065E-2"/>
          <c:w val="0.750555282152231"/>
          <c:h val="0.84986048228346467"/>
        </c:manualLayout>
      </c:layout>
      <c:lineChart>
        <c:grouping val="standard"/>
        <c:varyColors val="0"/>
        <c:ser>
          <c:idx val="0"/>
          <c:order val="0"/>
          <c:tx>
            <c:strRef>
              <c:f>Sheet1!$A$2</c:f>
              <c:strCache>
                <c:ptCount val="1"/>
                <c:pt idx="0">
                  <c:v>兵庫県</c:v>
                </c:pt>
              </c:strCache>
            </c:strRef>
          </c:tx>
          <c:spPr>
            <a:ln w="28575" cap="rnd">
              <a:solidFill>
                <a:schemeClr val="accent4"/>
              </a:solidFill>
              <a:round/>
            </a:ln>
            <a:effectLst/>
          </c:spPr>
          <c:marker>
            <c:symbol val="triangle"/>
            <c:size val="5"/>
            <c:spPr>
              <a:solidFill>
                <a:schemeClr val="accent4"/>
              </a:solidFill>
              <a:ln w="9525">
                <a:solidFill>
                  <a:schemeClr val="accent4"/>
                </a:solidFill>
              </a:ln>
              <a:effectLst/>
            </c:spPr>
          </c:marker>
          <c:dLbls>
            <c:dLbl>
              <c:idx val="0"/>
              <c:layout>
                <c:manualLayout>
                  <c:x val="-5.8195440970903733E-2"/>
                  <c:y val="3.02969980314960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979-4209-A2EA-79E6A07F835F}"/>
                </c:ext>
              </c:extLst>
            </c:dLbl>
            <c:dLbl>
              <c:idx val="1"/>
              <c:layout>
                <c:manualLayout>
                  <c:x val="-4.7665930982792953E-2"/>
                  <c:y val="4.27969980314960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979-4209-A2EA-79E6A07F835F}"/>
                </c:ext>
              </c:extLst>
            </c:dLbl>
            <c:dLbl>
              <c:idx val="2"/>
              <c:layout>
                <c:manualLayout>
                  <c:x val="-4.7665930982792953E-2"/>
                  <c:y val="3.654699803149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979-4209-A2EA-79E6A07F835F}"/>
                </c:ext>
              </c:extLst>
            </c:dLbl>
            <c:dLbl>
              <c:idx val="3"/>
              <c:layout>
                <c:manualLayout>
                  <c:x val="-3.9768798491709875E-2"/>
                  <c:y val="2.4046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979-4209-A2EA-79E6A07F835F}"/>
                </c:ext>
              </c:extLst>
            </c:dLbl>
            <c:dLbl>
              <c:idx val="4"/>
              <c:layout>
                <c:manualLayout>
                  <c:x val="-4.7665930982793002E-2"/>
                  <c:y val="2.4046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979-4209-A2EA-79E6A07F835F}"/>
                </c:ext>
              </c:extLst>
            </c:dLbl>
            <c:dLbl>
              <c:idx val="5"/>
              <c:layout>
                <c:manualLayout>
                  <c:x val="-3.4418439410546425E-2"/>
                  <c:y val="3.967199803149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79-4209-A2EA-79E6A07F835F}"/>
                </c:ext>
              </c:extLst>
            </c:dLbl>
            <c:dLbl>
              <c:idx val="6"/>
              <c:layout>
                <c:manualLayout>
                  <c:x val="-4.2315571901629601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79-4209-A2EA-79E6A07F835F}"/>
                </c:ext>
              </c:extLst>
            </c:dLbl>
            <c:dLbl>
              <c:idx val="7"/>
              <c:layout>
                <c:manualLayout>
                  <c:x val="-4.2315571901629503E-2"/>
                  <c:y val="4.904699803149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79-4209-A2EA-79E6A07F835F}"/>
                </c:ext>
              </c:extLst>
            </c:dLbl>
            <c:dLbl>
              <c:idx val="8"/>
              <c:layout>
                <c:manualLayout>
                  <c:x val="-4.2315571901629503E-2"/>
                  <c:y val="3.6546998031496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79-4209-A2EA-79E6A07F83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Sheet1!$B$1:$J$1</c:f>
              <c:strCache>
                <c:ptCount val="9"/>
                <c:pt idx="0">
                  <c:v>2015年度</c:v>
                </c:pt>
                <c:pt idx="1">
                  <c:v>2016年度</c:v>
                </c:pt>
                <c:pt idx="2">
                  <c:v>2017年度</c:v>
                </c:pt>
                <c:pt idx="3">
                  <c:v>2018年度</c:v>
                </c:pt>
                <c:pt idx="4">
                  <c:v>2019年度</c:v>
                </c:pt>
                <c:pt idx="5">
                  <c:v>2020年度</c:v>
                </c:pt>
                <c:pt idx="6">
                  <c:v>2021年度</c:v>
                </c:pt>
                <c:pt idx="7">
                  <c:v>2022年度</c:v>
                </c:pt>
                <c:pt idx="8">
                  <c:v>2023年度</c:v>
                </c:pt>
              </c:strCache>
            </c:strRef>
          </c:cat>
          <c:val>
            <c:numRef>
              <c:f>Sheet1!$B$2:$J$2</c:f>
              <c:numCache>
                <c:formatCode>General</c:formatCode>
                <c:ptCount val="9"/>
                <c:pt idx="0">
                  <c:v>10.9</c:v>
                </c:pt>
                <c:pt idx="1">
                  <c:v>11.1</c:v>
                </c:pt>
                <c:pt idx="2">
                  <c:v>11.2</c:v>
                </c:pt>
                <c:pt idx="3">
                  <c:v>11.6</c:v>
                </c:pt>
                <c:pt idx="4">
                  <c:v>11.6</c:v>
                </c:pt>
                <c:pt idx="5">
                  <c:v>11.7</c:v>
                </c:pt>
                <c:pt idx="6">
                  <c:v>11.7</c:v>
                </c:pt>
                <c:pt idx="7">
                  <c:v>11.8</c:v>
                </c:pt>
                <c:pt idx="8">
                  <c:v>11.9</c:v>
                </c:pt>
              </c:numCache>
            </c:numRef>
          </c:val>
          <c:smooth val="0"/>
          <c:extLst>
            <c:ext xmlns:c16="http://schemas.microsoft.com/office/drawing/2014/chart" uri="{C3380CC4-5D6E-409C-BE32-E72D297353CC}">
              <c16:uniqueId val="{00000004-5979-4209-A2EA-79E6A07F835F}"/>
            </c:ext>
          </c:extLst>
        </c:ser>
        <c:ser>
          <c:idx val="1"/>
          <c:order val="1"/>
          <c:tx>
            <c:strRef>
              <c:f>Sheet1!$A$3</c:f>
              <c:strCache>
                <c:ptCount val="1"/>
                <c:pt idx="0">
                  <c:v>福岡県</c:v>
                </c:pt>
              </c:strCache>
            </c:strRef>
          </c:tx>
          <c:spPr>
            <a:ln w="28575" cap="rnd">
              <a:solidFill>
                <a:schemeClr val="accent5"/>
              </a:solidFill>
              <a:round/>
            </a:ln>
            <a:effectLst/>
          </c:spPr>
          <c:marker>
            <c:symbol val="x"/>
            <c:size val="5"/>
            <c:spPr>
              <a:noFill/>
              <a:ln w="9525">
                <a:solidFill>
                  <a:schemeClr val="accent5"/>
                </a:solidFill>
              </a:ln>
              <a:effectLst/>
            </c:spPr>
          </c:marker>
          <c:dLbls>
            <c:dLbl>
              <c:idx val="0"/>
              <c:layout>
                <c:manualLayout>
                  <c:x val="-4.4947949398657212E-2"/>
                  <c:y val="-3.654675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979-4209-A2EA-79E6A07F835F}"/>
                </c:ext>
              </c:extLst>
            </c:dLbl>
            <c:dLbl>
              <c:idx val="1"/>
              <c:layout>
                <c:manualLayout>
                  <c:x val="-4.4947949398657198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979-4209-A2EA-79E6A07F835F}"/>
                </c:ext>
              </c:extLst>
            </c:dLbl>
            <c:dLbl>
              <c:idx val="2"/>
              <c:layout>
                <c:manualLayout>
                  <c:x val="-4.4947949398657198E-2"/>
                  <c:y val="-2.7171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979-4209-A2EA-79E6A07F835F}"/>
                </c:ext>
              </c:extLst>
            </c:dLbl>
            <c:dLbl>
              <c:idx val="3"/>
              <c:layout>
                <c:manualLayout>
                  <c:x val="-5.2845081889740277E-2"/>
                  <c:y val="-2.7171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979-4209-A2EA-79E6A07F835F}"/>
                </c:ext>
              </c:extLst>
            </c:dLbl>
            <c:dLbl>
              <c:idx val="4"/>
              <c:layout>
                <c:manualLayout>
                  <c:x val="-5.5477459386767972E-2"/>
                  <c:y val="-3.029675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979-4209-A2EA-79E6A07F835F}"/>
                </c:ext>
              </c:extLst>
            </c:dLbl>
            <c:dLbl>
              <c:idx val="5"/>
              <c:layout>
                <c:manualLayout>
                  <c:x val="-3.705081690757412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79-4209-A2EA-79E6A07F835F}"/>
                </c:ext>
              </c:extLst>
            </c:dLbl>
            <c:dLbl>
              <c:idx val="6"/>
              <c:layout>
                <c:manualLayout>
                  <c:x val="-4.2315571901629601E-2"/>
                  <c:y val="-4.5921751968503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79-4209-A2EA-79E6A07F835F}"/>
                </c:ext>
              </c:extLst>
            </c:dLbl>
            <c:dLbl>
              <c:idx val="7"/>
              <c:layout>
                <c:manualLayout>
                  <c:x val="-4.4947949398657101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979-4209-A2EA-79E6A07F835F}"/>
                </c:ext>
              </c:extLst>
            </c:dLbl>
            <c:dLbl>
              <c:idx val="8"/>
              <c:layout>
                <c:manualLayout>
                  <c:x val="-5.2845081889740277E-2"/>
                  <c:y val="-3.6546751968503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79-4209-A2EA-79E6A07F83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Sheet1!$B$1:$J$1</c:f>
              <c:strCache>
                <c:ptCount val="9"/>
                <c:pt idx="0">
                  <c:v>2015年度</c:v>
                </c:pt>
                <c:pt idx="1">
                  <c:v>2016年度</c:v>
                </c:pt>
                <c:pt idx="2">
                  <c:v>2017年度</c:v>
                </c:pt>
                <c:pt idx="3">
                  <c:v>2018年度</c:v>
                </c:pt>
                <c:pt idx="4">
                  <c:v>2019年度</c:v>
                </c:pt>
                <c:pt idx="5">
                  <c:v>2020年度</c:v>
                </c:pt>
                <c:pt idx="6">
                  <c:v>2021年度</c:v>
                </c:pt>
                <c:pt idx="7">
                  <c:v>2022年度</c:v>
                </c:pt>
                <c:pt idx="8">
                  <c:v>2023年度</c:v>
                </c:pt>
              </c:strCache>
            </c:strRef>
          </c:cat>
          <c:val>
            <c:numRef>
              <c:f>Sheet1!$B$3:$J$3</c:f>
              <c:numCache>
                <c:formatCode>General</c:formatCode>
                <c:ptCount val="9"/>
                <c:pt idx="0">
                  <c:v>9.1</c:v>
                </c:pt>
                <c:pt idx="1">
                  <c:v>9.1</c:v>
                </c:pt>
                <c:pt idx="2" formatCode="0.0">
                  <c:v>9</c:v>
                </c:pt>
                <c:pt idx="3" formatCode="0.0">
                  <c:v>9</c:v>
                </c:pt>
                <c:pt idx="4">
                  <c:v>9.1999999999999993</c:v>
                </c:pt>
                <c:pt idx="5">
                  <c:v>9.1</c:v>
                </c:pt>
                <c:pt idx="6">
                  <c:v>9.3000000000000007</c:v>
                </c:pt>
                <c:pt idx="7">
                  <c:v>9.3000000000000007</c:v>
                </c:pt>
                <c:pt idx="8">
                  <c:v>9.4</c:v>
                </c:pt>
              </c:numCache>
            </c:numRef>
          </c:val>
          <c:smooth val="0"/>
          <c:extLst>
            <c:ext xmlns:c16="http://schemas.microsoft.com/office/drawing/2014/chart" uri="{C3380CC4-5D6E-409C-BE32-E72D297353CC}">
              <c16:uniqueId val="{00000009-5979-4209-A2EA-79E6A07F835F}"/>
            </c:ext>
          </c:extLst>
        </c:ser>
        <c:ser>
          <c:idx val="2"/>
          <c:order val="2"/>
          <c:tx>
            <c:strRef>
              <c:f>Sheet1!$A$4</c:f>
              <c:strCache>
                <c:ptCount val="1"/>
                <c:pt idx="0">
                  <c:v>神奈川県</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705081690757412E-2"/>
                  <c:y val="3.5328248031496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979-4209-A2EA-79E6A07F835F}"/>
                </c:ext>
              </c:extLst>
            </c:dLbl>
            <c:dLbl>
              <c:idx val="1"/>
              <c:layout>
                <c:manualLayout>
                  <c:x val="-4.4947949398657198E-2"/>
                  <c:y val="2.9078248031495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5979-4209-A2EA-79E6A07F835F}"/>
                </c:ext>
              </c:extLst>
            </c:dLbl>
            <c:dLbl>
              <c:idx val="6"/>
              <c:layout>
                <c:manualLayout>
                  <c:x val="-3.4418439410546425E-2"/>
                  <c:y val="-3.0296751968503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5979-4209-A2EA-79E6A07F835F}"/>
                </c:ext>
              </c:extLst>
            </c:dLbl>
            <c:dLbl>
              <c:idx val="7"/>
              <c:layout>
                <c:manualLayout>
                  <c:x val="-4.2315571901629503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AB-4D0C-92CA-4A708A49DF26}"/>
                </c:ext>
              </c:extLst>
            </c:dLbl>
            <c:dLbl>
              <c:idx val="8"/>
              <c:layout>
                <c:manualLayout>
                  <c:x val="-5.5477459386767972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979-4209-A2EA-79E6A07F83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2015年度</c:v>
                </c:pt>
                <c:pt idx="1">
                  <c:v>2016年度</c:v>
                </c:pt>
                <c:pt idx="2">
                  <c:v>2017年度</c:v>
                </c:pt>
                <c:pt idx="3">
                  <c:v>2018年度</c:v>
                </c:pt>
                <c:pt idx="4">
                  <c:v>2019年度</c:v>
                </c:pt>
                <c:pt idx="5">
                  <c:v>2020年度</c:v>
                </c:pt>
                <c:pt idx="6">
                  <c:v>2021年度</c:v>
                </c:pt>
                <c:pt idx="7">
                  <c:v>2022年度</c:v>
                </c:pt>
                <c:pt idx="8">
                  <c:v>2023年度</c:v>
                </c:pt>
              </c:strCache>
            </c:strRef>
          </c:cat>
          <c:val>
            <c:numRef>
              <c:f>Sheet1!$B$4:$J$4</c:f>
              <c:numCache>
                <c:formatCode>0.0</c:formatCode>
                <c:ptCount val="9"/>
                <c:pt idx="0" formatCode="General">
                  <c:v>6.9</c:v>
                </c:pt>
                <c:pt idx="1">
                  <c:v>7</c:v>
                </c:pt>
                <c:pt idx="2" formatCode="General">
                  <c:v>7.1</c:v>
                </c:pt>
                <c:pt idx="3" formatCode="General">
                  <c:v>7.2</c:v>
                </c:pt>
                <c:pt idx="4" formatCode="General">
                  <c:v>7.3</c:v>
                </c:pt>
                <c:pt idx="5" formatCode="General">
                  <c:v>7.5</c:v>
                </c:pt>
                <c:pt idx="6" formatCode="General">
                  <c:v>7.8</c:v>
                </c:pt>
                <c:pt idx="7" formatCode="General">
                  <c:v>7.9</c:v>
                </c:pt>
                <c:pt idx="8">
                  <c:v>8</c:v>
                </c:pt>
              </c:numCache>
            </c:numRef>
          </c:val>
          <c:smooth val="0"/>
          <c:extLst>
            <c:ext xmlns:c16="http://schemas.microsoft.com/office/drawing/2014/chart" uri="{C3380CC4-5D6E-409C-BE32-E72D297353CC}">
              <c16:uniqueId val="{0000000A-5979-4209-A2EA-79E6A07F835F}"/>
            </c:ext>
          </c:extLst>
        </c:ser>
        <c:ser>
          <c:idx val="3"/>
          <c:order val="3"/>
          <c:tx>
            <c:strRef>
              <c:f>Sheet1!$A$5</c:f>
              <c:strCache>
                <c:ptCount val="1"/>
                <c:pt idx="0">
                  <c:v>東京都</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6"/>
              <c:layout>
                <c:manualLayout>
                  <c:x val="-3.705081690757412E-2"/>
                  <c:y val="4.904699803149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979-4209-A2EA-79E6A07F835F}"/>
                </c:ext>
              </c:extLst>
            </c:dLbl>
            <c:dLbl>
              <c:idx val="7"/>
              <c:layout>
                <c:manualLayout>
                  <c:x val="-4.2315571901629503E-2"/>
                  <c:y val="4.5921998031496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AB-4D0C-92CA-4A708A49DF26}"/>
                </c:ext>
              </c:extLst>
            </c:dLbl>
            <c:dLbl>
              <c:idx val="8"/>
              <c:layout>
                <c:manualLayout>
                  <c:x val="-5.2930685976848441E-2"/>
                  <c:y val="2.9153789370078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979-4209-A2EA-79E6A07F83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2015年度</c:v>
                </c:pt>
                <c:pt idx="1">
                  <c:v>2016年度</c:v>
                </c:pt>
                <c:pt idx="2">
                  <c:v>2017年度</c:v>
                </c:pt>
                <c:pt idx="3">
                  <c:v>2018年度</c:v>
                </c:pt>
                <c:pt idx="4">
                  <c:v>2019年度</c:v>
                </c:pt>
                <c:pt idx="5">
                  <c:v>2020年度</c:v>
                </c:pt>
                <c:pt idx="6">
                  <c:v>2021年度</c:v>
                </c:pt>
                <c:pt idx="7">
                  <c:v>2022年度</c:v>
                </c:pt>
                <c:pt idx="8">
                  <c:v>2023年度</c:v>
                </c:pt>
              </c:strCache>
            </c:strRef>
          </c:cat>
          <c:val>
            <c:numRef>
              <c:f>Sheet1!$B$5:$J$5</c:f>
              <c:numCache>
                <c:formatCode>General</c:formatCode>
                <c:ptCount val="9"/>
                <c:pt idx="0">
                  <c:v>7.3</c:v>
                </c:pt>
                <c:pt idx="1">
                  <c:v>7.4</c:v>
                </c:pt>
                <c:pt idx="2">
                  <c:v>7.4</c:v>
                </c:pt>
                <c:pt idx="3">
                  <c:v>7.4</c:v>
                </c:pt>
                <c:pt idx="4">
                  <c:v>7.4</c:v>
                </c:pt>
                <c:pt idx="5">
                  <c:v>7.4</c:v>
                </c:pt>
                <c:pt idx="6">
                  <c:v>7.6</c:v>
                </c:pt>
                <c:pt idx="7">
                  <c:v>7.7</c:v>
                </c:pt>
                <c:pt idx="8" formatCode="0.0_ ">
                  <c:v>7.5648107444809769</c:v>
                </c:pt>
              </c:numCache>
            </c:numRef>
          </c:val>
          <c:smooth val="0"/>
          <c:extLst>
            <c:ext xmlns:c16="http://schemas.microsoft.com/office/drawing/2014/chart" uri="{C3380CC4-5D6E-409C-BE32-E72D297353CC}">
              <c16:uniqueId val="{0000000C-5979-4209-A2EA-79E6A07F835F}"/>
            </c:ext>
          </c:extLst>
        </c:ser>
        <c:ser>
          <c:idx val="4"/>
          <c:order val="4"/>
          <c:tx>
            <c:strRef>
              <c:f>Sheet1!$A$6</c:f>
              <c:strCache>
                <c:ptCount val="1"/>
                <c:pt idx="0">
                  <c:v>大阪府</c:v>
                </c:pt>
              </c:strCache>
            </c:strRef>
          </c:tx>
          <c:spPr>
            <a:ln w="28575" cap="rnd">
              <a:solidFill>
                <a:schemeClr val="accent3"/>
              </a:solidFill>
              <a:round/>
            </a:ln>
            <a:effectLst/>
          </c:spPr>
          <c:marker>
            <c:symbol val="diamond"/>
            <c:size val="5"/>
            <c:spPr>
              <a:solidFill>
                <a:schemeClr val="accent3"/>
              </a:solidFill>
              <a:ln w="9525">
                <a:solidFill>
                  <a:schemeClr val="accent3"/>
                </a:solidFill>
              </a:ln>
              <a:effectLst/>
            </c:spPr>
          </c:marker>
          <c:dLbls>
            <c:dLbl>
              <c:idx val="0"/>
              <c:layout>
                <c:manualLayout>
                  <c:x val="-3.9683194404601808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979-4209-A2EA-79E6A07F835F}"/>
                </c:ext>
              </c:extLst>
            </c:dLbl>
            <c:dLbl>
              <c:idx val="1"/>
              <c:layout>
                <c:manualLayout>
                  <c:x val="-4.4947949398657198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979-4209-A2EA-79E6A07F835F}"/>
                </c:ext>
              </c:extLst>
            </c:dLbl>
            <c:dLbl>
              <c:idx val="2"/>
              <c:layout>
                <c:manualLayout>
                  <c:x val="-5.8109836883795667E-2"/>
                  <c:y val="3.02969980314960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5979-4209-A2EA-79E6A07F835F}"/>
                </c:ext>
              </c:extLst>
            </c:dLbl>
            <c:dLbl>
              <c:idx val="3"/>
              <c:layout>
                <c:manualLayout>
                  <c:x val="-5.284508188974027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979-4209-A2EA-79E6A07F835F}"/>
                </c:ext>
              </c:extLst>
            </c:dLbl>
            <c:dLbl>
              <c:idx val="4"/>
              <c:layout>
                <c:manualLayout>
                  <c:x val="-4.494794939865715E-2"/>
                  <c:y val="3.6546998031495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979-4209-A2EA-79E6A07F835F}"/>
                </c:ext>
              </c:extLst>
            </c:dLbl>
            <c:dLbl>
              <c:idx val="5"/>
              <c:layout>
                <c:manualLayout>
                  <c:x val="-4.7580326895684893E-2"/>
                  <c:y val="3.6546998031495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979-4209-A2EA-79E6A07F835F}"/>
                </c:ext>
              </c:extLst>
            </c:dLbl>
            <c:dLbl>
              <c:idx val="6"/>
              <c:layout>
                <c:manualLayout>
                  <c:x val="-5.0212704392712582E-2"/>
                  <c:y val="3.342199803149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5979-4209-A2EA-79E6A07F835F}"/>
                </c:ext>
              </c:extLst>
            </c:dLbl>
            <c:dLbl>
              <c:idx val="7"/>
              <c:layout>
                <c:manualLayout>
                  <c:x val="-5.8109836883795764E-2"/>
                  <c:y val="3.02969980314960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979-4209-A2EA-79E6A07F835F}"/>
                </c:ext>
              </c:extLst>
            </c:dLbl>
            <c:dLbl>
              <c:idx val="8"/>
              <c:layout>
                <c:manualLayout>
                  <c:x val="-6.6006969374878752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979-4209-A2EA-79E6A07F83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2015年度</c:v>
                </c:pt>
                <c:pt idx="1">
                  <c:v>2016年度</c:v>
                </c:pt>
                <c:pt idx="2">
                  <c:v>2017年度</c:v>
                </c:pt>
                <c:pt idx="3">
                  <c:v>2018年度</c:v>
                </c:pt>
                <c:pt idx="4">
                  <c:v>2019年度</c:v>
                </c:pt>
                <c:pt idx="5">
                  <c:v>2020年度</c:v>
                </c:pt>
                <c:pt idx="6">
                  <c:v>2021年度</c:v>
                </c:pt>
                <c:pt idx="7">
                  <c:v>2022年度</c:v>
                </c:pt>
                <c:pt idx="8">
                  <c:v>2023年度</c:v>
                </c:pt>
              </c:strCache>
            </c:strRef>
          </c:cat>
          <c:val>
            <c:numRef>
              <c:f>Sheet1!$B$6:$J$6</c:f>
              <c:numCache>
                <c:formatCode>General</c:formatCode>
                <c:ptCount val="9"/>
                <c:pt idx="0">
                  <c:v>5.6</c:v>
                </c:pt>
                <c:pt idx="1">
                  <c:v>5.7</c:v>
                </c:pt>
                <c:pt idx="2">
                  <c:v>5.8</c:v>
                </c:pt>
                <c:pt idx="3">
                  <c:v>5.9</c:v>
                </c:pt>
                <c:pt idx="4">
                  <c:v>6.2</c:v>
                </c:pt>
                <c:pt idx="5">
                  <c:v>6.4</c:v>
                </c:pt>
                <c:pt idx="6">
                  <c:v>6.5</c:v>
                </c:pt>
                <c:pt idx="7">
                  <c:v>6.5</c:v>
                </c:pt>
                <c:pt idx="8">
                  <c:v>6.6</c:v>
                </c:pt>
              </c:numCache>
            </c:numRef>
          </c:val>
          <c:smooth val="0"/>
          <c:extLst>
            <c:ext xmlns:c16="http://schemas.microsoft.com/office/drawing/2014/chart" uri="{C3380CC4-5D6E-409C-BE32-E72D297353CC}">
              <c16:uniqueId val="{0000000D-5979-4209-A2EA-79E6A07F835F}"/>
            </c:ext>
          </c:extLst>
        </c:ser>
        <c:dLbls>
          <c:dLblPos val="t"/>
          <c:showLegendKey val="0"/>
          <c:showVal val="1"/>
          <c:showCatName val="0"/>
          <c:showSerName val="0"/>
          <c:showPercent val="0"/>
          <c:showBubbleSize val="0"/>
        </c:dLbls>
        <c:marker val="1"/>
        <c:smooth val="0"/>
        <c:axId val="419186400"/>
        <c:axId val="419172256"/>
      </c:lineChart>
      <c:catAx>
        <c:axId val="41918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19172256"/>
        <c:crosses val="autoZero"/>
        <c:auto val="1"/>
        <c:lblAlgn val="ctr"/>
        <c:lblOffset val="100"/>
        <c:noMultiLvlLbl val="0"/>
      </c:catAx>
      <c:valAx>
        <c:axId val="419172256"/>
        <c:scaling>
          <c:orientation val="minMax"/>
          <c:max val="1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19186400"/>
        <c:crosses val="autoZero"/>
        <c:crossBetween val="between"/>
        <c:majorUnit val="2"/>
      </c:valAx>
      <c:spPr>
        <a:noFill/>
        <a:ln>
          <a:noFill/>
        </a:ln>
        <a:effectLst/>
      </c:spPr>
    </c:plotArea>
    <c:legend>
      <c:legendPos val="b"/>
      <c:layout>
        <c:manualLayout>
          <c:xMode val="edge"/>
          <c:yMode val="edge"/>
          <c:x val="0.80446285404440965"/>
          <c:y val="0.16730019685039371"/>
          <c:w val="0.1912998687664042"/>
          <c:h val="0.426449803149606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21EA-4A79-8996-CCF128EE41D5}"/>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21EA-4A79-8996-CCF128EE41D5}"/>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21EA-4A79-8996-CCF128EE41D5}"/>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21EA-4A79-8996-CCF128EE41D5}"/>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21EA-4A79-8996-CCF128EE41D5}"/>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cdr:x>
      <cdr:y>0</cdr:y>
    </cdr:from>
    <cdr:to>
      <cdr:x>0.13344</cdr:x>
      <cdr:y>0.07787</cdr:y>
    </cdr:to>
    <cdr:sp macro="" textlink="">
      <cdr:nvSpPr>
        <cdr:cNvPr id="2" name="テキスト ボックス 1">
          <a:extLst xmlns:a="http://schemas.openxmlformats.org/drawingml/2006/main">
            <a:ext uri="{FF2B5EF4-FFF2-40B4-BE49-F238E27FC236}">
              <a16:creationId xmlns:a16="http://schemas.microsoft.com/office/drawing/2014/main" id="{90129C46-7EB0-4B26-A767-14AEFB00F784}"/>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ja-JP" altLang="en-US" sz="900">
              <a:solidFill>
                <a:srgbClr val="595959"/>
              </a:solidFill>
              <a:latin typeface="Meiryo UI" panose="020B0604030504040204" pitchFamily="50" charset="-128"/>
              <a:ea typeface="Meiryo UI" panose="020B0604030504040204" pitchFamily="50" charset="-128"/>
            </a:rPr>
            <a:t>（指数）</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cdr:y>
    </cdr:from>
    <cdr:to>
      <cdr:x>0.05159</cdr:x>
      <cdr:y>0.10585</cdr:y>
    </cdr:to>
    <cdr:sp macro="" textlink="">
      <cdr:nvSpPr>
        <cdr:cNvPr id="2" name="テキスト ボックス 1">
          <a:extLst xmlns:a="http://schemas.openxmlformats.org/drawingml/2006/main">
            <a:ext uri="{FF2B5EF4-FFF2-40B4-BE49-F238E27FC236}">
              <a16:creationId xmlns:a16="http://schemas.microsoft.com/office/drawing/2014/main" id="{6B5FBE07-9933-4A79-9722-B4675E37B34B}"/>
            </a:ext>
          </a:extLst>
        </cdr:cNvPr>
        <cdr:cNvSpPr txBox="1"/>
      </cdr:nvSpPr>
      <cdr:spPr>
        <a:xfrm xmlns:a="http://schemas.openxmlformats.org/drawingml/2006/main">
          <a:off x="0" y="0"/>
          <a:ext cx="431132" cy="3007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90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0.93354</cdr:x>
      <cdr:y>0.88208</cdr:y>
    </cdr:from>
    <cdr:to>
      <cdr:x>0.98513</cdr:x>
      <cdr:y>0.98793</cdr:y>
    </cdr:to>
    <cdr:sp macro="" textlink="">
      <cdr:nvSpPr>
        <cdr:cNvPr id="3" name="テキスト ボックス 2">
          <a:extLst xmlns:a="http://schemas.openxmlformats.org/drawingml/2006/main">
            <a:ext uri="{FF2B5EF4-FFF2-40B4-BE49-F238E27FC236}">
              <a16:creationId xmlns:a16="http://schemas.microsoft.com/office/drawing/2014/main" id="{8ECB1B2A-79BE-42EB-8DB6-AB0F3B05B466}"/>
            </a:ext>
          </a:extLst>
        </cdr:cNvPr>
        <cdr:cNvSpPr txBox="1"/>
      </cdr:nvSpPr>
      <cdr:spPr>
        <a:xfrm xmlns:a="http://schemas.openxmlformats.org/drawingml/2006/main">
          <a:off x="7850672" y="2480056"/>
          <a:ext cx="433851" cy="2976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（年）</a:t>
          </a:r>
        </a:p>
      </cdr:txBody>
    </cdr:sp>
  </cdr:relSizeAnchor>
</c:userShapes>
</file>

<file path=ppt/drawings/drawing11.xml><?xml version="1.0" encoding="utf-8"?>
<c:userShapes xmlns:c="http://schemas.openxmlformats.org/drawingml/2006/chart">
  <cdr:relSizeAnchor xmlns:cdr="http://schemas.openxmlformats.org/drawingml/2006/chartDrawing">
    <cdr:from>
      <cdr:x>0.00728</cdr:x>
      <cdr:y>0.03491</cdr:y>
    </cdr:from>
    <cdr:to>
      <cdr:x>0.09896</cdr:x>
      <cdr:y>0.08824</cdr:y>
    </cdr:to>
    <cdr:sp macro="" textlink="">
      <cdr:nvSpPr>
        <cdr:cNvPr id="2" name="テキスト ボックス 1"/>
        <cdr:cNvSpPr txBox="1"/>
      </cdr:nvSpPr>
      <cdr:spPr>
        <a:xfrm xmlns:a="http://schemas.openxmlformats.org/drawingml/2006/main">
          <a:off x="30101" y="139264"/>
          <a:ext cx="379006" cy="212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t>（万人）</a:t>
          </a:r>
        </a:p>
      </cdr:txBody>
    </cdr:sp>
  </cdr:relSizeAnchor>
</c:userShapes>
</file>

<file path=ppt/drawings/drawing12.xml><?xml version="1.0" encoding="utf-8"?>
<c:userShapes xmlns:c="http://schemas.openxmlformats.org/drawingml/2006/chart">
  <cdr:relSizeAnchor xmlns:cdr="http://schemas.openxmlformats.org/drawingml/2006/chartDrawing">
    <cdr:from>
      <cdr:x>0.00808</cdr:x>
      <cdr:y>0.01794</cdr:y>
    </cdr:from>
    <cdr:to>
      <cdr:x>0.09278</cdr:x>
      <cdr:y>0.06665</cdr:y>
    </cdr:to>
    <cdr:sp macro="" textlink="">
      <cdr:nvSpPr>
        <cdr:cNvPr id="2" name="テキスト ボックス 1"/>
        <cdr:cNvSpPr txBox="1"/>
      </cdr:nvSpPr>
      <cdr:spPr>
        <a:xfrm xmlns:a="http://schemas.openxmlformats.org/drawingml/2006/main">
          <a:off x="39110" y="72732"/>
          <a:ext cx="409889" cy="1975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a:t>（万人）</a:t>
          </a:r>
        </a:p>
      </cdr:txBody>
    </cdr:sp>
  </cdr:relSizeAnchor>
</c:userShapes>
</file>

<file path=ppt/drawings/drawing13.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a:t>(</a:t>
          </a:r>
          <a:r>
            <a:rPr lang="ja-JP" altLang="en-US" sz="900" dirty="0"/>
            <a:t>円</a:t>
          </a:r>
          <a:r>
            <a:rPr lang="en-US" altLang="ja-JP" sz="900" dirty="0"/>
            <a:t>)</a:t>
          </a:r>
          <a:endParaRPr lang="ja-JP" altLang="en-US" sz="900" dirty="0"/>
        </a:p>
      </cdr:txBody>
    </cdr:sp>
  </cdr:relSizeAnchor>
</c:userShapes>
</file>

<file path=ppt/drawings/drawing14.xml><?xml version="1.0" encoding="utf-8"?>
<c:userShapes xmlns:c="http://schemas.openxmlformats.org/drawingml/2006/chart">
  <cdr:relSizeAnchor xmlns:cdr="http://schemas.openxmlformats.org/drawingml/2006/chartDrawing">
    <cdr:from>
      <cdr:x>0.12371</cdr:x>
      <cdr:y>0.12935</cdr:y>
    </cdr:from>
    <cdr:to>
      <cdr:x>0.35767</cdr:x>
      <cdr:y>0.20092</cdr:y>
    </cdr:to>
    <cdr:sp macro="" textlink="">
      <cdr:nvSpPr>
        <cdr:cNvPr id="7" name="テキスト ボックス 17"/>
        <cdr:cNvSpPr txBox="1"/>
      </cdr:nvSpPr>
      <cdr:spPr>
        <a:xfrm xmlns:a="http://schemas.openxmlformats.org/drawingml/2006/main">
          <a:off x="818945" y="549498"/>
          <a:ext cx="1548757" cy="3040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全国（棒グラフ・右目盛）</a:t>
          </a:r>
        </a:p>
      </cdr:txBody>
    </cdr:sp>
  </cdr:relSizeAnchor>
  <cdr:relSizeAnchor xmlns:cdr="http://schemas.openxmlformats.org/drawingml/2006/chartDrawing">
    <cdr:from>
      <cdr:x>0.25308</cdr:x>
      <cdr:y>0.19098</cdr:y>
    </cdr:from>
    <cdr:to>
      <cdr:x>0.28489</cdr:x>
      <cdr:y>0.31614</cdr:y>
    </cdr:to>
    <cdr:cxnSp macro="">
      <cdr:nvCxnSpPr>
        <cdr:cNvPr id="23" name="直線矢印コネクタ 7">
          <a:extLst xmlns:a="http://schemas.openxmlformats.org/drawingml/2006/main">
            <a:ext uri="{FF2B5EF4-FFF2-40B4-BE49-F238E27FC236}">
              <a16:creationId xmlns:a16="http://schemas.microsoft.com/office/drawing/2014/main" id="{719DEB70-F172-49EE-A3BC-26CBB26D7130}"/>
            </a:ext>
          </a:extLst>
        </cdr:cNvPr>
        <cdr:cNvCxnSpPr/>
      </cdr:nvCxnSpPr>
      <cdr:spPr>
        <a:xfrm xmlns:a="http://schemas.openxmlformats.org/drawingml/2006/main">
          <a:off x="1675358" y="811312"/>
          <a:ext cx="210593" cy="531713"/>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cdr:x>
      <cdr:y>0.00212</cdr:y>
    </cdr:from>
    <cdr:to>
      <cdr:x>1</cdr:x>
      <cdr:y>0.05538</cdr:y>
    </cdr:to>
    <cdr:grpSp>
      <cdr:nvGrpSpPr>
        <cdr:cNvPr id="4" name="グループ化 3">
          <a:extLst xmlns:a="http://schemas.openxmlformats.org/drawingml/2006/main">
            <a:ext uri="{FF2B5EF4-FFF2-40B4-BE49-F238E27FC236}">
              <a16:creationId xmlns:a16="http://schemas.microsoft.com/office/drawing/2014/main" id="{A8F51331-E1B9-4CCD-9ABF-D50323C5E09B}"/>
            </a:ext>
          </a:extLst>
        </cdr:cNvPr>
        <cdr:cNvGrpSpPr/>
      </cdr:nvGrpSpPr>
      <cdr:grpSpPr>
        <a:xfrm xmlns:a="http://schemas.openxmlformats.org/drawingml/2006/main">
          <a:off x="0" y="9935"/>
          <a:ext cx="8467725" cy="249603"/>
          <a:chOff x="-251519" y="6542"/>
          <a:chExt cx="8629553" cy="164867"/>
        </a:xfrm>
      </cdr:grpSpPr>
      <cdr:sp macro="" textlink="">
        <cdr:nvSpPr>
          <cdr:cNvPr id="2" name="テキスト ボックス 1"/>
          <cdr:cNvSpPr txBox="1"/>
        </cdr:nvSpPr>
        <cdr:spPr>
          <a:xfrm xmlns:a="http://schemas.openxmlformats.org/drawingml/2006/main">
            <a:off x="-251519" y="6542"/>
            <a:ext cx="638175" cy="1648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（百万円）</a:t>
            </a:r>
          </a:p>
        </cdr:txBody>
      </cdr:sp>
      <cdr:sp macro="" textlink="">
        <cdr:nvSpPr>
          <cdr:cNvPr id="3" name="テキスト ボックス 2"/>
          <cdr:cNvSpPr txBox="1"/>
        </cdr:nvSpPr>
        <cdr:spPr>
          <a:xfrm xmlns:a="http://schemas.openxmlformats.org/drawingml/2006/main">
            <a:off x="7920834" y="20700"/>
            <a:ext cx="457200" cy="1365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（行）</a:t>
            </a:r>
          </a:p>
        </cdr:txBody>
      </cdr:sp>
    </cdr:grpSp>
  </cdr:relSizeAnchor>
</c:userShapes>
</file>

<file path=ppt/drawings/drawing16.xml><?xml version="1.0" encoding="utf-8"?>
<c:userShapes xmlns:c="http://schemas.openxmlformats.org/drawingml/2006/chart">
  <cdr:relSizeAnchor xmlns:cdr="http://schemas.openxmlformats.org/drawingml/2006/chartDrawing">
    <cdr:from>
      <cdr:x>0.84988</cdr:x>
      <cdr:y>0.22406</cdr:y>
    </cdr:from>
    <cdr:to>
      <cdr:x>0.9624</cdr:x>
      <cdr:y>0.72209</cdr:y>
    </cdr:to>
    <cdr:sp macro="" textlink="">
      <cdr:nvSpPr>
        <cdr:cNvPr id="4" name="楕円 3"/>
        <cdr:cNvSpPr/>
      </cdr:nvSpPr>
      <cdr:spPr>
        <a:xfrm xmlns:a="http://schemas.openxmlformats.org/drawingml/2006/main">
          <a:off x="6932023" y="850007"/>
          <a:ext cx="917742" cy="1889352"/>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dr:relSizeAnchor xmlns:cdr="http://schemas.openxmlformats.org/drawingml/2006/chartDrawing">
    <cdr:from>
      <cdr:x>0.2192</cdr:x>
      <cdr:y>0.76281</cdr:y>
    </cdr:from>
    <cdr:to>
      <cdr:x>0.2699</cdr:x>
      <cdr:y>0.82614</cdr:y>
    </cdr:to>
    <cdr:sp macro="" textlink="">
      <cdr:nvSpPr>
        <cdr:cNvPr id="3" name="正方形/長方形 2"/>
        <cdr:cNvSpPr/>
      </cdr:nvSpPr>
      <cdr:spPr>
        <a:xfrm xmlns:a="http://schemas.openxmlformats.org/drawingml/2006/main" rot="18924040">
          <a:off x="1787919" y="2893856"/>
          <a:ext cx="413534" cy="240252"/>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7.xml><?xml version="1.0" encoding="utf-8"?>
<c:userShapes xmlns:c="http://schemas.openxmlformats.org/drawingml/2006/chart">
  <cdr:relSizeAnchor xmlns:cdr="http://schemas.openxmlformats.org/drawingml/2006/chartDrawing">
    <cdr:from>
      <cdr:x>0</cdr:x>
      <cdr:y>0.02052</cdr:y>
    </cdr:from>
    <cdr:to>
      <cdr:x>0.07827</cdr:x>
      <cdr:y>0.08484</cdr:y>
    </cdr:to>
    <cdr:sp macro="" textlink="">
      <cdr:nvSpPr>
        <cdr:cNvPr id="2" name="テキスト ボックス 1"/>
        <cdr:cNvSpPr txBox="1"/>
      </cdr:nvSpPr>
      <cdr:spPr>
        <a:xfrm xmlns:a="http://schemas.openxmlformats.org/drawingml/2006/main">
          <a:off x="0" y="93238"/>
          <a:ext cx="58184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（千人）</a:t>
          </a:r>
        </a:p>
      </cdr:txBody>
    </cdr:sp>
  </cdr:relSizeAnchor>
  <cdr:relSizeAnchor xmlns:cdr="http://schemas.openxmlformats.org/drawingml/2006/chartDrawing">
    <cdr:from>
      <cdr:x>0.94066</cdr:x>
      <cdr:y>0.02052</cdr:y>
    </cdr:from>
    <cdr:to>
      <cdr:x>1</cdr:x>
      <cdr:y>0.08484</cdr:y>
    </cdr:to>
    <cdr:sp macro="" textlink="">
      <cdr:nvSpPr>
        <cdr:cNvPr id="3" name="テキスト ボックス 2"/>
        <cdr:cNvSpPr txBox="1"/>
      </cdr:nvSpPr>
      <cdr:spPr>
        <a:xfrm xmlns:a="http://schemas.openxmlformats.org/drawingml/2006/main">
          <a:off x="6993104" y="93238"/>
          <a:ext cx="44113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a:t>
          </a:r>
        </a:p>
      </cdr:txBody>
    </cdr:sp>
  </cdr:relSizeAnchor>
</c:userShapes>
</file>

<file path=ppt/drawings/drawing18.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0.11625</cdr:x>
      <cdr:y>0.10824</cdr:y>
    </cdr:from>
    <cdr:to>
      <cdr:x>0.18437</cdr:x>
      <cdr:y>0.55208</cdr:y>
    </cdr:to>
    <cdr:sp macro="" textlink="">
      <cdr:nvSpPr>
        <cdr:cNvPr id="5" name="正方形/長方形 4"/>
        <cdr:cNvSpPr/>
      </cdr:nvSpPr>
      <cdr:spPr>
        <a:xfrm xmlns:a="http://schemas.openxmlformats.org/drawingml/2006/main">
          <a:off x="902572"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0.76753</cdr:x>
      <cdr:y>0.10824</cdr:y>
    </cdr:from>
    <cdr:to>
      <cdr:x>0.83565</cdr:x>
      <cdr:y>0.55208</cdr:y>
    </cdr:to>
    <cdr:sp macro="" textlink="">
      <cdr:nvSpPr>
        <cdr:cNvPr id="6" name="正方形/長方形 5"/>
        <cdr:cNvSpPr/>
      </cdr:nvSpPr>
      <cdr:spPr>
        <a:xfrm xmlns:a="http://schemas.openxmlformats.org/drawingml/2006/main">
          <a:off x="5959257"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0.84055</cdr:x>
      <cdr:y>0.10824</cdr:y>
    </cdr:from>
    <cdr:to>
      <cdr:x>0.90867</cdr:x>
      <cdr:y>0.55208</cdr:y>
    </cdr:to>
    <cdr:sp macro="" textlink="">
      <cdr:nvSpPr>
        <cdr:cNvPr id="7" name="正方形/長方形 6"/>
        <cdr:cNvSpPr/>
      </cdr:nvSpPr>
      <cdr:spPr>
        <a:xfrm xmlns:a="http://schemas.openxmlformats.org/drawingml/2006/main">
          <a:off x="6526221"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19.xml><?xml version="1.0" encoding="utf-8"?>
<c:userShapes xmlns:c="http://schemas.openxmlformats.org/drawingml/2006/chart">
  <cdr:relSizeAnchor xmlns:cdr="http://schemas.openxmlformats.org/drawingml/2006/chartDrawing">
    <cdr:from>
      <cdr:x>0.82419</cdr:x>
      <cdr:y>0.47982</cdr:y>
    </cdr:from>
    <cdr:to>
      <cdr:x>0.98785</cdr:x>
      <cdr:y>0.79762</cdr:y>
    </cdr:to>
    <cdr:sp macro="" textlink="">
      <cdr:nvSpPr>
        <cdr:cNvPr id="2" name="正方形/長方形 1"/>
        <cdr:cNvSpPr/>
      </cdr:nvSpPr>
      <cdr:spPr>
        <a:xfrm xmlns:a="http://schemas.openxmlformats.org/drawingml/2006/main">
          <a:off x="4568739" y="1415192"/>
          <a:ext cx="907192" cy="937311"/>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0.13344</cdr:x>
      <cdr:y>0.07787</cdr:y>
    </cdr:to>
    <cdr:sp macro="" textlink="">
      <cdr:nvSpPr>
        <cdr:cNvPr id="2" name="テキスト ボックス 1">
          <a:extLst xmlns:a="http://schemas.openxmlformats.org/drawingml/2006/main">
            <a:ext uri="{FF2B5EF4-FFF2-40B4-BE49-F238E27FC236}">
              <a16:creationId xmlns:a16="http://schemas.microsoft.com/office/drawing/2014/main" id="{90129C46-7EB0-4B26-A767-14AEFB00F784}"/>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ja-JP" altLang="en-US" sz="900">
              <a:solidFill>
                <a:srgbClr val="595959"/>
              </a:solidFill>
              <a:latin typeface="Meiryo UI" panose="020B0604030504040204" pitchFamily="50" charset="-128"/>
              <a:ea typeface="Meiryo UI" panose="020B0604030504040204" pitchFamily="50" charset="-128"/>
            </a:rPr>
            <a:t>（指数）</a:t>
          </a:r>
        </a:p>
      </cdr:txBody>
    </cdr:sp>
  </cdr:relSizeAnchor>
</c:userShapes>
</file>

<file path=ppt/drawings/drawing20.xml><?xml version="1.0" encoding="utf-8"?>
<c:userShapes xmlns:c="http://schemas.openxmlformats.org/drawingml/2006/chart">
  <cdr:relSizeAnchor xmlns:cdr="http://schemas.openxmlformats.org/drawingml/2006/chartDrawing">
    <cdr:from>
      <cdr:x>0.01398</cdr:x>
      <cdr:y>0.05071</cdr:y>
    </cdr:from>
    <cdr:to>
      <cdr:x>0.06123</cdr:x>
      <cdr:y>0.12831</cdr:y>
    </cdr:to>
    <cdr:sp macro="" textlink="">
      <cdr:nvSpPr>
        <cdr:cNvPr id="2" name="テキスト ボックス 1"/>
        <cdr:cNvSpPr txBox="1"/>
      </cdr:nvSpPr>
      <cdr:spPr>
        <a:xfrm xmlns:a="http://schemas.openxmlformats.org/drawingml/2006/main">
          <a:off x="123457"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0.12451</cdr:x>
      <cdr:y>0.13878</cdr:y>
    </cdr:from>
    <cdr:to>
      <cdr:x>0.46285</cdr:x>
      <cdr:y>0.22829</cdr:y>
    </cdr:to>
    <cdr:sp macro="" textlink="">
      <cdr:nvSpPr>
        <cdr:cNvPr id="4" name="テキスト ボックス 3"/>
        <cdr:cNvSpPr txBox="1"/>
      </cdr:nvSpPr>
      <cdr:spPr>
        <a:xfrm xmlns:a="http://schemas.openxmlformats.org/drawingml/2006/main">
          <a:off x="1112936" y="655009"/>
          <a:ext cx="302435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法定雇用率達成企業の割合（全国）</a:t>
          </a:r>
          <a:r>
            <a:rPr lang="en-US" altLang="ja-JP" sz="1000" dirty="0"/>
            <a:t>[</a:t>
          </a:r>
          <a:r>
            <a:rPr lang="ja-JP" altLang="en-US" sz="1000" dirty="0"/>
            <a:t>右目盛り</a:t>
          </a:r>
          <a:r>
            <a:rPr lang="en-US" altLang="ja-JP" sz="1000" dirty="0"/>
            <a:t>]</a:t>
          </a:r>
          <a:endParaRPr lang="ja-JP" altLang="en-US" sz="1000" dirty="0"/>
        </a:p>
      </cdr:txBody>
    </cdr:sp>
  </cdr:relSizeAnchor>
  <cdr:relSizeAnchor xmlns:cdr="http://schemas.openxmlformats.org/drawingml/2006/chartDrawing">
    <cdr:from>
      <cdr:x>0.28536</cdr:x>
      <cdr:y>0.42621</cdr:y>
    </cdr:from>
    <cdr:to>
      <cdr:x>0.6237</cdr:x>
      <cdr:y>0.51572</cdr:y>
    </cdr:to>
    <cdr:sp macro="" textlink="">
      <cdr:nvSpPr>
        <cdr:cNvPr id="5" name="テキスト ボックス 4"/>
        <cdr:cNvSpPr txBox="1"/>
      </cdr:nvSpPr>
      <cdr:spPr>
        <a:xfrm xmlns:a="http://schemas.openxmlformats.org/drawingml/2006/main">
          <a:off x="2550796" y="2011543"/>
          <a:ext cx="3024353" cy="422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法定雇用率達成企業の割合（大阪府）</a:t>
          </a:r>
          <a:r>
            <a:rPr lang="en-US" altLang="ja-JP" sz="1000"/>
            <a:t>[</a:t>
          </a:r>
          <a:r>
            <a:rPr lang="ja-JP" altLang="en-US" sz="1000"/>
            <a:t>右目盛り</a:t>
          </a:r>
          <a:r>
            <a:rPr lang="en-US" altLang="ja-JP" sz="1000"/>
            <a:t>]</a:t>
          </a:r>
          <a:endParaRPr lang="ja-JP" altLang="en-US" sz="1000"/>
        </a:p>
      </cdr:txBody>
    </cdr:sp>
  </cdr:relSizeAnchor>
  <cdr:relSizeAnchor xmlns:cdr="http://schemas.openxmlformats.org/drawingml/2006/chartDrawing">
    <cdr:from>
      <cdr:x>0.21536</cdr:x>
      <cdr:y>0.51817</cdr:y>
    </cdr:from>
    <cdr:to>
      <cdr:x>0.43905</cdr:x>
      <cdr:y>0.60768</cdr:y>
    </cdr:to>
    <cdr:sp macro="" textlink="">
      <cdr:nvSpPr>
        <cdr:cNvPr id="6" name="テキスト ボックス 5"/>
        <cdr:cNvSpPr txBox="1"/>
      </cdr:nvSpPr>
      <cdr:spPr>
        <a:xfrm xmlns:a="http://schemas.openxmlformats.org/drawingml/2006/main">
          <a:off x="1925045" y="244554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実雇用率（全国）</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0.6082</cdr:x>
      <cdr:y>0.70271</cdr:y>
    </cdr:from>
    <cdr:to>
      <cdr:x>0.8319</cdr:x>
      <cdr:y>0.79222</cdr:y>
    </cdr:to>
    <cdr:sp macro="" textlink="">
      <cdr:nvSpPr>
        <cdr:cNvPr id="7" name="テキスト ボックス 6"/>
        <cdr:cNvSpPr txBox="1"/>
      </cdr:nvSpPr>
      <cdr:spPr>
        <a:xfrm xmlns:a="http://schemas.openxmlformats.org/drawingml/2006/main">
          <a:off x="5436578" y="331653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実雇用率（大阪府）</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0.90764</cdr:x>
      <cdr:y>0.05071</cdr:y>
    </cdr:from>
    <cdr:to>
      <cdr:x>0.95489</cdr:x>
      <cdr:y>0.12831</cdr:y>
    </cdr:to>
    <cdr:sp macro="" textlink="">
      <cdr:nvSpPr>
        <cdr:cNvPr id="9" name="テキスト ボックス 8"/>
        <cdr:cNvSpPr txBox="1"/>
      </cdr:nvSpPr>
      <cdr:spPr>
        <a:xfrm xmlns:a="http://schemas.openxmlformats.org/drawingml/2006/main">
          <a:off x="8015600"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0.37417</cdr:x>
      <cdr:y>0.18547</cdr:y>
    </cdr:from>
    <cdr:to>
      <cdr:x>0.39882</cdr:x>
      <cdr:y>0.27392</cdr:y>
    </cdr:to>
    <cdr:cxnSp macro="">
      <cdr:nvCxnSpPr>
        <cdr:cNvPr id="11" name="直線矢印コネクタ 10">
          <a:extLst xmlns:a="http://schemas.openxmlformats.org/drawingml/2006/main">
            <a:ext uri="{FF2B5EF4-FFF2-40B4-BE49-F238E27FC236}">
              <a16:creationId xmlns:a16="http://schemas.microsoft.com/office/drawing/2014/main" id="{67D1B1FA-6DBA-476C-AF64-176D26EE604D}"/>
            </a:ext>
          </a:extLst>
        </cdr:cNvPr>
        <cdr:cNvCxnSpPr/>
      </cdr:nvCxnSpPr>
      <cdr:spPr>
        <a:xfrm xmlns:a="http://schemas.openxmlformats.org/drawingml/2006/main">
          <a:off x="3304374" y="913120"/>
          <a:ext cx="217715" cy="43542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0.5452</cdr:x>
      <cdr:y>0.34302</cdr:y>
    </cdr:from>
    <cdr:to>
      <cdr:x>0.58834</cdr:x>
      <cdr:y>0.42317</cdr:y>
    </cdr:to>
    <cdr:cxnSp macro="">
      <cdr:nvCxnSpPr>
        <cdr:cNvPr id="12" name="直線矢印コネクタ 11">
          <a:extLst xmlns:a="http://schemas.openxmlformats.org/drawingml/2006/main">
            <a:ext uri="{FF2B5EF4-FFF2-40B4-BE49-F238E27FC236}">
              <a16:creationId xmlns:a16="http://schemas.microsoft.com/office/drawing/2014/main" id="{D3E2A774-EF7F-41F8-9056-41C1C83EF998}"/>
            </a:ext>
          </a:extLst>
        </cdr:cNvPr>
        <cdr:cNvCxnSpPr/>
      </cdr:nvCxnSpPr>
      <cdr:spPr>
        <a:xfrm xmlns:a="http://schemas.openxmlformats.org/drawingml/2006/main" flipV="1">
          <a:off x="4814767" y="1688727"/>
          <a:ext cx="381000" cy="39460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0.42039</cdr:x>
      <cdr:y>0.55031</cdr:y>
    </cdr:from>
    <cdr:to>
      <cdr:x>0.47586</cdr:x>
      <cdr:y>0.61664</cdr:y>
    </cdr:to>
    <cdr:cxnSp macro="">
      <cdr:nvCxnSpPr>
        <cdr:cNvPr id="17" name="直線矢印コネクタ 16">
          <a:extLst xmlns:a="http://schemas.openxmlformats.org/drawingml/2006/main">
            <a:ext uri="{FF2B5EF4-FFF2-40B4-BE49-F238E27FC236}">
              <a16:creationId xmlns:a16="http://schemas.microsoft.com/office/drawing/2014/main" id="{BD12CAB7-481D-4424-BC5E-52FE781C40DC}"/>
            </a:ext>
          </a:extLst>
        </cdr:cNvPr>
        <cdr:cNvCxnSpPr/>
      </cdr:nvCxnSpPr>
      <cdr:spPr>
        <a:xfrm xmlns:a="http://schemas.openxmlformats.org/drawingml/2006/main">
          <a:off x="3712589" y="2709262"/>
          <a:ext cx="489856" cy="32657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0.58834</cdr:x>
      <cdr:y>0.6277</cdr:y>
    </cdr:from>
    <cdr:to>
      <cdr:x>0.62224</cdr:x>
      <cdr:y>0.70785</cdr:y>
    </cdr:to>
    <cdr:cxnSp macro="">
      <cdr:nvCxnSpPr>
        <cdr:cNvPr id="19" name="直線矢印コネクタ 18">
          <a:extLst xmlns:a="http://schemas.openxmlformats.org/drawingml/2006/main">
            <a:ext uri="{FF2B5EF4-FFF2-40B4-BE49-F238E27FC236}">
              <a16:creationId xmlns:a16="http://schemas.microsoft.com/office/drawing/2014/main" id="{43FFCC5D-A1F9-4F26-9C68-CF4D56B65912}"/>
            </a:ext>
          </a:extLst>
        </cdr:cNvPr>
        <cdr:cNvCxnSpPr/>
      </cdr:nvCxnSpPr>
      <cdr:spPr>
        <a:xfrm xmlns:a="http://schemas.openxmlformats.org/drawingml/2006/main" flipH="1" flipV="1">
          <a:off x="5195767" y="3090263"/>
          <a:ext cx="299357" cy="39460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1.xml><?xml version="1.0" encoding="utf-8"?>
<c:userShapes xmlns:c="http://schemas.openxmlformats.org/drawingml/2006/chart">
  <cdr:relSizeAnchor xmlns:cdr="http://schemas.openxmlformats.org/drawingml/2006/chartDrawing">
    <cdr:from>
      <cdr:x>0</cdr:x>
      <cdr:y>0.01296</cdr:y>
    </cdr:from>
    <cdr:to>
      <cdr:x>0.04599</cdr:x>
      <cdr:y>0.05977</cdr:y>
    </cdr:to>
    <cdr:sp macro="" textlink="">
      <cdr:nvSpPr>
        <cdr:cNvPr id="2" name="テキスト ボックス 1"/>
        <cdr:cNvSpPr txBox="1"/>
      </cdr:nvSpPr>
      <cdr:spPr>
        <a:xfrm xmlns:a="http://schemas.openxmlformats.org/drawingml/2006/main">
          <a:off x="0" y="62348"/>
          <a:ext cx="420091" cy="225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a:t>
          </a:r>
        </a:p>
      </cdr:txBody>
    </cdr:sp>
  </cdr:relSizeAnchor>
</c:userShapes>
</file>

<file path=ppt/drawings/drawing22.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24.xml><?xml version="1.0" encoding="utf-8"?>
<c:userShapes xmlns:c="http://schemas.openxmlformats.org/drawingml/2006/chart">
  <cdr:relSizeAnchor xmlns:cdr="http://schemas.openxmlformats.org/drawingml/2006/chartDrawing">
    <cdr:from>
      <cdr:x>0.06569</cdr:x>
      <cdr:y>0.03111</cdr:y>
    </cdr:from>
    <cdr:to>
      <cdr:x>0.1425</cdr:x>
      <cdr:y>0.19126</cdr:y>
    </cdr:to>
    <cdr:sp macro="" textlink="">
      <cdr:nvSpPr>
        <cdr:cNvPr id="2" name="テキスト ボックス 1"/>
        <cdr:cNvSpPr txBox="1"/>
      </cdr:nvSpPr>
      <cdr:spPr>
        <a:xfrm xmlns:a="http://schemas.openxmlformats.org/drawingml/2006/main">
          <a:off x="610357" y="54428"/>
          <a:ext cx="713688" cy="2802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a:t>
          </a:r>
          <a:endParaRPr lang="ja-JP" altLang="en-US" sz="1100"/>
        </a:p>
      </cdr:txBody>
    </cdr:sp>
  </cdr:relSizeAnchor>
</c:userShapes>
</file>

<file path=ppt/drawings/drawing25.xml><?xml version="1.0" encoding="utf-8"?>
<c:userShapes xmlns:c="http://schemas.openxmlformats.org/drawingml/2006/chart">
  <cdr:relSizeAnchor xmlns:cdr="http://schemas.openxmlformats.org/drawingml/2006/chartDrawing">
    <cdr:from>
      <cdr:x>0</cdr:x>
      <cdr:y>0.00424</cdr:y>
    </cdr:from>
    <cdr:to>
      <cdr:x>0.12846</cdr:x>
      <cdr:y>0.06241</cdr:y>
    </cdr:to>
    <cdr:sp macro="" textlink="">
      <cdr:nvSpPr>
        <cdr:cNvPr id="2" name="テキスト ボックス 1">
          <a:extLst xmlns:a="http://schemas.openxmlformats.org/drawingml/2006/main">
            <a:ext uri="{FF2B5EF4-FFF2-40B4-BE49-F238E27FC236}">
              <a16:creationId xmlns:a16="http://schemas.microsoft.com/office/drawing/2014/main" id="{36103382-E5B0-4CB5-8DA9-F54142C709BE}"/>
            </a:ext>
          </a:extLst>
        </cdr:cNvPr>
        <cdr:cNvSpPr txBox="1"/>
      </cdr:nvSpPr>
      <cdr:spPr>
        <a:xfrm xmlns:a="http://schemas.openxmlformats.org/drawingml/2006/main">
          <a:off x="0" y="19844"/>
          <a:ext cx="578303" cy="2721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（億円）</a:t>
          </a:r>
        </a:p>
      </cdr:txBody>
    </cdr:sp>
  </cdr:relSizeAnchor>
  <cdr:relSizeAnchor xmlns:cdr="http://schemas.openxmlformats.org/drawingml/2006/chartDrawing">
    <cdr:from>
      <cdr:x>0.52072</cdr:x>
      <cdr:y>0.20527</cdr:y>
    </cdr:from>
    <cdr:to>
      <cdr:x>0.67338</cdr:x>
      <cdr:y>0.24603</cdr:y>
    </cdr:to>
    <cdr:sp macro="" textlink="">
      <cdr:nvSpPr>
        <cdr:cNvPr id="3" name="吹き出し: 線 2">
          <a:extLst xmlns:a="http://schemas.openxmlformats.org/drawingml/2006/main">
            <a:ext uri="{FF2B5EF4-FFF2-40B4-BE49-F238E27FC236}">
              <a16:creationId xmlns:a16="http://schemas.microsoft.com/office/drawing/2014/main" id="{D958B876-440B-4064-8173-9A41F2EA5507}"/>
            </a:ext>
          </a:extLst>
        </cdr:cNvPr>
        <cdr:cNvSpPr/>
      </cdr:nvSpPr>
      <cdr:spPr>
        <a:xfrm xmlns:a="http://schemas.openxmlformats.org/drawingml/2006/main">
          <a:off x="2330865" y="964579"/>
          <a:ext cx="683316" cy="191535"/>
        </a:xfrm>
        <a:prstGeom xmlns:a="http://schemas.openxmlformats.org/drawingml/2006/main" prst="borderCallout1">
          <a:avLst>
            <a:gd name="adj1" fmla="val 115114"/>
            <a:gd name="adj2" fmla="val 66481"/>
            <a:gd name="adj3" fmla="val 263998"/>
            <a:gd name="adj4" fmla="val 132896"/>
          </a:avLst>
        </a:prstGeom>
        <a:solidFill xmlns:a="http://schemas.openxmlformats.org/drawingml/2006/main">
          <a:schemeClr val="bg1"/>
        </a:solidFill>
        <a:ln xmlns:a="http://schemas.openxmlformats.org/drawingml/2006/main" w="12700">
          <a:solidFill>
            <a:srgbClr val="C050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成田空港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0.28133</cdr:x>
      <cdr:y>0.5038</cdr:y>
    </cdr:from>
    <cdr:to>
      <cdr:x>0.43399</cdr:x>
      <cdr:y>0.54456</cdr:y>
    </cdr:to>
    <cdr:sp macro="" textlink="">
      <cdr:nvSpPr>
        <cdr:cNvPr id="4" name="吹き出し: 線 3">
          <a:extLst xmlns:a="http://schemas.openxmlformats.org/drawingml/2006/main">
            <a:ext uri="{FF2B5EF4-FFF2-40B4-BE49-F238E27FC236}">
              <a16:creationId xmlns:a16="http://schemas.microsoft.com/office/drawing/2014/main" id="{46345D07-5D68-4381-983B-2B8342FC0040}"/>
            </a:ext>
          </a:extLst>
        </cdr:cNvPr>
        <cdr:cNvSpPr/>
      </cdr:nvSpPr>
      <cdr:spPr>
        <a:xfrm xmlns:a="http://schemas.openxmlformats.org/drawingml/2006/main">
          <a:off x="1259303" y="2367446"/>
          <a:ext cx="683316" cy="191535"/>
        </a:xfrm>
        <a:prstGeom xmlns:a="http://schemas.openxmlformats.org/drawingml/2006/main" prst="borderCallout1">
          <a:avLst>
            <a:gd name="adj1" fmla="val 115114"/>
            <a:gd name="adj2" fmla="val 66481"/>
            <a:gd name="adj3" fmla="val 280214"/>
            <a:gd name="adj4" fmla="val 113199"/>
          </a:avLst>
        </a:prstGeom>
        <a:solidFill xmlns:a="http://schemas.openxmlformats.org/drawingml/2006/main">
          <a:schemeClr val="bg1"/>
        </a:solidFill>
        <a:ln xmlns:a="http://schemas.openxmlformats.org/drawingml/2006/main" w="12700">
          <a:solidFill>
            <a:srgbClr val="4A7EBB"/>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関西空港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0.77746</cdr:x>
      <cdr:y>0.64261</cdr:y>
    </cdr:from>
    <cdr:to>
      <cdr:x>0.93012</cdr:x>
      <cdr:y>0.68337</cdr:y>
    </cdr:to>
    <cdr:sp macro="" textlink="">
      <cdr:nvSpPr>
        <cdr:cNvPr id="5" name="吹き出し: 線 4">
          <a:extLst xmlns:a="http://schemas.openxmlformats.org/drawingml/2006/main">
            <a:ext uri="{FF2B5EF4-FFF2-40B4-BE49-F238E27FC236}">
              <a16:creationId xmlns:a16="http://schemas.microsoft.com/office/drawing/2014/main" id="{3B8932CE-F05B-4DFC-9C75-996730577EA7}"/>
            </a:ext>
          </a:extLst>
        </cdr:cNvPr>
        <cdr:cNvSpPr/>
      </cdr:nvSpPr>
      <cdr:spPr>
        <a:xfrm xmlns:a="http://schemas.openxmlformats.org/drawingml/2006/main">
          <a:off x="3480077" y="3019701"/>
          <a:ext cx="683316" cy="191535"/>
        </a:xfrm>
        <a:prstGeom xmlns:a="http://schemas.openxmlformats.org/drawingml/2006/main" prst="borderCallout1">
          <a:avLst>
            <a:gd name="adj1" fmla="val 117817"/>
            <a:gd name="adj2" fmla="val 2845"/>
            <a:gd name="adj3" fmla="val 242376"/>
            <a:gd name="adj4" fmla="val -25437"/>
          </a:avLst>
        </a:prstGeom>
        <a:solidFill xmlns:a="http://schemas.openxmlformats.org/drawingml/2006/main">
          <a:schemeClr val="bg1"/>
        </a:solidFill>
        <a:ln xmlns:a="http://schemas.openxmlformats.org/drawingml/2006/main" w="12700">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中部空港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cdr:x>
      <cdr:y>0.02471</cdr:y>
    </cdr:from>
    <cdr:to>
      <cdr:x>0.14805</cdr:x>
      <cdr:y>0.10332</cdr:y>
    </cdr:to>
    <cdr:sp macro="" textlink="">
      <cdr:nvSpPr>
        <cdr:cNvPr id="2" name="テキスト ボックス 1">
          <a:extLst xmlns:a="http://schemas.openxmlformats.org/drawingml/2006/main">
            <a:ext uri="{FF2B5EF4-FFF2-40B4-BE49-F238E27FC236}">
              <a16:creationId xmlns:a16="http://schemas.microsoft.com/office/drawing/2014/main" id="{FE063B1F-792F-46BB-91E0-C160780E78A7}"/>
            </a:ext>
          </a:extLst>
        </cdr:cNvPr>
        <cdr:cNvSpPr txBox="1"/>
      </cdr:nvSpPr>
      <cdr:spPr>
        <a:xfrm xmlns:a="http://schemas.openxmlformats.org/drawingml/2006/main">
          <a:off x="0" y="104775"/>
          <a:ext cx="590550" cy="333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（万</a:t>
          </a:r>
          <a:r>
            <a:rPr lang="en-US" altLang="ja-JP" sz="900">
              <a:latin typeface="Meiryo UI" panose="020B0604030504040204" pitchFamily="50" charset="-128"/>
              <a:ea typeface="Meiryo UI" panose="020B0604030504040204" pitchFamily="50" charset="-128"/>
            </a:rPr>
            <a:t>t</a:t>
          </a:r>
          <a:r>
            <a:rPr lang="ja-JP" altLang="en-US" sz="9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0.4473</cdr:x>
      <cdr:y>0.13326</cdr:y>
    </cdr:from>
    <cdr:to>
      <cdr:x>0.61935</cdr:x>
      <cdr:y>0.17931</cdr:y>
    </cdr:to>
    <cdr:sp macro="" textlink="">
      <cdr:nvSpPr>
        <cdr:cNvPr id="3" name="吹き出し: 線 2">
          <a:extLst xmlns:a="http://schemas.openxmlformats.org/drawingml/2006/main">
            <a:ext uri="{FF2B5EF4-FFF2-40B4-BE49-F238E27FC236}">
              <a16:creationId xmlns:a16="http://schemas.microsoft.com/office/drawing/2014/main" id="{6D3649D2-C451-46B0-A838-3F9C7F4C13AA}"/>
            </a:ext>
          </a:extLst>
        </cdr:cNvPr>
        <cdr:cNvSpPr/>
      </cdr:nvSpPr>
      <cdr:spPr>
        <a:xfrm xmlns:a="http://schemas.openxmlformats.org/drawingml/2006/main">
          <a:off x="1784180" y="565150"/>
          <a:ext cx="686269" cy="195285"/>
        </a:xfrm>
        <a:prstGeom xmlns:a="http://schemas.openxmlformats.org/drawingml/2006/main" prst="borderCallout1">
          <a:avLst>
            <a:gd name="adj1" fmla="val 115114"/>
            <a:gd name="adj2" fmla="val 66481"/>
            <a:gd name="adj3" fmla="val 263998"/>
            <a:gd name="adj4" fmla="val 132896"/>
          </a:avLst>
        </a:prstGeom>
        <a:solidFill xmlns:a="http://schemas.openxmlformats.org/drawingml/2006/main">
          <a:schemeClr val="bg1"/>
        </a:solidFill>
        <a:ln xmlns:a="http://schemas.openxmlformats.org/drawingml/2006/main" w="12700">
          <a:solidFill>
            <a:srgbClr val="C050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成田空港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0.20855</cdr:x>
      <cdr:y>0.51321</cdr:y>
    </cdr:from>
    <cdr:to>
      <cdr:x>0.3806</cdr:x>
      <cdr:y>0.55926</cdr:y>
    </cdr:to>
    <cdr:sp macro="" textlink="">
      <cdr:nvSpPr>
        <cdr:cNvPr id="4" name="吹き出し: 線 3">
          <a:extLst xmlns:a="http://schemas.openxmlformats.org/drawingml/2006/main">
            <a:ext uri="{FF2B5EF4-FFF2-40B4-BE49-F238E27FC236}">
              <a16:creationId xmlns:a16="http://schemas.microsoft.com/office/drawing/2014/main" id="{8669E316-3B6F-427D-8068-96835063D155}"/>
            </a:ext>
          </a:extLst>
        </cdr:cNvPr>
        <cdr:cNvSpPr/>
      </cdr:nvSpPr>
      <cdr:spPr>
        <a:xfrm xmlns:a="http://schemas.openxmlformats.org/drawingml/2006/main">
          <a:off x="831850" y="2176410"/>
          <a:ext cx="686269" cy="195285"/>
        </a:xfrm>
        <a:prstGeom xmlns:a="http://schemas.openxmlformats.org/drawingml/2006/main" prst="borderCallout1">
          <a:avLst>
            <a:gd name="adj1" fmla="val 115114"/>
            <a:gd name="adj2" fmla="val 66481"/>
            <a:gd name="adj3" fmla="val 280214"/>
            <a:gd name="adj4" fmla="val 113199"/>
          </a:avLst>
        </a:prstGeom>
        <a:solidFill xmlns:a="http://schemas.openxmlformats.org/drawingml/2006/main">
          <a:schemeClr val="bg1"/>
        </a:solidFill>
        <a:ln xmlns:a="http://schemas.openxmlformats.org/drawingml/2006/main" w="12700">
          <a:solidFill>
            <a:srgbClr val="4A7EBB"/>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関西空港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0.69127</cdr:x>
      <cdr:y>0.70147</cdr:y>
    </cdr:from>
    <cdr:to>
      <cdr:x>0.86332</cdr:x>
      <cdr:y>0.74752</cdr:y>
    </cdr:to>
    <cdr:sp macro="" textlink="">
      <cdr:nvSpPr>
        <cdr:cNvPr id="5" name="吹き出し: 線 4">
          <a:extLst xmlns:a="http://schemas.openxmlformats.org/drawingml/2006/main">
            <a:ext uri="{FF2B5EF4-FFF2-40B4-BE49-F238E27FC236}">
              <a16:creationId xmlns:a16="http://schemas.microsoft.com/office/drawing/2014/main" id="{15E84BC5-8149-4CF8-81DB-EB8A7A0A916E}"/>
            </a:ext>
          </a:extLst>
        </cdr:cNvPr>
        <cdr:cNvSpPr/>
      </cdr:nvSpPr>
      <cdr:spPr>
        <a:xfrm xmlns:a="http://schemas.openxmlformats.org/drawingml/2006/main">
          <a:off x="2757356" y="2974812"/>
          <a:ext cx="686268" cy="195285"/>
        </a:xfrm>
        <a:prstGeom xmlns:a="http://schemas.openxmlformats.org/drawingml/2006/main" prst="borderCallout1">
          <a:avLst>
            <a:gd name="adj1" fmla="val 117817"/>
            <a:gd name="adj2" fmla="val 2845"/>
            <a:gd name="adj3" fmla="val 242376"/>
            <a:gd name="adj4" fmla="val -25437"/>
          </a:avLst>
        </a:prstGeom>
        <a:solidFill xmlns:a="http://schemas.openxmlformats.org/drawingml/2006/main">
          <a:schemeClr val="bg1"/>
        </a:solidFill>
        <a:ln xmlns:a="http://schemas.openxmlformats.org/drawingml/2006/main" w="12700">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a:solidFill>
                <a:sysClr val="windowText" lastClr="000000"/>
              </a:solidFill>
              <a:latin typeface="Meiryo UI" panose="020B0604030504040204" pitchFamily="50" charset="-128"/>
              <a:ea typeface="Meiryo UI" panose="020B0604030504040204" pitchFamily="50" charset="-128"/>
            </a:rPr>
            <a:t>中部空港</a:t>
          </a:r>
          <a:endParaRPr lang="ja-JP" sz="900">
            <a:solidFill>
              <a:sysClr val="windowText" lastClr="000000"/>
            </a:solidFill>
            <a:latin typeface="Meiryo UI" panose="020B0604030504040204" pitchFamily="50" charset="-128"/>
            <a:ea typeface="Meiryo UI" panose="020B0604030504040204" pitchFamily="50" charset="-128"/>
          </a:endParaRPr>
        </a:p>
      </cdr:txBody>
    </cdr:sp>
  </cdr:relSizeAnchor>
</c:userShapes>
</file>

<file path=ppt/drawings/drawing27.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28.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25" y="0"/>
          <a:ext cx="738805" cy="3137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29.xml><?xml version="1.0" encoding="utf-8"?>
<c:userShapes xmlns:c="http://schemas.openxmlformats.org/drawingml/2006/chart">
  <cdr:relSizeAnchor xmlns:cdr="http://schemas.openxmlformats.org/drawingml/2006/chartDrawing">
    <cdr:from>
      <cdr:x>0</cdr:x>
      <cdr:y>0.04929</cdr:y>
    </cdr:from>
    <cdr:to>
      <cdr:x>0.18</cdr:x>
      <cdr:y>0.13891</cdr:y>
    </cdr:to>
    <cdr:sp macro="" textlink="">
      <cdr:nvSpPr>
        <cdr:cNvPr id="2" name="テキスト ボックス 1">
          <a:extLst xmlns:a="http://schemas.openxmlformats.org/drawingml/2006/main">
            <a:ext uri="{FF2B5EF4-FFF2-40B4-BE49-F238E27FC236}">
              <a16:creationId xmlns:a16="http://schemas.microsoft.com/office/drawing/2014/main" id="{102A8C25-661E-4639-9FF9-D6D356C8BC62}"/>
            </a:ext>
          </a:extLst>
        </cdr:cNvPr>
        <cdr:cNvSpPr txBox="1"/>
      </cdr:nvSpPr>
      <cdr:spPr>
        <a:xfrm xmlns:a="http://schemas.openxmlformats.org/drawingml/2006/main">
          <a:off x="0" y="184898"/>
          <a:ext cx="840441" cy="3361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100">
              <a:solidFill>
                <a:sysClr val="windowText" lastClr="000000"/>
              </a:solidFill>
              <a:latin typeface="Meiryo UI" panose="020B0604030504040204" pitchFamily="50" charset="-128"/>
              <a:ea typeface="Meiryo UI" panose="020B0604030504040204" pitchFamily="50" charset="-128"/>
            </a:rPr>
            <a:t>（便／週）</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0.0104</cdr:y>
    </cdr:from>
    <cdr:to>
      <cdr:x>0.15907</cdr:x>
      <cdr:y>0.09876</cdr:y>
    </cdr:to>
    <cdr:sp macro="" textlink="">
      <cdr:nvSpPr>
        <cdr:cNvPr id="2" name="テキスト ボックス 1">
          <a:extLst xmlns:a="http://schemas.openxmlformats.org/drawingml/2006/main">
            <a:ext uri="{FF2B5EF4-FFF2-40B4-BE49-F238E27FC236}">
              <a16:creationId xmlns:a16="http://schemas.microsoft.com/office/drawing/2014/main" id="{8D78A556-A7FE-460F-AEBA-14DB4744A611}"/>
            </a:ext>
          </a:extLst>
        </cdr:cNvPr>
        <cdr:cNvSpPr txBox="1"/>
      </cdr:nvSpPr>
      <cdr:spPr>
        <a:xfrm xmlns:a="http://schemas.openxmlformats.org/drawingml/2006/main">
          <a:off x="0" y="37706"/>
          <a:ext cx="550069" cy="3203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（万人泊）</a:t>
          </a:r>
        </a:p>
      </cdr:txBody>
    </cdr:sp>
  </cdr:relSizeAnchor>
  <cdr:relSizeAnchor xmlns:cdr="http://schemas.openxmlformats.org/drawingml/2006/chartDrawing">
    <cdr:from>
      <cdr:x>0.90312</cdr:x>
      <cdr:y>0.0104</cdr:y>
    </cdr:from>
    <cdr:to>
      <cdr:x>1</cdr:x>
      <cdr:y>0.09876</cdr:y>
    </cdr:to>
    <cdr:sp macro="" textlink="">
      <cdr:nvSpPr>
        <cdr:cNvPr id="3" name="テキスト ボックス 2">
          <a:extLst xmlns:a="http://schemas.openxmlformats.org/drawingml/2006/main">
            <a:ext uri="{FF2B5EF4-FFF2-40B4-BE49-F238E27FC236}">
              <a16:creationId xmlns:a16="http://schemas.microsoft.com/office/drawing/2014/main" id="{38FE18E4-F214-4AC6-BCDA-07C6AB2C094B}"/>
            </a:ext>
          </a:extLst>
        </cdr:cNvPr>
        <cdr:cNvSpPr txBox="1"/>
      </cdr:nvSpPr>
      <cdr:spPr>
        <a:xfrm xmlns:a="http://schemas.openxmlformats.org/drawingml/2006/main">
          <a:off x="3114674" y="38100"/>
          <a:ext cx="334125" cy="323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a:t>
          </a:r>
          <a:r>
            <a:rPr lang="en-US" altLang="ja-JP" sz="800">
              <a:latin typeface="Meiryo UI" panose="020B0604030504040204" pitchFamily="50" charset="-128"/>
              <a:ea typeface="Meiryo UI" panose="020B0604030504040204" pitchFamily="50" charset="-128"/>
            </a:rPr>
            <a:t>%</a:t>
          </a:r>
          <a:r>
            <a:rPr lang="ja-JP" altLang="en-US" sz="800">
              <a:latin typeface="Meiryo UI" panose="020B0604030504040204" pitchFamily="50" charset="-128"/>
              <a:ea typeface="Meiryo UI" panose="020B0604030504040204" pitchFamily="50" charset="-128"/>
            </a:rPr>
            <a:t>）</a:t>
          </a:r>
        </a:p>
      </cdr:txBody>
    </cdr:sp>
  </cdr:relSizeAnchor>
</c:userShapes>
</file>

<file path=ppt/drawings/drawing30.xml><?xml version="1.0" encoding="utf-8"?>
<c:userShapes xmlns:c="http://schemas.openxmlformats.org/drawingml/2006/chart">
  <cdr:relSizeAnchor xmlns:cdr="http://schemas.openxmlformats.org/drawingml/2006/chartDrawing">
    <cdr:from>
      <cdr:x>0.6326</cdr:x>
      <cdr:y>0.27154</cdr:y>
    </cdr:from>
    <cdr:to>
      <cdr:x>0.67937</cdr:x>
      <cdr:y>0.67127</cdr:y>
    </cdr:to>
    <cdr:sp macro="" textlink="">
      <cdr:nvSpPr>
        <cdr:cNvPr id="2" name="テキスト ボックス 1">
          <a:extLst xmlns:a="http://schemas.openxmlformats.org/drawingml/2006/main">
            <a:ext uri="{FF2B5EF4-FFF2-40B4-BE49-F238E27FC236}">
              <a16:creationId xmlns:a16="http://schemas.microsoft.com/office/drawing/2014/main" id="{2646653F-CA53-475D-9882-D1A5414D6AB5}"/>
            </a:ext>
          </a:extLst>
        </cdr:cNvPr>
        <cdr:cNvSpPr txBox="1"/>
      </cdr:nvSpPr>
      <cdr:spPr>
        <a:xfrm xmlns:a="http://schemas.openxmlformats.org/drawingml/2006/main">
          <a:off x="5700428" y="546827"/>
          <a:ext cx="421461" cy="804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a:latin typeface="+mn-lt"/>
            </a:rPr>
            <a:t>101</a:t>
          </a:r>
        </a:p>
        <a:p xmlns:a="http://schemas.openxmlformats.org/drawingml/2006/main">
          <a:pPr algn="ctr"/>
          <a:r>
            <a:rPr lang="en-US" altLang="ja-JP" sz="900">
              <a:latin typeface="+mn-lt"/>
            </a:rPr>
            <a:t>28</a:t>
          </a:r>
        </a:p>
        <a:p xmlns:a="http://schemas.openxmlformats.org/drawingml/2006/main">
          <a:pPr algn="ctr"/>
          <a:r>
            <a:rPr lang="en-US" altLang="ja-JP" sz="900">
              <a:latin typeface="+mn-lt"/>
            </a:rPr>
            <a:t>13</a:t>
          </a:r>
        </a:p>
        <a:p xmlns:a="http://schemas.openxmlformats.org/drawingml/2006/main">
          <a:pPr algn="ctr"/>
          <a:r>
            <a:rPr lang="en-US" altLang="ja-JP" sz="900">
              <a:latin typeface="+mn-lt"/>
            </a:rPr>
            <a:t>15</a:t>
          </a:r>
        </a:p>
        <a:p xmlns:a="http://schemas.openxmlformats.org/drawingml/2006/main">
          <a:pPr algn="ctr"/>
          <a:r>
            <a:rPr lang="en-US" altLang="ja-JP" sz="900">
              <a:latin typeface="+mn-lt"/>
            </a:rPr>
            <a:t>45</a:t>
          </a:r>
          <a:endParaRPr lang="ja-JP" altLang="en-US" sz="900">
            <a:latin typeface="+mn-lt"/>
          </a:endParaRPr>
        </a:p>
      </cdr:txBody>
    </cdr:sp>
  </cdr:relSizeAnchor>
  <cdr:relSizeAnchor xmlns:cdr="http://schemas.openxmlformats.org/drawingml/2006/chartDrawing">
    <cdr:from>
      <cdr:x>0.6948</cdr:x>
      <cdr:y>0.27154</cdr:y>
    </cdr:from>
    <cdr:to>
      <cdr:x>0.74157</cdr:x>
      <cdr:y>0.67127</cdr:y>
    </cdr:to>
    <cdr:sp macro="" textlink="">
      <cdr:nvSpPr>
        <cdr:cNvPr id="3" name="テキスト ボックス 2">
          <a:extLst xmlns:a="http://schemas.openxmlformats.org/drawingml/2006/main">
            <a:ext uri="{FF2B5EF4-FFF2-40B4-BE49-F238E27FC236}">
              <a16:creationId xmlns:a16="http://schemas.microsoft.com/office/drawing/2014/main" id="{31F779C0-085E-4A2F-9BBC-E57F0FCBE576}"/>
            </a:ext>
          </a:extLst>
        </cdr:cNvPr>
        <cdr:cNvSpPr txBox="1"/>
      </cdr:nvSpPr>
      <cdr:spPr>
        <a:xfrm xmlns:a="http://schemas.openxmlformats.org/drawingml/2006/main">
          <a:off x="6260971" y="546827"/>
          <a:ext cx="421461" cy="804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a:latin typeface="+mn-lt"/>
            </a:rPr>
            <a:t>4</a:t>
          </a:r>
        </a:p>
        <a:p xmlns:a="http://schemas.openxmlformats.org/drawingml/2006/main">
          <a:pPr algn="ctr"/>
          <a:r>
            <a:rPr lang="en-US" altLang="ja-JP" sz="900">
              <a:latin typeface="+mn-lt"/>
            </a:rPr>
            <a:t>2</a:t>
          </a:r>
        </a:p>
        <a:p xmlns:a="http://schemas.openxmlformats.org/drawingml/2006/main">
          <a:pPr algn="ctr"/>
          <a:r>
            <a:rPr lang="en-US" altLang="ja-JP" sz="900">
              <a:latin typeface="+mn-lt"/>
            </a:rPr>
            <a:t>1</a:t>
          </a:r>
        </a:p>
        <a:p xmlns:a="http://schemas.openxmlformats.org/drawingml/2006/main">
          <a:pPr algn="ctr"/>
          <a:r>
            <a:rPr lang="en-US" altLang="ja-JP" sz="900">
              <a:latin typeface="+mn-lt"/>
            </a:rPr>
            <a:t>0</a:t>
          </a:r>
        </a:p>
        <a:p xmlns:a="http://schemas.openxmlformats.org/drawingml/2006/main">
          <a:pPr algn="ctr"/>
          <a:r>
            <a:rPr lang="en-US" altLang="ja-JP" sz="900">
              <a:latin typeface="+mn-lt"/>
            </a:rPr>
            <a:t>1</a:t>
          </a:r>
          <a:endParaRPr lang="ja-JP" altLang="en-US" sz="900">
            <a:latin typeface="+mn-lt"/>
          </a:endParaRPr>
        </a:p>
      </cdr:txBody>
    </cdr:sp>
  </cdr:relSizeAnchor>
  <cdr:relSizeAnchor xmlns:cdr="http://schemas.openxmlformats.org/drawingml/2006/chartDrawing">
    <cdr:from>
      <cdr:x>0.75514</cdr:x>
      <cdr:y>0.27154</cdr:y>
    </cdr:from>
    <cdr:to>
      <cdr:x>0.80191</cdr:x>
      <cdr:y>0.67127</cdr:y>
    </cdr:to>
    <cdr:sp macro="" textlink="">
      <cdr:nvSpPr>
        <cdr:cNvPr id="4" name="テキスト ボックス 3">
          <a:extLst xmlns:a="http://schemas.openxmlformats.org/drawingml/2006/main">
            <a:ext uri="{FF2B5EF4-FFF2-40B4-BE49-F238E27FC236}">
              <a16:creationId xmlns:a16="http://schemas.microsoft.com/office/drawing/2014/main" id="{F26B4621-512A-44A3-885C-B36B56E40F89}"/>
            </a:ext>
          </a:extLst>
        </cdr:cNvPr>
        <cdr:cNvSpPr txBox="1"/>
      </cdr:nvSpPr>
      <cdr:spPr>
        <a:xfrm xmlns:a="http://schemas.openxmlformats.org/drawingml/2006/main">
          <a:off x="6804654" y="546827"/>
          <a:ext cx="421461" cy="804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900" b="1">
              <a:latin typeface="+mn-lt"/>
            </a:rPr>
            <a:t>89</a:t>
          </a:r>
        </a:p>
        <a:p xmlns:a="http://schemas.openxmlformats.org/drawingml/2006/main">
          <a:pPr algn="ctr"/>
          <a:r>
            <a:rPr lang="en-US" altLang="ja-JP" sz="900">
              <a:latin typeface="+mn-lt"/>
            </a:rPr>
            <a:t>34</a:t>
          </a:r>
        </a:p>
        <a:p xmlns:a="http://schemas.openxmlformats.org/drawingml/2006/main">
          <a:pPr algn="ctr"/>
          <a:r>
            <a:rPr lang="en-US" altLang="ja-JP" sz="900">
              <a:latin typeface="+mn-lt"/>
            </a:rPr>
            <a:t>34</a:t>
          </a:r>
        </a:p>
        <a:p xmlns:a="http://schemas.openxmlformats.org/drawingml/2006/main">
          <a:pPr algn="ctr"/>
          <a:r>
            <a:rPr lang="en-US" altLang="ja-JP" sz="900">
              <a:latin typeface="+mn-lt"/>
            </a:rPr>
            <a:t>9</a:t>
          </a:r>
        </a:p>
        <a:p xmlns:a="http://schemas.openxmlformats.org/drawingml/2006/main">
          <a:pPr algn="ctr"/>
          <a:r>
            <a:rPr lang="en-US" altLang="ja-JP" sz="900">
              <a:latin typeface="+mn-lt"/>
            </a:rPr>
            <a:t>12</a:t>
          </a:r>
          <a:endParaRPr lang="ja-JP" altLang="en-US" sz="900">
            <a:latin typeface="+mn-lt"/>
          </a:endParaRPr>
        </a:p>
      </cdr:txBody>
    </cdr:sp>
  </cdr:relSizeAnchor>
  <cdr:relSizeAnchor xmlns:cdr="http://schemas.openxmlformats.org/drawingml/2006/chartDrawing">
    <cdr:from>
      <cdr:x>0.01766</cdr:x>
      <cdr:y>0</cdr:y>
    </cdr:from>
    <cdr:to>
      <cdr:x>0.08412</cdr:x>
      <cdr:y>0.1288</cdr:y>
    </cdr:to>
    <cdr:sp macro="" textlink="">
      <cdr:nvSpPr>
        <cdr:cNvPr id="5" name="テキスト ボックス 4">
          <a:extLst xmlns:a="http://schemas.openxmlformats.org/drawingml/2006/main">
            <a:ext uri="{FF2B5EF4-FFF2-40B4-BE49-F238E27FC236}">
              <a16:creationId xmlns:a16="http://schemas.microsoft.com/office/drawing/2014/main" id="{C733ADAB-9F4C-41F2-8AFB-4CFE2910587F}"/>
            </a:ext>
          </a:extLst>
        </cdr:cNvPr>
        <cdr:cNvSpPr txBox="1"/>
      </cdr:nvSpPr>
      <cdr:spPr>
        <a:xfrm xmlns:a="http://schemas.openxmlformats.org/drawingml/2006/main">
          <a:off x="160119" y="0"/>
          <a:ext cx="602602" cy="2624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ja-JP" altLang="en-US" sz="800">
              <a:latin typeface="Meiryo UI" panose="020B0604030504040204" pitchFamily="50" charset="-128"/>
              <a:ea typeface="Meiryo UI" panose="020B0604030504040204" pitchFamily="50" charset="-128"/>
            </a:rPr>
            <a:t>（万人）</a:t>
          </a:r>
        </a:p>
      </cdr:txBody>
    </cdr:sp>
  </cdr:relSizeAnchor>
</c:userShapes>
</file>

<file path=ppt/drawings/drawing31.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a:t>（便</a:t>
          </a:r>
          <a:r>
            <a:rPr lang="en-US" altLang="ja-JP" sz="800"/>
            <a:t>/</a:t>
          </a:r>
          <a:r>
            <a:rPr lang="ja-JP" altLang="en-US" sz="800"/>
            <a:t>週）</a:t>
          </a:r>
        </a:p>
      </cdr:txBody>
    </cdr:sp>
  </cdr:relSizeAnchor>
</c:userShapes>
</file>

<file path=ppt/drawings/drawing32.xml><?xml version="1.0" encoding="utf-8"?>
<c:userShapes xmlns:c="http://schemas.openxmlformats.org/drawingml/2006/chart">
  <cdr:relSizeAnchor xmlns:cdr="http://schemas.openxmlformats.org/drawingml/2006/chartDrawing">
    <cdr:from>
      <cdr:x>0</cdr:x>
      <cdr:y>0.00455</cdr:y>
    </cdr:from>
    <cdr:to>
      <cdr:x>0.13333</cdr:x>
      <cdr:y>0.07738</cdr:y>
    </cdr:to>
    <cdr:sp macro="" textlink="">
      <cdr:nvSpPr>
        <cdr:cNvPr id="2" name="テキスト ボックス 1">
          <a:extLst xmlns:a="http://schemas.openxmlformats.org/drawingml/2006/main">
            <a:ext uri="{FF2B5EF4-FFF2-40B4-BE49-F238E27FC236}">
              <a16:creationId xmlns:a16="http://schemas.microsoft.com/office/drawing/2014/main" id="{9C9C16AA-CE55-439D-8ADA-E6DE760DC2F5}"/>
            </a:ext>
          </a:extLst>
        </cdr:cNvPr>
        <cdr:cNvSpPr txBox="1"/>
      </cdr:nvSpPr>
      <cdr:spPr>
        <a:xfrm xmlns:a="http://schemas.openxmlformats.org/drawingml/2006/main">
          <a:off x="0" y="19050"/>
          <a:ext cx="6096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latin typeface="Meiryo UI" panose="020B0604030504040204" pitchFamily="50" charset="-128"/>
              <a:ea typeface="Meiryo UI" panose="020B0604030504040204" pitchFamily="50" charset="-128"/>
            </a:rPr>
            <a:t>（兆円）</a:t>
          </a:r>
        </a:p>
      </cdr:txBody>
    </cdr:sp>
  </cdr:relSizeAnchor>
</c:userShapes>
</file>

<file path=ppt/drawings/drawing33.xml><?xml version="1.0" encoding="utf-8"?>
<c:userShapes xmlns:c="http://schemas.openxmlformats.org/drawingml/2006/chart">
  <cdr:relSizeAnchor xmlns:cdr="http://schemas.openxmlformats.org/drawingml/2006/chartDrawing">
    <cdr:from>
      <cdr:x>0</cdr:x>
      <cdr:y>0.00455</cdr:y>
    </cdr:from>
    <cdr:to>
      <cdr:x>0.1474</cdr:x>
      <cdr:y>0.07738</cdr:y>
    </cdr:to>
    <cdr:sp macro="" textlink="">
      <cdr:nvSpPr>
        <cdr:cNvPr id="2" name="テキスト ボックス 1">
          <a:extLst xmlns:a="http://schemas.openxmlformats.org/drawingml/2006/main">
            <a:ext uri="{FF2B5EF4-FFF2-40B4-BE49-F238E27FC236}">
              <a16:creationId xmlns:a16="http://schemas.microsoft.com/office/drawing/2014/main" id="{9C9C16AA-CE55-439D-8ADA-E6DE760DC2F5}"/>
            </a:ext>
          </a:extLst>
        </cdr:cNvPr>
        <cdr:cNvSpPr txBox="1"/>
      </cdr:nvSpPr>
      <cdr:spPr>
        <a:xfrm xmlns:a="http://schemas.openxmlformats.org/drawingml/2006/main">
          <a:off x="0" y="18831"/>
          <a:ext cx="672238" cy="3014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latin typeface="Meiryo UI" panose="020B0604030504040204" pitchFamily="50" charset="-128"/>
              <a:ea typeface="Meiryo UI" panose="020B0604030504040204" pitchFamily="50" charset="-128"/>
            </a:rPr>
            <a:t>（万</a:t>
          </a:r>
          <a:r>
            <a:rPr lang="en-US" altLang="ja-JP" sz="900">
              <a:latin typeface="Meiryo UI" panose="020B0604030504040204" pitchFamily="50" charset="-128"/>
              <a:ea typeface="Meiryo UI" panose="020B0604030504040204" pitchFamily="50" charset="-128"/>
            </a:rPr>
            <a:t>TEU</a:t>
          </a:r>
          <a:r>
            <a:rPr lang="ja-JP" altLang="en-US" sz="900">
              <a:latin typeface="Meiryo UI" panose="020B0604030504040204" pitchFamily="50" charset="-128"/>
              <a:ea typeface="Meiryo UI" panose="020B0604030504040204" pitchFamily="50" charset="-128"/>
            </a:rPr>
            <a:t>）</a:t>
          </a:r>
        </a:p>
      </cdr:txBody>
    </cdr:sp>
  </cdr:relSizeAnchor>
</c:userShapes>
</file>

<file path=ppt/drawings/drawing34.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35.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36.xml><?xml version="1.0" encoding="utf-8"?>
<c:userShapes xmlns:c="http://schemas.openxmlformats.org/drawingml/2006/chart">
  <cdr:relSizeAnchor xmlns:cdr="http://schemas.openxmlformats.org/drawingml/2006/chartDrawing">
    <cdr:from>
      <cdr:x>0.12314</cdr:x>
      <cdr:y>0</cdr:y>
    </cdr:from>
    <cdr:to>
      <cdr:x>0.26766</cdr:x>
      <cdr:y>0.08822</cdr:y>
    </cdr:to>
    <cdr:sp macro="" textlink="">
      <cdr:nvSpPr>
        <cdr:cNvPr id="2" name="テキスト ボックス 1">
          <a:extLst xmlns:a="http://schemas.openxmlformats.org/drawingml/2006/main">
            <a:ext uri="{FF2B5EF4-FFF2-40B4-BE49-F238E27FC236}">
              <a16:creationId xmlns:a16="http://schemas.microsoft.com/office/drawing/2014/main" id="{3730CC60-7DBD-41FC-979E-65786F5201F6}"/>
            </a:ext>
          </a:extLst>
        </cdr:cNvPr>
        <cdr:cNvSpPr txBox="1"/>
      </cdr:nvSpPr>
      <cdr:spPr>
        <a:xfrm xmlns:a="http://schemas.openxmlformats.org/drawingml/2006/main">
          <a:off x="629502" y="0"/>
          <a:ext cx="738806" cy="313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（百万円）</a:t>
          </a:r>
        </a:p>
      </cdr:txBody>
    </cdr:sp>
  </cdr:relSizeAnchor>
</c:userShapes>
</file>

<file path=ppt/drawings/drawing4.xml><?xml version="1.0" encoding="utf-8"?>
<c:userShapes xmlns:c="http://schemas.openxmlformats.org/drawingml/2006/chart">
  <cdr:relSizeAnchor xmlns:cdr="http://schemas.openxmlformats.org/drawingml/2006/chartDrawing">
    <cdr:from>
      <cdr:x>0.00795</cdr:x>
      <cdr:y>0.01515</cdr:y>
    </cdr:from>
    <cdr:to>
      <cdr:x>0.12983</cdr:x>
      <cdr:y>0.07515</cdr:y>
    </cdr:to>
    <cdr:sp macro="" textlink="">
      <cdr:nvSpPr>
        <cdr:cNvPr id="2" name="テキスト ボックス 1">
          <a:extLst xmlns:a="http://schemas.openxmlformats.org/drawingml/2006/main">
            <a:ext uri="{FF2B5EF4-FFF2-40B4-BE49-F238E27FC236}">
              <a16:creationId xmlns:a16="http://schemas.microsoft.com/office/drawing/2014/main" id="{499BD84E-1EB0-4E77-850E-1AA5FBBC6130}"/>
            </a:ext>
          </a:extLst>
        </cdr:cNvPr>
        <cdr:cNvSpPr txBox="1"/>
      </cdr:nvSpPr>
      <cdr:spPr>
        <a:xfrm xmlns:a="http://schemas.openxmlformats.org/drawingml/2006/main">
          <a:off x="38614" y="62172"/>
          <a:ext cx="592094" cy="246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（千人泊）</a:t>
          </a:r>
        </a:p>
      </cdr:txBody>
    </cdr:sp>
  </cdr:relSizeAnchor>
</c:userShapes>
</file>

<file path=ppt/drawings/drawing5.xml><?xml version="1.0" encoding="utf-8"?>
<c:userShapes xmlns:c="http://schemas.openxmlformats.org/drawingml/2006/chart">
  <cdr:relSizeAnchor xmlns:cdr="http://schemas.openxmlformats.org/drawingml/2006/chartDrawing">
    <cdr:from>
      <cdr:x>0.02497</cdr:x>
      <cdr:y>0.00599</cdr:y>
    </cdr:from>
    <cdr:to>
      <cdr:x>0.12289</cdr:x>
      <cdr:y>0.05442</cdr:y>
    </cdr:to>
    <cdr:sp macro="" textlink="">
      <cdr:nvSpPr>
        <cdr:cNvPr id="3" name="テキスト ボックス 2"/>
        <cdr:cNvSpPr txBox="1"/>
      </cdr:nvSpPr>
      <cdr:spPr>
        <a:xfrm xmlns:a="http://schemas.openxmlformats.org/drawingml/2006/main">
          <a:off x="123903" y="31456"/>
          <a:ext cx="485931" cy="2542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a:t>(</a:t>
          </a:r>
          <a:r>
            <a:rPr lang="ja-JP" altLang="en-US" sz="900"/>
            <a:t>万人</a:t>
          </a:r>
          <a:r>
            <a:rPr lang="en-US" altLang="ja-JP" sz="900"/>
            <a:t>)</a:t>
          </a:r>
          <a:endParaRPr lang="ja-JP" altLang="en-US" sz="900"/>
        </a:p>
      </cdr:txBody>
    </cdr:sp>
  </cdr:relSizeAnchor>
  <cdr:relSizeAnchor xmlns:cdr="http://schemas.openxmlformats.org/drawingml/2006/chartDrawing">
    <cdr:from>
      <cdr:x>0.88232</cdr:x>
      <cdr:y>0</cdr:y>
    </cdr:from>
    <cdr:to>
      <cdr:x>0.9559</cdr:x>
      <cdr:y>0.07554</cdr:y>
    </cdr:to>
    <cdr:sp macro="" textlink="">
      <cdr:nvSpPr>
        <cdr:cNvPr id="4" name="テキスト ボックス 1"/>
        <cdr:cNvSpPr txBox="1"/>
      </cdr:nvSpPr>
      <cdr:spPr>
        <a:xfrm xmlns:a="http://schemas.openxmlformats.org/drawingml/2006/main">
          <a:off x="4132584" y="0"/>
          <a:ext cx="344631" cy="2917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00">
              <a:latin typeface="ＭＳ Ｐゴシック" panose="020B0600070205080204" pitchFamily="50" charset="-128"/>
              <a:ea typeface="ＭＳ Ｐゴシック" panose="020B0600070205080204" pitchFamily="50" charset="-128"/>
            </a:rPr>
            <a:t>(%)</a:t>
          </a:r>
          <a:endParaRPr lang="ja-JP" altLang="en-US" sz="1000">
            <a:latin typeface="ＭＳ Ｐゴシック" panose="020B0600070205080204" pitchFamily="50" charset="-128"/>
            <a:ea typeface="ＭＳ Ｐゴシック" panose="020B0600070205080204" pitchFamily="50" charset="-128"/>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0.72683</cdr:x>
      <cdr:y>0.80313</cdr:y>
    </cdr:from>
    <cdr:to>
      <cdr:x>0.83151</cdr:x>
      <cdr:y>0.91335</cdr:y>
    </cdr:to>
    <cdr:sp macro="" textlink="">
      <cdr:nvSpPr>
        <cdr:cNvPr id="2" name="テキスト ボックス 2">
          <a:extLst xmlns:a="http://schemas.openxmlformats.org/drawingml/2006/main">
            <a:ext uri="{FF2B5EF4-FFF2-40B4-BE49-F238E27FC236}">
              <a16:creationId xmlns:a16="http://schemas.microsoft.com/office/drawing/2014/main" id="{8E56166E-BA46-4E6E-A9F8-F1C196A91B2B}"/>
            </a:ext>
          </a:extLst>
        </cdr:cNvPr>
        <cdr:cNvSpPr txBox="1"/>
      </cdr:nvSpPr>
      <cdr:spPr>
        <a:xfrm xmlns:a="http://schemas.openxmlformats.org/drawingml/2006/main">
          <a:off x="3022925" y="1593234"/>
          <a:ext cx="435369" cy="2186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900"/>
            <a:t>・・・</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0.003</cdr:y>
    </cdr:from>
    <cdr:to>
      <cdr:x>0.13443</cdr:x>
      <cdr:y>0.0901</cdr:y>
    </cdr:to>
    <cdr:sp macro="" textlink="">
      <cdr:nvSpPr>
        <cdr:cNvPr id="2" name="テキスト ボックス 1">
          <a:extLst xmlns:a="http://schemas.openxmlformats.org/drawingml/2006/main">
            <a:ext uri="{FF2B5EF4-FFF2-40B4-BE49-F238E27FC236}">
              <a16:creationId xmlns:a16="http://schemas.microsoft.com/office/drawing/2014/main" id="{CF8F6144-230B-411E-946B-1BDCB376D451}"/>
            </a:ext>
          </a:extLst>
        </cdr:cNvPr>
        <cdr:cNvSpPr txBox="1"/>
      </cdr:nvSpPr>
      <cdr:spPr>
        <a:xfrm xmlns:a="http://schemas.openxmlformats.org/drawingml/2006/main">
          <a:off x="0" y="9525"/>
          <a:ext cx="600075"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latin typeface="Meiryo UI" panose="020B0604030504040204" pitchFamily="50" charset="-128"/>
              <a:ea typeface="Meiryo UI" panose="020B0604030504040204" pitchFamily="50" charset="-128"/>
            </a:rPr>
            <a:t>（億円）</a:t>
          </a:r>
        </a:p>
      </cdr:txBody>
    </cdr:sp>
  </cdr:relSizeAnchor>
</c:userShapes>
</file>

<file path=ppt/drawings/drawing8.xml><?xml version="1.0" encoding="utf-8"?>
<c:userShapes xmlns:c="http://schemas.openxmlformats.org/drawingml/2006/chart">
  <cdr:relSizeAnchor xmlns:cdr="http://schemas.openxmlformats.org/drawingml/2006/chartDrawing">
    <cdr:from>
      <cdr:x>0.53935</cdr:x>
      <cdr:y>0.45412</cdr:y>
    </cdr:from>
    <cdr:to>
      <cdr:x>0.61055</cdr:x>
      <cdr:y>0.79652</cdr:y>
    </cdr:to>
    <cdr:sp macro="" textlink="">
      <cdr:nvSpPr>
        <cdr:cNvPr id="2" name="テキスト ボックス 1">
          <a:extLst xmlns:a="http://schemas.openxmlformats.org/drawingml/2006/main">
            <a:ext uri="{FF2B5EF4-FFF2-40B4-BE49-F238E27FC236}">
              <a16:creationId xmlns:a16="http://schemas.microsoft.com/office/drawing/2014/main" id="{31FBCAE9-E020-4D1A-AC91-87F608BBEB84}"/>
            </a:ext>
          </a:extLst>
        </cdr:cNvPr>
        <cdr:cNvSpPr txBox="1"/>
      </cdr:nvSpPr>
      <cdr:spPr>
        <a:xfrm xmlns:a="http://schemas.openxmlformats.org/drawingml/2006/main">
          <a:off x="2448671" y="1497759"/>
          <a:ext cx="323254" cy="1129288"/>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0.62687</cdr:x>
      <cdr:y>0.45412</cdr:y>
    </cdr:from>
    <cdr:to>
      <cdr:x>0.69808</cdr:x>
      <cdr:y>0.79652</cdr:y>
    </cdr:to>
    <cdr:sp macro="" textlink="">
      <cdr:nvSpPr>
        <cdr:cNvPr id="3" name="テキスト ボックス 2">
          <a:extLst xmlns:a="http://schemas.openxmlformats.org/drawingml/2006/main">
            <a:ext uri="{FF2B5EF4-FFF2-40B4-BE49-F238E27FC236}">
              <a16:creationId xmlns:a16="http://schemas.microsoft.com/office/drawing/2014/main" id="{934B918F-BB25-4B73-8C59-0629E8269CCC}"/>
            </a:ext>
          </a:extLst>
        </cdr:cNvPr>
        <cdr:cNvSpPr txBox="1"/>
      </cdr:nvSpPr>
      <cdr:spPr>
        <a:xfrm xmlns:a="http://schemas.openxmlformats.org/drawingml/2006/main">
          <a:off x="2846019" y="1497759"/>
          <a:ext cx="323299" cy="1129288"/>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0.05712</cdr:x>
      <cdr:y>0</cdr:y>
    </cdr:from>
    <cdr:to>
      <cdr:x>0.18962</cdr:x>
      <cdr:y>0.08864</cdr:y>
    </cdr:to>
    <cdr:sp macro="" textlink="">
      <cdr:nvSpPr>
        <cdr:cNvPr id="4" name="テキスト ボックス 1">
          <a:extLst xmlns:a="http://schemas.openxmlformats.org/drawingml/2006/main">
            <a:ext uri="{FF2B5EF4-FFF2-40B4-BE49-F238E27FC236}">
              <a16:creationId xmlns:a16="http://schemas.microsoft.com/office/drawing/2014/main" id="{3D378879-FC87-40D2-90CA-3E17A5DC6AAA}"/>
            </a:ext>
          </a:extLst>
        </cdr:cNvPr>
        <cdr:cNvSpPr txBox="1"/>
      </cdr:nvSpPr>
      <cdr:spPr>
        <a:xfrm xmlns:a="http://schemas.openxmlformats.org/drawingml/2006/main">
          <a:off x="260141" y="0"/>
          <a:ext cx="603424" cy="2696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000">
              <a:latin typeface="Meiryo UI" panose="020B0604030504040204" pitchFamily="50" charset="-128"/>
              <a:ea typeface="Meiryo UI" panose="020B0604030504040204" pitchFamily="50" charset="-128"/>
            </a:rPr>
            <a:t>（円）</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0.0546</cdr:x>
      <cdr:y>0.07781</cdr:y>
    </cdr:to>
    <cdr:sp macro="" textlink="">
      <cdr:nvSpPr>
        <cdr:cNvPr id="2" name="テキスト ボックス 1">
          <a:extLst xmlns:a="http://schemas.openxmlformats.org/drawingml/2006/main">
            <a:ext uri="{FF2B5EF4-FFF2-40B4-BE49-F238E27FC236}">
              <a16:creationId xmlns:a16="http://schemas.microsoft.com/office/drawing/2014/main" id="{22AA7CA5-773B-4930-B882-B6D1AF455594}"/>
            </a:ext>
          </a:extLst>
        </cdr:cNvPr>
        <cdr:cNvSpPr txBox="1"/>
      </cdr:nvSpPr>
      <cdr:spPr>
        <a:xfrm xmlns:a="http://schemas.openxmlformats.org/drawingml/2006/main">
          <a:off x="0" y="0"/>
          <a:ext cx="491951" cy="3244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90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900">
              <a:solidFill>
                <a:schemeClr val="tx1">
                  <a:lumMod val="65000"/>
                  <a:lumOff val="35000"/>
                </a:schemeClr>
              </a:solidFill>
              <a:latin typeface="Meiryo UI" panose="020B0604030504040204" pitchFamily="50" charset="-128"/>
              <a:ea typeface="Meiryo UI" panose="020B0604030504040204" pitchFamily="50" charset="-128"/>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97A48F3-A724-4C50-AB8C-62AD5A6214D2}" type="datetimeFigureOut">
              <a:rPr kumimoji="1" lang="ja-JP" altLang="en-US" smtClean="0"/>
              <a:pPr/>
              <a:t>2025/7/29</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6967"/>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25" tIns="45714" rIns="91425" bIns="45714" rtlCol="0"/>
          <a:lstStyle>
            <a:lvl1pPr algn="r">
              <a:defRPr sz="1200"/>
            </a:lvl1pPr>
          </a:lstStyle>
          <a:p>
            <a:fld id="{08113AC0-15A0-4DAC-9951-D33C541E6C7A}" type="datetimeFigureOut">
              <a:rPr kumimoji="1" lang="ja-JP" altLang="en-US" smtClean="0"/>
              <a:pPr/>
              <a:t>2025/7/29</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8"/>
            <a:ext cx="2949787" cy="49696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7"/>
          </a:xfrm>
          <a:prstGeom prst="rect">
            <a:avLst/>
          </a:prstGeom>
        </p:spPr>
        <p:txBody>
          <a:bodyPr vert="horz" lIns="91425" tIns="45714" rIns="91425" bIns="45714"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168589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13649111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13526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dirty="0"/>
          </a:p>
        </p:txBody>
      </p:sp>
    </p:spTree>
    <p:extLst>
      <p:ext uri="{BB962C8B-B14F-4D97-AF65-F5344CB8AC3E}">
        <p14:creationId xmlns:p14="http://schemas.microsoft.com/office/powerpoint/2010/main" val="37909138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101</a:t>
            </a:fld>
            <a:endParaRPr kumimoji="1" lang="ja-JP" altLang="en-US"/>
          </a:p>
        </p:txBody>
      </p:sp>
    </p:spTree>
    <p:extLst>
      <p:ext uri="{BB962C8B-B14F-4D97-AF65-F5344CB8AC3E}">
        <p14:creationId xmlns:p14="http://schemas.microsoft.com/office/powerpoint/2010/main" val="1882577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102</a:t>
            </a:fld>
            <a:endParaRPr kumimoji="1" lang="ja-JP" altLang="en-US"/>
          </a:p>
        </p:txBody>
      </p:sp>
    </p:spTree>
    <p:extLst>
      <p:ext uri="{BB962C8B-B14F-4D97-AF65-F5344CB8AC3E}">
        <p14:creationId xmlns:p14="http://schemas.microsoft.com/office/powerpoint/2010/main" val="11971248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103</a:t>
            </a:fld>
            <a:endParaRPr kumimoji="1" lang="ja-JP" altLang="en-US"/>
          </a:p>
        </p:txBody>
      </p:sp>
    </p:spTree>
    <p:extLst>
      <p:ext uri="{BB962C8B-B14F-4D97-AF65-F5344CB8AC3E}">
        <p14:creationId xmlns:p14="http://schemas.microsoft.com/office/powerpoint/2010/main" val="3376832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104</a:t>
            </a:fld>
            <a:endParaRPr kumimoji="1" lang="ja-JP" altLang="en-US"/>
          </a:p>
        </p:txBody>
      </p:sp>
    </p:spTree>
    <p:extLst>
      <p:ext uri="{BB962C8B-B14F-4D97-AF65-F5344CB8AC3E}">
        <p14:creationId xmlns:p14="http://schemas.microsoft.com/office/powerpoint/2010/main" val="2774338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4310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7081136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737188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108</a:t>
            </a:fld>
            <a:endParaRPr kumimoji="1" lang="ja-JP" altLang="en-US"/>
          </a:p>
        </p:txBody>
      </p:sp>
    </p:spTree>
    <p:extLst>
      <p:ext uri="{BB962C8B-B14F-4D97-AF65-F5344CB8AC3E}">
        <p14:creationId xmlns:p14="http://schemas.microsoft.com/office/powerpoint/2010/main" val="299683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a:p>
        </p:txBody>
      </p:sp>
    </p:spTree>
    <p:extLst>
      <p:ext uri="{BB962C8B-B14F-4D97-AF65-F5344CB8AC3E}">
        <p14:creationId xmlns:p14="http://schemas.microsoft.com/office/powerpoint/2010/main" val="1395252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10194610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13011408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a:p>
        </p:txBody>
      </p:sp>
    </p:spTree>
    <p:extLst>
      <p:ext uri="{BB962C8B-B14F-4D97-AF65-F5344CB8AC3E}">
        <p14:creationId xmlns:p14="http://schemas.microsoft.com/office/powerpoint/2010/main" val="40591610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10337196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4088071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13562728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3592818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23583140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2770312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166629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2322">
              <a:defRPr/>
            </a:pPr>
            <a:fld id="{C81005DB-AF70-41D7-A185-2905A016DB4F}" type="slidenum">
              <a:rPr lang="ja-JP" altLang="en-US">
                <a:solidFill>
                  <a:prstClr val="black"/>
                </a:solidFill>
                <a:latin typeface="Calibri"/>
                <a:ea typeface="ＭＳ Ｐゴシック" panose="020B0600070205080204" pitchFamily="50" charset="-128"/>
              </a:rPr>
              <a:pPr defTabSz="932322">
                <a:defRPr/>
              </a:pPr>
              <a:t>11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379676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119</a:t>
            </a:fld>
            <a:endParaRPr lang="ja-JP" altLang="en-US">
              <a:solidFill>
                <a:srgbClr val="000000"/>
              </a:solidFill>
            </a:endParaRPr>
          </a:p>
        </p:txBody>
      </p:sp>
    </p:spTree>
    <p:extLst>
      <p:ext uri="{BB962C8B-B14F-4D97-AF65-F5344CB8AC3E}">
        <p14:creationId xmlns:p14="http://schemas.microsoft.com/office/powerpoint/2010/main" val="17737724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120</a:t>
            </a:fld>
            <a:endParaRPr kumimoji="1" lang="ja-JP" altLang="en-US"/>
          </a:p>
        </p:txBody>
      </p:sp>
    </p:spTree>
    <p:extLst>
      <p:ext uri="{BB962C8B-B14F-4D97-AF65-F5344CB8AC3E}">
        <p14:creationId xmlns:p14="http://schemas.microsoft.com/office/powerpoint/2010/main" val="29089685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4679681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25872712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4122877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28655302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23143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a:p>
        </p:txBody>
      </p:sp>
    </p:spTree>
    <p:extLst>
      <p:ext uri="{BB962C8B-B14F-4D97-AF65-F5344CB8AC3E}">
        <p14:creationId xmlns:p14="http://schemas.microsoft.com/office/powerpoint/2010/main" val="344188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a:p>
        </p:txBody>
      </p:sp>
    </p:spTree>
    <p:extLst>
      <p:ext uri="{BB962C8B-B14F-4D97-AF65-F5344CB8AC3E}">
        <p14:creationId xmlns:p14="http://schemas.microsoft.com/office/powerpoint/2010/main" val="233748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a:p>
        </p:txBody>
      </p:sp>
    </p:spTree>
    <p:extLst>
      <p:ext uri="{BB962C8B-B14F-4D97-AF65-F5344CB8AC3E}">
        <p14:creationId xmlns:p14="http://schemas.microsoft.com/office/powerpoint/2010/main" val="287846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19236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dirty="0"/>
          </a:p>
        </p:txBody>
      </p:sp>
    </p:spTree>
    <p:extLst>
      <p:ext uri="{BB962C8B-B14F-4D97-AF65-F5344CB8AC3E}">
        <p14:creationId xmlns:p14="http://schemas.microsoft.com/office/powerpoint/2010/main" val="81286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8108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200366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187451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dirty="0"/>
          </a:p>
        </p:txBody>
      </p:sp>
    </p:spTree>
    <p:extLst>
      <p:ext uri="{BB962C8B-B14F-4D97-AF65-F5344CB8AC3E}">
        <p14:creationId xmlns:p14="http://schemas.microsoft.com/office/powerpoint/2010/main" val="1945283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dirty="0"/>
          </a:p>
        </p:txBody>
      </p:sp>
    </p:spTree>
    <p:extLst>
      <p:ext uri="{BB962C8B-B14F-4D97-AF65-F5344CB8AC3E}">
        <p14:creationId xmlns:p14="http://schemas.microsoft.com/office/powerpoint/2010/main" val="31581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348546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a:p>
        </p:txBody>
      </p:sp>
    </p:spTree>
    <p:extLst>
      <p:ext uri="{BB962C8B-B14F-4D97-AF65-F5344CB8AC3E}">
        <p14:creationId xmlns:p14="http://schemas.microsoft.com/office/powerpoint/2010/main" val="125603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62053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24</a:t>
            </a:fld>
            <a:endParaRPr kumimoji="1" lang="ja-JP" altLang="en-US" dirty="0"/>
          </a:p>
        </p:txBody>
      </p:sp>
    </p:spTree>
    <p:extLst>
      <p:ext uri="{BB962C8B-B14F-4D97-AF65-F5344CB8AC3E}">
        <p14:creationId xmlns:p14="http://schemas.microsoft.com/office/powerpoint/2010/main" val="315644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25</a:t>
            </a:fld>
            <a:endParaRPr kumimoji="1" lang="ja-JP" altLang="en-US"/>
          </a:p>
        </p:txBody>
      </p:sp>
    </p:spTree>
    <p:extLst>
      <p:ext uri="{BB962C8B-B14F-4D97-AF65-F5344CB8AC3E}">
        <p14:creationId xmlns:p14="http://schemas.microsoft.com/office/powerpoint/2010/main" val="370483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26</a:t>
            </a:fld>
            <a:endParaRPr kumimoji="1" lang="ja-JP" altLang="en-US" dirty="0"/>
          </a:p>
        </p:txBody>
      </p:sp>
    </p:spTree>
    <p:extLst>
      <p:ext uri="{BB962C8B-B14F-4D97-AF65-F5344CB8AC3E}">
        <p14:creationId xmlns:p14="http://schemas.microsoft.com/office/powerpoint/2010/main" val="421067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27</a:t>
            </a:fld>
            <a:endParaRPr kumimoji="1" lang="ja-JP" altLang="en-US" dirty="0"/>
          </a:p>
        </p:txBody>
      </p:sp>
    </p:spTree>
    <p:extLst>
      <p:ext uri="{BB962C8B-B14F-4D97-AF65-F5344CB8AC3E}">
        <p14:creationId xmlns:p14="http://schemas.microsoft.com/office/powerpoint/2010/main" val="403082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64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2977">
              <a:defRPr/>
            </a:pPr>
            <a:fld id="{C81005DB-AF70-41D7-A185-2905A016DB4F}" type="slidenum">
              <a:rPr lang="ja-JP" altLang="en-US">
                <a:solidFill>
                  <a:prstClr val="black"/>
                </a:solidFill>
                <a:latin typeface="Calibri"/>
                <a:ea typeface="ＭＳ Ｐゴシック" panose="020B0600070205080204" pitchFamily="50" charset="-128"/>
              </a:rPr>
              <a:pPr defTabSz="912977">
                <a:defRPr/>
              </a:pPr>
              <a:t>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92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15085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00962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48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063107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14424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10966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55856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2861599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37</a:t>
            </a:fld>
            <a:endParaRPr kumimoji="1" lang="ja-JP" altLang="en-US" dirty="0"/>
          </a:p>
        </p:txBody>
      </p:sp>
    </p:spTree>
    <p:extLst>
      <p:ext uri="{BB962C8B-B14F-4D97-AF65-F5344CB8AC3E}">
        <p14:creationId xmlns:p14="http://schemas.microsoft.com/office/powerpoint/2010/main" val="747706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38</a:t>
            </a:fld>
            <a:endParaRPr kumimoji="1" lang="ja-JP" altLang="en-US"/>
          </a:p>
        </p:txBody>
      </p:sp>
    </p:spTree>
    <p:extLst>
      <p:ext uri="{BB962C8B-B14F-4D97-AF65-F5344CB8AC3E}">
        <p14:creationId xmlns:p14="http://schemas.microsoft.com/office/powerpoint/2010/main" val="126900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dirty="0"/>
          </a:p>
        </p:txBody>
      </p:sp>
    </p:spTree>
    <p:extLst>
      <p:ext uri="{BB962C8B-B14F-4D97-AF65-F5344CB8AC3E}">
        <p14:creationId xmlns:p14="http://schemas.microsoft.com/office/powerpoint/2010/main" val="26290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39</a:t>
            </a:fld>
            <a:endParaRPr kumimoji="1" lang="ja-JP" altLang="en-US"/>
          </a:p>
        </p:txBody>
      </p:sp>
    </p:spTree>
    <p:extLst>
      <p:ext uri="{BB962C8B-B14F-4D97-AF65-F5344CB8AC3E}">
        <p14:creationId xmlns:p14="http://schemas.microsoft.com/office/powerpoint/2010/main" val="1353133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40</a:t>
            </a:fld>
            <a:endParaRPr kumimoji="1" lang="ja-JP" altLang="en-US"/>
          </a:p>
        </p:txBody>
      </p:sp>
    </p:spTree>
    <p:extLst>
      <p:ext uri="{BB962C8B-B14F-4D97-AF65-F5344CB8AC3E}">
        <p14:creationId xmlns:p14="http://schemas.microsoft.com/office/powerpoint/2010/main" val="1665870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1209654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61334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1821147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0250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3494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7926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239473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379229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277440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386131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523607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527513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578790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042030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3153746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677347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420088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2808667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97277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2635909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1168300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2366316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228957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86179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0607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91534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1299718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90272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a:p>
        </p:txBody>
      </p:sp>
    </p:spTree>
    <p:extLst>
      <p:ext uri="{BB962C8B-B14F-4D97-AF65-F5344CB8AC3E}">
        <p14:creationId xmlns:p14="http://schemas.microsoft.com/office/powerpoint/2010/main" val="42700361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a:p>
        </p:txBody>
      </p:sp>
    </p:spTree>
    <p:extLst>
      <p:ext uri="{BB962C8B-B14F-4D97-AF65-F5344CB8AC3E}">
        <p14:creationId xmlns:p14="http://schemas.microsoft.com/office/powerpoint/2010/main" val="130699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6</a:t>
            </a:fld>
            <a:endParaRPr kumimoji="1" lang="ja-JP" altLang="en-US"/>
          </a:p>
        </p:txBody>
      </p:sp>
    </p:spTree>
    <p:extLst>
      <p:ext uri="{BB962C8B-B14F-4D97-AF65-F5344CB8AC3E}">
        <p14:creationId xmlns:p14="http://schemas.microsoft.com/office/powerpoint/2010/main" val="2291216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16777798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dirty="0"/>
          </a:p>
        </p:txBody>
      </p:sp>
    </p:spTree>
    <p:extLst>
      <p:ext uri="{BB962C8B-B14F-4D97-AF65-F5344CB8AC3E}">
        <p14:creationId xmlns:p14="http://schemas.microsoft.com/office/powerpoint/2010/main" val="1965391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33660935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2292699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4225999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1610265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76</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77</a:t>
            </a:fld>
            <a:endParaRPr kumimoji="1" lang="ja-JP" altLang="en-US"/>
          </a:p>
        </p:txBody>
      </p:sp>
    </p:spTree>
    <p:extLst>
      <p:ext uri="{BB962C8B-B14F-4D97-AF65-F5344CB8AC3E}">
        <p14:creationId xmlns:p14="http://schemas.microsoft.com/office/powerpoint/2010/main" val="2194895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78</a:t>
            </a:fld>
            <a:endParaRPr kumimoji="1" lang="ja-JP" altLang="en-US"/>
          </a:p>
        </p:txBody>
      </p:sp>
    </p:spTree>
    <p:extLst>
      <p:ext uri="{BB962C8B-B14F-4D97-AF65-F5344CB8AC3E}">
        <p14:creationId xmlns:p14="http://schemas.microsoft.com/office/powerpoint/2010/main" val="52959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7</a:t>
            </a:fld>
            <a:endParaRPr kumimoji="1" lang="ja-JP" altLang="en-US"/>
          </a:p>
        </p:txBody>
      </p:sp>
    </p:spTree>
    <p:extLst>
      <p:ext uri="{BB962C8B-B14F-4D97-AF65-F5344CB8AC3E}">
        <p14:creationId xmlns:p14="http://schemas.microsoft.com/office/powerpoint/2010/main" val="292133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87034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3070344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1503972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26300505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3502195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2018009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85</a:t>
            </a:fld>
            <a:endParaRPr kumimoji="1" lang="ja-JP" altLang="en-US"/>
          </a:p>
        </p:txBody>
      </p:sp>
    </p:spTree>
    <p:extLst>
      <p:ext uri="{BB962C8B-B14F-4D97-AF65-F5344CB8AC3E}">
        <p14:creationId xmlns:p14="http://schemas.microsoft.com/office/powerpoint/2010/main" val="518022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6976211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4191769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111503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a:t>
            </a:fld>
            <a:endParaRPr kumimoji="1" lang="ja-JP" altLang="en-US"/>
          </a:p>
        </p:txBody>
      </p:sp>
    </p:spTree>
    <p:extLst>
      <p:ext uri="{BB962C8B-B14F-4D97-AF65-F5344CB8AC3E}">
        <p14:creationId xmlns:p14="http://schemas.microsoft.com/office/powerpoint/2010/main" val="2377783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dirty="0"/>
          </a:p>
        </p:txBody>
      </p:sp>
    </p:spTree>
    <p:extLst>
      <p:ext uri="{BB962C8B-B14F-4D97-AF65-F5344CB8AC3E}">
        <p14:creationId xmlns:p14="http://schemas.microsoft.com/office/powerpoint/2010/main" val="35889505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93997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13784775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41295682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398770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35293927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95</a:t>
            </a:fld>
            <a:endParaRPr kumimoji="1" lang="ja-JP" altLang="en-US"/>
          </a:p>
        </p:txBody>
      </p:sp>
    </p:spTree>
    <p:extLst>
      <p:ext uri="{BB962C8B-B14F-4D97-AF65-F5344CB8AC3E}">
        <p14:creationId xmlns:p14="http://schemas.microsoft.com/office/powerpoint/2010/main" val="6453724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1869295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22195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5571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2025/7/29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2025/7/29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2025/7/29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7393" y="124098"/>
            <a:ext cx="8312150"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184638" y="692776"/>
            <a:ext cx="8840666"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39554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2025/7/29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2025/7/29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2025/7/29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2025/7/29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2025/7/29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2025/7/29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2025/7/29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2025/7/29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2025/7/29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chart" Target="../charts/chart74.xml"/></Relationships>
</file>

<file path=ppt/slides/_rels/slide10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chart" Target="../charts/chart78.xml"/></Relationships>
</file>

<file path=ppt/slides/_rels/slide10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chart" Target="../charts/char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chart" Target="../charts/chart8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0.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chart" Target="../charts/chart84.xml"/></Relationships>
</file>

<file path=ppt/slides/_rels/slide111.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chart" Target="../charts/chart87.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chart" Target="../charts/chart88.xml"/></Relationships>
</file>

<file path=ppt/slides/_rels/slide1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chart" Target="../charts/chart89.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Microsoft_Excel_Worksheet9.xlsx"/><Relationship Id="rId5" Type="http://schemas.openxmlformats.org/officeDocument/2006/relationships/image" Target="../media/image5.emf"/><Relationship Id="rId4" Type="http://schemas.openxmlformats.org/officeDocument/2006/relationships/package" Target="../embeddings/Microsoft_Excel_Worksheet8.xlsx"/></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5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5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37.xml"/><Relationship Id="rId4" Type="http://schemas.openxmlformats.org/officeDocument/2006/relationships/chart" Target="../charts/chart36.xml"/></Relationships>
</file>

<file path=ppt/slides/_rels/slide5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6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chart" Target="../charts/chart53.xml"/><Relationship Id="rId4" Type="http://schemas.openxmlformats.org/officeDocument/2006/relationships/chart" Target="../charts/chart52.xml"/></Relationships>
</file>

<file path=ppt/slides/_rels/slide7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57.xml"/></Relationships>
</file>

<file path=ppt/slides/_rels/slide7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64.xml"/></Relationships>
</file>

<file path=ppt/slides/_rels/slide8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package" Target="../embeddings/Microsoft_Excel_Worksheet40.xlsx"/></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9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image" Target="../media/image41.emf"/></Relationships>
</file>

<file path=ppt/slides/_rels/slide9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2124" y="1124744"/>
            <a:ext cx="8159750" cy="769121"/>
          </a:xfrm>
          <a:prstGeom prst="rect">
            <a:avLst/>
          </a:prstGeom>
          <a:noFill/>
        </p:spPr>
        <p:txBody>
          <a:bodyPr wrap="square" rtlCol="0" anchor="ctr">
            <a:spAutoFit/>
          </a:bodyPr>
          <a:lstStyle/>
          <a:p>
            <a:pPr algn="ctr"/>
            <a:r>
              <a:rPr kumimoji="1" lang="ja-JP" altLang="en-US" sz="2486" dirty="0">
                <a:latin typeface="Meiryo UI" panose="020B0604030504040204" pitchFamily="50" charset="-128"/>
                <a:ea typeface="Meiryo UI" panose="020B0604030504040204" pitchFamily="50" charset="-128"/>
              </a:rPr>
              <a:t>大阪の再生・成長に向けた新戦略</a:t>
            </a:r>
            <a:endParaRPr kumimoji="1" lang="en-US" altLang="ja-JP" sz="2486" dirty="0">
              <a:latin typeface="Meiryo UI" panose="020B0604030504040204" pitchFamily="50" charset="-128"/>
              <a:ea typeface="Meiryo UI" panose="020B0604030504040204" pitchFamily="50" charset="-128"/>
            </a:endParaRPr>
          </a:p>
          <a:p>
            <a:pPr algn="ctr"/>
            <a:r>
              <a:rPr kumimoji="1" lang="ja-JP" altLang="en-US" sz="1912" dirty="0">
                <a:latin typeface="Meiryo UI" panose="020B0604030504040204" pitchFamily="50" charset="-128"/>
                <a:ea typeface="Meiryo UI" panose="020B0604030504040204" pitchFamily="50" charset="-128"/>
              </a:rPr>
              <a:t>（ウィズコロナからポストコロナへ）</a:t>
            </a:r>
          </a:p>
        </p:txBody>
      </p:sp>
      <p:sp>
        <p:nvSpPr>
          <p:cNvPr id="7" name="テキスト ボックス 6"/>
          <p:cNvSpPr txBox="1"/>
          <p:nvPr/>
        </p:nvSpPr>
        <p:spPr>
          <a:xfrm>
            <a:off x="185194" y="2804308"/>
            <a:ext cx="8707285" cy="1046440"/>
          </a:xfrm>
          <a:prstGeom prst="rect">
            <a:avLst/>
          </a:prstGeom>
          <a:noFill/>
        </p:spPr>
        <p:txBody>
          <a:bodyPr wrap="square" rtlCol="0">
            <a:spAutoFit/>
          </a:bodyPr>
          <a:lstStyle/>
          <a:p>
            <a:pPr algn="ctr"/>
            <a:r>
              <a:rPr kumimoji="1" lang="ja-JP" altLang="en-US" sz="3400" b="1" dirty="0">
                <a:latin typeface="Meiryo UI" panose="020B0604030504040204" pitchFamily="50" charset="-128"/>
                <a:ea typeface="Meiryo UI" panose="020B0604030504040204" pitchFamily="50" charset="-128"/>
              </a:rPr>
              <a:t>データ集②</a:t>
            </a:r>
            <a:endParaRPr kumimoji="1" lang="en-US" altLang="ja-JP" sz="3400" b="1" dirty="0">
              <a:latin typeface="Meiryo UI" panose="020B0604030504040204" pitchFamily="50" charset="-128"/>
              <a:ea typeface="Meiryo UI" panose="020B0604030504040204" pitchFamily="50" charset="-128"/>
            </a:endParaRPr>
          </a:p>
          <a:p>
            <a:pPr algn="ctr"/>
            <a:r>
              <a:rPr kumimoji="1" lang="ja-JP" altLang="en-US" sz="2800" b="1" dirty="0">
                <a:latin typeface="Meiryo UI" panose="020B0604030504040204" pitchFamily="50" charset="-128"/>
                <a:ea typeface="Meiryo UI" panose="020B0604030504040204" pitchFamily="50" charset="-128"/>
              </a:rPr>
              <a:t>（大阪経済や成長に向けた５つの重点分野関係）</a:t>
            </a:r>
          </a:p>
        </p:txBody>
      </p:sp>
      <p:sp>
        <p:nvSpPr>
          <p:cNvPr id="9" name="テキスト ボックス 8"/>
          <p:cNvSpPr txBox="1"/>
          <p:nvPr/>
        </p:nvSpPr>
        <p:spPr>
          <a:xfrm>
            <a:off x="1582142" y="4797152"/>
            <a:ext cx="5913390" cy="445507"/>
          </a:xfrm>
          <a:prstGeom prst="rect">
            <a:avLst/>
          </a:prstGeom>
          <a:noFill/>
        </p:spPr>
        <p:txBody>
          <a:bodyPr wrap="square" rtlCol="0">
            <a:spAutoFit/>
          </a:bodyPr>
          <a:lstStyle/>
          <a:p>
            <a:pPr algn="ctr"/>
            <a:r>
              <a:rPr kumimoji="1" lang="en-US" altLang="ja-JP" sz="2295" dirty="0">
                <a:latin typeface="Meiryo UI" panose="020B0604030504040204" pitchFamily="50" charset="-128"/>
                <a:ea typeface="Meiryo UI" panose="020B0604030504040204" pitchFamily="50" charset="-128"/>
              </a:rPr>
              <a:t>2025</a:t>
            </a:r>
            <a:r>
              <a:rPr kumimoji="1" lang="ja-JP" altLang="en-US" sz="2295" dirty="0">
                <a:latin typeface="Meiryo UI" panose="020B0604030504040204" pitchFamily="50" charset="-128"/>
                <a:ea typeface="Meiryo UI" panose="020B0604030504040204" pitchFamily="50" charset="-128"/>
              </a:rPr>
              <a:t>年（令和</a:t>
            </a:r>
            <a:r>
              <a:rPr kumimoji="1" lang="en-US" altLang="ja-JP" sz="2295" dirty="0">
                <a:latin typeface="Meiryo UI" panose="020B0604030504040204" pitchFamily="50" charset="-128"/>
                <a:ea typeface="Meiryo UI" panose="020B0604030504040204" pitchFamily="50" charset="-128"/>
              </a:rPr>
              <a:t>7</a:t>
            </a:r>
            <a:r>
              <a:rPr kumimoji="1" lang="ja-JP" altLang="en-US" sz="2295" dirty="0">
                <a:latin typeface="Meiryo UI" panose="020B0604030504040204" pitchFamily="50" charset="-128"/>
                <a:ea typeface="Meiryo UI" panose="020B0604030504040204" pitchFamily="50" charset="-128"/>
              </a:rPr>
              <a:t>年）</a:t>
            </a:r>
            <a:r>
              <a:rPr lang="ja-JP" altLang="en-US" sz="2295" dirty="0">
                <a:latin typeface="Meiryo UI" panose="020B0604030504040204" pitchFamily="50" charset="-128"/>
                <a:ea typeface="Meiryo UI" panose="020B0604030504040204" pitchFamily="50" charset="-128"/>
              </a:rPr>
              <a:t>７</a:t>
            </a:r>
            <a:r>
              <a:rPr kumimoji="1" lang="ja-JP" altLang="en-US" sz="2295" dirty="0">
                <a:latin typeface="Meiryo UI" panose="020B0604030504040204" pitchFamily="50" charset="-128"/>
                <a:ea typeface="Meiryo UI" panose="020B0604030504040204" pitchFamily="50" charset="-128"/>
              </a:rPr>
              <a:t>月版　</a:t>
            </a:r>
            <a:r>
              <a:rPr lang="ja-JP" altLang="en-US" sz="2295" dirty="0">
                <a:latin typeface="Meiryo UI" panose="020B0604030504040204" pitchFamily="50" charset="-128"/>
                <a:ea typeface="Meiryo UI" panose="020B0604030504040204" pitchFamily="50" charset="-128"/>
              </a:rPr>
              <a:t>大阪府・大阪市</a:t>
            </a:r>
            <a:endParaRPr kumimoji="1" lang="ja-JP" altLang="en-US" sz="229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43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C2CC6C04-5BC7-47ED-9530-98DE60FD75BB}"/>
              </a:ext>
            </a:extLst>
          </p:cNvPr>
          <p:cNvGraphicFramePr>
            <a:graphicFrameLocks/>
          </p:cNvGraphicFramePr>
          <p:nvPr>
            <p:extLst>
              <p:ext uri="{D42A27DB-BD31-4B8C-83A1-F6EECF244321}">
                <p14:modId xmlns:p14="http://schemas.microsoft.com/office/powerpoint/2010/main" val="1976311473"/>
              </p:ext>
            </p:extLst>
          </p:nvPr>
        </p:nvGraphicFramePr>
        <p:xfrm>
          <a:off x="4580143" y="2459486"/>
          <a:ext cx="4329031" cy="3725271"/>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p:cNvSpPr txBox="1"/>
          <p:nvPr/>
        </p:nvSpPr>
        <p:spPr>
          <a:xfrm>
            <a:off x="0" y="6287730"/>
            <a:ext cx="9144000" cy="461665"/>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）として指数化したもの。大阪府は製造工業生産指数を記載。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年以降、景気の拡大は続いていたが、新型コロナウイルス感染症の影響により、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鉱工業生産指数（大阪府は製造工業生産指数）は概ね全国と同程度で推移していたが、新型コロナウイルス感染症の影響により悪化。</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月を底に持ち直したものの、足下は悪化傾向。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9</a:t>
            </a:r>
            <a:endParaRPr lang="ja-JP" altLang="en-US" dirty="0"/>
          </a:p>
        </p:txBody>
      </p:sp>
      <p:sp>
        <p:nvSpPr>
          <p:cNvPr id="23" name="正方形/長方形 22"/>
          <p:cNvSpPr/>
          <p:nvPr/>
        </p:nvSpPr>
        <p:spPr>
          <a:xfrm>
            <a:off x="251520" y="756000"/>
            <a:ext cx="8784000" cy="553998"/>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b="1" dirty="0">
                <a:latin typeface="Meiryo UI" panose="020B0604030504040204" pitchFamily="50" charset="-128"/>
                <a:ea typeface="Meiryo UI" panose="020B0604030504040204" pitchFamily="50" charset="-128"/>
                <a:cs typeface="Meiryo UI" panose="020B0604030504040204" pitchFamily="50" charset="-128"/>
              </a:rPr>
              <a:t>CI</a:t>
            </a:r>
            <a:r>
              <a:rPr lang="ja-JP" altLang="en-US" b="1" dirty="0">
                <a:latin typeface="Meiryo UI" panose="020B0604030504040204" pitchFamily="50" charset="-128"/>
                <a:ea typeface="Meiryo UI" panose="020B0604030504040204" pitchFamily="50" charset="-128"/>
                <a:cs typeface="Meiryo UI" panose="020B0604030504040204" pitchFamily="50" charset="-128"/>
              </a:rPr>
              <a:t>）と鉱工業生産指数の推移</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内閣府「景気動向指数」、大阪産業経済リサーチセンター提供情報、大阪府「大阪府工業指数」、経済産業省「鉱工業指数」より作成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a:extLst>
              <a:ext uri="{FF2B5EF4-FFF2-40B4-BE49-F238E27FC236}">
                <a16:creationId xmlns:a16="http://schemas.microsoft.com/office/drawing/2014/main" id="{00000000-0008-0000-0000-000002000000}"/>
              </a:ext>
            </a:extLst>
          </p:cNvPr>
          <p:cNvGraphicFramePr>
            <a:graphicFrameLocks/>
          </p:cNvGraphicFramePr>
          <p:nvPr/>
        </p:nvGraphicFramePr>
        <p:xfrm>
          <a:off x="170961" y="2459486"/>
          <a:ext cx="4329031" cy="37252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8767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a:extLst>
              <a:ext uri="{FF2B5EF4-FFF2-40B4-BE49-F238E27FC236}">
                <a16:creationId xmlns:a16="http://schemas.microsoft.com/office/drawing/2014/main" id="{264194DE-1025-4AC6-A3A5-7D812D7D935D}"/>
              </a:ext>
            </a:extLst>
          </p:cNvPr>
          <p:cNvGraphicFramePr>
            <a:graphicFrameLocks/>
          </p:cNvGraphicFramePr>
          <p:nvPr/>
        </p:nvGraphicFramePr>
        <p:xfrm>
          <a:off x="122103" y="1628800"/>
          <a:ext cx="8599714" cy="504056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p:cNvGrpSpPr/>
          <p:nvPr/>
        </p:nvGrpSpPr>
        <p:grpSpPr>
          <a:xfrm>
            <a:off x="5357047" y="1666348"/>
            <a:ext cx="3579520" cy="3862944"/>
            <a:chOff x="5398911" y="1184693"/>
            <a:chExt cx="4123244" cy="4416814"/>
          </a:xfrm>
        </p:grpSpPr>
        <p:pic>
          <p:nvPicPr>
            <p:cNvPr id="10" name="図 9" title="図表2-1-4　二次医療圏の設定"/>
            <p:cNvPicPr/>
            <p:nvPr/>
          </p:nvPicPr>
          <p:blipFill>
            <a:blip r:embed="rId4">
              <a:extLst>
                <a:ext uri="{28A0092B-C50C-407E-A947-70E740481C1C}">
                  <a14:useLocalDpi xmlns:a14="http://schemas.microsoft.com/office/drawing/2010/main"/>
                </a:ext>
              </a:extLst>
            </a:blip>
            <a:stretch>
              <a:fillRect/>
            </a:stretch>
          </p:blipFill>
          <p:spPr>
            <a:xfrm>
              <a:off x="5415460" y="1184693"/>
              <a:ext cx="4106695" cy="4416814"/>
            </a:xfrm>
            <a:prstGeom prst="rect">
              <a:avLst/>
            </a:prstGeom>
          </p:spPr>
        </p:pic>
        <p:sp>
          <p:nvSpPr>
            <p:cNvPr id="3" name="正方形/長方形 2"/>
            <p:cNvSpPr/>
            <p:nvPr/>
          </p:nvSpPr>
          <p:spPr>
            <a:xfrm>
              <a:off x="5947464" y="199827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＝４</a:t>
              </a:r>
              <a:r>
                <a:rPr lang="ja-JP" altLang="en-US" sz="923" b="1" u="sng" dirty="0">
                  <a:solidFill>
                    <a:schemeClr val="tx1"/>
                  </a:solidFill>
                </a:rPr>
                <a:t>か所</a:t>
              </a:r>
            </a:p>
          </p:txBody>
        </p:sp>
        <p:sp>
          <p:nvSpPr>
            <p:cNvPr id="16" name="正方形/長方形 15"/>
            <p:cNvSpPr/>
            <p:nvPr/>
          </p:nvSpPr>
          <p:spPr>
            <a:xfrm>
              <a:off x="5897694" y="316836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１８か所</a:t>
              </a:r>
            </a:p>
          </p:txBody>
        </p:sp>
        <p:sp>
          <p:nvSpPr>
            <p:cNvPr id="17" name="正方形/長方形 16"/>
            <p:cNvSpPr/>
            <p:nvPr/>
          </p:nvSpPr>
          <p:spPr>
            <a:xfrm>
              <a:off x="5844570" y="365464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１か所</a:t>
              </a:r>
            </a:p>
          </p:txBody>
        </p:sp>
        <p:sp>
          <p:nvSpPr>
            <p:cNvPr id="18" name="正方形/長方形 17"/>
            <p:cNvSpPr/>
            <p:nvPr/>
          </p:nvSpPr>
          <p:spPr>
            <a:xfrm>
              <a:off x="5398911" y="43119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＝３</a:t>
              </a:r>
              <a:r>
                <a:rPr lang="ja-JP" altLang="en-US" sz="923" b="1" u="sng" dirty="0">
                  <a:solidFill>
                    <a:schemeClr val="tx1"/>
                  </a:solidFill>
                </a:rPr>
                <a:t>か所</a:t>
              </a:r>
            </a:p>
          </p:txBody>
        </p:sp>
        <p:sp>
          <p:nvSpPr>
            <p:cNvPr id="19" name="正方形/長方形 18"/>
            <p:cNvSpPr/>
            <p:nvPr/>
          </p:nvSpPr>
          <p:spPr>
            <a:xfrm>
              <a:off x="8193360" y="174624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２か所</a:t>
              </a:r>
            </a:p>
          </p:txBody>
        </p:sp>
        <p:sp>
          <p:nvSpPr>
            <p:cNvPr id="20" name="正方形/長方形 19"/>
            <p:cNvSpPr/>
            <p:nvPr/>
          </p:nvSpPr>
          <p:spPr>
            <a:xfrm>
              <a:off x="8384466" y="287307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３か所</a:t>
              </a:r>
            </a:p>
          </p:txBody>
        </p:sp>
        <p:sp>
          <p:nvSpPr>
            <p:cNvPr id="21" name="正方形/長方形 20"/>
            <p:cNvSpPr/>
            <p:nvPr/>
          </p:nvSpPr>
          <p:spPr>
            <a:xfrm>
              <a:off x="8411762" y="358554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１か所</a:t>
              </a:r>
            </a:p>
          </p:txBody>
        </p:sp>
        <p:sp>
          <p:nvSpPr>
            <p:cNvPr id="22" name="正方形/長方形 21"/>
            <p:cNvSpPr/>
            <p:nvPr/>
          </p:nvSpPr>
          <p:spPr>
            <a:xfrm>
              <a:off x="8425049" y="47155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２か所</a:t>
              </a:r>
            </a:p>
          </p:txBody>
        </p:sp>
      </p:grpSp>
      <p:sp>
        <p:nvSpPr>
          <p:cNvPr id="26" name="大かっこ 25"/>
          <p:cNvSpPr/>
          <p:nvPr/>
        </p:nvSpPr>
        <p:spPr>
          <a:xfrm>
            <a:off x="1060724" y="2727856"/>
            <a:ext cx="4511073" cy="1054953"/>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99</a:t>
            </a:fld>
            <a:endParaRPr kumimoji="1" lang="ja-JP" altLang="en-US"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9" name="正方形/長方形 28"/>
          <p:cNvSpPr/>
          <p:nvPr/>
        </p:nvSpPr>
        <p:spPr>
          <a:xfrm>
            <a:off x="-34734" y="447552"/>
            <a:ext cx="917873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1508" y="875178"/>
            <a:ext cx="90424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メイリオ" panose="020B0604030504040204" pitchFamily="50" charset="-128"/>
                <a:ea typeface="メイリオ" panose="020B0604030504040204" pitchFamily="50" charset="-128"/>
              </a:rPr>
              <a:t>外国人患者の受入医療機関数は、東京都</a:t>
            </a:r>
            <a:r>
              <a:rPr lang="en-US" altLang="ja-JP" sz="1600" dirty="0">
                <a:solidFill>
                  <a:schemeClr val="tx1"/>
                </a:solidFill>
                <a:latin typeface="メイリオ" panose="020B0604030504040204" pitchFamily="50" charset="-128"/>
                <a:ea typeface="メイリオ" panose="020B0604030504040204" pitchFamily="50" charset="-128"/>
              </a:rPr>
              <a:t>476</a:t>
            </a:r>
            <a:r>
              <a:rPr lang="ja-JP" altLang="en-US" sz="1600" dirty="0">
                <a:solidFill>
                  <a:schemeClr val="tx1"/>
                </a:solidFill>
                <a:latin typeface="メイリオ" panose="020B0604030504040204" pitchFamily="50" charset="-128"/>
                <a:ea typeface="メイリオ" panose="020B0604030504040204" pitchFamily="50" charset="-128"/>
              </a:rPr>
              <a:t>箇所に対し、大阪府</a:t>
            </a:r>
            <a:r>
              <a:rPr lang="en-US" altLang="ja-JP" sz="1600" dirty="0">
                <a:solidFill>
                  <a:schemeClr val="tx1"/>
                </a:solidFill>
                <a:latin typeface="メイリオ" panose="020B0604030504040204" pitchFamily="50" charset="-128"/>
                <a:ea typeface="メイリオ" panose="020B0604030504040204" pitchFamily="50" charset="-128"/>
              </a:rPr>
              <a:t>172</a:t>
            </a:r>
            <a:r>
              <a:rPr lang="ja-JP" altLang="en-US" sz="1600" dirty="0">
                <a:solidFill>
                  <a:schemeClr val="tx1"/>
                </a:solidFill>
                <a:latin typeface="メイリオ" panose="020B0604030504040204" pitchFamily="50" charset="-128"/>
                <a:ea typeface="メイリオ" panose="020B0604030504040204" pitchFamily="50" charset="-128"/>
              </a:rPr>
              <a:t>箇所</a:t>
            </a:r>
            <a:r>
              <a:rPr lang="ja-JP" altLang="en-US" sz="1400" dirty="0">
                <a:solidFill>
                  <a:schemeClr val="tx1"/>
                </a:solidFill>
                <a:latin typeface="メイリオ" panose="020B0604030504040204" pitchFamily="50" charset="-128"/>
                <a:ea typeface="メイリオ" panose="020B0604030504040204" pitchFamily="50" charset="-128"/>
              </a:rPr>
              <a:t>。</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（うち</a:t>
            </a:r>
            <a:r>
              <a:rPr lang="en-US" altLang="ja-JP" sz="1200" dirty="0">
                <a:solidFill>
                  <a:schemeClr val="tx1"/>
                </a:solidFill>
                <a:latin typeface="メイリオ" panose="020B0604030504040204" pitchFamily="50" charset="-128"/>
                <a:ea typeface="メイリオ" panose="020B0604030504040204" pitchFamily="50" charset="-128"/>
              </a:rPr>
              <a:t>34</a:t>
            </a:r>
            <a:r>
              <a:rPr lang="ja-JP" altLang="en-US" sz="1200" dirty="0">
                <a:solidFill>
                  <a:schemeClr val="tx1"/>
                </a:solidFill>
                <a:latin typeface="メイリオ" panose="020B0604030504040204" pitchFamily="50" charset="-128"/>
                <a:ea typeface="メイリオ" panose="020B0604030504040204" pitchFamily="50" charset="-128"/>
              </a:rPr>
              <a:t>か所が大阪府外国人患者受入れ拠点医療機関及び大阪府外国人患者受入れ地域拠点医療機関）</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令和</a:t>
            </a:r>
            <a:r>
              <a:rPr lang="en-US" altLang="ja-JP" sz="1200" dirty="0">
                <a:solidFill>
                  <a:schemeClr val="tx1"/>
                </a:solidFill>
                <a:latin typeface="メイリオ" panose="020B0604030504040204" pitchFamily="50" charset="-128"/>
                <a:ea typeface="メイリオ" panose="020B0604030504040204" pitchFamily="50" charset="-128"/>
              </a:rPr>
              <a:t>7</a:t>
            </a:r>
            <a:r>
              <a:rPr lang="ja-JP" altLang="en-US" sz="1200" dirty="0">
                <a:solidFill>
                  <a:schemeClr val="tx1"/>
                </a:solidFill>
                <a:latin typeface="メイリオ" panose="020B0604030504040204" pitchFamily="50" charset="-128"/>
                <a:ea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rPr>
              <a:t>月現在</a:t>
            </a:r>
            <a:r>
              <a:rPr lang="en-US" altLang="ja-JP" sz="1200" dirty="0">
                <a:solidFill>
                  <a:schemeClr val="tx1"/>
                </a:solidFill>
                <a:latin typeface="メイリオ" panose="020B0604030504040204" pitchFamily="50" charset="-128"/>
                <a:ea typeface="メイリオ" panose="020B0604030504040204" pitchFamily="50" charset="-128"/>
              </a:rPr>
              <a:t>】</a:t>
            </a:r>
            <a:endParaRPr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4429808" y="1461164"/>
            <a:ext cx="4735592"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大阪府外国人患者受入れ拠点医療機関及び大阪府外国人患者受入れ地域拠点医療機関数</a:t>
            </a:r>
          </a:p>
        </p:txBody>
      </p:sp>
      <p:sp>
        <p:nvSpPr>
          <p:cNvPr id="5" name="正方形/長方形 4"/>
          <p:cNvSpPr/>
          <p:nvPr/>
        </p:nvSpPr>
        <p:spPr>
          <a:xfrm>
            <a:off x="3851920" y="442194"/>
            <a:ext cx="5913546" cy="400110"/>
          </a:xfrm>
          <a:prstGeom prst="rect">
            <a:avLst/>
          </a:prstGeom>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大阪府外国人患者受入れ拠点医療機関・大阪府外国人患者受入れ地域拠点医療機関</a:t>
            </a:r>
          </a:p>
        </p:txBody>
      </p:sp>
      <p:sp>
        <p:nvSpPr>
          <p:cNvPr id="24" name="正方形/長方形 23"/>
          <p:cNvSpPr/>
          <p:nvPr/>
        </p:nvSpPr>
        <p:spPr>
          <a:xfrm>
            <a:off x="7149847" y="5126577"/>
            <a:ext cx="988025" cy="4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計</a:t>
            </a:r>
            <a:r>
              <a:rPr lang="ja-JP" altLang="en-US" sz="1400" b="1" dirty="0">
                <a:solidFill>
                  <a:schemeClr val="tx1"/>
                </a:solidFill>
              </a:rPr>
              <a:t>３４</a:t>
            </a:r>
            <a:r>
              <a:rPr lang="ja-JP" altLang="en-US" sz="920" b="1" dirty="0">
                <a:solidFill>
                  <a:schemeClr val="tx1"/>
                </a:solidFill>
              </a:rPr>
              <a:t>か所</a:t>
            </a:r>
            <a:endParaRPr lang="ja-JP" altLang="en-US" sz="920" b="1" u="sng" dirty="0">
              <a:solidFill>
                <a:schemeClr val="tx1"/>
              </a:solidFill>
            </a:endParaRPr>
          </a:p>
        </p:txBody>
      </p:sp>
    </p:spTree>
    <p:extLst>
      <p:ext uri="{BB962C8B-B14F-4D97-AF65-F5344CB8AC3E}">
        <p14:creationId xmlns:p14="http://schemas.microsoft.com/office/powerpoint/2010/main" val="4146450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６．成長を支える都市インフラの整備</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100</a:t>
            </a:fld>
            <a:endParaRPr lang="ja-JP" altLang="en-US" b="1" dirty="0"/>
          </a:p>
        </p:txBody>
      </p:sp>
    </p:spTree>
    <p:extLst>
      <p:ext uri="{BB962C8B-B14F-4D97-AF65-F5344CB8AC3E}">
        <p14:creationId xmlns:p14="http://schemas.microsoft.com/office/powerpoint/2010/main" val="1569793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6,061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近畿圏は、アジア地域との地理的経済的つながりが強く、輸出入に占めるアジアの割合が総額の約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509120"/>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r>
              <a:rPr lang="en-US" altLang="ja-JP" b="1" dirty="0"/>
              <a:t>101</a:t>
            </a:r>
            <a:endParaRPr lang="ja-JP" altLang="en-US" b="1"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2" name="表 11"/>
          <p:cNvGraphicFramePr>
            <a:graphicFrameLocks noGrp="1"/>
          </p:cNvGraphicFramePr>
          <p:nvPr/>
        </p:nvGraphicFramePr>
        <p:xfrm>
          <a:off x="203417" y="2348880"/>
          <a:ext cx="8820974" cy="2004901"/>
        </p:xfrm>
        <a:graphic>
          <a:graphicData uri="http://schemas.openxmlformats.org/drawingml/2006/table">
            <a:tbl>
              <a:tblPr/>
              <a:tblGrid>
                <a:gridCol w="201502">
                  <a:extLst>
                    <a:ext uri="{9D8B030D-6E8A-4147-A177-3AD203B41FA5}">
                      <a16:colId xmlns:a16="http://schemas.microsoft.com/office/drawing/2014/main" val="3071673687"/>
                    </a:ext>
                  </a:extLst>
                </a:gridCol>
                <a:gridCol w="365457">
                  <a:extLst>
                    <a:ext uri="{9D8B030D-6E8A-4147-A177-3AD203B41FA5}">
                      <a16:colId xmlns:a16="http://schemas.microsoft.com/office/drawing/2014/main" val="2049792850"/>
                    </a:ext>
                  </a:extLst>
                </a:gridCol>
                <a:gridCol w="278995">
                  <a:extLst>
                    <a:ext uri="{9D8B030D-6E8A-4147-A177-3AD203B41FA5}">
                      <a16:colId xmlns:a16="http://schemas.microsoft.com/office/drawing/2014/main" val="2398992689"/>
                    </a:ext>
                  </a:extLst>
                </a:gridCol>
                <a:gridCol w="664585">
                  <a:extLst>
                    <a:ext uri="{9D8B030D-6E8A-4147-A177-3AD203B41FA5}">
                      <a16:colId xmlns:a16="http://schemas.microsoft.com/office/drawing/2014/main" val="329141253"/>
                    </a:ext>
                  </a:extLst>
                </a:gridCol>
                <a:gridCol w="664585">
                  <a:extLst>
                    <a:ext uri="{9D8B030D-6E8A-4147-A177-3AD203B41FA5}">
                      <a16:colId xmlns:a16="http://schemas.microsoft.com/office/drawing/2014/main" val="4280520170"/>
                    </a:ext>
                  </a:extLst>
                </a:gridCol>
                <a:gridCol w="664585">
                  <a:extLst>
                    <a:ext uri="{9D8B030D-6E8A-4147-A177-3AD203B41FA5}">
                      <a16:colId xmlns:a16="http://schemas.microsoft.com/office/drawing/2014/main" val="1481020030"/>
                    </a:ext>
                  </a:extLst>
                </a:gridCol>
                <a:gridCol w="664585">
                  <a:extLst>
                    <a:ext uri="{9D8B030D-6E8A-4147-A177-3AD203B41FA5}">
                      <a16:colId xmlns:a16="http://schemas.microsoft.com/office/drawing/2014/main" val="3149690437"/>
                    </a:ext>
                  </a:extLst>
                </a:gridCol>
                <a:gridCol w="664585">
                  <a:extLst>
                    <a:ext uri="{9D8B030D-6E8A-4147-A177-3AD203B41FA5}">
                      <a16:colId xmlns:a16="http://schemas.microsoft.com/office/drawing/2014/main" val="197067799"/>
                    </a:ext>
                  </a:extLst>
                </a:gridCol>
                <a:gridCol w="664585">
                  <a:extLst>
                    <a:ext uri="{9D8B030D-6E8A-4147-A177-3AD203B41FA5}">
                      <a16:colId xmlns:a16="http://schemas.microsoft.com/office/drawing/2014/main" val="4064060393"/>
                    </a:ext>
                  </a:extLst>
                </a:gridCol>
                <a:gridCol w="664585">
                  <a:extLst>
                    <a:ext uri="{9D8B030D-6E8A-4147-A177-3AD203B41FA5}">
                      <a16:colId xmlns:a16="http://schemas.microsoft.com/office/drawing/2014/main" val="2405273742"/>
                    </a:ext>
                  </a:extLst>
                </a:gridCol>
                <a:gridCol w="664585">
                  <a:extLst>
                    <a:ext uri="{9D8B030D-6E8A-4147-A177-3AD203B41FA5}">
                      <a16:colId xmlns:a16="http://schemas.microsoft.com/office/drawing/2014/main" val="4275278194"/>
                    </a:ext>
                  </a:extLst>
                </a:gridCol>
                <a:gridCol w="664585">
                  <a:extLst>
                    <a:ext uri="{9D8B030D-6E8A-4147-A177-3AD203B41FA5}">
                      <a16:colId xmlns:a16="http://schemas.microsoft.com/office/drawing/2014/main" val="3682025385"/>
                    </a:ext>
                  </a:extLst>
                </a:gridCol>
                <a:gridCol w="664585">
                  <a:extLst>
                    <a:ext uri="{9D8B030D-6E8A-4147-A177-3AD203B41FA5}">
                      <a16:colId xmlns:a16="http://schemas.microsoft.com/office/drawing/2014/main" val="3572171422"/>
                    </a:ext>
                  </a:extLst>
                </a:gridCol>
                <a:gridCol w="664585">
                  <a:extLst>
                    <a:ext uri="{9D8B030D-6E8A-4147-A177-3AD203B41FA5}">
                      <a16:colId xmlns:a16="http://schemas.microsoft.com/office/drawing/2014/main" val="1559220105"/>
                    </a:ext>
                  </a:extLst>
                </a:gridCol>
                <a:gridCol w="664585">
                  <a:extLst>
                    <a:ext uri="{9D8B030D-6E8A-4147-A177-3AD203B41FA5}">
                      <a16:colId xmlns:a16="http://schemas.microsoft.com/office/drawing/2014/main" val="1421370230"/>
                    </a:ext>
                  </a:extLst>
                </a:gridCol>
              </a:tblGrid>
              <a:tr h="186937">
                <a:tc gridSpan="3">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02417"/>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186,048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195,827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196,723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177,280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196,885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201,523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190,122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182,520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216,219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253,709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239,426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246,986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1554836"/>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83,814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88,433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87,489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79,334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90,906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92,776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84,910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84,449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98,823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113,803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107,461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109,500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18772307"/>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韓国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19,452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19,311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18,315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16,715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18,742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19,349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17,075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16,060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19,110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22,292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21,346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21,178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20399857"/>
                  </a:ext>
                </a:extLst>
              </a:tr>
              <a:tr h="186937">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sz="900" b="0" i="0" u="none" strike="noStrike">
                          <a:solidFill>
                            <a:srgbClr val="000000"/>
                          </a:solidFill>
                          <a:effectLst/>
                          <a:latin typeface="Meiryo UI" panose="020B0604030504040204" pitchFamily="50" charset="-128"/>
                          <a:ea typeface="Meiryo UI" panose="020B0604030504040204" pitchFamily="50" charset="-128"/>
                        </a:rPr>
                        <a:t>ＡＳＥＡＮ</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48,242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50,416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49,563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43,457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47,313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50,818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49,699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44,397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52,767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67,050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64,414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66,496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79758525"/>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30,241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33,859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37,240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38,291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40,955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40,177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35,441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42,402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54,576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56,365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56,313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6418548"/>
                  </a:ext>
                </a:extLst>
              </a:tr>
              <a:tr h="186937">
                <a:tc gridSpan="3">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西欧</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31,277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33,770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31,345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35,922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38,406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38,214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35,233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43,143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50,982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46,544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48,682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17805729"/>
                  </a:ext>
                </a:extLst>
              </a:tr>
              <a:tr h="186937">
                <a:tc gridSpan="2">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7711" marR="7711" marT="77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51,342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57,032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44,845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36,873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41,591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44,940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41,324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31,780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39,318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65,257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55,095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54,076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4821"/>
                  </a:ext>
                </a:extLst>
              </a:tr>
              <a:tr h="186937">
                <a:tc gridSpan="3">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総額</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298,910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319,735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312,578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278,810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312,690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325,825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309,838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284,975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341,082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424,524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397,431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406,061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8818518"/>
                  </a:ext>
                </a:extLst>
              </a:tr>
              <a:tr h="311506">
                <a:tc gridSpan="3">
                  <a:txBody>
                    <a:bodyPr/>
                    <a:lstStyle/>
                    <a:p>
                      <a:pPr algn="l" fontAlgn="ctr"/>
                      <a:r>
                        <a:rPr lang="zh-CN" altLang="en-US" sz="900" b="0" i="0" u="none" strike="noStrike">
                          <a:solidFill>
                            <a:srgbClr val="000000"/>
                          </a:solidFill>
                          <a:effectLst/>
                          <a:latin typeface="Meiryo UI" panose="020B0604030504040204" pitchFamily="50" charset="-128"/>
                          <a:ea typeface="Meiryo UI" panose="020B0604030504040204" pitchFamily="50" charset="-128"/>
                        </a:rPr>
                        <a:t>（参考）全国</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1,510,293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1,590,021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1,540,195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1,360,777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1,536,657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1,641,821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1,555,312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1,364,100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1,679,665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2,166,768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2,110,695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2,196,471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107683"/>
                  </a:ext>
                </a:extLst>
              </a:tr>
            </a:tbl>
          </a:graphicData>
        </a:graphic>
      </p:graphicFrame>
      <p:graphicFrame>
        <p:nvGraphicFramePr>
          <p:cNvPr id="19" name="グラフ 18">
            <a:extLst>
              <a:ext uri="{FF2B5EF4-FFF2-40B4-BE49-F238E27FC236}">
                <a16:creationId xmlns:a16="http://schemas.microsoft.com/office/drawing/2014/main" id="{00000000-0008-0000-0000-000002000000}"/>
              </a:ext>
            </a:extLst>
          </p:cNvPr>
          <p:cNvGraphicFramePr>
            <a:graphicFrameLocks/>
          </p:cNvGraphicFramePr>
          <p:nvPr/>
        </p:nvGraphicFramePr>
        <p:xfrm>
          <a:off x="-252536" y="4785828"/>
          <a:ext cx="9315050" cy="1724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47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784429"/>
            <a:ext cx="4736429" cy="369332"/>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784429"/>
            <a:ext cx="4572000" cy="492443"/>
          </a:xfrm>
          <a:prstGeom prst="rect">
            <a:avLst/>
          </a:prstGeom>
        </p:spPr>
        <p:txBody>
          <a:bodyP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出典：各社プレスリリースより作成　</a:t>
            </a:r>
            <a:endParaRPr lang="ja-JP" altLang="en-US" sz="1200" dirty="0"/>
          </a:p>
        </p:txBody>
      </p:sp>
      <p:sp>
        <p:nvSpPr>
          <p:cNvPr id="19" name="正方形/長方形 18"/>
          <p:cNvSpPr/>
          <p:nvPr/>
        </p:nvSpPr>
        <p:spPr>
          <a:xfrm>
            <a:off x="179512" y="756892"/>
            <a:ext cx="8784976" cy="101073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年ぶりに増加に転じ、前年比で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万トン。成田空港の４割以下という状況。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年の輸出入貿易額は、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年ぶりに増加に転じ、前年比で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114,573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2" name="スライド番号プレースホルダー 1"/>
          <p:cNvSpPr>
            <a:spLocks noGrp="1"/>
          </p:cNvSpPr>
          <p:nvPr>
            <p:ph type="sldNum" sz="quarter" idx="12"/>
          </p:nvPr>
        </p:nvSpPr>
        <p:spPr/>
        <p:txBody>
          <a:bodyPr/>
          <a:lstStyle/>
          <a:p>
            <a:pPr>
              <a:defRPr/>
            </a:pPr>
            <a:r>
              <a:rPr lang="en-US" altLang="ja-JP" b="1" dirty="0"/>
              <a:t>102</a:t>
            </a:r>
            <a:endParaRPr lang="ja-JP" altLang="en-US" b="1" dirty="0"/>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8" name="グラフ 17">
            <a:extLst>
              <a:ext uri="{FF2B5EF4-FFF2-40B4-BE49-F238E27FC236}">
                <a16:creationId xmlns:a16="http://schemas.microsoft.com/office/drawing/2014/main" id="{00000000-0008-0000-0000-000004000000}"/>
              </a:ext>
            </a:extLst>
          </p:cNvPr>
          <p:cNvGraphicFramePr>
            <a:graphicFrameLocks/>
          </p:cNvGraphicFramePr>
          <p:nvPr/>
        </p:nvGraphicFramePr>
        <p:xfrm>
          <a:off x="4295079" y="2185583"/>
          <a:ext cx="4495405" cy="47910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00000000-0008-0000-0000-000002000000}"/>
              </a:ext>
            </a:extLst>
          </p:cNvPr>
          <p:cNvGraphicFramePr>
            <a:graphicFrameLocks/>
          </p:cNvGraphicFramePr>
          <p:nvPr/>
        </p:nvGraphicFramePr>
        <p:xfrm>
          <a:off x="143001" y="2153761"/>
          <a:ext cx="3988800" cy="424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8647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ja-JP" sz="1600" dirty="0">
                <a:solidFill>
                  <a:schemeClr val="tx1"/>
                </a:solidFill>
                <a:ea typeface="Meiryo UI" panose="020B0604030504040204" pitchFamily="50" charset="-128"/>
                <a:cs typeface="Times New Roman" panose="02020603050405020304" pitchFamily="18" charset="0"/>
              </a:rPr>
              <a:t>関西国際空港の輸出品目について、細目別に構成比をみると、半導体関連（半導体等電子部品・半導体等製造装置）等が全体の</a:t>
            </a:r>
            <a:r>
              <a:rPr lang="en-US" altLang="ja-JP" sz="1600" dirty="0">
                <a:solidFill>
                  <a:schemeClr val="tx1"/>
                </a:solidFill>
                <a:ea typeface="Meiryo UI" panose="020B0604030504040204" pitchFamily="50" charset="-128"/>
                <a:cs typeface="Times New Roman" panose="02020603050405020304" pitchFamily="18" charset="0"/>
              </a:rPr>
              <a:t>3</a:t>
            </a:r>
            <a:r>
              <a:rPr lang="ja-JP" altLang="ja-JP" sz="1600" dirty="0">
                <a:solidFill>
                  <a:schemeClr val="tx1"/>
                </a:solidFill>
                <a:ea typeface="Meiryo UI" panose="020B0604030504040204" pitchFamily="50" charset="-128"/>
                <a:cs typeface="Times New Roman" panose="02020603050405020304" pitchFamily="18" charset="0"/>
              </a:rPr>
              <a:t>割を</a:t>
            </a:r>
            <a:r>
              <a:rPr lang="ja-JP" altLang="en-US" sz="1600" dirty="0">
                <a:solidFill>
                  <a:schemeClr val="tx1"/>
                </a:solidFill>
                <a:ea typeface="Meiryo UI" panose="020B0604030504040204" pitchFamily="50" charset="-128"/>
                <a:cs typeface="Times New Roman" panose="02020603050405020304" pitchFamily="18" charset="0"/>
              </a:rPr>
              <a:t>超える</a:t>
            </a:r>
            <a:r>
              <a:rPr lang="ja-JP" altLang="ja-JP" sz="1600" dirty="0">
                <a:solidFill>
                  <a:schemeClr val="tx1"/>
                </a:solidFill>
                <a:ea typeface="Meiryo UI" panose="020B0604030504040204" pitchFamily="50" charset="-128"/>
                <a:cs typeface="Times New Roman" panose="02020603050405020304" pitchFamily="18" charset="0"/>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年は、主要</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品目で輸出額が増加。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2" name="スライド番号プレースホルダー 1"/>
          <p:cNvSpPr>
            <a:spLocks noGrp="1"/>
          </p:cNvSpPr>
          <p:nvPr>
            <p:ph type="sldNum" sz="quarter" idx="12"/>
          </p:nvPr>
        </p:nvSpPr>
        <p:spPr/>
        <p:txBody>
          <a:bodyPr/>
          <a:lstStyle/>
          <a:p>
            <a:pPr>
              <a:defRPr/>
            </a:pPr>
            <a:r>
              <a:rPr lang="en-US" altLang="ja-JP" dirty="0"/>
              <a:t>103</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4" name="表 3"/>
          <p:cNvGraphicFramePr>
            <a:graphicFrameLocks noGrp="1"/>
          </p:cNvGraphicFramePr>
          <p:nvPr/>
        </p:nvGraphicFramePr>
        <p:xfrm>
          <a:off x="179512" y="2728665"/>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1,657,321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24.3%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電気回路等の機器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367,856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半導体等製造装置</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496,219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7.3%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381,093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遊戯用具</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177,464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2.6%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graphicFrame>
        <p:nvGraphicFramePr>
          <p:cNvPr id="24" name="グラフ 23">
            <a:extLst>
              <a:ext uri="{FF2B5EF4-FFF2-40B4-BE49-F238E27FC236}">
                <a16:creationId xmlns:a16="http://schemas.microsoft.com/office/drawing/2014/main" id="{366CC55D-C628-4EFF-BE2E-328C5C6A20E7}"/>
              </a:ext>
            </a:extLst>
          </p:cNvPr>
          <p:cNvGraphicFramePr>
            <a:graphicFrameLocks/>
          </p:cNvGraphicFramePr>
          <p:nvPr/>
        </p:nvGraphicFramePr>
        <p:xfrm>
          <a:off x="3817747" y="2802729"/>
          <a:ext cx="5146742" cy="3438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6114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a:extLst>
              <a:ext uri="{FF2B5EF4-FFF2-40B4-BE49-F238E27FC236}">
                <a16:creationId xmlns:a16="http://schemas.microsoft.com/office/drawing/2014/main" id="{CD9D06A0-DF62-4AAB-AE87-275D66E79FAE}"/>
              </a:ext>
            </a:extLst>
          </p:cNvPr>
          <p:cNvGraphicFramePr>
            <a:graphicFrameLocks/>
          </p:cNvGraphicFramePr>
          <p:nvPr/>
        </p:nvGraphicFramePr>
        <p:xfrm>
          <a:off x="3707904" y="2872681"/>
          <a:ext cx="5328592" cy="355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pPr>
              <a:defRPr/>
            </a:pPr>
            <a:r>
              <a:rPr lang="en-US" altLang="ja-JP" dirty="0"/>
              <a:t>104</a:t>
            </a:r>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1" name="正方形/長方形 10">
            <a:extLst>
              <a:ext uri="{FF2B5EF4-FFF2-40B4-BE49-F238E27FC236}">
                <a16:creationId xmlns:a16="http://schemas.microsoft.com/office/drawing/2014/main" id="{FEF3DC77-9875-446D-B851-9194D5917EF6}"/>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2" name="正方形/長方形 21">
            <a:extLst>
              <a:ext uri="{FF2B5EF4-FFF2-40B4-BE49-F238E27FC236}">
                <a16:creationId xmlns:a16="http://schemas.microsoft.com/office/drawing/2014/main" id="{0F0A971F-429B-4985-A605-A4992EFE0795}"/>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医薬品の輸入額は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年ぶりに増加に転じ、</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1,082,951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百万円。</a:t>
            </a:r>
          </a:p>
        </p:txBody>
      </p:sp>
      <p:sp>
        <p:nvSpPr>
          <p:cNvPr id="23" name="テキスト ボックス 22">
            <a:extLst>
              <a:ext uri="{FF2B5EF4-FFF2-40B4-BE49-F238E27FC236}">
                <a16:creationId xmlns:a16="http://schemas.microsoft.com/office/drawing/2014/main" id="{F124B88C-7EC0-45EA-9203-17658B1D0657}"/>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4FD07489-2067-4C50-A1FB-D6BE3EFF4EB5}"/>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25" name="表 24">
            <a:extLst>
              <a:ext uri="{FF2B5EF4-FFF2-40B4-BE49-F238E27FC236}">
                <a16:creationId xmlns:a16="http://schemas.microsoft.com/office/drawing/2014/main" id="{370A4498-205A-44BB-B0F3-DB5A8A8C2FD3}"/>
              </a:ext>
            </a:extLst>
          </p:cNvPr>
          <p:cNvGraphicFramePr>
            <a:graphicFrameLocks noGrp="1"/>
          </p:cNvGraphicFramePr>
          <p:nvPr/>
        </p:nvGraphicFramePr>
        <p:xfrm>
          <a:off x="107504" y="2872681"/>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医薬品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1,082,951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23.3%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通信機</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538,130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11.6%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486,173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10.5%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226,413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4.9%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事務用機器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169,555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3.6%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spTree>
    <p:extLst>
      <p:ext uri="{BB962C8B-B14F-4D97-AF65-F5344CB8AC3E}">
        <p14:creationId xmlns:p14="http://schemas.microsoft.com/office/powerpoint/2010/main" val="29133683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関西国際空港における国際線旅客便・貨物便数の動向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769511" y="2525211"/>
            <a:ext cx="457646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年冬　空港別の国際線地域別旅客便数（直行便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＋経由便）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644008" y="2996952"/>
            <a:ext cx="864096"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1023" y="2507582"/>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○国際線旅客便・貨物便数の推移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出典：関西エアポート「国際定期便 就航便数の推移」より作成</a:t>
            </a:r>
          </a:p>
        </p:txBody>
      </p:sp>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105</a:t>
            </a:r>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4" name="正方形/長方形 13"/>
          <p:cNvSpPr/>
          <p:nvPr/>
        </p:nvSpPr>
        <p:spPr>
          <a:xfrm>
            <a:off x="87284" y="735166"/>
            <a:ext cx="8864918" cy="17724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国際線旅客便は、</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2025</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年夏期スケジュールで</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は、インバウンドの旺盛な旅行需要を背景に、増便がより一層進んだため、</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1,701</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と過去最高を更新する見通し</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国際貨物便数は</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、国際旅客便を活用した貨物輸送が増加していることもあり、発着回数は減少しているが、コロナ禍前比では引き続き高い水準を維持し</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184</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週と</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なっている</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16" name="グラフ 15"/>
          <p:cNvGraphicFramePr>
            <a:graphicFrameLocks/>
          </p:cNvGraphicFramePr>
          <p:nvPr/>
        </p:nvGraphicFramePr>
        <p:xfrm>
          <a:off x="4661757" y="3146825"/>
          <a:ext cx="4290445" cy="351857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997D903D-FBEB-48F2-A76C-911D24535D6D}"/>
              </a:ext>
            </a:extLst>
          </p:cNvPr>
          <p:cNvSpPr txBox="1"/>
          <p:nvPr/>
        </p:nvSpPr>
        <p:spPr>
          <a:xfrm>
            <a:off x="5508104" y="3026540"/>
            <a:ext cx="3604849"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出典：国土交通省・国際線就航状況</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年冬</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100" dirty="0"/>
          </a:p>
        </p:txBody>
      </p:sp>
      <p:graphicFrame>
        <p:nvGraphicFramePr>
          <p:cNvPr id="25" name="グラフ 24">
            <a:extLst>
              <a:ext uri="{FF2B5EF4-FFF2-40B4-BE49-F238E27FC236}">
                <a16:creationId xmlns:a16="http://schemas.microsoft.com/office/drawing/2014/main" id="{00000000-0008-0000-0000-000002000000}"/>
              </a:ext>
            </a:extLst>
          </p:cNvPr>
          <p:cNvGraphicFramePr>
            <a:graphicFrameLocks/>
          </p:cNvGraphicFramePr>
          <p:nvPr/>
        </p:nvGraphicFramePr>
        <p:xfrm>
          <a:off x="179514" y="2957980"/>
          <a:ext cx="4669200" cy="375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41738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476672"/>
            <a:ext cx="8906035"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276872"/>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2" name="スライド番号プレースホルダー 1"/>
          <p:cNvSpPr>
            <a:spLocks noGrp="1"/>
          </p:cNvSpPr>
          <p:nvPr>
            <p:ph type="sldNum" sz="quarter" idx="12"/>
          </p:nvPr>
        </p:nvSpPr>
        <p:spPr/>
        <p:txBody>
          <a:bodyPr/>
          <a:lstStyle/>
          <a:p>
            <a:pPr>
              <a:defRPr/>
            </a:pPr>
            <a:r>
              <a:rPr lang="en-US" altLang="ja-JP" b="1" dirty="0"/>
              <a:t>106</a:t>
            </a:r>
            <a:endParaRPr lang="ja-JP" altLang="en-US" b="1" dirty="0"/>
          </a:p>
        </p:txBody>
      </p:sp>
      <p:sp>
        <p:nvSpPr>
          <p:cNvPr id="33" name="正方形/長方形 32"/>
          <p:cNvSpPr/>
          <p:nvPr/>
        </p:nvSpPr>
        <p:spPr>
          <a:xfrm>
            <a:off x="71500" y="839837"/>
            <a:ext cx="8928992"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年の関空の外国人入国者数は、コロナ禍から急速に回復し、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万人となった。</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入国者の割合をみると、コロナ前は中国人が最も多かったが、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年は韓国人が最も多くなっている。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就航便数は、インバウンドの旺盛な旅行需要を背景に、国際線旅客便の増便がより一層進んだことにより、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週と過去最高を更新し、日本有数の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月ピーク時点：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509120"/>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出典：関西エアポート株式会社「国際定期便 就航便数の推移」より作成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4" name="グラフ 13">
            <a:extLst>
              <a:ext uri="{FF2B5EF4-FFF2-40B4-BE49-F238E27FC236}">
                <a16:creationId xmlns:a16="http://schemas.microsoft.com/office/drawing/2014/main" id="{00000000-0008-0000-0100-000004000000}"/>
              </a:ext>
            </a:extLst>
          </p:cNvPr>
          <p:cNvGraphicFramePr>
            <a:graphicFrameLocks/>
          </p:cNvGraphicFramePr>
          <p:nvPr/>
        </p:nvGraphicFramePr>
        <p:xfrm>
          <a:off x="38554" y="2621752"/>
          <a:ext cx="9066891" cy="20374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00000000-0008-0000-0000-000002000000}"/>
              </a:ext>
            </a:extLst>
          </p:cNvPr>
          <p:cNvGraphicFramePr>
            <a:graphicFrameLocks/>
          </p:cNvGraphicFramePr>
          <p:nvPr/>
        </p:nvGraphicFramePr>
        <p:xfrm>
          <a:off x="54000" y="4800338"/>
          <a:ext cx="9036000" cy="19155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231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関西国際空港・大阪国際空港（伊丹空港）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の利便性向上</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12678"/>
            <a:ext cx="8928992" cy="24988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関空では、万博とその後の成長に向けて発着容量を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万回に拡張し、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月に新飛行経路を導入。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あわせて国際拠点としての一層の機能強化のため、旅客ターミナルのキャパシティ拡大に向け、第１ターミナルビルリノベーション工事を実施。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月、国際線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国内線エリアの配置の見直しや、国際線保安検査場の拡張、出国手続き後の商業エリアの充実など空港主要機能が完成。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さらに、税関と入国審査の手続きをワンストップで行える共同キオスクの運用を開始（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これにより、国際線旅客約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万人（出入国合計）のターミナルキャパシティを創出し、拡大が予想される将来の航空需要を受け入れる体制が整備された。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また、伊丹空港では、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年３月にターミナルビル前面の横断歩道に歩行者用のルーフを設置し、ストレスのない快適なターミナルビルとの往来を実現。</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r>
              <a:rPr lang="en-US" altLang="ja-JP" dirty="0"/>
              <a:t>107</a:t>
            </a:r>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endParaRPr kumimoji="0"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C98E61C1-B491-4379-9404-0C2C19A027BD}"/>
              </a:ext>
            </a:extLst>
          </p:cNvPr>
          <p:cNvSpPr txBox="1"/>
          <p:nvPr/>
        </p:nvSpPr>
        <p:spPr>
          <a:xfrm>
            <a:off x="5256076" y="3007920"/>
            <a:ext cx="4392488"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・歩行者用ルーフ（伊丹）</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ニュースリリースより）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FE3FA452-4137-439E-A3FC-AAAA6395DD38}"/>
              </a:ext>
            </a:extLst>
          </p:cNvPr>
          <p:cNvSpPr txBox="1"/>
          <p:nvPr/>
        </p:nvSpPr>
        <p:spPr>
          <a:xfrm>
            <a:off x="683888" y="2964864"/>
            <a:ext cx="3069857"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・新国際線出発エリア（関空）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ホームページより）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8871AACE-63FE-419F-AE2D-5278F4B45A1C}"/>
              </a:ext>
            </a:extLst>
          </p:cNvPr>
          <p:cNvSpPr/>
          <p:nvPr/>
        </p:nvSpPr>
        <p:spPr>
          <a:xfrm>
            <a:off x="5457642" y="5868323"/>
            <a:ext cx="3456956"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ターミナルビ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ル前面</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の横断歩道に設置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1E3D902D-3601-4A1B-8C29-C7536765553C}"/>
              </a:ext>
            </a:extLst>
          </p:cNvPr>
          <p:cNvSpPr txBox="1"/>
          <p:nvPr/>
        </p:nvSpPr>
        <p:spPr>
          <a:xfrm>
            <a:off x="556472" y="6544184"/>
            <a:ext cx="1821991"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ウォークスルー型免税店</a:t>
            </a:r>
          </a:p>
        </p:txBody>
      </p:sp>
      <p:pic>
        <p:nvPicPr>
          <p:cNvPr id="24" name="図 23">
            <a:extLst>
              <a:ext uri="{FF2B5EF4-FFF2-40B4-BE49-F238E27FC236}">
                <a16:creationId xmlns:a16="http://schemas.microsoft.com/office/drawing/2014/main" id="{DA6FF4DD-D79C-4F39-8C9F-4A14DEBF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642" y="3913313"/>
            <a:ext cx="3349658" cy="1890089"/>
          </a:xfrm>
          <a:prstGeom prst="rect">
            <a:avLst/>
          </a:prstGeom>
        </p:spPr>
      </p:pic>
      <p:sp>
        <p:nvSpPr>
          <p:cNvPr id="25" name="テキスト ボックス 24">
            <a:extLst>
              <a:ext uri="{FF2B5EF4-FFF2-40B4-BE49-F238E27FC236}">
                <a16:creationId xmlns:a16="http://schemas.microsoft.com/office/drawing/2014/main" id="{8C5929B9-FB8D-4811-A7CB-E4C617D0F75D}"/>
              </a:ext>
            </a:extLst>
          </p:cNvPr>
          <p:cNvSpPr txBox="1"/>
          <p:nvPr/>
        </p:nvSpPr>
        <p:spPr>
          <a:xfrm>
            <a:off x="3209241" y="6544184"/>
            <a:ext cx="100811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入国審査場</a:t>
            </a:r>
          </a:p>
        </p:txBody>
      </p:sp>
      <p:pic>
        <p:nvPicPr>
          <p:cNvPr id="3" name="図 2">
            <a:extLst>
              <a:ext uri="{FF2B5EF4-FFF2-40B4-BE49-F238E27FC236}">
                <a16:creationId xmlns:a16="http://schemas.microsoft.com/office/drawing/2014/main" id="{FB400CEA-C8C4-48C9-9635-8ED3344042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3781" y="3699996"/>
            <a:ext cx="2160240" cy="1288176"/>
          </a:xfrm>
          <a:prstGeom prst="rect">
            <a:avLst/>
          </a:prstGeom>
        </p:spPr>
      </p:pic>
      <p:sp>
        <p:nvSpPr>
          <p:cNvPr id="5" name="テキスト ボックス 4">
            <a:extLst>
              <a:ext uri="{FF2B5EF4-FFF2-40B4-BE49-F238E27FC236}">
                <a16:creationId xmlns:a16="http://schemas.microsoft.com/office/drawing/2014/main" id="{E436A819-7C58-4216-9BAE-40658EB09696}"/>
              </a:ext>
            </a:extLst>
          </p:cNvPr>
          <p:cNvSpPr txBox="1"/>
          <p:nvPr/>
        </p:nvSpPr>
        <p:spPr>
          <a:xfrm>
            <a:off x="3118604" y="4988172"/>
            <a:ext cx="10801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出国審査場</a:t>
            </a:r>
          </a:p>
        </p:txBody>
      </p:sp>
      <p:pic>
        <p:nvPicPr>
          <p:cNvPr id="7" name="図 6">
            <a:extLst>
              <a:ext uri="{FF2B5EF4-FFF2-40B4-BE49-F238E27FC236}">
                <a16:creationId xmlns:a16="http://schemas.microsoft.com/office/drawing/2014/main" id="{3450CCA4-D861-4FF1-93A6-6001A54A9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736" y="5239708"/>
            <a:ext cx="2076727" cy="1296329"/>
          </a:xfrm>
          <a:prstGeom prst="rect">
            <a:avLst/>
          </a:prstGeom>
        </p:spPr>
      </p:pic>
      <p:pic>
        <p:nvPicPr>
          <p:cNvPr id="9" name="図 8">
            <a:extLst>
              <a:ext uri="{FF2B5EF4-FFF2-40B4-BE49-F238E27FC236}">
                <a16:creationId xmlns:a16="http://schemas.microsoft.com/office/drawing/2014/main" id="{CDDD7C1A-E71F-422D-A848-079AB18BBA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805" y="3703528"/>
            <a:ext cx="2076727" cy="1272446"/>
          </a:xfrm>
          <a:prstGeom prst="rect">
            <a:avLst/>
          </a:prstGeom>
        </p:spPr>
      </p:pic>
      <p:sp>
        <p:nvSpPr>
          <p:cNvPr id="26" name="テキスト ボックス 25">
            <a:extLst>
              <a:ext uri="{FF2B5EF4-FFF2-40B4-BE49-F238E27FC236}">
                <a16:creationId xmlns:a16="http://schemas.microsoft.com/office/drawing/2014/main" id="{BF61628B-47FD-4C69-A0F5-861A36EA4DD7}"/>
              </a:ext>
            </a:extLst>
          </p:cNvPr>
          <p:cNvSpPr txBox="1"/>
          <p:nvPr/>
        </p:nvSpPr>
        <p:spPr>
          <a:xfrm>
            <a:off x="666850" y="4941330"/>
            <a:ext cx="171262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国際線保安検査場</a:t>
            </a:r>
            <a:endParaRPr kumimoji="1" lang="ja-JP" altLang="en-US" sz="12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E430FA66-31AE-4A41-8E18-AD6C55B8B7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7148" y="5249615"/>
            <a:ext cx="2058422" cy="1237416"/>
          </a:xfrm>
          <a:prstGeom prst="rect">
            <a:avLst/>
          </a:prstGeom>
        </p:spPr>
      </p:pic>
    </p:spTree>
    <p:extLst>
      <p:ext uri="{BB962C8B-B14F-4D97-AF65-F5344CB8AC3E}">
        <p14:creationId xmlns:p14="http://schemas.microsoft.com/office/powerpoint/2010/main" val="2724233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36342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100605" y="683429"/>
            <a:ext cx="8928992" cy="33354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関空では国内初となる医薬品専用定温庫（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月～）や、全国に先駆けた医薬品輸入手続きの電子化など、医薬品の物流拠点形成に取り組み、定温庫導入時の</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年と比較すると医薬品輸入額が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倍以上に増加。</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関西エアポートが関係事業者と形成している「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コミュニティ</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」が日本の空港単位として初めて、「</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の認証を取得（</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月）。認証取得企業は</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社となり、アジア最大の</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認証コミュニティとなっている（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月に稼働し、国際中継貨物取扱量は開設前（</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年）と比べて約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関西国際空港の貨物ネットワーク拡大と関西経済の発展を目指し、２期島国際貨物地区において、新たに３スポットを増設（</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8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IATA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International Air Transport Association</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：国際航空運送協会）が策定する医薬品航空輸送認証制度。　　　</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8288" algn="just">
              <a:lnSpc>
                <a:spcPts val="1800"/>
              </a:lnSpc>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医薬品の貨物航空輸送が世界基準で取り扱われていることを証明するもの。</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68981" y="4134452"/>
            <a:ext cx="2352037" cy="261610"/>
          </a:xfrm>
          <a:prstGeom prst="rect">
            <a:avLst/>
          </a:prstGeom>
          <a:noFill/>
          <a:ln>
            <a:noFill/>
          </a:ln>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出典：大阪税関「貿易統計」</a:t>
            </a:r>
          </a:p>
        </p:txBody>
      </p:sp>
      <p:sp>
        <p:nvSpPr>
          <p:cNvPr id="22" name="テキスト ボックス 17"/>
          <p:cNvSpPr txBox="1"/>
          <p:nvPr/>
        </p:nvSpPr>
        <p:spPr>
          <a:xfrm>
            <a:off x="4307095" y="4263659"/>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n-ea"/>
                <a:cs typeface="Meiryo UI" panose="020B0604030504040204" pitchFamily="50" charset="-128"/>
              </a:rPr>
              <a:t>（万トン）</a:t>
            </a:r>
          </a:p>
        </p:txBody>
      </p:sp>
      <p:sp>
        <p:nvSpPr>
          <p:cNvPr id="6" name="テキスト ボックス 5"/>
          <p:cNvSpPr txBox="1"/>
          <p:nvPr/>
        </p:nvSpPr>
        <p:spPr>
          <a:xfrm>
            <a:off x="4387344" y="4069797"/>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a:t>
            </a:r>
            <a:r>
              <a:rPr lang="zh-TW" altLang="en-US" sz="1400" dirty="0">
                <a:latin typeface="Meiryo UI" panose="020B0604030504040204" pitchFamily="50" charset="-128"/>
                <a:ea typeface="Meiryo UI" panose="020B0604030504040204" pitchFamily="50" charset="-128"/>
              </a:rPr>
              <a:t>国際中継貨物取扱量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5250" y="4078754"/>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関西国際空港医薬品輸入額</a:t>
            </a: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17"/>
          <p:cNvSpPr txBox="1"/>
          <p:nvPr/>
        </p:nvSpPr>
        <p:spPr>
          <a:xfrm>
            <a:off x="-15250" y="4299090"/>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千億円</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308304" y="4103494"/>
            <a:ext cx="2587165" cy="261610"/>
          </a:xfrm>
          <a:prstGeom prst="rect">
            <a:avLst/>
          </a:prstGeom>
          <a:noFill/>
        </p:spPr>
        <p:txBody>
          <a:bodyPr wrap="square" rtlCol="0">
            <a:spAutoFit/>
          </a:bodyPr>
          <a:lstStyle/>
          <a:p>
            <a:r>
              <a:rPr lang="zh-TW" altLang="en-US" sz="1100" dirty="0">
                <a:latin typeface="Meiryo UI" panose="020B0604030504040204" pitchFamily="50" charset="-128"/>
                <a:ea typeface="Meiryo UI" panose="020B0604030504040204" pitchFamily="50" charset="-128"/>
              </a:rPr>
              <a:t>出典：大阪税関「貿易統計」</a:t>
            </a: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108</a:t>
            </a:r>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p>
        </p:txBody>
      </p:sp>
      <p:graphicFrame>
        <p:nvGraphicFramePr>
          <p:cNvPr id="17" name="グラフ 16">
            <a:extLst>
              <a:ext uri="{FF2B5EF4-FFF2-40B4-BE49-F238E27FC236}">
                <a16:creationId xmlns:a16="http://schemas.microsoft.com/office/drawing/2014/main" id="{71EAF742-62A8-487C-BD48-E41C14D8DB6A}"/>
              </a:ext>
            </a:extLst>
          </p:cNvPr>
          <p:cNvGraphicFramePr/>
          <p:nvPr/>
        </p:nvGraphicFramePr>
        <p:xfrm>
          <a:off x="96998" y="4421390"/>
          <a:ext cx="4356416" cy="2536714"/>
        </p:xfrm>
        <a:graphic>
          <a:graphicData uri="http://schemas.openxmlformats.org/drawingml/2006/chart">
            <c:chart xmlns:c="http://schemas.openxmlformats.org/drawingml/2006/chart" xmlns:r="http://schemas.openxmlformats.org/officeDocument/2006/relationships" r:id="rId3"/>
          </a:graphicData>
        </a:graphic>
      </p:graphicFrame>
      <p:sp>
        <p:nvSpPr>
          <p:cNvPr id="18" name="右矢印 28">
            <a:extLst>
              <a:ext uri="{FF2B5EF4-FFF2-40B4-BE49-F238E27FC236}">
                <a16:creationId xmlns:a16="http://schemas.microsoft.com/office/drawing/2014/main" id="{CE216790-02F7-404C-8337-C5FA0FADF414}"/>
              </a:ext>
            </a:extLst>
          </p:cNvPr>
          <p:cNvSpPr/>
          <p:nvPr/>
        </p:nvSpPr>
        <p:spPr>
          <a:xfrm rot="20640000">
            <a:off x="1007446" y="4859061"/>
            <a:ext cx="3151666"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ja-JP" sz="1800">
              <a:solidFill>
                <a:sysClr val="windowText" lastClr="000000"/>
              </a:solidFill>
            </a:endParaRPr>
          </a:p>
        </p:txBody>
      </p:sp>
      <p:graphicFrame>
        <p:nvGraphicFramePr>
          <p:cNvPr id="20" name="グラフ 19">
            <a:extLst>
              <a:ext uri="{FF2B5EF4-FFF2-40B4-BE49-F238E27FC236}">
                <a16:creationId xmlns:a16="http://schemas.microsoft.com/office/drawing/2014/main" id="{E292E298-157C-4FFB-9913-20A3E2D1468E}"/>
              </a:ext>
            </a:extLst>
          </p:cNvPr>
          <p:cNvGraphicFramePr>
            <a:graphicFrameLocks/>
          </p:cNvGraphicFramePr>
          <p:nvPr/>
        </p:nvGraphicFramePr>
        <p:xfrm>
          <a:off x="4493224" y="4442229"/>
          <a:ext cx="4356416" cy="2407848"/>
        </p:xfrm>
        <a:graphic>
          <a:graphicData uri="http://schemas.openxmlformats.org/drawingml/2006/chart">
            <c:chart xmlns:c="http://schemas.openxmlformats.org/drawingml/2006/chart" xmlns:r="http://schemas.openxmlformats.org/officeDocument/2006/relationships" r:id="rId4"/>
          </a:graphicData>
        </a:graphic>
      </p:graphicFrame>
      <p:sp>
        <p:nvSpPr>
          <p:cNvPr id="21" name="右矢印 20"/>
          <p:cNvSpPr/>
          <p:nvPr/>
        </p:nvSpPr>
        <p:spPr>
          <a:xfrm rot="21246776">
            <a:off x="5135619" y="4569570"/>
            <a:ext cx="348520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Tree>
    <p:extLst>
      <p:ext uri="{BB962C8B-B14F-4D97-AF65-F5344CB8AC3E}">
        <p14:creationId xmlns:p14="http://schemas.microsoft.com/office/powerpoint/2010/main" val="423520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56000"/>
            <a:ext cx="309634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大阪府内の設備投資動向</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903874" y="4149080"/>
            <a:ext cx="5076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つ以内）</a:t>
            </a:r>
          </a:p>
        </p:txBody>
      </p:sp>
      <p:sp>
        <p:nvSpPr>
          <p:cNvPr id="20" name="テキスト ボックス 19"/>
          <p:cNvSpPr txBox="1"/>
          <p:nvPr/>
        </p:nvSpPr>
        <p:spPr>
          <a:xfrm>
            <a:off x="0" y="4149080"/>
            <a:ext cx="3419872"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な目的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つ以内、前年比較）</a:t>
            </a:r>
          </a:p>
        </p:txBody>
      </p:sp>
      <p:sp>
        <p:nvSpPr>
          <p:cNvPr id="22" name="テキスト ボックス 21"/>
          <p:cNvSpPr txBox="1"/>
          <p:nvPr/>
        </p:nvSpPr>
        <p:spPr>
          <a:xfrm>
            <a:off x="3059832" y="703149"/>
            <a:ext cx="5688632"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「おおさか経済の動き別冊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 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府内企業全体の設備投資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年以降回復基調。大企業については、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月期以降プラスで推移。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年産業別、設備投資の主な目的では、「新商品・高度化」や「研究開発」の割合が全産業で低い。</a:t>
            </a:r>
          </a:p>
        </p:txBody>
      </p:sp>
      <p:sp>
        <p:nvSpPr>
          <p:cNvPr id="23" name="テキスト ボックス 22"/>
          <p:cNvSpPr txBox="1"/>
          <p:nvPr/>
        </p:nvSpPr>
        <p:spPr>
          <a:xfrm>
            <a:off x="35496" y="1897087"/>
            <a:ext cx="9001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は、調査回答企業のうち、前年度実績と比べ、計画が増加の企業割合－減少の企業割合）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46912" y="6471007"/>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ea typeface="ＭＳ Ｐゴシック" panose="020B0600070205080204" pitchFamily="50" charset="-128"/>
              </a:rPr>
              <a:pPr>
                <a:defRPr/>
              </a:pPr>
              <a:t>10</a:t>
            </a:fld>
            <a:endParaRPr lang="ja-JP" altLang="en-US" b="1" dirty="0">
              <a:solidFill>
                <a:prstClr val="black"/>
              </a:solidFill>
              <a:ea typeface="ＭＳ Ｐゴシック" panose="020B0600070205080204" pitchFamily="50" charset="-128"/>
            </a:endParaRPr>
          </a:p>
        </p:txBody>
      </p:sp>
      <p:graphicFrame>
        <p:nvGraphicFramePr>
          <p:cNvPr id="18" name="グラフ 17">
            <a:extLst>
              <a:ext uri="{FF2B5EF4-FFF2-40B4-BE49-F238E27FC236}">
                <a16:creationId xmlns:a16="http://schemas.microsoft.com/office/drawing/2014/main" id="{53A6135B-5A77-48C0-9A04-280BF99C477E}"/>
              </a:ext>
            </a:extLst>
          </p:cNvPr>
          <p:cNvGraphicFramePr>
            <a:graphicFrameLocks/>
          </p:cNvGraphicFramePr>
          <p:nvPr>
            <p:extLst>
              <p:ext uri="{D42A27DB-BD31-4B8C-83A1-F6EECF244321}">
                <p14:modId xmlns:p14="http://schemas.microsoft.com/office/powerpoint/2010/main" val="2816588446"/>
              </p:ext>
            </p:extLst>
          </p:nvPr>
        </p:nvGraphicFramePr>
        <p:xfrm>
          <a:off x="107504" y="4653136"/>
          <a:ext cx="3888000" cy="235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 5">
            <a:extLst>
              <a:ext uri="{FF2B5EF4-FFF2-40B4-BE49-F238E27FC236}">
                <a16:creationId xmlns:a16="http://schemas.microsoft.com/office/drawing/2014/main" id="{4BEB0474-3B54-4C3A-8885-5E24E4411C84}"/>
              </a:ext>
            </a:extLst>
          </p:cNvPr>
          <p:cNvGraphicFramePr>
            <a:graphicFrameLocks noGrp="1"/>
          </p:cNvGraphicFramePr>
          <p:nvPr>
            <p:extLst>
              <p:ext uri="{D42A27DB-BD31-4B8C-83A1-F6EECF244321}">
                <p14:modId xmlns:p14="http://schemas.microsoft.com/office/powerpoint/2010/main" val="1634186579"/>
              </p:ext>
            </p:extLst>
          </p:nvPr>
        </p:nvGraphicFramePr>
        <p:xfrm>
          <a:off x="3956495" y="4469990"/>
          <a:ext cx="5080001" cy="1905000"/>
        </p:xfrm>
        <a:graphic>
          <a:graphicData uri="http://schemas.openxmlformats.org/drawingml/2006/table">
            <a:tbl>
              <a:tblPr/>
              <a:tblGrid>
                <a:gridCol w="761049">
                  <a:extLst>
                    <a:ext uri="{9D8B030D-6E8A-4147-A177-3AD203B41FA5}">
                      <a16:colId xmlns:a16="http://schemas.microsoft.com/office/drawing/2014/main" val="3766872581"/>
                    </a:ext>
                  </a:extLst>
                </a:gridCol>
                <a:gridCol w="608839">
                  <a:extLst>
                    <a:ext uri="{9D8B030D-6E8A-4147-A177-3AD203B41FA5}">
                      <a16:colId xmlns:a16="http://schemas.microsoft.com/office/drawing/2014/main" val="3698737530"/>
                    </a:ext>
                  </a:extLst>
                </a:gridCol>
                <a:gridCol w="941798">
                  <a:extLst>
                    <a:ext uri="{9D8B030D-6E8A-4147-A177-3AD203B41FA5}">
                      <a16:colId xmlns:a16="http://schemas.microsoft.com/office/drawing/2014/main" val="3200877337"/>
                    </a:ext>
                  </a:extLst>
                </a:gridCol>
                <a:gridCol w="941798">
                  <a:extLst>
                    <a:ext uri="{9D8B030D-6E8A-4147-A177-3AD203B41FA5}">
                      <a16:colId xmlns:a16="http://schemas.microsoft.com/office/drawing/2014/main" val="2778370664"/>
                    </a:ext>
                  </a:extLst>
                </a:gridCol>
                <a:gridCol w="608839">
                  <a:extLst>
                    <a:ext uri="{9D8B030D-6E8A-4147-A177-3AD203B41FA5}">
                      <a16:colId xmlns:a16="http://schemas.microsoft.com/office/drawing/2014/main" val="751431460"/>
                    </a:ext>
                  </a:extLst>
                </a:gridCol>
                <a:gridCol w="608839">
                  <a:extLst>
                    <a:ext uri="{9D8B030D-6E8A-4147-A177-3AD203B41FA5}">
                      <a16:colId xmlns:a16="http://schemas.microsoft.com/office/drawing/2014/main" val="2012780788"/>
                    </a:ext>
                  </a:extLst>
                </a:gridCol>
                <a:gridCol w="608839">
                  <a:extLst>
                    <a:ext uri="{9D8B030D-6E8A-4147-A177-3AD203B41FA5}">
                      <a16:colId xmlns:a16="http://schemas.microsoft.com/office/drawing/2014/main" val="634645604"/>
                    </a:ext>
                  </a:extLst>
                </a:gridCol>
              </a:tblGrid>
              <a:tr h="190500">
                <a:tc>
                  <a:txBody>
                    <a:bodyPr/>
                    <a:lstStyle/>
                    <a:p>
                      <a:pPr algn="l"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能力増強</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900" b="1" i="0" u="none" strike="noStrike">
                          <a:solidFill>
                            <a:srgbClr val="FFFFFF"/>
                          </a:solidFill>
                          <a:effectLst/>
                          <a:latin typeface="Meiryo UI" panose="020B0604030504040204" pitchFamily="50" charset="-128"/>
                          <a:ea typeface="Meiryo UI" panose="020B0604030504040204" pitchFamily="50" charset="-128"/>
                        </a:rPr>
                        <a:t>新製品・高度化</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合理化・省力化</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研究開発</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維持更新</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ja-JP" altLang="en-US" sz="900" b="1" i="0" u="none" strike="noStrike">
                          <a:solidFill>
                            <a:srgbClr val="FFFFFF"/>
                          </a:solidFill>
                          <a:effectLst/>
                          <a:latin typeface="Meiryo UI" panose="020B0604030504040204" pitchFamily="50" charset="-128"/>
                          <a:ea typeface="Meiryo UI" panose="020B0604030504040204" pitchFamily="50" charset="-128"/>
                        </a:rPr>
                        <a:t>その他</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257316689"/>
                  </a:ext>
                </a:extLst>
              </a:tr>
              <a:tr h="190500">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製造業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14.4%</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33.1%</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6.8%</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62.2%</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536201"/>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建設業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20.7%</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27.2%</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1.1%</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57.6%</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73006350"/>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情報通信業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19.0%</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33.3%</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19.0%</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42.9%</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959467"/>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運輸業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17.8%</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20.0%</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71.1%</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92885812"/>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卸売業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7.9%</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35.6%</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2.0%</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55.4%</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262279"/>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小売業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15.4%</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35.9%</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53.8%</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74545313"/>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不動産業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13.8%</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70.0%</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818118"/>
                  </a:ext>
                </a:extLst>
              </a:tr>
              <a:tr h="190500">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飲食店・宿泊業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14.6%</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65.9%</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61293019"/>
                  </a:ext>
                </a:extLst>
              </a:tr>
              <a:tr h="190500">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サービス業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20.2%</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10.5%</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21.8%</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b"/>
                      <a:r>
                        <a:rPr lang="en-US" altLang="ja-JP" sz="900" b="0" i="0" u="none" strike="noStrike">
                          <a:solidFill>
                            <a:srgbClr val="000000"/>
                          </a:solidFill>
                          <a:effectLst/>
                          <a:latin typeface="Meiryo UI" panose="020B0604030504040204" pitchFamily="50" charset="-128"/>
                          <a:ea typeface="Meiryo UI" panose="020B0604030504040204" pitchFamily="50" charset="-128"/>
                        </a:rPr>
                        <a:t>54.8%</a:t>
                      </a:r>
                    </a:p>
                  </a:txBody>
                  <a:tcPr marL="9525" marR="9525" marT="9525" marB="0" anchor="b">
                    <a:lnL w="190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343037"/>
                  </a:ext>
                </a:extLst>
              </a:tr>
            </a:tbl>
          </a:graphicData>
        </a:graphic>
      </p:graphicFrame>
      <p:graphicFrame>
        <p:nvGraphicFramePr>
          <p:cNvPr id="27" name="グラフ 26">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64101107"/>
              </p:ext>
            </p:extLst>
          </p:nvPr>
        </p:nvGraphicFramePr>
        <p:xfrm>
          <a:off x="-301" y="2189044"/>
          <a:ext cx="9144603" cy="19123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737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9512" y="1022967"/>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％増加。また、神戸港の外貿コンテナ取扱個数は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p>
        </p:txBody>
      </p:sp>
      <p:sp>
        <p:nvSpPr>
          <p:cNvPr id="19" name="正方形/長方形 18"/>
          <p:cNvSpPr/>
          <p:nvPr/>
        </p:nvSpPr>
        <p:spPr>
          <a:xfrm>
            <a:off x="4860032" y="1988840"/>
            <a:ext cx="4736429"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45915" y="1988840"/>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出典：国土交通省「港湾調査」より作成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港湾別、外貿貨物取扱量・輸出入貿易額の推移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正方形/長方形 1">
            <a:extLst>
              <a:ext uri="{FF2B5EF4-FFF2-40B4-BE49-F238E27FC236}">
                <a16:creationId xmlns:a16="http://schemas.microsoft.com/office/drawing/2014/main" id="{1025CFEB-0248-5D44-3788-2C9BF4EB5EE4}"/>
              </a:ext>
            </a:extLst>
          </p:cNvPr>
          <p:cNvSpPr/>
          <p:nvPr/>
        </p:nvSpPr>
        <p:spPr>
          <a:xfrm>
            <a:off x="107503" y="2556921"/>
            <a:ext cx="4167769" cy="368725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986E38B-8E6C-F9C0-E96A-D8EB9BB03638}"/>
              </a:ext>
            </a:extLst>
          </p:cNvPr>
          <p:cNvSpPr/>
          <p:nvPr/>
        </p:nvSpPr>
        <p:spPr>
          <a:xfrm>
            <a:off x="4427984" y="2556920"/>
            <a:ext cx="4531617" cy="368725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グラフ 19">
            <a:extLst>
              <a:ext uri="{FF2B5EF4-FFF2-40B4-BE49-F238E27FC236}">
                <a16:creationId xmlns:a16="http://schemas.microsoft.com/office/drawing/2014/main" id="{32577177-D70E-A921-E993-FBD68F09A7C8}"/>
              </a:ext>
            </a:extLst>
          </p:cNvPr>
          <p:cNvGraphicFramePr>
            <a:graphicFrameLocks/>
          </p:cNvGraphicFramePr>
          <p:nvPr/>
        </p:nvGraphicFramePr>
        <p:xfrm>
          <a:off x="4496333" y="2615103"/>
          <a:ext cx="4572000" cy="418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DA9F4EF0-F55F-0FD4-2ABE-B4D689E96481}"/>
              </a:ext>
            </a:extLst>
          </p:cNvPr>
          <p:cNvGraphicFramePr>
            <a:graphicFrameLocks/>
          </p:cNvGraphicFramePr>
          <p:nvPr>
            <p:extLst>
              <p:ext uri="{D42A27DB-BD31-4B8C-83A1-F6EECF244321}">
                <p14:modId xmlns:p14="http://schemas.microsoft.com/office/powerpoint/2010/main" val="3594856432"/>
              </p:ext>
            </p:extLst>
          </p:nvPr>
        </p:nvGraphicFramePr>
        <p:xfrm>
          <a:off x="214354" y="2734355"/>
          <a:ext cx="4129087" cy="4070960"/>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a:extLst>
              <a:ext uri="{FF2B5EF4-FFF2-40B4-BE49-F238E27FC236}">
                <a16:creationId xmlns:a16="http://schemas.microsoft.com/office/drawing/2014/main" id="{B92C3084-BC87-4858-6283-2BCF645B933B}"/>
              </a:ext>
            </a:extLst>
          </p:cNvPr>
          <p:cNvSpPr txBox="1"/>
          <p:nvPr/>
        </p:nvSpPr>
        <p:spPr>
          <a:xfrm>
            <a:off x="8676456" y="6536995"/>
            <a:ext cx="684076" cy="369332"/>
          </a:xfrm>
          <a:prstGeom prst="rect">
            <a:avLst/>
          </a:prstGeom>
          <a:noFill/>
        </p:spPr>
        <p:txBody>
          <a:bodyPr wrap="square" rtlCol="0">
            <a:spAutoFit/>
          </a:bodyPr>
          <a:lstStyle/>
          <a:p>
            <a:r>
              <a:rPr lang="en-US" altLang="ja-JP" b="1" dirty="0"/>
              <a:t>109</a:t>
            </a:r>
            <a:endParaRPr kumimoji="1" lang="ja-JP" altLang="en-US" dirty="0"/>
          </a:p>
        </p:txBody>
      </p:sp>
    </p:spTree>
    <p:extLst>
      <p:ext uri="{BB962C8B-B14F-4D97-AF65-F5344CB8AC3E}">
        <p14:creationId xmlns:p14="http://schemas.microsoft.com/office/powerpoint/2010/main" val="1182784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D8BD1912-84A7-4658-8C12-6F442882EC46}"/>
              </a:ext>
            </a:extLst>
          </p:cNvPr>
          <p:cNvGraphicFramePr>
            <a:graphicFrameLocks/>
          </p:cNvGraphicFramePr>
          <p:nvPr/>
        </p:nvGraphicFramePr>
        <p:xfrm>
          <a:off x="3924372" y="2904032"/>
          <a:ext cx="5090958" cy="351235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83146EA8-C31E-45C8-57D0-53BE2BC8EFFC}"/>
              </a:ext>
            </a:extLst>
          </p:cNvPr>
          <p:cNvSpPr>
            <a:spLocks noGrp="1"/>
          </p:cNvSpPr>
          <p:nvPr>
            <p:ph type="sldNum" sz="quarter" idx="12"/>
          </p:nvPr>
        </p:nvSpPr>
        <p:spPr>
          <a:xfrm>
            <a:off x="7071072" y="6487244"/>
            <a:ext cx="2133600" cy="365125"/>
          </a:xfrm>
        </p:spPr>
        <p:txBody>
          <a:bodyPr/>
          <a:lstStyle/>
          <a:p>
            <a:pPr>
              <a:defRPr/>
            </a:pPr>
            <a:r>
              <a:rPr lang="en-US" altLang="ja-JP" b="1" dirty="0"/>
              <a:t>110</a:t>
            </a:r>
          </a:p>
        </p:txBody>
      </p:sp>
      <p:sp>
        <p:nvSpPr>
          <p:cNvPr id="24" name="正方形/長方形 10">
            <a:extLst>
              <a:ext uri="{FF2B5EF4-FFF2-40B4-BE49-F238E27FC236}">
                <a16:creationId xmlns:a16="http://schemas.microsoft.com/office/drawing/2014/main" id="{47869AD0-0A5A-4618-B80E-51B3FB9D8A7F}"/>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財務省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「貿易統計」より作成</a:t>
            </a:r>
          </a:p>
        </p:txBody>
      </p:sp>
      <p:sp>
        <p:nvSpPr>
          <p:cNvPr id="25" name="正方形/長方形 24">
            <a:extLst>
              <a:ext uri="{FF2B5EF4-FFF2-40B4-BE49-F238E27FC236}">
                <a16:creationId xmlns:a16="http://schemas.microsoft.com/office/drawing/2014/main" id="{604DB53B-A0DC-4201-B56A-278CA20BC207}"/>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年の阪神港の輸出品目について、概況品別に構成比をみると、建設用・鉱山用機械、プラスチック、非鉄金属、半導体等電子部品、無機化合物が主要な品目となっている。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上記の主要５品目中３品目において輸出額が増加。（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sp>
        <p:nvSpPr>
          <p:cNvPr id="28" name="テキスト ボックス 27">
            <a:extLst>
              <a:ext uri="{FF2B5EF4-FFF2-40B4-BE49-F238E27FC236}">
                <a16:creationId xmlns:a16="http://schemas.microsoft.com/office/drawing/2014/main" id="{644B6603-FCCB-40F0-BF7E-82AB10AC9592}"/>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EB11043D-B602-4CB7-9273-37687D95C5BC}"/>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30" name="表 29">
            <a:extLst>
              <a:ext uri="{FF2B5EF4-FFF2-40B4-BE49-F238E27FC236}">
                <a16:creationId xmlns:a16="http://schemas.microsoft.com/office/drawing/2014/main" id="{6CECB127-A1B2-4194-AE5F-E74415D10FB6}"/>
              </a:ext>
            </a:extLst>
          </p:cNvPr>
          <p:cNvGraphicFramePr>
            <a:graphicFrameLocks noGrp="1"/>
          </p:cNvGraphicFramePr>
          <p:nvPr/>
        </p:nvGraphicFramePr>
        <p:xfrm>
          <a:off x="251521" y="2904032"/>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746,991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6.2%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829,701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6.9%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583,336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4.9%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626,335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5.2%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無機化合物</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382,479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3.2%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spTree>
    <p:extLst>
      <p:ext uri="{BB962C8B-B14F-4D97-AF65-F5344CB8AC3E}">
        <p14:creationId xmlns:p14="http://schemas.microsoft.com/office/powerpoint/2010/main" val="2793635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a:extLst>
              <a:ext uri="{FF2B5EF4-FFF2-40B4-BE49-F238E27FC236}">
                <a16:creationId xmlns:a16="http://schemas.microsoft.com/office/drawing/2014/main" id="{487FB01F-5039-4A19-A41B-DBA571D06F07}"/>
              </a:ext>
            </a:extLst>
          </p:cNvPr>
          <p:cNvGraphicFramePr>
            <a:graphicFrameLocks/>
          </p:cNvGraphicFramePr>
          <p:nvPr/>
        </p:nvGraphicFramePr>
        <p:xfrm>
          <a:off x="3924372" y="2904032"/>
          <a:ext cx="5090958" cy="351235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F698AF59-3194-105B-F098-B0E98FE3C45F}"/>
              </a:ext>
            </a:extLst>
          </p:cNvPr>
          <p:cNvSpPr>
            <a:spLocks noGrp="1"/>
          </p:cNvSpPr>
          <p:nvPr>
            <p:ph type="sldNum" sz="quarter" idx="12"/>
          </p:nvPr>
        </p:nvSpPr>
        <p:spPr>
          <a:xfrm>
            <a:off x="7071072" y="6487244"/>
            <a:ext cx="2133600" cy="365125"/>
          </a:xfrm>
        </p:spPr>
        <p:txBody>
          <a:bodyPr/>
          <a:lstStyle/>
          <a:p>
            <a:pPr>
              <a:defRPr/>
            </a:pPr>
            <a:r>
              <a:rPr lang="en-US" altLang="ja-JP" b="1" dirty="0"/>
              <a:t>111</a:t>
            </a:r>
          </a:p>
        </p:txBody>
      </p:sp>
      <p:sp>
        <p:nvSpPr>
          <p:cNvPr id="13" name="正方形/長方形 10">
            <a:extLst>
              <a:ext uri="{FF2B5EF4-FFF2-40B4-BE49-F238E27FC236}">
                <a16:creationId xmlns:a16="http://schemas.microsoft.com/office/drawing/2014/main" id="{E04AE3E6-06B2-443B-9986-166B9FA8C4A5}"/>
              </a:ext>
            </a:extLst>
          </p:cNvPr>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財務省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「貿易統計」より作成</a:t>
            </a:r>
          </a:p>
        </p:txBody>
      </p:sp>
      <p:sp>
        <p:nvSpPr>
          <p:cNvPr id="18" name="正方形/長方形 17">
            <a:extLst>
              <a:ext uri="{FF2B5EF4-FFF2-40B4-BE49-F238E27FC236}">
                <a16:creationId xmlns:a16="http://schemas.microsoft.com/office/drawing/2014/main" id="{11E0A843-176C-4581-905B-639B430C7659}"/>
              </a:ext>
            </a:extLst>
          </p:cNvPr>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年の阪神港の輸入品目について、概況品別に構成比をみると、衣類及び同附属品の割合が高く、この他、肉類及び同調製品、織物用糸及び繊維製品、非鉄金属、金属製品が主要な品目となっている。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品目において輸入額が増加。（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sp>
        <p:nvSpPr>
          <p:cNvPr id="19" name="テキスト ボックス 18">
            <a:extLst>
              <a:ext uri="{FF2B5EF4-FFF2-40B4-BE49-F238E27FC236}">
                <a16:creationId xmlns:a16="http://schemas.microsoft.com/office/drawing/2014/main" id="{F0E27FA0-75F9-4006-AD6E-36C3651A21F2}"/>
              </a:ext>
            </a:extLst>
          </p:cNvPr>
          <p:cNvSpPr txBox="1"/>
          <p:nvPr/>
        </p:nvSpPr>
        <p:spPr>
          <a:xfrm>
            <a:off x="4211960" y="2420888"/>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D7BC8445-8233-43F2-8601-A09B29164038}"/>
              </a:ext>
            </a:extLst>
          </p:cNvPr>
          <p:cNvSpPr txBox="1"/>
          <p:nvPr/>
        </p:nvSpPr>
        <p:spPr>
          <a:xfrm>
            <a:off x="107504" y="2420888"/>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graphicFrame>
        <p:nvGraphicFramePr>
          <p:cNvPr id="21" name="表 20">
            <a:extLst>
              <a:ext uri="{FF2B5EF4-FFF2-40B4-BE49-F238E27FC236}">
                <a16:creationId xmlns:a16="http://schemas.microsoft.com/office/drawing/2014/main" id="{EADC5B9F-B86B-4528-936A-F66C3BA565C2}"/>
              </a:ext>
            </a:extLst>
          </p:cNvPr>
          <p:cNvGraphicFramePr>
            <a:graphicFrameLocks noGrp="1"/>
          </p:cNvGraphicFramePr>
          <p:nvPr/>
        </p:nvGraphicFramePr>
        <p:xfrm>
          <a:off x="251521" y="2904032"/>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1063,229</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9.6%</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527,132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4.8%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織物用糸及び繊維製品</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342,676</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3.1%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323,849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2.9%</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金属製品</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ctr" latinLnBrk="0" hangingPunct="1"/>
                      <a:r>
                        <a:rPr kumimoji="1" lang="en-US" altLang="ja-JP" sz="1050" b="0" i="0" u="none" strike="noStrike" kern="1200" dirty="0">
                          <a:solidFill>
                            <a:srgbClr val="000000"/>
                          </a:solidFill>
                          <a:effectLst/>
                          <a:latin typeface="Meiryo UI" panose="020B0604030504040204" pitchFamily="50" charset="-128"/>
                          <a:ea typeface="Meiryo UI" panose="020B0604030504040204" pitchFamily="50" charset="-128"/>
                          <a:cs typeface="+mn-cs"/>
                        </a:rPr>
                        <a:t>302,391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ctr" defTabSz="914400" rtl="0" eaLnBrk="1" fontAlgn="b" latinLnBrk="0" hangingPunct="1"/>
                      <a:r>
                        <a:rPr kumimoji="1" lang="en-US" altLang="ja-JP" sz="1200" b="1" i="0" u="none" strike="noStrike" kern="1200" dirty="0">
                          <a:solidFill>
                            <a:srgbClr val="000000"/>
                          </a:solidFill>
                          <a:effectLst/>
                          <a:latin typeface="Meiryo UI" panose="020B0604030504040204" pitchFamily="50" charset="-128"/>
                          <a:ea typeface="Meiryo UI" panose="020B0604030504040204" pitchFamily="50" charset="-128"/>
                          <a:cs typeface="+mn-cs"/>
                        </a:rPr>
                        <a:t>2.7%</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graphicFrame>
        <p:nvGraphicFramePr>
          <p:cNvPr id="22" name="グラフ 21">
            <a:extLst>
              <a:ext uri="{FF2B5EF4-FFF2-40B4-BE49-F238E27FC236}">
                <a16:creationId xmlns:a16="http://schemas.microsoft.com/office/drawing/2014/main" id="{FCA018C1-F41E-4805-A28A-4E6DFDA91ABC}"/>
              </a:ext>
            </a:extLst>
          </p:cNvPr>
          <p:cNvGraphicFramePr>
            <a:graphicFrameLocks/>
          </p:cNvGraphicFramePr>
          <p:nvPr/>
        </p:nvGraphicFramePr>
        <p:xfrm>
          <a:off x="3924372" y="2904032"/>
          <a:ext cx="5112124" cy="355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63630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月、大阪港と神戸港のコンテナ埠頭等を一体的に運営する「阪神国際港湾株式会社」を設立。国際コンテナ戦略港湾として、国際競争力強化を図っている。</a:t>
            </a: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3" name="表 2">
            <a:extLst>
              <a:ext uri="{FF2B5EF4-FFF2-40B4-BE49-F238E27FC236}">
                <a16:creationId xmlns:a16="http://schemas.microsoft.com/office/drawing/2014/main" id="{33C32F12-7457-0A53-8C5A-CF482A556910}"/>
              </a:ext>
            </a:extLst>
          </p:cNvPr>
          <p:cNvGraphicFramePr>
            <a:graphicFrameLocks noGrp="1"/>
          </p:cNvGraphicFramePr>
          <p:nvPr>
            <p:extLst>
              <p:ext uri="{D42A27DB-BD31-4B8C-83A1-F6EECF244321}">
                <p14:modId xmlns:p14="http://schemas.microsoft.com/office/powerpoint/2010/main" val="1697922960"/>
              </p:ext>
            </p:extLst>
          </p:nvPr>
        </p:nvGraphicFramePr>
        <p:xfrm>
          <a:off x="4903007" y="2924946"/>
          <a:ext cx="3533198" cy="3870077"/>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870077">
                <a:tc>
                  <a:txBody>
                    <a:bodyPr/>
                    <a:lstStyle/>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 外航航路誘致事業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800"/>
                        </a:lnSpc>
                        <a:spcBef>
                          <a:spcPts val="0"/>
                        </a:spcBef>
                        <a:spcAft>
                          <a:spcPts val="0"/>
                        </a:spcAft>
                        <a:buClrTx/>
                        <a:buSzTx/>
                        <a:buFontTx/>
                        <a:buNone/>
                        <a:tabLst/>
                        <a:defRPr/>
                      </a:pP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 </a:t>
                      </a: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内航フィーダー航路維持・拡大</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endPar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 内航フィーダー貨物誘致事業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 トランシップ貨物誘致事業</a:t>
                      </a: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 国内フェリー貨物誘致事業</a:t>
                      </a: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 物流改善支援事業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 日本諸港利用促進事業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 リーファー輸出混載サービス誘致事業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28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⑨ 農林水産物・食品輸出促進事業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への支線航路（フィーダー航路）を運送するサービス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9D6BCF8A-49CD-8610-95B0-C15401ADE16A}"/>
              </a:ext>
            </a:extLst>
          </p:cNvPr>
          <p:cNvSpPr txBox="1"/>
          <p:nvPr/>
        </p:nvSpPr>
        <p:spPr>
          <a:xfrm>
            <a:off x="8694458" y="6521097"/>
            <a:ext cx="684076" cy="369332"/>
          </a:xfrm>
          <a:prstGeom prst="rect">
            <a:avLst/>
          </a:prstGeom>
          <a:noFill/>
        </p:spPr>
        <p:txBody>
          <a:bodyPr wrap="square" rtlCol="0">
            <a:spAutoFit/>
          </a:bodyPr>
          <a:lstStyle/>
          <a:p>
            <a:r>
              <a:rPr lang="en-US" altLang="ja-JP" b="1" dirty="0"/>
              <a:t>112</a:t>
            </a:r>
            <a:endParaRPr kumimoji="1" lang="ja-JP" altLang="en-US" dirty="0"/>
          </a:p>
        </p:txBody>
      </p:sp>
    </p:spTree>
    <p:extLst>
      <p:ext uri="{BB962C8B-B14F-4D97-AF65-F5344CB8AC3E}">
        <p14:creationId xmlns:p14="http://schemas.microsoft.com/office/powerpoint/2010/main" val="1863401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271171" y="3286638"/>
            <a:ext cx="438725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○大阪都市再生環状道路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90497" y="38637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高速道路ネットワークの強化　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sp>
        <p:nvSpPr>
          <p:cNvPr id="7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73" name="表 72"/>
          <p:cNvGraphicFramePr>
            <a:graphicFrameLocks noGrp="1"/>
          </p:cNvGraphicFramePr>
          <p:nvPr/>
        </p:nvGraphicFramePr>
        <p:xfrm>
          <a:off x="265521" y="3667517"/>
          <a:ext cx="4864140" cy="885101"/>
        </p:xfrm>
        <a:graphic>
          <a:graphicData uri="http://schemas.openxmlformats.org/drawingml/2006/table">
            <a:tbl>
              <a:tblPr firstRow="1" firstCol="1" bandRow="1"/>
              <a:tblGrid>
                <a:gridCol w="4864140">
                  <a:extLst>
                    <a:ext uri="{9D8B030D-6E8A-4147-A177-3AD203B41FA5}">
                      <a16:colId xmlns:a16="http://schemas.microsoft.com/office/drawing/2014/main" val="20000"/>
                    </a:ext>
                  </a:extLst>
                </a:gridCol>
              </a:tblGrid>
              <a:tr h="88510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a:t>
                      </a:r>
                      <a:r>
                        <a:rPr lang="ja-JP" altLang="en-US" sz="14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「世界一効率的な利用」を実現するシームレスな料金体系の構築</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4" name="正方形/長方形 73"/>
          <p:cNvSpPr/>
          <p:nvPr/>
        </p:nvSpPr>
        <p:spPr>
          <a:xfrm>
            <a:off x="151644" y="3168507"/>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151644" y="4580024"/>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6" name="表 75"/>
          <p:cNvGraphicFramePr>
            <a:graphicFrameLocks noGrp="1"/>
          </p:cNvGraphicFramePr>
          <p:nvPr/>
        </p:nvGraphicFramePr>
        <p:xfrm>
          <a:off x="271786" y="4884190"/>
          <a:ext cx="4936562" cy="1920240"/>
        </p:xfrm>
        <a:graphic>
          <a:graphicData uri="http://schemas.openxmlformats.org/drawingml/2006/table">
            <a:tbl>
              <a:tblPr firstRow="1" firstCol="1" bandRow="1"/>
              <a:tblGrid>
                <a:gridCol w="4936562">
                  <a:extLst>
                    <a:ext uri="{9D8B030D-6E8A-4147-A177-3AD203B41FA5}">
                      <a16:colId xmlns:a16="http://schemas.microsoft.com/office/drawing/2014/main" val="20000"/>
                    </a:ext>
                  </a:extLst>
                </a:gridCol>
              </a:tblGrid>
              <a:tr h="85801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・対距離制を基本とした料金体系に整理・統一</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（激変緩和措置として上限料金を設定</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・会社や経路によらない同一料金の導入</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（都心流入への料金措置）</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・対距離制の更なる前進に向けた新たな上限料金を設定</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・ネットワークの開通状況を踏まえ、経路によらない同一料金の拡大</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（都心通過への料金措置）</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7" name="正方形/長方形 76"/>
          <p:cNvSpPr/>
          <p:nvPr/>
        </p:nvSpPr>
        <p:spPr>
          <a:xfrm>
            <a:off x="107504" y="755709"/>
            <a:ext cx="8928992" cy="24075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阪神高速道路大和川線：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年度の事業完了に向けトンネル工事等を実施中、淀川左岸線延伸部は、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月より工事に着手するなど、ミッシングリンク解消に向けた取組みが進められている。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8" name="グループ化 77"/>
          <p:cNvGrpSpPr/>
          <p:nvPr/>
        </p:nvGrpSpPr>
        <p:grpSpPr>
          <a:xfrm>
            <a:off x="5271171" y="3645770"/>
            <a:ext cx="3565590" cy="2871641"/>
            <a:chOff x="8463196" y="7059494"/>
            <a:chExt cx="2628774" cy="2288098"/>
          </a:xfrm>
        </p:grpSpPr>
        <p:pic>
          <p:nvPicPr>
            <p:cNvPr id="79" name="図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50685" y="7059494"/>
              <a:ext cx="2541285" cy="2288098"/>
            </a:xfrm>
            <a:prstGeom prst="rect">
              <a:avLst/>
            </a:prstGeom>
            <a:ln w="15875" cmpd="thickThin">
              <a:noFill/>
            </a:ln>
            <a:effectLst>
              <a:softEdge rad="12700"/>
            </a:effectLst>
          </p:spPr>
        </p:pic>
        <p:sp>
          <p:nvSpPr>
            <p:cNvPr id="80" name="正方形/長方形 79"/>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p:cNvSpPr/>
            <p:nvPr/>
          </p:nvSpPr>
          <p:spPr>
            <a:xfrm flipH="1">
              <a:off x="8595246" y="8969232"/>
              <a:ext cx="1419764" cy="186019"/>
            </a:xfrm>
            <a:prstGeom prst="rect">
              <a:avLst/>
            </a:prstGeom>
            <a:noFill/>
          </p:spPr>
          <p:txBody>
            <a:bodyPr wrap="squar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大阪都市再生環状道路</a:t>
              </a:r>
            </a:p>
          </p:txBody>
        </p:sp>
        <p:sp>
          <p:nvSpPr>
            <p:cNvPr id="83" name="フリーフォーム 82"/>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9039362" y="7485015"/>
              <a:ext cx="1475885" cy="1274426"/>
              <a:chOff x="10996500" y="4728721"/>
              <a:chExt cx="1522428" cy="1427485"/>
            </a:xfrm>
          </p:grpSpPr>
          <p:sp>
            <p:nvSpPr>
              <p:cNvPr id="107" name="フリーフォーム 106"/>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リーフォーム 107"/>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フリーフォーム 108"/>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フリーフォーム 109"/>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フリーフォーム 110"/>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フリーフォーム 111"/>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フリーフォーム 112"/>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5" name="フリーフォーム 84"/>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p:cNvSpPr/>
            <p:nvPr/>
          </p:nvSpPr>
          <p:spPr>
            <a:xfrm>
              <a:off x="9718128" y="7165140"/>
              <a:ext cx="803229" cy="186019"/>
            </a:xfrm>
            <a:prstGeom prst="rect">
              <a:avLst/>
            </a:prstGeom>
            <a:noFill/>
          </p:spPr>
          <p:txBody>
            <a:bodyPr wrap="non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淀川左岸線延伸部</a:t>
              </a:r>
            </a:p>
          </p:txBody>
        </p:sp>
        <p:grpSp>
          <p:nvGrpSpPr>
            <p:cNvPr id="87" name="グループ化 86"/>
            <p:cNvGrpSpPr/>
            <p:nvPr/>
          </p:nvGrpSpPr>
          <p:grpSpPr>
            <a:xfrm>
              <a:off x="10196582" y="8894158"/>
              <a:ext cx="814873" cy="392566"/>
              <a:chOff x="9036496" y="7658100"/>
              <a:chExt cx="872346" cy="419657"/>
            </a:xfrm>
          </p:grpSpPr>
          <p:sp>
            <p:nvSpPr>
              <p:cNvPr id="101" name="正方形/長方形 100"/>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2" name="グループ化 101"/>
              <p:cNvGrpSpPr/>
              <p:nvPr/>
            </p:nvGrpSpPr>
            <p:grpSpPr>
              <a:xfrm>
                <a:off x="9487721" y="7708751"/>
                <a:ext cx="388262" cy="353603"/>
                <a:chOff x="6787675" y="7559138"/>
                <a:chExt cx="392424" cy="353603"/>
              </a:xfrm>
            </p:grpSpPr>
            <p:sp>
              <p:nvSpPr>
                <p:cNvPr id="105" name="正方形/長方形 104"/>
                <p:cNvSpPr/>
                <p:nvPr/>
              </p:nvSpPr>
              <p:spPr>
                <a:xfrm>
                  <a:off x="6787675" y="7559138"/>
                  <a:ext cx="392424" cy="184652"/>
                </a:xfrm>
                <a:prstGeom prst="rect">
                  <a:avLst/>
                </a:prstGeom>
                <a:noFill/>
              </p:spPr>
              <p:txBody>
                <a:bodyPr wrap="none" lIns="91440" tIns="45720" rIns="91440" bIns="45720">
                  <a:spAutoFit/>
                </a:bodyPr>
                <a:lstStyle/>
                <a:p>
                  <a:pPr algn="ctr"/>
                  <a:r>
                    <a:rPr lang="ja-JP" altLang="en-US" sz="700" dirty="0">
                      <a:ln w="0"/>
                      <a:latin typeface="メイリオ" panose="020B0604030504040204" pitchFamily="50" charset="-128"/>
                      <a:ea typeface="メイリオ" panose="020B0604030504040204" pitchFamily="50" charset="-128"/>
                    </a:rPr>
                    <a:t>開通済</a:t>
                  </a:r>
                  <a:endParaRPr lang="ja-JP" altLang="en-US" sz="700" b="0" cap="none" spc="0" dirty="0">
                    <a:ln w="0"/>
                    <a:latin typeface="メイリオ" panose="020B0604030504040204" pitchFamily="50" charset="-128"/>
                    <a:ea typeface="メイリオ" panose="020B0604030504040204" pitchFamily="50" charset="-128"/>
                  </a:endParaRPr>
                </a:p>
              </p:txBody>
            </p:sp>
            <p:sp>
              <p:nvSpPr>
                <p:cNvPr id="106" name="正方形/長方形 105"/>
                <p:cNvSpPr/>
                <p:nvPr/>
              </p:nvSpPr>
              <p:spPr>
                <a:xfrm>
                  <a:off x="6787675" y="7728089"/>
                  <a:ext cx="392424" cy="184652"/>
                </a:xfrm>
                <a:prstGeom prst="rect">
                  <a:avLst/>
                </a:prstGeom>
                <a:noFill/>
              </p:spPr>
              <p:txBody>
                <a:bodyPr wrap="none" lIns="91440" tIns="45720" rIns="91440" bIns="45720">
                  <a:spAutoFit/>
                </a:bodyPr>
                <a:lstStyle/>
                <a:p>
                  <a:pPr algn="ctr"/>
                  <a:r>
                    <a:rPr lang="ja-JP" altLang="en-US" sz="700" b="0" cap="none" spc="0" dirty="0">
                      <a:ln w="0"/>
                      <a:latin typeface="メイリオ" panose="020B0604030504040204" pitchFamily="50" charset="-128"/>
                      <a:ea typeface="メイリオ" panose="020B0604030504040204" pitchFamily="50" charset="-128"/>
                    </a:rPr>
                    <a:t>事業中</a:t>
                  </a:r>
                </a:p>
              </p:txBody>
            </p:sp>
          </p:grpSp>
          <p:cxnSp>
            <p:nvCxnSpPr>
              <p:cNvPr id="103" name="直線コネクタ 102"/>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8463196" y="7218387"/>
              <a:ext cx="1290181" cy="186019"/>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淀川左岸線（２期）</a:t>
              </a:r>
            </a:p>
          </p:txBody>
        </p:sp>
        <p:sp>
          <p:nvSpPr>
            <p:cNvPr id="90" name="フリーフォーム 89"/>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フリーフォーム 90"/>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フリーフォーム 91"/>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3" name="正方形/長方形 92"/>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正方形/長方形 93"/>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5" name="直線コネクタ 94"/>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endCxn id="92"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endCxn id="110"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551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4620" y="3723922"/>
            <a:ext cx="3258005" cy="1897309"/>
          </a:xfrm>
          <a:prstGeom prst="rect">
            <a:avLst/>
          </a:prstGeom>
        </p:spPr>
      </p:pic>
      <p:pic>
        <p:nvPicPr>
          <p:cNvPr id="67" name="図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844" y="4225588"/>
            <a:ext cx="3838958" cy="2207401"/>
          </a:xfrm>
          <a:prstGeom prst="rect">
            <a:avLst/>
          </a:prstGeom>
        </p:spPr>
      </p:pic>
      <p:sp>
        <p:nvSpPr>
          <p:cNvPr id="17" name="正方形/長方形 16"/>
          <p:cNvSpPr/>
          <p:nvPr/>
        </p:nvSpPr>
        <p:spPr>
          <a:xfrm>
            <a:off x="30028" y="154650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90621" y="853281"/>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新名神への交通転換により、並行する名神・中国道の交通量は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減、高槻</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間の渋滞は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減、事故は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減となった。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28455" y="1801331"/>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94128" y="1546503"/>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○開通区間周辺の渋滞と事故</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0"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114</a:t>
            </a:fld>
            <a:endParaRPr lang="ja-JP" altLang="en-US" b="1" dirty="0"/>
          </a:p>
        </p:txBody>
      </p:sp>
      <p:pic>
        <p:nvPicPr>
          <p:cNvPr id="2" name="図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882" y="2102336"/>
            <a:ext cx="4179543" cy="2005761"/>
          </a:xfrm>
          <a:prstGeom prst="rect">
            <a:avLst/>
          </a:prstGeom>
        </p:spPr>
      </p:pic>
      <p:grpSp>
        <p:nvGrpSpPr>
          <p:cNvPr id="70" name="グループ化 69"/>
          <p:cNvGrpSpPr/>
          <p:nvPr/>
        </p:nvGrpSpPr>
        <p:grpSpPr>
          <a:xfrm>
            <a:off x="5194998" y="1836729"/>
            <a:ext cx="3523744" cy="1827985"/>
            <a:chOff x="5139256" y="2045635"/>
            <a:chExt cx="3523744" cy="1827985"/>
          </a:xfrm>
        </p:grpSpPr>
        <p:pic>
          <p:nvPicPr>
            <p:cNvPr id="69" name="図 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39256" y="2045635"/>
              <a:ext cx="3523744" cy="1825135"/>
            </a:xfrm>
            <a:prstGeom prst="rect">
              <a:avLst/>
            </a:prstGeom>
          </p:spPr>
        </p:pic>
        <p:sp>
          <p:nvSpPr>
            <p:cNvPr id="6" name="正方形/長方形 5"/>
            <p:cNvSpPr/>
            <p:nvPr/>
          </p:nvSpPr>
          <p:spPr bwMode="white">
            <a:xfrm>
              <a:off x="5611838" y="3108764"/>
              <a:ext cx="216024" cy="76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bwMode="white">
            <a:xfrm>
              <a:off x="5427288" y="3618100"/>
              <a:ext cx="216024" cy="234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bwMode="white">
            <a:xfrm>
              <a:off x="5836476" y="3116775"/>
              <a:ext cx="4571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bwMode="white">
            <a:xfrm>
              <a:off x="5890809" y="2657608"/>
              <a:ext cx="340915" cy="8644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1" name="テキスト ボックス 10"/>
            <p:cNvSpPr txBox="1"/>
            <p:nvPr/>
          </p:nvSpPr>
          <p:spPr>
            <a:xfrm>
              <a:off x="5914665" y="2521811"/>
              <a:ext cx="317059" cy="230832"/>
            </a:xfrm>
            <a:prstGeom prst="rect">
              <a:avLst/>
            </a:prstGeom>
            <a:noFill/>
          </p:spPr>
          <p:txBody>
            <a:bodyPr wrap="square" rtlCol="0">
              <a:spAutoFit/>
            </a:bodyPr>
            <a:lstStyle/>
            <a:p>
              <a:r>
                <a:rPr kumimoji="1" lang="en-US" altLang="ja-JP" sz="900" b="1" dirty="0"/>
                <a:t>10</a:t>
              </a:r>
              <a:endParaRPr kumimoji="1" lang="ja-JP" altLang="en-US" sz="900" b="1" dirty="0"/>
            </a:p>
          </p:txBody>
        </p:sp>
        <p:cxnSp>
          <p:nvCxnSpPr>
            <p:cNvPr id="23" name="直線コネクタ 22"/>
            <p:cNvCxnSpPr/>
            <p:nvPr/>
          </p:nvCxnSpPr>
          <p:spPr>
            <a:xfrm flipV="1">
              <a:off x="5674785" y="3491601"/>
              <a:ext cx="688607" cy="5823"/>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6219376" y="3253354"/>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5837799" y="3000038"/>
              <a:ext cx="72008"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5674785" y="3253354"/>
              <a:ext cx="235022"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6219376" y="3000199"/>
              <a:ext cx="51735"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6219376"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811195"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grpSp>
      <p:sp>
        <p:nvSpPr>
          <p:cNvPr id="60" name="正方形/長方形 59"/>
          <p:cNvSpPr/>
          <p:nvPr/>
        </p:nvSpPr>
        <p:spPr>
          <a:xfrm>
            <a:off x="392954" y="6525321"/>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間）が開通して</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年を迎えます」令和５年３月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grpSp>
        <p:nvGrpSpPr>
          <p:cNvPr id="74" name="グループ化 73"/>
          <p:cNvGrpSpPr/>
          <p:nvPr/>
        </p:nvGrpSpPr>
        <p:grpSpPr>
          <a:xfrm>
            <a:off x="3796220" y="5613312"/>
            <a:ext cx="5347780" cy="727346"/>
            <a:chOff x="3813103" y="5821751"/>
            <a:chExt cx="5347780" cy="727346"/>
          </a:xfrm>
        </p:grpSpPr>
        <p:pic>
          <p:nvPicPr>
            <p:cNvPr id="73" name="図 7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3103" y="5824380"/>
              <a:ext cx="5347780" cy="724717"/>
            </a:xfrm>
            <a:prstGeom prst="rect">
              <a:avLst/>
            </a:prstGeom>
          </p:spPr>
        </p:pic>
        <p:sp>
          <p:nvSpPr>
            <p:cNvPr id="63" name="正方形/長方形 62"/>
            <p:cNvSpPr/>
            <p:nvPr/>
          </p:nvSpPr>
          <p:spPr bwMode="white">
            <a:xfrm>
              <a:off x="7983295" y="5821751"/>
              <a:ext cx="1034408" cy="6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133377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547594"/>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○公共交通戦略における事業中の「戦略路線」の概要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963100"/>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p>
        </p:txBody>
      </p:sp>
      <p:graphicFrame>
        <p:nvGraphicFramePr>
          <p:cNvPr id="14" name="Group 39"/>
          <p:cNvGraphicFramePr>
            <a:graphicFrameLocks noGrp="1"/>
          </p:cNvGraphicFramePr>
          <p:nvPr/>
        </p:nvGraphicFramePr>
        <p:xfrm>
          <a:off x="133905" y="5255824"/>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・交通手段のシームレス化　　　　　　　　　　　など</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p>
        </p:txBody>
      </p:sp>
      <p:sp>
        <p:nvSpPr>
          <p:cNvPr id="18" name="正方形/長方形 17"/>
          <p:cNvSpPr/>
          <p:nvPr/>
        </p:nvSpPr>
        <p:spPr>
          <a:xfrm>
            <a:off x="107504" y="742616"/>
            <a:ext cx="8928992" cy="18049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月改訂）に基づき、北大阪急行延伸は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日に開業、大阪モノレール延伸は、支柱建設工事及び駅舎工事等を実施中、なにわ筋線は鉄道事業法に基づく工事施行認可（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月）を取得し、現在、駅部工事等を実施中。</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また、乗継ぎ時の移動負担軽減や情報案内の充実などによる公共交通の利便性向上に向けた取組みを進めている。</a:t>
            </a:r>
          </a:p>
        </p:txBody>
      </p:sp>
      <p:graphicFrame>
        <p:nvGraphicFramePr>
          <p:cNvPr id="17" name="Group 39"/>
          <p:cNvGraphicFramePr>
            <a:graphicFrameLocks noGrp="1"/>
          </p:cNvGraphicFramePr>
          <p:nvPr/>
        </p:nvGraphicFramePr>
        <p:xfrm>
          <a:off x="133905" y="2844734"/>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874</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車両費含む）</a:t>
                      </a:r>
                      <a:endPar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＊事業費（インフラ部）：</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1,442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路線の放射状鉄道と結節）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スライド番号プレースホルダー 1">
            <a:extLst>
              <a:ext uri="{FF2B5EF4-FFF2-40B4-BE49-F238E27FC236}">
                <a16:creationId xmlns:a16="http://schemas.microsoft.com/office/drawing/2014/main" id="{F9E5BD11-DC33-42B9-BBFA-C902A678C22D}"/>
              </a:ext>
            </a:extLst>
          </p:cNvPr>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115</a:t>
            </a:r>
            <a:endParaRPr lang="ja-JP" altLang="en-US" dirty="0"/>
          </a:p>
        </p:txBody>
      </p:sp>
    </p:spTree>
    <p:extLst>
      <p:ext uri="{BB962C8B-B14F-4D97-AF65-F5344CB8AC3E}">
        <p14:creationId xmlns:p14="http://schemas.microsoft.com/office/powerpoint/2010/main" val="539026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2C57A54-204E-4E5E-8280-B6CEFA9DD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3655" y="1841263"/>
            <a:ext cx="3919876" cy="1980700"/>
          </a:xfrm>
          <a:prstGeom prst="rect">
            <a:avLst/>
          </a:prstGeom>
        </p:spPr>
      </p:pic>
      <p:sp>
        <p:nvSpPr>
          <p:cNvPr id="16" name="正方形/長方形 10"/>
          <p:cNvSpPr>
            <a:spLocks noChangeArrowheads="1"/>
          </p:cNvSpPr>
          <p:nvPr/>
        </p:nvSpPr>
        <p:spPr bwMode="auto">
          <a:xfrm>
            <a:off x="120211" y="546435"/>
            <a:ext cx="6111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130" name="テキスト ボックス 129"/>
          <p:cNvSpPr txBox="1"/>
          <p:nvPr/>
        </p:nvSpPr>
        <p:spPr>
          <a:xfrm>
            <a:off x="5107054" y="1588469"/>
            <a:ext cx="381515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206419" y="6108116"/>
            <a:ext cx="3877475" cy="215444"/>
          </a:xfrm>
          <a:prstGeom prst="rect">
            <a:avLst/>
          </a:prstGeom>
          <a:noFill/>
        </p:spPr>
        <p:txBody>
          <a:bodyPr wrap="square" rtlCol="0">
            <a:spAutoFit/>
          </a:bodyPr>
          <a:lstStyle/>
          <a:p>
            <a:pPr algn="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R7.</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３版）</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1" name="スライド番号プレースホルダー 2"/>
          <p:cNvSpPr>
            <a:spLocks noGrp="1"/>
          </p:cNvSpPr>
          <p:nvPr>
            <p:ph type="sldNum" sz="quarter" idx="12"/>
          </p:nvPr>
        </p:nvSpPr>
        <p:spPr>
          <a:xfrm>
            <a:off x="8438139" y="6492875"/>
            <a:ext cx="744240" cy="365125"/>
          </a:xfrm>
        </p:spPr>
        <p:txBody>
          <a:bodyPr/>
          <a:lstStyle/>
          <a:p>
            <a:pPr>
              <a:defRPr/>
            </a:pPr>
            <a:r>
              <a:rPr lang="en-US" altLang="ja-JP" b="1" dirty="0"/>
              <a:t>116</a:t>
            </a:r>
            <a:endParaRPr lang="ja-JP" altLang="en-US" b="1" dirty="0"/>
          </a:p>
        </p:txBody>
      </p:sp>
      <p:graphicFrame>
        <p:nvGraphicFramePr>
          <p:cNvPr id="90" name="表 89"/>
          <p:cNvGraphicFramePr>
            <a:graphicFrameLocks noGrp="1"/>
          </p:cNvGraphicFramePr>
          <p:nvPr>
            <p:extLst>
              <p:ext uri="{D42A27DB-BD31-4B8C-83A1-F6EECF244321}">
                <p14:modId xmlns:p14="http://schemas.microsoft.com/office/powerpoint/2010/main" val="4117069741"/>
              </p:ext>
            </p:extLst>
          </p:nvPr>
        </p:nvGraphicFramePr>
        <p:xfrm>
          <a:off x="216781" y="5854495"/>
          <a:ext cx="4787267" cy="949240"/>
        </p:xfrm>
        <a:graphic>
          <a:graphicData uri="http://schemas.openxmlformats.org/drawingml/2006/table">
            <a:tbl>
              <a:tblPr firstRow="1" firstCol="1" bandRow="1"/>
              <a:tblGrid>
                <a:gridCol w="4787267">
                  <a:extLst>
                    <a:ext uri="{9D8B030D-6E8A-4147-A177-3AD203B41FA5}">
                      <a16:colId xmlns:a16="http://schemas.microsoft.com/office/drawing/2014/main" val="20000"/>
                    </a:ext>
                  </a:extLst>
                </a:gridCol>
              </a:tblGrid>
              <a:tr h="94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整備新幹線、リニア中央新幹線等の物流・人流ネットワークの早期整備・活用</a:t>
                      </a:r>
                      <a:r>
                        <a:rPr lang="ja-JP" altLang="en-US" sz="1000" b="0"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を推進する。</a:t>
                      </a:r>
                      <a:endParaRPr lang="en-US" altLang="ja-JP" sz="1000" b="0"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リニア中央新幹線については、全線開業に係る現行の想定時期</a:t>
                      </a:r>
                      <a:r>
                        <a:rPr lang="en-US" altLang="ja-JP"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下、適切に整備が進むよう、環境・水資源の状況や建設主体の財務状況を厳格にモニタリングし、必要な指導及び技術的支援を行うとともに、名古屋以西について、駅の整備に関する検討の深度化など、整備効果が最大限発揮されるよう、沿線自治体と連携して駅周辺を含めたまちづくりを進める。</a:t>
                      </a:r>
                      <a:endParaRPr lang="en-US" altLang="ja-JP"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（＊）最速</a:t>
                      </a:r>
                      <a:r>
                        <a:rPr lang="en-US" altLang="ja-JP"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2037</a:t>
                      </a:r>
                      <a:r>
                        <a:rPr lang="ja-JP" altLang="en-US" sz="7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7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1" name="テキスト ボックス 90"/>
          <p:cNvSpPr txBox="1"/>
          <p:nvPr/>
        </p:nvSpPr>
        <p:spPr>
          <a:xfrm>
            <a:off x="107504" y="1594171"/>
            <a:ext cx="4742680"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○リニア・北陸新幹線の全線開業により形成される新幹線ネットワーク</a:t>
            </a:r>
            <a:endParaRPr kumimoji="1" lang="ja-JP" altLang="en-US" sz="1000" dirty="0"/>
          </a:p>
        </p:txBody>
      </p:sp>
      <p:sp>
        <p:nvSpPr>
          <p:cNvPr id="92" name="正方形/長方形 91"/>
          <p:cNvSpPr/>
          <p:nvPr/>
        </p:nvSpPr>
        <p:spPr>
          <a:xfrm>
            <a:off x="60105" y="961018"/>
            <a:ext cx="9023789"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広域交通ネットワーク強化に資するリニア中央新幹線と北陸新幹線について、国等への働きかけを行うなど、新大阪駅までの１日も早い全線開業に向けた取組みを進めている。</a:t>
            </a:r>
          </a:p>
        </p:txBody>
      </p:sp>
      <p:sp>
        <p:nvSpPr>
          <p:cNvPr id="93" name="テキスト ボックス 92"/>
          <p:cNvSpPr txBox="1"/>
          <p:nvPr/>
        </p:nvSpPr>
        <p:spPr>
          <a:xfrm>
            <a:off x="107503" y="5603890"/>
            <a:ext cx="489654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経済財政運営と改革の基本方針</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抜粋（骨太の方針</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R6.</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６閣議決定）</a:t>
            </a:r>
            <a:endParaRPr kumimoji="1" lang="ja-JP" altLang="en-US" sz="1000" dirty="0"/>
          </a:p>
        </p:txBody>
      </p:sp>
      <p:graphicFrame>
        <p:nvGraphicFramePr>
          <p:cNvPr id="98" name="表 97"/>
          <p:cNvGraphicFramePr>
            <a:graphicFrameLocks noGrp="1"/>
          </p:cNvGraphicFramePr>
          <p:nvPr/>
        </p:nvGraphicFramePr>
        <p:xfrm>
          <a:off x="5206419" y="4947402"/>
          <a:ext cx="3877475" cy="1155700"/>
        </p:xfrm>
        <a:graphic>
          <a:graphicData uri="http://schemas.openxmlformats.org/drawingml/2006/table">
            <a:tbl>
              <a:tblPr firstRow="1" bandRow="1">
                <a:tableStyleId>{D7AC3CCA-C797-4891-BE02-D94E43425B78}</a:tableStyleId>
              </a:tblPr>
              <a:tblGrid>
                <a:gridCol w="969652">
                  <a:extLst>
                    <a:ext uri="{9D8B030D-6E8A-4147-A177-3AD203B41FA5}">
                      <a16:colId xmlns:a16="http://schemas.microsoft.com/office/drawing/2014/main" val="3257375910"/>
                    </a:ext>
                  </a:extLst>
                </a:gridCol>
                <a:gridCol w="1454481">
                  <a:extLst>
                    <a:ext uri="{9D8B030D-6E8A-4147-A177-3AD203B41FA5}">
                      <a16:colId xmlns:a16="http://schemas.microsoft.com/office/drawing/2014/main" val="2183642815"/>
                    </a:ext>
                  </a:extLst>
                </a:gridCol>
                <a:gridCol w="1453342">
                  <a:extLst>
                    <a:ext uri="{9D8B030D-6E8A-4147-A177-3AD203B41FA5}">
                      <a16:colId xmlns:a16="http://schemas.microsoft.com/office/drawing/2014/main" val="871403320"/>
                    </a:ext>
                  </a:extLst>
                </a:gridCol>
              </a:tblGrid>
              <a:tr h="370840">
                <a:tc>
                  <a:txBody>
                    <a:bodyPr/>
                    <a:lstStyle/>
                    <a:p>
                      <a:endParaRPr kumimoji="1" lang="ja-JP" altLang="en-US" sz="1050" b="1"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大阪・東京間　　</a:t>
                      </a:r>
                      <a:r>
                        <a:rPr lang="en-US" altLang="ja-JP" sz="800" b="1" dirty="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1" dirty="0">
                          <a:latin typeface="Meiryo UI" panose="020B0604030504040204" pitchFamily="50" charset="-128"/>
                          <a:ea typeface="Meiryo UI" panose="020B0604030504040204" pitchFamily="50" charset="-128"/>
                        </a:rPr>
                        <a:t>現行</a:t>
                      </a:r>
                    </a:p>
                  </a:txBody>
                  <a:tcPr anchor="ctr" anchorCtr="1">
                    <a:solidFill>
                      <a:schemeClr val="bg1"/>
                    </a:solidFill>
                  </a:tcPr>
                </a:tc>
                <a:tc>
                  <a:txBody>
                    <a:bodyPr/>
                    <a:lstStyle/>
                    <a:p>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47</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r>
                        <a:rPr kumimoji="1" lang="en-US" altLang="ja-JP" sz="1050" b="1" dirty="0">
                          <a:latin typeface="Meiryo UI" panose="020B0604030504040204" pitchFamily="50" charset="-128"/>
                          <a:ea typeface="Meiryo UI" panose="020B0604030504040204" pitchFamily="50" charset="-128"/>
                        </a:rPr>
                        <a:t>  135</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1" dirty="0">
                          <a:latin typeface="Meiryo UI" panose="020B0604030504040204" pitchFamily="50" charset="-128"/>
                          <a:ea typeface="Meiryo UI" panose="020B0604030504040204" pitchFamily="50" charset="-128"/>
                        </a:rPr>
                        <a:t>全線開業時</a:t>
                      </a:r>
                    </a:p>
                  </a:txBody>
                  <a:tcPr anchor="ctr" anchorCtr="1">
                    <a:solidFill>
                      <a:schemeClr val="bg1"/>
                    </a:solidFill>
                  </a:tcPr>
                </a:tc>
                <a:tc>
                  <a:txBody>
                    <a:bodyPr/>
                    <a:lstStyle/>
                    <a:p>
                      <a:pPr algn="l"/>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27</a:t>
                      </a:r>
                      <a:r>
                        <a:rPr kumimoji="1" lang="ja-JP" altLang="en-US" sz="1050" b="1" dirty="0">
                          <a:latin typeface="Meiryo UI" panose="020B0604030504040204" pitchFamily="50" charset="-128"/>
                          <a:ea typeface="Meiryo UI" panose="020B0604030504040204" pitchFamily="50" charset="-128"/>
                        </a:rPr>
                        <a:t>分</a:t>
                      </a:r>
                      <a:endParaRPr kumimoji="1" lang="en-US" altLang="ja-JP" sz="1050" b="1" dirty="0">
                        <a:latin typeface="Meiryo UI" panose="020B0604030504040204" pitchFamily="50" charset="-128"/>
                        <a:ea typeface="Meiryo UI" panose="020B0604030504040204" pitchFamily="50" charset="-128"/>
                      </a:endParaRPr>
                    </a:p>
                    <a:p>
                      <a:pPr algn="l"/>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20</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67</a:t>
                      </a:r>
                      <a:r>
                        <a:rPr kumimoji="1" lang="ja-JP" altLang="en-US" sz="1050" b="1" dirty="0">
                          <a:latin typeface="Meiryo UI" panose="020B0604030504040204" pitchFamily="50" charset="-128"/>
                          <a:ea typeface="Meiryo UI" panose="020B0604030504040204" pitchFamily="50" charset="-128"/>
                        </a:rPr>
                        <a:t>分</a:t>
                      </a:r>
                      <a:endParaRPr kumimoji="1" lang="en-US" altLang="ja-JP" sz="105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68</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101" name="テキスト ボックス 100"/>
          <p:cNvSpPr txBox="1"/>
          <p:nvPr/>
        </p:nvSpPr>
        <p:spPr>
          <a:xfrm>
            <a:off x="216780" y="5176184"/>
            <a:ext cx="4633404"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国土交通省公表資料を基に作成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６時点）</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107054" y="4686444"/>
            <a:ext cx="381507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リニア中央新幹線全線開業による時間短縮効果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43ABB855-21B7-40AB-8E45-50C77DA39A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6781" y="1841056"/>
            <a:ext cx="4633402" cy="3342042"/>
          </a:xfrm>
          <a:prstGeom prst="rect">
            <a:avLst/>
          </a:prstGeom>
        </p:spPr>
      </p:pic>
      <p:sp>
        <p:nvSpPr>
          <p:cNvPr id="30" name="角丸四角形 94">
            <a:extLst>
              <a:ext uri="{FF2B5EF4-FFF2-40B4-BE49-F238E27FC236}">
                <a16:creationId xmlns:a16="http://schemas.microsoft.com/office/drawing/2014/main" id="{8669EA2B-6F89-490D-AB7A-B12B2250E458}"/>
              </a:ext>
            </a:extLst>
          </p:cNvPr>
          <p:cNvSpPr/>
          <p:nvPr/>
        </p:nvSpPr>
        <p:spPr>
          <a:xfrm>
            <a:off x="239859" y="2194731"/>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　　　東京　３５箇所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32" name="直線コネクタ 31">
            <a:extLst>
              <a:ext uri="{FF2B5EF4-FFF2-40B4-BE49-F238E27FC236}">
                <a16:creationId xmlns:a16="http://schemas.microsoft.com/office/drawing/2014/main" id="{A7195BAF-036F-453C-A537-D6A0194F2836}"/>
              </a:ext>
            </a:extLst>
          </p:cNvPr>
          <p:cNvCxnSpPr>
            <a:cxnSpLocks/>
            <a:endCxn id="38" idx="1"/>
          </p:cNvCxnSpPr>
          <p:nvPr/>
        </p:nvCxnSpPr>
        <p:spPr>
          <a:xfrm flipV="1">
            <a:off x="3351204" y="2241037"/>
            <a:ext cx="428707" cy="45786"/>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C9DE34CA-11C9-4229-B1EF-179C4811F7C3}"/>
              </a:ext>
            </a:extLst>
          </p:cNvPr>
          <p:cNvCxnSpPr>
            <a:cxnSpLocks/>
          </p:cNvCxnSpPr>
          <p:nvPr/>
        </p:nvCxnSpPr>
        <p:spPr>
          <a:xfrm>
            <a:off x="2050110" y="2965907"/>
            <a:ext cx="377187" cy="225390"/>
          </a:xfrm>
          <a:prstGeom prst="line">
            <a:avLst/>
          </a:prstGeom>
          <a:ln w="12700"/>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8093F07E-BB5C-4F11-9E62-BF715FFEA67C}"/>
              </a:ext>
            </a:extLst>
          </p:cNvPr>
          <p:cNvSpPr txBox="1"/>
          <p:nvPr/>
        </p:nvSpPr>
        <p:spPr>
          <a:xfrm>
            <a:off x="3779911" y="2054866"/>
            <a:ext cx="1021655" cy="372341"/>
          </a:xfrm>
          <a:prstGeom prst="rect">
            <a:avLst/>
          </a:prstGeom>
          <a:solidFill>
            <a:schemeClr val="bg1"/>
          </a:solidFill>
          <a:ln>
            <a:solidFill>
              <a:schemeClr val="tx1"/>
            </a:solidFill>
          </a:ln>
        </p:spPr>
        <p:txBody>
          <a:bodyPr wrap="square" lIns="36000" tIns="18000" rIns="36000" bIns="18000" rtlCol="0">
            <a:spAutoFit/>
          </a:bodyPr>
          <a:lstStyle/>
          <a:p>
            <a:r>
              <a:rPr kumimoji="1" lang="ja-JP" altLang="en-US" sz="800" dirty="0">
                <a:latin typeface="Meiryo UI" panose="020B0604030504040204" pitchFamily="50" charset="-128"/>
                <a:ea typeface="Meiryo UI" panose="020B0604030504040204" pitchFamily="50" charset="-128"/>
              </a:rPr>
              <a:t>北陸新幹線</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金沢・敦賀</a:t>
            </a:r>
            <a:r>
              <a:rPr lang="en-US" altLang="ja-JP" sz="600" dirty="0">
                <a:latin typeface="Meiryo UI" panose="020B0604030504040204" pitchFamily="50" charset="-128"/>
                <a:ea typeface="Meiryo UI" panose="020B0604030504040204" pitchFamily="50" charset="-128"/>
              </a:rPr>
              <a:t>&lt;125km&gt;</a:t>
            </a:r>
          </a:p>
          <a:p>
            <a:pPr algn="ctr">
              <a:lnSpc>
                <a:spcPts val="720"/>
              </a:lnSpc>
            </a:pPr>
            <a:r>
              <a:rPr lang="en-US" altLang="ja-JP"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2024.3</a:t>
            </a:r>
            <a:r>
              <a:rPr kumimoji="1" lang="ja-JP" altLang="en-US" sz="600" dirty="0">
                <a:latin typeface="Meiryo UI" panose="020B0604030504040204" pitchFamily="50" charset="-128"/>
                <a:ea typeface="Meiryo UI" panose="020B0604030504040204" pitchFamily="50" charset="-128"/>
              </a:rPr>
              <a:t>開業</a:t>
            </a:r>
            <a:r>
              <a:rPr kumimoji="1" lang="en-US" altLang="ja-JP" sz="600" dirty="0">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E9E26D88-2192-4C68-944D-14B4EA23E9C6}"/>
              </a:ext>
            </a:extLst>
          </p:cNvPr>
          <p:cNvSpPr txBox="1"/>
          <p:nvPr/>
        </p:nvSpPr>
        <p:spPr>
          <a:xfrm>
            <a:off x="994841" y="2849307"/>
            <a:ext cx="1055269" cy="430887"/>
          </a:xfrm>
          <a:prstGeom prst="rect">
            <a:avLst/>
          </a:prstGeom>
          <a:solidFill>
            <a:schemeClr val="bg1"/>
          </a:solidFill>
          <a:ln>
            <a:solidFill>
              <a:schemeClr val="tx1"/>
            </a:solidFill>
          </a:ln>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北陸新幹線</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敦賀・新大阪間</a:t>
            </a:r>
            <a:endParaRPr lang="en-US" altLang="ja-JP" sz="600" dirty="0">
              <a:latin typeface="Meiryo UI" panose="020B0604030504040204" pitchFamily="50" charset="-128"/>
              <a:ea typeface="Meiryo UI" panose="020B0604030504040204" pitchFamily="50" charset="-128"/>
            </a:endParaRPr>
          </a:p>
          <a:p>
            <a:pPr algn="ctr"/>
            <a:r>
              <a:rPr lang="en-US" altLang="ja-JP" sz="600" dirty="0">
                <a:latin typeface="Meiryo UI" panose="020B0604030504040204" pitchFamily="50" charset="-128"/>
                <a:ea typeface="Meiryo UI" panose="020B0604030504040204" pitchFamily="50" charset="-128"/>
              </a:rPr>
              <a:t>(2019.5</a:t>
            </a:r>
            <a:r>
              <a:rPr lang="ja-JP" altLang="en-US" sz="600" dirty="0">
                <a:latin typeface="Meiryo UI" panose="020B0604030504040204" pitchFamily="50" charset="-128"/>
                <a:ea typeface="Meiryo UI" panose="020B0604030504040204" pitchFamily="50" charset="-128"/>
              </a:rPr>
              <a:t>環境ｱｾｽﾒﾝﾄ着手</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0465F0DF-8F70-4F96-95AE-E78E292B00ED}"/>
              </a:ext>
            </a:extLst>
          </p:cNvPr>
          <p:cNvSpPr txBox="1"/>
          <p:nvPr/>
        </p:nvSpPr>
        <p:spPr>
          <a:xfrm>
            <a:off x="348940" y="3352600"/>
            <a:ext cx="1393858" cy="430887"/>
          </a:xfrm>
          <a:prstGeom prst="rect">
            <a:avLst/>
          </a:prstGeom>
          <a:solidFill>
            <a:schemeClr val="bg1"/>
          </a:solidFill>
          <a:ln>
            <a:solidFill>
              <a:schemeClr val="tx1"/>
            </a:solidFill>
          </a:ln>
        </p:spPr>
        <p:txBody>
          <a:bodyPr wrap="square" rtlCol="0">
            <a:spAutoFit/>
          </a:bodyPr>
          <a:lstStyle/>
          <a:p>
            <a:r>
              <a:rPr lang="ja-JP" altLang="en-US" sz="800" dirty="0">
                <a:latin typeface="Meiryo UI" panose="020B0604030504040204" pitchFamily="50" charset="-128"/>
                <a:ea typeface="Meiryo UI" panose="020B0604030504040204" pitchFamily="50" charset="-128"/>
              </a:rPr>
              <a:t>リニア中央</a:t>
            </a:r>
            <a:r>
              <a:rPr kumimoji="1" lang="ja-JP" altLang="en-US" sz="800" dirty="0">
                <a:latin typeface="Meiryo UI" panose="020B0604030504040204" pitchFamily="50" charset="-128"/>
                <a:ea typeface="Meiryo UI" panose="020B0604030504040204" pitchFamily="50" charset="-128"/>
              </a:rPr>
              <a:t>新幹線</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名古屋・新大阪間</a:t>
            </a:r>
            <a:r>
              <a:rPr lang="en-US" altLang="ja-JP" sz="600" dirty="0">
                <a:latin typeface="Meiryo UI" panose="020B0604030504040204" pitchFamily="50" charset="-128"/>
                <a:ea typeface="Meiryo UI" panose="020B0604030504040204" pitchFamily="50" charset="-128"/>
              </a:rPr>
              <a:t>&lt;152km&gt;</a:t>
            </a:r>
          </a:p>
          <a:p>
            <a:pPr algn="ctr"/>
            <a:r>
              <a:rPr lang="en-US" altLang="ja-JP" sz="600" dirty="0">
                <a:latin typeface="Meiryo UI" panose="020B0604030504040204" pitchFamily="50" charset="-128"/>
                <a:ea typeface="Meiryo UI" panose="020B0604030504040204" pitchFamily="50" charset="-128"/>
              </a:rPr>
              <a:t>(2045</a:t>
            </a:r>
            <a:r>
              <a:rPr lang="ja-JP" altLang="en-US" sz="600" dirty="0">
                <a:latin typeface="Meiryo UI" panose="020B0604030504040204" pitchFamily="50" charset="-128"/>
                <a:ea typeface="Meiryo UI" panose="020B0604030504040204" pitchFamily="50" charset="-128"/>
              </a:rPr>
              <a:t>年から最大</a:t>
            </a:r>
            <a:r>
              <a:rPr lang="en-US" altLang="ja-JP" sz="600" dirty="0">
                <a:latin typeface="Meiryo UI" panose="020B0604030504040204" pitchFamily="50" charset="-128"/>
                <a:ea typeface="Meiryo UI" panose="020B0604030504040204" pitchFamily="50" charset="-128"/>
              </a:rPr>
              <a:t>8</a:t>
            </a:r>
            <a:r>
              <a:rPr lang="ja-JP" altLang="en-US" sz="600" dirty="0">
                <a:latin typeface="Meiryo UI" panose="020B0604030504040204" pitchFamily="50" charset="-128"/>
                <a:ea typeface="Meiryo UI" panose="020B0604030504040204" pitchFamily="50" charset="-128"/>
              </a:rPr>
              <a:t>年前倒し予定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43" name="直線コネクタ 42">
            <a:extLst>
              <a:ext uri="{FF2B5EF4-FFF2-40B4-BE49-F238E27FC236}">
                <a16:creationId xmlns:a16="http://schemas.microsoft.com/office/drawing/2014/main" id="{3A83362E-D4B4-40C1-B533-61E29D485E23}"/>
              </a:ext>
            </a:extLst>
          </p:cNvPr>
          <p:cNvCxnSpPr>
            <a:cxnSpLocks/>
          </p:cNvCxnSpPr>
          <p:nvPr/>
        </p:nvCxnSpPr>
        <p:spPr>
          <a:xfrm>
            <a:off x="1749823" y="3634458"/>
            <a:ext cx="918924" cy="853886"/>
          </a:xfrm>
          <a:prstGeom prst="line">
            <a:avLst/>
          </a:prstGeom>
          <a:ln w="12700"/>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1190AC5A-A2C7-4630-8045-8461536D6B13}"/>
              </a:ext>
            </a:extLst>
          </p:cNvPr>
          <p:cNvSpPr txBox="1"/>
          <p:nvPr/>
        </p:nvSpPr>
        <p:spPr>
          <a:xfrm>
            <a:off x="3576995" y="2667896"/>
            <a:ext cx="1200717" cy="372341"/>
          </a:xfrm>
          <a:prstGeom prst="rect">
            <a:avLst/>
          </a:prstGeom>
          <a:solidFill>
            <a:schemeClr val="bg1"/>
          </a:solidFill>
          <a:ln>
            <a:solidFill>
              <a:schemeClr val="tx1"/>
            </a:solidFill>
          </a:ln>
        </p:spPr>
        <p:txBody>
          <a:bodyPr wrap="square" lIns="36000" tIns="18000" rIns="36000" bIns="18000" rtlCol="0">
            <a:spAutoFit/>
          </a:bodyPr>
          <a:lstStyle/>
          <a:p>
            <a:r>
              <a:rPr lang="ja-JP" altLang="en-US" sz="800" dirty="0">
                <a:latin typeface="Meiryo UI" panose="020B0604030504040204" pitchFamily="50" charset="-128"/>
                <a:ea typeface="Meiryo UI" panose="020B0604030504040204" pitchFamily="50" charset="-128"/>
              </a:rPr>
              <a:t>リニア中央</a:t>
            </a:r>
            <a:r>
              <a:rPr kumimoji="1" lang="ja-JP" altLang="en-US" sz="800" dirty="0">
                <a:latin typeface="Meiryo UI" panose="020B0604030504040204" pitchFamily="50" charset="-128"/>
                <a:ea typeface="Meiryo UI" panose="020B0604030504040204" pitchFamily="50" charset="-128"/>
              </a:rPr>
              <a:t>新幹線</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品川・名古屋間</a:t>
            </a:r>
            <a:r>
              <a:rPr lang="en-US" altLang="ja-JP" sz="600" dirty="0">
                <a:latin typeface="Meiryo UI" panose="020B0604030504040204" pitchFamily="50" charset="-128"/>
                <a:ea typeface="Meiryo UI" panose="020B0604030504040204" pitchFamily="50" charset="-128"/>
              </a:rPr>
              <a:t>&lt;286km&gt;</a:t>
            </a:r>
          </a:p>
          <a:p>
            <a:pPr algn="ctr">
              <a:lnSpc>
                <a:spcPts val="700"/>
              </a:lnSpc>
            </a:pPr>
            <a:r>
              <a:rPr lang="en-US" altLang="ja-JP" sz="600" dirty="0">
                <a:latin typeface="Meiryo UI" panose="020B0604030504040204" pitchFamily="50" charset="-128"/>
                <a:ea typeface="Meiryo UI" panose="020B0604030504040204" pitchFamily="50" charset="-128"/>
              </a:rPr>
              <a:t>(2027</a:t>
            </a:r>
            <a:r>
              <a:rPr lang="ja-JP" altLang="en-US" sz="600" dirty="0">
                <a:latin typeface="Meiryo UI" panose="020B0604030504040204" pitchFamily="50" charset="-128"/>
                <a:ea typeface="Meiryo UI" panose="020B0604030504040204" pitchFamily="50" charset="-128"/>
              </a:rPr>
              <a:t>年以降開業予定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45" name="直線コネクタ 44">
            <a:extLst>
              <a:ext uri="{FF2B5EF4-FFF2-40B4-BE49-F238E27FC236}">
                <a16:creationId xmlns:a16="http://schemas.microsoft.com/office/drawing/2014/main" id="{0AABEED0-E3D6-46C8-ADFD-42209A59E95B}"/>
              </a:ext>
            </a:extLst>
          </p:cNvPr>
          <p:cNvCxnSpPr>
            <a:cxnSpLocks/>
          </p:cNvCxnSpPr>
          <p:nvPr/>
        </p:nvCxnSpPr>
        <p:spPr>
          <a:xfrm>
            <a:off x="4572000" y="3040237"/>
            <a:ext cx="173275" cy="537546"/>
          </a:xfrm>
          <a:prstGeom prst="line">
            <a:avLst/>
          </a:prstGeom>
          <a:ln w="12700"/>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1555D5A4-E68E-401A-B5F2-71EAB87A1D35}"/>
              </a:ext>
            </a:extLst>
          </p:cNvPr>
          <p:cNvSpPr txBox="1"/>
          <p:nvPr/>
        </p:nvSpPr>
        <p:spPr>
          <a:xfrm>
            <a:off x="239859" y="1872938"/>
            <a:ext cx="1509964" cy="230832"/>
          </a:xfrm>
          <a:prstGeom prst="rect">
            <a:avLst/>
          </a:prstGeom>
          <a:solidFill>
            <a:schemeClr val="bg1"/>
          </a:solidFill>
          <a:ln>
            <a:solidFill>
              <a:schemeClr val="tx1"/>
            </a:solid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　将来の新幹線ネットワーク</a:t>
            </a:r>
            <a:endParaRPr kumimoji="1" lang="ja-JP" altLang="en-US" sz="700" dirty="0">
              <a:latin typeface="Meiryo UI" panose="020B0604030504040204" pitchFamily="50" charset="-128"/>
              <a:ea typeface="Meiryo UI" panose="020B0604030504040204" pitchFamily="50" charset="-128"/>
            </a:endParaRPr>
          </a:p>
        </p:txBody>
      </p:sp>
      <p:sp>
        <p:nvSpPr>
          <p:cNvPr id="47" name="テキスト ボックス 33">
            <a:extLst>
              <a:ext uri="{FF2B5EF4-FFF2-40B4-BE49-F238E27FC236}">
                <a16:creationId xmlns:a16="http://schemas.microsoft.com/office/drawing/2014/main" id="{F49BD9E9-81A1-48BD-A3E6-EC5683B423C2}"/>
              </a:ext>
            </a:extLst>
          </p:cNvPr>
          <p:cNvSpPr txBox="1">
            <a:spLocks noChangeArrowheads="1"/>
          </p:cNvSpPr>
          <p:nvPr/>
        </p:nvSpPr>
        <p:spPr bwMode="auto">
          <a:xfrm>
            <a:off x="2547391" y="3129741"/>
            <a:ext cx="360040" cy="123111"/>
          </a:xfrm>
          <a:prstGeom prst="rect">
            <a:avLst/>
          </a:prstGeom>
          <a:noFill/>
          <a:ln>
            <a:noFill/>
          </a:ln>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1" hangingPunct="1">
              <a:spcBef>
                <a:spcPct val="0"/>
              </a:spcBef>
              <a:buClrTx/>
              <a:buSzTx/>
              <a:buFontTx/>
              <a:buNone/>
              <a:defRPr/>
            </a:pPr>
            <a:r>
              <a:rPr lang="ja-JP" altLang="en-US" sz="800" dirty="0">
                <a:solidFill>
                  <a:sysClr val="windowText" lastClr="000000"/>
                </a:solidFill>
                <a:latin typeface="Meiryo UI" pitchFamily="50" charset="-128"/>
                <a:ea typeface="Meiryo UI" pitchFamily="50" charset="-128"/>
                <a:cs typeface="Meiryo UI" pitchFamily="50" charset="-128"/>
              </a:rPr>
              <a:t>小浜</a:t>
            </a:r>
          </a:p>
        </p:txBody>
      </p:sp>
      <p:pic>
        <p:nvPicPr>
          <p:cNvPr id="6" name="図 5">
            <a:extLst>
              <a:ext uri="{FF2B5EF4-FFF2-40B4-BE49-F238E27FC236}">
                <a16:creationId xmlns:a16="http://schemas.microsoft.com/office/drawing/2014/main" id="{C8F4CF12-16FE-47F0-B1E7-1F5F35D6B1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6376" y="3888316"/>
            <a:ext cx="1127518" cy="335013"/>
          </a:xfrm>
          <a:prstGeom prst="rect">
            <a:avLst/>
          </a:prstGeom>
        </p:spPr>
      </p:pic>
      <p:sp>
        <p:nvSpPr>
          <p:cNvPr id="35" name="テキスト ボックス 34">
            <a:extLst>
              <a:ext uri="{FF2B5EF4-FFF2-40B4-BE49-F238E27FC236}">
                <a16:creationId xmlns:a16="http://schemas.microsoft.com/office/drawing/2014/main" id="{D923B7E8-AEB5-4C5F-B758-F9740128CDC6}"/>
              </a:ext>
            </a:extLst>
          </p:cNvPr>
          <p:cNvSpPr txBox="1"/>
          <p:nvPr/>
        </p:nvSpPr>
        <p:spPr>
          <a:xfrm>
            <a:off x="-1" y="-454884"/>
            <a:ext cx="1749823" cy="369332"/>
          </a:xfrm>
          <a:prstGeom prst="rect">
            <a:avLst/>
          </a:prstGeom>
          <a:noFill/>
        </p:spPr>
        <p:txBody>
          <a:bodyPr wrap="square" rtlCol="0">
            <a:spAutoFit/>
          </a:bodyPr>
          <a:lstStyle/>
          <a:p>
            <a:r>
              <a:rPr kumimoji="1" lang="en-US" altLang="ja-JP" dirty="0"/>
              <a:t>R7</a:t>
            </a:r>
            <a:r>
              <a:rPr kumimoji="1" lang="ja-JP" altLang="en-US" dirty="0"/>
              <a:t>回答案</a:t>
            </a:r>
          </a:p>
        </p:txBody>
      </p:sp>
      <p:sp>
        <p:nvSpPr>
          <p:cNvPr id="48" name="テキスト ボックス 47">
            <a:extLst>
              <a:ext uri="{FF2B5EF4-FFF2-40B4-BE49-F238E27FC236}">
                <a16:creationId xmlns:a16="http://schemas.microsoft.com/office/drawing/2014/main" id="{C75329F9-80D9-43E0-B065-96D0F33052DA}"/>
              </a:ext>
            </a:extLst>
          </p:cNvPr>
          <p:cNvSpPr txBox="1"/>
          <p:nvPr/>
        </p:nvSpPr>
        <p:spPr>
          <a:xfrm>
            <a:off x="5206419" y="3893052"/>
            <a:ext cx="3877475"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７</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５版）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864727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nvGraphicFramePr>
        <p:xfrm>
          <a:off x="4964675" y="2841839"/>
          <a:ext cx="4011041" cy="1708713"/>
        </p:xfrm>
        <a:graphic>
          <a:graphicData uri="http://schemas.openxmlformats.org/drawingml/2006/table">
            <a:tbl>
              <a:tblPr>
                <a:tableStyleId>{616DA210-FB5B-4158-B5E0-FEB733F419BA}</a:tableStyleId>
              </a:tblPr>
              <a:tblGrid>
                <a:gridCol w="4011041">
                  <a:extLst>
                    <a:ext uri="{9D8B030D-6E8A-4147-A177-3AD203B41FA5}">
                      <a16:colId xmlns:a16="http://schemas.microsoft.com/office/drawing/2014/main" val="20000"/>
                    </a:ext>
                  </a:extLst>
                </a:gridCol>
              </a:tblGrid>
              <a:tr h="217059">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3954">
                <a:tc>
                  <a:txBody>
                    <a:bodyPr/>
                    <a:lstStyle/>
                    <a:p>
                      <a:pPr algn="l" fontAlgn="ctr"/>
                      <a:r>
                        <a:rPr lang="ja-JP" altLang="en-US" sz="12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大阪公立大学健康科学イノベーションセンター</a:t>
                      </a:r>
                      <a:endParaRPr lang="en-US" altLang="zh-TW" sz="1200" u="none" strike="sngStrike" baseline="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p>
                  </a:txBody>
                  <a:tcPr marL="9525" marR="9525" marT="9525" marB="0"/>
                </a:tc>
                <a:extLst>
                  <a:ext uri="{0D108BD9-81ED-4DB2-BD59-A6C34878D82A}">
                    <a16:rowId xmlns:a16="http://schemas.microsoft.com/office/drawing/2014/main" val="10003"/>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p>
                  </a:txBody>
                  <a:tcPr marL="9525" marR="9525" marT="9525" marB="0"/>
                </a:tc>
                <a:extLst>
                  <a:ext uri="{0D108BD9-81ED-4DB2-BD59-A6C34878D82A}">
                    <a16:rowId xmlns:a16="http://schemas.microsoft.com/office/drawing/2014/main" val="10004"/>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14815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10007"/>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インフュージョンクリニック</a:t>
                      </a:r>
                    </a:p>
                  </a:txBody>
                  <a:tcPr marL="9525" marR="9525" marT="9525" marB="0"/>
                </a:tc>
                <a:extLst>
                  <a:ext uri="{0D108BD9-81ED-4DB2-BD59-A6C34878D82A}">
                    <a16:rowId xmlns:a16="http://schemas.microsoft.com/office/drawing/2014/main" val="332046885"/>
                  </a:ext>
                </a:extLst>
              </a:tr>
            </a:tbl>
          </a:graphicData>
        </a:graphic>
      </p:graphicFrame>
      <p:sp>
        <p:nvSpPr>
          <p:cNvPr id="168" name="正方形/長方形 10"/>
          <p:cNvSpPr>
            <a:spLocks noChangeArrowheads="1"/>
          </p:cNvSpPr>
          <p:nvPr/>
        </p:nvSpPr>
        <p:spPr bwMode="auto">
          <a:xfrm>
            <a:off x="107504" y="3326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3" name="正方形/長方形 12"/>
          <p:cNvSpPr/>
          <p:nvPr/>
        </p:nvSpPr>
        <p:spPr>
          <a:xfrm>
            <a:off x="4964675" y="2475472"/>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4788024" y="4816023"/>
            <a:ext cx="4536537" cy="127727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大阪公立大学　大阪大学工学研究科オープンイノベーションオフィス</a:t>
            </a: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9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（慶応大阪シティキャンパス）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学校法人先端教育機構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事業構想大学院大学</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653989"/>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月に開業。</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産学連携拠点「ナレッジキャピタル」では会員制サロンの累計会員数が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人と、知的交流拠点として定着。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企業や研究機関、大学の関連施設など「知の集積」が進んでいる。</a:t>
            </a:r>
          </a:p>
        </p:txBody>
      </p:sp>
      <p:graphicFrame>
        <p:nvGraphicFramePr>
          <p:cNvPr id="22" name="表 21"/>
          <p:cNvGraphicFramePr>
            <a:graphicFrameLocks noGrp="1"/>
          </p:cNvGraphicFramePr>
          <p:nvPr/>
        </p:nvGraphicFramePr>
        <p:xfrm>
          <a:off x="107505" y="4365103"/>
          <a:ext cx="4506920" cy="1872210"/>
        </p:xfrm>
        <a:graphic>
          <a:graphicData uri="http://schemas.openxmlformats.org/drawingml/2006/table">
            <a:tbl>
              <a:tblPr>
                <a:tableStyleId>{616DA210-FB5B-4158-B5E0-FEB733F419BA}</a:tableStyleId>
              </a:tblPr>
              <a:tblGrid>
                <a:gridCol w="1772479">
                  <a:extLst>
                    <a:ext uri="{9D8B030D-6E8A-4147-A177-3AD203B41FA5}">
                      <a16:colId xmlns:a16="http://schemas.microsoft.com/office/drawing/2014/main" val="20000"/>
                    </a:ext>
                  </a:extLst>
                </a:gridCol>
                <a:gridCol w="2734441">
                  <a:extLst>
                    <a:ext uri="{9D8B030D-6E8A-4147-A177-3AD203B41FA5}">
                      <a16:colId xmlns:a16="http://schemas.microsoft.com/office/drawing/2014/main" val="20001"/>
                    </a:ext>
                  </a:extLst>
                </a:gridCol>
              </a:tblGrid>
              <a:tr h="288033">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8059">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b="0" dirty="0">
                          <a:solidFill>
                            <a:schemeClr val="tx1"/>
                          </a:solidFill>
                          <a:latin typeface="Meiryo UI" panose="020B0604030504040204" pitchFamily="50" charset="-128"/>
                          <a:ea typeface="Meiryo UI" panose="020B0604030504040204" pitchFamily="50" charset="-128"/>
                        </a:rPr>
                        <a:t>4,920</a:t>
                      </a:r>
                      <a:r>
                        <a:rPr lang="ja-JP" altLang="en-US" sz="1100" b="0" dirty="0">
                          <a:solidFill>
                            <a:schemeClr val="tx1"/>
                          </a:solidFill>
                          <a:latin typeface="Meiryo UI" panose="020B0604030504040204" pitchFamily="50" charset="-128"/>
                          <a:ea typeface="Meiryo UI" panose="020B0604030504040204" pitchFamily="50" charset="-128"/>
                        </a:rPr>
                        <a:t>万人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zh-TW" sz="1100" b="0" dirty="0">
                          <a:solidFill>
                            <a:schemeClr val="tx1"/>
                          </a:solidFill>
                          <a:latin typeface="Meiryo UI" panose="020B0604030504040204" pitchFamily="50" charset="-128"/>
                          <a:ea typeface="Meiryo UI" panose="020B0604030504040204" pitchFamily="50" charset="-128"/>
                        </a:rPr>
                        <a:t>20</a:t>
                      </a:r>
                      <a:r>
                        <a:rPr lang="en-US" altLang="ja-JP" sz="1100" b="0" dirty="0">
                          <a:solidFill>
                            <a:schemeClr val="tx1"/>
                          </a:solidFill>
                          <a:latin typeface="Meiryo UI" panose="020B0604030504040204" pitchFamily="50" charset="-128"/>
                          <a:ea typeface="Meiryo UI" panose="020B0604030504040204" pitchFamily="50" charset="-128"/>
                        </a:rPr>
                        <a:t>25</a:t>
                      </a:r>
                      <a:r>
                        <a:rPr lang="zh-TW" altLang="en-US" sz="1100" b="0" dirty="0">
                          <a:solidFill>
                            <a:schemeClr val="tx1"/>
                          </a:solidFill>
                          <a:latin typeface="Meiryo UI" panose="020B0604030504040204" pitchFamily="50" charset="-128"/>
                          <a:ea typeface="Meiryo UI" panose="020B0604030504040204" pitchFamily="50" charset="-128"/>
                        </a:rPr>
                        <a:t>年</a:t>
                      </a:r>
                      <a:r>
                        <a:rPr lang="en-US" altLang="zh-TW"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末累計）</a:t>
                      </a:r>
                    </a:p>
                  </a:txBody>
                  <a:tcPr marL="9525" marR="9525" marT="9525" marB="0" anchor="ctr"/>
                </a:tc>
                <a:extLst>
                  <a:ext uri="{0D108BD9-81ED-4DB2-BD59-A6C34878D82A}">
                    <a16:rowId xmlns:a16="http://schemas.microsoft.com/office/drawing/2014/main" val="10001"/>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8,900</a:t>
                      </a:r>
                      <a:r>
                        <a:rPr lang="ja-JP" altLang="en-US" sz="1100" b="0" dirty="0">
                          <a:solidFill>
                            <a:schemeClr val="tx1"/>
                          </a:solidFill>
                          <a:latin typeface="Meiryo UI" panose="020B0604030504040204" pitchFamily="50" charset="-128"/>
                          <a:ea typeface="Meiryo UI" panose="020B0604030504040204" pitchFamily="50" charset="-128"/>
                        </a:rPr>
                        <a:t>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ja-JP" sz="1100" b="0" dirty="0">
                          <a:solidFill>
                            <a:schemeClr val="tx1"/>
                          </a:solidFill>
                          <a:latin typeface="Meiryo UI" panose="020B0604030504040204" pitchFamily="50" charset="-128"/>
                          <a:ea typeface="Meiryo UI" panose="020B0604030504040204" pitchFamily="50" charset="-128"/>
                        </a:rPr>
                        <a:t>2025</a:t>
                      </a:r>
                      <a:r>
                        <a:rPr lang="ja-JP" altLang="en-US" sz="1100" b="0" dirty="0">
                          <a:solidFill>
                            <a:schemeClr val="tx1"/>
                          </a:solidFill>
                          <a:latin typeface="Meiryo UI" panose="020B0604030504040204" pitchFamily="50" charset="-128"/>
                          <a:ea typeface="Meiryo UI" panose="020B0604030504040204" pitchFamily="50" charset="-128"/>
                        </a:rPr>
                        <a:t>年</a:t>
                      </a:r>
                      <a:r>
                        <a:rPr lang="en-US" altLang="ja-JP"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a:t>
                      </a:r>
                      <a:r>
                        <a:rPr lang="ja-JP" altLang="en-US" sz="1100" b="0" dirty="0">
                          <a:solidFill>
                            <a:schemeClr val="tx1"/>
                          </a:solidFill>
                          <a:latin typeface="Meiryo UI" panose="020B0604030504040204" pitchFamily="50" charset="-128"/>
                          <a:ea typeface="Meiryo UI" panose="020B0604030504040204" pitchFamily="50" charset="-128"/>
                        </a:rPr>
                        <a:t>累計</a:t>
                      </a:r>
                      <a:r>
                        <a:rPr lang="zh-TW" altLang="en-US" sz="1100" b="0" dirty="0">
                          <a:solidFill>
                            <a:schemeClr val="tx1"/>
                          </a:solidFill>
                          <a:latin typeface="Meiryo UI" panose="020B0604030504040204" pitchFamily="50" charset="-128"/>
                          <a:ea typeface="Meiryo UI" panose="020B0604030504040204" pitchFamily="50" charset="-128"/>
                        </a:rPr>
                        <a:t>）</a:t>
                      </a:r>
                    </a:p>
                  </a:txBody>
                  <a:tcPr marL="9525" marR="9525" marT="9525" marB="0" anchor="ctr"/>
                </a:tc>
                <a:extLst>
                  <a:ext uri="{0D108BD9-81ED-4DB2-BD59-A6C34878D82A}">
                    <a16:rowId xmlns:a16="http://schemas.microsoft.com/office/drawing/2014/main" val="10002"/>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a:t>
                      </a: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572</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4" name="表 23"/>
          <p:cNvGraphicFramePr>
            <a:graphicFrameLocks noGrp="1"/>
          </p:cNvGraphicFramePr>
          <p:nvPr/>
        </p:nvGraphicFramePr>
        <p:xfrm>
          <a:off x="150625" y="2841839"/>
          <a:ext cx="4506921" cy="704608"/>
        </p:xfrm>
        <a:graphic>
          <a:graphicData uri="http://schemas.openxmlformats.org/drawingml/2006/table">
            <a:tbl>
              <a:tblPr>
                <a:tableStyleId>{616DA210-FB5B-4158-B5E0-FEB733F419BA}</a:tableStyleId>
              </a:tblPr>
              <a:tblGrid>
                <a:gridCol w="1740977">
                  <a:extLst>
                    <a:ext uri="{9D8B030D-6E8A-4147-A177-3AD203B41FA5}">
                      <a16:colId xmlns:a16="http://schemas.microsoft.com/office/drawing/2014/main" val="20000"/>
                    </a:ext>
                  </a:extLst>
                </a:gridCol>
                <a:gridCol w="2765944">
                  <a:extLst>
                    <a:ext uri="{9D8B030D-6E8A-4147-A177-3AD203B41FA5}">
                      <a16:colId xmlns:a16="http://schemas.microsoft.com/office/drawing/2014/main" val="20001"/>
                    </a:ext>
                  </a:extLst>
                </a:gridCol>
              </a:tblGrid>
              <a:tr h="27256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432048">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2024.4</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2025.3</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正方形/長方形 24"/>
          <p:cNvSpPr/>
          <p:nvPr/>
        </p:nvSpPr>
        <p:spPr>
          <a:xfrm>
            <a:off x="107504" y="2488531"/>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85178" y="3957525"/>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 name="テキスト ボックス 1">
            <a:extLst>
              <a:ext uri="{FF2B5EF4-FFF2-40B4-BE49-F238E27FC236}">
                <a16:creationId xmlns:a16="http://schemas.microsoft.com/office/drawing/2014/main" id="{3ECC2047-7393-8B53-3365-E1B011B183B7}"/>
              </a:ext>
            </a:extLst>
          </p:cNvPr>
          <p:cNvSpPr txBox="1"/>
          <p:nvPr/>
        </p:nvSpPr>
        <p:spPr>
          <a:xfrm>
            <a:off x="8640485" y="6488668"/>
            <a:ext cx="684076" cy="369332"/>
          </a:xfrm>
          <a:prstGeom prst="rect">
            <a:avLst/>
          </a:prstGeom>
          <a:noFill/>
        </p:spPr>
        <p:txBody>
          <a:bodyPr wrap="square" rtlCol="0">
            <a:spAutoFit/>
          </a:bodyPr>
          <a:lstStyle/>
          <a:p>
            <a:r>
              <a:rPr lang="en-US" altLang="ja-JP" b="1" dirty="0"/>
              <a:t>117</a:t>
            </a:r>
            <a:endParaRPr kumimoji="1" lang="ja-JP" altLang="en-US" dirty="0"/>
          </a:p>
        </p:txBody>
      </p:sp>
    </p:spTree>
    <p:extLst>
      <p:ext uri="{BB962C8B-B14F-4D97-AF65-F5344CB8AC3E}">
        <p14:creationId xmlns:p14="http://schemas.microsoft.com/office/powerpoint/2010/main" val="40256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794" y="2895559"/>
            <a:ext cx="3490612" cy="3773446"/>
          </a:xfrm>
          <a:prstGeom prst="rect">
            <a:avLst/>
          </a:prstGeom>
        </p:spPr>
      </p:pic>
      <p:sp>
        <p:nvSpPr>
          <p:cNvPr id="51" name="正方形/長方形 10"/>
          <p:cNvSpPr>
            <a:spLocks noChangeArrowheads="1"/>
          </p:cNvSpPr>
          <p:nvPr/>
        </p:nvSpPr>
        <p:spPr bwMode="auto">
          <a:xfrm>
            <a:off x="72010" y="37886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期地区の開発</a:t>
            </a:r>
          </a:p>
        </p:txBody>
      </p:sp>
      <p:sp>
        <p:nvSpPr>
          <p:cNvPr id="53" name="正方形/長方形 52"/>
          <p:cNvSpPr/>
          <p:nvPr/>
        </p:nvSpPr>
        <p:spPr>
          <a:xfrm>
            <a:off x="107504" y="721497"/>
            <a:ext cx="8928992" cy="1843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西日本最大の鉄道ターミナル駅前に立地する「うめきた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期地区」において、都心部におけるこれまでにない魅力をもった大規模な「みどり」の空間の創出や、ライフデザイン・イノベーション</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をテーマとした新産業の創出拠点の形成などにより、「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の融合拠点」の実現をめざす。</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超スマート社会が到来する中、</a:t>
            </a:r>
            <a:r>
              <a:rPr lang="en-US" altLang="ja-JP" sz="95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やビッグデータ等の活用により、創薬や医療機器開発等の分野にとどまらず人々が健康で豊かに生きるための新しい製品・サービスを創出する</a:t>
            </a:r>
            <a:endPar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防災公園街区整備事業等の基盤整備事業を引き続き進めるとともに、２０１８年７月に決定した民間開発事業者など関係者と連携し、国際競争力を高め、世界の都市をリードするまちづくりを実現する。</a:t>
            </a:r>
          </a:p>
        </p:txBody>
      </p:sp>
      <p:sp>
        <p:nvSpPr>
          <p:cNvPr id="5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64" name="正方形/長方形 63"/>
          <p:cNvSpPr/>
          <p:nvPr/>
        </p:nvSpPr>
        <p:spPr>
          <a:xfrm>
            <a:off x="-36512" y="2564904"/>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○基盤整備事業</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4"/>
          <p:cNvSpPr txBox="1">
            <a:spLocks/>
          </p:cNvSpPr>
          <p:nvPr/>
        </p:nvSpPr>
        <p:spPr>
          <a:xfrm>
            <a:off x="6986605" y="6520259"/>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118</a:t>
            </a:fld>
            <a:endParaRPr lang="ja-JP" altLang="en-US" dirty="0"/>
          </a:p>
        </p:txBody>
      </p:sp>
      <p:sp>
        <p:nvSpPr>
          <p:cNvPr id="16" name="正方形/長方形 15"/>
          <p:cNvSpPr/>
          <p:nvPr/>
        </p:nvSpPr>
        <p:spPr>
          <a:xfrm>
            <a:off x="3659824" y="6655416"/>
            <a:ext cx="2208320" cy="215444"/>
          </a:xfrm>
          <a:prstGeom prst="rect">
            <a:avLst/>
          </a:prstGeom>
          <a:noFill/>
        </p:spPr>
        <p:txBody>
          <a:bodyPr wrap="square">
            <a:spAutoFit/>
          </a:bodyPr>
          <a:lstStyle/>
          <a:p>
            <a:pPr marL="177792" indent="-177792"/>
            <a:r>
              <a:rPr lang="ja-JP" altLang="ja-JP" sz="800" b="1" dirty="0"/>
              <a:t>（提供：</a:t>
            </a:r>
            <a:r>
              <a:rPr lang="en-US" altLang="ja-JP" sz="800" b="1" dirty="0"/>
              <a:t>UR</a:t>
            </a:r>
            <a:r>
              <a:rPr lang="ja-JP" altLang="en-US" sz="800" b="1" dirty="0"/>
              <a:t>都市機構</a:t>
            </a:r>
            <a:r>
              <a:rPr lang="ja-JP" altLang="ja-JP" sz="800" b="1" dirty="0"/>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635896" y="2519318"/>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54724" y="5013176"/>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○現地写真</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524161" y="4942329"/>
            <a:ext cx="2792772" cy="430887"/>
          </a:xfrm>
          <a:prstGeom prst="rect">
            <a:avLst/>
          </a:prstGeom>
          <a:noFill/>
        </p:spPr>
        <p:txBody>
          <a:bodyPr wrap="square">
            <a:spAutoFit/>
          </a:bodyPr>
          <a:lstStyle/>
          <a:p>
            <a:r>
              <a:rPr lang="ja-JP" altLang="en-US" sz="1100" b="1" dirty="0">
                <a:latin typeface="Meiryo UI" panose="020B0604030504040204" pitchFamily="50" charset="-128"/>
                <a:ea typeface="Meiryo UI" panose="020B0604030504040204" pitchFamily="50" charset="-128"/>
              </a:rPr>
              <a:t>○イノベーション　支援関係機関等　　　</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の入居スペース（グラングリーン大阪北館）</a:t>
            </a:r>
            <a:endParaRPr lang="en-US" altLang="ja-JP" sz="11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776072" y="2569635"/>
            <a:ext cx="2314573" cy="2515549"/>
          </a:xfrm>
          <a:prstGeom prst="rect">
            <a:avLst/>
          </a:prstGeom>
          <a:noFill/>
        </p:spPr>
        <p:txBody>
          <a:bodyPr wrap="square" rtlCol="0">
            <a:no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年２月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JR</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東海道線支線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地下化切換</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大阪駅（うめきたエリア）開業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年９月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先行まちびらき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グラングリーン大阪南館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（オフィス・ホテル・中核機能施設・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商業施設）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うめきたグリーンプレイス開業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全体まちびらき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spc="50" dirty="0">
                <a:latin typeface="Meiryo UI" panose="020B0604030504040204" pitchFamily="50" charset="-128"/>
                <a:ea typeface="Meiryo UI" panose="020B0604030504040204" pitchFamily="50" charset="-128"/>
                <a:cs typeface="Meiryo UI" panose="020B0604030504040204" pitchFamily="50" charset="-128"/>
              </a:rPr>
              <a:t>2028</a:t>
            </a:r>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年度　</a:t>
            </a:r>
            <a:endParaRPr lang="en-US" altLang="ja-JP" sz="1050" spc="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spc="50" dirty="0">
                <a:latin typeface="Meiryo UI" panose="020B0604030504040204" pitchFamily="50" charset="-128"/>
                <a:ea typeface="Meiryo UI" panose="020B0604030504040204" pitchFamily="50" charset="-128"/>
                <a:cs typeface="Meiryo UI" panose="020B0604030504040204" pitchFamily="50" charset="-128"/>
              </a:rPr>
              <a:t>　　　基盤整備完了</a:t>
            </a:r>
            <a:endParaRPr lang="en-US" altLang="ja-JP" sz="1100" spc="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a:extLst>
              <a:ext uri="{FF2B5EF4-FFF2-40B4-BE49-F238E27FC236}">
                <a16:creationId xmlns:a16="http://schemas.microsoft.com/office/drawing/2014/main" id="{9C0C741F-13A7-4E88-B10C-4152362B01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6643" y="2872560"/>
            <a:ext cx="2979429" cy="2071141"/>
          </a:xfrm>
          <a:prstGeom prst="rect">
            <a:avLst/>
          </a:prstGeom>
          <a:ln w="28575">
            <a:noFill/>
          </a:ln>
        </p:spPr>
      </p:pic>
      <p:pic>
        <p:nvPicPr>
          <p:cNvPr id="6" name="図 5">
            <a:extLst>
              <a:ext uri="{FF2B5EF4-FFF2-40B4-BE49-F238E27FC236}">
                <a16:creationId xmlns:a16="http://schemas.microsoft.com/office/drawing/2014/main" id="{DD5DC9FB-C1D8-4455-B31F-CF6F1A7E85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58804" y="5218602"/>
            <a:ext cx="2377400" cy="1450404"/>
          </a:xfrm>
          <a:prstGeom prst="rect">
            <a:avLst/>
          </a:prstGeom>
          <a:ln>
            <a:solidFill>
              <a:srgbClr val="FF0000"/>
            </a:solidFill>
          </a:ln>
          <a:effectLst>
            <a:softEdge rad="112500"/>
          </a:effectLst>
        </p:spPr>
      </p:pic>
      <p:pic>
        <p:nvPicPr>
          <p:cNvPr id="8" name="図 7">
            <a:extLst>
              <a:ext uri="{FF2B5EF4-FFF2-40B4-BE49-F238E27FC236}">
                <a16:creationId xmlns:a16="http://schemas.microsoft.com/office/drawing/2014/main" id="{6AE9C31A-6C1C-4AA4-ADD1-3F2C5A2A1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313" y="5274786"/>
            <a:ext cx="2220389" cy="1482110"/>
          </a:xfrm>
          <a:prstGeom prst="rect">
            <a:avLst/>
          </a:prstGeom>
          <a:ln>
            <a:solidFill>
              <a:srgbClr val="FF0000"/>
            </a:solidFill>
          </a:ln>
          <a:effectLst>
            <a:softEdge rad="112500"/>
          </a:effectLst>
        </p:spPr>
      </p:pic>
    </p:spTree>
    <p:extLst>
      <p:ext uri="{BB962C8B-B14F-4D97-AF65-F5344CB8AC3E}">
        <p14:creationId xmlns:p14="http://schemas.microsoft.com/office/powerpoint/2010/main" val="290387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pPr lvl="0"/>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「内外からの誘客」 </a:t>
            </a:r>
            <a:r>
              <a:rPr kumimoji="1" lang="zh-TW"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3316883362"/>
              </p:ext>
            </p:extLst>
          </p:nvPr>
        </p:nvGraphicFramePr>
        <p:xfrm>
          <a:off x="50362" y="3461486"/>
          <a:ext cx="9025711" cy="1937193"/>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日本人延べ</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来阪外国人</a:t>
                      </a:r>
                    </a:p>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旅行者数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1,152.5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795.8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月の参考値</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1,409.4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4" name="正方形/長方形 23"/>
          <p:cNvSpPr/>
          <p:nvPr/>
        </p:nvSpPr>
        <p:spPr>
          <a:xfrm>
            <a:off x="98721" y="1772237"/>
            <a:ext cx="8928992" cy="119010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角丸四角形 14"/>
          <p:cNvSpPr/>
          <p:nvPr/>
        </p:nvSpPr>
        <p:spPr>
          <a:xfrm>
            <a:off x="1541216" y="890587"/>
            <a:ext cx="7573260"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・日本人延べ宿泊者数　</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・来阪外国人旅行者数　入国規制解除から２年後</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pPr>
              <a:lnSpc>
                <a:spcPts val="1286"/>
              </a:lnSpc>
            </a:pPr>
            <a:r>
              <a:rPr lang="en-US" altLang="ja-JP" sz="1714" b="1" dirty="0">
                <a:solidFill>
                  <a:schemeClr val="tx1"/>
                </a:solidFill>
                <a:latin typeface="Meiryo UI" panose="020B0604030504040204" pitchFamily="50" charset="-128"/>
                <a:ea typeface="Meiryo UI" panose="020B0604030504040204" pitchFamily="50" charset="-128"/>
              </a:rPr>
              <a:t> </a:t>
            </a:r>
            <a:r>
              <a:rPr lang="en-US" altLang="ja-JP" sz="1071" b="1" dirty="0">
                <a:solidFill>
                  <a:schemeClr val="tx1"/>
                </a:solidFill>
                <a:latin typeface="Meiryo UI" panose="020B0604030504040204" pitchFamily="50" charset="-128"/>
                <a:ea typeface="Meiryo UI" panose="020B0604030504040204" pitchFamily="50" charset="-128"/>
              </a:rPr>
              <a:t> ※</a:t>
            </a:r>
            <a:r>
              <a:rPr lang="ja-JP" altLang="en-US" sz="1071" b="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6" name="角丸四角形 25"/>
          <p:cNvSpPr/>
          <p:nvPr/>
        </p:nvSpPr>
        <p:spPr>
          <a:xfrm>
            <a:off x="5148064" y="5307716"/>
            <a:ext cx="3879649" cy="464692"/>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71" dirty="0">
                <a:solidFill>
                  <a:schemeClr val="tx1"/>
                </a:solidFill>
                <a:latin typeface="Meiryo UI" panose="020B0604030504040204" pitchFamily="50" charset="-128"/>
                <a:ea typeface="Meiryo UI" panose="020B0604030504040204" pitchFamily="50" charset="-128"/>
              </a:rPr>
              <a:t>戦略目標　入国規制解除から</a:t>
            </a:r>
            <a:r>
              <a:rPr lang="en-US" altLang="ja-JP" sz="1071" dirty="0">
                <a:solidFill>
                  <a:schemeClr val="tx1"/>
                </a:solidFill>
                <a:latin typeface="Meiryo UI" panose="020B0604030504040204" pitchFamily="50" charset="-128"/>
                <a:ea typeface="Meiryo UI" panose="020B0604030504040204" pitchFamily="50" charset="-128"/>
              </a:rPr>
              <a:t>2</a:t>
            </a:r>
            <a:r>
              <a:rPr lang="ja-JP" altLang="en-US" sz="1071" dirty="0">
                <a:solidFill>
                  <a:schemeClr val="tx1"/>
                </a:solidFill>
                <a:latin typeface="Meiryo UI" panose="020B0604030504040204" pitchFamily="50" charset="-128"/>
                <a:ea typeface="Meiryo UI" panose="020B0604030504040204" pitchFamily="50" charset="-128"/>
              </a:rPr>
              <a:t>年後に</a:t>
            </a:r>
            <a:r>
              <a:rPr lang="en-US" altLang="ja-JP" sz="1071" dirty="0">
                <a:solidFill>
                  <a:schemeClr val="tx1"/>
                </a:solidFill>
                <a:latin typeface="Meiryo UI" panose="020B0604030504040204" pitchFamily="50" charset="-128"/>
                <a:ea typeface="Meiryo UI" panose="020B0604030504040204" pitchFamily="50" charset="-128"/>
              </a:rPr>
              <a:t>2019</a:t>
            </a:r>
            <a:r>
              <a:rPr lang="ja-JP" altLang="en-US" sz="1071" dirty="0">
                <a:solidFill>
                  <a:schemeClr val="tx1"/>
                </a:solidFill>
                <a:latin typeface="Meiryo UI" panose="020B0604030504040204" pitchFamily="50" charset="-128"/>
                <a:ea typeface="Meiryo UI" panose="020B0604030504040204" pitchFamily="50" charset="-128"/>
              </a:rPr>
              <a:t>年の水準を上回る</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ja-JP" altLang="en-US" sz="107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7" name="テキスト ボックス 26"/>
          <p:cNvSpPr txBox="1"/>
          <p:nvPr/>
        </p:nvSpPr>
        <p:spPr>
          <a:xfrm>
            <a:off x="176110" y="5553842"/>
            <a:ext cx="5492879" cy="26161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p>
        </p:txBody>
      </p:sp>
      <p:sp>
        <p:nvSpPr>
          <p:cNvPr id="18" name="テキスト ボックス 17"/>
          <p:cNvSpPr txBox="1"/>
          <p:nvPr/>
        </p:nvSpPr>
        <p:spPr>
          <a:xfrm>
            <a:off x="182225" y="2062589"/>
            <a:ext cx="8782263"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年の日本人延べ宿泊者数は前年から減少したものの、</a:t>
            </a:r>
            <a:r>
              <a:rPr lang="en-US" altLang="ja-JP" dirty="0">
                <a:latin typeface="Meiryo UI" panose="020B0604030504040204" pitchFamily="50" charset="-128"/>
                <a:ea typeface="Meiryo UI" panose="020B0604030504040204" pitchFamily="50" charset="-128"/>
              </a:rPr>
              <a:t>2019</a:t>
            </a:r>
            <a:r>
              <a:rPr lang="ja-JP" altLang="en-US" dirty="0">
                <a:latin typeface="Meiryo UI" panose="020B0604030504040204" pitchFamily="50" charset="-128"/>
                <a:ea typeface="Meiryo UI" panose="020B0604030504040204" pitchFamily="50" charset="-128"/>
              </a:rPr>
              <a:t>年水準を上回った。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○来阪外国人旅行者数は</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年から調査が再開され、</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年に</a:t>
            </a:r>
            <a:r>
              <a:rPr lang="en-US" altLang="ja-JP" dirty="0">
                <a:latin typeface="Meiryo UI" panose="020B0604030504040204" pitchFamily="50" charset="-128"/>
                <a:ea typeface="Meiryo UI" panose="020B0604030504040204" pitchFamily="50" charset="-128"/>
              </a:rPr>
              <a:t>2019</a:t>
            </a:r>
            <a:r>
              <a:rPr lang="ja-JP" altLang="en-US" dirty="0">
                <a:latin typeface="Meiryo UI" panose="020B0604030504040204" pitchFamily="50" charset="-128"/>
                <a:ea typeface="Meiryo UI" panose="020B0604030504040204" pitchFamily="50" charset="-128"/>
              </a:rPr>
              <a:t>年水準を上回った。</a:t>
            </a:r>
            <a:endParaRPr lang="en-US" altLang="ja-JP"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a:t>
            </a:fld>
            <a:endParaRPr lang="ja-JP" altLang="en-US" b="1" dirty="0"/>
          </a:p>
        </p:txBody>
      </p:sp>
    </p:spTree>
    <p:extLst>
      <p:ext uri="{BB962C8B-B14F-4D97-AF65-F5344CB8AC3E}">
        <p14:creationId xmlns:p14="http://schemas.microsoft.com/office/powerpoint/2010/main" val="23138643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80" name="表 95279"/>
          <p:cNvGraphicFramePr>
            <a:graphicFrameLocks noGrp="1"/>
          </p:cNvGraphicFramePr>
          <p:nvPr>
            <p:extLst>
              <p:ext uri="{D42A27DB-BD31-4B8C-83A1-F6EECF244321}">
                <p14:modId xmlns:p14="http://schemas.microsoft.com/office/powerpoint/2010/main" val="983477732"/>
              </p:ext>
            </p:extLst>
          </p:nvPr>
        </p:nvGraphicFramePr>
        <p:xfrm>
          <a:off x="4876313" y="5577743"/>
          <a:ext cx="4034487" cy="1030179"/>
        </p:xfrm>
        <a:graphic>
          <a:graphicData uri="http://schemas.openxmlformats.org/drawingml/2006/table">
            <a:tbl>
              <a:tblPr/>
              <a:tblGrid>
                <a:gridCol w="4034487">
                  <a:extLst>
                    <a:ext uri="{9D8B030D-6E8A-4147-A177-3AD203B41FA5}">
                      <a16:colId xmlns:a16="http://schemas.microsoft.com/office/drawing/2014/main" val="20001"/>
                    </a:ext>
                  </a:extLst>
                </a:gridCol>
              </a:tblGrid>
              <a:tr h="18528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176858">
                <a:tc>
                  <a:txBody>
                    <a:bodyPr/>
                    <a:lstStyle/>
                    <a:p>
                      <a:pPr algn="l"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年度に下落したものの、令和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年度以降は再び上昇傾向</a:t>
                      </a:r>
                      <a:endParaRPr lang="ja-JP" altLang="en-US" sz="1000" b="0" i="0" u="none" strike="sng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pt-BR" sz="1000" b="0" i="0" u="none" strike="noStrike" dirty="0">
                          <a:solidFill>
                            <a:schemeClr val="tx1"/>
                          </a:solidFill>
                          <a:effectLst/>
                          <a:latin typeface="Meiryo UI" panose="020B0604030504040204" pitchFamily="50" charset="-128"/>
                          <a:ea typeface="Meiryo UI" panose="020B0604030504040204" pitchFamily="50" charset="-128"/>
                        </a:rPr>
                        <a:t>1,860千円⇒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3854117845"/>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H28：2,360千円⇒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91543303"/>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4,010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3,620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R4</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3,360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R5</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3,650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R6:4,010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5238" name="正方形/長方形 14"/>
          <p:cNvSpPr>
            <a:spLocks noChangeArrowheads="1"/>
          </p:cNvSpPr>
          <p:nvPr/>
        </p:nvSpPr>
        <p:spPr bwMode="auto">
          <a:xfrm>
            <a:off x="123294" y="3315876"/>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天王寺動物園　入園者数の推移</a:t>
            </a:r>
            <a:endParaRPr lang="en-US" altLang="ja-JP" sz="14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出典：地方独立行政法人天王寺動物園調べ</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69482" y="32849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860032" y="3603908"/>
            <a:ext cx="4134521" cy="1627417"/>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・茶臼山北東部エリア（約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2320" y="4276787"/>
            <a:ext cx="1442199" cy="83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380312" y="4005759"/>
            <a:ext cx="1442199" cy="246221"/>
          </a:xfrm>
          <a:prstGeom prst="rect">
            <a:avLst/>
          </a:prstGeom>
          <a:noFill/>
          <a:ln w="9525">
            <a:noFill/>
            <a:miter lim="800000"/>
            <a:headEnd/>
            <a:tailEnd/>
          </a:ln>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てんしば（芝生広場）</a:t>
            </a:r>
            <a:endParaRPr lang="en-US" altLang="ja-JP" sz="1000" dirty="0">
              <a:solidFill>
                <a:srgbClr val="000000"/>
              </a:solidFill>
              <a:latin typeface="Meiryo UI" pitchFamily="50" charset="-128"/>
              <a:ea typeface="Meiryo UI" pitchFamily="50" charset="-128"/>
              <a:cs typeface="Meiryo UI" pitchFamily="50" charset="-128"/>
            </a:endParaRPr>
          </a:p>
        </p:txBody>
      </p:sp>
      <p:sp>
        <p:nvSpPr>
          <p:cNvPr id="12" name="正方形/長方形 14"/>
          <p:cNvSpPr>
            <a:spLocks noChangeArrowheads="1"/>
          </p:cNvSpPr>
          <p:nvPr/>
        </p:nvSpPr>
        <p:spPr bwMode="auto">
          <a:xfrm>
            <a:off x="4746403" y="528972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あべの筋の最高路線価</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0750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6" name="正方形/長方形 15"/>
          <p:cNvSpPr/>
          <p:nvPr/>
        </p:nvSpPr>
        <p:spPr>
          <a:xfrm>
            <a:off x="57591" y="723589"/>
            <a:ext cx="8928992" cy="25060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月に開業から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年目を迎え、約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万人が来館した。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天王寺公園エントランスエリアでは、新たな民間活力の導入により、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の芝生広場を有する「てんしば」がオープン</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i:na(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」がオープンするなど、公園の魅力向上とともに、エリア全体の回遊性及び集客力の向上に取り組んでおり、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年度の入園者数は過去最高の約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年の「てんしば」オープンから累計約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周年を迎えた天王寺動物園では、「てんしば」との相乗効果もあり、入園者数が大幅に増加した。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年度以降は新型コロナウイルス感染症の影響により大幅に減少したものの、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年度以降はほぼ回復している。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
          <p:cNvSpPr txBox="1"/>
          <p:nvPr/>
        </p:nvSpPr>
        <p:spPr>
          <a:xfrm>
            <a:off x="154678" y="381688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graphicFrame>
        <p:nvGraphicFramePr>
          <p:cNvPr id="5" name="グラフ 4">
            <a:extLst>
              <a:ext uri="{FF2B5EF4-FFF2-40B4-BE49-F238E27FC236}">
                <a16:creationId xmlns:a16="http://schemas.microsoft.com/office/drawing/2014/main" id="{863F1AEB-E68F-977D-EE12-BB38E294FBF1}"/>
              </a:ext>
            </a:extLst>
          </p:cNvPr>
          <p:cNvGraphicFramePr>
            <a:graphicFrameLocks/>
          </p:cNvGraphicFramePr>
          <p:nvPr>
            <p:extLst>
              <p:ext uri="{D42A27DB-BD31-4B8C-83A1-F6EECF244321}">
                <p14:modId xmlns:p14="http://schemas.microsoft.com/office/powerpoint/2010/main" val="1525754331"/>
              </p:ext>
            </p:extLst>
          </p:nvPr>
        </p:nvGraphicFramePr>
        <p:xfrm>
          <a:off x="362567" y="4035956"/>
          <a:ext cx="4248150" cy="2404316"/>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a:extLst>
              <a:ext uri="{FF2B5EF4-FFF2-40B4-BE49-F238E27FC236}">
                <a16:creationId xmlns:a16="http://schemas.microsoft.com/office/drawing/2014/main" id="{A57FF55F-B8CB-5AB7-C2EC-2BA8771B2C0E}"/>
              </a:ext>
            </a:extLst>
          </p:cNvPr>
          <p:cNvSpPr txBox="1"/>
          <p:nvPr/>
        </p:nvSpPr>
        <p:spPr>
          <a:xfrm>
            <a:off x="8644545" y="6555113"/>
            <a:ext cx="684076" cy="369332"/>
          </a:xfrm>
          <a:prstGeom prst="rect">
            <a:avLst/>
          </a:prstGeom>
          <a:noFill/>
        </p:spPr>
        <p:txBody>
          <a:bodyPr wrap="square" rtlCol="0">
            <a:spAutoFit/>
          </a:bodyPr>
          <a:lstStyle/>
          <a:p>
            <a:r>
              <a:rPr lang="en-US" altLang="ja-JP" b="1" dirty="0"/>
              <a:t>119</a:t>
            </a:r>
            <a:endParaRPr kumimoji="1" lang="ja-JP" altLang="en-US" dirty="0"/>
          </a:p>
        </p:txBody>
      </p:sp>
    </p:spTree>
    <p:extLst>
      <p:ext uri="{BB962C8B-B14F-4D97-AF65-F5344CB8AC3E}">
        <p14:creationId xmlns:p14="http://schemas.microsoft.com/office/powerpoint/2010/main" val="23640635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i5323479\AppData\Local\Microsoft\Windows\Temporary Internet Files\Content.Outlook\IGOBLTW4\_B2E0069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314" y="4786074"/>
            <a:ext cx="2549017" cy="1883286"/>
          </a:xfrm>
          <a:prstGeom prst="rect">
            <a:avLst/>
          </a:prstGeom>
          <a:noFill/>
        </p:spPr>
      </p:pic>
      <p:sp>
        <p:nvSpPr>
          <p:cNvPr id="15" name="正方形/長方形 10"/>
          <p:cNvSpPr>
            <a:spLocks noChangeArrowheads="1"/>
          </p:cNvSpPr>
          <p:nvPr/>
        </p:nvSpPr>
        <p:spPr bwMode="auto">
          <a:xfrm>
            <a:off x="50829" y="44456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咲洲・夢洲等ベイエリアにおける民間事業者と協働するエネルギー関連の取組み</a:t>
            </a:r>
          </a:p>
        </p:txBody>
      </p:sp>
      <p:sp>
        <p:nvSpPr>
          <p:cNvPr id="16" name="正方形/長方形 15"/>
          <p:cNvSpPr/>
          <p:nvPr/>
        </p:nvSpPr>
        <p:spPr>
          <a:xfrm>
            <a:off x="107504" y="972448"/>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咲洲・夢洲等ベイエリアでは、再生可能エネルギーの発電や大型蓄電システムの実証・評価を可能とする施設のほか、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の導入整備が進んでいる。</a:t>
            </a: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○夢洲メガソーラー</a:t>
            </a:r>
          </a:p>
        </p:txBody>
      </p:sp>
      <p:sp>
        <p:nvSpPr>
          <p:cNvPr id="5" name="スライド番号プレースホルダー 4"/>
          <p:cNvSpPr>
            <a:spLocks noGrp="1"/>
          </p:cNvSpPr>
          <p:nvPr>
            <p:ph type="sldNum" sz="quarter" idx="12"/>
          </p:nvPr>
        </p:nvSpPr>
        <p:spPr/>
        <p:txBody>
          <a:bodyPr/>
          <a:lstStyle/>
          <a:p>
            <a:pPr>
              <a:defRPr/>
            </a:pPr>
            <a:r>
              <a:rPr lang="en-US" altLang="ja-JP" b="1" dirty="0"/>
              <a:t>120</a:t>
            </a:r>
            <a:endParaRPr lang="ja-JP" altLang="en-US" b="1" dirty="0"/>
          </a:p>
        </p:txBody>
      </p:sp>
      <p:graphicFrame>
        <p:nvGraphicFramePr>
          <p:cNvPr id="18" name="表 17"/>
          <p:cNvGraphicFramePr>
            <a:graphicFrameLocks noGrp="1"/>
          </p:cNvGraphicFramePr>
          <p:nvPr/>
        </p:nvGraphicFramePr>
        <p:xfrm>
          <a:off x="140583" y="1767771"/>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取組み</a:t>
                      </a:r>
                    </a:p>
                  </a:txBody>
                  <a:tcPr anchor="ctr"/>
                </a:tc>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進捗状況など</a:t>
                      </a: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85611">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r h="785611">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アミティ舞洲では、</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月から帯水層蓄熱を活用した空調システムを運転中。</a:t>
                      </a:r>
                    </a:p>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上部は熱需要の高い建物が集中し、地下は豊かな帯水層に恵まれている大阪市域の特性を踏まえ、ビル空調に地中熱利用の一種である帯水層蓄熱利用冷暖房の導入を促進し、業務部門の低炭素化、ヒートアイランド現象の緩和をめざす。</a:t>
                      </a:r>
                    </a:p>
                  </a:txBody>
                  <a:tcPr anchor="ctr"/>
                </a:tc>
                <a:extLst>
                  <a:ext uri="{0D108BD9-81ED-4DB2-BD59-A6C34878D82A}">
                    <a16:rowId xmlns:a16="http://schemas.microsoft.com/office/drawing/2014/main" val="3218161297"/>
                  </a:ext>
                </a:extLst>
              </a:tr>
            </a:tbl>
          </a:graphicData>
        </a:graphic>
      </p:graphicFrame>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9912" y="4792010"/>
            <a:ext cx="4678503" cy="1871402"/>
          </a:xfrm>
          <a:prstGeom prst="rect">
            <a:avLst/>
          </a:prstGeom>
        </p:spPr>
      </p:pic>
      <p:sp>
        <p:nvSpPr>
          <p:cNvPr id="25" name="テキスト ボックス 24"/>
          <p:cNvSpPr txBox="1"/>
          <p:nvPr/>
        </p:nvSpPr>
        <p:spPr>
          <a:xfrm>
            <a:off x="3563888" y="4365104"/>
            <a:ext cx="280831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6443772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646A508-27CB-49F1-B730-C36323385CD6}"/>
              </a:ext>
            </a:extLst>
          </p:cNvPr>
          <p:cNvPicPr>
            <a:picLocks noChangeAspect="1"/>
          </p:cNvPicPr>
          <p:nvPr/>
        </p:nvPicPr>
        <p:blipFill>
          <a:blip r:embed="rId3"/>
          <a:stretch>
            <a:fillRect/>
          </a:stretch>
        </p:blipFill>
        <p:spPr>
          <a:xfrm>
            <a:off x="7071072" y="6453336"/>
            <a:ext cx="2182557" cy="493819"/>
          </a:xfrm>
          <a:prstGeom prst="rect">
            <a:avLst/>
          </a:prstGeom>
        </p:spPr>
      </p:pic>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○一人当たり公園面積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出典：国土交通省「都市公園データベース」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年世界都市ランキング（緑地の充実度）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nvGraphicFramePr>
        <p:xfrm>
          <a:off x="5178635" y="2578063"/>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p>
                  </a:txBody>
                  <a:tcPr/>
                </a:tc>
                <a:extLst>
                  <a:ext uri="{0D108BD9-81ED-4DB2-BD59-A6C34878D82A}">
                    <a16:rowId xmlns:a16="http://schemas.microsoft.com/office/drawing/2014/main" val="10000"/>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ジュネーヴ</a:t>
                      </a:r>
                    </a:p>
                  </a:txBody>
                  <a:tcPr anchor="ctr"/>
                </a:tc>
                <a:extLst>
                  <a:ext uri="{0D108BD9-81ED-4DB2-BD59-A6C34878D82A}">
                    <a16:rowId xmlns:a16="http://schemas.microsoft.com/office/drawing/2014/main" val="10001"/>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ストックホルム</a:t>
                      </a:r>
                    </a:p>
                  </a:txBody>
                  <a:tcPr anchor="ctr"/>
                </a:tc>
                <a:extLst>
                  <a:ext uri="{0D108BD9-81ED-4DB2-BD59-A6C34878D82A}">
                    <a16:rowId xmlns:a16="http://schemas.microsoft.com/office/drawing/2014/main" val="10002"/>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p>
                  </a:txBody>
                  <a:tcPr anchor="ctr"/>
                </a:tc>
                <a:extLst>
                  <a:ext uri="{0D108BD9-81ED-4DB2-BD59-A6C34878D82A}">
                    <a16:rowId xmlns:a16="http://schemas.microsoft.com/office/drawing/2014/main" val="10003"/>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チューリッヒ</a:t>
                      </a:r>
                    </a:p>
                  </a:txBody>
                  <a:tcPr anchor="ctr"/>
                </a:tc>
                <a:extLst>
                  <a:ext uri="{0D108BD9-81ED-4DB2-BD59-A6C34878D82A}">
                    <a16:rowId xmlns:a16="http://schemas.microsoft.com/office/drawing/2014/main" val="10004"/>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a:t>
                      </a:r>
                    </a:p>
                  </a:txBody>
                  <a:tcPr anchor="ctr"/>
                </a:tc>
                <a:extLst>
                  <a:ext uri="{0D108BD9-81ED-4DB2-BD59-A6C34878D82A}">
                    <a16:rowId xmlns:a16="http://schemas.microsoft.com/office/drawing/2014/main" val="374014402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8"/>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nchor="ctr"/>
                </a:tc>
                <a:extLst>
                  <a:ext uri="{0D108BD9-81ED-4DB2-BD59-A6C34878D82A}">
                    <a16:rowId xmlns:a16="http://schemas.microsoft.com/office/drawing/2014/main" val="4192813524"/>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nchor="ctr"/>
                </a:tc>
                <a:extLst>
                  <a:ext uri="{0D108BD9-81ED-4DB2-BD59-A6C34878D82A}">
                    <a16:rowId xmlns:a16="http://schemas.microsoft.com/office/drawing/2014/main" val="1459561056"/>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大阪の都市緑化の現状</a:t>
            </a: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大阪府は一人あたり公園面積が他の都道府県と比べて低い水準。また、緑地の充実度も世界主要都市と比較して低水準に留まっている。</a:t>
            </a:r>
          </a:p>
        </p:txBody>
      </p:sp>
      <p:sp>
        <p:nvSpPr>
          <p:cNvPr id="3" name="テキスト ボックス 2"/>
          <p:cNvSpPr txBox="1"/>
          <p:nvPr/>
        </p:nvSpPr>
        <p:spPr>
          <a:xfrm>
            <a:off x="-44922" y="2462698"/>
            <a:ext cx="970794" cy="261610"/>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森記念財団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5178635" y="6070065"/>
            <a:ext cx="3203848" cy="253916"/>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6" name="グラフ 15">
            <a:extLst>
              <a:ext uri="{FF2B5EF4-FFF2-40B4-BE49-F238E27FC236}">
                <a16:creationId xmlns:a16="http://schemas.microsoft.com/office/drawing/2014/main" id="{A7205526-BB1A-4AAB-B347-68E5F9BEBCBF}"/>
              </a:ext>
            </a:extLst>
          </p:cNvPr>
          <p:cNvGraphicFramePr/>
          <p:nvPr/>
        </p:nvGraphicFramePr>
        <p:xfrm>
          <a:off x="159840" y="2700197"/>
          <a:ext cx="4824536"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9810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nvGraphicFramePr>
        <p:xfrm>
          <a:off x="253062" y="3459367"/>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都道</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56,738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219,405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217,660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30505" y="260412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90434" y="2528754"/>
            <a:ext cx="5793849" cy="1061829"/>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○新たな知見に基づく森林の土石流･流木対策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「森林防災・減災対策事業」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九州北部豪雨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や西日本豪雨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等における被災地の調査などにより得られた新たな知見を踏まえ、治山ダムの整備や、流木となり得る危険木の除去、本数調整伐などの森林整備、地域住民への防災教室を実施する。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大阪の森林環境の現状　</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pic>
        <p:nvPicPr>
          <p:cNvPr id="13" name="図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1880" y="4577856"/>
            <a:ext cx="2577956" cy="187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356049" y="6478480"/>
            <a:ext cx="5460176" cy="262888"/>
          </a:xfrm>
          <a:prstGeom prst="rect">
            <a:avLst/>
          </a:prstGeom>
        </p:spPr>
        <p:txBody>
          <a:bodyPr wrap="square">
            <a:spAutoFit/>
          </a:bodyPr>
          <a:lstStyle/>
          <a:p>
            <a:pPr marL="177800" indent="-177800"/>
            <a:r>
              <a:rPr lang="ja-JP" altLang="en-US" sz="1050" dirty="0">
                <a:latin typeface="Meiryo UI" panose="020B0604030504040204" pitchFamily="50" charset="-128"/>
                <a:ea typeface="Meiryo UI" panose="020B0604030504040204" pitchFamily="50" charset="-128"/>
                <a:cs typeface="Meiryo UI" panose="020B0604030504040204" pitchFamily="50" charset="-128"/>
              </a:rPr>
              <a:t>　　　　　　　　　　　治山ダムの整備　　　　　　　　　　　　　　　　　　災害に強い森づくり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0035" y="4577856"/>
            <a:ext cx="2486983" cy="1865237"/>
          </a:xfrm>
          <a:prstGeom prst="rect">
            <a:avLst/>
          </a:prstGeom>
        </p:spPr>
      </p:pic>
      <p:sp>
        <p:nvSpPr>
          <p:cNvPr id="14" name="正方形/長方形 13"/>
          <p:cNvSpPr/>
          <p:nvPr/>
        </p:nvSpPr>
        <p:spPr>
          <a:xfrm>
            <a:off x="107504" y="904921"/>
            <a:ext cx="8928992" cy="139142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大阪府の森林率は、他の都市より低く、３０％に留まっている。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ため、九州北部豪雨等で得られた新たな知見に基づく森林の土石流・流木対策を継続して実施する。また、令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年度より、新たに集水域における流域治水対策として、森林整備を実施する。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2" name="正方形/長方形 11">
            <a:extLst>
              <a:ext uri="{FF2B5EF4-FFF2-40B4-BE49-F238E27FC236}">
                <a16:creationId xmlns:a16="http://schemas.microsoft.com/office/drawing/2014/main" id="{716675E8-861A-4F0F-A8F2-C2C1314F5557}"/>
              </a:ext>
            </a:extLst>
          </p:cNvPr>
          <p:cNvSpPr/>
          <p:nvPr/>
        </p:nvSpPr>
        <p:spPr>
          <a:xfrm>
            <a:off x="3332838" y="3608874"/>
            <a:ext cx="5775666" cy="90024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○集水域（森林区域）における流域治水対策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「流域保全森林防災事業」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地球温暖化に起因する想定を超える豪雨や水害の激甚化・頻発化に備え、「流域治水」の考え方を踏まえた治山ダムの整備等を実施する。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9653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5252" y="356735"/>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a:t>
            </a:r>
          </a:p>
        </p:txBody>
      </p:sp>
      <p:sp>
        <p:nvSpPr>
          <p:cNvPr id="3" name="スライド番号プレースホルダー 2"/>
          <p:cNvSpPr>
            <a:spLocks noGrp="1"/>
          </p:cNvSpPr>
          <p:nvPr>
            <p:ph type="sldNum" sz="quarter" idx="12"/>
          </p:nvPr>
        </p:nvSpPr>
        <p:spPr>
          <a:xfrm>
            <a:off x="7045775" y="6547800"/>
            <a:ext cx="2133600" cy="365125"/>
          </a:xfrm>
        </p:spPr>
        <p:txBody>
          <a:bodyPr/>
          <a:lstStyle/>
          <a:p>
            <a:pPr>
              <a:defRPr/>
            </a:pPr>
            <a:fld id="{4AC9B83D-17C3-4F2E-B0BA-D155CD364A7C}" type="slidenum">
              <a:rPr lang="ja-JP" altLang="en-US" smtClean="0"/>
              <a:pPr>
                <a:defRPr/>
              </a:pPr>
              <a:t>123</a:t>
            </a:fld>
            <a:endParaRPr lang="ja-JP" altLang="en-US" dirty="0"/>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683809"/>
            <a:ext cx="2961907" cy="309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229730" y="3248960"/>
            <a:ext cx="3920843"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p>
        </p:txBody>
      </p:sp>
      <p:sp>
        <p:nvSpPr>
          <p:cNvPr id="24" name="テキスト ボックス 23"/>
          <p:cNvSpPr txBox="1"/>
          <p:nvPr/>
        </p:nvSpPr>
        <p:spPr>
          <a:xfrm>
            <a:off x="251520" y="4622792"/>
            <a:ext cx="158291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5,858</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HGPｺﾞｼｯｸM" panose="020B0600000000000000" pitchFamily="50" charset="-128"/>
                <a:ea typeface="HGPｺﾞｼｯｸM" panose="020B0600000000000000" pitchFamily="50" charset="-128"/>
              </a:rPr>
              <a:t>名目</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GDP257</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5" name="テキスト ボックス 24"/>
          <p:cNvSpPr txBox="1"/>
          <p:nvPr/>
        </p:nvSpPr>
        <p:spPr>
          <a:xfrm>
            <a:off x="2793980" y="4479180"/>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6,522</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latin typeface="HGPｺﾞｼｯｸM" panose="020B0600000000000000" pitchFamily="50" charset="-128"/>
                <a:ea typeface="HGPｺﾞｼｯｸM" panose="020B0600000000000000" pitchFamily="50" charset="-128"/>
              </a:rPr>
              <a:t>名目</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GDP320</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7" name="正方形/長方形 14"/>
          <p:cNvSpPr>
            <a:spLocks noChangeArrowheads="1"/>
          </p:cNvSpPr>
          <p:nvPr/>
        </p:nvSpPr>
        <p:spPr bwMode="auto">
          <a:xfrm>
            <a:off x="3205189" y="6384008"/>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lang="en-US" altLang="ja-JP" sz="1000" noProof="0" dirty="0">
                <a:latin typeface="Meiryo UI" pitchFamily="50" charset="-128"/>
                <a:ea typeface="Meiryo UI" pitchFamily="50" charset="-128"/>
                <a:cs typeface="Meiryo UI" pitchFamily="50" charset="-128"/>
              </a:rPr>
              <a:t>2021</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統計局「人口推計（</a:t>
            </a:r>
            <a:r>
              <a:rPr lang="en-US" altLang="ja-JP" sz="1000" dirty="0">
                <a:latin typeface="Meiryo UI" pitchFamily="50" charset="-128"/>
                <a:ea typeface="Meiryo UI" pitchFamily="50" charset="-128"/>
                <a:cs typeface="Meiryo UI" pitchFamily="50" charset="-128"/>
              </a:rPr>
              <a:t>2024</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日付）」より作成</a:t>
            </a:r>
          </a:p>
        </p:txBody>
      </p:sp>
      <p:sp>
        <p:nvSpPr>
          <p:cNvPr id="28" name="正方形/長方形 27"/>
          <p:cNvSpPr>
            <a:spLocks noChangeArrowheads="1"/>
          </p:cNvSpPr>
          <p:nvPr/>
        </p:nvSpPr>
        <p:spPr bwMode="auto">
          <a:xfrm>
            <a:off x="4316985" y="3258747"/>
            <a:ext cx="4675115" cy="22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ts val="18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265113" indent="-88900">
              <a:lnSpc>
                <a:spcPts val="1800"/>
              </a:lnSpc>
              <a:spcBef>
                <a:spcPts val="600"/>
              </a:spcBef>
              <a:buNone/>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・モルガン・スタンレー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MUFG</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証券がバックアップ機能を整えるため</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大阪に進出</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65113" indent="-88900">
              <a:lnSpc>
                <a:spcPts val="1800"/>
              </a:lnSpc>
              <a:spcBef>
                <a:spcPts val="600"/>
              </a:spcBef>
              <a:buNone/>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ジャパンホールディングスが第二の拠点を大阪に新設</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・日本取引所グループが首都圏・関東圏でのバックアップ体制を見直し、大阪拠点を活用したバックアップ態勢を整備</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・日本放送協会が本部のバックアップを担うことを大阪放送局の業務の一部とし、平時の業務に訓練を組み込み　　等</a:t>
            </a:r>
          </a:p>
        </p:txBody>
      </p:sp>
      <p:sp>
        <p:nvSpPr>
          <p:cNvPr id="29" name="正方形/長方形 28"/>
          <p:cNvSpPr/>
          <p:nvPr/>
        </p:nvSpPr>
        <p:spPr>
          <a:xfrm>
            <a:off x="114172" y="702192"/>
            <a:ext cx="8892000" cy="25086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noAutofit/>
          </a:bodyP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な自然災害や感染症の拡大など、危機事象発生時における東京一極集中が抱えるリスクを踏まえ、国民生活や日本経済の維持継続の観点から、経済基盤が確立し各府省の地方支分部局等も集積する大阪・関西をバックアップエリアとすることが求められる。</a:t>
            </a:r>
            <a:endPar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閣議決定された国土強靭化基本計画において、大阪をはじめとする三大都市圏を結ぶ「日本中央回廊」の形成により中枢管理機能のバックアップ体制の強化を図るという方向性が示され、その方向性は国土形成計画（全国計画）にも反映されてい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府市では、</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月に「大阪・関西による首都機能バックアップの実現に向けた取組みの方向性」をとりまとめ、行政分野・経済分野について取組みを進める。</a:t>
            </a:r>
          </a:p>
        </p:txBody>
      </p:sp>
    </p:spTree>
    <p:extLst>
      <p:ext uri="{BB962C8B-B14F-4D97-AF65-F5344CB8AC3E}">
        <p14:creationId xmlns:p14="http://schemas.microsoft.com/office/powerpoint/2010/main" val="4043586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p>
        </p:txBody>
      </p:sp>
      <p:sp>
        <p:nvSpPr>
          <p:cNvPr id="17" name="正方形/長方形 16"/>
          <p:cNvSpPr/>
          <p:nvPr/>
        </p:nvSpPr>
        <p:spPr>
          <a:xfrm>
            <a:off x="44878" y="805355"/>
            <a:ext cx="9054243" cy="22178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南海トラフ巨大地震の被害軽減を図るため、「新・大阪府地震防災アクションプラン」に基づき、防潮堤の液状化対策や密集市街地対策など、ハード・ソフト両面から</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のアクションを位置付けて、取組みを進めている。</a:t>
            </a:r>
          </a:p>
          <a:p>
            <a:pPr marL="285750" indent="-285750">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度には能登半島地震など近年の災害を踏まえた災害対応力を強化するため、「受援・応援体制」、「避難所運営」、「健康・医療・福祉」、「物資調達・輸送・管理」、「生活再建・インフラ復旧」、「防災</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・新技術の活用検討」を柱とした新たなアクションを追加するなど「新・大阪府地震防災アクションプラン」の修正を行うとともに、取組期間を令和８年度まで延長した。</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引き続き、基本目標である発災による死者数を限りなくゼロに近づけるとともに、その建物被害や経済的被害についても最小限に抑えることをめざす。</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a:t>124</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0" name="テキスト ボックス 29"/>
          <p:cNvSpPr txBox="1"/>
          <p:nvPr/>
        </p:nvSpPr>
        <p:spPr>
          <a:xfrm>
            <a:off x="5352331" y="6314210"/>
            <a:ext cx="2675732" cy="276999"/>
          </a:xfrm>
          <a:prstGeom prst="rect">
            <a:avLst/>
          </a:prstGeom>
          <a:noFill/>
        </p:spPr>
        <p:txBody>
          <a:bodyPr wrap="none" rtlCol="0" anchor="ctr" anchorCtr="0">
            <a:spAutoFit/>
          </a:bodyPr>
          <a:lstStyle/>
          <a:p>
            <a:r>
              <a:rPr lang="ja-JP" altLang="en-US" sz="1200" dirty="0"/>
              <a:t>（参考：</a:t>
            </a:r>
            <a:r>
              <a:rPr lang="en-US" altLang="ja-JP" sz="1200" dirty="0"/>
              <a:t>H30.7</a:t>
            </a:r>
            <a:r>
              <a:rPr lang="ja-JP" altLang="en-US" sz="1200" dirty="0"/>
              <a:t>　知事記者会見資料より）</a:t>
            </a:r>
            <a:endParaRPr kumimoji="1" lang="ja-JP" altLang="en-US" sz="1200" dirty="0"/>
          </a:p>
        </p:txBody>
      </p:sp>
      <p:grpSp>
        <p:nvGrpSpPr>
          <p:cNvPr id="4" name="グループ化 3"/>
          <p:cNvGrpSpPr/>
          <p:nvPr/>
        </p:nvGrpSpPr>
        <p:grpSpPr>
          <a:xfrm>
            <a:off x="89757" y="3488697"/>
            <a:ext cx="4244985" cy="3102512"/>
            <a:chOff x="134965" y="2414720"/>
            <a:chExt cx="4244985" cy="3102512"/>
          </a:xfrm>
        </p:grpSpPr>
        <p:pic>
          <p:nvPicPr>
            <p:cNvPr id="27" name="図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965" y="2414720"/>
              <a:ext cx="4244985" cy="3102512"/>
            </a:xfrm>
            <a:prstGeom prst="rect">
              <a:avLst/>
            </a:prstGeom>
          </p:spPr>
        </p:pic>
        <p:sp>
          <p:nvSpPr>
            <p:cNvPr id="2" name="正方形/長方形 1"/>
            <p:cNvSpPr/>
            <p:nvPr/>
          </p:nvSpPr>
          <p:spPr>
            <a:xfrm>
              <a:off x="1835696" y="2446078"/>
              <a:ext cx="216024" cy="190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4466977" y="3519547"/>
            <a:ext cx="4446441" cy="2652263"/>
            <a:chOff x="4499992" y="2414720"/>
            <a:chExt cx="4446441" cy="2652263"/>
          </a:xfrm>
        </p:grpSpPr>
        <p:pic>
          <p:nvPicPr>
            <p:cNvPr id="29" name="図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9992" y="2414720"/>
              <a:ext cx="4446441" cy="2652263"/>
            </a:xfrm>
            <a:prstGeom prst="rect">
              <a:avLst/>
            </a:prstGeom>
          </p:spPr>
        </p:pic>
        <p:sp>
          <p:nvSpPr>
            <p:cNvPr id="12" name="正方形/長方形 11"/>
            <p:cNvSpPr/>
            <p:nvPr/>
          </p:nvSpPr>
          <p:spPr>
            <a:xfrm>
              <a:off x="6289200" y="2485940"/>
              <a:ext cx="288032" cy="150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706769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0" y="471745"/>
            <a:ext cx="907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2024</a:t>
            </a:r>
            <a:r>
              <a:rPr lang="ja-JP" altLang="en-US" b="1"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正方形/長方形 9"/>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都市の中で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ランクの低下となっている。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分野別でみると、「居住」「環境」 「交通・アクセス」は上昇、「経済」「研究・開発」は横ばい、「文化・交流」は低下。</a:t>
            </a:r>
          </a:p>
        </p:txBody>
      </p:sp>
      <p:graphicFrame>
        <p:nvGraphicFramePr>
          <p:cNvPr id="14" name="表 1"/>
          <p:cNvGraphicFramePr>
            <a:graphicFrameLocks noGrp="1"/>
          </p:cNvGraphicFramePr>
          <p:nvPr/>
        </p:nvGraphicFramePr>
        <p:xfrm>
          <a:off x="107502" y="2564906"/>
          <a:ext cx="5325092" cy="4095233"/>
        </p:xfrm>
        <a:graphic>
          <a:graphicData uri="http://schemas.openxmlformats.org/drawingml/2006/table">
            <a:tbl>
              <a:tblPr>
                <a:tableStyleId>{BC89EF96-8CEA-46FF-86C4-4CE0E7609802}</a:tableStyleId>
              </a:tblPr>
              <a:tblGrid>
                <a:gridCol w="485768">
                  <a:extLst>
                    <a:ext uri="{9D8B030D-6E8A-4147-A177-3AD203B41FA5}">
                      <a16:colId xmlns:a16="http://schemas.microsoft.com/office/drawing/2014/main" val="20000"/>
                    </a:ext>
                  </a:extLst>
                </a:gridCol>
                <a:gridCol w="345666">
                  <a:extLst>
                    <a:ext uri="{9D8B030D-6E8A-4147-A177-3AD203B41FA5}">
                      <a16:colId xmlns:a16="http://schemas.microsoft.com/office/drawing/2014/main" val="20003"/>
                    </a:ext>
                  </a:extLst>
                </a:gridCol>
                <a:gridCol w="345666">
                  <a:extLst>
                    <a:ext uri="{9D8B030D-6E8A-4147-A177-3AD203B41FA5}">
                      <a16:colId xmlns:a16="http://schemas.microsoft.com/office/drawing/2014/main" val="20004"/>
                    </a:ext>
                  </a:extLst>
                </a:gridCol>
                <a:gridCol w="345666">
                  <a:extLst>
                    <a:ext uri="{9D8B030D-6E8A-4147-A177-3AD203B41FA5}">
                      <a16:colId xmlns:a16="http://schemas.microsoft.com/office/drawing/2014/main" val="20005"/>
                    </a:ext>
                  </a:extLst>
                </a:gridCol>
                <a:gridCol w="345666">
                  <a:extLst>
                    <a:ext uri="{9D8B030D-6E8A-4147-A177-3AD203B41FA5}">
                      <a16:colId xmlns:a16="http://schemas.microsoft.com/office/drawing/2014/main" val="20006"/>
                    </a:ext>
                  </a:extLst>
                </a:gridCol>
                <a:gridCol w="345666">
                  <a:extLst>
                    <a:ext uri="{9D8B030D-6E8A-4147-A177-3AD203B41FA5}">
                      <a16:colId xmlns:a16="http://schemas.microsoft.com/office/drawing/2014/main" val="20007"/>
                    </a:ext>
                  </a:extLst>
                </a:gridCol>
                <a:gridCol w="345666">
                  <a:extLst>
                    <a:ext uri="{9D8B030D-6E8A-4147-A177-3AD203B41FA5}">
                      <a16:colId xmlns:a16="http://schemas.microsoft.com/office/drawing/2014/main" val="20008"/>
                    </a:ext>
                  </a:extLst>
                </a:gridCol>
                <a:gridCol w="345666">
                  <a:extLst>
                    <a:ext uri="{9D8B030D-6E8A-4147-A177-3AD203B41FA5}">
                      <a16:colId xmlns:a16="http://schemas.microsoft.com/office/drawing/2014/main" val="20009"/>
                    </a:ext>
                  </a:extLst>
                </a:gridCol>
                <a:gridCol w="345666">
                  <a:extLst>
                    <a:ext uri="{9D8B030D-6E8A-4147-A177-3AD203B41FA5}">
                      <a16:colId xmlns:a16="http://schemas.microsoft.com/office/drawing/2014/main" val="20010"/>
                    </a:ext>
                  </a:extLst>
                </a:gridCol>
                <a:gridCol w="345666">
                  <a:extLst>
                    <a:ext uri="{9D8B030D-6E8A-4147-A177-3AD203B41FA5}">
                      <a16:colId xmlns:a16="http://schemas.microsoft.com/office/drawing/2014/main" val="1402591857"/>
                    </a:ext>
                  </a:extLst>
                </a:gridCol>
                <a:gridCol w="345666">
                  <a:extLst>
                    <a:ext uri="{9D8B030D-6E8A-4147-A177-3AD203B41FA5}">
                      <a16:colId xmlns:a16="http://schemas.microsoft.com/office/drawing/2014/main" val="3035662355"/>
                    </a:ext>
                  </a:extLst>
                </a:gridCol>
                <a:gridCol w="345666">
                  <a:extLst>
                    <a:ext uri="{9D8B030D-6E8A-4147-A177-3AD203B41FA5}">
                      <a16:colId xmlns:a16="http://schemas.microsoft.com/office/drawing/2014/main" val="3462772145"/>
                    </a:ext>
                  </a:extLst>
                </a:gridCol>
                <a:gridCol w="345666">
                  <a:extLst>
                    <a:ext uri="{9D8B030D-6E8A-4147-A177-3AD203B41FA5}">
                      <a16:colId xmlns:a16="http://schemas.microsoft.com/office/drawing/2014/main" val="2516917123"/>
                    </a:ext>
                  </a:extLst>
                </a:gridCol>
                <a:gridCol w="345666">
                  <a:extLst>
                    <a:ext uri="{9D8B030D-6E8A-4147-A177-3AD203B41FA5}">
                      <a16:colId xmlns:a16="http://schemas.microsoft.com/office/drawing/2014/main" val="4147653424"/>
                    </a:ext>
                  </a:extLst>
                </a:gridCol>
                <a:gridCol w="345666">
                  <a:extLst>
                    <a:ext uri="{9D8B030D-6E8A-4147-A177-3AD203B41FA5}">
                      <a16:colId xmlns:a16="http://schemas.microsoft.com/office/drawing/2014/main" val="3106459131"/>
                    </a:ext>
                  </a:extLst>
                </a:gridCol>
              </a:tblGrid>
              <a:tr h="432000">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7"/>
                  </a:ext>
                </a:extLst>
              </a:tr>
            </a:tbl>
          </a:graphicData>
        </a:graphic>
      </p:graphicFrame>
      <p:sp>
        <p:nvSpPr>
          <p:cNvPr id="15" name="テキスト ボックス 14"/>
          <p:cNvSpPr txBox="1"/>
          <p:nvPr/>
        </p:nvSpPr>
        <p:spPr>
          <a:xfrm>
            <a:off x="107504" y="219004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○主要都市の都市総合ランキングの推移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652120" y="218511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7"/>
          <p:cNvGraphicFramePr>
            <a:graphicFrameLocks noGrp="1"/>
          </p:cNvGraphicFramePr>
          <p:nvPr/>
        </p:nvGraphicFramePr>
        <p:xfrm>
          <a:off x="5580112" y="2564904"/>
          <a:ext cx="3477049" cy="395628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360000">
                <a:tc>
                  <a:txBody>
                    <a:bodyPr/>
                    <a:lstStyle/>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993.2</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39.2pt</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上昇）</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1445.4</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+58.9pt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814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4212703"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大阪府における国内旅行需要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10790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年の大阪府の日本人延べ宿泊者数は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3,195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年の旅行消費全体に占める国内旅行消費の割合を全国と比較すると、全国での日本人国内旅行消費額はインバウンド消費額の約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倍であるのに対し、大阪府では約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317" y="2355609"/>
            <a:ext cx="327311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○日本人延べ宿泊者数（大阪）の推移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771202" y="2371444"/>
            <a:ext cx="504926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○旅行消費全体に占める国内旅行消費の割合（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年実績）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12</a:t>
            </a:r>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p:nvPr/>
        </p:nvGraphicFramePr>
        <p:xfrm>
          <a:off x="5724128" y="2750205"/>
          <a:ext cx="4152238" cy="3604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p:nvPr/>
        </p:nvGraphicFramePr>
        <p:xfrm>
          <a:off x="3036003" y="2800672"/>
          <a:ext cx="4201125" cy="3655287"/>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994481" y="2710506"/>
            <a:ext cx="2776722" cy="261610"/>
          </a:xfrm>
          <a:prstGeom prst="rect">
            <a:avLst/>
          </a:prstGeom>
        </p:spPr>
        <p:txBody>
          <a:bodyPr wrap="non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出典：観光庁「宿泊旅行統計調査」より作成</a:t>
            </a:r>
          </a:p>
        </p:txBody>
      </p:sp>
      <p:sp>
        <p:nvSpPr>
          <p:cNvPr id="26" name="テキスト ボックス 25"/>
          <p:cNvSpPr txBox="1"/>
          <p:nvPr/>
        </p:nvSpPr>
        <p:spPr>
          <a:xfrm>
            <a:off x="4283968" y="2718505"/>
            <a:ext cx="489654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出典：観光庁「旅行・観光消費動向調査」「訪日外国人消費動向調査」より作成</a:t>
            </a:r>
            <a:endParaRPr kumimoji="1" lang="zh-TW" altLang="en-US" sz="1100" dirty="0">
              <a:latin typeface="Meiryo UI" panose="020B0604030504040204" pitchFamily="50" charset="-128"/>
              <a:ea typeface="Meiryo UI" panose="020B0604030504040204" pitchFamily="50" charset="-128"/>
            </a:endParaRPr>
          </a:p>
        </p:txBody>
      </p:sp>
      <p:graphicFrame>
        <p:nvGraphicFramePr>
          <p:cNvPr id="19" name="グラフ 18">
            <a:extLst>
              <a:ext uri="{FF2B5EF4-FFF2-40B4-BE49-F238E27FC236}">
                <a16:creationId xmlns:a16="http://schemas.microsoft.com/office/drawing/2014/main" id="{00000000-0008-0000-0000-000002000000}"/>
              </a:ext>
            </a:extLst>
          </p:cNvPr>
          <p:cNvGraphicFramePr>
            <a:graphicFrameLocks/>
          </p:cNvGraphicFramePr>
          <p:nvPr/>
        </p:nvGraphicFramePr>
        <p:xfrm>
          <a:off x="215281" y="3028850"/>
          <a:ext cx="3455150" cy="37049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7766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 より作成</a:t>
            </a:r>
          </a:p>
        </p:txBody>
      </p:sp>
      <p:sp>
        <p:nvSpPr>
          <p:cNvPr id="8" name="テキスト ボックス 7"/>
          <p:cNvSpPr txBox="1"/>
          <p:nvPr/>
        </p:nvSpPr>
        <p:spPr>
          <a:xfrm>
            <a:off x="79654" y="6233537"/>
            <a:ext cx="5121412" cy="507831"/>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各都市の「外国人延べ宿泊者数の全国シェア」「日本人延べ宿泊者数の全国シェア」は、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全国の「外国人延べ宿泊者数」「日本人延べ宿泊者数」に占めるもの。</a:t>
            </a:r>
          </a:p>
        </p:txBody>
      </p:sp>
      <p:sp>
        <p:nvSpPr>
          <p:cNvPr id="16" name="正方形/長方形 15"/>
          <p:cNvSpPr/>
          <p:nvPr/>
        </p:nvSpPr>
        <p:spPr>
          <a:xfrm>
            <a:off x="107504" y="1102852"/>
            <a:ext cx="8928992" cy="9485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年から日本人宿泊者数が微減も、外国人宿泊者数は堅調に増加。全国における外国人延べ宿泊者数は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倍となっており、日本人延べ宿泊者数も約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大阪における延べ宿泊者数に占める外国人の割合は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）から上昇。</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6984" y="2076172"/>
            <a:ext cx="496855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999094" y="2132082"/>
            <a:ext cx="43446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2434851643"/>
              </p:ext>
            </p:extLst>
          </p:nvPr>
        </p:nvGraphicFramePr>
        <p:xfrm>
          <a:off x="5156908" y="2383949"/>
          <a:ext cx="3879588" cy="370296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p>
                  </a:txBody>
                  <a:tcPr anchor="ctr"/>
                </a:tc>
                <a:extLst>
                  <a:ext uri="{0D108BD9-81ED-4DB2-BD59-A6C34878D82A}">
                    <a16:rowId xmlns:a16="http://schemas.microsoft.com/office/drawing/2014/main" val="10000"/>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1"/>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3"/>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788024" y="6158917"/>
            <a:ext cx="4344640" cy="6463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年の大阪府は、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日本人延べ宿泊者数の全国シェアが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外国人延べ宿泊者数の全国シェアが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16.2%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都道府県別、延べ宿泊者数に占める外国人の割合が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37.5%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873887674"/>
              </p:ext>
            </p:extLst>
          </p:nvPr>
        </p:nvGraphicFramePr>
        <p:xfrm>
          <a:off x="121050" y="2292943"/>
          <a:ext cx="4884486" cy="4138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86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14</a:t>
            </a:fld>
            <a:endParaRPr lang="ja-JP" altLang="en-US" b="1" dirty="0"/>
          </a:p>
        </p:txBody>
      </p:sp>
      <p:sp>
        <p:nvSpPr>
          <p:cNvPr id="23" name="正方形/長方形 22"/>
          <p:cNvSpPr/>
          <p:nvPr/>
        </p:nvSpPr>
        <p:spPr>
          <a:xfrm>
            <a:off x="179512" y="1071538"/>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年と比較して中国からの訪問率が低下した一方、アメリカからの訪問率は上昇している。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年の都道府県別訪問率を見ると、主要都市では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年から上昇している。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グラフ 27"/>
          <p:cNvGraphicFramePr>
            <a:graphicFrameLocks/>
          </p:cNvGraphicFramePr>
          <p:nvPr/>
        </p:nvGraphicFramePr>
        <p:xfrm>
          <a:off x="4640759" y="2633639"/>
          <a:ext cx="4324351" cy="2004118"/>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p:cNvSpPr txBox="1"/>
          <p:nvPr/>
        </p:nvSpPr>
        <p:spPr>
          <a:xfrm>
            <a:off x="35496" y="6510536"/>
            <a:ext cx="691276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海</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港から出国する外国人客の内、大阪府を訪問したと回答した人数の割合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89676" y="2396097"/>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24229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主要都市訪問率</a:t>
            </a:r>
          </a:p>
        </p:txBody>
      </p:sp>
      <p:sp>
        <p:nvSpPr>
          <p:cNvPr id="33" name="テキスト ボックス 32"/>
          <p:cNvSpPr txBox="1"/>
          <p:nvPr/>
        </p:nvSpPr>
        <p:spPr>
          <a:xfrm>
            <a:off x="35352" y="6654552"/>
            <a:ext cx="910864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インバウンド</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消費動向調査</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トランジット、乗員、１年以上の滞在者等を除く日本を出国する訪日外国人旅行者）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589676" y="4562558"/>
            <a:ext cx="182974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5019614" y="2885695"/>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a:t>(</a:t>
            </a:r>
            <a:r>
              <a:rPr lang="ja-JP" altLang="en-US" sz="900" dirty="0"/>
              <a:t>千人</a:t>
            </a:r>
            <a:r>
              <a:rPr lang="en-US" altLang="ja-JP" sz="900" dirty="0"/>
              <a:t>)</a:t>
            </a:r>
            <a:endParaRPr lang="ja-JP" altLang="en-US" sz="900" dirty="0"/>
          </a:p>
        </p:txBody>
      </p:sp>
      <p:sp>
        <p:nvSpPr>
          <p:cNvPr id="37" name="正方形/長方形 36"/>
          <p:cNvSpPr/>
          <p:nvPr/>
        </p:nvSpPr>
        <p:spPr>
          <a:xfrm>
            <a:off x="2274" y="692696"/>
            <a:ext cx="9391840"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インバウンド</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消費動向調査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 </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a:extLst>
              <a:ext uri="{FF2B5EF4-FFF2-40B4-BE49-F238E27FC236}">
                <a16:creationId xmlns:a16="http://schemas.microsoft.com/office/drawing/2014/main" id="{411557B6-8E10-42A3-BD3D-CC1B191578DC}"/>
              </a:ext>
            </a:extLst>
          </p:cNvPr>
          <p:cNvGraphicFramePr>
            <a:graphicFrameLocks/>
          </p:cNvGraphicFramePr>
          <p:nvPr>
            <p:extLst>
              <p:ext uri="{D42A27DB-BD31-4B8C-83A1-F6EECF244321}">
                <p14:modId xmlns:p14="http://schemas.microsoft.com/office/powerpoint/2010/main" val="461282386"/>
              </p:ext>
            </p:extLst>
          </p:nvPr>
        </p:nvGraphicFramePr>
        <p:xfrm>
          <a:off x="214604" y="2655702"/>
          <a:ext cx="4288638" cy="38548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1406942857"/>
              </p:ext>
            </p:extLst>
          </p:nvPr>
        </p:nvGraphicFramePr>
        <p:xfrm>
          <a:off x="4661434" y="4637757"/>
          <a:ext cx="4159038" cy="1983780"/>
        </p:xfrm>
        <a:graphic>
          <a:graphicData uri="http://schemas.openxmlformats.org/drawingml/2006/chart">
            <c:chart xmlns:c="http://schemas.openxmlformats.org/drawingml/2006/chart" xmlns:r="http://schemas.openxmlformats.org/officeDocument/2006/relationships" r:id="rId5"/>
          </a:graphicData>
        </a:graphic>
      </p:graphicFrame>
      <p:sp>
        <p:nvSpPr>
          <p:cNvPr id="2" name="正方形/長方形 1">
            <a:extLst>
              <a:ext uri="{FF2B5EF4-FFF2-40B4-BE49-F238E27FC236}">
                <a16:creationId xmlns:a16="http://schemas.microsoft.com/office/drawing/2014/main" id="{58CB9692-5A2A-4A5E-8A52-DAD78EF0CFC0}"/>
              </a:ext>
            </a:extLst>
          </p:cNvPr>
          <p:cNvSpPr/>
          <p:nvPr/>
        </p:nvSpPr>
        <p:spPr>
          <a:xfrm>
            <a:off x="3695704" y="5804676"/>
            <a:ext cx="1163060" cy="865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※2020</a:t>
            </a: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年～</a:t>
            </a:r>
            <a:r>
              <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2022</a:t>
            </a: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年は</a:t>
            </a:r>
            <a:endPar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訪問率のデータ無し。</a:t>
            </a:r>
            <a:endPar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2023</a:t>
            </a: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年訪問率の調査対象期間は</a:t>
            </a:r>
            <a:r>
              <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4</a:t>
            </a: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月～</a:t>
            </a:r>
            <a:r>
              <a:rPr kumimoji="0" lang="en-US" altLang="ja-JP"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12</a:t>
            </a:r>
            <a:r>
              <a:rPr kumimoji="0" lang="ja-JP" altLang="en-US" sz="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月。</a:t>
            </a:r>
          </a:p>
        </p:txBody>
      </p:sp>
    </p:spTree>
    <p:extLst>
      <p:ext uri="{BB962C8B-B14F-4D97-AF65-F5344CB8AC3E}">
        <p14:creationId xmlns:p14="http://schemas.microsoft.com/office/powerpoint/2010/main" val="23570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05036" y="707356"/>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来訪目的別（ビジネス・観光）にみる訪日外国人１人あたり旅行消費額</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、「インバウンド消費動向調査」より作成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84204"/>
            <a:ext cx="8928992" cy="12233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新型コロナウイルスによって大幅に減少した訪日外国人旅行消費額は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年から回復し、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年の水準を超えた。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訪日外国人１人当たり旅行消費額も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年水準を上回っており、特にビジネス目的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の消費額は大きく増加している。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61716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6197242"/>
            <a:ext cx="9036495" cy="400110"/>
          </a:xfrm>
          <a:prstGeom prst="rect">
            <a:avLst/>
          </a:prstGeom>
          <a:noFill/>
          <a:ln>
            <a:noFill/>
          </a:ln>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15</a:t>
            </a:fld>
            <a:endParaRPr lang="ja-JP" altLang="en-US" b="1" dirty="0"/>
          </a:p>
        </p:txBody>
      </p:sp>
      <p:cxnSp>
        <p:nvCxnSpPr>
          <p:cNvPr id="17" name="直線コネクタ 16"/>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61716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訪日外国人旅行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356645071"/>
              </p:ext>
            </p:extLst>
          </p:nvPr>
        </p:nvGraphicFramePr>
        <p:xfrm>
          <a:off x="171739" y="2891434"/>
          <a:ext cx="4468453" cy="33613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374528644"/>
              </p:ext>
            </p:extLst>
          </p:nvPr>
        </p:nvGraphicFramePr>
        <p:xfrm>
          <a:off x="4452254" y="3008929"/>
          <a:ext cx="4540082" cy="32981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67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３．戦略目標の達成状況　「スタートアップ創出数」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300</a:t>
            </a:r>
            <a:r>
              <a:rPr lang="ja-JP" altLang="en-US" sz="1714" b="1" dirty="0">
                <a:solidFill>
                  <a:schemeClr val="tx1"/>
                </a:solidFill>
                <a:latin typeface="Meiryo UI" panose="020B0604030504040204" pitchFamily="50" charset="-128"/>
                <a:ea typeface="Meiryo UI" panose="020B0604030504040204" pitchFamily="50" charset="-128"/>
              </a:rPr>
              <a:t>社創出（うち大学発</a:t>
            </a:r>
            <a:r>
              <a:rPr lang="en-US" altLang="ja-JP" sz="1714" b="1" dirty="0">
                <a:solidFill>
                  <a:schemeClr val="tx1"/>
                </a:solidFill>
                <a:latin typeface="Meiryo UI" panose="020B0604030504040204" pitchFamily="50" charset="-128"/>
                <a:ea typeface="Meiryo UI" panose="020B0604030504040204" pitchFamily="50" charset="-128"/>
              </a:rPr>
              <a:t>100</a:t>
            </a:r>
            <a:r>
              <a:rPr lang="ja-JP" altLang="en-US" sz="1714" b="1" dirty="0">
                <a:solidFill>
                  <a:schemeClr val="tx1"/>
                </a:solidFill>
                <a:latin typeface="Meiryo UI" panose="020B0604030504040204" pitchFamily="50" charset="-128"/>
                <a:ea typeface="Meiryo UI" panose="020B0604030504040204" pitchFamily="50" charset="-128"/>
              </a:rPr>
              <a:t>社） （</a:t>
            </a:r>
            <a:r>
              <a:rPr lang="en-US" altLang="ja-JP" sz="1714" b="1" dirty="0">
                <a:solidFill>
                  <a:schemeClr val="tx1"/>
                </a:solidFill>
                <a:latin typeface="Meiryo UI" panose="020B0604030504040204" pitchFamily="50" charset="-128"/>
                <a:ea typeface="Meiryo UI" panose="020B0604030504040204" pitchFamily="50" charset="-128"/>
              </a:rPr>
              <a:t>2024</a:t>
            </a:r>
            <a:r>
              <a:rPr lang="ja-JP" altLang="en-US" sz="1714" b="1" dirty="0">
                <a:solidFill>
                  <a:schemeClr val="tx1"/>
                </a:solidFill>
                <a:latin typeface="Meiryo UI" panose="020B0604030504040204" pitchFamily="50" charset="-128"/>
                <a:ea typeface="Meiryo UI" panose="020B0604030504040204" pitchFamily="50" charset="-128"/>
              </a:rPr>
              <a:t>年）</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903028285"/>
              </p:ext>
            </p:extLst>
          </p:nvPr>
        </p:nvGraphicFramePr>
        <p:xfrm>
          <a:off x="59144" y="3134992"/>
          <a:ext cx="9025711" cy="2290660"/>
        </p:xfrm>
        <a:graphic>
          <a:graphicData uri="http://schemas.openxmlformats.org/drawingml/2006/table">
            <a:tbl>
              <a:tblPr firstRow="1" firstCol="1" bandRow="1"/>
              <a:tblGrid>
                <a:gridCol w="1128480">
                  <a:extLst>
                    <a:ext uri="{9D8B030D-6E8A-4147-A177-3AD203B41FA5}">
                      <a16:colId xmlns:a16="http://schemas.microsoft.com/office/drawing/2014/main" val="20000"/>
                    </a:ext>
                  </a:extLst>
                </a:gridCol>
                <a:gridCol w="1185805">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90660">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900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スタートアップ</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年間の創出数</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１５０社</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年ごとの数値は不明</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8D2"/>
                        </a:solidFill>
                        <a:effectLst/>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大学発スタートアップ創出数</a:t>
                      </a:r>
                      <a:endPar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２３社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（増加数）</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2962772" y="3683272"/>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３００社創出（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962772" y="4567443"/>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１００社創出（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504" y="1651002"/>
            <a:ext cx="8928992" cy="103782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大かっこ 2"/>
          <p:cNvSpPr/>
          <p:nvPr/>
        </p:nvSpPr>
        <p:spPr>
          <a:xfrm>
            <a:off x="1259632" y="3702717"/>
            <a:ext cx="1080120" cy="728787"/>
          </a:xfrm>
          <a:prstGeom prst="bracketPair">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107504" y="5592089"/>
            <a:ext cx="7644388" cy="599203"/>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年度以前のスタートアップ創出数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INITIAL</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社データベース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年度の大学発スタートアップ増加数　経済産業省「産業技術調査事業（大学発ベンチャー実態等調査） 報告書」</a:t>
            </a:r>
            <a:endParaRPr lang="zh-TW" altLang="en-US"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年度以降のスタートアップ創出数、大学発スタートアップ創出数　大阪産業局調べ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504" y="1667519"/>
            <a:ext cx="8278207"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2020</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2025</a:t>
            </a:r>
            <a:r>
              <a:rPr kumimoji="1"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月までの</a:t>
            </a:r>
            <a:r>
              <a:rPr lang="ja-JP" altLang="en-US" dirty="0">
                <a:latin typeface="Meiryo UI" panose="020B0604030504040204" pitchFamily="50" charset="-128"/>
                <a:ea typeface="Meiryo UI" panose="020B0604030504040204" pitchFamily="50" charset="-128"/>
              </a:rPr>
              <a:t>スタートアップ創出数は</a:t>
            </a:r>
            <a:r>
              <a:rPr lang="en-US" altLang="ja-JP" dirty="0">
                <a:latin typeface="Meiryo UI" panose="020B0604030504040204" pitchFamily="50" charset="-128"/>
                <a:ea typeface="Meiryo UI" panose="020B0604030504040204" pitchFamily="50" charset="-128"/>
              </a:rPr>
              <a:t>653</a:t>
            </a:r>
            <a:r>
              <a:rPr lang="ja-JP" altLang="en-US" dirty="0">
                <a:latin typeface="Meiryo UI" panose="020B0604030504040204" pitchFamily="50" charset="-128"/>
                <a:ea typeface="Meiryo UI" panose="020B0604030504040204" pitchFamily="50" charset="-128"/>
              </a:rPr>
              <a:t>社。</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○同期間における大学発スタートアップ創出数は</a:t>
            </a:r>
            <a:r>
              <a:rPr kumimoji="1" lang="en-US" altLang="ja-JP" dirty="0">
                <a:latin typeface="Meiryo UI" panose="020B0604030504040204" pitchFamily="50" charset="-128"/>
                <a:ea typeface="Meiryo UI" panose="020B0604030504040204" pitchFamily="50" charset="-128"/>
              </a:rPr>
              <a:t>211</a:t>
            </a:r>
            <a:r>
              <a:rPr kumimoji="1" lang="ja-JP" altLang="en-US" dirty="0">
                <a:latin typeface="Meiryo UI" panose="020B0604030504040204" pitchFamily="50" charset="-128"/>
                <a:ea typeface="Meiryo UI" panose="020B0604030504040204" pitchFamily="50" charset="-128"/>
              </a:rPr>
              <a:t>社となった。</a:t>
            </a:r>
            <a:endParaRPr kumimoji="1" lang="en-US" altLang="ja-JP"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48EC51D-EC49-ED99-06A5-00535AEC4E42}"/>
              </a:ext>
            </a:extLst>
          </p:cNvPr>
          <p:cNvSpPr txBox="1"/>
          <p:nvPr/>
        </p:nvSpPr>
        <p:spPr>
          <a:xfrm>
            <a:off x="8748464" y="6460464"/>
            <a:ext cx="504056" cy="369332"/>
          </a:xfrm>
          <a:prstGeom prst="rect">
            <a:avLst/>
          </a:prstGeom>
          <a:noFill/>
        </p:spPr>
        <p:txBody>
          <a:bodyPr wrap="square" rtlCol="0">
            <a:spAutoFit/>
          </a:bodyPr>
          <a:lstStyle/>
          <a:p>
            <a:r>
              <a:rPr lang="en-US" altLang="ja-JP" b="1" dirty="0"/>
              <a:t>16</a:t>
            </a:r>
            <a:endParaRPr kumimoji="1" lang="ja-JP" altLang="en-US" dirty="0"/>
          </a:p>
        </p:txBody>
      </p:sp>
    </p:spTree>
    <p:extLst>
      <p:ext uri="{BB962C8B-B14F-4D97-AF65-F5344CB8AC3E}">
        <p14:creationId xmlns:p14="http://schemas.microsoft.com/office/powerpoint/2010/main" val="259377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615553"/>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大学発ベンチャー企業数（地域別・大学別）</a:t>
            </a: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経済産業省「産業技術調査事業 報告書」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648072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 「スタートアップ創出数」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17</a:t>
            </a:fld>
            <a:endParaRPr lang="ja-JP" altLang="en-US" b="1" dirty="0"/>
          </a:p>
        </p:txBody>
      </p:sp>
      <p:sp>
        <p:nvSpPr>
          <p:cNvPr id="10" name="正方形/長方形 9"/>
          <p:cNvSpPr/>
          <p:nvPr/>
        </p:nvSpPr>
        <p:spPr>
          <a:xfrm>
            <a:off x="71500" y="1339770"/>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年度の地域別大学発ベンチャー企業数は、大阪府が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社と全国で２位。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大阪にキャンパスの立地がある大学では、大阪大学の４位をはじめ、立命館大学、近畿大学、関西大学、大阪公立大学が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位以内にランクイン。</a:t>
            </a:r>
          </a:p>
        </p:txBody>
      </p:sp>
      <p:sp>
        <p:nvSpPr>
          <p:cNvPr id="11" name="テキスト ボックス 10"/>
          <p:cNvSpPr txBox="1"/>
          <p:nvPr/>
        </p:nvSpPr>
        <p:spPr>
          <a:xfrm>
            <a:off x="35496" y="2136203"/>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1332" y="6372036"/>
            <a:ext cx="5594586" cy="3693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大学公認の大学発ベンチャー</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数ではない。本調査で独自に規定した大学発ベンチャーの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数を示すもの。</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地域別は、大学発ベンチャーの所在住所より集計したもの。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順位は、</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年度のもの。</a:t>
            </a:r>
          </a:p>
        </p:txBody>
      </p:sp>
      <p:sp>
        <p:nvSpPr>
          <p:cNvPr id="16" name="テキスト ボックス 15"/>
          <p:cNvSpPr txBox="1"/>
          <p:nvPr/>
        </p:nvSpPr>
        <p:spPr>
          <a:xfrm>
            <a:off x="4677900"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オブジェクト 18">
            <a:extLst>
              <a:ext uri="{FF2B5EF4-FFF2-40B4-BE49-F238E27FC236}">
                <a16:creationId xmlns:a16="http://schemas.microsoft.com/office/drawing/2014/main" id="{B9C6C3AC-F8AB-41EA-BA79-91EC9A7AC89F}"/>
              </a:ext>
            </a:extLst>
          </p:cNvPr>
          <p:cNvGraphicFramePr>
            <a:graphicFrameLocks noChangeAspect="1"/>
          </p:cNvGraphicFramePr>
          <p:nvPr>
            <p:extLst>
              <p:ext uri="{D42A27DB-BD31-4B8C-83A1-F6EECF244321}">
                <p14:modId xmlns:p14="http://schemas.microsoft.com/office/powerpoint/2010/main" val="1712209393"/>
              </p:ext>
            </p:extLst>
          </p:nvPr>
        </p:nvGraphicFramePr>
        <p:xfrm>
          <a:off x="251520" y="2468069"/>
          <a:ext cx="4044950" cy="3079750"/>
        </p:xfrm>
        <a:graphic>
          <a:graphicData uri="http://schemas.openxmlformats.org/presentationml/2006/ole">
            <mc:AlternateContent xmlns:mc="http://schemas.openxmlformats.org/markup-compatibility/2006">
              <mc:Choice xmlns:v="urn:schemas-microsoft-com:vml" Requires="v">
                <p:oleObj spid="_x0000_s1028" name="Worksheet" r:id="rId4" imgW="4044924" imgH="3079865" progId="Excel.Sheet.12">
                  <p:embed/>
                </p:oleObj>
              </mc:Choice>
              <mc:Fallback>
                <p:oleObj name="Worksheet" r:id="rId4" imgW="4044924" imgH="3079865" progId="Excel.Sheet.12">
                  <p:embed/>
                  <p:pic>
                    <p:nvPicPr>
                      <p:cNvPr id="0" name=""/>
                      <p:cNvPicPr/>
                      <p:nvPr/>
                    </p:nvPicPr>
                    <p:blipFill>
                      <a:blip r:embed="rId5"/>
                      <a:stretch>
                        <a:fillRect/>
                      </a:stretch>
                    </p:blipFill>
                    <p:spPr>
                      <a:xfrm>
                        <a:off x="251520" y="2468069"/>
                        <a:ext cx="4044950" cy="3079750"/>
                      </a:xfrm>
                      <a:prstGeom prst="rect">
                        <a:avLst/>
                      </a:prstGeom>
                    </p:spPr>
                  </p:pic>
                </p:oleObj>
              </mc:Fallback>
            </mc:AlternateContent>
          </a:graphicData>
        </a:graphic>
      </p:graphicFrame>
      <p:graphicFrame>
        <p:nvGraphicFramePr>
          <p:cNvPr id="21" name="オブジェクト 20">
            <a:extLst>
              <a:ext uri="{FF2B5EF4-FFF2-40B4-BE49-F238E27FC236}">
                <a16:creationId xmlns:a16="http://schemas.microsoft.com/office/drawing/2014/main" id="{C19A6E2E-3D82-493E-99DA-6D3C3D10EA49}"/>
              </a:ext>
            </a:extLst>
          </p:cNvPr>
          <p:cNvGraphicFramePr>
            <a:graphicFrameLocks noChangeAspect="1"/>
          </p:cNvGraphicFramePr>
          <p:nvPr>
            <p:extLst>
              <p:ext uri="{D42A27DB-BD31-4B8C-83A1-F6EECF244321}">
                <p14:modId xmlns:p14="http://schemas.microsoft.com/office/powerpoint/2010/main" val="1946533907"/>
              </p:ext>
            </p:extLst>
          </p:nvPr>
        </p:nvGraphicFramePr>
        <p:xfrm>
          <a:off x="4669250" y="2399735"/>
          <a:ext cx="4044950" cy="4013200"/>
        </p:xfrm>
        <a:graphic>
          <a:graphicData uri="http://schemas.openxmlformats.org/presentationml/2006/ole">
            <mc:AlternateContent xmlns:mc="http://schemas.openxmlformats.org/markup-compatibility/2006">
              <mc:Choice xmlns:v="urn:schemas-microsoft-com:vml" Requires="v">
                <p:oleObj spid="_x0000_s1029" name="Worksheet" r:id="rId6" imgW="4044924" imgH="4013385" progId="Excel.Sheet.12">
                  <p:embed/>
                </p:oleObj>
              </mc:Choice>
              <mc:Fallback>
                <p:oleObj name="Worksheet" r:id="rId6" imgW="4044924" imgH="4013385" progId="Excel.Sheet.12">
                  <p:embed/>
                  <p:pic>
                    <p:nvPicPr>
                      <p:cNvPr id="0" name=""/>
                      <p:cNvPicPr/>
                      <p:nvPr/>
                    </p:nvPicPr>
                    <p:blipFill>
                      <a:blip r:embed="rId7"/>
                      <a:stretch>
                        <a:fillRect/>
                      </a:stretch>
                    </p:blipFill>
                    <p:spPr>
                      <a:xfrm>
                        <a:off x="4669250" y="2399735"/>
                        <a:ext cx="4044950" cy="4013200"/>
                      </a:xfrm>
                      <a:prstGeom prst="rect">
                        <a:avLst/>
                      </a:prstGeom>
                    </p:spPr>
                  </p:pic>
                </p:oleObj>
              </mc:Fallback>
            </mc:AlternateContent>
          </a:graphicData>
        </a:graphic>
      </p:graphicFrame>
    </p:spTree>
    <p:extLst>
      <p:ext uri="{BB962C8B-B14F-4D97-AF65-F5344CB8AC3E}">
        <p14:creationId xmlns:p14="http://schemas.microsoft.com/office/powerpoint/2010/main" val="343134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４．戦略目標の達成状況　「雇用創出数」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年以降、就業者数を年平均２万人以上創出する</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733867365"/>
              </p:ext>
            </p:extLst>
          </p:nvPr>
        </p:nvGraphicFramePr>
        <p:xfrm>
          <a:off x="78119" y="2780928"/>
          <a:ext cx="9015426" cy="3186064"/>
        </p:xfrm>
        <a:graphic>
          <a:graphicData uri="http://schemas.openxmlformats.org/drawingml/2006/table">
            <a:tbl>
              <a:tblPr firstRow="1" firstCol="1" bandRow="1"/>
              <a:tblGrid>
                <a:gridCol w="1080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224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562597">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874489">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就業者数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457.9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462.5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465.2</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雇用創出数</a:t>
                      </a: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（府内就業者</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数の変化）</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休業者数の</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増減</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88312"/>
                  </a:ext>
                </a:extLst>
              </a:tr>
            </a:tbl>
          </a:graphicData>
        </a:graphic>
      </p:graphicFrame>
      <p:sp>
        <p:nvSpPr>
          <p:cNvPr id="21" name="テキスト ボックス 20"/>
          <p:cNvSpPr txBox="1"/>
          <p:nvPr/>
        </p:nvSpPr>
        <p:spPr>
          <a:xfrm>
            <a:off x="75928" y="6021288"/>
            <a:ext cx="8816552" cy="768159"/>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出典：大阪府統計課「労働力調査地方集計結果（年平均） 」</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年）までは、平成</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年国勢調査結果を基準とする推計人口で集計、</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年）からは令和２年国勢調査結果を基準とする推計人口</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で集計したもの。なお、資料上、今回用いる</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年）の数値については、統計局が令和２年国勢調査結果基準で遡及集計したものとなっており</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年と前年比較するため）令和３年度に公表した数値とは異なります。</a:t>
            </a:r>
          </a:p>
        </p:txBody>
      </p:sp>
      <p:sp>
        <p:nvSpPr>
          <p:cNvPr id="23" name="テキスト ボックス 22"/>
          <p:cNvSpPr txBox="1"/>
          <p:nvPr/>
        </p:nvSpPr>
        <p:spPr>
          <a:xfrm>
            <a:off x="4942670" y="4950357"/>
            <a:ext cx="3808609"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2022</a:t>
            </a:r>
            <a:r>
              <a:rPr lang="ja-JP" altLang="en-US" sz="1071" dirty="0">
                <a:latin typeface="Meiryo UI" panose="020B0604030504040204" pitchFamily="50" charset="-128"/>
                <a:ea typeface="Meiryo UI" panose="020B0604030504040204" pitchFamily="50" charset="-128"/>
              </a:rPr>
              <a:t>年</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　２万人以上</a:t>
            </a:r>
          </a:p>
        </p:txBody>
      </p:sp>
      <p:sp>
        <p:nvSpPr>
          <p:cNvPr id="26" name="正方形/長方形 25"/>
          <p:cNvSpPr/>
          <p:nvPr/>
        </p:nvSpPr>
        <p:spPr>
          <a:xfrm>
            <a:off x="107504" y="1556792"/>
            <a:ext cx="8928992" cy="115047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216872" y="1650521"/>
            <a:ext cx="8603600"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年就業者数は前年より</a:t>
            </a:r>
            <a:r>
              <a:rPr lang="en-US" altLang="ja-JP" dirty="0">
                <a:latin typeface="Meiryo UI" panose="020B0604030504040204" pitchFamily="50" charset="-128"/>
                <a:ea typeface="Meiryo UI" panose="020B0604030504040204" pitchFamily="50" charset="-128"/>
              </a:rPr>
              <a:t>7.1</a:t>
            </a:r>
            <a:r>
              <a:rPr lang="ja-JP" altLang="en-US" dirty="0">
                <a:latin typeface="Meiryo UI" panose="020B0604030504040204" pitchFamily="50" charset="-128"/>
                <a:ea typeface="Meiryo UI" panose="020B0604030504040204" pitchFamily="50" charset="-128"/>
              </a:rPr>
              <a:t>万人増加し、</a:t>
            </a:r>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年の年平均で目標として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いる水準（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万人）を上回った。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休業者数は前年より</a:t>
            </a:r>
            <a:r>
              <a:rPr lang="en-US" altLang="ja-JP" dirty="0">
                <a:latin typeface="Meiryo UI" panose="020B0604030504040204" pitchFamily="50" charset="-128"/>
                <a:ea typeface="Meiryo UI" panose="020B0604030504040204" pitchFamily="50" charset="-128"/>
              </a:rPr>
              <a:t>0.7</a:t>
            </a:r>
            <a:r>
              <a:rPr lang="ja-JP" altLang="en-US" dirty="0">
                <a:latin typeface="Meiryo UI" panose="020B0604030504040204" pitchFamily="50" charset="-128"/>
                <a:ea typeface="Meiryo UI" panose="020B0604030504040204" pitchFamily="50" charset="-128"/>
              </a:rPr>
              <a:t>万人増加した。</a:t>
            </a:r>
            <a:endParaRPr kumimoji="1" lang="ja-JP" altLang="en-US" dirty="0">
              <a:latin typeface="Meiryo UI" panose="020B0604030504040204" pitchFamily="50" charset="-128"/>
              <a:ea typeface="Meiryo UI" panose="020B0604030504040204" pitchFamily="50" charset="-128"/>
            </a:endParaRPr>
          </a:p>
        </p:txBody>
      </p:sp>
      <p:sp>
        <p:nvSpPr>
          <p:cNvPr id="25"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18</a:t>
            </a:fld>
            <a:endParaRPr lang="ja-JP" altLang="en-US" b="1" dirty="0"/>
          </a:p>
        </p:txBody>
      </p:sp>
    </p:spTree>
    <p:extLst>
      <p:ext uri="{BB962C8B-B14F-4D97-AF65-F5344CB8AC3E}">
        <p14:creationId xmlns:p14="http://schemas.microsoft.com/office/powerpoint/2010/main" val="198650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2230443966"/>
              </p:ext>
            </p:extLst>
          </p:nvPr>
        </p:nvGraphicFramePr>
        <p:xfrm>
          <a:off x="179512" y="967849"/>
          <a:ext cx="8784976" cy="5304043"/>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○新戦略の概要・・・・・・・・・・・・・・・・・・・・・・・・・・・・・・・・・・・・・・・・・・・・・・・・・・・・・・・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戦略目標関係</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１．「実質成長率」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２．「内外からの誘客」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３．「スタートアップ創出数」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１６</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４．「雇用創出数」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５．「府内への転入超過数」に関して・・・・・・・・・・・・・・・・・・・・・・・・・・・・・・・・・・・・・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２４</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48602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成長に向けた５つの重点分野と成長を支える都市インフラの整備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国内外の観光需要の取り込み強化・・・・・・・・・・・・・・・・・・・・・・・・・・・・・・・・・・・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スタートアップ、イノベーションの創出・・・・・・・・・・・・・・・・・・・・・・・・・・・・・・・・・・・・</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４４</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７０</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国際金融都市の実現に向けた挑戦・・・・・・・・・・・・・・・・・・・・・・・・・・・・・・・・・・・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１００</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36922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424322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75A5A28-BF0F-4B1B-BC97-2DAEE75C9ACF}"/>
              </a:ext>
            </a:extLst>
          </p:cNvPr>
          <p:cNvGrpSpPr/>
          <p:nvPr/>
        </p:nvGrpSpPr>
        <p:grpSpPr>
          <a:xfrm>
            <a:off x="282335" y="2419073"/>
            <a:ext cx="8579330" cy="4101186"/>
            <a:chOff x="282335" y="2419073"/>
            <a:chExt cx="8579330" cy="4101186"/>
          </a:xfrm>
        </p:grpSpPr>
        <p:grpSp>
          <p:nvGrpSpPr>
            <p:cNvPr id="38" name="グループ化 37">
              <a:extLst>
                <a:ext uri="{FF2B5EF4-FFF2-40B4-BE49-F238E27FC236}">
                  <a16:creationId xmlns:a16="http://schemas.microsoft.com/office/drawing/2014/main" id="{00000000-0008-0000-0000-000009000000}"/>
                </a:ext>
              </a:extLst>
            </p:cNvPr>
            <p:cNvGrpSpPr/>
            <p:nvPr/>
          </p:nvGrpSpPr>
          <p:grpSpPr>
            <a:xfrm>
              <a:off x="282335" y="2419073"/>
              <a:ext cx="8579330" cy="4101186"/>
              <a:chOff x="0" y="0"/>
              <a:chExt cx="8568518" cy="4148193"/>
            </a:xfrm>
          </p:grpSpPr>
          <p:grpSp>
            <p:nvGrpSpPr>
              <p:cNvPr id="40" name="グループ化 39">
                <a:extLst>
                  <a:ext uri="{FF2B5EF4-FFF2-40B4-BE49-F238E27FC236}">
                    <a16:creationId xmlns:a16="http://schemas.microsoft.com/office/drawing/2014/main" id="{00000000-0008-0000-0000-000007000000}"/>
                  </a:ext>
                </a:extLst>
              </p:cNvPr>
              <p:cNvGrpSpPr/>
              <p:nvPr/>
            </p:nvGrpSpPr>
            <p:grpSpPr>
              <a:xfrm>
                <a:off x="0" y="0"/>
                <a:ext cx="8568518" cy="4148193"/>
                <a:chOff x="0" y="0"/>
                <a:chExt cx="8426377" cy="4148194"/>
              </a:xfrm>
            </p:grpSpPr>
            <p:graphicFrame>
              <p:nvGraphicFramePr>
                <p:cNvPr id="42" name="グラフ 4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002755334"/>
                    </p:ext>
                  </p:extLst>
                </p:nvPr>
              </p:nvGraphicFramePr>
              <p:xfrm>
                <a:off x="0" y="0"/>
                <a:ext cx="8426377" cy="4148194"/>
              </p:xfrm>
              <a:graphic>
                <a:graphicData uri="http://schemas.openxmlformats.org/drawingml/2006/chart">
                  <c:chart xmlns:c="http://schemas.openxmlformats.org/drawingml/2006/chart" xmlns:r="http://schemas.openxmlformats.org/officeDocument/2006/relationships" r:id="rId3"/>
                </a:graphicData>
              </a:graphic>
            </p:graphicFrame>
            <p:sp>
              <p:nvSpPr>
                <p:cNvPr id="43" name="右中かっこ 42">
                  <a:extLst>
                    <a:ext uri="{FF2B5EF4-FFF2-40B4-BE49-F238E27FC236}">
                      <a16:creationId xmlns:a16="http://schemas.microsoft.com/office/drawing/2014/main" id="{00000000-0008-0000-0000-000003000000}"/>
                    </a:ext>
                  </a:extLst>
                </p:cNvPr>
                <p:cNvSpPr/>
                <p:nvPr/>
              </p:nvSpPr>
              <p:spPr>
                <a:xfrm>
                  <a:off x="7604426" y="2634430"/>
                  <a:ext cx="164546" cy="107266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44" name="テキスト ボックス 3">
                  <a:extLst>
                    <a:ext uri="{FF2B5EF4-FFF2-40B4-BE49-F238E27FC236}">
                      <a16:creationId xmlns:a16="http://schemas.microsoft.com/office/drawing/2014/main" id="{00000000-0008-0000-0000-000004000000}"/>
                    </a:ext>
                  </a:extLst>
                </p:cNvPr>
                <p:cNvSpPr txBox="1"/>
                <p:nvPr/>
              </p:nvSpPr>
              <p:spPr>
                <a:xfrm>
                  <a:off x="7745148" y="3019781"/>
                  <a:ext cx="614155" cy="2685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a:latin typeface="Meiryo UI" panose="020B0604030504040204" pitchFamily="50" charset="-128"/>
                      <a:ea typeface="Meiryo UI" panose="020B0604030504040204" pitchFamily="50" charset="-128"/>
                    </a:rPr>
                    <a:t>大阪府</a:t>
                  </a:r>
                </a:p>
              </p:txBody>
            </p:sp>
          </p:grpSp>
          <p:sp>
            <p:nvSpPr>
              <p:cNvPr id="41" name="四角形吹き出し 4">
                <a:extLst>
                  <a:ext uri="{FF2B5EF4-FFF2-40B4-BE49-F238E27FC236}">
                    <a16:creationId xmlns:a16="http://schemas.microsoft.com/office/drawing/2014/main" id="{00000000-0008-0000-0000-000005000000}"/>
                  </a:ext>
                </a:extLst>
              </p:cNvPr>
              <p:cNvSpPr/>
              <p:nvPr/>
            </p:nvSpPr>
            <p:spPr>
              <a:xfrm>
                <a:off x="6569515" y="682419"/>
                <a:ext cx="1848971" cy="627529"/>
              </a:xfrm>
              <a:prstGeom prst="wedgeRectCallout">
                <a:avLst>
                  <a:gd name="adj1" fmla="val -97209"/>
                  <a:gd name="adj2" fmla="val 19639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eaLnBrk="1" latinLnBrk="0" hangingPunct="1"/>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＜大阪府＞完全失業率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a:p>
                <a:pPr algn="ctr" rtl="0" eaLnBrk="1" latinLnBrk="0" hangingPunct="1"/>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2024</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3.1%</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p:txBody>
          </p:sp>
        </p:grpSp>
        <p:sp>
          <p:nvSpPr>
            <p:cNvPr id="39" name="四角形吹き出し 7">
              <a:extLst>
                <a:ext uri="{FF2B5EF4-FFF2-40B4-BE49-F238E27FC236}">
                  <a16:creationId xmlns:a16="http://schemas.microsoft.com/office/drawing/2014/main" id="{ACE79C51-B5DE-42E6-85EB-770EFC699DB9}"/>
                </a:ext>
              </a:extLst>
            </p:cNvPr>
            <p:cNvSpPr/>
            <p:nvPr/>
          </p:nvSpPr>
          <p:spPr>
            <a:xfrm>
              <a:off x="6860984" y="4173588"/>
              <a:ext cx="1847948" cy="587078"/>
            </a:xfrm>
            <a:prstGeom prst="wedgeRectCallout">
              <a:avLst>
                <a:gd name="adj1" fmla="val -97944"/>
                <a:gd name="adj2" fmla="val 6938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eaLnBrk="1" latinLnBrk="0" hangingPunct="1"/>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＜全国＞完全失業率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a:p>
              <a:pPr algn="ctr" rtl="0" eaLnBrk="1" latinLnBrk="0" hangingPunct="1"/>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2024</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2.5%</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p:txBody>
        </p:sp>
      </p:grpSp>
      <p:sp>
        <p:nvSpPr>
          <p:cNvPr id="7" name="正方形/長方形 6"/>
          <p:cNvSpPr>
            <a:spLocks noChangeArrowheads="1"/>
          </p:cNvSpPr>
          <p:nvPr/>
        </p:nvSpPr>
        <p:spPr bwMode="auto">
          <a:xfrm>
            <a:off x="251520" y="75600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完全失業者数・完全失業率の推移</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出典：総務省「労働力調査」、大阪府統計課「</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7" name="正方形/長方形 16"/>
          <p:cNvSpPr/>
          <p:nvPr/>
        </p:nvSpPr>
        <p:spPr>
          <a:xfrm>
            <a:off x="179512" y="1329943"/>
            <a:ext cx="8784976" cy="85285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万人に減少（前年比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％に下がり（前年比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）、緩やかな改善傾向が見られる。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また、完全失業率は全国平均（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19</a:t>
            </a:fld>
            <a:endParaRPr lang="ja-JP" altLang="en-US" b="1" dirty="0"/>
          </a:p>
        </p:txBody>
      </p:sp>
    </p:spTree>
    <p:extLst>
      <p:ext uri="{BB962C8B-B14F-4D97-AF65-F5344CB8AC3E}">
        <p14:creationId xmlns:p14="http://schemas.microsoft.com/office/powerpoint/2010/main" val="364432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761185105"/>
              </p:ext>
            </p:extLst>
          </p:nvPr>
        </p:nvGraphicFramePr>
        <p:xfrm>
          <a:off x="94038" y="2313390"/>
          <a:ext cx="8955924" cy="4136596"/>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6"/>
          <p:cNvSpPr>
            <a:spLocks noChangeArrowheads="1"/>
          </p:cNvSpPr>
          <p:nvPr/>
        </p:nvSpPr>
        <p:spPr bwMode="auto">
          <a:xfrm>
            <a:off x="251520" y="78677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完全失業率の推移（新型コロナウイルス感染拡大の影響）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20</a:t>
            </a:fld>
            <a:endParaRPr lang="ja-JP" altLang="en-US" b="1" dirty="0"/>
          </a:p>
        </p:txBody>
      </p:sp>
      <p:sp>
        <p:nvSpPr>
          <p:cNvPr id="11" name="正方形/長方形 10"/>
          <p:cNvSpPr/>
          <p:nvPr/>
        </p:nvSpPr>
        <p:spPr>
          <a:xfrm>
            <a:off x="72162" y="1361061"/>
            <a:ext cx="8820318" cy="8790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年間以上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で安定している。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月期以降、概ね改善傾向であるが、いずれの時期も全国に比べて高い状況が続いている。</a:t>
            </a:r>
          </a:p>
        </p:txBody>
      </p:sp>
      <p:sp>
        <p:nvSpPr>
          <p:cNvPr id="41" name="四角形吹き出し 40"/>
          <p:cNvSpPr/>
          <p:nvPr/>
        </p:nvSpPr>
        <p:spPr>
          <a:xfrm>
            <a:off x="3419872" y="4913209"/>
            <a:ext cx="601554" cy="220751"/>
          </a:xfrm>
          <a:prstGeom prst="wedgeRectCallout">
            <a:avLst>
              <a:gd name="adj1" fmla="val 78290"/>
              <a:gd name="adj2" fmla="val -57038"/>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東京</a:t>
            </a:r>
          </a:p>
        </p:txBody>
      </p:sp>
      <p:sp>
        <p:nvSpPr>
          <p:cNvPr id="42" name="四角形吹き出し 41"/>
          <p:cNvSpPr/>
          <p:nvPr/>
        </p:nvSpPr>
        <p:spPr>
          <a:xfrm>
            <a:off x="1259632" y="2908509"/>
            <a:ext cx="682581" cy="225725"/>
          </a:xfrm>
          <a:prstGeom prst="wedgeRectCallout">
            <a:avLst>
              <a:gd name="adj1" fmla="val 89799"/>
              <a:gd name="adj2" fmla="val 14423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大阪</a:t>
            </a:r>
          </a:p>
        </p:txBody>
      </p:sp>
      <p:sp>
        <p:nvSpPr>
          <p:cNvPr id="43" name="四角形吹き出し 42"/>
          <p:cNvSpPr/>
          <p:nvPr/>
        </p:nvSpPr>
        <p:spPr>
          <a:xfrm>
            <a:off x="2202664" y="4748513"/>
            <a:ext cx="601554" cy="220751"/>
          </a:xfrm>
          <a:prstGeom prst="wedgeRectCallout">
            <a:avLst>
              <a:gd name="adj1" fmla="val -75010"/>
              <a:gd name="adj2" fmla="val -113117"/>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全国</a:t>
            </a:r>
          </a:p>
        </p:txBody>
      </p:sp>
    </p:spTree>
    <p:extLst>
      <p:ext uri="{BB962C8B-B14F-4D97-AF65-F5344CB8AC3E}">
        <p14:creationId xmlns:p14="http://schemas.microsoft.com/office/powerpoint/2010/main" val="416405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有効求人倍率・新規求人倍率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出典：厚生労働省「職業安定業務統計」より作成</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21</a:t>
            </a:fld>
            <a:endParaRPr lang="ja-JP" altLang="en-US" b="1" dirty="0"/>
          </a:p>
        </p:txBody>
      </p:sp>
      <p:sp>
        <p:nvSpPr>
          <p:cNvPr id="11" name="正方形/長方形 10"/>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大阪府の有効求人倍率、新規求人倍率はともに右肩上がりに推移していた。しかし、新型コロナウイルスの影響により、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月頃から減少に転じたが、回復傾向にある。</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月現在、大阪府有効求人倍率：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倍、新規求人倍率：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sp>
        <p:nvSpPr>
          <p:cNvPr id="3" name="テキスト ボックス 2"/>
          <p:cNvSpPr txBox="1"/>
          <p:nvPr/>
        </p:nvSpPr>
        <p:spPr>
          <a:xfrm>
            <a:off x="412531" y="6360598"/>
            <a:ext cx="8487898" cy="430887"/>
          </a:xfrm>
          <a:prstGeom prst="rect">
            <a:avLst/>
          </a:prstGeom>
          <a:noFill/>
        </p:spPr>
        <p:txBody>
          <a:bodyPr wrap="square" rtlCol="0">
            <a:spAutoFit/>
          </a:bodyPr>
          <a:lstStyle/>
          <a:p>
            <a:r>
              <a:rPr lang="ja-JP" altLang="en-US" sz="1050" dirty="0"/>
              <a:t>注　</a:t>
            </a:r>
            <a:r>
              <a:rPr lang="en-US" altLang="ja-JP" sz="1050" dirty="0"/>
              <a:t>2020</a:t>
            </a:r>
            <a:r>
              <a:rPr lang="ja-JP" altLang="en-US" sz="1050" dirty="0"/>
              <a:t>年</a:t>
            </a:r>
            <a:r>
              <a:rPr lang="en-US" altLang="ja-JP" sz="1050" dirty="0"/>
              <a:t>1</a:t>
            </a:r>
            <a:r>
              <a:rPr lang="ja-JP" altLang="en-US" sz="1050" dirty="0"/>
              <a:t>月から求人票の記載項目が拡充され、一部に求人の提出を見送る動きがあったことから、求人数の減少を通じて有効求人倍率・新規求人倍率の低下に影響していることに留意が必要。</a:t>
            </a:r>
            <a:endParaRPr kumimoji="1" lang="ja-JP" altLang="en-US" sz="1050" dirty="0"/>
          </a:p>
        </p:txBody>
      </p:sp>
      <p:graphicFrame>
        <p:nvGraphicFramePr>
          <p:cNvPr id="9" name="グラフ 8">
            <a:extLst>
              <a:ext uri="{FF2B5EF4-FFF2-40B4-BE49-F238E27FC236}">
                <a16:creationId xmlns:a16="http://schemas.microsoft.com/office/drawing/2014/main" id="{898A0C97-F3FF-4324-A679-F3B7C5FAEF99}"/>
              </a:ext>
            </a:extLst>
          </p:cNvPr>
          <p:cNvGraphicFramePr>
            <a:graphicFrameLocks/>
          </p:cNvGraphicFramePr>
          <p:nvPr>
            <p:extLst>
              <p:ext uri="{D42A27DB-BD31-4B8C-83A1-F6EECF244321}">
                <p14:modId xmlns:p14="http://schemas.microsoft.com/office/powerpoint/2010/main" val="1243769017"/>
              </p:ext>
            </p:extLst>
          </p:nvPr>
        </p:nvGraphicFramePr>
        <p:xfrm>
          <a:off x="452555" y="2216039"/>
          <a:ext cx="8238889" cy="43464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535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グラフ 37">
            <a:extLst>
              <a:ext uri="{FF2B5EF4-FFF2-40B4-BE49-F238E27FC236}">
                <a16:creationId xmlns:a16="http://schemas.microsoft.com/office/drawing/2014/main" id="{4E73FD16-52EF-43FF-AF88-CA21BC16BE9F}"/>
              </a:ext>
            </a:extLst>
          </p:cNvPr>
          <p:cNvGraphicFramePr>
            <a:graphicFrameLocks/>
          </p:cNvGraphicFramePr>
          <p:nvPr>
            <p:extLst>
              <p:ext uri="{D42A27DB-BD31-4B8C-83A1-F6EECF244321}">
                <p14:modId xmlns:p14="http://schemas.microsoft.com/office/powerpoint/2010/main" val="3888406304"/>
              </p:ext>
            </p:extLst>
          </p:nvPr>
        </p:nvGraphicFramePr>
        <p:xfrm>
          <a:off x="367200" y="3781725"/>
          <a:ext cx="8409600" cy="2811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出典：総務省「労働力調査」より作成</a:t>
            </a:r>
          </a:p>
        </p:txBody>
      </p:sp>
      <p:sp>
        <p:nvSpPr>
          <p:cNvPr id="3" name="テキスト ボックス 2"/>
          <p:cNvSpPr txBox="1"/>
          <p:nvPr/>
        </p:nvSpPr>
        <p:spPr>
          <a:xfrm>
            <a:off x="5580112" y="2618564"/>
            <a:ext cx="3462320" cy="276999"/>
          </a:xfrm>
          <a:prstGeom prst="rect">
            <a:avLst/>
          </a:prstGeom>
          <a:noFill/>
        </p:spPr>
        <p:txBody>
          <a:bodyPr wrap="square" rtlCol="0">
            <a:spAutoFit/>
          </a:bodyPr>
          <a:lstStyle/>
          <a:p>
            <a:pPr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歳以上人口に占める就業者の割合</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2618564"/>
            <a:ext cx="3945935" cy="116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13440" y="1390584"/>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）以降、緩やかな増加傾向にある。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）と比べると、大阪の就業率は低い状況。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22</a:t>
            </a:fld>
            <a:endParaRPr lang="ja-JP" altLang="en-US" b="1" dirty="0"/>
          </a:p>
        </p:txBody>
      </p:sp>
      <p:cxnSp>
        <p:nvCxnSpPr>
          <p:cNvPr id="11" name="直線コネクタ 1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15702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就業者数の推移</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（新型コロナウイルス感染拡大の影響）</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1125332"/>
            <a:ext cx="8928992" cy="8872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月以降、前年同月比では正規の就業者数が増加している。非正規の就業者数は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月まで減少傾向だったが、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月からは増加の傾向にある。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業種別の傾向は、「運輸・郵便」の正規雇用が大きく減少した一方、「医療・福祉」は大幅に増加している。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extLst>
              <p:ext uri="{D42A27DB-BD31-4B8C-83A1-F6EECF244321}">
                <p14:modId xmlns:p14="http://schemas.microsoft.com/office/powerpoint/2010/main" val="2685157842"/>
              </p:ext>
            </p:extLst>
          </p:nvPr>
        </p:nvGraphicFramePr>
        <p:xfrm>
          <a:off x="107504" y="2157099"/>
          <a:ext cx="4134012" cy="4035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p:nvPr>
            <p:extLst>
              <p:ext uri="{D42A27DB-BD31-4B8C-83A1-F6EECF244321}">
                <p14:modId xmlns:p14="http://schemas.microsoft.com/office/powerpoint/2010/main" val="3214709724"/>
              </p:ext>
            </p:extLst>
          </p:nvPr>
        </p:nvGraphicFramePr>
        <p:xfrm>
          <a:off x="4304702" y="2052565"/>
          <a:ext cx="4839298" cy="4515068"/>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BA24E8C8-4397-49B2-9E9A-50DA8D4CE97B}"/>
              </a:ext>
            </a:extLst>
          </p:cNvPr>
          <p:cNvSpPr txBox="1"/>
          <p:nvPr/>
        </p:nvSpPr>
        <p:spPr>
          <a:xfrm>
            <a:off x="-108520" y="6192601"/>
            <a:ext cx="4799272"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総務省統計局 労働力調査 基本集計結果 長期時系列データ</a:t>
            </a:r>
            <a:r>
              <a:rPr lang="en-US"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原数値</a:t>
            </a:r>
            <a:r>
              <a:rPr lang="en-US" altLang="ja-JP" sz="1000" dirty="0">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D70B81C0-1E5E-43BD-8E2C-E4EB585137A8}"/>
              </a:ext>
            </a:extLst>
          </p:cNvPr>
          <p:cNvSpPr txBox="1"/>
          <p:nvPr/>
        </p:nvSpPr>
        <p:spPr>
          <a:xfrm>
            <a:off x="4875386" y="6527204"/>
            <a:ext cx="3744416"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（出典）総務省統計局　労働力調査　基本集計結果　結果原表</a:t>
            </a:r>
            <a:endParaRPr kumimoji="1" lang="ja-JP" altLang="en-US" sz="10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5271F68-9027-4959-BAC2-2244E34E5887}"/>
              </a:ext>
            </a:extLst>
          </p:cNvPr>
          <p:cNvSpPr txBox="1"/>
          <p:nvPr/>
        </p:nvSpPr>
        <p:spPr>
          <a:xfrm>
            <a:off x="0" y="6378962"/>
            <a:ext cx="4499992" cy="615553"/>
          </a:xfrm>
          <a:prstGeom prst="rect">
            <a:avLst/>
          </a:prstGeom>
          <a:noFill/>
        </p:spPr>
        <p:txBody>
          <a:bodyPr wrap="square" rtlCol="0">
            <a:spAutoFit/>
          </a:bodyPr>
          <a:lstStyle/>
          <a:p>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長期時系列データ（原数値）は、用いている推計人口を５年ごとの国勢調査結果で基準を切り替え遡及しているデータ。基準の切り替えに伴う変動があり、各数値は各月に公表された数値とは異なる場合があ</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る</a:t>
            </a:r>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a:t>
            </a:r>
          </a:p>
          <a:p>
            <a:endParaRPr kumimoji="1" lang="ja-JP" altLang="en-US" dirty="0"/>
          </a:p>
        </p:txBody>
      </p:sp>
    </p:spTree>
    <p:extLst>
      <p:ext uri="{BB962C8B-B14F-4D97-AF65-F5344CB8AC3E}">
        <p14:creationId xmlns:p14="http://schemas.microsoft.com/office/powerpoint/2010/main" val="137024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「府内への転入超過数」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02881" y="6113873"/>
            <a:ext cx="3230394" cy="26129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71" dirty="0">
                <a:latin typeface="Meiryo UI" panose="020B0604030504040204" pitchFamily="50" charset="-128"/>
                <a:ea typeface="Meiryo UI" panose="020B0604030504040204" pitchFamily="50" charset="-128"/>
                <a:cs typeface="Meiryo UI" panose="020B0604030504040204" pitchFamily="50" charset="-128"/>
              </a:rPr>
              <a:t>住民基本台帳人口移動報告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356745067"/>
              </p:ext>
            </p:extLst>
          </p:nvPr>
        </p:nvGraphicFramePr>
        <p:xfrm>
          <a:off x="78331" y="3301597"/>
          <a:ext cx="9025711" cy="2670050"/>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生産年齢人口</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転入超過数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15,328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8,779</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9,135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17,155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152,815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151,452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147,740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152,606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156,352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161,698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転出数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142,508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136,124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138,961</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143,471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144,180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144,543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8028383" y="3959950"/>
            <a:ext cx="1010703" cy="392415"/>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戦略目標</a:t>
            </a:r>
            <a:endParaRPr lang="en-US" altLang="ja-JP" sz="1050" dirty="0">
              <a:latin typeface="Meiryo UI" panose="020B0604030504040204" pitchFamily="50" charset="-128"/>
              <a:ea typeface="Meiryo UI" panose="020B0604030504040204" pitchFamily="50" charset="-128"/>
            </a:endParaRPr>
          </a:p>
          <a:p>
            <a:pPr algn="ct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万人以上</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94D78EF0-7CD7-4E54-BE1E-BE18317A6559}"/>
              </a:ext>
            </a:extLst>
          </p:cNvPr>
          <p:cNvGrpSpPr/>
          <p:nvPr/>
        </p:nvGrpSpPr>
        <p:grpSpPr>
          <a:xfrm>
            <a:off x="107504" y="1622603"/>
            <a:ext cx="8928992" cy="1264162"/>
            <a:chOff x="15833" y="1622603"/>
            <a:chExt cx="8928992" cy="1264162"/>
          </a:xfrm>
        </p:grpSpPr>
        <p:sp>
          <p:nvSpPr>
            <p:cNvPr id="24" name="正方形/長方形 23"/>
            <p:cNvSpPr/>
            <p:nvPr/>
          </p:nvSpPr>
          <p:spPr>
            <a:xfrm>
              <a:off x="15833" y="1622603"/>
              <a:ext cx="8928992" cy="126416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70093" y="1793019"/>
              <a:ext cx="8820472"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2021</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年は戦略目標を下回ったものの、</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年は</a:t>
              </a:r>
              <a:r>
                <a:rPr lang="ja-JP" altLang="en-US" dirty="0">
                  <a:latin typeface="Meiryo UI" panose="020B0604030504040204" pitchFamily="50" charset="-128"/>
                  <a:ea typeface="Meiryo UI" panose="020B0604030504040204" pitchFamily="50" charset="-128"/>
                </a:rPr>
                <a:t>１万人を上回った。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年は前年より生産年齢人口転出数が増加したが、転入数もそれ以上に増えたことで、転入超過数が増加する結果となった。</a:t>
              </a:r>
              <a:endParaRPr kumimoji="1" lang="ja-JP" altLang="en-US" dirty="0">
                <a:latin typeface="Meiryo UI" panose="020B0604030504040204" pitchFamily="50" charset="-128"/>
                <a:ea typeface="Meiryo UI" panose="020B0604030504040204" pitchFamily="50" charset="-128"/>
              </a:endParaRPr>
            </a:p>
          </p:txBody>
        </p:sp>
      </p:grpSp>
      <p:sp>
        <p:nvSpPr>
          <p:cNvPr id="22"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24</a:t>
            </a:fld>
            <a:endParaRPr lang="ja-JP" altLang="en-US" b="1" dirty="0"/>
          </a:p>
        </p:txBody>
      </p:sp>
    </p:spTree>
    <p:extLst>
      <p:ext uri="{BB962C8B-B14F-4D97-AF65-F5344CB8AC3E}">
        <p14:creationId xmlns:p14="http://schemas.microsoft.com/office/powerpoint/2010/main" val="34462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252000" y="756000"/>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大阪府の年齢階層別（</a:t>
            </a:r>
            <a:r>
              <a:rPr lang="en-US" altLang="ja-JP"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64</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歳）転出入の状況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8" name="正方形/長方形 17"/>
          <p:cNvSpPr/>
          <p:nvPr/>
        </p:nvSpPr>
        <p:spPr>
          <a:xfrm>
            <a:off x="107504" y="1269882"/>
            <a:ext cx="8928992" cy="10238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年の生産年齢人口（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17,155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歳を除いた各年齢層で転出超過となっている。特に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歳の転出者が多い。また、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歳以上は関西圏、九州への転出傾向も見受けられる。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転入元として多いのは、関西圏、中国・四国、東海・北陸。</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５．戦略目標 「府内への転入超過数」 に関して</a:t>
            </a:r>
          </a:p>
        </p:txBody>
      </p:sp>
      <p:graphicFrame>
        <p:nvGraphicFramePr>
          <p:cNvPr id="7" name="表 6">
            <a:extLst>
              <a:ext uri="{FF2B5EF4-FFF2-40B4-BE49-F238E27FC236}">
                <a16:creationId xmlns:a16="http://schemas.microsoft.com/office/drawing/2014/main" id="{444CBDB7-0BF6-44B6-AE90-C660CED0BA0D}"/>
              </a:ext>
            </a:extLst>
          </p:cNvPr>
          <p:cNvGraphicFramePr>
            <a:graphicFrameLocks noGrp="1"/>
          </p:cNvGraphicFramePr>
          <p:nvPr>
            <p:extLst>
              <p:ext uri="{D42A27DB-BD31-4B8C-83A1-F6EECF244321}">
                <p14:modId xmlns:p14="http://schemas.microsoft.com/office/powerpoint/2010/main" val="1981772713"/>
              </p:ext>
            </p:extLst>
          </p:nvPr>
        </p:nvGraphicFramePr>
        <p:xfrm>
          <a:off x="421199" y="2458353"/>
          <a:ext cx="8229594" cy="3994977"/>
        </p:xfrm>
        <a:graphic>
          <a:graphicData uri="http://schemas.openxmlformats.org/drawingml/2006/table">
            <a:tbl>
              <a:tblPr/>
              <a:tblGrid>
                <a:gridCol w="970716">
                  <a:extLst>
                    <a:ext uri="{9D8B030D-6E8A-4147-A177-3AD203B41FA5}">
                      <a16:colId xmlns:a16="http://schemas.microsoft.com/office/drawing/2014/main" val="4292838023"/>
                    </a:ext>
                  </a:extLst>
                </a:gridCol>
                <a:gridCol w="488752">
                  <a:extLst>
                    <a:ext uri="{9D8B030D-6E8A-4147-A177-3AD203B41FA5}">
                      <a16:colId xmlns:a16="http://schemas.microsoft.com/office/drawing/2014/main" val="267514268"/>
                    </a:ext>
                  </a:extLst>
                </a:gridCol>
                <a:gridCol w="615466">
                  <a:extLst>
                    <a:ext uri="{9D8B030D-6E8A-4147-A177-3AD203B41FA5}">
                      <a16:colId xmlns:a16="http://schemas.microsoft.com/office/drawing/2014/main" val="3303464612"/>
                    </a:ext>
                  </a:extLst>
                </a:gridCol>
                <a:gridCol w="615466">
                  <a:extLst>
                    <a:ext uri="{9D8B030D-6E8A-4147-A177-3AD203B41FA5}">
                      <a16:colId xmlns:a16="http://schemas.microsoft.com/office/drawing/2014/main" val="2828346396"/>
                    </a:ext>
                  </a:extLst>
                </a:gridCol>
                <a:gridCol w="615466">
                  <a:extLst>
                    <a:ext uri="{9D8B030D-6E8A-4147-A177-3AD203B41FA5}">
                      <a16:colId xmlns:a16="http://schemas.microsoft.com/office/drawing/2014/main" val="1955425641"/>
                    </a:ext>
                  </a:extLst>
                </a:gridCol>
                <a:gridCol w="615466">
                  <a:extLst>
                    <a:ext uri="{9D8B030D-6E8A-4147-A177-3AD203B41FA5}">
                      <a16:colId xmlns:a16="http://schemas.microsoft.com/office/drawing/2014/main" val="2440029933"/>
                    </a:ext>
                  </a:extLst>
                </a:gridCol>
                <a:gridCol w="615466">
                  <a:extLst>
                    <a:ext uri="{9D8B030D-6E8A-4147-A177-3AD203B41FA5}">
                      <a16:colId xmlns:a16="http://schemas.microsoft.com/office/drawing/2014/main" val="702905532"/>
                    </a:ext>
                  </a:extLst>
                </a:gridCol>
                <a:gridCol w="615466">
                  <a:extLst>
                    <a:ext uri="{9D8B030D-6E8A-4147-A177-3AD203B41FA5}">
                      <a16:colId xmlns:a16="http://schemas.microsoft.com/office/drawing/2014/main" val="27515386"/>
                    </a:ext>
                  </a:extLst>
                </a:gridCol>
                <a:gridCol w="615466">
                  <a:extLst>
                    <a:ext uri="{9D8B030D-6E8A-4147-A177-3AD203B41FA5}">
                      <a16:colId xmlns:a16="http://schemas.microsoft.com/office/drawing/2014/main" val="2829576375"/>
                    </a:ext>
                  </a:extLst>
                </a:gridCol>
                <a:gridCol w="615466">
                  <a:extLst>
                    <a:ext uri="{9D8B030D-6E8A-4147-A177-3AD203B41FA5}">
                      <a16:colId xmlns:a16="http://schemas.microsoft.com/office/drawing/2014/main" val="4123702968"/>
                    </a:ext>
                  </a:extLst>
                </a:gridCol>
                <a:gridCol w="615466">
                  <a:extLst>
                    <a:ext uri="{9D8B030D-6E8A-4147-A177-3AD203B41FA5}">
                      <a16:colId xmlns:a16="http://schemas.microsoft.com/office/drawing/2014/main" val="4085109918"/>
                    </a:ext>
                  </a:extLst>
                </a:gridCol>
                <a:gridCol w="615466">
                  <a:extLst>
                    <a:ext uri="{9D8B030D-6E8A-4147-A177-3AD203B41FA5}">
                      <a16:colId xmlns:a16="http://schemas.microsoft.com/office/drawing/2014/main" val="165983011"/>
                    </a:ext>
                  </a:extLst>
                </a:gridCol>
                <a:gridCol w="615466">
                  <a:extLst>
                    <a:ext uri="{9D8B030D-6E8A-4147-A177-3AD203B41FA5}">
                      <a16:colId xmlns:a16="http://schemas.microsoft.com/office/drawing/2014/main" val="1255743185"/>
                    </a:ext>
                  </a:extLst>
                </a:gridCol>
              </a:tblGrid>
              <a:tr h="261321">
                <a:tc gridSpan="2">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（男女計）</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合計</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15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19</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20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24</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25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29</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30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34</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35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39</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40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44</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45</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49</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50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54</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55</a:t>
                      </a:r>
                      <a:r>
                        <a:rPr lang="ja-JP" altLang="en-US" sz="800" b="0" i="0" u="none" strike="noStrike">
                          <a:effectLst/>
                          <a:latin typeface="Meiryo UI" panose="020B0604030504040204" pitchFamily="50" charset="-128"/>
                          <a:ea typeface="Meiryo UI" panose="020B0604030504040204" pitchFamily="50" charset="-128"/>
                        </a:rPr>
                        <a:t>歳～</a:t>
                      </a:r>
                      <a:r>
                        <a:rPr lang="en-US" altLang="ja-JP" sz="800" b="0" i="0" u="none" strike="noStrike">
                          <a:effectLst/>
                          <a:latin typeface="Meiryo UI" panose="020B0604030504040204" pitchFamily="50" charset="-128"/>
                          <a:ea typeface="Meiryo UI" panose="020B0604030504040204" pitchFamily="50" charset="-128"/>
                        </a:rPr>
                        <a:t>59</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effectLst/>
                          <a:latin typeface="Meiryo UI" panose="020B0604030504040204" pitchFamily="50" charset="-128"/>
                          <a:ea typeface="Meiryo UI" panose="020B0604030504040204" pitchFamily="50" charset="-128"/>
                        </a:rPr>
                        <a:t>60</a:t>
                      </a:r>
                      <a:r>
                        <a:rPr lang="ja-JP" altLang="en-US" sz="800" b="0" i="0" u="none" strike="noStrike">
                          <a:effectLst/>
                          <a:latin typeface="Meiryo UI" panose="020B0604030504040204" pitchFamily="50" charset="-128"/>
                          <a:ea typeface="Meiryo UI" panose="020B0604030504040204" pitchFamily="50" charset="-128"/>
                        </a:rPr>
                        <a:t>～</a:t>
                      </a:r>
                      <a:r>
                        <a:rPr lang="en-US" altLang="ja-JP" sz="800" b="0" i="0" u="none" strike="noStrike">
                          <a:effectLst/>
                          <a:latin typeface="Meiryo UI" panose="020B0604030504040204" pitchFamily="50" charset="-128"/>
                          <a:ea typeface="Meiryo UI" panose="020B0604030504040204" pitchFamily="50" charset="-128"/>
                        </a:rPr>
                        <a:t>64</a:t>
                      </a:r>
                      <a:r>
                        <a:rPr lang="ja-JP" altLang="en-US" sz="8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028600"/>
                  </a:ext>
                </a:extLst>
              </a:tr>
              <a:tr h="155569">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北海道・東北</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5,541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1,515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753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418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703284"/>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4,338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305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916158"/>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1,203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486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8738447"/>
                  </a:ext>
                </a:extLst>
              </a:tr>
              <a:tr h="155569">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関東・甲信越</a:t>
                      </a:r>
                      <a:br>
                        <a:rPr lang="ja-JP" altLang="en-US" sz="800" b="0" i="0" u="none" strike="noStrike">
                          <a:effectLst/>
                          <a:latin typeface="Meiryo UI" panose="020B0604030504040204" pitchFamily="50" charset="-128"/>
                          <a:ea typeface="Meiryo UI" panose="020B0604030504040204" pitchFamily="50" charset="-128"/>
                        </a:rPr>
                      </a:br>
                      <a:r>
                        <a:rPr lang="ja-JP" altLang="en-US" sz="800" b="0" i="0" u="none" strike="noStrike">
                          <a:effectLst/>
                          <a:latin typeface="Meiryo UI" panose="020B0604030504040204" pitchFamily="50" charset="-128"/>
                          <a:ea typeface="Meiryo UI" panose="020B0604030504040204" pitchFamily="50" charset="-128"/>
                        </a:rPr>
                        <a:t> （東京圏除く）</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4,878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727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425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987465"/>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1,234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365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403807"/>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95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88639702"/>
                  </a:ext>
                </a:extLst>
              </a:tr>
              <a:tr h="155569">
                <a:tc rowSpan="3">
                  <a:txBody>
                    <a:bodyPr/>
                    <a:lstStyle/>
                    <a:p>
                      <a:pPr algn="ctr" fontAlgn="ctr"/>
                      <a:r>
                        <a:rPr lang="zh-TW" altLang="en-US" sz="800" b="0" i="0" u="none" strike="noStrike">
                          <a:effectLst/>
                          <a:latin typeface="Meiryo UI" panose="020B0604030504040204" pitchFamily="50" charset="-128"/>
                          <a:ea typeface="Meiryo UI" panose="020B0604030504040204" pitchFamily="50" charset="-128"/>
                        </a:rPr>
                        <a:t>東京圏</a:t>
                      </a:r>
                      <a:br>
                        <a:rPr lang="zh-TW" altLang="en-US" sz="800" b="0" i="0" u="none" strike="noStrike">
                          <a:effectLst/>
                          <a:latin typeface="Meiryo UI" panose="020B0604030504040204" pitchFamily="50" charset="-128"/>
                          <a:ea typeface="Meiryo UI" panose="020B0604030504040204" pitchFamily="50" charset="-128"/>
                        </a:rPr>
                      </a:br>
                      <a:r>
                        <a:rPr lang="zh-TW" altLang="en-US" sz="800" b="0" i="0" u="none" strike="noStrike">
                          <a:effectLst/>
                          <a:latin typeface="Meiryo UI" panose="020B0604030504040204" pitchFamily="50" charset="-128"/>
                          <a:ea typeface="Meiryo UI" panose="020B0604030504040204" pitchFamily="50" charset="-128"/>
                        </a:rPr>
                        <a:t>（東京都、神奈川県、</a:t>
                      </a:r>
                      <a:br>
                        <a:rPr lang="zh-TW" altLang="en-US" sz="800" b="0" i="0" u="none" strike="noStrike">
                          <a:effectLst/>
                          <a:latin typeface="Meiryo UI" panose="020B0604030504040204" pitchFamily="50" charset="-128"/>
                          <a:ea typeface="Meiryo UI" panose="020B0604030504040204" pitchFamily="50" charset="-128"/>
                        </a:rPr>
                      </a:br>
                      <a:r>
                        <a:rPr lang="zh-TW" altLang="en-US" sz="800" b="0" i="0" u="none" strike="noStrike">
                          <a:effectLst/>
                          <a:latin typeface="Meiryo UI" panose="020B0604030504040204" pitchFamily="50" charset="-128"/>
                          <a:ea typeface="Meiryo UI" panose="020B0604030504040204" pitchFamily="50" charset="-128"/>
                        </a:rPr>
                        <a:t>埼玉県、千葉県）</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33,690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843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7,326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9,016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5,305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3,302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2,365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1,723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1,348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695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576077"/>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43,688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12,748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11,668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6,290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3,793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2,509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1,868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402322"/>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9,998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465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5,422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2,652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985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491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144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101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02492705"/>
                  </a:ext>
                </a:extLst>
              </a:tr>
              <a:tr h="155569">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東海・北陸</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19,865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1,173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5,652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4,932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2,693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902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153622"/>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15,785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3,938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960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501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136486"/>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4,080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624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994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49238030"/>
                  </a:ext>
                </a:extLst>
              </a:tr>
              <a:tr h="155569">
                <a:tc rowSpan="3">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関西圏</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大阪府除く</a:t>
                      </a:r>
                      <a:r>
                        <a:rPr lang="en-US" altLang="ja-JP" sz="800" b="0" i="0" u="none" strike="noStrike" dirty="0">
                          <a:effectLst/>
                          <a:latin typeface="Meiryo UI" panose="020B0604030504040204" pitchFamily="50" charset="-128"/>
                          <a:ea typeface="Meiryo UI" panose="020B0604030504040204" pitchFamily="50" charset="-128"/>
                        </a:rPr>
                        <a:t>)</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63,816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2,800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17,698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18,179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9,380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4,963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3,040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2,439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2,318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716337"/>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52,159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11,754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13,913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8,700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4,843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3,004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2,300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2,251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701108"/>
                  </a:ext>
                </a:extLst>
              </a:tr>
              <a:tr h="155569">
                <a:tc vMerge="1">
                  <a:txBody>
                    <a:bodyPr/>
                    <a:lstStyle/>
                    <a:p>
                      <a:endParaRPr kumimoji="1" lang="ja-JP" altLang="en-US"/>
                    </a:p>
                  </a:txBody>
                  <a:tcPr/>
                </a:tc>
                <a:tc>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11,657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502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4,266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44126663"/>
                  </a:ext>
                </a:extLst>
              </a:tr>
              <a:tr h="155569">
                <a:tc rowSpan="3">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中国・四国</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19,716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7,598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3,936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2,028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1,118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794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511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256968"/>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12,490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741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3,261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2,749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749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448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898356"/>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7,226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1,336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4,337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1,187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56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50127772"/>
                  </a:ext>
                </a:extLst>
              </a:tr>
              <a:tr h="155569">
                <a:tc rowSpan="3">
                  <a:txBody>
                    <a:bodyPr/>
                    <a:lstStyle/>
                    <a:p>
                      <a:pPr algn="ctr" fontAlgn="ctr"/>
                      <a:r>
                        <a:rPr lang="ja-JP" altLang="en-US" sz="800" b="0" i="0" u="none" strike="noStrike" dirty="0">
                          <a:effectLst/>
                          <a:latin typeface="Meiryo UI" panose="020B0604030504040204" pitchFamily="50" charset="-128"/>
                          <a:ea typeface="Meiryo UI" panose="020B0604030504040204" pitchFamily="50" charset="-128"/>
                        </a:rPr>
                        <a:t>九州</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14,192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1,603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4,311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3,031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1,586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752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601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840752"/>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11,664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2,822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2,602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1,558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1,105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799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622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623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561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421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0245196"/>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2,528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1,489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41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47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36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110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a:effectLst/>
                          <a:latin typeface="Meiryo UI" panose="020B0604030504040204" pitchFamily="50" charset="-128"/>
                          <a:ea typeface="Meiryo UI" panose="020B0604030504040204" pitchFamily="50" charset="-128"/>
                        </a:rPr>
                        <a:t>▲ </a:t>
                      </a:r>
                      <a:r>
                        <a:rPr lang="en-US" altLang="ja-JP" sz="800" b="0" i="0" u="none" strike="noStrike">
                          <a:effectLst/>
                          <a:latin typeface="Meiryo UI" panose="020B0604030504040204" pitchFamily="50" charset="-128"/>
                          <a:ea typeface="Meiryo UI" panose="020B0604030504040204" pitchFamily="50" charset="-128"/>
                        </a:rPr>
                        <a:t>215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22215095"/>
                  </a:ext>
                </a:extLst>
              </a:tr>
              <a:tr h="155569">
                <a:tc rowSpan="3">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合計</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大阪府除</a:t>
                      </a:r>
                      <a:r>
                        <a:rPr lang="ja-JP" altLang="en-US" sz="800" b="0" i="0" u="none" strike="noStrike" dirty="0">
                          <a:effectLst/>
                          <a:latin typeface="Meiryo UI" panose="020B0604030504040204" pitchFamily="50" charset="-128"/>
                          <a:ea typeface="Meiryo UI" panose="020B0604030504040204" pitchFamily="50" charset="-128"/>
                        </a:rPr>
                        <a:t>く</a:t>
                      </a:r>
                      <a:r>
                        <a:rPr lang="en-US" altLang="ja-JP" sz="800" b="0" i="0" u="none" strike="noStrike" dirty="0">
                          <a:effectLst/>
                          <a:latin typeface="Meiryo UI" panose="020B0604030504040204" pitchFamily="50" charset="-128"/>
                          <a:ea typeface="Meiryo UI" panose="020B0604030504040204" pitchFamily="50" charset="-128"/>
                        </a:rPr>
                        <a:t>)</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161,698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9,176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45,429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41,552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22,472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12,890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8,676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6,863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6,681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5,055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2,904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844899"/>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144,543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5,979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37,220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36,926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21,655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13,009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8,570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6,619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6,371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4,940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3,254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827574"/>
                  </a:ext>
                </a:extLst>
              </a:tr>
              <a:tr h="155569">
                <a:tc vMerge="1">
                  <a:txBody>
                    <a:bodyPr/>
                    <a:lstStyle/>
                    <a:p>
                      <a:endParaRPr kumimoji="1" lang="ja-JP" altLang="en-US"/>
                    </a:p>
                  </a:txBody>
                  <a:tcPr/>
                </a:tc>
                <a:tc>
                  <a:txBody>
                    <a:bodyPr/>
                    <a:lstStyle/>
                    <a:p>
                      <a:pPr algn="ctr" fontAlgn="ctr"/>
                      <a:r>
                        <a:rPr lang="ja-JP" altLang="en-US" sz="8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17,155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3,197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8,209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4,626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817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119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a:effectLst/>
                          <a:latin typeface="Meiryo UI" panose="020B0604030504040204" pitchFamily="50" charset="-128"/>
                          <a:ea typeface="Meiryo UI" panose="020B0604030504040204" pitchFamily="50" charset="-128"/>
                        </a:rPr>
                        <a:t>106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244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310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800" b="0" i="0" u="none" strike="noStrike" dirty="0">
                          <a:effectLst/>
                          <a:latin typeface="Meiryo UI" panose="020B0604030504040204" pitchFamily="50" charset="-128"/>
                          <a:ea typeface="Meiryo UI" panose="020B0604030504040204" pitchFamily="50" charset="-128"/>
                        </a:rPr>
                        <a:t>115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800" b="0" i="0" u="none" strike="noStrike" dirty="0">
                          <a:effectLst/>
                          <a:latin typeface="Meiryo UI" panose="020B0604030504040204" pitchFamily="50" charset="-128"/>
                          <a:ea typeface="Meiryo UI" panose="020B0604030504040204" pitchFamily="50" charset="-128"/>
                        </a:rPr>
                        <a:t>▲ </a:t>
                      </a:r>
                      <a:r>
                        <a:rPr lang="en-US" altLang="ja-JP" sz="800" b="0" i="0" u="none" strike="noStrike" dirty="0">
                          <a:effectLst/>
                          <a:latin typeface="Meiryo UI" panose="020B0604030504040204" pitchFamily="50" charset="-128"/>
                          <a:ea typeface="Meiryo UI" panose="020B0604030504040204" pitchFamily="50" charset="-128"/>
                        </a:rPr>
                        <a:t>350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90949145"/>
                  </a:ext>
                </a:extLst>
              </a:tr>
            </a:tbl>
          </a:graphicData>
        </a:graphic>
      </p:graphicFrame>
    </p:spTree>
    <p:extLst>
      <p:ext uri="{BB962C8B-B14F-4D97-AF65-F5344CB8AC3E}">
        <p14:creationId xmlns:p14="http://schemas.microsoft.com/office/powerpoint/2010/main" val="112417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第２章　</a:t>
            </a:r>
          </a:p>
        </p:txBody>
      </p:sp>
      <p:sp>
        <p:nvSpPr>
          <p:cNvPr id="2" name="テキスト ボックス 1"/>
          <p:cNvSpPr txBox="1"/>
          <p:nvPr/>
        </p:nvSpPr>
        <p:spPr>
          <a:xfrm>
            <a:off x="2194758" y="2503707"/>
            <a:ext cx="6768752" cy="1384995"/>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成長に向けた５つの重点分野と</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p>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26</a:t>
            </a:fld>
            <a:endParaRPr lang="ja-JP" altLang="en-US" b="1" dirty="0"/>
          </a:p>
        </p:txBody>
      </p:sp>
    </p:spTree>
    <p:extLst>
      <p:ext uri="{BB962C8B-B14F-4D97-AF65-F5344CB8AC3E}">
        <p14:creationId xmlns:p14="http://schemas.microsoft.com/office/powerpoint/2010/main" val="79427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１．健康・医療関連産業のリーディング産業化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27</a:t>
            </a:fld>
            <a:endParaRPr lang="ja-JP" altLang="en-US" b="1" dirty="0"/>
          </a:p>
        </p:txBody>
      </p:sp>
    </p:spTree>
    <p:extLst>
      <p:ext uri="{BB962C8B-B14F-4D97-AF65-F5344CB8AC3E}">
        <p14:creationId xmlns:p14="http://schemas.microsoft.com/office/powerpoint/2010/main" val="408095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490146"/>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大阪府の医薬品産業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67887" y="2175381"/>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医薬品生産額・全国シェア　ランキング</a:t>
            </a:r>
          </a:p>
        </p:txBody>
      </p:sp>
      <p:graphicFrame>
        <p:nvGraphicFramePr>
          <p:cNvPr id="11" name="表 2"/>
          <p:cNvGraphicFramePr>
            <a:graphicFrameLocks noGrp="1"/>
          </p:cNvGraphicFramePr>
          <p:nvPr/>
        </p:nvGraphicFramePr>
        <p:xfrm>
          <a:off x="255436" y="2564904"/>
          <a:ext cx="4086707" cy="3132000"/>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32400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8,901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p>
                  </a:txBody>
                  <a:tcPr marL="9525" marR="9525" marT="9525" marB="0" anchor="ctr"/>
                </a:tc>
                <a:extLst>
                  <a:ext uri="{0D108BD9-81ED-4DB2-BD59-A6C34878D82A}">
                    <a16:rowId xmlns:a16="http://schemas.microsoft.com/office/drawing/2014/main" val="10001"/>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8,297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p>
                  </a:txBody>
                  <a:tcPr marL="9525" marR="9525" marT="9525" marB="0" anchor="ctr"/>
                </a:tc>
                <a:extLst>
                  <a:ext uri="{0D108BD9-81ED-4DB2-BD59-A6C34878D82A}">
                    <a16:rowId xmlns:a16="http://schemas.microsoft.com/office/drawing/2014/main" val="10002"/>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7,375</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p>
                  </a:txBody>
                  <a:tcPr marL="9525" marR="9525" marT="9525" marB="0" anchor="ctr">
                    <a:solidFill>
                      <a:schemeClr val="bg1"/>
                    </a:solidFill>
                  </a:tcPr>
                </a:tc>
                <a:extLst>
                  <a:ext uri="{0D108BD9-81ED-4DB2-BD59-A6C34878D82A}">
                    <a16:rowId xmlns:a16="http://schemas.microsoft.com/office/drawing/2014/main" val="10003"/>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6,221</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p>
                  </a:txBody>
                  <a:tcPr marL="9525" marR="9525" marT="9525" marB="0" anchor="ctr">
                    <a:noFill/>
                  </a:tcPr>
                </a:tc>
                <a:extLst>
                  <a:ext uri="{0D108BD9-81ED-4DB2-BD59-A6C34878D82A}">
                    <a16:rowId xmlns:a16="http://schemas.microsoft.com/office/drawing/2014/main" val="10004"/>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山口県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6,172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p>
                  </a:txBody>
                  <a:tcPr marL="9525" marR="9525" marT="9525" marB="0" anchor="ctr"/>
                </a:tc>
                <a:extLst>
                  <a:ext uri="{0D108BD9-81ED-4DB2-BD59-A6C34878D82A}">
                    <a16:rowId xmlns:a16="http://schemas.microsoft.com/office/drawing/2014/main" val="10005"/>
                  </a:ext>
                </a:extLst>
              </a:tr>
              <a:tr h="468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5,716</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154097042"/>
                  </a:ext>
                </a:extLst>
              </a:tr>
            </a:tbl>
          </a:graphicData>
        </a:graphic>
      </p:graphicFrame>
      <p:sp>
        <p:nvSpPr>
          <p:cNvPr id="23" name="テキスト ボックス 22"/>
          <p:cNvSpPr txBox="1"/>
          <p:nvPr/>
        </p:nvSpPr>
        <p:spPr>
          <a:xfrm>
            <a:off x="4714312" y="2175380"/>
            <a:ext cx="4808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医薬品製造販売業者・製造業者数（か所）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2337715242"/>
              </p:ext>
            </p:extLst>
          </p:nvPr>
        </p:nvGraphicFramePr>
        <p:xfrm>
          <a:off x="4988724" y="2558730"/>
          <a:ext cx="3178692" cy="3168000"/>
        </p:xfrm>
        <a:graphic>
          <a:graphicData uri="http://schemas.openxmlformats.org/drawingml/2006/table">
            <a:tbl>
              <a:tblPr>
                <a:tableStyleId>{BC89EF96-8CEA-46FF-86C4-4CE0E7609802}</a:tableStyleId>
              </a:tblPr>
              <a:tblGrid>
                <a:gridCol w="452970">
                  <a:extLst>
                    <a:ext uri="{9D8B030D-6E8A-4147-A177-3AD203B41FA5}">
                      <a16:colId xmlns:a16="http://schemas.microsoft.com/office/drawing/2014/main" val="20000"/>
                    </a:ext>
                  </a:extLst>
                </a:gridCol>
                <a:gridCol w="1177722">
                  <a:extLst>
                    <a:ext uri="{9D8B030D-6E8A-4147-A177-3AD203B41FA5}">
                      <a16:colId xmlns:a16="http://schemas.microsoft.com/office/drawing/2014/main" val="20001"/>
                    </a:ext>
                  </a:extLst>
                </a:gridCol>
                <a:gridCol w="1548000">
                  <a:extLst>
                    <a:ext uri="{9D8B030D-6E8A-4147-A177-3AD203B41FA5}">
                      <a16:colId xmlns:a16="http://schemas.microsoft.com/office/drawing/2014/main" val="20002"/>
                    </a:ext>
                  </a:extLst>
                </a:gridCol>
              </a:tblGrid>
              <a:tr h="46800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製造販売業者数</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製造業者数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393</a:t>
                      </a:r>
                    </a:p>
                  </a:txBody>
                  <a:tcPr marL="9525" marR="9525" marT="9525" marB="0" anchor="ctr"/>
                </a:tc>
                <a:extLst>
                  <a:ext uri="{0D108BD9-81ED-4DB2-BD59-A6C34878D82A}">
                    <a16:rowId xmlns:a16="http://schemas.microsoft.com/office/drawing/2014/main" val="10001"/>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205</a:t>
                      </a:r>
                    </a:p>
                  </a:txBody>
                  <a:tcPr marL="9525" marR="9525" marT="9525" marB="0" anchor="ctr">
                    <a:solidFill>
                      <a:srgbClr val="F68222"/>
                    </a:solidFill>
                  </a:tcPr>
                </a:tc>
                <a:extLst>
                  <a:ext uri="{0D108BD9-81ED-4DB2-BD59-A6C34878D82A}">
                    <a16:rowId xmlns:a16="http://schemas.microsoft.com/office/drawing/2014/main" val="10002"/>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126</a:t>
                      </a:r>
                    </a:p>
                  </a:txBody>
                  <a:tcPr marL="9525" marR="9525" marT="9525" marB="0" anchor="ctr"/>
                </a:tc>
                <a:extLst>
                  <a:ext uri="{0D108BD9-81ED-4DB2-BD59-A6C34878D82A}">
                    <a16:rowId xmlns:a16="http://schemas.microsoft.com/office/drawing/2014/main" val="10003"/>
                  </a:ext>
                </a:extLst>
              </a:tr>
              <a:tr h="540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extLst>
                  <a:ext uri="{0D108BD9-81ED-4DB2-BD59-A6C34878D82A}">
                    <a16:rowId xmlns:a16="http://schemas.microsoft.com/office/drawing/2014/main" val="10004"/>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a:t>
                      </a:r>
                    </a:p>
                  </a:txBody>
                  <a:tcPr marL="9525" marR="9525" marT="9525" marB="0" anchor="ctr"/>
                </a:tc>
                <a:extLst>
                  <a:ext uri="{0D108BD9-81ED-4DB2-BD59-A6C34878D82A}">
                    <a16:rowId xmlns:a16="http://schemas.microsoft.com/office/drawing/2014/main" val="10005"/>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57569" y="5812561"/>
            <a:ext cx="431443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月分の調査より、調査客体から製造業者が除外され、</a:t>
            </a:r>
            <a:b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製造販売業者のみとなったため、旧調査と比較して生産金額が大幅に増減する　</a:t>
            </a:r>
            <a:b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都道府県が生じている。</a:t>
            </a:r>
            <a:endParaRPr lang="en-US" altLang="ja-JP" sz="10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・医薬品製造業者の従業者数の報告は廃止。</a:t>
            </a:r>
          </a:p>
        </p:txBody>
      </p:sp>
      <p:sp>
        <p:nvSpPr>
          <p:cNvPr id="12" name="正方形/長方形 11"/>
          <p:cNvSpPr/>
          <p:nvPr/>
        </p:nvSpPr>
        <p:spPr>
          <a:xfrm>
            <a:off x="107504" y="985959"/>
            <a:ext cx="8928992" cy="9976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年の大阪府の医薬品生産額は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5,716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4,961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億円）と比較し、増加。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医薬品製造販売業者・製造業者数をみると、大阪府は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か所と、東京都に次ぐ</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番目の集積状況となっている。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947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二等辺三角形 60"/>
          <p:cNvSpPr/>
          <p:nvPr/>
        </p:nvSpPr>
        <p:spPr>
          <a:xfrm flipV="1">
            <a:off x="2275867" y="2215990"/>
            <a:ext cx="4890409" cy="492930"/>
          </a:xfrm>
          <a:prstGeom prst="triangle">
            <a:avLst/>
          </a:prstGeom>
          <a:gradFill flip="none" rotWithShape="1">
            <a:gsLst>
              <a:gs pos="0">
                <a:srgbClr val="DEEBF7"/>
              </a:gs>
              <a:gs pos="66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84575" y="522352"/>
            <a:ext cx="6444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■「大阪の再生・成長に向けた新戦略」の全体イメージ</a:t>
            </a:r>
          </a:p>
        </p:txBody>
      </p:sp>
      <p:sp>
        <p:nvSpPr>
          <p:cNvPr id="37" name="ドーナツ 36"/>
          <p:cNvSpPr/>
          <p:nvPr/>
        </p:nvSpPr>
        <p:spPr>
          <a:xfrm>
            <a:off x="3113264" y="1246414"/>
            <a:ext cx="3057093" cy="958450"/>
          </a:xfrm>
          <a:prstGeom prst="donut">
            <a:avLst>
              <a:gd name="adj" fmla="val 16202"/>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9217" y="1003838"/>
            <a:ext cx="2349838" cy="276999"/>
          </a:xfrm>
          <a:prstGeom prst="rect">
            <a:avLst/>
          </a:prstGeom>
          <a:solidFill>
            <a:srgbClr val="FFFF00"/>
          </a:solid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ウィズコロナにおける緊急対策</a:t>
            </a:r>
          </a:p>
        </p:txBody>
      </p:sp>
      <p:sp>
        <p:nvSpPr>
          <p:cNvPr id="41" name="楕円 40"/>
          <p:cNvSpPr/>
          <p:nvPr/>
        </p:nvSpPr>
        <p:spPr>
          <a:xfrm rot="10800000">
            <a:off x="811770" y="1494354"/>
            <a:ext cx="3135422" cy="56649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2" name="楕円 41"/>
          <p:cNvSpPr/>
          <p:nvPr/>
        </p:nvSpPr>
        <p:spPr>
          <a:xfrm rot="10800000">
            <a:off x="2902956" y="952407"/>
            <a:ext cx="3468921" cy="604384"/>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正方形/長方形 43"/>
          <p:cNvSpPr/>
          <p:nvPr/>
        </p:nvSpPr>
        <p:spPr>
          <a:xfrm>
            <a:off x="2885556" y="995301"/>
            <a:ext cx="3436695" cy="4174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感染防止対策</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感染症から府民のいのちと健康を守る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6" name="正方形/長方形 45"/>
          <p:cNvSpPr/>
          <p:nvPr/>
        </p:nvSpPr>
        <p:spPr>
          <a:xfrm>
            <a:off x="1004764" y="1528343"/>
            <a:ext cx="259514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経済（産業・雇用）</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大阪経済を支え、雇用を守る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9" name="楕円 48"/>
          <p:cNvSpPr/>
          <p:nvPr/>
        </p:nvSpPr>
        <p:spPr>
          <a:xfrm rot="10800000">
            <a:off x="5527801" y="1463972"/>
            <a:ext cx="3154224" cy="5968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51" name="正方形/長方形 50"/>
          <p:cNvSpPr/>
          <p:nvPr/>
        </p:nvSpPr>
        <p:spPr>
          <a:xfrm>
            <a:off x="5641380" y="1525905"/>
            <a:ext cx="296306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くらし・セーフティネット</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府民の暮らしと子どもたちの学びを支える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52" name="テキスト ボックス 51"/>
          <p:cNvSpPr txBox="1"/>
          <p:nvPr/>
        </p:nvSpPr>
        <p:spPr>
          <a:xfrm>
            <a:off x="4008285" y="1557953"/>
            <a:ext cx="1729169" cy="430887"/>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それぞれの取組みを</a:t>
            </a:r>
            <a:endParaRPr kumimoji="1" lang="en-US" altLang="ja-JP" sz="1050" b="1"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一体的に推進</a:t>
            </a:r>
          </a:p>
        </p:txBody>
      </p:sp>
      <p:sp>
        <p:nvSpPr>
          <p:cNvPr id="53" name="テキスト ボックス 52"/>
          <p:cNvSpPr txBox="1"/>
          <p:nvPr/>
        </p:nvSpPr>
        <p:spPr>
          <a:xfrm>
            <a:off x="1272258" y="2079280"/>
            <a:ext cx="6985119" cy="276999"/>
          </a:xfrm>
          <a:prstGeom prst="rect">
            <a:avLst/>
          </a:prstGeom>
          <a:noFill/>
        </p:spPr>
        <p:txBody>
          <a:bodyPr wrap="square" rtlCol="0">
            <a:spAutoFit/>
          </a:bodyPr>
          <a:lstStyle/>
          <a:p>
            <a:pPr algn="ctr"/>
            <a:r>
              <a:rPr kumimoji="1" lang="ja-JP" altLang="en-US" sz="1200" b="1" u="sng" dirty="0">
                <a:solidFill>
                  <a:srgbClr val="FF0000"/>
                </a:solidFill>
                <a:latin typeface="Meiryo UI" panose="020B0604030504040204" pitchFamily="50" charset="-128"/>
                <a:ea typeface="Meiryo UI" panose="020B0604030504040204" pitchFamily="50" charset="-128"/>
              </a:rPr>
              <a:t>ポストコロナに向けて、コロナ後の世界的ビッグイベントとなる万博をインパクトに取組みを加速</a:t>
            </a:r>
          </a:p>
        </p:txBody>
      </p:sp>
      <p:sp>
        <p:nvSpPr>
          <p:cNvPr id="62" name="角丸四角形 61"/>
          <p:cNvSpPr/>
          <p:nvPr/>
        </p:nvSpPr>
        <p:spPr>
          <a:xfrm>
            <a:off x="271632" y="2868120"/>
            <a:ext cx="8620046" cy="2195757"/>
          </a:xfrm>
          <a:prstGeom prst="roundRect">
            <a:avLst>
              <a:gd name="adj" fmla="val 43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63" name="角丸四角形 62"/>
          <p:cNvSpPr/>
          <p:nvPr/>
        </p:nvSpPr>
        <p:spPr>
          <a:xfrm>
            <a:off x="539552"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09779" y="2726648"/>
            <a:ext cx="8358796" cy="307777"/>
          </a:xfrm>
          <a:prstGeom prst="rect">
            <a:avLst/>
          </a:prstGeom>
          <a:solidFill>
            <a:srgbClr val="070A97"/>
          </a:solidFill>
        </p:spPr>
        <p:txBody>
          <a:bodyPr wrap="square" rtlCol="0">
            <a:spAutoFit/>
          </a:bodyPr>
          <a:lstStyle/>
          <a:p>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経済</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５つの重点分野から取組みを推進</a:t>
            </a:r>
          </a:p>
        </p:txBody>
      </p:sp>
      <p:sp>
        <p:nvSpPr>
          <p:cNvPr id="65" name="テキスト ボックス 64"/>
          <p:cNvSpPr txBox="1"/>
          <p:nvPr/>
        </p:nvSpPr>
        <p:spPr>
          <a:xfrm>
            <a:off x="755552" y="3157710"/>
            <a:ext cx="3420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①健康・医療関連産業のリーディング産業化</a:t>
            </a:r>
          </a:p>
        </p:txBody>
      </p:sp>
      <p:sp>
        <p:nvSpPr>
          <p:cNvPr id="72" name="楕円 71"/>
          <p:cNvSpPr/>
          <p:nvPr/>
        </p:nvSpPr>
        <p:spPr>
          <a:xfrm rot="10800000" flipV="1">
            <a:off x="1547802" y="4656618"/>
            <a:ext cx="6067704" cy="3336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137693" y="4664494"/>
            <a:ext cx="4967220"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成長を支える都市インフラの整備</a:t>
            </a:r>
          </a:p>
        </p:txBody>
      </p:sp>
      <p:sp>
        <p:nvSpPr>
          <p:cNvPr id="74" name="テキスト ボックス 73"/>
          <p:cNvSpPr txBox="1"/>
          <p:nvPr/>
        </p:nvSpPr>
        <p:spPr>
          <a:xfrm>
            <a:off x="409777" y="5130865"/>
            <a:ext cx="8358797" cy="276999"/>
          </a:xfrm>
          <a:prstGeom prst="rect">
            <a:avLst/>
          </a:prstGeom>
          <a:gradFill flip="none" rotWithShape="1">
            <a:gsLst>
              <a:gs pos="0">
                <a:schemeClr val="accent6">
                  <a:lumMod val="0"/>
                  <a:lumOff val="100000"/>
                </a:schemeClr>
              </a:gs>
              <a:gs pos="13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くらし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働きやすく住みやすい、健康で快適な質の高いくらしの実現</a:t>
            </a:r>
          </a:p>
        </p:txBody>
      </p:sp>
      <p:sp>
        <p:nvSpPr>
          <p:cNvPr id="75" name="テキスト ボックス 74"/>
          <p:cNvSpPr txBox="1"/>
          <p:nvPr/>
        </p:nvSpPr>
        <p:spPr>
          <a:xfrm>
            <a:off x="409777" y="5457638"/>
            <a:ext cx="8358797" cy="276999"/>
          </a:xfrm>
          <a:prstGeom prst="rect">
            <a:avLst/>
          </a:prstGeom>
          <a:gradFill flip="none" rotWithShape="1">
            <a:gsLst>
              <a:gs pos="0">
                <a:schemeClr val="accent2">
                  <a:lumMod val="0"/>
                  <a:lumOff val="100000"/>
                </a:schemeClr>
              </a:gs>
              <a:gs pos="12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安全・安心</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経済とくらしを支える安全・安心な基盤整備</a:t>
            </a:r>
          </a:p>
        </p:txBody>
      </p:sp>
      <p:sp>
        <p:nvSpPr>
          <p:cNvPr id="79" name="テキスト ボックス 78"/>
          <p:cNvSpPr txBox="1"/>
          <p:nvPr/>
        </p:nvSpPr>
        <p:spPr>
          <a:xfrm>
            <a:off x="199731" y="2389773"/>
            <a:ext cx="2349838" cy="276999"/>
          </a:xfrm>
          <a:prstGeom prst="rect">
            <a:avLst/>
          </a:prstGeom>
          <a:solidFill>
            <a:srgbClr val="FFFF00"/>
          </a:solid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ポストコロナに向けた再生・成長</a:t>
            </a:r>
            <a:endParaRPr kumimoji="1" lang="ja-JP" altLang="en-US"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79070"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1" name="角丸四角形 80"/>
          <p:cNvSpPr/>
          <p:nvPr/>
        </p:nvSpPr>
        <p:spPr>
          <a:xfrm>
            <a:off x="539552"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2" name="角丸四角形 81"/>
          <p:cNvSpPr/>
          <p:nvPr/>
        </p:nvSpPr>
        <p:spPr>
          <a:xfrm>
            <a:off x="4679070"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057070" y="3157710"/>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②国内外の観光需要の取り込みの強化</a:t>
            </a:r>
          </a:p>
        </p:txBody>
      </p:sp>
      <p:sp>
        <p:nvSpPr>
          <p:cNvPr id="71" name="テキスト ボックス 70"/>
          <p:cNvSpPr txBox="1"/>
          <p:nvPr/>
        </p:nvSpPr>
        <p:spPr>
          <a:xfrm>
            <a:off x="954046" y="3690186"/>
            <a:ext cx="3023012"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③スタートアップ、イノベーションの創出</a:t>
            </a:r>
          </a:p>
        </p:txBody>
      </p:sp>
      <p:sp>
        <p:nvSpPr>
          <p:cNvPr id="70" name="テキスト ボックス 69"/>
          <p:cNvSpPr txBox="1"/>
          <p:nvPr/>
        </p:nvSpPr>
        <p:spPr>
          <a:xfrm>
            <a:off x="4643070" y="3690186"/>
            <a:ext cx="3924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④新たな働き方等を通じた多様な人材の活躍促進</a:t>
            </a:r>
          </a:p>
        </p:txBody>
      </p:sp>
      <p:sp>
        <p:nvSpPr>
          <p:cNvPr id="83" name="角丸四角形 82"/>
          <p:cNvSpPr/>
          <p:nvPr/>
        </p:nvSpPr>
        <p:spPr>
          <a:xfrm>
            <a:off x="2586921" y="4192513"/>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964921" y="4218625"/>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⑤国際金融都市の実現に向けた挑戦</a:t>
            </a:r>
          </a:p>
        </p:txBody>
      </p:sp>
      <p:sp>
        <p:nvSpPr>
          <p:cNvPr id="84" name="二等辺三角形 83"/>
          <p:cNvSpPr/>
          <p:nvPr/>
        </p:nvSpPr>
        <p:spPr>
          <a:xfrm flipV="1">
            <a:off x="1974072" y="5794513"/>
            <a:ext cx="5550695" cy="731056"/>
          </a:xfrm>
          <a:prstGeom prst="triangle">
            <a:avLst/>
          </a:prstGeom>
          <a:gradFill flip="none" rotWithShape="1">
            <a:gsLst>
              <a:gs pos="0">
                <a:srgbClr val="DEEBF7"/>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正方形/長方形 84"/>
          <p:cNvSpPr/>
          <p:nvPr/>
        </p:nvSpPr>
        <p:spPr>
          <a:xfrm>
            <a:off x="895142" y="6525569"/>
            <a:ext cx="7443519" cy="264279"/>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400" b="1" spc="71" dirty="0">
                <a:solidFill>
                  <a:schemeClr val="bg1"/>
                </a:solidFill>
                <a:latin typeface="+mn-ea"/>
              </a:rPr>
              <a:t>日本の成長をけん引する東西二極の一極となる「副首都・大阪」を確立・発展</a:t>
            </a:r>
            <a:endParaRPr kumimoji="1" lang="en-US" altLang="ja-JP" sz="1400" b="1" spc="71" dirty="0">
              <a:solidFill>
                <a:schemeClr val="bg1"/>
              </a:solidFill>
              <a:latin typeface="+mn-ea"/>
            </a:endParaRPr>
          </a:p>
        </p:txBody>
      </p:sp>
      <p:sp>
        <p:nvSpPr>
          <p:cNvPr id="86" name="楕円 85"/>
          <p:cNvSpPr/>
          <p:nvPr/>
        </p:nvSpPr>
        <p:spPr>
          <a:xfrm rot="10800000">
            <a:off x="1646604" y="6176228"/>
            <a:ext cx="6395100" cy="266408"/>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87" name="正方形/長方形 86"/>
          <p:cNvSpPr/>
          <p:nvPr/>
        </p:nvSpPr>
        <p:spPr>
          <a:xfrm>
            <a:off x="3283938" y="6212004"/>
            <a:ext cx="2874268" cy="20591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kumimoji="1" lang="ja-JP" altLang="en-US" sz="1400" b="1" dirty="0">
                <a:solidFill>
                  <a:schemeClr val="tx1"/>
                </a:solidFill>
                <a:latin typeface="+mn-ea"/>
              </a:rPr>
              <a:t>大阪・関西万博の成功　</a:t>
            </a:r>
            <a:endParaRPr kumimoji="1" lang="en-US" altLang="ja-JP" sz="1400" b="1" dirty="0">
              <a:solidFill>
                <a:schemeClr val="tx1"/>
              </a:solidFill>
              <a:latin typeface="+mn-ea"/>
            </a:endParaRPr>
          </a:p>
        </p:txBody>
      </p:sp>
      <p:sp>
        <p:nvSpPr>
          <p:cNvPr id="88" name="テキスト ボックス 87"/>
          <p:cNvSpPr txBox="1"/>
          <p:nvPr/>
        </p:nvSpPr>
        <p:spPr>
          <a:xfrm>
            <a:off x="905710" y="5842690"/>
            <a:ext cx="7497740" cy="276999"/>
          </a:xfrm>
          <a:prstGeom prst="rect">
            <a:avLst/>
          </a:prstGeom>
          <a:noFill/>
        </p:spPr>
        <p:txBody>
          <a:bodyPr wrap="square" rtlCol="0">
            <a:spAutoFit/>
          </a:bodyPr>
          <a:lstStyle/>
          <a:p>
            <a:pPr algn="ctr"/>
            <a:r>
              <a:rPr kumimoji="1" lang="ja-JP" altLang="en-US" sz="1200" dirty="0">
                <a:latin typeface="+mn-ea"/>
              </a:rPr>
              <a:t>世界の課題解決に貢献し、誰もが輝く活力ある大阪の実現</a:t>
            </a:r>
          </a:p>
        </p:txBody>
      </p:sp>
      <p:pic>
        <p:nvPicPr>
          <p:cNvPr id="89" name="図 8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704" y="5784412"/>
            <a:ext cx="799593" cy="799593"/>
          </a:xfrm>
          <a:prstGeom prst="rect">
            <a:avLst/>
          </a:prstGeom>
        </p:spPr>
      </p:pic>
      <p:pic>
        <p:nvPicPr>
          <p:cNvPr id="91" name="図 90"/>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505" y="5848238"/>
            <a:ext cx="552525" cy="794843"/>
          </a:xfrm>
          <a:prstGeom prst="rect">
            <a:avLst/>
          </a:prstGeom>
          <a:noFill/>
          <a:ln>
            <a:noFill/>
          </a:ln>
        </p:spPr>
      </p:pic>
      <p:sp>
        <p:nvSpPr>
          <p:cNvPr id="40" name="スライド番号プレースホルダー 1"/>
          <p:cNvSpPr>
            <a:spLocks noGrp="1"/>
          </p:cNvSpPr>
          <p:nvPr>
            <p:ph type="sldNum" sz="quarter" idx="12"/>
          </p:nvPr>
        </p:nvSpPr>
        <p:spPr>
          <a:xfrm>
            <a:off x="7010400" y="6490133"/>
            <a:ext cx="2133600" cy="365125"/>
          </a:xfrm>
        </p:spPr>
        <p:txBody>
          <a:bodyPr/>
          <a:lstStyle/>
          <a:p>
            <a:pPr>
              <a:defRPr/>
            </a:pPr>
            <a:fld id="{4AC9B83D-17C3-4F2E-B0BA-D155CD364A7C}" type="slidenum">
              <a:rPr lang="ja-JP" altLang="en-US" b="1" smtClean="0"/>
              <a:pPr>
                <a:defRPr/>
              </a:pPr>
              <a:t>2</a:t>
            </a:fld>
            <a:endParaRPr lang="ja-JP" altLang="en-US" b="1" dirty="0"/>
          </a:p>
        </p:txBody>
      </p:sp>
      <p:sp>
        <p:nvSpPr>
          <p:cNvPr id="43" name="テキスト ボックス 42"/>
          <p:cNvSpPr txBox="1"/>
          <p:nvPr/>
        </p:nvSpPr>
        <p:spPr>
          <a:xfrm>
            <a:off x="199731" y="34357"/>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新戦略の概要</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p:cNvCxnSpPr/>
          <p:nvPr/>
        </p:nvCxnSpPr>
        <p:spPr>
          <a:xfrm>
            <a:off x="255544" y="482263"/>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49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年の大阪府の医療機器生産額は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と、前年と同水準。</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医療用機器・医療用品製品業の事業所数は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と、全国４番目となっている。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486661" y="1975192"/>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p>
        </p:txBody>
      </p:sp>
      <p:graphicFrame>
        <p:nvGraphicFramePr>
          <p:cNvPr id="3" name="表 2"/>
          <p:cNvGraphicFramePr>
            <a:graphicFrameLocks noGrp="1"/>
          </p:cNvGraphicFramePr>
          <p:nvPr/>
        </p:nvGraphicFramePr>
        <p:xfrm>
          <a:off x="4774692" y="227687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3,057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2,320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福島県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805</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4" name="グラフ 13"/>
          <p:cNvGraphicFramePr>
            <a:graphicFrameLocks/>
          </p:cNvGraphicFramePr>
          <p:nvPr/>
        </p:nvGraphicFramePr>
        <p:xfrm>
          <a:off x="85456" y="2552576"/>
          <a:ext cx="4401206" cy="4044776"/>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4499992" y="4077072"/>
            <a:ext cx="46440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医療用機器・医療用品製造業の事業所数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表 25"/>
          <p:cNvGraphicFramePr>
            <a:graphicFrameLocks noGrp="1"/>
          </p:cNvGraphicFramePr>
          <p:nvPr/>
        </p:nvGraphicFramePr>
        <p:xfrm>
          <a:off x="4788024" y="4455628"/>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a:t>
                      </a: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148</a:t>
                      </a: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p>
                  </a:txBody>
                  <a:tcPr marL="9525" marR="9525" marT="9525" marB="0" anchor="ctr">
                    <a:noFill/>
                  </a:tcPr>
                </a:tc>
                <a:extLst>
                  <a:ext uri="{0D108BD9-81ED-4DB2-BD59-A6C34878D82A}">
                    <a16:rowId xmlns:a16="http://schemas.microsoft.com/office/drawing/2014/main" val="103958407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a:t>
                      </a:r>
                    </a:p>
                  </a:txBody>
                  <a:tcPr marL="9525" marR="9525" marT="9525" marB="0" anchor="ctr">
                    <a:solidFill>
                      <a:srgbClr val="F68222"/>
                    </a:solid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p>
                  </a:txBody>
                  <a:tcPr marL="9525" marR="9525" marT="9525" marB="0" anchor="ctr"/>
                </a:tc>
                <a:extLst>
                  <a:ext uri="{0D108BD9-81ED-4DB2-BD59-A6C34878D82A}">
                    <a16:rowId xmlns:a16="http://schemas.microsoft.com/office/drawing/2014/main" val="10005"/>
                  </a:ext>
                </a:extLst>
              </a:tr>
            </a:tbl>
          </a:graphicData>
        </a:graphic>
      </p:graphicFrame>
      <p:sp>
        <p:nvSpPr>
          <p:cNvPr id="27" name="正方形/長方形 26"/>
          <p:cNvSpPr/>
          <p:nvPr/>
        </p:nvSpPr>
        <p:spPr>
          <a:xfrm>
            <a:off x="4540598" y="6093296"/>
            <a:ext cx="4572000" cy="646331"/>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経済産業省「</a:t>
            </a:r>
            <a:r>
              <a:rPr kumimoji="1" lang="zh-TW"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」より作成</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「医療用品製造業」「医療・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衛生</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用ゴム製品製造業」の事業所数を合算。</a:t>
            </a:r>
          </a:p>
        </p:txBody>
      </p:sp>
      <p:sp>
        <p:nvSpPr>
          <p:cNvPr id="20" name="スライド番号プレースホルダー 2"/>
          <p:cNvSpPr txBox="1">
            <a:spLocks/>
          </p:cNvSpPr>
          <p:nvPr/>
        </p:nvSpPr>
        <p:spPr>
          <a:xfrm>
            <a:off x="7071072" y="6520259"/>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latin typeface="Calibri"/>
                <a:ea typeface="ＭＳ Ｐゴシック" panose="020B0600070205080204" pitchFamily="50" charset="-128"/>
              </a:rPr>
              <a:pPr>
                <a:defRPr/>
              </a:pPr>
              <a:t>29</a:t>
            </a:fld>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767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nvGraphicFramePr>
        <p:xfrm>
          <a:off x="62922" y="2420888"/>
          <a:ext cx="4269887" cy="4299820"/>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健康関連産業の動向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828047"/>
            <a:ext cx="8928992" cy="11651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健康関連産業について、「栄養補助食品（錠剤、カプセル等の形状のもの）」の出荷額と産出事業所数は昨年度と比較して増加。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「フィットネスクラブ産業」の売上高と延べ利用者数は近年増加傾向にあったが、</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年は新型コロナの影響等により大きく減少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年より徐々に回復傾向にある。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5309" y="2074603"/>
            <a:ext cx="482453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出典：経済産業省「</a:t>
            </a:r>
            <a:r>
              <a:rPr kumimoji="1" lang="zh-TW"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より作成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35858" y="2074603"/>
            <a:ext cx="4644517" cy="4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出典：経済産業省「特定サービス産業動態統計調査」より作成</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71501" y="2913835"/>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40535" y="2906442"/>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a:extLst>
              <a:ext uri="{FF2B5EF4-FFF2-40B4-BE49-F238E27FC236}">
                <a16:creationId xmlns:a16="http://schemas.microsoft.com/office/drawing/2014/main" id="{00000000-0008-0000-0100-000005000000}"/>
              </a:ext>
            </a:extLst>
          </p:cNvPr>
          <p:cNvGrpSpPr/>
          <p:nvPr/>
        </p:nvGrpSpPr>
        <p:grpSpPr>
          <a:xfrm>
            <a:off x="4495229" y="2841545"/>
            <a:ext cx="4236988" cy="579116"/>
            <a:chOff x="846550" y="-69764"/>
            <a:chExt cx="3744327" cy="370568"/>
          </a:xfrm>
        </p:grpSpPr>
        <p:sp>
          <p:nvSpPr>
            <p:cNvPr id="27" name="テキスト ボックス 2">
              <a:extLst>
                <a:ext uri="{FF2B5EF4-FFF2-40B4-BE49-F238E27FC236}">
                  <a16:creationId xmlns:a16="http://schemas.microsoft.com/office/drawing/2014/main" id="{00000000-0008-0000-0100-000003000000}"/>
                </a:ext>
              </a:extLst>
            </p:cNvPr>
            <p:cNvSpPr txBox="1"/>
            <p:nvPr/>
          </p:nvSpPr>
          <p:spPr>
            <a:xfrm>
              <a:off x="846550" y="-69764"/>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（百万円）</a:t>
              </a:r>
            </a:p>
          </p:txBody>
        </p:sp>
        <p:sp>
          <p:nvSpPr>
            <p:cNvPr id="28" name="テキスト ボックス 3">
              <a:extLst>
                <a:ext uri="{FF2B5EF4-FFF2-40B4-BE49-F238E27FC236}">
                  <a16:creationId xmlns:a16="http://schemas.microsoft.com/office/drawing/2014/main" id="{00000000-0008-0000-0100-000004000000}"/>
                </a:ext>
              </a:extLst>
            </p:cNvPr>
            <p:cNvSpPr txBox="1"/>
            <p:nvPr/>
          </p:nvSpPr>
          <p:spPr>
            <a:xfrm>
              <a:off x="3886855" y="39066"/>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（千人）</a:t>
              </a:r>
            </a:p>
          </p:txBody>
        </p:sp>
      </p:grpSp>
      <p:graphicFrame>
        <p:nvGraphicFramePr>
          <p:cNvPr id="7" name="グラフ 6">
            <a:extLst>
              <a:ext uri="{FF2B5EF4-FFF2-40B4-BE49-F238E27FC236}">
                <a16:creationId xmlns:a16="http://schemas.microsoft.com/office/drawing/2014/main" id="{72DBD4FB-3205-48AC-8A9C-6E9F67EC0916}"/>
              </a:ext>
            </a:extLst>
          </p:cNvPr>
          <p:cNvGraphicFramePr/>
          <p:nvPr/>
        </p:nvGraphicFramePr>
        <p:xfrm>
          <a:off x="4535858" y="2625394"/>
          <a:ext cx="4695498" cy="44044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215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健康関連産業に進出が予想される製造業の都道府県別集積数</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活動調査」より作成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健康関連産業に進出が予想される製造業の集積状況をみると、大阪は、繊維製品や医薬品、化粧品等はじめ、多くの分野で全国的に優位な傾向が見られる。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251520" y="4005064"/>
          <a:ext cx="8784976" cy="2557626"/>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沖縄</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静岡</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大阪</a:t>
                      </a:r>
                    </a:p>
                  </a:txBody>
                  <a:tcPr marL="6350" marR="6350" marT="6350"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北海道</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長野</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兵庫</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東京</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山梨</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新潟</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（同率</a:t>
                      </a:r>
                      <a:r>
                        <a:rPr lang="en-US" altLang="ja-JP"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　大阪</a:t>
                      </a: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円/楕円 14"/>
          <p:cNvSpPr/>
          <p:nvPr/>
        </p:nvSpPr>
        <p:spPr>
          <a:xfrm>
            <a:off x="3335059" y="555211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円/楕円 17"/>
          <p:cNvSpPr/>
          <p:nvPr/>
        </p:nvSpPr>
        <p:spPr>
          <a:xfrm>
            <a:off x="4762272" y="557399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5493792"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円/楕円 19"/>
          <p:cNvSpPr/>
          <p:nvPr/>
        </p:nvSpPr>
        <p:spPr>
          <a:xfrm>
            <a:off x="6219815"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円/楕円 20"/>
          <p:cNvSpPr/>
          <p:nvPr/>
        </p:nvSpPr>
        <p:spPr>
          <a:xfrm>
            <a:off x="8363603"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9" name="グラフ 8">
            <a:extLst>
              <a:ext uri="{FF2B5EF4-FFF2-40B4-BE49-F238E27FC236}">
                <a16:creationId xmlns:a16="http://schemas.microsoft.com/office/drawing/2014/main" id="{3474342E-E5F2-4CC6-A5A7-601DA5A2D56F}"/>
              </a:ext>
            </a:extLst>
          </p:cNvPr>
          <p:cNvGraphicFramePr/>
          <p:nvPr/>
        </p:nvGraphicFramePr>
        <p:xfrm>
          <a:off x="71500" y="1396999"/>
          <a:ext cx="8979807" cy="270651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0FA2638B-ABDC-4793-90EF-7F78901379A0}"/>
              </a:ext>
            </a:extLst>
          </p:cNvPr>
          <p:cNvSpPr txBox="1"/>
          <p:nvPr/>
        </p:nvSpPr>
        <p:spPr>
          <a:xfrm>
            <a:off x="266332" y="1852441"/>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円/楕円 21">
            <a:extLst>
              <a:ext uri="{FF2B5EF4-FFF2-40B4-BE49-F238E27FC236}">
                <a16:creationId xmlns:a16="http://schemas.microsoft.com/office/drawing/2014/main" id="{E5D5DC11-EB5E-418B-8839-1180760BDD28}"/>
              </a:ext>
            </a:extLst>
          </p:cNvPr>
          <p:cNvSpPr/>
          <p:nvPr/>
        </p:nvSpPr>
        <p:spPr>
          <a:xfrm>
            <a:off x="6962696"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884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建設推進協議会</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完成時期</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施設名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業務内容、機能など</a:t>
                      </a:r>
                    </a:p>
                  </a:txBody>
                  <a:tcPr anchor="ctr"/>
                </a:tc>
                <a:extLst>
                  <a:ext uri="{0D108BD9-81ED-4DB2-BD59-A6C34878D82A}">
                    <a16:rowId xmlns:a16="http://schemas.microsoft.com/office/drawing/2014/main" val="10000"/>
                  </a:ext>
                </a:extLst>
              </a:tr>
              <a:tr h="662583">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彩都電磁環境試験所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近畿ブロック血液センター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p>
                  </a:txBody>
                  <a:tcPr anchor="ctr"/>
                </a:tc>
                <a:extLst>
                  <a:ext uri="{0D108BD9-81ED-4DB2-BD59-A6C34878D82A}">
                    <a16:rowId xmlns:a16="http://schemas.microsoft.com/office/drawing/2014/main" val="10003"/>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p>
                  </a:txBody>
                  <a:tcPr anchor="ctr"/>
                </a:tc>
                <a:extLst>
                  <a:ext uri="{0D108BD9-81ED-4DB2-BD59-A6C34878D82A}">
                    <a16:rowId xmlns:a16="http://schemas.microsoft.com/office/drawing/2014/main" val="10004"/>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彩都総合研究所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p>
                  </a:txBody>
                  <a:tcPr anchor="ctr"/>
                </a:tc>
                <a:extLst>
                  <a:ext uri="{0D108BD9-81ED-4DB2-BD59-A6C34878D82A}">
                    <a16:rowId xmlns:a16="http://schemas.microsoft.com/office/drawing/2014/main" val="10005"/>
                  </a:ext>
                </a:extLst>
              </a:tr>
              <a:tr h="569097">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p>
        </p:txBody>
      </p:sp>
      <p:sp>
        <p:nvSpPr>
          <p:cNvPr id="5" name="スライド番号プレースホルダー 4"/>
          <p:cNvSpPr>
            <a:spLocks noGrp="1"/>
          </p:cNvSpPr>
          <p:nvPr>
            <p:ph type="sldNum" sz="quarter" idx="12"/>
          </p:nvPr>
        </p:nvSpPr>
        <p:spPr/>
        <p:txBody>
          <a:bodyPr/>
          <a:lstStyle/>
          <a:p>
            <a:pPr>
              <a:defRPr/>
            </a:pPr>
            <a:r>
              <a:rPr lang="en-US" altLang="ja-JP" dirty="0"/>
              <a:t>32</a:t>
            </a:r>
            <a:endParaRPr lang="ja-JP" altLang="en-US"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118081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1157299"/>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北大阪健康医療都市（健都）では、国立循環器病研究センター</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と健都イノベーションパーク内に移転</a:t>
            </a:r>
            <a:r>
              <a:rPr kumimoji="1" lang="ja-JP" altLang="en-US" sz="1600" b="0" i="0" u="none" kern="1200" cap="none" spc="0" normalizeH="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をした</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国立健康・栄養研究所を核</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とした、健康・医療のクラスター形成を推進。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404664"/>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北大阪健康医療都市（健都）における健康・医療クラスターの形成状況</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6" name="スライド番号プレースホルダー 4"/>
          <p:cNvSpPr>
            <a:spLocks noGrp="1"/>
          </p:cNvSpPr>
          <p:nvPr>
            <p:ph type="sldNum" sz="quarter" idx="12"/>
          </p:nvPr>
        </p:nvSpPr>
        <p:spPr>
          <a:xfrm>
            <a:off x="7071072" y="6487244"/>
            <a:ext cx="2133600" cy="365125"/>
          </a:xfrm>
        </p:spPr>
        <p:txBody>
          <a:bodyPr/>
          <a:lstStyle/>
          <a:p>
            <a:pPr>
              <a:defRPr/>
            </a:pPr>
            <a:r>
              <a:rPr lang="en-US" altLang="ja-JP" dirty="0"/>
              <a:t>33</a:t>
            </a:r>
            <a:endParaRPr lang="ja-JP" altLang="en-US" dirty="0"/>
          </a:p>
        </p:txBody>
      </p:sp>
      <p:pic>
        <p:nvPicPr>
          <p:cNvPr id="7" name="図 6">
            <a:extLst>
              <a:ext uri="{FF2B5EF4-FFF2-40B4-BE49-F238E27FC236}">
                <a16:creationId xmlns:a16="http://schemas.microsoft.com/office/drawing/2014/main" id="{F39F2B5D-891F-4046-93CA-1A0C7E3195EC}"/>
              </a:ext>
            </a:extLst>
          </p:cNvPr>
          <p:cNvPicPr>
            <a:picLocks noChangeAspect="1"/>
          </p:cNvPicPr>
          <p:nvPr/>
        </p:nvPicPr>
        <p:blipFill>
          <a:blip r:embed="rId3"/>
          <a:stretch>
            <a:fillRect/>
          </a:stretch>
        </p:blipFill>
        <p:spPr>
          <a:xfrm>
            <a:off x="503548" y="1996518"/>
            <a:ext cx="8136904" cy="4490726"/>
          </a:xfrm>
          <a:prstGeom prst="rect">
            <a:avLst/>
          </a:prstGeom>
        </p:spPr>
      </p:pic>
    </p:spTree>
    <p:extLst>
      <p:ext uri="{BB962C8B-B14F-4D97-AF65-F5344CB8AC3E}">
        <p14:creationId xmlns:p14="http://schemas.microsoft.com/office/powerpoint/2010/main" val="32514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9679" y="765332"/>
            <a:ext cx="9009190" cy="19606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大阪府において、拠点運営の核となる「（一財）未来医療推進機構」を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大阪市において、未来医療国際拠点の整備を担う開発事業者と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（一財）未来医療推進機構において、入居する事業者の募集を進め、順次、入居事業者が決定。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月から新築工事に着手し、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月に竣工。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日グランドオープン。</a:t>
            </a: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9678" y="2729795"/>
            <a:ext cx="8730716" cy="1892826"/>
          </a:xfrm>
          <a:prstGeom prst="rect">
            <a:avLst/>
          </a:prstGeom>
          <a:noFill/>
        </p:spPr>
        <p:txBody>
          <a:bodyPr wrap="square" rtlCol="0">
            <a:spAutoFit/>
          </a:bodyPr>
          <a:lstStyle/>
          <a:p>
            <a:r>
              <a:rPr lang="ja-JP" altLang="en-US" sz="1300" b="1" u="sng" dirty="0">
                <a:latin typeface="Meiryo UI" panose="020B0604030504040204" pitchFamily="50" charset="-128"/>
                <a:ea typeface="Meiryo UI" panose="020B0604030504040204" pitchFamily="50" charset="-128"/>
              </a:rPr>
              <a:t>○未来医療国際拠点について</a:t>
            </a:r>
          </a:p>
          <a:p>
            <a:r>
              <a:rPr lang="ja-JP" altLang="en-US" sz="1300" dirty="0">
                <a:latin typeface="Meiryo UI" panose="020B0604030504040204" pitchFamily="50" charset="-128"/>
                <a:ea typeface="Meiryo UI" panose="020B0604030504040204" pitchFamily="50" charset="-128"/>
              </a:rPr>
              <a:t>中之島４丁目において、再生医療をベースに、次の時代に実現すべき新たな「未来医療」の実用化・産業化等を推進する世界に開かれた国際拠点の形成に向けた取組みを進め、</a:t>
            </a:r>
            <a:r>
              <a:rPr lang="en-US" altLang="ja-JP" sz="1300" dirty="0" err="1">
                <a:latin typeface="Meiryo UI" panose="020B0604030504040204" pitchFamily="50" charset="-128"/>
                <a:ea typeface="Meiryo UI" panose="020B0604030504040204" pitchFamily="50" charset="-128"/>
              </a:rPr>
              <a:t>Nakanoshima</a:t>
            </a:r>
            <a:r>
              <a:rPr lang="en-US" altLang="ja-JP" sz="1300" dirty="0">
                <a:latin typeface="Meiryo UI" panose="020B0604030504040204" pitchFamily="50" charset="-128"/>
                <a:ea typeface="Meiryo UI" panose="020B0604030504040204" pitchFamily="50" charset="-128"/>
              </a:rPr>
              <a:t> </a:t>
            </a:r>
            <a:r>
              <a:rPr lang="en-US" altLang="ja-JP" sz="1300" dirty="0" err="1">
                <a:latin typeface="Meiryo UI" panose="020B0604030504040204" pitchFamily="50" charset="-128"/>
                <a:ea typeface="Meiryo UI" panose="020B0604030504040204" pitchFamily="50" charset="-128"/>
              </a:rPr>
              <a:t>Qross</a:t>
            </a:r>
            <a:r>
              <a:rPr lang="ja-JP" altLang="en-US" sz="1300" dirty="0">
                <a:latin typeface="Meiryo UI" panose="020B0604030504040204" pitchFamily="50" charset="-128"/>
                <a:ea typeface="Meiryo UI" panose="020B0604030504040204" pitchFamily="50" charset="-128"/>
              </a:rPr>
              <a:t>が</a:t>
            </a:r>
            <a:r>
              <a:rPr lang="en-US" altLang="ja-JP" sz="1300" dirty="0">
                <a:latin typeface="Meiryo UI" panose="020B0604030504040204" pitchFamily="50" charset="-128"/>
                <a:ea typeface="Meiryo UI" panose="020B0604030504040204" pitchFamily="50" charset="-128"/>
              </a:rPr>
              <a:t>2024</a:t>
            </a:r>
            <a:r>
              <a:rPr lang="ja-JP" altLang="en-US" sz="1300" dirty="0">
                <a:latin typeface="Meiryo UI" panose="020B0604030504040204" pitchFamily="50" charset="-128"/>
                <a:ea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29</a:t>
            </a:r>
            <a:r>
              <a:rPr lang="ja-JP" altLang="en-US" sz="1300" dirty="0">
                <a:latin typeface="Meiryo UI" panose="020B0604030504040204" pitchFamily="50" charset="-128"/>
                <a:ea typeface="Meiryo UI" panose="020B0604030504040204" pitchFamily="50" charset="-128"/>
              </a:rPr>
              <a:t>日にグランドオープンした。</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＜コンセプト＞</a:t>
            </a:r>
          </a:p>
          <a:p>
            <a:r>
              <a:rPr lang="ja-JP" altLang="en-US" sz="1300" dirty="0">
                <a:latin typeface="Meiryo UI" panose="020B0604030504040204" pitchFamily="50" charset="-128"/>
                <a:ea typeface="Meiryo UI" panose="020B0604030504040204" pitchFamily="50" charset="-128"/>
              </a:rPr>
              <a:t>　・再生医療をベースに、ゲノム医療や人工知能、</a:t>
            </a:r>
            <a:r>
              <a:rPr lang="en-US" altLang="ja-JP" sz="1300" dirty="0" err="1">
                <a:latin typeface="Meiryo UI" panose="020B0604030504040204" pitchFamily="50" charset="-128"/>
                <a:ea typeface="Meiryo UI" panose="020B0604030504040204" pitchFamily="50" charset="-128"/>
              </a:rPr>
              <a:t>IoT</a:t>
            </a:r>
            <a:r>
              <a:rPr lang="ja-JP" altLang="en-US" sz="1300" dirty="0">
                <a:latin typeface="Meiryo UI" panose="020B0604030504040204" pitchFamily="50" charset="-128"/>
                <a:ea typeface="Meiryo UI" panose="020B0604030504040204" pitchFamily="50" charset="-128"/>
              </a:rPr>
              <a:t>の活用等、今後の医療技術の進歩に即応した最先端の</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「未来医療」の産業化を推進</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・国内外の患者への「未来医療」の提供により、国際貢献を推進</a:t>
            </a:r>
          </a:p>
          <a:p>
            <a:r>
              <a:rPr lang="ja-JP" altLang="en-US" sz="1300" dirty="0">
                <a:latin typeface="Meiryo UI" panose="020B0604030504040204" pitchFamily="50" charset="-128"/>
                <a:ea typeface="Meiryo UI" panose="020B0604030504040204" pitchFamily="50" charset="-128"/>
              </a:rPr>
              <a:t>＜ビジョン＞</a:t>
            </a:r>
          </a:p>
          <a:p>
            <a:r>
              <a:rPr lang="ja-JP" altLang="en-US" sz="1300" dirty="0">
                <a:latin typeface="Meiryo UI" panose="020B0604030504040204" pitchFamily="50" charset="-128"/>
                <a:ea typeface="Meiryo UI" panose="020B0604030504040204" pitchFamily="50" charset="-128"/>
              </a:rPr>
              <a:t>　・オールジャパン体制での未来医療技術の産業化とその提供による国際貢献を推進</a:t>
            </a:r>
          </a:p>
        </p:txBody>
      </p:sp>
      <p:sp>
        <p:nvSpPr>
          <p:cNvPr id="39" name="スライド番号プレースホルダー 4"/>
          <p:cNvSpPr txBox="1">
            <a:spLocks/>
          </p:cNvSpPr>
          <p:nvPr/>
        </p:nvSpPr>
        <p:spPr>
          <a:xfrm>
            <a:off x="7030585" y="648876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34</a:t>
            </a:r>
            <a:endParaRPr lang="ja-JP" altLang="en-US" dirty="0"/>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pic>
        <p:nvPicPr>
          <p:cNvPr id="11" name="図 10">
            <a:extLst>
              <a:ext uri="{FF2B5EF4-FFF2-40B4-BE49-F238E27FC236}">
                <a16:creationId xmlns:a16="http://schemas.microsoft.com/office/drawing/2014/main" id="{A88080CE-0A50-4D5E-988B-F451AA244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0191" y="3909342"/>
            <a:ext cx="2146585" cy="2904034"/>
          </a:xfrm>
          <a:prstGeom prst="rect">
            <a:avLst/>
          </a:prstGeom>
          <a:ln w="19050">
            <a:noFill/>
          </a:ln>
        </p:spPr>
      </p:pic>
      <p:pic>
        <p:nvPicPr>
          <p:cNvPr id="9" name="図 8">
            <a:extLst>
              <a:ext uri="{FF2B5EF4-FFF2-40B4-BE49-F238E27FC236}">
                <a16:creationId xmlns:a16="http://schemas.microsoft.com/office/drawing/2014/main" id="{74FDE5B5-70A8-451E-B2A6-4B7FF3CE7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608" y="4635619"/>
            <a:ext cx="1927624" cy="2055352"/>
          </a:xfrm>
          <a:prstGeom prst="rect">
            <a:avLst/>
          </a:prstGeom>
        </p:spPr>
      </p:pic>
      <p:pic>
        <p:nvPicPr>
          <p:cNvPr id="10" name="図 9">
            <a:extLst>
              <a:ext uri="{FF2B5EF4-FFF2-40B4-BE49-F238E27FC236}">
                <a16:creationId xmlns:a16="http://schemas.microsoft.com/office/drawing/2014/main" id="{BDBFCD1B-9C60-4513-AF04-9FEB3931E9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184" y="4786201"/>
            <a:ext cx="2588547" cy="1728192"/>
          </a:xfrm>
          <a:prstGeom prst="rect">
            <a:avLst/>
          </a:prstGeom>
        </p:spPr>
      </p:pic>
    </p:spTree>
    <p:extLst>
      <p:ext uri="{BB962C8B-B14F-4D97-AF65-F5344CB8AC3E}">
        <p14:creationId xmlns:p14="http://schemas.microsoft.com/office/powerpoint/2010/main" val="412692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（ホウ素中性子捕捉療法）の推進状況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35</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12" name="表 11">
            <a:extLst>
              <a:ext uri="{FF2B5EF4-FFF2-40B4-BE49-F238E27FC236}">
                <a16:creationId xmlns:a16="http://schemas.microsoft.com/office/drawing/2014/main" id="{3EB42026-1A95-4469-A0B7-2BB09E00D83A}"/>
              </a:ext>
            </a:extLst>
          </p:cNvPr>
          <p:cNvGraphicFramePr>
            <a:graphicFrameLocks noGrp="1"/>
          </p:cNvGraphicFramePr>
          <p:nvPr/>
        </p:nvGraphicFramePr>
        <p:xfrm>
          <a:off x="230955" y="2309724"/>
          <a:ext cx="8561946" cy="4450744"/>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16305">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・京都大学原子炉実験所の原子炉を用いて中性子の医療分野への活用としてＢＮＣＴの臨床研究を実施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の先端医療開発特区（スーパー特区）に採択（京都大学等）</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小型加速器を開発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・ホウ素薬剤を高品質で大量に作製できる技術の開発に成功</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・ＢＮＣＴ研究会発足（事務局：京大、大阪府、熊取町）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システム及びホウ素薬剤を用いた世界初の治験を開始（再発悪性</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158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を獲得（～</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の治験開始</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（ホウ素中性子捕捉療法）実用化推進と拠点形成に向けた検討会議開催</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501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74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26681">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・再発頭頸部がんが保険適用となり、国内では関西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r h="21717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推進協議会が解散、新たに</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検討会議が発足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386348"/>
                  </a:ext>
                </a:extLst>
              </a:tr>
            </a:tbl>
          </a:graphicData>
        </a:graphic>
      </p:graphicFrame>
      <p:sp>
        <p:nvSpPr>
          <p:cNvPr id="15" name="正方形/長方形 14">
            <a:extLst>
              <a:ext uri="{FF2B5EF4-FFF2-40B4-BE49-F238E27FC236}">
                <a16:creationId xmlns:a16="http://schemas.microsoft.com/office/drawing/2014/main" id="{E4D085B8-35B8-4DE4-ABF3-1397D32E15F9}"/>
              </a:ext>
            </a:extLst>
          </p:cNvPr>
          <p:cNvSpPr/>
          <p:nvPr/>
        </p:nvSpPr>
        <p:spPr>
          <a:xfrm>
            <a:off x="107504" y="793833"/>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は革新的がん治療法であり、その実施に不可欠な加速器、ホウ素薬剤、</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検査等の技術要素を有する最先端の研究拠点がすべて集積することが大阪・関西の強み。</a:t>
            </a:r>
          </a:p>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年６月、再発頭頸部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が保険適用となり、国内では大阪医科大学関西</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Tree>
    <p:extLst>
      <p:ext uri="{BB962C8B-B14F-4D97-AF65-F5344CB8AC3E}">
        <p14:creationId xmlns:p14="http://schemas.microsoft.com/office/powerpoint/2010/main" val="3145627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1"/>
            <a:ext cx="8928992" cy="24367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関西支部の機能が拡充され、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月、テレビ会議システムを利用することにより、開発初期から治験まで幅広い段階での薬事に関する各種相談が大阪でも可能となった。さらに、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月、大学・研究機関、中小・ベンチャー企業が行う全ての相談について、テレビ会議システムの利用料を無料とする運用改善を行い、利用の拡大を図っている。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創薬戦略部西日本総括部は、</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月に大阪本町へ移転。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関西支部は、</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2024</a:t>
            </a:r>
            <a:r>
              <a:rPr lang="ja-JP" altLang="en-US" sz="1200" b="0" i="0" u="none" strike="noStrike" baseline="0" dirty="0">
                <a:solidFill>
                  <a:schemeClr val="tx1"/>
                </a:solidFill>
                <a:latin typeface="MeiryoUI"/>
                <a:ea typeface="Meiryo UI" panose="020B0604030504040204" pitchFamily="50" charset="-128"/>
              </a:rPr>
              <a:t>年</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12</a:t>
            </a:r>
            <a:r>
              <a:rPr lang="ja-JP" altLang="en-US" sz="1200" b="0" i="0" u="none" strike="noStrike" baseline="0" dirty="0">
                <a:solidFill>
                  <a:schemeClr val="tx1"/>
                </a:solidFill>
                <a:latin typeface="MeiryoUI"/>
                <a:ea typeface="Meiryo UI" panose="020B0604030504040204" pitchFamily="50" charset="-128"/>
              </a:rPr>
              <a:t>⽉に</a:t>
            </a:r>
            <a:r>
              <a:rPr lang="en-US" altLang="ja-JP" sz="1200" b="0" i="0" u="none" strike="noStrike" baseline="0" dirty="0" err="1">
                <a:solidFill>
                  <a:schemeClr val="tx1"/>
                </a:solidFill>
                <a:latin typeface="Meiryo UI" panose="020B0604030504040204" pitchFamily="50" charset="-128"/>
                <a:ea typeface="Meiryo UI" panose="020B0604030504040204" pitchFamily="50" charset="-128"/>
              </a:rPr>
              <a:t>Nakanoshima</a:t>
            </a:r>
            <a:r>
              <a:rPr lang="en-US" altLang="ja-JP" sz="1200" b="0" i="0" u="none" strike="noStrike" baseline="0" dirty="0">
                <a:solidFill>
                  <a:schemeClr val="tx1"/>
                </a:solidFill>
                <a:latin typeface="Meiryo UI" panose="020B0604030504040204" pitchFamily="50" charset="-128"/>
                <a:ea typeface="Meiryo UI" panose="020B0604030504040204" pitchFamily="50" charset="-128"/>
              </a:rPr>
              <a:t> </a:t>
            </a:r>
            <a:r>
              <a:rPr lang="en-US" altLang="ja-JP" sz="1200" b="0" i="0" u="none" strike="noStrike" baseline="0" dirty="0" err="1">
                <a:solidFill>
                  <a:schemeClr val="tx1"/>
                </a:solidFill>
                <a:latin typeface="Meiryo UI" panose="020B0604030504040204" pitchFamily="50" charset="-128"/>
                <a:ea typeface="Meiryo UI" panose="020B0604030504040204" pitchFamily="50" charset="-128"/>
              </a:rPr>
              <a:t>Qross</a:t>
            </a:r>
            <a:r>
              <a:rPr lang="ja-JP" altLang="en-US" sz="1200" b="0" i="0" u="none" strike="noStrike" baseline="0" dirty="0">
                <a:solidFill>
                  <a:schemeClr val="tx1"/>
                </a:solidFill>
                <a:latin typeface="MeiryoUI"/>
                <a:ea typeface="Meiryo UI" panose="020B0604030504040204" pitchFamily="50" charset="-128"/>
              </a:rPr>
              <a:t>へ移転、同時</a:t>
            </a:r>
            <a:r>
              <a:rPr lang="ja-JP" altLang="en-US" sz="1200" b="0" i="0" u="none" strike="noStrike" baseline="0" dirty="0">
                <a:solidFill>
                  <a:schemeClr val="tx1"/>
                </a:solidFill>
                <a:latin typeface="MeiryoUI"/>
              </a:rPr>
              <a:t>にテレビ会議システムの利⽤料を無償化。</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46912" y="6492875"/>
            <a:ext cx="2133600" cy="365125"/>
          </a:xfrm>
        </p:spPr>
        <p:txBody>
          <a:bodyPr/>
          <a:lstStyle/>
          <a:p>
            <a:pPr>
              <a:defRPr/>
            </a:pPr>
            <a:r>
              <a:rPr lang="en-US" altLang="ja-JP" b="1" dirty="0"/>
              <a:t>36</a:t>
            </a:r>
            <a:endParaRPr lang="ja-JP" altLang="en-US" b="1" dirty="0"/>
          </a:p>
        </p:txBody>
      </p:sp>
      <p:sp>
        <p:nvSpPr>
          <p:cNvPr id="33" name="正方形/長方形 32"/>
          <p:cNvSpPr/>
          <p:nvPr/>
        </p:nvSpPr>
        <p:spPr>
          <a:xfrm>
            <a:off x="21265" y="3384581"/>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6" name="グループ化 35"/>
          <p:cNvGrpSpPr/>
          <p:nvPr/>
        </p:nvGrpSpPr>
        <p:grpSpPr>
          <a:xfrm>
            <a:off x="57902" y="3893392"/>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産業技術総合</a:t>
                </a:r>
                <a:endParaRPr lang="en-US" altLang="ja-JP" sz="900" kern="100" dirty="0">
                  <a:solidFill>
                    <a:prstClr val="black"/>
                  </a:solidFill>
                  <a:latin typeface="Century"/>
                  <a:ea typeface="Meiryo UI"/>
                  <a:cs typeface="Times New Roman"/>
                </a:endParaRPr>
              </a:p>
              <a:p>
                <a:pPr algn="ctr">
                  <a:lnSpc>
                    <a:spcPts val="900"/>
                  </a:lnSpc>
                </a:pPr>
                <a:r>
                  <a:rPr lang="ja-JP" altLang="en-US" sz="900" kern="100" dirty="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医薬基盤・健康・</a:t>
                </a:r>
                <a:endParaRPr lang="en-US" altLang="ja-JP" sz="800" kern="100" dirty="0">
                  <a:latin typeface="Century"/>
                  <a:ea typeface="Meiryo UI"/>
                  <a:cs typeface="Times New Roman"/>
                </a:endParaRPr>
              </a:p>
              <a:p>
                <a:pPr algn="ctr">
                  <a:lnSpc>
                    <a:spcPts val="900"/>
                  </a:lnSpc>
                </a:pPr>
                <a:r>
                  <a:rPr lang="ja-JP" altLang="en-US" sz="800" kern="100" dirty="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創薬連携</a:t>
                </a:r>
                <a:endParaRPr lang="en-US" altLang="ja-JP" sz="800" kern="100" dirty="0">
                  <a:solidFill>
                    <a:prstClr val="black"/>
                  </a:solidFill>
                  <a:latin typeface="Century"/>
                  <a:ea typeface="Meiryo UI"/>
                  <a:cs typeface="Times New Roman"/>
                </a:endParaRPr>
              </a:p>
              <a:p>
                <a:pPr algn="ctr">
                  <a:lnSpc>
                    <a:spcPts val="800"/>
                  </a:lnSpc>
                </a:pPr>
                <a:r>
                  <a:rPr lang="ja-JP" altLang="en-US" sz="800" kern="100" dirty="0">
                    <a:solidFill>
                      <a:prstClr val="black"/>
                    </a:solidFill>
                    <a:latin typeface="Century"/>
                    <a:ea typeface="Meiryo UI"/>
                    <a:cs typeface="Times New Roman"/>
                  </a:rPr>
                  <a:t>研究機関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大学、民間</a:t>
                </a:r>
                <a:endParaRPr lang="en-US" altLang="ja-JP" sz="850" kern="100" dirty="0">
                  <a:solidFill>
                    <a:prstClr val="black"/>
                  </a:solidFill>
                  <a:latin typeface="Century"/>
                  <a:ea typeface="Meiryo UI"/>
                  <a:cs typeface="Times New Roman"/>
                </a:endParaRPr>
              </a:p>
              <a:p>
                <a:pPr algn="ctr">
                  <a:lnSpc>
                    <a:spcPts val="800"/>
                  </a:lnSpc>
                </a:pPr>
                <a:r>
                  <a:rPr lang="ja-JP" altLang="en-US" sz="850" kern="100" dirty="0">
                    <a:solidFill>
                      <a:prstClr val="black"/>
                    </a:solidFill>
                    <a:latin typeface="Century"/>
                    <a:ea typeface="Meiryo UI"/>
                    <a:cs typeface="Times New Roman"/>
                  </a:rPr>
                  <a:t>研究機関等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a:solidFill>
                    <a:schemeClr val="tx1"/>
                  </a:solidFill>
                  <a:ea typeface="Meiryo UI"/>
                  <a:cs typeface="Times New Roman"/>
                </a:rPr>
                <a:t>薬事に関する</a:t>
              </a:r>
              <a:endParaRPr lang="en-US" altLang="ja-JP" sz="800" kern="100" dirty="0">
                <a:solidFill>
                  <a:schemeClr val="tx1"/>
                </a:solidFill>
                <a:ea typeface="Meiryo UI"/>
                <a:cs typeface="Times New Roman"/>
              </a:endParaRPr>
            </a:p>
            <a:p>
              <a:pPr algn="ctr"/>
              <a:r>
                <a:rPr lang="ja-JP" altLang="en-US" sz="800" kern="100" dirty="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65626" y="3379524"/>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p>
        </p:txBody>
      </p:sp>
      <p:pic>
        <p:nvPicPr>
          <p:cNvPr id="40" name="図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3843" y="3559041"/>
            <a:ext cx="5722199" cy="2701137"/>
          </a:xfrm>
          <a:prstGeom prst="rect">
            <a:avLst/>
          </a:prstGeom>
        </p:spPr>
      </p:pic>
      <p:sp>
        <p:nvSpPr>
          <p:cNvPr id="3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307822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２．国内外の観光需要の取り込みの強化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37</a:t>
            </a:fld>
            <a:endParaRPr lang="ja-JP" altLang="en-US" b="1" dirty="0"/>
          </a:p>
        </p:txBody>
      </p:sp>
    </p:spTree>
    <p:extLst>
      <p:ext uri="{BB962C8B-B14F-4D97-AF65-F5344CB8AC3E}">
        <p14:creationId xmlns:p14="http://schemas.microsoft.com/office/powerpoint/2010/main" val="958691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0" y="43834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作成（</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年は新型コロナの影響で調査中止）</a:t>
            </a:r>
            <a:endParaRPr kumimoji="1" lang="ja-JP"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77054"/>
            <a:ext cx="8928992" cy="10803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87,501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円と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85,489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円）から</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僅かにに上昇するも、東京とは大きく開きがある状況。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国別では、アメリカ・香港の旅行消費単価は上昇基調にある一方、中国は大幅に減少、台湾・韓国は</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年と比較し、同水準。</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33552" y="2257428"/>
            <a:ext cx="4019258" cy="31072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22" name="正方形/長方形 21"/>
          <p:cNvSpPr/>
          <p:nvPr/>
        </p:nvSpPr>
        <p:spPr>
          <a:xfrm>
            <a:off x="4211960" y="2260377"/>
            <a:ext cx="50522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○国・地域別、訪日外国人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4"/>
          <p:cNvSpPr>
            <a:spLocks noChangeArrowheads="1"/>
          </p:cNvSpPr>
          <p:nvPr/>
        </p:nvSpPr>
        <p:spPr bwMode="auto">
          <a:xfrm>
            <a:off x="107504" y="6469834"/>
            <a:ext cx="5724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トランジット、乗員、１年以上の滞在者等を除く日本を出国する訪日外国人旅行者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2367592611"/>
              </p:ext>
            </p:extLst>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nvGraphicFramePr>
        <p:xfrm>
          <a:off x="4487134" y="2492896"/>
          <a:ext cx="4333337" cy="4066556"/>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121681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61701" y="980728"/>
            <a:ext cx="1872208" cy="338554"/>
          </a:xfrm>
          <a:prstGeom prst="rect">
            <a:avLst/>
          </a:prstGeom>
          <a:solidFill>
            <a:schemeClr val="accent1"/>
          </a:solidFill>
        </p:spPr>
        <p:txBody>
          <a:bodyPr wrap="square" rtlCol="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戦略目標</a:t>
            </a:r>
          </a:p>
        </p:txBody>
      </p:sp>
      <p:sp>
        <p:nvSpPr>
          <p:cNvPr id="23" name="テキスト ボックス 22"/>
          <p:cNvSpPr txBox="1"/>
          <p:nvPr/>
        </p:nvSpPr>
        <p:spPr>
          <a:xfrm>
            <a:off x="2098205" y="980728"/>
            <a:ext cx="3608680"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（目標年は</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年（一部除く））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260648"/>
            <a:ext cx="6513073"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大阪の再生・成長に向けた新戦略</a:t>
            </a:r>
            <a:r>
              <a:rPr kumimoji="1" lang="ja-JP" altLang="en-US" sz="2000" b="1" dirty="0">
                <a:solidFill>
                  <a:schemeClr val="tx1"/>
                </a:solidFill>
                <a:latin typeface="Meiryo UI" panose="020B0604030504040204" pitchFamily="50" charset="-128"/>
                <a:ea typeface="Meiryo UI" panose="020B0604030504040204" pitchFamily="50" charset="-128"/>
              </a:rPr>
              <a:t>」に掲げる目標</a:t>
            </a:r>
          </a:p>
        </p:txBody>
      </p:sp>
      <p:sp>
        <p:nvSpPr>
          <p:cNvPr id="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3</a:t>
            </a:fld>
            <a:endParaRPr lang="ja-JP" altLang="en-US" b="1" dirty="0"/>
          </a:p>
        </p:txBody>
      </p:sp>
      <p:sp>
        <p:nvSpPr>
          <p:cNvPr id="14" name="角丸四角形 13"/>
          <p:cNvSpPr/>
          <p:nvPr/>
        </p:nvSpPr>
        <p:spPr>
          <a:xfrm>
            <a:off x="278373" y="1704646"/>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実質成長率</a:t>
            </a:r>
          </a:p>
        </p:txBody>
      </p:sp>
      <p:sp>
        <p:nvSpPr>
          <p:cNvPr id="15" name="V 字形矢印 14"/>
          <p:cNvSpPr/>
          <p:nvPr/>
        </p:nvSpPr>
        <p:spPr>
          <a:xfrm>
            <a:off x="2393758" y="1776654"/>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6" name="角丸四角形 15"/>
          <p:cNvSpPr/>
          <p:nvPr/>
        </p:nvSpPr>
        <p:spPr>
          <a:xfrm>
            <a:off x="2699792" y="1667493"/>
            <a:ext cx="5940000" cy="541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kumimoji="1"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年度に府内総生産（実質）をコロナ前の</a:t>
            </a:r>
            <a:r>
              <a:rPr kumimoji="1" lang="ja-JP" altLang="en-US" dirty="0">
                <a:solidFill>
                  <a:schemeClr val="tx1"/>
                </a:solidFill>
                <a:latin typeface="Meiryo UI" panose="020B0604030504040204" pitchFamily="50" charset="-128"/>
                <a:ea typeface="Meiryo UI" panose="020B0604030504040204" pitchFamily="50" charset="-128"/>
              </a:rPr>
              <a:t>水準に戻す。</a:t>
            </a:r>
            <a:endParaRPr kumimoji="1"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それを踏まえ年平均２</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以上</a:t>
            </a:r>
          </a:p>
        </p:txBody>
      </p:sp>
      <p:sp>
        <p:nvSpPr>
          <p:cNvPr id="17" name="角丸四角形 16"/>
          <p:cNvSpPr/>
          <p:nvPr/>
        </p:nvSpPr>
        <p:spPr>
          <a:xfrm>
            <a:off x="278373" y="2712758"/>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150" dirty="0">
                <a:solidFill>
                  <a:schemeClr val="tx1"/>
                </a:solidFill>
                <a:latin typeface="Meiryo UI" panose="020B0604030504040204" pitchFamily="50" charset="-128"/>
                <a:ea typeface="Meiryo UI" panose="020B0604030504040204" pitchFamily="50" charset="-128"/>
              </a:rPr>
              <a:t>内外からの誘客</a:t>
            </a:r>
          </a:p>
        </p:txBody>
      </p:sp>
      <p:sp>
        <p:nvSpPr>
          <p:cNvPr id="20" name="角丸四角形 19"/>
          <p:cNvSpPr/>
          <p:nvPr/>
        </p:nvSpPr>
        <p:spPr>
          <a:xfrm>
            <a:off x="2749082" y="2439953"/>
            <a:ext cx="6394918" cy="127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457200"/>
            <a:r>
              <a:rPr lang="ja-JP" altLang="en-US" dirty="0">
                <a:solidFill>
                  <a:schemeClr val="tx1"/>
                </a:solidFill>
                <a:latin typeface="Meiryo UI" panose="020B0604030504040204" pitchFamily="50" charset="-128"/>
                <a:ea typeface="Meiryo UI" panose="020B0604030504040204" pitchFamily="50" charset="-128"/>
              </a:rPr>
              <a:t>・日本人延べ宿泊者数　</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年にコロナ前の水準を上回る　</a:t>
            </a:r>
          </a:p>
          <a:p>
            <a:pPr marL="72000" indent="-457200"/>
            <a:r>
              <a:rPr lang="ja-JP" altLang="en-US" dirty="0">
                <a:solidFill>
                  <a:schemeClr val="tx1"/>
                </a:solidFill>
                <a:latin typeface="Meiryo UI" panose="020B0604030504040204" pitchFamily="50" charset="-128"/>
                <a:ea typeface="Meiryo UI" panose="020B0604030504040204" pitchFamily="50" charset="-128"/>
              </a:rPr>
              <a:t>・来阪外国人旅行者数　入国規制解除から</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rPr>
              <a:t>年後</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にコロナ前の　　　水準を上回る</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278373" y="3849030"/>
            <a:ext cx="1838864" cy="568780"/>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スタートアップ</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創出数</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2717558" y="3992776"/>
            <a:ext cx="5940000" cy="2883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300</a:t>
            </a:r>
            <a:r>
              <a:rPr kumimoji="1" lang="ja-JP" altLang="en-US" dirty="0">
                <a:solidFill>
                  <a:schemeClr val="tx1"/>
                </a:solidFill>
                <a:latin typeface="Meiryo UI" panose="020B0604030504040204" pitchFamily="50" charset="-128"/>
                <a:ea typeface="Meiryo UI" panose="020B0604030504040204" pitchFamily="50" charset="-128"/>
              </a:rPr>
              <a:t>社創出（うち大学発</a:t>
            </a:r>
            <a:r>
              <a:rPr kumimoji="1" lang="en-US" altLang="ja-JP" dirty="0">
                <a:solidFill>
                  <a:schemeClr val="tx1"/>
                </a:solidFill>
                <a:latin typeface="Meiryo UI" panose="020B0604030504040204" pitchFamily="50" charset="-128"/>
                <a:ea typeface="Meiryo UI" panose="020B0604030504040204" pitchFamily="50" charset="-128"/>
              </a:rPr>
              <a:t>100</a:t>
            </a:r>
            <a:r>
              <a:rPr kumimoji="1" lang="ja-JP" altLang="en-US" dirty="0">
                <a:solidFill>
                  <a:schemeClr val="tx1"/>
                </a:solidFill>
                <a:latin typeface="Meiryo UI" panose="020B0604030504040204" pitchFamily="50" charset="-128"/>
                <a:ea typeface="Meiryo UI" panose="020B0604030504040204" pitchFamily="50" charset="-128"/>
              </a:rPr>
              <a:t>社） （</a:t>
            </a:r>
            <a:r>
              <a:rPr kumimoji="1" lang="en-US" altLang="ja-JP" dirty="0">
                <a:solidFill>
                  <a:schemeClr val="tx1"/>
                </a:solidFill>
                <a:latin typeface="Meiryo UI" panose="020B0604030504040204" pitchFamily="50" charset="-128"/>
                <a:ea typeface="Meiryo UI" panose="020B0604030504040204" pitchFamily="50" charset="-128"/>
              </a:rPr>
              <a:t>2024</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27" name="角丸四角形 26"/>
          <p:cNvSpPr/>
          <p:nvPr/>
        </p:nvSpPr>
        <p:spPr>
          <a:xfrm>
            <a:off x="278373" y="4937661"/>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雇用創出数</a:t>
            </a:r>
          </a:p>
        </p:txBody>
      </p:sp>
      <p:sp>
        <p:nvSpPr>
          <p:cNvPr id="28" name="角丸四角形 27"/>
          <p:cNvSpPr/>
          <p:nvPr/>
        </p:nvSpPr>
        <p:spPr>
          <a:xfrm>
            <a:off x="2717558" y="4857142"/>
            <a:ext cx="5940000" cy="631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年以降、年平均２万人以上</a:t>
            </a:r>
          </a:p>
        </p:txBody>
      </p:sp>
      <p:sp>
        <p:nvSpPr>
          <p:cNvPr id="29" name="角丸四角形 28"/>
          <p:cNvSpPr/>
          <p:nvPr/>
        </p:nvSpPr>
        <p:spPr>
          <a:xfrm>
            <a:off x="278373" y="5937262"/>
            <a:ext cx="1838864" cy="516074"/>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府内への転入</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超過数</a:t>
            </a:r>
          </a:p>
        </p:txBody>
      </p:sp>
      <p:sp>
        <p:nvSpPr>
          <p:cNvPr id="30" name="角丸四角形 29"/>
          <p:cNvSpPr/>
          <p:nvPr/>
        </p:nvSpPr>
        <p:spPr>
          <a:xfrm>
            <a:off x="2749082" y="6009270"/>
            <a:ext cx="5940000" cy="330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sp>
        <p:nvSpPr>
          <p:cNvPr id="31" name="V 字形矢印 30"/>
          <p:cNvSpPr/>
          <p:nvPr/>
        </p:nvSpPr>
        <p:spPr>
          <a:xfrm>
            <a:off x="2393758" y="2784766"/>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2" name="V 字形矢印 31"/>
          <p:cNvSpPr/>
          <p:nvPr/>
        </p:nvSpPr>
        <p:spPr>
          <a:xfrm>
            <a:off x="2393758" y="3921038"/>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3" name="V 字形矢印 32"/>
          <p:cNvSpPr/>
          <p:nvPr/>
        </p:nvSpPr>
        <p:spPr>
          <a:xfrm>
            <a:off x="2393758" y="5001158"/>
            <a:ext cx="281514" cy="39831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4" name="V 字形矢印 33"/>
          <p:cNvSpPr/>
          <p:nvPr/>
        </p:nvSpPr>
        <p:spPr>
          <a:xfrm>
            <a:off x="2393758" y="6009270"/>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21" name="角丸四角形 20"/>
          <p:cNvSpPr/>
          <p:nvPr/>
        </p:nvSpPr>
        <p:spPr>
          <a:xfrm>
            <a:off x="4283968" y="3311687"/>
            <a:ext cx="1775823" cy="1474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lvl="0" indent="-265113"/>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具体の時期は改めて設定。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4200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404664"/>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訪日外国人消費の動向と効果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18278" y="2001686"/>
            <a:ext cx="8928992" cy="523220"/>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　　　　　　　　　　　　　　　　　　　　　　　　　　　　</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92702" y="4332351"/>
            <a:ext cx="869977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回あたりの旅行消費単価の推移」グラフとは数値が異なる。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5496" y="4581128"/>
            <a:ext cx="979308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a:t>
            </a:r>
            <a:r>
              <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効果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アジア太平洋研究所</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APIR)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Trend Watch No.65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訪日外国人消費による関西各府県への経済効果」より作成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4694" y="708225"/>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訪日外国人の消費動向をみると、宿泊料金や飲食費や買物代の割合が高い。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中国と台湾、香港では、買物代の構成比が最も高く、アメリカと韓国は宿泊料金の構成比が高いといった</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それぞれの特徴が窺える。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訪日外国人消費の関西名目</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年に初めて１</a:t>
            </a:r>
            <a:r>
              <a:rPr lang="en-US" altLang="ja-JP" sz="18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8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を超え、</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1.08</a:t>
            </a:r>
            <a:r>
              <a:rPr lang="en-US" altLang="ja-JP" sz="16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6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となり、</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lang="en-US" altLang="ja-JP" sz="16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 %</a:t>
            </a:r>
            <a:r>
              <a:rPr lang="en-US" altLang="ja-JP" sz="16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と加速した</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908215562"/>
              </p:ext>
            </p:extLst>
          </p:nvPr>
        </p:nvGraphicFramePr>
        <p:xfrm>
          <a:off x="251520" y="2520836"/>
          <a:ext cx="8229601" cy="1848338"/>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169570">
                <a:tc rowSpan="2">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全体</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台湾</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香港</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アメリカ</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144000">
                <a:tc vMerge="1">
                  <a:txBody>
                    <a:bodyPr/>
                    <a:lstStyle/>
                    <a:p>
                      <a:pPr algn="ctr"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34832"/>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76,743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73,143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34,588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53,784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28.7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74,018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142,256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48,907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49,278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29,600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39,074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53,767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72,435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24,398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21,995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9,253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18,066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22,856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42,384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12,378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6,797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8,006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8,896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16,560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買物代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66,046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119,351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28,853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668,554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36.6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88,905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35.7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53,336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441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226,851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276,604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109,103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187,512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248,882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331,976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92110586"/>
              </p:ext>
            </p:extLst>
          </p:nvPr>
        </p:nvGraphicFramePr>
        <p:xfrm>
          <a:off x="251520" y="4869160"/>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100" dirty="0" err="1">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rPr>
                        <a:t>pt</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78462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89255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 調査実施）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DBJ</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アンケート調査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本問回答者数　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5" name="表 1"/>
          <p:cNvGraphicFramePr>
            <a:graphicFrameLocks noGrp="1"/>
          </p:cNvGraphicFramePr>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理由</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出典：観光庁「訪日外国人消費動向調査」（</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全体回答者数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33,488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人、うち本問回答者数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29,847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sp>
        <p:nvSpPr>
          <p:cNvPr id="9" name="正方形/長方形 8"/>
          <p:cNvSpPr/>
          <p:nvPr/>
        </p:nvSpPr>
        <p:spPr>
          <a:xfrm>
            <a:off x="110989" y="518278"/>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年の訪日</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外国人消費動向調査による旅行目的では、食事や文化、歴史、自然への関心など、いわゆる「コト消費」に関連する理由が大半を示す。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また、大阪に行ってみたいと考えているアジア旅行者においても、伝統的な日本の風物のみならず、現地の人々の生活文化の体験を望む傾向にある。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2" name="表 17"/>
          <p:cNvGraphicFramePr>
            <a:graphicFrameLocks noGrp="1"/>
          </p:cNvGraphicFramePr>
          <p:nvPr/>
        </p:nvGraphicFramePr>
        <p:xfrm>
          <a:off x="173754" y="2996953"/>
          <a:ext cx="4254230" cy="3283820"/>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項目</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日本食を食べること</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46.9</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46.7</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606273201"/>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四季の体感（花見・紅葉・雪等）</a:t>
                      </a: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4044208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都道府県別、タイプ</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別客室稼働率</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出典：観光庁「宿泊旅行統計調査」（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令和６</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 速報値）より作成</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15927" y="1009955"/>
            <a:ext cx="43007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（注）従業員数</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人以下の施設については抽出してサンプル調査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17291"/>
            <a:ext cx="8784468"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ホテル：洋式の構造及び設備を主とする施設を設け、宿泊料を受けて、人を宿泊させるもの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①リゾートホテル：ホテルのうち、行楽地や保養地に建てられた、主に観光客を対象とするもの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％で全国２位。</a:t>
            </a:r>
            <a:b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施設タイプ別の外国人の割合をみると、大阪では、</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シティホテルや簡易宿所やビジネスホテル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の利用割合が高い傾向にある。旅館の利用割合については、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％）から大きく上昇。</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1915622327"/>
              </p:ext>
            </p:extLst>
          </p:nvPr>
        </p:nvGraphicFramePr>
        <p:xfrm>
          <a:off x="107501" y="2592077"/>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旅館</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リゾートホテル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シティホテル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簡易宿所</a:t>
                      </a:r>
                    </a:p>
                  </a:txBody>
                  <a:tcPr anchor="ct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宿泊所</a:t>
                      </a:r>
                    </a:p>
                  </a:txBody>
                  <a:tcPr anchor="ctr"/>
                </a:tc>
                <a:extLst>
                  <a:ext uri="{0D108BD9-81ED-4DB2-BD59-A6C34878D82A}">
                    <a16:rowId xmlns:a16="http://schemas.microsoft.com/office/drawing/2014/main" val="10000"/>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76.3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52.1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千葉県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78.6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83.0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76.8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56.9</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47.5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　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75.8</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51.8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71.4</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chemeClr val="tx1"/>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chemeClr val="tx1"/>
                          </a:solidFill>
                          <a:effectLst/>
                          <a:latin typeface="Meiryo UI" panose="020B0604030504040204" pitchFamily="50" charset="-128"/>
                          <a:ea typeface="Meiryo UI" panose="020B0604030504040204" pitchFamily="50" charset="-128"/>
                        </a:rPr>
                        <a:t>78.9</a:t>
                      </a:r>
                      <a:r>
                        <a:rPr lang="ja-JP" altLang="en-US" sz="1000" b="1"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76.7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49.3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茨城県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46.7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71.7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栃木県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48.4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67.4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佐賀県</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78.8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75.7</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石川県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67.5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大分県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45.4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山梨県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62.3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神奈川県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78.8</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75.5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41.7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山形県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36.9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愛知県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66.8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北海道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沖縄県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60.8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千葉県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75.1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沖縄県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36.0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新潟県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nvGraphicFramePr>
        <p:xfrm>
          <a:off x="107504" y="4924660"/>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0">
                <a:tc rowSpan="3">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p>
                  </a:txBody>
                  <a:tcPr anchor="ctr">
                    <a:solidFill>
                      <a:schemeClr val="accent1">
                        <a:lumMod val="20000"/>
                        <a:lumOff val="80000"/>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34.1%</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28.6%</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40.4%</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56.9%</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42.1%</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p>
                  </a:txBody>
                  <a:tcPr marL="6350" marR="6350" marT="6350" marB="0" anchor="ctr">
                    <a:solidFill>
                      <a:schemeClr val="accent5">
                        <a:lumMod val="20000"/>
                        <a:lumOff val="80000"/>
                      </a:schemeClr>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25.4%</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62.2%</a:t>
                      </a:r>
                    </a:p>
                  </a:txBody>
                  <a:tcPr marL="6350" marR="6350" marT="6350" marB="0" anchor="ctr">
                    <a:solidFill>
                      <a:srgbClr val="F68222"/>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46.9%</a:t>
                      </a:r>
                    </a:p>
                  </a:txBody>
                  <a:tcPr marL="6350" marR="6350" marT="6350" marB="0" anchor="ctr">
                    <a:solidFill>
                      <a:srgbClr val="F68222"/>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62.6%</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36.6%</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a:t>
                      </a:r>
                    </a:p>
                  </a:txBody>
                  <a:tcPr marL="6350" marR="6350" marT="6350" marB="0" anchor="ctr">
                    <a:solidFill>
                      <a:srgbClr val="F68222"/>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4.6%</a:t>
                      </a:r>
                    </a:p>
                  </a:txBody>
                  <a:tcPr marL="6350" marR="6350" marT="6350" marB="0" anchor="ctr">
                    <a:solidFill>
                      <a:srgbClr val="DCE6F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3.5%</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17.5%</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28.5%</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7.1%</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0.8%</a:t>
                      </a:r>
                    </a:p>
                  </a:txBody>
                  <a:tcPr marL="6350" marR="6350" marT="6350" marB="0"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41</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4" name="テキスト ボックス 13"/>
          <p:cNvSpPr txBox="1"/>
          <p:nvPr/>
        </p:nvSpPr>
        <p:spPr>
          <a:xfrm>
            <a:off x="107501" y="4663069"/>
            <a:ext cx="4542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p>
        </p:txBody>
      </p:sp>
      <p:sp>
        <p:nvSpPr>
          <p:cNvPr id="15" name="テキスト ボックス 14"/>
          <p:cNvSpPr txBox="1"/>
          <p:nvPr/>
        </p:nvSpPr>
        <p:spPr>
          <a:xfrm>
            <a:off x="1824336" y="4665276"/>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786011" y="46560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7305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8" name="スライド番号プレースホルダー 2"/>
          <p:cNvSpPr>
            <a:spLocks noGrp="1"/>
          </p:cNvSpPr>
          <p:nvPr>
            <p:ph type="sldNum" sz="quarter" idx="12"/>
          </p:nvPr>
        </p:nvSpPr>
        <p:spPr>
          <a:xfrm>
            <a:off x="7071072" y="64872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42</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9" name="表 1"/>
          <p:cNvGraphicFramePr>
            <a:graphicFrameLocks noGrp="1"/>
          </p:cNvGraphicFramePr>
          <p:nvPr>
            <p:extLst>
              <p:ext uri="{D42A27DB-BD31-4B8C-83A1-F6EECF244321}">
                <p14:modId xmlns:p14="http://schemas.microsoft.com/office/powerpoint/2010/main" val="1579423021"/>
              </p:ext>
            </p:extLst>
          </p:nvPr>
        </p:nvGraphicFramePr>
        <p:xfrm>
          <a:off x="107504" y="2420888"/>
          <a:ext cx="8842109" cy="2448271"/>
        </p:xfrm>
        <a:graphic>
          <a:graphicData uri="http://schemas.openxmlformats.org/drawingml/2006/table">
            <a:tbl>
              <a:tblPr>
                <a:tableStyleId>{5C22544A-7EE6-4342-B048-85BDC9FD1C3A}</a:tableStyleId>
              </a:tblPr>
              <a:tblGrid>
                <a:gridCol w="224383">
                  <a:extLst>
                    <a:ext uri="{9D8B030D-6E8A-4147-A177-3AD203B41FA5}">
                      <a16:colId xmlns:a16="http://schemas.microsoft.com/office/drawing/2014/main" val="20000"/>
                    </a:ext>
                  </a:extLst>
                </a:gridCol>
                <a:gridCol w="869136">
                  <a:extLst>
                    <a:ext uri="{9D8B030D-6E8A-4147-A177-3AD203B41FA5}">
                      <a16:colId xmlns:a16="http://schemas.microsoft.com/office/drawing/2014/main" val="20001"/>
                    </a:ext>
                  </a:extLst>
                </a:gridCol>
                <a:gridCol w="774859">
                  <a:extLst>
                    <a:ext uri="{9D8B030D-6E8A-4147-A177-3AD203B41FA5}">
                      <a16:colId xmlns:a16="http://schemas.microsoft.com/office/drawing/2014/main" val="20002"/>
                    </a:ext>
                  </a:extLst>
                </a:gridCol>
                <a:gridCol w="774859">
                  <a:extLst>
                    <a:ext uri="{9D8B030D-6E8A-4147-A177-3AD203B41FA5}">
                      <a16:colId xmlns:a16="http://schemas.microsoft.com/office/drawing/2014/main" val="20003"/>
                    </a:ext>
                  </a:extLst>
                </a:gridCol>
                <a:gridCol w="774859">
                  <a:extLst>
                    <a:ext uri="{9D8B030D-6E8A-4147-A177-3AD203B41FA5}">
                      <a16:colId xmlns:a16="http://schemas.microsoft.com/office/drawing/2014/main" val="20004"/>
                    </a:ext>
                  </a:extLst>
                </a:gridCol>
                <a:gridCol w="774859">
                  <a:extLst>
                    <a:ext uri="{9D8B030D-6E8A-4147-A177-3AD203B41FA5}">
                      <a16:colId xmlns:a16="http://schemas.microsoft.com/office/drawing/2014/main" val="20005"/>
                    </a:ext>
                  </a:extLst>
                </a:gridCol>
                <a:gridCol w="774859">
                  <a:extLst>
                    <a:ext uri="{9D8B030D-6E8A-4147-A177-3AD203B41FA5}">
                      <a16:colId xmlns:a16="http://schemas.microsoft.com/office/drawing/2014/main" val="20006"/>
                    </a:ext>
                  </a:extLst>
                </a:gridCol>
                <a:gridCol w="774859">
                  <a:extLst>
                    <a:ext uri="{9D8B030D-6E8A-4147-A177-3AD203B41FA5}">
                      <a16:colId xmlns:a16="http://schemas.microsoft.com/office/drawing/2014/main" val="20007"/>
                    </a:ext>
                  </a:extLst>
                </a:gridCol>
                <a:gridCol w="774859">
                  <a:extLst>
                    <a:ext uri="{9D8B030D-6E8A-4147-A177-3AD203B41FA5}">
                      <a16:colId xmlns:a16="http://schemas.microsoft.com/office/drawing/2014/main" val="977273192"/>
                    </a:ext>
                  </a:extLst>
                </a:gridCol>
                <a:gridCol w="774859">
                  <a:extLst>
                    <a:ext uri="{9D8B030D-6E8A-4147-A177-3AD203B41FA5}">
                      <a16:colId xmlns:a16="http://schemas.microsoft.com/office/drawing/2014/main" val="2974679962"/>
                    </a:ext>
                  </a:extLst>
                </a:gridCol>
                <a:gridCol w="774859">
                  <a:extLst>
                    <a:ext uri="{9D8B030D-6E8A-4147-A177-3AD203B41FA5}">
                      <a16:colId xmlns:a16="http://schemas.microsoft.com/office/drawing/2014/main" val="701572423"/>
                    </a:ext>
                  </a:extLst>
                </a:gridCol>
                <a:gridCol w="774859">
                  <a:extLst>
                    <a:ext uri="{9D8B030D-6E8A-4147-A177-3AD203B41FA5}">
                      <a16:colId xmlns:a16="http://schemas.microsoft.com/office/drawing/2014/main" val="347838920"/>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1,558</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1,572</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1,576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1,646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119,230</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122,729</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123,056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128,519</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0" name="正方形/長方形 19"/>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年度の大阪府に届け出のあるホテル・旅館の施設数は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1,646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件、客室数は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128,519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室と増加。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また、特区民泊及び住宅宿泊事業の認定数・届出数は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出典：厚生労働省「衛生行政報告例」</a:t>
            </a:r>
          </a:p>
        </p:txBody>
      </p:sp>
      <p:graphicFrame>
        <p:nvGraphicFramePr>
          <p:cNvPr id="22" name="表 7"/>
          <p:cNvGraphicFramePr>
            <a:graphicFrameLocks noGrp="1"/>
          </p:cNvGraphicFramePr>
          <p:nvPr>
            <p:extLst>
              <p:ext uri="{D42A27DB-BD31-4B8C-83A1-F6EECF244321}">
                <p14:modId xmlns:p14="http://schemas.microsoft.com/office/powerpoint/2010/main" val="4185054118"/>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6,077</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住宅宿泊事業届出住宅数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2,035</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23" name="正方形/長方形 22"/>
          <p:cNvSpPr/>
          <p:nvPr/>
        </p:nvSpPr>
        <p:spPr>
          <a:xfrm>
            <a:off x="35495" y="4957297"/>
            <a:ext cx="9084709" cy="307777"/>
          </a:xfrm>
          <a:prstGeom prst="rect">
            <a:avLst/>
          </a:prstGeom>
        </p:spPr>
        <p:txBody>
          <a:bodyPr wrap="square">
            <a:spAutoFit/>
          </a:bodyPr>
          <a:lstStyle/>
          <a:p>
            <a:pPr marL="177800" lvl="0" indent="-177800">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特区民泊及び住宅宿泊事業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の認定数・届出数（</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572000" y="5887756"/>
            <a:ext cx="3744416" cy="415498"/>
          </a:xfrm>
          <a:prstGeom prst="rect">
            <a:avLst/>
          </a:prstGeom>
          <a:noFill/>
        </p:spPr>
        <p:txBody>
          <a:bodyPr wrap="square" rtlCol="0">
            <a:spAutoFit/>
          </a:bodyPr>
          <a:lstStyle/>
          <a:p>
            <a:pPr lvl="0">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特区民泊の特定認定施設数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2025/3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末時点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住宅宿泊事業届出住宅数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2025/3/14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時点</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4614F87-AAF3-4FD2-B1CC-3CC3340C2EEA}"/>
              </a:ext>
            </a:extLst>
          </p:cNvPr>
          <p:cNvSpPr txBox="1"/>
          <p:nvPr/>
        </p:nvSpPr>
        <p:spPr>
          <a:xfrm>
            <a:off x="4479220" y="5222537"/>
            <a:ext cx="4989323" cy="577081"/>
          </a:xfrm>
          <a:prstGeom prst="rect">
            <a:avLst/>
          </a:prstGeom>
          <a:noFill/>
        </p:spPr>
        <p:txBody>
          <a:bodyPr wrap="square" rtlCol="0">
            <a:spAutoFit/>
          </a:bodyPr>
          <a:lstStyle/>
          <a:p>
            <a:pPr marL="177800" lvl="0" indent="-17780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7800" lvl="0" indent="-17780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特区民泊：府内市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などから作成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7800" lvl="0" indent="-177800">
              <a:defRPr/>
            </a:pPr>
            <a:r>
              <a:rPr lang="zh-TW" altLang="en-US" sz="1050" dirty="0">
                <a:latin typeface="Meiryo UI" panose="020B0604030504040204" pitchFamily="50" charset="-128"/>
                <a:ea typeface="Meiryo UI" panose="020B0604030504040204" pitchFamily="50" charset="-128"/>
                <a:cs typeface="Meiryo UI" panose="020B0604030504040204" pitchFamily="50" charset="-128"/>
              </a:rPr>
              <a:t>住宅宿泊事業</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：国土交通省「住宅宿泊事業法に基づく届出及び登録の状況一覧」</a:t>
            </a:r>
          </a:p>
        </p:txBody>
      </p:sp>
    </p:spTree>
    <p:extLst>
      <p:ext uri="{BB962C8B-B14F-4D97-AF65-F5344CB8AC3E}">
        <p14:creationId xmlns:p14="http://schemas.microsoft.com/office/powerpoint/2010/main" val="152616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国際会議の開催件数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出典：日本政府観光局（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JNTO)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「国際会議統計」より作成</a:t>
            </a:r>
          </a:p>
        </p:txBody>
      </p:sp>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件）からは増加。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332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件）や愛知（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 、福岡（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件）となっており、特に、東京とは大きく開きがある状況。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graphicFrame>
        <p:nvGraphicFramePr>
          <p:cNvPr id="3" name="グラフ 2">
            <a:extLst>
              <a:ext uri="{FF2B5EF4-FFF2-40B4-BE49-F238E27FC236}">
                <a16:creationId xmlns:a16="http://schemas.microsoft.com/office/drawing/2014/main" id="{6F6C4561-43D9-745A-25CC-26BEFB314E79}"/>
              </a:ext>
            </a:extLst>
          </p:cNvPr>
          <p:cNvGraphicFramePr>
            <a:graphicFrameLocks/>
          </p:cNvGraphicFramePr>
          <p:nvPr>
            <p:extLst>
              <p:ext uri="{D42A27DB-BD31-4B8C-83A1-F6EECF244321}">
                <p14:modId xmlns:p14="http://schemas.microsoft.com/office/powerpoint/2010/main" val="327322047"/>
              </p:ext>
            </p:extLst>
          </p:nvPr>
        </p:nvGraphicFramePr>
        <p:xfrm>
          <a:off x="355706" y="2549967"/>
          <a:ext cx="8352928" cy="4060134"/>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9B2FC9E3-9201-CFA7-EC41-4E476B5B6387}"/>
              </a:ext>
            </a:extLst>
          </p:cNvPr>
          <p:cNvSpPr txBox="1"/>
          <p:nvPr/>
        </p:nvSpPr>
        <p:spPr>
          <a:xfrm>
            <a:off x="8740564" y="6488668"/>
            <a:ext cx="458513" cy="369332"/>
          </a:xfrm>
          <a:prstGeom prst="rect">
            <a:avLst/>
          </a:prstGeom>
          <a:noFill/>
        </p:spPr>
        <p:txBody>
          <a:bodyPr wrap="square" rtlCol="0">
            <a:spAutoFit/>
          </a:bodyPr>
          <a:lstStyle/>
          <a:p>
            <a:r>
              <a:rPr lang="en-US" altLang="ja-JP" b="1" dirty="0"/>
              <a:t>43</a:t>
            </a:r>
          </a:p>
        </p:txBody>
      </p:sp>
    </p:spTree>
    <p:extLst>
      <p:ext uri="{BB962C8B-B14F-4D97-AF65-F5344CB8AC3E}">
        <p14:creationId xmlns:p14="http://schemas.microsoft.com/office/powerpoint/2010/main" val="251295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第２章　３．スタートアップ、イノベーションの創出</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44</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020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企業の新規上場動向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出典：日本取引所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23" name="正方形/長方形 22"/>
          <p:cNvSpPr/>
          <p:nvPr/>
        </p:nvSpPr>
        <p:spPr>
          <a:xfrm>
            <a:off x="107504" y="908719"/>
            <a:ext cx="8928992" cy="531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の大阪府の新規上場企業数は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社。全国では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であるが</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、東京都との差が大きい。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7504" y="3960122"/>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年に上場した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大阪企業</a:t>
            </a:r>
          </a:p>
        </p:txBody>
      </p:sp>
      <p:sp>
        <p:nvSpPr>
          <p:cNvPr id="13" name="テキスト ボックス 12"/>
          <p:cNvSpPr txBox="1"/>
          <p:nvPr/>
        </p:nvSpPr>
        <p:spPr>
          <a:xfrm>
            <a:off x="107504" y="1556792"/>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45</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5" name="グラフ 14"/>
          <p:cNvGraphicFramePr>
            <a:graphicFrameLocks/>
          </p:cNvGraphicFramePr>
          <p:nvPr/>
        </p:nvGraphicFramePr>
        <p:xfrm>
          <a:off x="-324544" y="1846328"/>
          <a:ext cx="8779266" cy="1824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 10">
            <a:extLst>
              <a:ext uri="{FF2B5EF4-FFF2-40B4-BE49-F238E27FC236}">
                <a16:creationId xmlns:a16="http://schemas.microsoft.com/office/drawing/2014/main" id="{CC85267E-3969-4A5C-9D7D-48067C45DEAF}"/>
              </a:ext>
            </a:extLst>
          </p:cNvPr>
          <p:cNvGraphicFramePr>
            <a:graphicFrameLocks noGrp="1"/>
          </p:cNvGraphicFramePr>
          <p:nvPr/>
        </p:nvGraphicFramePr>
        <p:xfrm>
          <a:off x="376494" y="4329828"/>
          <a:ext cx="8391012" cy="1350653"/>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企業名</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市場区分</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主な事業内容</a:t>
                      </a:r>
                    </a:p>
                  </a:txBody>
                  <a:tcPr anchor="ctr"/>
                </a:tc>
                <a:extLst>
                  <a:ext uri="{0D108BD9-81ED-4DB2-BD59-A6C34878D82A}">
                    <a16:rowId xmlns:a16="http://schemas.microsoft.com/office/drawing/2014/main" val="10000"/>
                  </a:ext>
                </a:extLst>
              </a:tr>
              <a:tr h="273825">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STG</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lang="ja-JP" altLang="en-US" sz="1100" dirty="0">
                          <a:latin typeface="Meiryo UI" panose="020B0604030504040204" pitchFamily="50" charset="-128"/>
                          <a:ea typeface="Meiryo UI" panose="020B0604030504040204" pitchFamily="50" charset="-128"/>
                        </a:rPr>
                        <a:t>マグネシウムおよびアルミダイカスト製品製造</a:t>
                      </a:r>
                    </a:p>
                  </a:txBody>
                  <a:tcPr anchor="ctr"/>
                </a:tc>
                <a:extLst>
                  <a:ext uri="{0D108BD9-81ED-4DB2-BD59-A6C34878D82A}">
                    <a16:rowId xmlns:a16="http://schemas.microsoft.com/office/drawing/2014/main" val="10002"/>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株式会社ジンジブ</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「採用・教育・定着」に貢献する事業</a:t>
                      </a:r>
                    </a:p>
                  </a:txBody>
                  <a:tcPr anchor="ctr"/>
                </a:tc>
                <a:extLst>
                  <a:ext uri="{0D108BD9-81ED-4DB2-BD59-A6C34878D82A}">
                    <a16:rowId xmlns:a16="http://schemas.microsoft.com/office/drawing/2014/main" val="10003"/>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D&amp;M</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カンパニー</a:t>
                      </a:r>
                    </a:p>
                  </a:txBody>
                  <a:tcPr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医療・介護やヘルスケア関連事業者への経営サポート事業</a:t>
                      </a:r>
                    </a:p>
                  </a:txBody>
                  <a:tcPr anchor="ctr"/>
                </a:tc>
                <a:extLst>
                  <a:ext uri="{0D108BD9-81ED-4DB2-BD59-A6C34878D82A}">
                    <a16:rowId xmlns:a16="http://schemas.microsoft.com/office/drawing/2014/main" val="4021353757"/>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WOLVES HAND</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動物病院、獣医師向けセミナー、トリミングサロン、ペットホテルの経営</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2178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金融機関提案型融資の実績（年度ベース）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「制度融資の実績」より作成</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107504" y="1124743"/>
            <a:ext cx="8928992" cy="8640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の金融機関提案型融資の実績</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 </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177</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億円増加し</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320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46</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7" name="グラフ 6">
            <a:extLst>
              <a:ext uri="{FF2B5EF4-FFF2-40B4-BE49-F238E27FC236}">
                <a16:creationId xmlns:a16="http://schemas.microsoft.com/office/drawing/2014/main" id="{08783DA6-57EE-43A4-8105-2154AE102818}"/>
              </a:ext>
            </a:extLst>
          </p:cNvPr>
          <p:cNvGraphicFramePr>
            <a:graphicFrameLocks/>
          </p:cNvGraphicFramePr>
          <p:nvPr>
            <p:extLst>
              <p:ext uri="{D42A27DB-BD31-4B8C-83A1-F6EECF244321}">
                <p14:modId xmlns:p14="http://schemas.microsoft.com/office/powerpoint/2010/main" val="2027745629"/>
              </p:ext>
            </p:extLst>
          </p:nvPr>
        </p:nvGraphicFramePr>
        <p:xfrm>
          <a:off x="338137" y="2165870"/>
          <a:ext cx="8467725" cy="4686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3777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創業・スタートアップ支援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r>
              <a:rPr lang="en-US" altLang="ja-JP" dirty="0"/>
              <a:t>47</a:t>
            </a:r>
            <a:endParaRPr lang="ja-JP" altLang="en-US" dirty="0"/>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35" name="正方形/長方形 34"/>
          <p:cNvSpPr/>
          <p:nvPr/>
        </p:nvSpPr>
        <p:spPr>
          <a:xfrm>
            <a:off x="5165366" y="2232635"/>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成長志向創業者支援事業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50" name="テキスト ボックス 49"/>
          <p:cNvSpPr txBox="1"/>
          <p:nvPr/>
        </p:nvSpPr>
        <p:spPr>
          <a:xfrm>
            <a:off x="3241937" y="3076614"/>
            <a:ext cx="2004947" cy="577081"/>
          </a:xfrm>
          <a:prstGeom prst="rect">
            <a:avLst/>
          </a:prstGeom>
        </p:spPr>
        <p:txBody>
          <a:bodyPr wrap="square" rtlCol="0">
            <a:spAutoFit/>
          </a:bodyPr>
          <a:lstStyle/>
          <a:p>
            <a:r>
              <a:rPr lang="ja-JP" altLang="en-US" sz="1050" dirty="0">
                <a:latin typeface="+mn-ea"/>
              </a:rPr>
              <a:t>ビジネスプランの発掘から成長過程に至るまで、創業者の着実な成長を支援</a:t>
            </a:r>
          </a:p>
        </p:txBody>
      </p:sp>
      <p:sp>
        <p:nvSpPr>
          <p:cNvPr id="55" name="正方形/長方形 54"/>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整備の推進を図っている。特に、高い技術力やイノベーティブなアイデアで成長をめざすスタートアップについては、大阪全体の経済成長のけん引役となりうる。その創業・成長に向けて、府市の各種支援施策を（公財）大阪産業局に集約し、一体的なバリューチェーンを提供するよう、支援の取組みを強化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5100201" y="2465382"/>
            <a:ext cx="3986364" cy="2954655"/>
          </a:xfrm>
          <a:prstGeom prst="rect">
            <a:avLst/>
          </a:prstGeom>
        </p:spPr>
        <p:txBody>
          <a:bodyPr wrap="square">
            <a:spAutoFit/>
          </a:bodyPr>
          <a:lstStyle/>
          <a:p>
            <a:pPr marL="177800" indent="-177800"/>
            <a:r>
              <a:rPr lang="ja-JP" altLang="en-US" sz="1200" dirty="0">
                <a:latin typeface="HGPｺﾞｼｯｸE" pitchFamily="50" charset="-128"/>
                <a:ea typeface="HGPｺﾞｼｯｸE" pitchFamily="50" charset="-128"/>
              </a:rPr>
              <a:t>〇</a:t>
            </a:r>
            <a:r>
              <a:rPr lang="en-US" altLang="ja-JP" sz="1200" dirty="0">
                <a:latin typeface="HGPｺﾞｼｯｸE" pitchFamily="50" charset="-128"/>
                <a:ea typeface="HGPｺﾞｼｯｸE" pitchFamily="50" charset="-128"/>
              </a:rPr>
              <a:t>2019(</a:t>
            </a:r>
            <a:r>
              <a:rPr lang="ja-JP" altLang="en-US" sz="1200" dirty="0">
                <a:latin typeface="HGPｺﾞｼｯｸE" pitchFamily="50" charset="-128"/>
                <a:ea typeface="HGPｺﾞｼｯｸE" pitchFamily="50" charset="-128"/>
              </a:rPr>
              <a:t>令和元年</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a:t>
            </a:r>
            <a:endParaRPr lang="en-US" altLang="ja-JP" sz="1200" dirty="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スタートアップを対象として、起業前後の初期段階と、一定の成長を遂げ、さらなる発展を目指す段階それぞれに対して、その成長速度・成功確率を高めるための支援を実施。</a:t>
            </a:r>
            <a:endParaRPr lang="en-US" altLang="ja-JP" sz="1050" dirty="0">
              <a:latin typeface="+mn-ea"/>
              <a:cs typeface="Meiryo UI" panose="020B0604030504040204" pitchFamily="50" charset="-128"/>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a:latin typeface="+mn-ea"/>
                <a:cs typeface="Meiryo UI" panose="020B0604030504040204" pitchFamily="50" charset="-128"/>
              </a:rPr>
              <a:t>　　　</a:t>
            </a:r>
            <a:r>
              <a:rPr lang="ja-JP" altLang="en-US" sz="1050" dirty="0">
                <a:latin typeface="+mn-ea"/>
              </a:rPr>
              <a:t>初期段階においては、専門的ノウハウの体系的な習得のほか、既存企業との連携・協業の機会等の提供により、成長に向けたスタートダッシュを支援。</a:t>
            </a:r>
            <a:endParaRPr lang="en-US" altLang="ja-JP" sz="1050" dirty="0">
              <a:latin typeface="+mn-ea"/>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a:latin typeface="+mn-ea"/>
                <a:cs typeface="Meiryo UI" panose="020B0604030504040204" pitchFamily="50" charset="-128"/>
              </a:rPr>
              <a:t>　　　発展段階においては、株式上場や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a:t>
            </a:r>
            <a:r>
              <a:rPr lang="ja-JP" altLang="en-US" sz="1050" strike="sngStrike" dirty="0">
                <a:latin typeface="+mn-ea"/>
                <a:cs typeface="Meiryo UI" panose="020B0604030504040204" pitchFamily="50" charset="-128"/>
              </a:rPr>
              <a:t> </a:t>
            </a:r>
            <a:r>
              <a:rPr lang="ja-JP" altLang="en-US" sz="1050" dirty="0">
                <a:latin typeface="+mn-ea"/>
                <a:cs typeface="Meiryo UI" panose="020B0604030504040204" pitchFamily="50" charset="-128"/>
              </a:rPr>
              <a:t>スタートアップとして、成功起業家によるメンタリングや首都圏等での情報発信支援など、その先の成長を見据えた企業価値の向上を支援。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28" name="正方形/長方形 27"/>
          <p:cNvSpPr/>
          <p:nvPr/>
        </p:nvSpPr>
        <p:spPr>
          <a:xfrm>
            <a:off x="93646" y="2227527"/>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大阪起業家グローイングアップ事業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241937" y="3691104"/>
            <a:ext cx="2053560" cy="1277273"/>
          </a:xfrm>
          <a:prstGeom prst="rect">
            <a:avLst/>
          </a:prstGeom>
          <a:noFill/>
        </p:spPr>
        <p:txBody>
          <a:bodyPr wrap="square" rtlCol="0">
            <a:spAutoFit/>
          </a:bodyPr>
          <a:lstStyle/>
          <a:p>
            <a:r>
              <a:rPr kumimoji="1" lang="en-US" altLang="ja-JP" sz="1100" dirty="0"/>
              <a:t>【</a:t>
            </a:r>
            <a:r>
              <a:rPr kumimoji="1" lang="ja-JP" altLang="en-US" sz="1100" dirty="0"/>
              <a:t>補助金</a:t>
            </a:r>
            <a:r>
              <a:rPr kumimoji="1" lang="en-US" altLang="ja-JP" sz="1100" dirty="0"/>
              <a:t>】</a:t>
            </a:r>
          </a:p>
          <a:p>
            <a:r>
              <a:rPr lang="ja-JP" altLang="en-US" sz="1100" dirty="0"/>
              <a:t>優勝 ： </a:t>
            </a:r>
            <a:r>
              <a:rPr lang="en-US" altLang="ja-JP" sz="1100" dirty="0"/>
              <a:t>100</a:t>
            </a:r>
            <a:r>
              <a:rPr lang="ja-JP" altLang="en-US" sz="1100" dirty="0"/>
              <a:t>万円（</a:t>
            </a:r>
            <a:r>
              <a:rPr lang="en-US" altLang="ja-JP" sz="1100" dirty="0"/>
              <a:t>1</a:t>
            </a:r>
            <a:r>
              <a:rPr lang="ja-JP" altLang="en-US" sz="1100" dirty="0"/>
              <a:t>者</a:t>
            </a:r>
            <a:r>
              <a:rPr lang="en-US" altLang="ja-JP" sz="1100" dirty="0"/>
              <a:t>×2</a:t>
            </a:r>
            <a:r>
              <a:rPr lang="ja-JP" altLang="en-US" sz="1100" dirty="0"/>
              <a:t>回）</a:t>
            </a:r>
            <a:endParaRPr lang="en-US" altLang="ja-JP" sz="1100" dirty="0"/>
          </a:p>
          <a:p>
            <a:r>
              <a:rPr lang="ja-JP" altLang="en-US" sz="1100" dirty="0"/>
              <a:t>準優勝 ： </a:t>
            </a:r>
            <a:r>
              <a:rPr lang="en-US" altLang="ja-JP" sz="1100" dirty="0"/>
              <a:t>50</a:t>
            </a:r>
            <a:r>
              <a:rPr lang="ja-JP" altLang="en-US" sz="1100" dirty="0"/>
              <a:t>万円（</a:t>
            </a:r>
            <a:r>
              <a:rPr lang="en-US" altLang="ja-JP" sz="1100" dirty="0"/>
              <a:t>2</a:t>
            </a:r>
            <a:r>
              <a:rPr lang="ja-JP" altLang="en-US" sz="1100" dirty="0"/>
              <a:t>者</a:t>
            </a:r>
            <a:r>
              <a:rPr lang="en-US" altLang="ja-JP" sz="1100" dirty="0"/>
              <a:t>×2</a:t>
            </a:r>
            <a:r>
              <a:rPr lang="ja-JP" altLang="en-US" sz="1100" dirty="0"/>
              <a:t>回）</a:t>
            </a:r>
            <a:endParaRPr kumimoji="1" lang="en-US" altLang="ja-JP" sz="1100" dirty="0"/>
          </a:p>
          <a:p>
            <a:endParaRPr kumimoji="1" lang="en-US" altLang="ja-JP" sz="1100" dirty="0"/>
          </a:p>
          <a:p>
            <a:r>
              <a:rPr lang="en-US" altLang="ja-JP" sz="1100" dirty="0"/>
              <a:t>【</a:t>
            </a:r>
            <a:r>
              <a:rPr lang="ja-JP" altLang="en-US" sz="1100" dirty="0"/>
              <a:t>ハンズオン支援</a:t>
            </a:r>
            <a:r>
              <a:rPr lang="en-US" altLang="ja-JP" sz="1100" dirty="0"/>
              <a:t>】</a:t>
            </a:r>
          </a:p>
          <a:p>
            <a:r>
              <a:rPr kumimoji="1" lang="ja-JP" altLang="en-US" sz="1100" dirty="0"/>
              <a:t>優勝・準優勝者に対し、受賞後</a:t>
            </a:r>
            <a:endParaRPr kumimoji="1" lang="en-US" altLang="ja-JP" sz="1100" dirty="0"/>
          </a:p>
          <a:p>
            <a:r>
              <a:rPr kumimoji="1" lang="en-US" altLang="ja-JP" sz="1100" dirty="0"/>
              <a:t>3</a:t>
            </a:r>
            <a:r>
              <a:rPr kumimoji="1" lang="ja-JP" altLang="en-US" sz="1100" dirty="0"/>
              <a:t>ヵ月のハンズオン支援</a:t>
            </a: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95" y="2348880"/>
            <a:ext cx="3318539" cy="2697542"/>
          </a:xfrm>
          <a:prstGeom prst="rect">
            <a:avLst/>
          </a:prstGeom>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2664333"/>
            <a:ext cx="1672376" cy="274569"/>
          </a:xfrm>
          <a:prstGeom prst="rect">
            <a:avLst/>
          </a:prstGeom>
        </p:spPr>
      </p:pic>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1937" y="2474548"/>
            <a:ext cx="1781474" cy="571773"/>
          </a:xfrm>
          <a:prstGeom prst="rect">
            <a:avLst/>
          </a:prstGeom>
        </p:spPr>
      </p:pic>
      <p:sp>
        <p:nvSpPr>
          <p:cNvPr id="32" name="正方形/長方形 31">
            <a:extLst>
              <a:ext uri="{FF2B5EF4-FFF2-40B4-BE49-F238E27FC236}">
                <a16:creationId xmlns:a16="http://schemas.microsoft.com/office/drawing/2014/main" id="{4B52FC24-DA2B-4329-9A35-EB62C7A362AF}"/>
              </a:ext>
            </a:extLst>
          </p:cNvPr>
          <p:cNvSpPr/>
          <p:nvPr/>
        </p:nvSpPr>
        <p:spPr>
          <a:xfrm>
            <a:off x="113024" y="5094145"/>
            <a:ext cx="3565400" cy="276999"/>
          </a:xfrm>
          <a:prstGeom prst="rect">
            <a:avLst/>
          </a:prstGeom>
        </p:spPr>
        <p:txBody>
          <a:bodyPr wrap="none">
            <a:spAutoFit/>
          </a:bodyPr>
          <a:lstStyle/>
          <a:p>
            <a:pPr marL="177800" indent="-177800" algn="dist"/>
            <a:r>
              <a:rPr lang="en-US" altLang="ja-JP" sz="1200" spc="-150" dirty="0">
                <a:latin typeface="HGPｺﾞｼｯｸE" pitchFamily="50" charset="-128"/>
                <a:ea typeface="HGPｺﾞｼｯｸE" pitchFamily="50" charset="-128"/>
              </a:rPr>
              <a:t>【</a:t>
            </a:r>
            <a:r>
              <a:rPr lang="ja-JP" altLang="en-US" sz="1200" spc="-150" dirty="0">
                <a:latin typeface="HGPｺﾞｼｯｸE" pitchFamily="50" charset="-128"/>
                <a:ea typeface="HGPｺﾞｼｯｸE" pitchFamily="50" charset="-128"/>
              </a:rPr>
              <a:t>ＯＩＨスタートアップアクセラレーションプログラム（ＯＳＡＰ）</a:t>
            </a:r>
            <a:r>
              <a:rPr lang="en-US" altLang="ja-JP" sz="1200" spc="-150" dirty="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8384" y="5359769"/>
            <a:ext cx="5112568" cy="415498"/>
          </a:xfrm>
          <a:prstGeom prst="rect">
            <a:avLst/>
          </a:prstGeom>
          <a:noFill/>
        </p:spPr>
        <p:txBody>
          <a:bodyPr wrap="square" rtlCol="0">
            <a:spAutoFit/>
          </a:bodyPr>
          <a:lstStyle/>
          <a:p>
            <a:r>
              <a:rPr lang="ja-JP" altLang="en-US" sz="1050" dirty="0">
                <a:latin typeface="+mn-ea"/>
              </a:rPr>
              <a:t>大阪市が開設している大阪イノベーションハブ（ＯＩＨ）において、</a:t>
            </a:r>
            <a:endParaRPr lang="en-US" altLang="ja-JP" sz="1050" dirty="0">
              <a:latin typeface="+mn-ea"/>
            </a:endParaRPr>
          </a:p>
          <a:p>
            <a:r>
              <a:rPr lang="ja-JP" altLang="en-US" sz="1050" dirty="0">
                <a:latin typeface="+mn-ea"/>
              </a:rPr>
              <a:t>有望なアーリー期のスタートアップを発掘し、短期間での集中支援により成長を加速</a:t>
            </a:r>
          </a:p>
        </p:txBody>
      </p:sp>
      <p:sp>
        <p:nvSpPr>
          <p:cNvPr id="38" name="タイトル 1">
            <a:extLst>
              <a:ext uri="{FF2B5EF4-FFF2-40B4-BE49-F238E27FC236}">
                <a16:creationId xmlns:a16="http://schemas.microsoft.com/office/drawing/2014/main" id="{DB0DCB9B-B97D-4BC2-BD4C-2DEA5AC63B23}"/>
              </a:ext>
            </a:extLst>
          </p:cNvPr>
          <p:cNvSpPr txBox="1">
            <a:spLocks/>
          </p:cNvSpPr>
          <p:nvPr/>
        </p:nvSpPr>
        <p:spPr>
          <a:xfrm>
            <a:off x="124696" y="5742273"/>
            <a:ext cx="1177616"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a:solidFill>
                  <a:schemeClr val="tx1"/>
                </a:solidFill>
                <a:latin typeface="+mn-ea"/>
              </a:rPr>
              <a:t>創業後５年程度（アーリー期）</a:t>
            </a:r>
            <a:br>
              <a:rPr lang="en-US" altLang="ja-JP" sz="1100" dirty="0">
                <a:solidFill>
                  <a:schemeClr val="tx1"/>
                </a:solidFill>
                <a:latin typeface="+mn-ea"/>
              </a:rPr>
            </a:br>
            <a:r>
              <a:rPr lang="ja-JP" altLang="en-US" sz="1100" dirty="0">
                <a:solidFill>
                  <a:schemeClr val="tx1"/>
                </a:solidFill>
                <a:latin typeface="+mn-ea"/>
              </a:rPr>
              <a:t>スタートアップの</a:t>
            </a:r>
            <a:br>
              <a:rPr lang="en-US" altLang="ja-JP" sz="1100" dirty="0">
                <a:solidFill>
                  <a:schemeClr val="tx1"/>
                </a:solidFill>
                <a:latin typeface="+mn-ea"/>
              </a:rPr>
            </a:br>
            <a:r>
              <a:rPr lang="ja-JP" altLang="en-US" sz="1100" dirty="0">
                <a:solidFill>
                  <a:schemeClr val="tx1"/>
                </a:solidFill>
                <a:latin typeface="+mn-ea"/>
              </a:rPr>
              <a:t>募集・選定</a:t>
            </a:r>
          </a:p>
        </p:txBody>
      </p:sp>
      <p:sp>
        <p:nvSpPr>
          <p:cNvPr id="40" name="二等辺三角形 39"/>
          <p:cNvSpPr/>
          <p:nvPr/>
        </p:nvSpPr>
        <p:spPr>
          <a:xfrm rot="5400000">
            <a:off x="1053568"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サブタイトル 2"/>
          <p:cNvSpPr txBox="1">
            <a:spLocks/>
          </p:cNvSpPr>
          <p:nvPr/>
        </p:nvSpPr>
        <p:spPr>
          <a:xfrm>
            <a:off x="1566950" y="5763892"/>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a:solidFill>
                  <a:schemeClr val="tx1"/>
                </a:solidFill>
                <a:latin typeface="+mn-ea"/>
              </a:rPr>
              <a:t>関西を中心に約</a:t>
            </a:r>
            <a:r>
              <a:rPr lang="en-US" altLang="ja-JP" sz="1100" dirty="0">
                <a:solidFill>
                  <a:schemeClr val="tx1"/>
                </a:solidFill>
                <a:latin typeface="+mn-ea"/>
              </a:rPr>
              <a:t>100</a:t>
            </a:r>
            <a:r>
              <a:rPr lang="ja-JP" altLang="en-US" sz="1100" dirty="0">
                <a:solidFill>
                  <a:schemeClr val="tx1"/>
                </a:solidFill>
                <a:latin typeface="+mn-ea"/>
              </a:rPr>
              <a:t>名の支援者（メンター）　が集結 </a:t>
            </a:r>
            <a:endParaRPr lang="en-US" altLang="ja-JP" sz="1100" dirty="0">
              <a:solidFill>
                <a:schemeClr val="tx1"/>
              </a:solidFill>
              <a:latin typeface="+mn-ea"/>
            </a:endParaRPr>
          </a:p>
          <a:p>
            <a:pPr marL="0" indent="0">
              <a:buNone/>
            </a:pP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zh-TW" altLang="en-US" sz="1100" dirty="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a:solidFill>
                  <a:schemeClr val="tx1"/>
                </a:solidFill>
                <a:latin typeface="+mn-ea"/>
              </a:rPr>
              <a:t>メンタリング</a:t>
            </a:r>
            <a:endParaRPr lang="en-US" altLang="ja-JP" sz="1100" dirty="0">
              <a:solidFill>
                <a:schemeClr val="tx1"/>
              </a:solidFill>
              <a:latin typeface="+mn-ea"/>
            </a:endParaRPr>
          </a:p>
          <a:p>
            <a:pPr marL="0" indent="0">
              <a:buNone/>
            </a:pPr>
            <a:r>
              <a:rPr lang="ja-JP" altLang="en-US" sz="1100" dirty="0">
                <a:solidFill>
                  <a:schemeClr val="tx1"/>
                </a:solidFill>
                <a:latin typeface="+mn-ea"/>
              </a:rPr>
              <a:t>・大企業との連携支援</a:t>
            </a:r>
            <a:endParaRPr lang="en-US" altLang="ja-JP" sz="1100" dirty="0">
              <a:solidFill>
                <a:schemeClr val="tx1"/>
              </a:solidFill>
              <a:latin typeface="+mn-ea"/>
            </a:endParaRPr>
          </a:p>
          <a:p>
            <a:pPr marL="0" indent="0">
              <a:buNone/>
            </a:pPr>
            <a:r>
              <a:rPr lang="ja-JP" altLang="en-US" sz="1100" dirty="0">
                <a:solidFill>
                  <a:schemeClr val="tx1"/>
                </a:solidFill>
                <a:latin typeface="+mn-ea"/>
              </a:rPr>
              <a:t>・資金獲得支援</a:t>
            </a:r>
            <a:r>
              <a:rPr lang="ja-JP" altLang="en-US" sz="1100" strike="sngStrike" dirty="0">
                <a:solidFill>
                  <a:srgbClr val="FF0000"/>
                </a:solidFill>
                <a:latin typeface="+mn-ea"/>
              </a:rPr>
              <a:t>　</a:t>
            </a:r>
            <a:endParaRPr lang="en-US" altLang="ja-JP" sz="1100" strike="sngStrike" dirty="0">
              <a:solidFill>
                <a:srgbClr val="FF0000"/>
              </a:solidFill>
              <a:latin typeface="+mn-ea"/>
            </a:endParaRPr>
          </a:p>
          <a:p>
            <a:pPr marL="0" indent="0">
              <a:buNone/>
            </a:pPr>
            <a:r>
              <a:rPr lang="ja-JP" altLang="en-US" sz="1100" dirty="0">
                <a:solidFill>
                  <a:schemeClr val="tx1"/>
                </a:solidFill>
                <a:latin typeface="+mn-ea"/>
              </a:rPr>
              <a:t>　など、約４か月間の集中支援</a:t>
            </a:r>
            <a:endParaRPr lang="en-US" altLang="ja-JP" sz="1100" dirty="0">
              <a:solidFill>
                <a:schemeClr val="tx1"/>
              </a:solidFill>
              <a:latin typeface="+mn-ea"/>
            </a:endParaRPr>
          </a:p>
        </p:txBody>
      </p:sp>
      <p:sp>
        <p:nvSpPr>
          <p:cNvPr id="42" name="角丸四角形 41"/>
          <p:cNvSpPr/>
          <p:nvPr/>
        </p:nvSpPr>
        <p:spPr>
          <a:xfrm>
            <a:off x="5342880" y="5243436"/>
            <a:ext cx="3456383" cy="896902"/>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a:solidFill>
                  <a:schemeClr val="tx1"/>
                </a:solidFill>
              </a:rPr>
              <a:t>　大阪イノベーションハブ（ＯＩＨ）においても、スタートアップのさらなる成長に向け、グローバルイノベーション創出支援事業を展開し、起業家と支援者を繋ぐイベントをはじめとした様々な支援を実施している。</a:t>
            </a:r>
            <a:endParaRPr lang="en-US" altLang="ja-JP" sz="1050" dirty="0">
              <a:solidFill>
                <a:schemeClr val="tx1"/>
              </a:solidFill>
            </a:endParaRPr>
          </a:p>
        </p:txBody>
      </p:sp>
    </p:spTree>
    <p:extLst>
      <p:ext uri="{BB962C8B-B14F-4D97-AF65-F5344CB8AC3E}">
        <p14:creationId xmlns:p14="http://schemas.microsoft.com/office/powerpoint/2010/main" val="46117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ハック大阪投資事業有限責任組合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クラウド・ファンディング、新ファンドなど、資金調達の多様化をめざす動きが進みつつある。</a:t>
            </a:r>
          </a:p>
        </p:txBody>
      </p:sp>
      <p:sp>
        <p:nvSpPr>
          <p:cNvPr id="2" name="スライド番号プレースホルダー 1"/>
          <p:cNvSpPr>
            <a:spLocks noGrp="1"/>
          </p:cNvSpPr>
          <p:nvPr>
            <p:ph type="sldNum" sz="quarter" idx="12"/>
          </p:nvPr>
        </p:nvSpPr>
        <p:spPr/>
        <p:txBody>
          <a:bodyPr/>
          <a:lstStyle/>
          <a:p>
            <a:pPr>
              <a:defRPr/>
            </a:pPr>
            <a:r>
              <a:rPr lang="en-US" altLang="ja-JP" b="1" dirty="0"/>
              <a:t>48</a:t>
            </a:r>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議所等支援機関と連携したセミナーの実施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2" name="テキスト ボックス 11"/>
          <p:cNvSpPr txBox="1"/>
          <p:nvPr/>
        </p:nvSpPr>
        <p:spPr>
          <a:xfrm>
            <a:off x="4747539" y="3212976"/>
            <a:ext cx="4288957" cy="255454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◆「おおさか社会課題解決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２号</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大阪信用金庫、ミライドア株式会社　　　（旧：フューチャーベンチャーキャピタル株式会社）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◆「イノベーションファンド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25Next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池田泉州キャピタル株式会社、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株式会社池田泉州銀行　など</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3234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章　</a:t>
            </a: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目標関係</a:t>
            </a: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865503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8733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大阪の開業数は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増加）とほぼ横ばい。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ポイント増加、急激に増加した。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49</a:t>
            </a:r>
            <a:endParaRPr lang="ja-JP" altLang="en-US" sz="1800" dirty="0">
              <a:solidFill>
                <a:schemeClr val="tx1"/>
              </a:solidFill>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7" name="グラフ 6"/>
          <p:cNvGraphicFramePr>
            <a:graphicFrameLocks/>
          </p:cNvGraphicFramePr>
          <p:nvPr/>
        </p:nvGraphicFramePr>
        <p:xfrm>
          <a:off x="0" y="2093180"/>
          <a:ext cx="9144000" cy="45853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9178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nvGraphicFramePr>
        <p:xfrm>
          <a:off x="4631269" y="2420888"/>
          <a:ext cx="4536504" cy="4363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nvGraphicFramePr>
        <p:xfrm>
          <a:off x="13351" y="2322095"/>
          <a:ext cx="4494764" cy="4785624"/>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都道府県別、開業数・開業率の推移（年度ベース）</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出典：厚生労働省「雇用保険事業年報･月報」より作成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％の増加となったが、依然として東京都に次いで２位。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％（前年度からほぼ横ばい）で、全国平均（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p>
        </p:txBody>
      </p:sp>
      <p:sp>
        <p:nvSpPr>
          <p:cNvPr id="2" name="スライド番号プレースホルダー 1"/>
          <p:cNvSpPr>
            <a:spLocks noGrp="1"/>
          </p:cNvSpPr>
          <p:nvPr>
            <p:ph type="sldNum" sz="quarter" idx="12"/>
          </p:nvPr>
        </p:nvSpPr>
        <p:spPr/>
        <p:txBody>
          <a:bodyPr/>
          <a:lstStyle/>
          <a:p>
            <a:pPr>
              <a:defRPr/>
            </a:pPr>
            <a:r>
              <a:rPr lang="en-US" altLang="ja-JP" dirty="0"/>
              <a:t>50</a:t>
            </a:r>
            <a:endParaRPr lang="ja-JP" altLang="en-US" sz="1800" dirty="0">
              <a:solidFill>
                <a:schemeClr val="tx1"/>
              </a:solidFill>
            </a:endParaRPr>
          </a:p>
        </p:txBody>
      </p:sp>
      <p:sp>
        <p:nvSpPr>
          <p:cNvPr id="17" name="テキスト ボックス 1"/>
          <p:cNvSpPr txBox="1"/>
          <p:nvPr/>
        </p:nvSpPr>
        <p:spPr>
          <a:xfrm>
            <a:off x="537570" y="2889056"/>
            <a:ext cx="1420224" cy="1093059"/>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【参考</a:t>
            </a:r>
            <a:r>
              <a:rPr 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_20</a:t>
            </a:r>
            <a:r>
              <a:rPr lang="en-US" alt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23</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全国上位】</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１位 ： 東京</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17,524</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２位 ： 大阪</a:t>
            </a:r>
            <a:r>
              <a:rPr lang="ja-JP" alt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8,273</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３位 ： 愛知</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5,756</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４位 ： 神奈川</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5,486</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５</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福岡　</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,548</a:t>
            </a:r>
            <a:r>
              <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66185" y="2501749"/>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事業所</a:t>
            </a:r>
            <a:r>
              <a:rPr kumimoji="1" lang="ja-JP" altLang="en-US" sz="700" dirty="0">
                <a:solidFill>
                  <a:schemeClr val="tx1"/>
                </a:solidFill>
                <a:latin typeface="Meiryo UI" panose="020B0604030504040204" pitchFamily="50" charset="-128"/>
                <a:ea typeface="Meiryo UI" panose="020B0604030504040204" pitchFamily="50" charset="-128"/>
              </a:rPr>
              <a:t>）</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1" name="テキスト ボックス 1"/>
          <p:cNvSpPr txBox="1"/>
          <p:nvPr/>
        </p:nvSpPr>
        <p:spPr>
          <a:xfrm>
            <a:off x="5109924" y="2927751"/>
            <a:ext cx="1384374" cy="1221330"/>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【参考</a:t>
            </a:r>
            <a:r>
              <a:rPr lang="en-US" sz="800" b="1" kern="100" dirty="0">
                <a:effectLst/>
                <a:latin typeface="Meiryo UI" panose="020B0604030504040204" pitchFamily="50" charset="-128"/>
                <a:ea typeface="Meiryo UI" panose="020B0604030504040204" pitchFamily="50" charset="-128"/>
                <a:cs typeface="Times New Roman" panose="02020603050405020304" pitchFamily="18" charset="0"/>
              </a:rPr>
              <a:t>_20</a:t>
            </a:r>
            <a:r>
              <a:rPr lang="en-US" alt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23</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全国上位】</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１</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沖縄</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5</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.6</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800"/>
              </a:lnSpc>
              <a:spcAft>
                <a:spcPts val="0"/>
              </a:spcAft>
            </a:pP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sz="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３</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愛知</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4.7</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en-US" sz="8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800"/>
              </a:lnSpc>
            </a:pP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sz="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６</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位 ：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東京</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4.4</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800"/>
              </a:lnSpc>
              <a:spcAft>
                <a:spcPts val="0"/>
              </a:spcAft>
            </a:pP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8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8</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位 ： 大阪（</a:t>
            </a:r>
            <a:r>
              <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rPr>
              <a:t>4.2</a:t>
            </a:r>
            <a:r>
              <a:rPr lang="ja-JP" altLang="en-US" sz="8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sz="800" b="1"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
            <a:extLst>
              <a:ext uri="{FF2B5EF4-FFF2-40B4-BE49-F238E27FC236}">
                <a16:creationId xmlns:a16="http://schemas.microsoft.com/office/drawing/2014/main" id="{7935796B-A746-45CA-8677-214F05646154}"/>
              </a:ext>
            </a:extLst>
          </p:cNvPr>
          <p:cNvSpPr txBox="1"/>
          <p:nvPr/>
        </p:nvSpPr>
        <p:spPr>
          <a:xfrm>
            <a:off x="3921946" y="3468287"/>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17,524</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2.2%</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
            <a:extLst>
              <a:ext uri="{FF2B5EF4-FFF2-40B4-BE49-F238E27FC236}">
                <a16:creationId xmlns:a16="http://schemas.microsoft.com/office/drawing/2014/main" id="{68CB4E55-F8D3-4498-A585-5DE9D7A5EDFF}"/>
              </a:ext>
            </a:extLst>
          </p:cNvPr>
          <p:cNvSpPr txBox="1"/>
          <p:nvPr/>
        </p:nvSpPr>
        <p:spPr>
          <a:xfrm>
            <a:off x="3921946" y="4621792"/>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8,273</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0.2</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1">
            <a:extLst>
              <a:ext uri="{FF2B5EF4-FFF2-40B4-BE49-F238E27FC236}">
                <a16:creationId xmlns:a16="http://schemas.microsoft.com/office/drawing/2014/main" id="{DD9D3E75-066A-41C9-AAA3-D10B3C65B476}"/>
              </a:ext>
            </a:extLst>
          </p:cNvPr>
          <p:cNvSpPr txBox="1"/>
          <p:nvPr/>
        </p:nvSpPr>
        <p:spPr>
          <a:xfrm>
            <a:off x="3921946" y="5378382"/>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5,756</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0.4</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1">
            <a:extLst>
              <a:ext uri="{FF2B5EF4-FFF2-40B4-BE49-F238E27FC236}">
                <a16:creationId xmlns:a16="http://schemas.microsoft.com/office/drawing/2014/main" id="{7E0C0061-A01F-4904-80ED-B5DB6997C405}"/>
              </a:ext>
            </a:extLst>
          </p:cNvPr>
          <p:cNvSpPr txBox="1"/>
          <p:nvPr/>
        </p:nvSpPr>
        <p:spPr>
          <a:xfrm>
            <a:off x="3921946" y="5839384"/>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1,970</a:t>
            </a:r>
          </a:p>
          <a:p>
            <a:pPr algn="just">
              <a:lnSpc>
                <a:spcPts val="1200"/>
              </a:lnSpc>
              <a:spcAft>
                <a:spcPts val="0"/>
              </a:spcAft>
            </a:pP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（進捗</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1.3</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5481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361346" y="1916832"/>
          <a:ext cx="8675149" cy="4783806"/>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業種別総事業所数の推移（大阪府、年度末時点）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　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業種別に、大阪の総事業所数をみると、特に「建設業」、「宿泊業、飲食サービス業」については近年上昇傾向であったが、</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年度は全項目で減少となった。</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特に「製造業」の事業所数は、長期的に減少傾向となっている。</a:t>
            </a:r>
          </a:p>
        </p:txBody>
      </p:sp>
      <p:sp>
        <p:nvSpPr>
          <p:cNvPr id="2" name="スライド番号プレースホルダー 1"/>
          <p:cNvSpPr>
            <a:spLocks noGrp="1"/>
          </p:cNvSpPr>
          <p:nvPr>
            <p:ph type="sldNum" sz="quarter" idx="12"/>
          </p:nvPr>
        </p:nvSpPr>
        <p:spPr/>
        <p:txBody>
          <a:bodyPr/>
          <a:lstStyle/>
          <a:p>
            <a:pPr>
              <a:defRPr/>
            </a:pPr>
            <a:r>
              <a:rPr lang="en-US" altLang="ja-JP" sz="1800" dirty="0">
                <a:solidFill>
                  <a:schemeClr val="tx1"/>
                </a:solidFill>
              </a:rPr>
              <a:t>51</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0" name="正方形/長方形 9"/>
          <p:cNvSpPr/>
          <p:nvPr/>
        </p:nvSpPr>
        <p:spPr>
          <a:xfrm>
            <a:off x="218371" y="2015745"/>
            <a:ext cx="805034" cy="216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a:t>
            </a:r>
            <a:r>
              <a:rPr lang="ja-JP" altLang="en-US" sz="1000" dirty="0">
                <a:solidFill>
                  <a:schemeClr val="tx1"/>
                </a:solidFill>
                <a:latin typeface="Meiryo UI" panose="020B0604030504040204" pitchFamily="50" charset="-128"/>
                <a:ea typeface="Meiryo UI" panose="020B0604030504040204" pitchFamily="50" charset="-128"/>
              </a:rPr>
              <a:t>事業所</a:t>
            </a:r>
            <a:r>
              <a:rPr lang="ja-JP" altLang="en-US" dirty="0">
                <a:solidFill>
                  <a:schemeClr val="tx1"/>
                </a:solidFill>
              </a:rPr>
              <a:t>）</a:t>
            </a:r>
            <a:endParaRPr lang="ja-JP" dirty="0">
              <a:solidFill>
                <a:schemeClr val="tx1"/>
              </a:solidFill>
            </a:endParaRPr>
          </a:p>
        </p:txBody>
      </p:sp>
    </p:spTree>
    <p:extLst>
      <p:ext uri="{BB962C8B-B14F-4D97-AF65-F5344CB8AC3E}">
        <p14:creationId xmlns:p14="http://schemas.microsoft.com/office/powerpoint/2010/main" val="3714167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p:txBody>
          <a:bodyPr/>
          <a:lstStyle/>
          <a:p>
            <a:pPr>
              <a:defRPr/>
            </a:pPr>
            <a:r>
              <a:rPr lang="en-US" altLang="ja-JP" b="1" dirty="0"/>
              <a:t>52</a:t>
            </a:r>
            <a:endParaRPr lang="ja-JP" altLang="en-US" b="1" dirty="0"/>
          </a:p>
        </p:txBody>
      </p:sp>
      <p:sp>
        <p:nvSpPr>
          <p:cNvPr id="17" name="正方形/長方形 16"/>
          <p:cNvSpPr/>
          <p:nvPr/>
        </p:nvSpPr>
        <p:spPr>
          <a:xfrm>
            <a:off x="71501" y="928465"/>
            <a:ext cx="8928992" cy="93616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兆円と前年からほぼ横ばい。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1"/>
          <p:cNvSpPr txBox="1"/>
          <p:nvPr/>
        </p:nvSpPr>
        <p:spPr>
          <a:xfrm>
            <a:off x="4305855" y="2465739"/>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6915" y="1974343"/>
            <a:ext cx="4268940"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p>
        </p:txBody>
      </p:sp>
      <p:sp>
        <p:nvSpPr>
          <p:cNvPr id="28" name="正方形/長方形 27"/>
          <p:cNvSpPr/>
          <p:nvPr/>
        </p:nvSpPr>
        <p:spPr>
          <a:xfrm>
            <a:off x="4355976" y="1988840"/>
            <a:ext cx="4848696" cy="469359"/>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29391" y="6495831"/>
            <a:ext cx="8352928"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a:graphicFrameLocks/>
          </p:cNvGraphicFramePr>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nvGraphicFramePr>
        <p:xfrm>
          <a:off x="4339580" y="2433251"/>
          <a:ext cx="4838145" cy="4132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157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a:graphicFrameLocks/>
          </p:cNvGraphicFramePr>
          <p:nvPr/>
        </p:nvGraphicFramePr>
        <p:xfrm>
          <a:off x="35976" y="2528610"/>
          <a:ext cx="432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a:xfrm>
            <a:off x="6974752" y="6488480"/>
            <a:ext cx="2133600" cy="365125"/>
          </a:xfrm>
        </p:spPr>
        <p:txBody>
          <a:bodyPr/>
          <a:lstStyle/>
          <a:p>
            <a:pPr>
              <a:defRPr/>
            </a:pPr>
            <a:r>
              <a:rPr lang="en-US" altLang="ja-JP" dirty="0"/>
              <a:t>53</a:t>
            </a:r>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活動調査結果」（平成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主要都市別に、産業別の一人あたり付加価値額（労働生産性）の変化をみると、大阪府では「建設業」や「学術研究、専門・技術サービス業」などで向上している。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東京都では、コロナの影響で「医療、福祉」において労働生産性が大きく向上。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また愛知県では、「製造業」で労働生産性が向上したが、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年には低下している。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509120"/>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4" name="テキスト ボックス 13"/>
          <p:cNvSpPr txBox="1"/>
          <p:nvPr/>
        </p:nvSpPr>
        <p:spPr>
          <a:xfrm>
            <a:off x="0" y="4709175"/>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7" name="グラフ 26"/>
          <p:cNvGraphicFramePr>
            <a:graphicFrameLocks/>
          </p:cNvGraphicFramePr>
          <p:nvPr/>
        </p:nvGraphicFramePr>
        <p:xfrm>
          <a:off x="4545300" y="2535478"/>
          <a:ext cx="432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グラフ 27"/>
          <p:cNvGraphicFramePr>
            <a:graphicFrameLocks/>
          </p:cNvGraphicFramePr>
          <p:nvPr/>
        </p:nvGraphicFramePr>
        <p:xfrm>
          <a:off x="35976" y="4790330"/>
          <a:ext cx="4320000" cy="2160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図 3"/>
          <p:cNvPicPr>
            <a:picLocks noChangeAspect="1"/>
          </p:cNvPicPr>
          <p:nvPr/>
        </p:nvPicPr>
        <p:blipFill rotWithShape="1">
          <a:blip r:embed="rId6" cstate="screen">
            <a:extLst>
              <a:ext uri="{28A0092B-C50C-407E-A947-70E740481C1C}">
                <a14:useLocalDpi xmlns:a14="http://schemas.microsoft.com/office/drawing/2010/main"/>
              </a:ext>
            </a:extLst>
          </a:blip>
          <a:srcRect l="19963" t="10804" r="6840" b="75925"/>
          <a:stretch/>
        </p:blipFill>
        <p:spPr>
          <a:xfrm>
            <a:off x="1115615" y="2286019"/>
            <a:ext cx="3168353" cy="288032"/>
          </a:xfrm>
          <a:prstGeom prst="rect">
            <a:avLst/>
          </a:prstGeom>
        </p:spPr>
      </p:pic>
      <p:pic>
        <p:nvPicPr>
          <p:cNvPr id="20" name="図 19"/>
          <p:cNvPicPr>
            <a:picLocks noChangeAspect="1"/>
          </p:cNvPicPr>
          <p:nvPr/>
        </p:nvPicPr>
        <p:blipFill rotWithShape="1">
          <a:blip r:embed="rId6" cstate="screen">
            <a:extLst>
              <a:ext uri="{28A0092B-C50C-407E-A947-70E740481C1C}">
                <a14:useLocalDpi xmlns:a14="http://schemas.microsoft.com/office/drawing/2010/main"/>
              </a:ext>
            </a:extLst>
          </a:blip>
          <a:srcRect l="19963" t="10804" r="6840" b="75925"/>
          <a:stretch/>
        </p:blipFill>
        <p:spPr>
          <a:xfrm>
            <a:off x="5695505" y="2285320"/>
            <a:ext cx="3168353" cy="288032"/>
          </a:xfrm>
          <a:prstGeom prst="rect">
            <a:avLst/>
          </a:prstGeom>
        </p:spPr>
      </p:pic>
      <p:pic>
        <p:nvPicPr>
          <p:cNvPr id="24" name="図 23"/>
          <p:cNvPicPr>
            <a:picLocks noChangeAspect="1"/>
          </p:cNvPicPr>
          <p:nvPr/>
        </p:nvPicPr>
        <p:blipFill rotWithShape="1">
          <a:blip r:embed="rId6" cstate="screen">
            <a:extLst>
              <a:ext uri="{28A0092B-C50C-407E-A947-70E740481C1C}">
                <a14:useLocalDpi xmlns:a14="http://schemas.microsoft.com/office/drawing/2010/main"/>
              </a:ext>
            </a:extLst>
          </a:blip>
          <a:srcRect l="19963" t="10804" r="6840" b="75925"/>
          <a:stretch/>
        </p:blipFill>
        <p:spPr>
          <a:xfrm>
            <a:off x="1143780" y="4582726"/>
            <a:ext cx="3168353" cy="288032"/>
          </a:xfrm>
          <a:prstGeom prst="rect">
            <a:avLst/>
          </a:prstGeom>
        </p:spPr>
      </p:pic>
    </p:spTree>
    <p:extLst>
      <p:ext uri="{BB962C8B-B14F-4D97-AF65-F5344CB8AC3E}">
        <p14:creationId xmlns:p14="http://schemas.microsoft.com/office/powerpoint/2010/main" val="2035588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p:cNvGraphicFramePr>
            <a:graphicFrameLocks/>
          </p:cNvGraphicFramePr>
          <p:nvPr/>
        </p:nvGraphicFramePr>
        <p:xfrm>
          <a:off x="206770" y="2493824"/>
          <a:ext cx="4320000" cy="1800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36512" y="367933"/>
            <a:ext cx="8424936"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製造業における中小企業（従業者</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人の事業所）の動向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出典：経済産業省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日現在、付加価値額については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月の実績</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101948" y="1027860"/>
            <a:ext cx="8928992" cy="12035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年の大阪府内の製造業における中小企業（従業員数が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人未満の企業）の事業所数は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18,462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8,8779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億円、愛知県に後れを取る状況。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従業者規模別に付加価値額と事業所数をみると、一般的に従業者規模の大きい事業所ほど、付加価値額が大きい傾向がある。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6056" y="2205094"/>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466" y="4197335"/>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466" y="22247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54</a:t>
            </a:r>
            <a:endParaRPr lang="ja-JP" altLang="en-US" dirty="0"/>
          </a:p>
        </p:txBody>
      </p:sp>
      <p:sp>
        <p:nvSpPr>
          <p:cNvPr id="19" name="テキスト ボックス 18"/>
          <p:cNvSpPr txBox="1"/>
          <p:nvPr/>
        </p:nvSpPr>
        <p:spPr>
          <a:xfrm>
            <a:off x="359532" y="6275484"/>
            <a:ext cx="8460940" cy="523220"/>
          </a:xfrm>
          <a:prstGeom prst="rect">
            <a:avLst/>
          </a:prstGeom>
          <a:noFill/>
          <a:ln>
            <a:solidFill>
              <a:schemeClr val="tx1"/>
            </a:solid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事業所の生産活動において、新たに付け加えられた価値（従業者</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人以下については粗付加価値額にて計算）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付加価値額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（製造品年末在庫額－製造品年初在庫額）＋（半製品及び仕掛品年末価額－半製品及び仕掛品年初価額）－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26770" y="4381330"/>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（事業所）</a:t>
            </a:r>
          </a:p>
        </p:txBody>
      </p:sp>
      <p:sp>
        <p:nvSpPr>
          <p:cNvPr id="37" name="正方形/長方形 36"/>
          <p:cNvSpPr/>
          <p:nvPr/>
        </p:nvSpPr>
        <p:spPr>
          <a:xfrm>
            <a:off x="4590002" y="2420888"/>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（億円）</a:t>
            </a:r>
          </a:p>
        </p:txBody>
      </p:sp>
      <p:sp>
        <p:nvSpPr>
          <p:cNvPr id="39" name="テキスト ボックス 38"/>
          <p:cNvSpPr txBox="1"/>
          <p:nvPr/>
        </p:nvSpPr>
        <p:spPr>
          <a:xfrm>
            <a:off x="179543" y="4455712"/>
            <a:ext cx="64807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01948" y="2612118"/>
            <a:ext cx="79295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918599" y="2629224"/>
            <a:ext cx="656497"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6244" y="4202699"/>
            <a:ext cx="47369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36" name="グラフ 35"/>
          <p:cNvGraphicFramePr>
            <a:graphicFrameLocks/>
          </p:cNvGraphicFramePr>
          <p:nvPr/>
        </p:nvGraphicFramePr>
        <p:xfrm>
          <a:off x="315136" y="4581128"/>
          <a:ext cx="3698802"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グラフ 19"/>
          <p:cNvGraphicFramePr>
            <a:graphicFrameLocks/>
          </p:cNvGraphicFramePr>
          <p:nvPr/>
        </p:nvGraphicFramePr>
        <p:xfrm>
          <a:off x="4713874" y="2526484"/>
          <a:ext cx="4317066" cy="17929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グラフ 23"/>
          <p:cNvGraphicFramePr>
            <a:graphicFrameLocks/>
          </p:cNvGraphicFramePr>
          <p:nvPr/>
        </p:nvGraphicFramePr>
        <p:xfrm>
          <a:off x="4724922" y="4559961"/>
          <a:ext cx="4317066" cy="17307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12755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　情報通信業の都道府県別事業所数及び従業者数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28,504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1,085,948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18,576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847,799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6,909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182,399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4,989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128,161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extLst>
                  <a:ext uri="{0D108BD9-81ED-4DB2-BD59-A6C34878D82A}">
                    <a16:rowId xmlns:a16="http://schemas.microsoft.com/office/drawing/2014/main" val="10003"/>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4,888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126,045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3,833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118,685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4"/>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89,548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2,884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69,196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3,180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63,139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2,377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46,070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業種とは、「情報サービス業」、「インターネット付随サービス業」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55</a:t>
            </a:r>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一方で、東京都や神奈川県と比較すると、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1258399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府内企業のＩＣＴ導入状況と今後の導入意向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3"/>
            <a:ext cx="8928992" cy="17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府内企業が導入するデジタル技術をみると、販売や生産などの特定業務の管理システムは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割超、社内用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・チャットツール、インターネットによる受発注は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割超が導入。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一方、オンライン販売（国内向け）、全業務横断的管理システム、事務作業の自動化は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割超、またオンライン販売（海外向け）や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等による現場作業の自動化や事業変革等は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割未満と、現状でこれらのデジタル技術を導入する企業は少ない。</a:t>
            </a: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56</a:t>
            </a:r>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50" y="3140968"/>
            <a:ext cx="8953500" cy="3384000"/>
          </a:xfrm>
          <a:prstGeom prst="rect">
            <a:avLst/>
          </a:prstGeom>
        </p:spPr>
      </p:pic>
      <p:sp>
        <p:nvSpPr>
          <p:cNvPr id="7" name="正方形/長方形 6"/>
          <p:cNvSpPr/>
          <p:nvPr/>
        </p:nvSpPr>
        <p:spPr>
          <a:xfrm>
            <a:off x="8388424"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6088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府内企業のＩＣＴ導入の課題</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2"/>
            <a:ext cx="8928992" cy="12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ジタル化推進の課題は、「専門知識を持つ人材の不足」や「デジタル化による業務改善ができる人材の不足」及び「デジタル技術の費用対効果などの評価能力不足」といった人材・ノウハウ不足と、「ソフトウェア等の初期投資」や「クラウドサービス等の月額使用料」などのコスト負担を挙げる企業が多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中小企業では相対的に、「どこからデジタル化していいか分からない」、「最新技術が分からない」など基礎知識・情報不足やセキュリティ面が課題。</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a:xfrm>
            <a:off x="7049037" y="6564969"/>
            <a:ext cx="2133600" cy="365125"/>
          </a:xfrm>
        </p:spPr>
        <p:txBody>
          <a:bodyPr/>
          <a:lstStyle/>
          <a:p>
            <a:pPr>
              <a:defRPr/>
            </a:pPr>
            <a:r>
              <a:rPr lang="en-US" altLang="ja-JP" b="1" dirty="0"/>
              <a:t>57</a:t>
            </a:r>
            <a:endParaRPr lang="ja-JP" altLang="en-US" b="1" dirty="0"/>
          </a:p>
        </p:txBody>
      </p:sp>
      <p:sp>
        <p:nvSpPr>
          <p:cNvPr id="9" name="テキスト ボックス 8"/>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00" y="2924944"/>
            <a:ext cx="9001001" cy="3672408"/>
          </a:xfrm>
          <a:prstGeom prst="rect">
            <a:avLst/>
          </a:prstGeom>
        </p:spPr>
      </p:pic>
      <p:sp>
        <p:nvSpPr>
          <p:cNvPr id="12" name="正方形/長方形 11"/>
          <p:cNvSpPr/>
          <p:nvPr/>
        </p:nvSpPr>
        <p:spPr>
          <a:xfrm>
            <a:off x="8532440"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508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p:cNvGraphicFramePr>
            <a:graphicFrameLocks/>
          </p:cNvGraphicFramePr>
          <p:nvPr/>
        </p:nvGraphicFramePr>
        <p:xfrm>
          <a:off x="4418740" y="4644257"/>
          <a:ext cx="4524496" cy="2283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p:cNvGraphicFramePr>
          <p:nvPr/>
        </p:nvGraphicFramePr>
        <p:xfrm>
          <a:off x="4355976" y="2431326"/>
          <a:ext cx="4644518" cy="2059823"/>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府内企業の海外進出動向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国・地域別では、中国が大半を占めているが、直近は減少傾向。業種別では、製造業と卸売業・小売業が多くを占め、その他の業種では海外進出が進んでいない状況。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4370610" y="2143295"/>
            <a:ext cx="489824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正方形/長方形 19"/>
          <p:cNvSpPr/>
          <p:nvPr/>
        </p:nvSpPr>
        <p:spPr>
          <a:xfrm>
            <a:off x="4369915" y="4447972"/>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a:xfrm>
            <a:off x="7010400" y="6492875"/>
            <a:ext cx="2133600" cy="365125"/>
          </a:xfrm>
        </p:spPr>
        <p:txBody>
          <a:bodyPr/>
          <a:lstStyle/>
          <a:p>
            <a:pPr>
              <a:defRPr/>
            </a:pPr>
            <a:r>
              <a:rPr lang="en-US" altLang="ja-JP" b="1" dirty="0"/>
              <a:t>58</a:t>
            </a:r>
            <a:endParaRPr lang="ja-JP" altLang="en-US" b="1" dirty="0"/>
          </a:p>
        </p:txBody>
      </p:sp>
      <p:sp>
        <p:nvSpPr>
          <p:cNvPr id="4" name="テキスト ボックス 3"/>
          <p:cNvSpPr txBox="1"/>
          <p:nvPr/>
        </p:nvSpPr>
        <p:spPr>
          <a:xfrm>
            <a:off x="35496" y="2462699"/>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テキスト ボックス 23"/>
          <p:cNvSpPr txBox="1"/>
          <p:nvPr/>
        </p:nvSpPr>
        <p:spPr>
          <a:xfrm>
            <a:off x="4319464" y="2524260"/>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5" name="テキスト ボックス 24"/>
          <p:cNvSpPr txBox="1"/>
          <p:nvPr/>
        </p:nvSpPr>
        <p:spPr>
          <a:xfrm>
            <a:off x="4355976" y="4746352"/>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7" name="グラフ 16"/>
          <p:cNvGraphicFramePr>
            <a:graphicFrameLocks/>
          </p:cNvGraphicFramePr>
          <p:nvPr/>
        </p:nvGraphicFramePr>
        <p:xfrm>
          <a:off x="72008" y="2451072"/>
          <a:ext cx="4283968" cy="42522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096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１．戦略目標の達成状況　「実質成長率」</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1634345"/>
            <a:ext cx="8928992" cy="169107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282314" y="6279507"/>
            <a:ext cx="8316624" cy="430246"/>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年度大阪府民経済計算」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APIR</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府</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県</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GRP</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の早期推計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No.5</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25/5/28</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内閣府「国民経済計算・</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四半期別</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GDP</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速報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月期・</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次速報（</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25/6/9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年度に府内総生産（実質）をコロナ前の水準に戻す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・それを踏まえ年平均２</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bg1"/>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830400384"/>
              </p:ext>
            </p:extLst>
          </p:nvPr>
        </p:nvGraphicFramePr>
        <p:xfrm>
          <a:off x="59143" y="3568467"/>
          <a:ext cx="9015426" cy="2670050"/>
        </p:xfrm>
        <a:graphic>
          <a:graphicData uri="http://schemas.openxmlformats.org/drawingml/2006/table">
            <a:tbl>
              <a:tblPr firstRow="1" firstCol="1" bandRow="1"/>
              <a:tblGrid>
                <a:gridCol w="1152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府内総生産</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40.73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40.07</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41.36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41.62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41.95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ja-JP" altLang="en-US" sz="1300" dirty="0">
                        <a:solidFill>
                          <a:schemeClr val="tx1"/>
                        </a:solidFill>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0.6%</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ja-JP" altLang="en-US" sz="1300" dirty="0">
                        <a:solidFill>
                          <a:schemeClr val="tx1"/>
                        </a:solidFill>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algn="l">
                        <a:spcAft>
                          <a:spcPts val="0"/>
                        </a:spcAft>
                      </a:pP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0.6%</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563888" y="5384875"/>
            <a:ext cx="5035050"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2021</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年度）：２</a:t>
            </a:r>
            <a:r>
              <a:rPr lang="en-US" altLang="ja-JP" sz="1071" dirty="0">
                <a:latin typeface="Meiryo UI" panose="020B0604030504040204" pitchFamily="50" charset="-128"/>
                <a:ea typeface="Meiryo UI" panose="020B0604030504040204" pitchFamily="50" charset="-128"/>
              </a:rPr>
              <a:t>%</a:t>
            </a:r>
            <a:r>
              <a:rPr lang="ja-JP" altLang="en-US" sz="1071" dirty="0">
                <a:latin typeface="Meiryo UI" panose="020B0604030504040204" pitchFamily="50" charset="-128"/>
                <a:ea typeface="Meiryo UI" panose="020B0604030504040204" pitchFamily="50" charset="-128"/>
              </a:rPr>
              <a:t>以上</a:t>
            </a:r>
          </a:p>
        </p:txBody>
      </p:sp>
      <p:sp>
        <p:nvSpPr>
          <p:cNvPr id="3" name="テキスト ボックス 2"/>
          <p:cNvSpPr txBox="1"/>
          <p:nvPr/>
        </p:nvSpPr>
        <p:spPr>
          <a:xfrm>
            <a:off x="182225" y="1748960"/>
            <a:ext cx="8854271"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年度実質府内総生産はコロナの影響もあり、</a:t>
            </a:r>
            <a:r>
              <a:rPr lang="en-US" altLang="ja-JP" dirty="0">
                <a:latin typeface="Meiryo UI" panose="020B0604030504040204" pitchFamily="50" charset="-128"/>
                <a:ea typeface="Meiryo UI" panose="020B0604030504040204" pitchFamily="50" charset="-128"/>
              </a:rPr>
              <a:t>39.08</a:t>
            </a:r>
            <a:r>
              <a:rPr lang="ja-JP" altLang="en-US" dirty="0">
                <a:latin typeface="Meiryo UI" panose="020B0604030504040204" pitchFamily="50" charset="-128"/>
                <a:ea typeface="Meiryo UI" panose="020B0604030504040204" pitchFamily="50" charset="-128"/>
              </a:rPr>
              <a:t>兆円と</a:t>
            </a:r>
            <a:r>
              <a:rPr lang="en-US" altLang="ja-JP" dirty="0">
                <a:latin typeface="Meiryo UI" panose="020B0604030504040204" pitchFamily="50" charset="-128"/>
                <a:ea typeface="Meiryo UI" panose="020B0604030504040204" pitchFamily="50" charset="-128"/>
              </a:rPr>
              <a:t>4.1</a:t>
            </a:r>
            <a:r>
              <a:rPr lang="ja-JP" altLang="en-US" dirty="0">
                <a:latin typeface="Meiryo UI" panose="020B0604030504040204" pitchFamily="50" charset="-128"/>
                <a:ea typeface="Meiryo UI" panose="020B0604030504040204" pitchFamily="50" charset="-128"/>
              </a:rPr>
              <a:t>％減少したが、</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2021</a:t>
            </a:r>
            <a:r>
              <a:rPr lang="ja-JP" altLang="en-US" dirty="0">
                <a:latin typeface="Meiryo UI" panose="020B0604030504040204" pitchFamily="50" charset="-128"/>
                <a:ea typeface="Meiryo UI" panose="020B0604030504040204" pitchFamily="50" charset="-128"/>
              </a:rPr>
              <a:t>年度は増加に転じた。</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年度府実質成長率は</a:t>
            </a:r>
            <a:r>
              <a:rPr kumimoji="1" lang="en-US" altLang="ja-JP" dirty="0">
                <a:latin typeface="Meiryo UI" panose="020B0604030504040204" pitchFamily="50" charset="-128"/>
                <a:ea typeface="Meiryo UI" panose="020B0604030504040204" pitchFamily="50" charset="-128"/>
              </a:rPr>
              <a:t>3.2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2021</a:t>
            </a:r>
            <a:r>
              <a:rPr lang="ja-JP" altLang="en-US" dirty="0">
                <a:latin typeface="Meiryo UI" panose="020B0604030504040204" pitchFamily="50" charset="-128"/>
                <a:ea typeface="Meiryo UI" panose="020B0604030504040204" pitchFamily="50" charset="-128"/>
              </a:rPr>
              <a:t>年度に続き、戦略目標の</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を超えた。</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しかしながら、民間推計において、</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年度、</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年度は２％未満となる見込み。</a:t>
            </a: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5</a:t>
            </a:r>
            <a:endParaRPr lang="ja-JP" altLang="en-US" b="1" dirty="0"/>
          </a:p>
        </p:txBody>
      </p:sp>
    </p:spTree>
    <p:extLst>
      <p:ext uri="{BB962C8B-B14F-4D97-AF65-F5344CB8AC3E}">
        <p14:creationId xmlns:p14="http://schemas.microsoft.com/office/powerpoint/2010/main" val="3802464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出典：ジェトロ大阪本部「関西企業の海外事業展開に関する傾向」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p>
        </p:txBody>
      </p:sp>
      <p:graphicFrame>
        <p:nvGraphicFramePr>
          <p:cNvPr id="2" name="表 4"/>
          <p:cNvGraphicFramePr>
            <a:graphicFrameLocks noGrp="1"/>
          </p:cNvGraphicFramePr>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位）　複数回答（％）</a:t>
            </a: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英国を除く</a:t>
            </a:r>
          </a:p>
        </p:txBody>
      </p:sp>
      <p:sp>
        <p:nvSpPr>
          <p:cNvPr id="6" name="スライド番号プレースホルダー 5"/>
          <p:cNvSpPr>
            <a:spLocks noGrp="1"/>
          </p:cNvSpPr>
          <p:nvPr>
            <p:ph type="sldNum" sz="quarter" idx="12"/>
          </p:nvPr>
        </p:nvSpPr>
        <p:spPr/>
        <p:txBody>
          <a:bodyPr/>
          <a:lstStyle/>
          <a:p>
            <a:pPr>
              <a:defRPr/>
            </a:pPr>
            <a:r>
              <a:rPr lang="en-US" altLang="ja-JP" b="1" dirty="0"/>
              <a:t>59</a:t>
            </a:r>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370422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出典：東洋経済新報社「外資系企業総覧」より作成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60</a:t>
            </a:r>
            <a:endParaRPr lang="ja-JP" altLang="en-US" b="1" dirty="0"/>
          </a:p>
        </p:txBody>
      </p:sp>
      <p:sp>
        <p:nvSpPr>
          <p:cNvPr id="16" name="正方形/長方形 15"/>
          <p:cNvSpPr/>
          <p:nvPr/>
        </p:nvSpPr>
        <p:spPr>
          <a:xfrm>
            <a:off x="170278" y="959243"/>
            <a:ext cx="8928992" cy="123241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社の減少。東京都の外資系企業数は、全国の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9" name="グラフ 8">
            <a:extLst>
              <a:ext uri="{FF2B5EF4-FFF2-40B4-BE49-F238E27FC236}">
                <a16:creationId xmlns:a16="http://schemas.microsoft.com/office/drawing/2014/main" id="{56AB982A-8152-4090-80FA-652FF9E4A5FB}"/>
              </a:ext>
            </a:extLst>
          </p:cNvPr>
          <p:cNvGraphicFramePr>
            <a:graphicFrameLocks/>
          </p:cNvGraphicFramePr>
          <p:nvPr/>
        </p:nvGraphicFramePr>
        <p:xfrm>
          <a:off x="524014" y="2883752"/>
          <a:ext cx="8584490" cy="3778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4510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b="1" dirty="0">
                <a:latin typeface="Meiryo UI" panose="020B0604030504040204" pitchFamily="50" charset="-128"/>
                <a:ea typeface="Meiryo UI" panose="020B0604030504040204" pitchFamily="50" charset="-128"/>
                <a:cs typeface="Meiryo UI" panose="020B0604030504040204" pitchFamily="50" charset="-128"/>
              </a:rPr>
              <a:t>O-BIC</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）の誘致実績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030250"/>
            <a:ext cx="8928992" cy="124662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件と、前年度と同様</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件以上の実績がある。国別にみると、中国（香港を含む）（９件）、韓国（５件）をはじめ、アジアからの進出が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％を占めている。また、アジア以外からの進出が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件と、前年度実績６件に比べて大きく増加。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61</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2" name="グラフ 11">
            <a:extLst>
              <a:ext uri="{FF2B5EF4-FFF2-40B4-BE49-F238E27FC236}">
                <a16:creationId xmlns:a16="http://schemas.microsoft.com/office/drawing/2014/main" id="{38AF2C00-1DEF-4F44-A288-E11C46F37A5E}"/>
              </a:ext>
            </a:extLst>
          </p:cNvPr>
          <p:cNvGraphicFramePr>
            <a:graphicFrameLocks/>
          </p:cNvGraphicFramePr>
          <p:nvPr/>
        </p:nvGraphicFramePr>
        <p:xfrm>
          <a:off x="215517" y="2473818"/>
          <a:ext cx="8712966" cy="2289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表 12">
            <a:extLst>
              <a:ext uri="{FF2B5EF4-FFF2-40B4-BE49-F238E27FC236}">
                <a16:creationId xmlns:a16="http://schemas.microsoft.com/office/drawing/2014/main" id="{46E2EAD0-05E9-4F64-B644-050488C48FF6}"/>
              </a:ext>
            </a:extLst>
          </p:cNvPr>
          <p:cNvGraphicFramePr>
            <a:graphicFrameLocks noGrp="1"/>
          </p:cNvGraphicFramePr>
          <p:nvPr>
            <p:extLst>
              <p:ext uri="{D42A27DB-BD31-4B8C-83A1-F6EECF244321}">
                <p14:modId xmlns:p14="http://schemas.microsoft.com/office/powerpoint/2010/main" val="3577612014"/>
              </p:ext>
            </p:extLst>
          </p:nvPr>
        </p:nvGraphicFramePr>
        <p:xfrm>
          <a:off x="299569" y="4446101"/>
          <a:ext cx="8544861" cy="2340778"/>
        </p:xfrm>
        <a:graphic>
          <a:graphicData uri="http://schemas.openxmlformats.org/drawingml/2006/table">
            <a:tbl>
              <a:tblPr firstRow="1" bandRow="1">
                <a:tableStyleId>{5C22544A-7EE6-4342-B048-85BDC9FD1C3A}</a:tableStyleId>
              </a:tblPr>
              <a:tblGrid>
                <a:gridCol w="3048295">
                  <a:extLst>
                    <a:ext uri="{9D8B030D-6E8A-4147-A177-3AD203B41FA5}">
                      <a16:colId xmlns:a16="http://schemas.microsoft.com/office/drawing/2014/main" val="20000"/>
                    </a:ext>
                  </a:extLst>
                </a:gridCol>
                <a:gridCol w="5496566">
                  <a:extLst>
                    <a:ext uri="{9D8B030D-6E8A-4147-A177-3AD203B41FA5}">
                      <a16:colId xmlns:a16="http://schemas.microsoft.com/office/drawing/2014/main" val="20001"/>
                    </a:ext>
                  </a:extLst>
                </a:gridCol>
              </a:tblGrid>
              <a:tr h="340653">
                <a:tc>
                  <a:txBody>
                    <a:bodyPr/>
                    <a:lstStyle/>
                    <a:p>
                      <a:r>
                        <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主な誘致企業</a:t>
                      </a:r>
                    </a:p>
                  </a:txBody>
                  <a:tcPr marL="68580" marR="68580" marT="34290" marB="34290" anchor="ctr" anchorCtr="1"/>
                </a:tc>
                <a:tc>
                  <a:txBody>
                    <a:bodyPr/>
                    <a:lstStyle/>
                    <a:p>
                      <a:r>
                        <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68580" marR="68580" marT="34290" marB="34290" anchor="ctr" anchorCtr="1"/>
                </a:tc>
                <a:extLst>
                  <a:ext uri="{0D108BD9-81ED-4DB2-BD59-A6C34878D82A}">
                    <a16:rowId xmlns:a16="http://schemas.microsoft.com/office/drawing/2014/main" val="10000"/>
                  </a:ext>
                </a:extLst>
              </a:tr>
              <a:tr h="379427">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メドテック・アクチュエーター合同会社</a:t>
                      </a:r>
                      <a:endPar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医療・ヘルスケア分野のスタートアップを支援。これまでにアジア太平洋地域を中心に</a:t>
                      </a:r>
                      <a:r>
                        <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 </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社以上のスタートアップを支援し、そのうち</a:t>
                      </a:r>
                      <a:r>
                        <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 </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の製品・サービスがすでに世界市場で展開。</a:t>
                      </a:r>
                    </a:p>
                  </a:txBody>
                  <a:tcPr marL="68580" marR="68580" marT="34290" marB="34290" anchor="ctr"/>
                </a:tc>
                <a:extLst>
                  <a:ext uri="{0D108BD9-81ED-4DB2-BD59-A6C34878D82A}">
                    <a16:rowId xmlns:a16="http://schemas.microsoft.com/office/drawing/2014/main" val="10001"/>
                  </a:ext>
                </a:extLst>
              </a:tr>
              <a:tr h="398626">
                <a:tc>
                  <a:txBody>
                    <a:bodyPr/>
                    <a:lstStyle/>
                    <a:p>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大和ケミファ株式会社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原料薬・中間体・化学原料等の輸出入および販売。</a:t>
                      </a:r>
                    </a:p>
                  </a:txBody>
                  <a:tcPr marL="68580" marR="68580" marT="34290" marB="34290" anchor="ctr"/>
                </a:tc>
                <a:extLst>
                  <a:ext uri="{0D108BD9-81ED-4DB2-BD59-A6C34878D82A}">
                    <a16:rowId xmlns:a16="http://schemas.microsoft.com/office/drawing/2014/main" val="10002"/>
                  </a:ext>
                </a:extLst>
              </a:tr>
              <a:tr h="405737">
                <a:tc>
                  <a:txBody>
                    <a:bodyPr/>
                    <a:lstStyle/>
                    <a:p>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SIASUN JAPAN </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産業ロボット製造。日本国内での既存顧客管理・自社製品の輸出入、メンテナンスおよび営業活動を目的に日本へ進出。</a:t>
                      </a:r>
                    </a:p>
                  </a:txBody>
                  <a:tcPr marL="68580" marR="68580" marT="34290" marB="34290" anchor="ctr"/>
                </a:tc>
                <a:extLst>
                  <a:ext uri="{0D108BD9-81ED-4DB2-BD59-A6C34878D82A}">
                    <a16:rowId xmlns:a16="http://schemas.microsoft.com/office/drawing/2014/main" val="3284463309"/>
                  </a:ext>
                </a:extLst>
              </a:tr>
              <a:tr h="386351">
                <a:tc>
                  <a:txBody>
                    <a:bodyPr/>
                    <a:lstStyle/>
                    <a:p>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株式会社エーアイジャパン </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大阪・関西万博にてブルンジ産食品を輸入・販売。万博終了後も同事業を継続予定。</a:t>
                      </a:r>
                    </a:p>
                  </a:txBody>
                  <a:tcPr marL="68580" marR="68580" marT="34290" marB="34290" anchor="ctr"/>
                </a:tc>
                <a:extLst>
                  <a:ext uri="{0D108BD9-81ED-4DB2-BD59-A6C34878D82A}">
                    <a16:rowId xmlns:a16="http://schemas.microsoft.com/office/drawing/2014/main" val="2465947265"/>
                  </a:ext>
                </a:extLst>
              </a:tr>
              <a:tr h="405551">
                <a:tc>
                  <a:txBody>
                    <a:bodyPr/>
                    <a:lstStyle/>
                    <a:p>
                      <a:r>
                        <a:rPr kumimoji="1" lang="zh-TW"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安達車載電子株式会社</a:t>
                      </a:r>
                      <a:endPar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タイヤ圧測定システムの開発、製造、およびマーケティング。</a:t>
                      </a:r>
                    </a:p>
                  </a:txBody>
                  <a:tcPr marL="68580" marR="68580" marT="34290" marB="34290" anchor="ctr"/>
                </a:tc>
                <a:extLst>
                  <a:ext uri="{0D108BD9-81ED-4DB2-BD59-A6C34878D82A}">
                    <a16:rowId xmlns:a16="http://schemas.microsoft.com/office/drawing/2014/main" val="2068003609"/>
                  </a:ext>
                </a:extLst>
              </a:tr>
            </a:tbl>
          </a:graphicData>
        </a:graphic>
      </p:graphicFrame>
    </p:spTree>
    <p:extLst>
      <p:ext uri="{BB962C8B-B14F-4D97-AF65-F5344CB8AC3E}">
        <p14:creationId xmlns:p14="http://schemas.microsoft.com/office/powerpoint/2010/main" val="2525449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6427426"/>
            <a:ext cx="4298696" cy="400110"/>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571596" y="2270917"/>
            <a:ext cx="3888431" cy="600164"/>
          </a:xfrm>
          <a:prstGeom prst="rect">
            <a:avLst/>
          </a:prstGeom>
        </p:spPr>
        <p:txBody>
          <a:bodyPr wrap="square">
            <a:spAutoFit/>
          </a:bodyPr>
          <a:lstStyle/>
          <a:p>
            <a:pPr marL="133344" indent="-133344"/>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近畿経済産業局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940424"/>
            <a:ext cx="8712968" cy="119243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府内における工業用地面積は増加傾向。令和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年の工場立地件数は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件減少し、面積は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）から減少</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55368" y="3028956"/>
            <a:ext cx="75608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5368" y="2270917"/>
            <a:ext cx="3992227" cy="438582"/>
          </a:xfrm>
          <a:prstGeom prst="rect">
            <a:avLst/>
          </a:prstGeom>
        </p:spPr>
        <p:txBody>
          <a:bodyPr wrap="square">
            <a:spAutoFit/>
          </a:bodyPr>
          <a:lstStyle/>
          <a:p>
            <a:pPr marL="133344" indent="-133344"/>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2891" y="584280"/>
            <a:ext cx="67233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33344" indent="-133344"/>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企業立地に関する大阪府内の動向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dirty="0"/>
              <a:t>62</a:t>
            </a:r>
            <a:endParaRPr lang="ja-JP" altLang="en-US" dirty="0"/>
          </a:p>
        </p:txBody>
      </p:sp>
      <p:graphicFrame>
        <p:nvGraphicFramePr>
          <p:cNvPr id="15" name="グラフ 14"/>
          <p:cNvGraphicFramePr>
            <a:graphicFrameLocks/>
          </p:cNvGraphicFramePr>
          <p:nvPr/>
        </p:nvGraphicFramePr>
        <p:xfrm>
          <a:off x="582490" y="3229069"/>
          <a:ext cx="3635808" cy="2992151"/>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5"/>
          <p:cNvSpPr>
            <a:spLocks noChangeArrowheads="1"/>
          </p:cNvSpPr>
          <p:nvPr/>
        </p:nvSpPr>
        <p:spPr bwMode="auto">
          <a:xfrm>
            <a:off x="-806" y="5865"/>
            <a:ext cx="9144806" cy="498210"/>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684610">
              <a:buClr>
                <a:srgbClr val="000000"/>
              </a:buClr>
              <a:buSzPct val="100000"/>
              <a:defRPr/>
            </a:pPr>
            <a:r>
              <a:rPr kumimoji="0" lang="ja-JP" altLang="en-US" sz="15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4" name="グラフ 13">
            <a:extLst>
              <a:ext uri="{FF2B5EF4-FFF2-40B4-BE49-F238E27FC236}">
                <a16:creationId xmlns:a16="http://schemas.microsoft.com/office/drawing/2014/main" id="{9AFE6D1F-A596-480B-99B7-E7112781B4F4}"/>
              </a:ext>
            </a:extLst>
          </p:cNvPr>
          <p:cNvGraphicFramePr>
            <a:graphicFrameLocks/>
          </p:cNvGraphicFramePr>
          <p:nvPr/>
        </p:nvGraphicFramePr>
        <p:xfrm>
          <a:off x="4593784" y="3270623"/>
          <a:ext cx="4298696" cy="27506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1726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390889948"/>
              </p:ext>
            </p:extLst>
          </p:nvPr>
        </p:nvGraphicFramePr>
        <p:xfrm>
          <a:off x="322635" y="2845669"/>
          <a:ext cx="8156476" cy="3793657"/>
        </p:xfrm>
        <a:graphic>
          <a:graphicData uri="http://schemas.openxmlformats.org/drawingml/2006/chart">
            <c:chart xmlns:c="http://schemas.openxmlformats.org/drawingml/2006/chart" xmlns:r="http://schemas.openxmlformats.org/officeDocument/2006/relationships" r:id="rId3"/>
          </a:graphicData>
        </a:graphic>
      </p:graphicFrame>
      <p:sp>
        <p:nvSpPr>
          <p:cNvPr id="33" name="下矢印 32"/>
          <p:cNvSpPr/>
          <p:nvPr/>
        </p:nvSpPr>
        <p:spPr>
          <a:xfrm>
            <a:off x="7524328" y="3479385"/>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下矢印 5"/>
          <p:cNvSpPr/>
          <p:nvPr/>
        </p:nvSpPr>
        <p:spPr>
          <a:xfrm>
            <a:off x="6087216" y="3429000"/>
            <a:ext cx="250692" cy="20925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lvl="0" indent="-177792">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出典：財務省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63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1"/>
          <p:cNvSpPr txBox="1"/>
          <p:nvPr/>
        </p:nvSpPr>
        <p:spPr>
          <a:xfrm>
            <a:off x="179528" y="6309320"/>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府の成長特区税制及び軽減税制を行っている市町村の課税の特例の適用を受けた最大の率</a:t>
            </a:r>
          </a:p>
        </p:txBody>
      </p:sp>
      <p:sp>
        <p:nvSpPr>
          <p:cNvPr id="31" name="円/楕円 29"/>
          <p:cNvSpPr/>
          <p:nvPr/>
        </p:nvSpPr>
        <p:spPr>
          <a:xfrm>
            <a:off x="7490112" y="4035882"/>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成長特区</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a:cxnSpLocks/>
            <a:endCxn id="6" idx="0"/>
          </p:cNvCxnSpPr>
          <p:nvPr/>
        </p:nvCxnSpPr>
        <p:spPr>
          <a:xfrm>
            <a:off x="2542507" y="3425969"/>
            <a:ext cx="3670055"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endCxn id="33" idx="0"/>
          </p:cNvCxnSpPr>
          <p:nvPr/>
        </p:nvCxnSpPr>
        <p:spPr>
          <a:xfrm flipV="1">
            <a:off x="6404473" y="3479385"/>
            <a:ext cx="1258936" cy="21624"/>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5306091" y="5898418"/>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角丸四角形 39"/>
          <p:cNvSpPr/>
          <p:nvPr/>
        </p:nvSpPr>
        <p:spPr>
          <a:xfrm>
            <a:off x="5015198" y="2957989"/>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国の支援</a:t>
            </a:r>
          </a:p>
        </p:txBody>
      </p:sp>
      <p:sp>
        <p:nvSpPr>
          <p:cNvPr id="42" name="角丸四角形 41"/>
          <p:cNvSpPr/>
          <p:nvPr/>
        </p:nvSpPr>
        <p:spPr>
          <a:xfrm>
            <a:off x="7255093" y="2777997"/>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府及び府内関係市町村による独自支援</a:t>
            </a:r>
          </a:p>
        </p:txBody>
      </p:sp>
      <p:sp>
        <p:nvSpPr>
          <p:cNvPr id="45" name="正方形/長方形 44"/>
          <p:cNvSpPr/>
          <p:nvPr/>
        </p:nvSpPr>
        <p:spPr>
          <a:xfrm rot="18924040">
            <a:off x="7248708" y="5710055"/>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cxnSp>
        <p:nvCxnSpPr>
          <p:cNvPr id="11" name="コネクタ: カギ線 10">
            <a:extLst>
              <a:ext uri="{FF2B5EF4-FFF2-40B4-BE49-F238E27FC236}">
                <a16:creationId xmlns:a16="http://schemas.microsoft.com/office/drawing/2014/main" id="{5EFC731A-4C7A-4A26-BA18-3E5FDB02464D}"/>
              </a:ext>
            </a:extLst>
          </p:cNvPr>
          <p:cNvCxnSpPr>
            <a:cxnSpLocks/>
            <a:stCxn id="40" idx="3"/>
          </p:cNvCxnSpPr>
          <p:nvPr/>
        </p:nvCxnSpPr>
        <p:spPr>
          <a:xfrm>
            <a:off x="5938994" y="3109932"/>
            <a:ext cx="273568" cy="28387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EC5BDD84-097D-44B3-BECF-3A9220ACDA4D}"/>
              </a:ext>
            </a:extLst>
          </p:cNvPr>
          <p:cNvCxnSpPr>
            <a:cxnSpLocks/>
          </p:cNvCxnSpPr>
          <p:nvPr/>
        </p:nvCxnSpPr>
        <p:spPr>
          <a:xfrm flipV="1">
            <a:off x="7872385" y="3261874"/>
            <a:ext cx="431029" cy="303223"/>
          </a:xfrm>
          <a:prstGeom prst="bentConnector3">
            <a:avLst>
              <a:gd name="adj1" fmla="val 7034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979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表 87"/>
          <p:cNvGraphicFramePr>
            <a:graphicFrameLocks noGrp="1"/>
          </p:cNvGraphicFramePr>
          <p:nvPr>
            <p:extLst>
              <p:ext uri="{D42A27DB-BD31-4B8C-83A1-F6EECF244321}">
                <p14:modId xmlns:p14="http://schemas.microsoft.com/office/powerpoint/2010/main" val="621779991"/>
              </p:ext>
            </p:extLst>
          </p:nvPr>
        </p:nvGraphicFramePr>
        <p:xfrm>
          <a:off x="82020" y="742845"/>
          <a:ext cx="8162388" cy="6033520"/>
        </p:xfrm>
        <a:graphic>
          <a:graphicData uri="http://schemas.openxmlformats.org/drawingml/2006/table">
            <a:tbl>
              <a:tblPr>
                <a:tableStyleId>{5C22544A-7EE6-4342-B048-85BDC9FD1C3A}</a:tableStyleId>
              </a:tblPr>
              <a:tblGrid>
                <a:gridCol w="579221">
                  <a:extLst>
                    <a:ext uri="{9D8B030D-6E8A-4147-A177-3AD203B41FA5}">
                      <a16:colId xmlns:a16="http://schemas.microsoft.com/office/drawing/2014/main" val="20000"/>
                    </a:ext>
                  </a:extLst>
                </a:gridCol>
                <a:gridCol w="7583167">
                  <a:extLst>
                    <a:ext uri="{9D8B030D-6E8A-4147-A177-3AD203B41FA5}">
                      <a16:colId xmlns:a16="http://schemas.microsoft.com/office/drawing/2014/main" val="20001"/>
                    </a:ext>
                  </a:extLst>
                </a:gridCol>
              </a:tblGrid>
              <a:tr h="645559">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 </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0"/>
                  </a:ext>
                </a:extLst>
              </a:tr>
              <a:tr h="84123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・「旅館業法の特例」（大阪府地域（</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1036918">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「設備投資に係る課税の特例」（住友ファーマ株式会社（旧：大日本住友製薬株式会社））（</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2"/>
                  </a:ext>
                </a:extLst>
              </a:tr>
              <a:tr h="449880">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a:t>
                      </a:r>
                      <a:r>
                        <a:rPr kumimoji="1" lang="en-US" altLang="ja-JP"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大阪府に移管</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3"/>
                  </a:ext>
                </a:extLst>
              </a:tr>
              <a:tr h="64555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・「旅館業法の特例」（八尾市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10004"/>
                  </a:ext>
                </a:extLst>
              </a:tr>
              <a:tr h="841239">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・「旅館業法の特例」（寝屋川市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・「外国人家事支援人材の受入れに係る出入国管理及び難民認定法の特例」（区域追加：豊中市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池田市、箕面市）（４月）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2699965917"/>
                  </a:ext>
                </a:extLst>
              </a:tr>
              <a:tr h="254200">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・「外国人家事支援人材の受入れに係る出入国管理及び難民認定法の特例」（区域追加：守口市、枚方市、寝屋川市、門真市）（６月）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757319253"/>
                  </a:ext>
                </a:extLst>
              </a:tr>
              <a:tr h="334125">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YOM</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（ヤオオタイヤマーケット）実行委員会）（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・「工場立地法及び地域経済牽引事業の促進による地域の成長発展の基盤強化に関する法律の特例」（堺市、泉大津市）（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4149716585"/>
                  </a:ext>
                </a:extLst>
              </a:tr>
              <a:tr h="322871">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・「外国人家事支援人材の受入れに係る出入国管理及び難民認定法の特例」（区域追加：既実施市除く３５市町村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府全域へ拡大）（</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　（八尾市）（３月）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864529265"/>
                  </a:ext>
                </a:extLst>
              </a:tr>
              <a:tr h="254200">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・「医薬品、医療機器等の品質、有効性及び安全性の確保等に関する法律施行規則の特例」（大阪市全域）（６月）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・会社の設立登記申請等に係る英語での手続の支援に関する特例（大阪市全域）（</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522625200"/>
                  </a:ext>
                </a:extLst>
              </a:tr>
            </a:tbl>
          </a:graphicData>
        </a:graphic>
      </p:graphicFrame>
      <p:sp>
        <p:nvSpPr>
          <p:cNvPr id="46" name="Rectangle 5"/>
          <p:cNvSpPr>
            <a:spLocks noChangeArrowheads="1"/>
          </p:cNvSpPr>
          <p:nvPr/>
        </p:nvSpPr>
        <p:spPr bwMode="auto">
          <a:xfrm>
            <a:off x="0" y="0"/>
            <a:ext cx="9144000" cy="36277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05">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5" name="正方形/長方形 44"/>
          <p:cNvSpPr/>
          <p:nvPr/>
        </p:nvSpPr>
        <p:spPr>
          <a:xfrm>
            <a:off x="79707" y="370765"/>
            <a:ext cx="8928992" cy="332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48" indent="-285748">
              <a:buFont typeface="Wingdings" panose="05000000000000000000" pitchFamily="2" charset="2"/>
              <a:buChar char="p"/>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「国家戦略特区」における規制改革メニューのうち、関西圏では、医療、都市再生・まちづくり、雇用分野等で</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事業（大阪府内では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事業）が区域計画で認定された。また、大阪からの提案内容を踏まえ、法改正等の措置が講ぜられるなど、国において各種取組みが進められている（認定一覧は以下のとおり）。</a:t>
            </a:r>
          </a:p>
        </p:txBody>
      </p:sp>
      <p:sp>
        <p:nvSpPr>
          <p:cNvPr id="7" name="スライド番号プレースホルダー 1"/>
          <p:cNvSpPr>
            <a:spLocks noGrp="1"/>
          </p:cNvSpPr>
          <p:nvPr>
            <p:ph type="sldNum" sz="quarter" idx="12"/>
          </p:nvPr>
        </p:nvSpPr>
        <p:spPr>
          <a:xfrm>
            <a:off x="8374901" y="6622836"/>
            <a:ext cx="745305" cy="215464"/>
          </a:xfrm>
        </p:spPr>
        <p:txBody>
          <a:bodyPr/>
          <a:lstStyle/>
          <a:p>
            <a:pPr defTabSz="914392">
              <a:defRPr/>
            </a:pPr>
            <a:r>
              <a:rPr lang="en-US" altLang="ja-JP" b="1" dirty="0">
                <a:solidFill>
                  <a:prstClr val="black"/>
                </a:solidFill>
                <a:latin typeface="Calibri"/>
                <a:ea typeface="ＭＳ Ｐゴシック" panose="020B0600070205080204" pitchFamily="50" charset="-128"/>
              </a:rPr>
              <a:t>64</a:t>
            </a:r>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07760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08" y="4788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3" name="正方形/長方形 22"/>
          <p:cNvSpPr/>
          <p:nvPr/>
        </p:nvSpPr>
        <p:spPr>
          <a:xfrm>
            <a:off x="4885763" y="322863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れた製品は「大阪製ブランド製品」として大阪府及び公益　　　　　　財団法人大阪産業局をはじめ、様々な支援機関等が実施するプロモーション活動によって国内外に広く情報発信していきます。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780020" y="2942088"/>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○大阪製（おおさかせい）ブランド認定制度</a:t>
            </a:r>
          </a:p>
        </p:txBody>
      </p:sp>
      <p:pic>
        <p:nvPicPr>
          <p:cNvPr id="31" name="図 30"/>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1142" y="3264932"/>
            <a:ext cx="586051" cy="759384"/>
          </a:xfrm>
          <a:prstGeom prst="rect">
            <a:avLst/>
          </a:prstGeom>
          <a:noFill/>
          <a:ln>
            <a:noFill/>
          </a:ln>
        </p:spPr>
      </p:pic>
      <p:sp>
        <p:nvSpPr>
          <p:cNvPr id="32" name="正方形/長方形 31"/>
          <p:cNvSpPr/>
          <p:nvPr/>
        </p:nvSpPr>
        <p:spPr>
          <a:xfrm>
            <a:off x="4895777" y="4870640"/>
            <a:ext cx="4150731" cy="1592744"/>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デザイン相談</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D-Challenge</a:t>
            </a:r>
          </a:p>
          <a:p>
            <a:pPr indent="133350" algn="just" eaLnBrk="0" hangingPunct="0">
              <a:lnSpc>
                <a:spcPts val="1500"/>
              </a:lnSpc>
            </a:pP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府内中小企業のブランディングや商品開発等</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に</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関するお悩みに対し、専門家が丁寧にヒアリングを行い、アドバイス</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および</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具体的なデザイン活用の解決策を提案</a:t>
            </a:r>
            <a:r>
              <a:rPr lang="ja-JP" altLang="en-US" sz="1200" kern="100" dirty="0">
                <a:latin typeface="Century" panose="02040604050505020304" pitchFamily="18" charset="0"/>
                <a:ea typeface="Meiryo UI" panose="020B0604030504040204" pitchFamily="50" charset="-128"/>
                <a:cs typeface="Times New Roman" panose="02020603050405020304" pitchFamily="18" charset="0"/>
              </a:rPr>
              <a:t>しています</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　</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デザイン分野の先端知識や技術、最新動向に関するワークショップやフォーラムを開催</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し、府内中小企業における</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商品開発にデザインを活用できる人材育成をめざし</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ています。</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正方形/長方形 32"/>
          <p:cNvSpPr/>
          <p:nvPr/>
        </p:nvSpPr>
        <p:spPr>
          <a:xfrm>
            <a:off x="-12700" y="3050945"/>
            <a:ext cx="4756853"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ものづくり支援アクションプラン５つの戦略</a:t>
            </a:r>
            <a:endParaRPr lang="en-US" altLang="ja-JP" sz="14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77563" y="4590818"/>
            <a:ext cx="4435373"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〇中小企業における産業デザイン振興に関する事業</a:t>
            </a:r>
          </a:p>
        </p:txBody>
      </p:sp>
      <p:sp>
        <p:nvSpPr>
          <p:cNvPr id="35" name="正方形/長方形 34"/>
          <p:cNvSpPr/>
          <p:nvPr/>
        </p:nvSpPr>
        <p:spPr>
          <a:xfrm>
            <a:off x="97492" y="3374194"/>
            <a:ext cx="4679573" cy="1918878"/>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企業の変革と挑戦に向けた「知る、やる、集まる」を徹底的に支援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戦略１：交流と情報発信で変革・挑戦意欲を喚起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戦略２：ものづくり中小企業の販路開拓を支援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戦略３：ものづくり中小企業の技術革新を促進</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descr="\\10.250.60.22\share\◆MOBIOロゴタイプ＜docﾌｫﾙﾀﾞと同じものです＞\切り抜きロゴ【MOBIO】\mobio_logo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72670" y="728715"/>
            <a:ext cx="8963824" cy="22346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年に、ものづくり中小企業の総合支援拠点として、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ものづくり支援アクションプランを基に、大阪府、（公財）大阪産業局が連携して、ものづくり企業の「変革と挑戦」を支援する取組みを実施。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優れた技術と創造力にあふれる製品を「大阪製ブランド」として認定しているほか、（地独）大阪産業技術研究所が行う取組を支援することにより、ものづくり産業の高度化を図るとともに、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DX</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推進サポートなど企業の生産性向上を支援している。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rPr>
              <a:t>大阪府と（公財）大阪産業局が連携し、</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府内中小企業支援の一環として、中小企業等の新事業創出や商品・サービスの開発</a:t>
            </a:r>
            <a:r>
              <a:rPr lang="ja-JP" altLang="en-US"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等</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を産業デザインの観点から総合的にサポート</a:t>
            </a:r>
            <a:r>
              <a:rPr lang="ja-JP" altLang="en-US" sz="1600" kern="100" dirty="0">
                <a:solidFill>
                  <a:schemeClr val="tx1"/>
                </a:solidFill>
                <a:latin typeface="Century" panose="02040604050505020304" pitchFamily="18" charset="0"/>
                <a:ea typeface="Meiryo UI" panose="020B0604030504040204" pitchFamily="50" charset="-128"/>
                <a:cs typeface="Times New Roman" panose="02020603050405020304" pitchFamily="18" charset="0"/>
              </a:rPr>
              <a:t>している</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正方形/長方形 39"/>
          <p:cNvSpPr/>
          <p:nvPr/>
        </p:nvSpPr>
        <p:spPr>
          <a:xfrm>
            <a:off x="20212" y="5405402"/>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推進サポートによる、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相談、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コンサルタント派遣の実施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a:extLst>
              <a:ext uri="{FF2B5EF4-FFF2-40B4-BE49-F238E27FC236}">
                <a16:creationId xmlns:a16="http://schemas.microsoft.com/office/drawing/2014/main" id="{0139FCF1-17FA-4481-9522-CD2170F3861D}"/>
              </a:ext>
            </a:extLst>
          </p:cNvPr>
          <p:cNvSpPr>
            <a:spLocks noGrp="1"/>
          </p:cNvSpPr>
          <p:nvPr>
            <p:ph type="sldNum" sz="quarter" idx="12"/>
          </p:nvPr>
        </p:nvSpPr>
        <p:spPr>
          <a:xfrm>
            <a:off x="8374901" y="6622836"/>
            <a:ext cx="745305" cy="215464"/>
          </a:xfrm>
        </p:spPr>
        <p:txBody>
          <a:bodyPr/>
          <a:lstStyle/>
          <a:p>
            <a:pPr defTabSz="914392">
              <a:defRPr/>
            </a:pPr>
            <a:r>
              <a:rPr lang="en-US" altLang="ja-JP" b="1" dirty="0">
                <a:solidFill>
                  <a:prstClr val="black"/>
                </a:solidFill>
                <a:latin typeface="Calibri"/>
                <a:ea typeface="ＭＳ Ｐゴシック" panose="020B0600070205080204" pitchFamily="50" charset="-128"/>
              </a:rPr>
              <a:t>65</a:t>
            </a:r>
            <a:endParaRPr lang="ja-JP" altLang="en-US" b="1" dirty="0">
              <a:solidFill>
                <a:prstClr val="black"/>
              </a:solidFill>
              <a:latin typeface="Calibri"/>
              <a:ea typeface="ＭＳ Ｐゴシック" panose="020B0600070205080204" pitchFamily="50" charset="-128"/>
            </a:endParaRPr>
          </a:p>
        </p:txBody>
      </p:sp>
      <p:pic>
        <p:nvPicPr>
          <p:cNvPr id="16" name="図 15">
            <a:extLst>
              <a:ext uri="{FF2B5EF4-FFF2-40B4-BE49-F238E27FC236}">
                <a16:creationId xmlns:a16="http://schemas.microsoft.com/office/drawing/2014/main" id="{3963F710-E858-42DA-835F-5EB64A7353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8199" y="5892238"/>
            <a:ext cx="1382105" cy="347446"/>
          </a:xfrm>
          <a:prstGeom prst="rect">
            <a:avLst/>
          </a:prstGeom>
        </p:spPr>
      </p:pic>
    </p:spTree>
    <p:extLst>
      <p:ext uri="{BB962C8B-B14F-4D97-AF65-F5344CB8AC3E}">
        <p14:creationId xmlns:p14="http://schemas.microsoft.com/office/powerpoint/2010/main" val="1799895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38499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うめきた・グランフロント大阪 ナレッジキャピタル内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新製品・新サービスにつながるプロジェクトの創出・推進支援を行う「場」と「仕組み」</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国際展開・人材発掘、ビジネスプラン発表、ビジネスマッチング等の各種イベントを通じて人々を集積、交流させ、</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起業経験者、大企業、ベンチャーキャピタル等との連携によるスタートアップ支援事業（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スタートアップアクセラレーションプログラム（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b="1" dirty="0">
                <a:latin typeface="Meiryo UI" panose="020B0604030504040204" pitchFamily="50" charset="-128"/>
                <a:ea typeface="Meiryo UI" panose="020B0604030504040204" pitchFamily="50" charset="-128"/>
                <a:cs typeface="Meiryo UI" panose="020B0604030504040204" pitchFamily="50" charset="-128"/>
              </a:rPr>
              <a:t>OIH</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）の整備</a:t>
            </a: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3070682475"/>
              </p:ext>
            </p:extLst>
          </p:nvPr>
        </p:nvGraphicFramePr>
        <p:xfrm>
          <a:off x="164500" y="3301169"/>
          <a:ext cx="4464497" cy="3414445"/>
        </p:xfrm>
        <a:graphic>
          <a:graphicData uri="http://schemas.openxmlformats.org/drawingml/2006/table">
            <a:tbl>
              <a:tblPr>
                <a:tableStyleId>{616DA210-FB5B-4158-B5E0-FEB733F419BA}</a:tableStyleId>
              </a:tblPr>
              <a:tblGrid>
                <a:gridCol w="1167140">
                  <a:extLst>
                    <a:ext uri="{9D8B030D-6E8A-4147-A177-3AD203B41FA5}">
                      <a16:colId xmlns:a16="http://schemas.microsoft.com/office/drawing/2014/main" val="20000"/>
                    </a:ext>
                  </a:extLst>
                </a:gridCol>
                <a:gridCol w="921091">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グローバルイノベーション創出支援事業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150,000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事業化プロジェクト創出支援件数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国際イノベーション</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Osaka</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(2024.11)</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6" name="テキスト ボックス 3"/>
          <p:cNvSpPr txBox="1">
            <a:spLocks noChangeArrowheads="1"/>
          </p:cNvSpPr>
          <p:nvPr/>
        </p:nvSpPr>
        <p:spPr bwMode="auto">
          <a:xfrm>
            <a:off x="6813536" y="5560059"/>
            <a:ext cx="2223883" cy="869469"/>
          </a:xfrm>
          <a:prstGeom prst="rect">
            <a:avLst/>
          </a:prstGeom>
          <a:noFill/>
          <a:ln w="9525">
            <a:noFill/>
            <a:miter lim="800000"/>
            <a:headEnd/>
            <a:tailEnd/>
          </a:ln>
        </p:spPr>
        <p:txBody>
          <a:bodyPr wrap="square">
            <a:spAutoFit/>
          </a:bodyPr>
          <a:lstStyle/>
          <a:p>
            <a:pPr algn="ctr"/>
            <a:r>
              <a:rPr lang="en-US" altLang="ja-JP" sz="1000" dirty="0">
                <a:latin typeface="Meiryo UI" panose="020B0604030504040204" pitchFamily="50" charset="-128"/>
                <a:ea typeface="Meiryo UI" panose="020B0604030504040204" pitchFamily="50" charset="-128"/>
              </a:rPr>
              <a:t>VC-MEET UP</a:t>
            </a:r>
            <a:r>
              <a:rPr lang="ja-JP" altLang="en-US" sz="1000" dirty="0">
                <a:latin typeface="Meiryo UI" panose="020B0604030504040204" pitchFamily="50" charset="-128"/>
                <a:ea typeface="Meiryo UI" panose="020B0604030504040204" pitchFamily="50" charset="-128"/>
              </a:rPr>
              <a:t>（隔月開催）</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スタートアップの投資獲得につなげるため、ベンチャーキャピタリストのみを招待し開催するピッチイベント。これにより、ベンチャーキャピタルとのネットワークも強化。</a:t>
            </a:r>
            <a:endParaRPr lang="en-US" altLang="ja-JP" sz="1000" dirty="0">
              <a:latin typeface="Meiryo UI" panose="020B0604030504040204" pitchFamily="50" charset="-128"/>
              <a:ea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p>
        </p:txBody>
      </p:sp>
      <p:sp>
        <p:nvSpPr>
          <p:cNvPr id="3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6" name="図 5">
            <a:extLst>
              <a:ext uri="{FF2B5EF4-FFF2-40B4-BE49-F238E27FC236}">
                <a16:creationId xmlns:a16="http://schemas.microsoft.com/office/drawing/2014/main" id="{93B07F66-A9B1-2A34-32A6-752144A7A5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1148" y="5419375"/>
            <a:ext cx="1967008" cy="1177977"/>
          </a:xfrm>
          <a:prstGeom prst="rect">
            <a:avLst/>
          </a:prstGeom>
        </p:spPr>
      </p:pic>
      <p:sp>
        <p:nvSpPr>
          <p:cNvPr id="5" name="テキスト ボックス 3">
            <a:extLst>
              <a:ext uri="{FF2B5EF4-FFF2-40B4-BE49-F238E27FC236}">
                <a16:creationId xmlns:a16="http://schemas.microsoft.com/office/drawing/2014/main" id="{2B5B53FC-CDF6-9243-0192-BADD5CBD9465}"/>
              </a:ext>
            </a:extLst>
          </p:cNvPr>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国際イノベーション会議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lang="sv-SE" altLang="ja-JP" sz="1000" dirty="0">
                <a:latin typeface="Meiryo UI" panose="020B0604030504040204" pitchFamily="50" charset="-128"/>
                <a:ea typeface="Meiryo UI" panose="020B0604030504040204" pitchFamily="50" charset="-128"/>
                <a:cs typeface="Meiryo UI" panose="020B0604030504040204" pitchFamily="50" charset="-128"/>
              </a:rPr>
              <a:t>Hack Osaka 2024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R6.11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descr="壁に貼られたポスター  AI によって生成されたコンテンツは間違っている可能性があります。">
            <a:extLst>
              <a:ext uri="{FF2B5EF4-FFF2-40B4-BE49-F238E27FC236}">
                <a16:creationId xmlns:a16="http://schemas.microsoft.com/office/drawing/2014/main" id="{DD760148-5723-5956-9BB0-960552C6B6D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67920" y="4212758"/>
            <a:ext cx="1976902" cy="1299153"/>
          </a:xfrm>
          <a:prstGeom prst="rect">
            <a:avLst/>
          </a:prstGeom>
        </p:spPr>
      </p:pic>
      <p:sp>
        <p:nvSpPr>
          <p:cNvPr id="4" name="テキスト ボックス 3">
            <a:extLst>
              <a:ext uri="{FF2B5EF4-FFF2-40B4-BE49-F238E27FC236}">
                <a16:creationId xmlns:a16="http://schemas.microsoft.com/office/drawing/2014/main" id="{190CE755-2970-3C16-ADD4-19A22BABD508}"/>
              </a:ext>
            </a:extLst>
          </p:cNvPr>
          <p:cNvSpPr txBox="1"/>
          <p:nvPr/>
        </p:nvSpPr>
        <p:spPr>
          <a:xfrm>
            <a:off x="8740989" y="6510743"/>
            <a:ext cx="504056" cy="369332"/>
          </a:xfrm>
          <a:prstGeom prst="rect">
            <a:avLst/>
          </a:prstGeom>
          <a:noFill/>
        </p:spPr>
        <p:txBody>
          <a:bodyPr wrap="square" rtlCol="0">
            <a:spAutoFit/>
          </a:bodyPr>
          <a:lstStyle/>
          <a:p>
            <a:r>
              <a:rPr lang="en-US" altLang="ja-JP" b="1" dirty="0"/>
              <a:t>66</a:t>
            </a:r>
            <a:endParaRPr kumimoji="1" lang="ja-JP" altLang="en-US" dirty="0"/>
          </a:p>
        </p:txBody>
      </p:sp>
    </p:spTree>
    <p:extLst>
      <p:ext uri="{BB962C8B-B14F-4D97-AF65-F5344CB8AC3E}">
        <p14:creationId xmlns:p14="http://schemas.microsoft.com/office/powerpoint/2010/main" val="1942859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0385" y="2234272"/>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p>
        </p:txBody>
      </p:sp>
      <p:pic>
        <p:nvPicPr>
          <p:cNvPr id="14" name="Picture 2" descr="http://www.iwatani.co.jp/jpn/downloads/images/img8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16116" y="4569987"/>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（出典：岩谷産業株式会社）</a:t>
            </a: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67</a:t>
            </a:r>
            <a:endParaRPr lang="ja-JP" altLang="en-US" b="1" dirty="0"/>
          </a:p>
        </p:txBody>
      </p:sp>
      <p:sp>
        <p:nvSpPr>
          <p:cNvPr id="17" name="正方形/長方形 16"/>
          <p:cNvSpPr/>
          <p:nvPr/>
        </p:nvSpPr>
        <p:spPr>
          <a:xfrm>
            <a:off x="71501" y="852661"/>
            <a:ext cx="8928992" cy="739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「バッテリー戦略研究センター」の活動成果として、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8" name="表 17">
            <a:extLst>
              <a:ext uri="{FF2B5EF4-FFF2-40B4-BE49-F238E27FC236}">
                <a16:creationId xmlns:a16="http://schemas.microsoft.com/office/drawing/2014/main" id="{2E4E5B96-3A3F-4059-B52E-3FF05BAD6832}"/>
              </a:ext>
            </a:extLst>
          </p:cNvPr>
          <p:cNvGraphicFramePr>
            <a:graphicFrameLocks noGrp="1"/>
          </p:cNvGraphicFramePr>
          <p:nvPr>
            <p:extLst>
              <p:ext uri="{D42A27DB-BD31-4B8C-83A1-F6EECF244321}">
                <p14:modId xmlns:p14="http://schemas.microsoft.com/office/powerpoint/2010/main" val="690630290"/>
              </p:ext>
            </p:extLst>
          </p:nvPr>
        </p:nvGraphicFramePr>
        <p:xfrm>
          <a:off x="71501" y="1672319"/>
          <a:ext cx="5415395" cy="4752317"/>
        </p:xfrm>
        <a:graphic>
          <a:graphicData uri="http://schemas.openxmlformats.org/drawingml/2006/table">
            <a:tbl>
              <a:tblPr firstRow="1" firstCol="1" bandRow="1"/>
              <a:tblGrid>
                <a:gridCol w="630381">
                  <a:extLst>
                    <a:ext uri="{9D8B030D-6E8A-4147-A177-3AD203B41FA5}">
                      <a16:colId xmlns:a16="http://schemas.microsoft.com/office/drawing/2014/main" val="20000"/>
                    </a:ext>
                  </a:extLst>
                </a:gridCol>
                <a:gridCol w="4785014">
                  <a:extLst>
                    <a:ext uri="{9D8B030D-6E8A-4147-A177-3AD203B41FA5}">
                      <a16:colId xmlns:a16="http://schemas.microsoft.com/office/drawing/2014/main" val="20001"/>
                    </a:ext>
                  </a:extLst>
                </a:gridCol>
              </a:tblGrid>
              <a:tr h="52216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16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39816">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年現在　府内水素ステーション８箇所</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80989">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4037">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r h="106040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・燃料電池バス導入促進事業費補助金による燃料電池バス運行開始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を発展的に解消し、</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エネルギービジネス推進事業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としてカーボンニュートラル分野に支援対象を拡大して運営</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・カーボンニュートラル技術開発・実証事業費補助金による万博の機会を活かした最先端技術の開発・実証への支援開始</a:t>
                      </a:r>
                      <a:endParaRPr kumimoji="1" lang="en-US" altLang="ja-JP"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4359516"/>
                  </a:ext>
                </a:extLst>
              </a:tr>
              <a:tr h="342749">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・水素ステーション整備を促進する上での課題や対応策、運用方策等について整理・検討等を行う「おおさか水素ステーション整備促進協議会」を設置</a:t>
                      </a:r>
                      <a:endParaRPr kumimoji="1" lang="en-US" altLang="ja-JP"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3618807"/>
                  </a:ext>
                </a:extLst>
              </a:tr>
            </a:tbl>
          </a:graphicData>
        </a:graphic>
      </p:graphicFrame>
    </p:spTree>
    <p:extLst>
      <p:ext uri="{BB962C8B-B14F-4D97-AF65-F5344CB8AC3E}">
        <p14:creationId xmlns:p14="http://schemas.microsoft.com/office/powerpoint/2010/main" val="662336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46449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○中央卸売市場の燃料電池</a:t>
            </a: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p>
        </p:txBody>
      </p:sp>
      <p:pic>
        <p:nvPicPr>
          <p:cNvPr id="9421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KIX</a:t>
            </a:r>
            <a:r>
              <a:rPr lang="ja-JP" altLang="en-US" sz="1400" dirty="0">
                <a:latin typeface="Meiryo UI" pitchFamily="50" charset="-128"/>
                <a:ea typeface="Meiryo UI" pitchFamily="50" charset="-128"/>
                <a:cs typeface="Meiryo UI" pitchFamily="50" charset="-128"/>
              </a:rPr>
              <a:t>水素グリッド</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イメージ図）</a:t>
            </a:r>
          </a:p>
        </p:txBody>
      </p:sp>
      <p:pic>
        <p:nvPicPr>
          <p:cNvPr id="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産業車両用大規模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水素供給施設</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5"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b="1" dirty="0"/>
              <a:t>68</a:t>
            </a:r>
            <a:endParaRPr lang="ja-JP" altLang="en-US" b="1" dirty="0"/>
          </a:p>
        </p:txBody>
      </p:sp>
      <p:sp>
        <p:nvSpPr>
          <p:cNvPr id="14" name="正方形/長方形 13">
            <a:extLst>
              <a:ext uri="{FF2B5EF4-FFF2-40B4-BE49-F238E27FC236}">
                <a16:creationId xmlns:a16="http://schemas.microsoft.com/office/drawing/2014/main" id="{635CFA0D-A450-4246-A77B-258D352DDBEE}"/>
              </a:ext>
            </a:extLst>
          </p:cNvPr>
          <p:cNvSpPr/>
          <p:nvPr/>
        </p:nvSpPr>
        <p:spPr>
          <a:xfrm>
            <a:off x="107503" y="784582"/>
            <a:ext cx="8928992" cy="32387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新エネルギー機器等の公共施設での先導的な導入・活用事例の創出・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さらなる新エネルギー関連ビジネスの普及・市場拡大につとめており、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1800"/>
              </a:lnSpc>
              <a:buFont typeface="Wingdings" panose="05000000000000000000" pitchFamily="2" charset="2"/>
              <a:buChar char="p"/>
            </a:pP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月に新たな製品・サービスの実用化により水素利用の幅の拡大を図るため、水素関連事業の取組みの方向性を示した「</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ビジョン」を策定し、同年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月に大阪府・大阪市連携のもと設置した</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ビジョン推進会議により、新たな実証事業等のプロジェクト創出を促進。</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には、水素の製造・供給に強みがある「堺市水素エネルギー社会推進協議会」と統合し、大阪府・大阪市・堺市の共同運営により、市民等への水素エネルギーに関する情報発信とともに、新たな水素プロジェクトの創出をめざし、事業者間の交流やアイデア創出を図る「場」の提供を行っている。</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月には、推進会議として「</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H2Osaka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」を策定した。</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関西国際空港において、</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月より水素グリッドプロジェクト事業を開始。</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期島に「イワタニ水素ステーション関西国際空港」が開所。さらに、</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月には、関空</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また、大阪市舞洲障がい者スポーツセンターにおける地中熱利用の導入や建物間で電気や熱の融通を行うエネルギー面的利用の促進などの取組みも進めている。</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1800"/>
              </a:lnSpc>
              <a:buFont typeface="Wingdings" panose="05000000000000000000" pitchFamily="2" charset="2"/>
              <a:buChar char="p"/>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物流分野のカーボンニュートラル化や、輸送製品の環境価値の向上に向けて、関係者が連携して、府域における水素燃料電池（</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）トラックなど</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商用車の導入拡大や、</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商用車に対応した水素ステーション整備を促進する上での課題や対応策、運用方策等について整理・検討等を行うことを目的に、令和</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日に「おおさか水素ステーション整備促進協議会」を設置</a:t>
            </a:r>
          </a:p>
        </p:txBody>
      </p:sp>
      <p:graphicFrame>
        <p:nvGraphicFramePr>
          <p:cNvPr id="18" name="表 17">
            <a:extLst>
              <a:ext uri="{FF2B5EF4-FFF2-40B4-BE49-F238E27FC236}">
                <a16:creationId xmlns:a16="http://schemas.microsoft.com/office/drawing/2014/main" id="{25E77E2A-BCCA-49D4-B7F8-44D185ACD259}"/>
              </a:ext>
            </a:extLst>
          </p:cNvPr>
          <p:cNvGraphicFramePr>
            <a:graphicFrameLocks noGrp="1"/>
          </p:cNvGraphicFramePr>
          <p:nvPr>
            <p:extLst>
              <p:ext uri="{D42A27DB-BD31-4B8C-83A1-F6EECF244321}">
                <p14:modId xmlns:p14="http://schemas.microsoft.com/office/powerpoint/2010/main" val="1044272330"/>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都道府県設置数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strike="sng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746">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九州圏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８箇所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154</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3613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56000"/>
            <a:ext cx="8928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GDP</a:t>
            </a:r>
            <a:r>
              <a:rPr lang="ja-JP" altLang="en-US" b="1" dirty="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年度国民経済計算」、各都府県の県民経済計算より作成</a:t>
            </a:r>
          </a:p>
        </p:txBody>
      </p:sp>
      <p:sp>
        <p:nvSpPr>
          <p:cNvPr id="8" name="正方形/長方形 7"/>
          <p:cNvSpPr/>
          <p:nvPr/>
        </p:nvSpPr>
        <p:spPr>
          <a:xfrm>
            <a:off x="72008" y="1124744"/>
            <a:ext cx="9036496"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と前年度から増加。「実質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rPr>
              <a:t>前年度から増加した。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年までの間、大阪府の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（名目・実質とも）が全国に占めるシェアは概ね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07504" y="1977225"/>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365104"/>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6</a:t>
            </a:r>
            <a:endParaRPr lang="ja-JP" altLang="en-US" b="1" dirty="0"/>
          </a:p>
        </p:txBody>
      </p:sp>
      <p:graphicFrame>
        <p:nvGraphicFramePr>
          <p:cNvPr id="14" name="表 13">
            <a:extLst>
              <a:ext uri="{FF2B5EF4-FFF2-40B4-BE49-F238E27FC236}">
                <a16:creationId xmlns:a16="http://schemas.microsoft.com/office/drawing/2014/main" id="{B700B1C6-4A56-44AC-A2FB-727E0B9F0BB4}"/>
              </a:ext>
            </a:extLst>
          </p:cNvPr>
          <p:cNvGraphicFramePr>
            <a:graphicFrameLocks noGrp="1"/>
          </p:cNvGraphicFramePr>
          <p:nvPr>
            <p:extLst>
              <p:ext uri="{D42A27DB-BD31-4B8C-83A1-F6EECF244321}">
                <p14:modId xmlns:p14="http://schemas.microsoft.com/office/powerpoint/2010/main" val="4088807755"/>
              </p:ext>
            </p:extLst>
          </p:nvPr>
        </p:nvGraphicFramePr>
        <p:xfrm>
          <a:off x="457199" y="2305395"/>
          <a:ext cx="8229603" cy="2034540"/>
        </p:xfrm>
        <a:graphic>
          <a:graphicData uri="http://schemas.openxmlformats.org/drawingml/2006/table">
            <a:tbl>
              <a:tblPr/>
              <a:tblGrid>
                <a:gridCol w="901263">
                  <a:extLst>
                    <a:ext uri="{9D8B030D-6E8A-4147-A177-3AD203B41FA5}">
                      <a16:colId xmlns:a16="http://schemas.microsoft.com/office/drawing/2014/main" val="3956285018"/>
                    </a:ext>
                  </a:extLst>
                </a:gridCol>
                <a:gridCol w="740642">
                  <a:extLst>
                    <a:ext uri="{9D8B030D-6E8A-4147-A177-3AD203B41FA5}">
                      <a16:colId xmlns:a16="http://schemas.microsoft.com/office/drawing/2014/main" val="396159203"/>
                    </a:ext>
                  </a:extLst>
                </a:gridCol>
                <a:gridCol w="740642">
                  <a:extLst>
                    <a:ext uri="{9D8B030D-6E8A-4147-A177-3AD203B41FA5}">
                      <a16:colId xmlns:a16="http://schemas.microsoft.com/office/drawing/2014/main" val="70960614"/>
                    </a:ext>
                  </a:extLst>
                </a:gridCol>
                <a:gridCol w="740642">
                  <a:extLst>
                    <a:ext uri="{9D8B030D-6E8A-4147-A177-3AD203B41FA5}">
                      <a16:colId xmlns:a16="http://schemas.microsoft.com/office/drawing/2014/main" val="187077421"/>
                    </a:ext>
                  </a:extLst>
                </a:gridCol>
                <a:gridCol w="740642">
                  <a:extLst>
                    <a:ext uri="{9D8B030D-6E8A-4147-A177-3AD203B41FA5}">
                      <a16:colId xmlns:a16="http://schemas.microsoft.com/office/drawing/2014/main" val="1462371472"/>
                    </a:ext>
                  </a:extLst>
                </a:gridCol>
                <a:gridCol w="740642">
                  <a:extLst>
                    <a:ext uri="{9D8B030D-6E8A-4147-A177-3AD203B41FA5}">
                      <a16:colId xmlns:a16="http://schemas.microsoft.com/office/drawing/2014/main" val="10868904"/>
                    </a:ext>
                  </a:extLst>
                </a:gridCol>
                <a:gridCol w="740642">
                  <a:extLst>
                    <a:ext uri="{9D8B030D-6E8A-4147-A177-3AD203B41FA5}">
                      <a16:colId xmlns:a16="http://schemas.microsoft.com/office/drawing/2014/main" val="2122668033"/>
                    </a:ext>
                  </a:extLst>
                </a:gridCol>
                <a:gridCol w="740642">
                  <a:extLst>
                    <a:ext uri="{9D8B030D-6E8A-4147-A177-3AD203B41FA5}">
                      <a16:colId xmlns:a16="http://schemas.microsoft.com/office/drawing/2014/main" val="1584892041"/>
                    </a:ext>
                  </a:extLst>
                </a:gridCol>
                <a:gridCol w="740642">
                  <a:extLst>
                    <a:ext uri="{9D8B030D-6E8A-4147-A177-3AD203B41FA5}">
                      <a16:colId xmlns:a16="http://schemas.microsoft.com/office/drawing/2014/main" val="2269190984"/>
                    </a:ext>
                  </a:extLst>
                </a:gridCol>
                <a:gridCol w="740642">
                  <a:extLst>
                    <a:ext uri="{9D8B030D-6E8A-4147-A177-3AD203B41FA5}">
                      <a16:colId xmlns:a16="http://schemas.microsoft.com/office/drawing/2014/main" val="3127247904"/>
                    </a:ext>
                  </a:extLst>
                </a:gridCol>
                <a:gridCol w="662562">
                  <a:extLst>
                    <a:ext uri="{9D8B030D-6E8A-4147-A177-3AD203B41FA5}">
                      <a16:colId xmlns:a16="http://schemas.microsoft.com/office/drawing/2014/main" val="3528865554"/>
                    </a:ext>
                  </a:extLst>
                </a:gridCol>
              </a:tblGrid>
              <a:tr h="153924">
                <a:tc rowSpan="2">
                  <a:txBody>
                    <a:bodyPr/>
                    <a:lstStyle/>
                    <a:p>
                      <a:pPr algn="ctr" rtl="0" fontAlgn="b"/>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大阪府</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東京都</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愛知県</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神奈川県</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chemeClr val="tx1"/>
                          </a:solidFill>
                          <a:effectLst/>
                          <a:latin typeface="Meiryo UI" panose="020B0604030504040204" pitchFamily="50" charset="-128"/>
                          <a:ea typeface="Meiryo UI" panose="020B0604030504040204" pitchFamily="50" charset="-128"/>
                        </a:rPr>
                        <a:t>全国</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3959582368"/>
                  </a:ext>
                </a:extLst>
              </a:tr>
              <a:tr h="153924">
                <a:tc vMerge="1">
                  <a:txBody>
                    <a:bodyPr/>
                    <a:lstStyle/>
                    <a:p>
                      <a:endParaRPr kumimoji="1" lang="ja-JP" altLang="en-US"/>
                    </a:p>
                  </a:txBody>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chemeClr val="tx1"/>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34995"/>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2014</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38,804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106,507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39,680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32,696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523,423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340960"/>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2015</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40,111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110,030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41,948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33,953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540,741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101796"/>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2016</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40,163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111,212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40,848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34,248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544,830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967265"/>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2017</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41,439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113,410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41,792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35,575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555,713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426111"/>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2018</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41,707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114,983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42,240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35,851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556,571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492503"/>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41,264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114,537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40,720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35,484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556,845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436986"/>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2020</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39,901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109,157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39,620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34,308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539,009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265871"/>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2021</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41,375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114,420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40,517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35,355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553,642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727074"/>
                  </a:ext>
                </a:extLst>
              </a:tr>
              <a:tr h="190500">
                <a:tc>
                  <a:txBody>
                    <a:bodyPr/>
                    <a:lstStyle/>
                    <a:p>
                      <a:pPr algn="ct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2022</a:t>
                      </a:r>
                      <a:r>
                        <a:rPr lang="ja-JP" altLang="en-US" sz="1000" b="0" i="0" u="none" strike="noStrike">
                          <a:solidFill>
                            <a:schemeClr val="tx1"/>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43,124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chemeClr val="tx1"/>
                          </a:solidFill>
                          <a:effectLst/>
                          <a:latin typeface="Meiryo UI" panose="020B0604030504040204" pitchFamily="50" charset="-128"/>
                          <a:ea typeface="Meiryo UI" panose="020B0604030504040204" pitchFamily="50" charset="-128"/>
                        </a:rPr>
                        <a:t>120,220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43,083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35,159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566,490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201207"/>
                  </a:ext>
                </a:extLst>
              </a:tr>
            </a:tbl>
          </a:graphicData>
        </a:graphic>
      </p:graphicFrame>
      <p:graphicFrame>
        <p:nvGraphicFramePr>
          <p:cNvPr id="17" name="表 16">
            <a:extLst>
              <a:ext uri="{FF2B5EF4-FFF2-40B4-BE49-F238E27FC236}">
                <a16:creationId xmlns:a16="http://schemas.microsoft.com/office/drawing/2014/main" id="{ED119FEF-BA37-4A0B-BE80-B5E45B3C018D}"/>
              </a:ext>
            </a:extLst>
          </p:cNvPr>
          <p:cNvGraphicFramePr>
            <a:graphicFrameLocks noGrp="1"/>
          </p:cNvGraphicFramePr>
          <p:nvPr>
            <p:extLst>
              <p:ext uri="{D42A27DB-BD31-4B8C-83A1-F6EECF244321}">
                <p14:modId xmlns:p14="http://schemas.microsoft.com/office/powerpoint/2010/main" val="1436736506"/>
              </p:ext>
            </p:extLst>
          </p:nvPr>
        </p:nvGraphicFramePr>
        <p:xfrm>
          <a:off x="457199" y="4692174"/>
          <a:ext cx="8229603" cy="1965960"/>
        </p:xfrm>
        <a:graphic>
          <a:graphicData uri="http://schemas.openxmlformats.org/drawingml/2006/table">
            <a:tbl>
              <a:tblPr/>
              <a:tblGrid>
                <a:gridCol w="901263">
                  <a:extLst>
                    <a:ext uri="{9D8B030D-6E8A-4147-A177-3AD203B41FA5}">
                      <a16:colId xmlns:a16="http://schemas.microsoft.com/office/drawing/2014/main" val="3885983580"/>
                    </a:ext>
                  </a:extLst>
                </a:gridCol>
                <a:gridCol w="740642">
                  <a:extLst>
                    <a:ext uri="{9D8B030D-6E8A-4147-A177-3AD203B41FA5}">
                      <a16:colId xmlns:a16="http://schemas.microsoft.com/office/drawing/2014/main" val="336148728"/>
                    </a:ext>
                  </a:extLst>
                </a:gridCol>
                <a:gridCol w="740642">
                  <a:extLst>
                    <a:ext uri="{9D8B030D-6E8A-4147-A177-3AD203B41FA5}">
                      <a16:colId xmlns:a16="http://schemas.microsoft.com/office/drawing/2014/main" val="1778664069"/>
                    </a:ext>
                  </a:extLst>
                </a:gridCol>
                <a:gridCol w="740642">
                  <a:extLst>
                    <a:ext uri="{9D8B030D-6E8A-4147-A177-3AD203B41FA5}">
                      <a16:colId xmlns:a16="http://schemas.microsoft.com/office/drawing/2014/main" val="4002302497"/>
                    </a:ext>
                  </a:extLst>
                </a:gridCol>
                <a:gridCol w="740642">
                  <a:extLst>
                    <a:ext uri="{9D8B030D-6E8A-4147-A177-3AD203B41FA5}">
                      <a16:colId xmlns:a16="http://schemas.microsoft.com/office/drawing/2014/main" val="2722158354"/>
                    </a:ext>
                  </a:extLst>
                </a:gridCol>
                <a:gridCol w="740642">
                  <a:extLst>
                    <a:ext uri="{9D8B030D-6E8A-4147-A177-3AD203B41FA5}">
                      <a16:colId xmlns:a16="http://schemas.microsoft.com/office/drawing/2014/main" val="199941837"/>
                    </a:ext>
                  </a:extLst>
                </a:gridCol>
                <a:gridCol w="740642">
                  <a:extLst>
                    <a:ext uri="{9D8B030D-6E8A-4147-A177-3AD203B41FA5}">
                      <a16:colId xmlns:a16="http://schemas.microsoft.com/office/drawing/2014/main" val="1627909557"/>
                    </a:ext>
                  </a:extLst>
                </a:gridCol>
                <a:gridCol w="740642">
                  <a:extLst>
                    <a:ext uri="{9D8B030D-6E8A-4147-A177-3AD203B41FA5}">
                      <a16:colId xmlns:a16="http://schemas.microsoft.com/office/drawing/2014/main" val="3145438823"/>
                    </a:ext>
                  </a:extLst>
                </a:gridCol>
                <a:gridCol w="740642">
                  <a:extLst>
                    <a:ext uri="{9D8B030D-6E8A-4147-A177-3AD203B41FA5}">
                      <a16:colId xmlns:a16="http://schemas.microsoft.com/office/drawing/2014/main" val="3757387068"/>
                    </a:ext>
                  </a:extLst>
                </a:gridCol>
                <a:gridCol w="740642">
                  <a:extLst>
                    <a:ext uri="{9D8B030D-6E8A-4147-A177-3AD203B41FA5}">
                      <a16:colId xmlns:a16="http://schemas.microsoft.com/office/drawing/2014/main" val="2505688050"/>
                    </a:ext>
                  </a:extLst>
                </a:gridCol>
                <a:gridCol w="662562">
                  <a:extLst>
                    <a:ext uri="{9D8B030D-6E8A-4147-A177-3AD203B41FA5}">
                      <a16:colId xmlns:a16="http://schemas.microsoft.com/office/drawing/2014/main" val="1640750100"/>
                    </a:ext>
                  </a:extLst>
                </a:gridCol>
              </a:tblGrid>
              <a:tr h="153924">
                <a:tc rowSpan="2">
                  <a:txBody>
                    <a:bodyPr/>
                    <a:lstStyle/>
                    <a:p>
                      <a:pPr algn="ctr" rtl="0" fontAlgn="b"/>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大阪府</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東京都</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愛知県</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神奈川県</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gridSpan="2">
                  <a:txBody>
                    <a:bodyPr/>
                    <a:lstStyle/>
                    <a:p>
                      <a:pPr algn="l" rtl="0"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全国</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95409665"/>
                  </a:ext>
                </a:extLst>
              </a:tr>
              <a:tr h="153924">
                <a:tc vMerge="1">
                  <a:txBody>
                    <a:bodyPr/>
                    <a:lstStyle/>
                    <a:p>
                      <a:endParaRPr kumimoji="1" lang="ja-JP" altLang="en-US"/>
                    </a:p>
                  </a:txBody>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ja-JP" altLang="en-US" sz="1000" b="0" i="0" u="none" strike="noStrike">
                          <a:solidFill>
                            <a:srgbClr val="000000"/>
                          </a:solidFill>
                          <a:effectLst/>
                          <a:latin typeface="Meiryo UI" panose="020B0604030504040204" pitchFamily="50" charset="-128"/>
                          <a:ea typeface="Meiryo UI" panose="020B0604030504040204" pitchFamily="50" charset="-128"/>
                        </a:rPr>
                        <a:t>シェア</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83491"/>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2014</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39,165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106,481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40,424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33,284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530,195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041983"/>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40,162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110,154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41,990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33,988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539,414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073052"/>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2016</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40,161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110,838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40,978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34,170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543,479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849742"/>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41,361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113,179</a:t>
                      </a:r>
                      <a:endParaRPr lang="en-US" altLang="ja-JP" sz="1000" b="0" i="0" u="none" strike="noStrike" dirty="0">
                        <a:solidFill>
                          <a:srgbClr val="FF0000"/>
                        </a:solidFill>
                        <a:effectLst/>
                        <a:latin typeface="Meiryo UI" panose="020B0604030504040204" pitchFamily="50" charset="-128"/>
                        <a:ea typeface="Meiryo UI" panose="020B0604030504040204" pitchFamily="50" charset="-128"/>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42,141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35,468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553,174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575884"/>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41,441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114,056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42,680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35,705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554,534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432785"/>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2019</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40,731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112,682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41,074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35,178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550,161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214331"/>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39,077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106,441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39,475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33,641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528,798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679158"/>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2021</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40,067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110,447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40,630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34,650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544,649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381473"/>
                  </a:ext>
                </a:extLst>
              </a:tr>
              <a:tr h="182880">
                <a:tc>
                  <a:txBody>
                    <a:bodyPr/>
                    <a:lstStyle/>
                    <a:p>
                      <a:pPr algn="ct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2022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年度</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41,359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7.5%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114,808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20.8%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42,709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7.7%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34,978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a:solidFill>
                            <a:schemeClr val="tx1"/>
                          </a:solidFill>
                          <a:effectLst/>
                          <a:latin typeface="Meiryo UI" panose="020B0604030504040204" pitchFamily="50" charset="-128"/>
                          <a:ea typeface="Meiryo UI" panose="020B0604030504040204" pitchFamily="50" charset="-128"/>
                        </a:rPr>
                        <a:t>6.3%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551,814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883173"/>
                  </a:ext>
                </a:extLst>
              </a:tr>
            </a:tbl>
          </a:graphicData>
        </a:graphic>
      </p:graphicFrame>
    </p:spTree>
    <p:extLst>
      <p:ext uri="{BB962C8B-B14F-4D97-AF65-F5344CB8AC3E}">
        <p14:creationId xmlns:p14="http://schemas.microsoft.com/office/powerpoint/2010/main" val="2038425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生産農業所得統計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nvGraphicFramePr>
        <p:xfrm>
          <a:off x="395536" y="2226523"/>
          <a:ext cx="8424939" cy="1634524"/>
        </p:xfrm>
        <a:graphic>
          <a:graphicData uri="http://schemas.openxmlformats.org/drawingml/2006/table">
            <a:tbl>
              <a:tblPr/>
              <a:tblGrid>
                <a:gridCol w="597106">
                  <a:extLst>
                    <a:ext uri="{9D8B030D-6E8A-4147-A177-3AD203B41FA5}">
                      <a16:colId xmlns:a16="http://schemas.microsoft.com/office/drawing/2014/main" val="20000"/>
                    </a:ext>
                  </a:extLst>
                </a:gridCol>
                <a:gridCol w="602141">
                  <a:extLst>
                    <a:ext uri="{9D8B030D-6E8A-4147-A177-3AD203B41FA5}">
                      <a16:colId xmlns:a16="http://schemas.microsoft.com/office/drawing/2014/main" val="20001"/>
                    </a:ext>
                  </a:extLst>
                </a:gridCol>
                <a:gridCol w="602141">
                  <a:extLst>
                    <a:ext uri="{9D8B030D-6E8A-4147-A177-3AD203B41FA5}">
                      <a16:colId xmlns:a16="http://schemas.microsoft.com/office/drawing/2014/main" val="20002"/>
                    </a:ext>
                  </a:extLst>
                </a:gridCol>
                <a:gridCol w="602141">
                  <a:extLst>
                    <a:ext uri="{9D8B030D-6E8A-4147-A177-3AD203B41FA5}">
                      <a16:colId xmlns:a16="http://schemas.microsoft.com/office/drawing/2014/main" val="20003"/>
                    </a:ext>
                  </a:extLst>
                </a:gridCol>
                <a:gridCol w="602141">
                  <a:extLst>
                    <a:ext uri="{9D8B030D-6E8A-4147-A177-3AD203B41FA5}">
                      <a16:colId xmlns:a16="http://schemas.microsoft.com/office/drawing/2014/main" val="20004"/>
                    </a:ext>
                  </a:extLst>
                </a:gridCol>
                <a:gridCol w="602141">
                  <a:extLst>
                    <a:ext uri="{9D8B030D-6E8A-4147-A177-3AD203B41FA5}">
                      <a16:colId xmlns:a16="http://schemas.microsoft.com/office/drawing/2014/main" val="20005"/>
                    </a:ext>
                  </a:extLst>
                </a:gridCol>
                <a:gridCol w="602141">
                  <a:extLst>
                    <a:ext uri="{9D8B030D-6E8A-4147-A177-3AD203B41FA5}">
                      <a16:colId xmlns:a16="http://schemas.microsoft.com/office/drawing/2014/main" val="20006"/>
                    </a:ext>
                  </a:extLst>
                </a:gridCol>
                <a:gridCol w="602141">
                  <a:extLst>
                    <a:ext uri="{9D8B030D-6E8A-4147-A177-3AD203B41FA5}">
                      <a16:colId xmlns:a16="http://schemas.microsoft.com/office/drawing/2014/main" val="20007"/>
                    </a:ext>
                  </a:extLst>
                </a:gridCol>
                <a:gridCol w="602141">
                  <a:extLst>
                    <a:ext uri="{9D8B030D-6E8A-4147-A177-3AD203B41FA5}">
                      <a16:colId xmlns:a16="http://schemas.microsoft.com/office/drawing/2014/main" val="1314595929"/>
                    </a:ext>
                  </a:extLst>
                </a:gridCol>
                <a:gridCol w="602141">
                  <a:extLst>
                    <a:ext uri="{9D8B030D-6E8A-4147-A177-3AD203B41FA5}">
                      <a16:colId xmlns:a16="http://schemas.microsoft.com/office/drawing/2014/main" val="1702581728"/>
                    </a:ext>
                  </a:extLst>
                </a:gridCol>
                <a:gridCol w="602141">
                  <a:extLst>
                    <a:ext uri="{9D8B030D-6E8A-4147-A177-3AD203B41FA5}">
                      <a16:colId xmlns:a16="http://schemas.microsoft.com/office/drawing/2014/main" val="2567051613"/>
                    </a:ext>
                  </a:extLst>
                </a:gridCol>
                <a:gridCol w="602141">
                  <a:extLst>
                    <a:ext uri="{9D8B030D-6E8A-4147-A177-3AD203B41FA5}">
                      <a16:colId xmlns:a16="http://schemas.microsoft.com/office/drawing/2014/main" val="3235011755"/>
                    </a:ext>
                  </a:extLst>
                </a:gridCol>
                <a:gridCol w="602141">
                  <a:extLst>
                    <a:ext uri="{9D8B030D-6E8A-4147-A177-3AD203B41FA5}">
                      <a16:colId xmlns:a16="http://schemas.microsoft.com/office/drawing/2014/main" val="654555213"/>
                    </a:ext>
                  </a:extLst>
                </a:gridCol>
                <a:gridCol w="602141">
                  <a:extLst>
                    <a:ext uri="{9D8B030D-6E8A-4147-A177-3AD203B41FA5}">
                      <a16:colId xmlns:a16="http://schemas.microsoft.com/office/drawing/2014/main" val="233001267"/>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成長産業としての都市農業</a:t>
            </a: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大阪府の農業産出額は、東京に次いで規模が小さいものの、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年は前年比</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億円の上昇。</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大消費地に近く、付加価値の高い都市型農業のポテンシャルを活かすため、農業者の経営能力の向上や農業でのＩｏＴ導入の検討等を進めている。</a:t>
            </a: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r>
              <a:rPr lang="en-US" altLang="ja-JP" b="1" dirty="0"/>
              <a:t>69</a:t>
            </a:r>
            <a:endParaRPr lang="ja-JP" altLang="en-US" b="1" dirty="0"/>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スマートフォン等を活用した複合環境制御システムの構築により、生産コスト削減、省力化、高品質化等をめざす。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局所施用</a:t>
              </a: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9" name="正方形/長方形 48"/>
          <p:cNvSpPr/>
          <p:nvPr/>
        </p:nvSpPr>
        <p:spPr>
          <a:xfrm>
            <a:off x="-180528" y="3982108"/>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○経営強化コンサルプロジェクト事業</a:t>
            </a:r>
          </a:p>
          <a:p>
            <a:pPr algn="ctr"/>
            <a:endParaRPr kumimoji="1" lang="ja-JP" altLang="en-US" sz="14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467544" y="4293096"/>
            <a:ext cx="3711261" cy="900246"/>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経営改善に意欲がある農業経営者を対象に、税理士・中小企業診断士等の専門家と普及指導員等が連携し、チームによる経営指導等を実施。経営感覚に優れた農業者を育成して農業の成長産業化を推進。</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3" name="図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58265" y="5157192"/>
            <a:ext cx="1773575" cy="1148463"/>
          </a:xfrm>
          <a:prstGeom prst="rect">
            <a:avLst/>
          </a:prstGeom>
        </p:spPr>
      </p:pic>
    </p:spTree>
    <p:extLst>
      <p:ext uri="{BB962C8B-B14F-4D97-AF65-F5344CB8AC3E}">
        <p14:creationId xmlns:p14="http://schemas.microsoft.com/office/powerpoint/2010/main" val="658143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４．新たな働き方を通じた多様な人材の活躍促進</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spTree>
    <p:extLst>
      <p:ext uri="{BB962C8B-B14F-4D97-AF65-F5344CB8AC3E}">
        <p14:creationId xmlns:p14="http://schemas.microsoft.com/office/powerpoint/2010/main" val="280624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総務省「労働力調査」、大阪府統計課「労働力調査地方集計結果（年平均）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近年、全国との差は縮小傾向にある。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graphicFrame>
        <p:nvGraphicFramePr>
          <p:cNvPr id="13" name="グラフ 12"/>
          <p:cNvGraphicFramePr>
            <a:graphicFrameLocks/>
          </p:cNvGraphicFramePr>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9848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030D8BC-BA2C-4900-94CC-D289382D8899}"/>
              </a:ext>
            </a:extLst>
          </p:cNvPr>
          <p:cNvPicPr>
            <a:picLocks noChangeAspect="1"/>
          </p:cNvPicPr>
          <p:nvPr/>
        </p:nvPicPr>
        <p:blipFill>
          <a:blip r:embed="rId3"/>
          <a:stretch>
            <a:fillRect/>
          </a:stretch>
        </p:blipFill>
        <p:spPr>
          <a:xfrm>
            <a:off x="511239" y="2204864"/>
            <a:ext cx="8121521" cy="4556629"/>
          </a:xfrm>
          <a:prstGeom prst="rect">
            <a:avLst/>
          </a:prstGeom>
        </p:spPr>
      </p:pic>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総務省「就業構造基本調査」より作成</a:t>
            </a: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大阪の女性の有業率をみると、いわゆる「Ｍ字カーブ」の谷は改善されつつあるものの、全国平均に比べ低い状況となっている。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ポイント以上となっており、依然、働く意思がありながら就業できていない人は多い。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72</a:t>
            </a:fld>
            <a:endParaRPr lang="ja-JP" altLang="en-US" b="1" dirty="0"/>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テキスト ボックス 1">
            <a:extLst>
              <a:ext uri="{FF2B5EF4-FFF2-40B4-BE49-F238E27FC236}">
                <a16:creationId xmlns:a16="http://schemas.microsoft.com/office/drawing/2014/main" id="{00000000-0008-0000-0000-000003000000}"/>
              </a:ext>
            </a:extLst>
          </p:cNvPr>
          <p:cNvSpPr txBox="1"/>
          <p:nvPr/>
        </p:nvSpPr>
        <p:spPr>
          <a:xfrm>
            <a:off x="2282211" y="5445224"/>
            <a:ext cx="4408895" cy="285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潜在的有業率＝（有業者数＋就職希望者数）／人口</a:t>
            </a:r>
          </a:p>
        </p:txBody>
      </p:sp>
    </p:spTree>
    <p:extLst>
      <p:ext uri="{BB962C8B-B14F-4D97-AF65-F5344CB8AC3E}">
        <p14:creationId xmlns:p14="http://schemas.microsoft.com/office/powerpoint/2010/main" val="3026806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2024</a:t>
            </a:r>
            <a:r>
              <a:rPr lang="ja-JP" altLang="en-US" b="1">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904467" y="46821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73</a:t>
            </a:r>
            <a:endParaRPr lang="ja-JP" altLang="en-US" b="1" dirty="0"/>
          </a:p>
        </p:txBody>
      </p:sp>
      <p:graphicFrame>
        <p:nvGraphicFramePr>
          <p:cNvPr id="13" name="グラフ 12"/>
          <p:cNvGraphicFramePr>
            <a:graphicFrameLocks/>
          </p:cNvGraphicFramePr>
          <p:nvPr/>
        </p:nvGraphicFramePr>
        <p:xfrm>
          <a:off x="9328506" y="182080"/>
          <a:ext cx="5698750" cy="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nvGraphicFramePr>
        <p:xfrm>
          <a:off x="726072" y="1912486"/>
          <a:ext cx="8139951" cy="2357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nvGraphicFramePr>
        <p:xfrm>
          <a:off x="726072" y="4384299"/>
          <a:ext cx="8139950" cy="23571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9290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万人で前年比約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万人増加し、就業率は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前年から微増となった。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74</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2" name="グラフ 11"/>
          <p:cNvGraphicFramePr>
            <a:graphicFrameLocks/>
          </p:cNvGraphicFramePr>
          <p:nvPr>
            <p:extLst>
              <p:ext uri="{D42A27DB-BD31-4B8C-83A1-F6EECF244321}">
                <p14:modId xmlns:p14="http://schemas.microsoft.com/office/powerpoint/2010/main" val="2911737314"/>
              </p:ext>
            </p:extLst>
          </p:nvPr>
        </p:nvGraphicFramePr>
        <p:xfrm>
          <a:off x="323528" y="2013615"/>
          <a:ext cx="8459864" cy="45436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214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歳以上の就業者を産業別に見ると、卸売業・小売業や、医療・福祉、サービス業（他に分類されないもの）製造業、で多い傾向。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6" name="グラフ 15"/>
          <p:cNvGraphicFramePr>
            <a:graphicFrameLocks/>
          </p:cNvGraphicFramePr>
          <p:nvPr>
            <p:extLst>
              <p:ext uri="{D42A27DB-BD31-4B8C-83A1-F6EECF244321}">
                <p14:modId xmlns:p14="http://schemas.microsoft.com/office/powerpoint/2010/main" val="3829347657"/>
              </p:ext>
            </p:extLst>
          </p:nvPr>
        </p:nvGraphicFramePr>
        <p:xfrm>
          <a:off x="131429" y="2331706"/>
          <a:ext cx="8881143" cy="4654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4179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nvGraphicFramePr>
        <p:xfrm>
          <a:off x="3830216" y="3031186"/>
          <a:ext cx="5256000" cy="340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歳以上の就業者の就業形態をみると、正規よりも非正規として働く高齢者が多い。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構造基本調査」より作成</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76</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グラフ 10"/>
          <p:cNvGraphicFramePr>
            <a:graphicFrameLocks/>
          </p:cNvGraphicFramePr>
          <p:nvPr/>
        </p:nvGraphicFramePr>
        <p:xfrm>
          <a:off x="142680" y="2691472"/>
          <a:ext cx="3687536" cy="35895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084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出典：厚生労働省「障害者雇用状況の集計結果」より作成</a:t>
            </a: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ポイントの減少。全国平均（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）と同水準。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b="1" dirty="0"/>
              <a:t>77</a:t>
            </a:r>
            <a:endParaRPr lang="ja-JP" altLang="en-US" b="1"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8" name="グラフ 27"/>
          <p:cNvGraphicFramePr>
            <a:graphicFrameLocks/>
          </p:cNvGraphicFramePr>
          <p:nvPr>
            <p:extLst>
              <p:ext uri="{D42A27DB-BD31-4B8C-83A1-F6EECF244321}">
                <p14:modId xmlns:p14="http://schemas.microsoft.com/office/powerpoint/2010/main" val="3218216764"/>
              </p:ext>
            </p:extLst>
          </p:nvPr>
        </p:nvGraphicFramePr>
        <p:xfrm>
          <a:off x="156376" y="1929221"/>
          <a:ext cx="8831248" cy="4923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227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出典：厚生労働省「障害者雇用状況の集計結果」より作成</a:t>
            </a: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産業別の障がい者実雇用率をみると、医療福祉分野で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一方で、宿泊業・飲食サービス業や、卸売業・小売業、建設業、情報通信業の実雇用率が低い傾向に</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78</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9" name="グラフ 8"/>
          <p:cNvGraphicFramePr>
            <a:graphicFrameLocks/>
          </p:cNvGraphicFramePr>
          <p:nvPr/>
        </p:nvGraphicFramePr>
        <p:xfrm>
          <a:off x="107713" y="1951369"/>
          <a:ext cx="9134635" cy="48098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0475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746CAD3-F68D-4AEB-ACBB-173BC501BDC8}"/>
              </a:ext>
            </a:extLst>
          </p:cNvPr>
          <p:cNvPicPr>
            <a:picLocks noChangeAspect="1"/>
          </p:cNvPicPr>
          <p:nvPr/>
        </p:nvPicPr>
        <p:blipFill>
          <a:blip r:embed="rId3"/>
          <a:stretch>
            <a:fillRect/>
          </a:stretch>
        </p:blipFill>
        <p:spPr>
          <a:xfrm>
            <a:off x="602928" y="2036964"/>
            <a:ext cx="7938144" cy="4632396"/>
          </a:xfrm>
          <a:prstGeom prst="rect">
            <a:avLst/>
          </a:prstGeom>
        </p:spPr>
      </p:pic>
      <p:sp>
        <p:nvSpPr>
          <p:cNvPr id="5" name="正方形/長方形 4"/>
          <p:cNvSpPr/>
          <p:nvPr/>
        </p:nvSpPr>
        <p:spPr>
          <a:xfrm>
            <a:off x="251520" y="756000"/>
            <a:ext cx="8712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実質成長率に対する産業別の寄与度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0" name="正方形/長方形 9"/>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年度の実質経済成長率に対し、運輸・郵便業、専門・科学技術、業務支援サービス業、保健衛生・社会事業等が増加に寄与し、建設業、情報通信業等が減少に寄与。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7596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年度の全産業における求人充足率は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医療・福祉（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4" name="グラフ 13"/>
          <p:cNvGraphicFramePr>
            <a:graphicFrameLocks/>
          </p:cNvGraphicFramePr>
          <p:nvPr/>
        </p:nvGraphicFramePr>
        <p:xfrm>
          <a:off x="252000" y="2217603"/>
          <a:ext cx="8639999" cy="4529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821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zh-TW" altLang="en-US" b="1" dirty="0">
                <a:latin typeface="Meiryo UI" panose="020B0604030504040204" pitchFamily="50" charset="-128"/>
                <a:ea typeface="Meiryo UI" panose="020B0604030504040204" pitchFamily="50" charset="-128"/>
                <a:cs typeface="Meiryo UI" panose="020B0604030504040204" pitchFamily="50" charset="-128"/>
              </a:rPr>
              <a:t>産業別非正規割合</a:t>
            </a:r>
            <a:r>
              <a:rPr lang="en-US" altLang="ja-JP" b="1" dirty="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就業構造基本調査</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年の非正規割合は全体で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39.8%</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産業別では、や「宿泊業、飲食サービス業」、「農業、林業」、「生活関連サービス業、娯楽業」、「サービス業（他に分類されないもの）」などでその割合が高くなっている。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61190" y="6291185"/>
            <a:ext cx="9021619" cy="369332"/>
          </a:xfrm>
          <a:prstGeom prst="rect">
            <a:avLst/>
          </a:prstGeom>
        </p:spPr>
        <p:txBody>
          <a:bodyPr wrap="square">
            <a:spAutoFit/>
          </a:bodyPr>
          <a:lstStyle/>
          <a:p>
            <a:pPr marL="144466" indent="-144466">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非正規割合・・・正規の職員・従業員と非正規の職員・従業員の合計人数に占める非正規の職員・従業員数の割合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非正規割合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○産業別非正規割合</a:t>
            </a:r>
          </a:p>
        </p:txBody>
      </p:sp>
    </p:spTree>
    <p:extLst>
      <p:ext uri="{BB962C8B-B14F-4D97-AF65-F5344CB8AC3E}">
        <p14:creationId xmlns:p14="http://schemas.microsoft.com/office/powerpoint/2010/main" val="4053376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年の大阪府内の高等教育機関受入留学生数は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位、東京都との差は依然として大きいが、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年以降過去最高人数を記録した。なお、地域別の割合はアジアの留学生が９割を超えている。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○国・地域別の大阪府内高等教育機関受入留学生数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出典：大阪府府民文化部（資料提供：日本学生支援機構）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81</a:t>
            </a:r>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表 10"/>
          <p:cNvGraphicFramePr>
            <a:graphicFrameLocks noGrp="1"/>
          </p:cNvGraphicFramePr>
          <p:nvPr>
            <p:extLst>
              <p:ext uri="{D42A27DB-BD31-4B8C-83A1-F6EECF244321}">
                <p14:modId xmlns:p14="http://schemas.microsoft.com/office/powerpoint/2010/main" val="802593738"/>
              </p:ext>
            </p:extLst>
          </p:nvPr>
        </p:nvGraphicFramePr>
        <p:xfrm>
          <a:off x="3923928" y="2498680"/>
          <a:ext cx="5137043" cy="3791029"/>
        </p:xfrm>
        <a:graphic>
          <a:graphicData uri="http://schemas.openxmlformats.org/drawingml/2006/table">
            <a:tbl>
              <a:tblPr/>
              <a:tblGrid>
                <a:gridCol w="302179">
                  <a:extLst>
                    <a:ext uri="{9D8B030D-6E8A-4147-A177-3AD203B41FA5}">
                      <a16:colId xmlns:a16="http://schemas.microsoft.com/office/drawing/2014/main" val="1037727665"/>
                    </a:ext>
                  </a:extLst>
                </a:gridCol>
                <a:gridCol w="302179">
                  <a:extLst>
                    <a:ext uri="{9D8B030D-6E8A-4147-A177-3AD203B41FA5}">
                      <a16:colId xmlns:a16="http://schemas.microsoft.com/office/drawing/2014/main" val="2994427968"/>
                    </a:ext>
                  </a:extLst>
                </a:gridCol>
                <a:gridCol w="302179">
                  <a:extLst>
                    <a:ext uri="{9D8B030D-6E8A-4147-A177-3AD203B41FA5}">
                      <a16:colId xmlns:a16="http://schemas.microsoft.com/office/drawing/2014/main" val="4037642933"/>
                    </a:ext>
                  </a:extLst>
                </a:gridCol>
                <a:gridCol w="302179">
                  <a:extLst>
                    <a:ext uri="{9D8B030D-6E8A-4147-A177-3AD203B41FA5}">
                      <a16:colId xmlns:a16="http://schemas.microsoft.com/office/drawing/2014/main" val="2264839575"/>
                    </a:ext>
                  </a:extLst>
                </a:gridCol>
                <a:gridCol w="302179">
                  <a:extLst>
                    <a:ext uri="{9D8B030D-6E8A-4147-A177-3AD203B41FA5}">
                      <a16:colId xmlns:a16="http://schemas.microsoft.com/office/drawing/2014/main" val="801164648"/>
                    </a:ext>
                  </a:extLst>
                </a:gridCol>
                <a:gridCol w="302179">
                  <a:extLst>
                    <a:ext uri="{9D8B030D-6E8A-4147-A177-3AD203B41FA5}">
                      <a16:colId xmlns:a16="http://schemas.microsoft.com/office/drawing/2014/main" val="1733273283"/>
                    </a:ext>
                  </a:extLst>
                </a:gridCol>
                <a:gridCol w="302179">
                  <a:extLst>
                    <a:ext uri="{9D8B030D-6E8A-4147-A177-3AD203B41FA5}">
                      <a16:colId xmlns:a16="http://schemas.microsoft.com/office/drawing/2014/main" val="1242375876"/>
                    </a:ext>
                  </a:extLst>
                </a:gridCol>
                <a:gridCol w="302179">
                  <a:extLst>
                    <a:ext uri="{9D8B030D-6E8A-4147-A177-3AD203B41FA5}">
                      <a16:colId xmlns:a16="http://schemas.microsoft.com/office/drawing/2014/main" val="2004901863"/>
                    </a:ext>
                  </a:extLst>
                </a:gridCol>
                <a:gridCol w="302179">
                  <a:extLst>
                    <a:ext uri="{9D8B030D-6E8A-4147-A177-3AD203B41FA5}">
                      <a16:colId xmlns:a16="http://schemas.microsoft.com/office/drawing/2014/main" val="2767044227"/>
                    </a:ext>
                  </a:extLst>
                </a:gridCol>
                <a:gridCol w="302179">
                  <a:extLst>
                    <a:ext uri="{9D8B030D-6E8A-4147-A177-3AD203B41FA5}">
                      <a16:colId xmlns:a16="http://schemas.microsoft.com/office/drawing/2014/main" val="4207708435"/>
                    </a:ext>
                  </a:extLst>
                </a:gridCol>
                <a:gridCol w="302179">
                  <a:extLst>
                    <a:ext uri="{9D8B030D-6E8A-4147-A177-3AD203B41FA5}">
                      <a16:colId xmlns:a16="http://schemas.microsoft.com/office/drawing/2014/main" val="3739799717"/>
                    </a:ext>
                  </a:extLst>
                </a:gridCol>
                <a:gridCol w="302179">
                  <a:extLst>
                    <a:ext uri="{9D8B030D-6E8A-4147-A177-3AD203B41FA5}">
                      <a16:colId xmlns:a16="http://schemas.microsoft.com/office/drawing/2014/main" val="1575534700"/>
                    </a:ext>
                  </a:extLst>
                </a:gridCol>
                <a:gridCol w="302179">
                  <a:extLst>
                    <a:ext uri="{9D8B030D-6E8A-4147-A177-3AD203B41FA5}">
                      <a16:colId xmlns:a16="http://schemas.microsoft.com/office/drawing/2014/main" val="1017005735"/>
                    </a:ext>
                  </a:extLst>
                </a:gridCol>
                <a:gridCol w="302179">
                  <a:extLst>
                    <a:ext uri="{9D8B030D-6E8A-4147-A177-3AD203B41FA5}">
                      <a16:colId xmlns:a16="http://schemas.microsoft.com/office/drawing/2014/main" val="1826471546"/>
                    </a:ext>
                  </a:extLst>
                </a:gridCol>
                <a:gridCol w="302179">
                  <a:extLst>
                    <a:ext uri="{9D8B030D-6E8A-4147-A177-3AD203B41FA5}">
                      <a16:colId xmlns:a16="http://schemas.microsoft.com/office/drawing/2014/main" val="4232312329"/>
                    </a:ext>
                  </a:extLst>
                </a:gridCol>
                <a:gridCol w="302179">
                  <a:extLst>
                    <a:ext uri="{9D8B030D-6E8A-4147-A177-3AD203B41FA5}">
                      <a16:colId xmlns:a16="http://schemas.microsoft.com/office/drawing/2014/main" val="1052869750"/>
                    </a:ext>
                  </a:extLst>
                </a:gridCol>
                <a:gridCol w="302179">
                  <a:extLst>
                    <a:ext uri="{9D8B030D-6E8A-4147-A177-3AD203B41FA5}">
                      <a16:colId xmlns:a16="http://schemas.microsoft.com/office/drawing/2014/main" val="3248212862"/>
                    </a:ext>
                  </a:extLst>
                </a:gridCol>
              </a:tblGrid>
              <a:tr h="384876">
                <a:tc gridSpan="11">
                  <a:txBody>
                    <a:bodyPr/>
                    <a:lstStyle/>
                    <a:p>
                      <a:pPr algn="r" fontAlgn="t"/>
                      <a:r>
                        <a:rPr lang="ja-JP" altLang="en-US" sz="1500" b="0" i="0" u="none" strike="noStrike" dirty="0">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ja-JP" altLang="en-US" sz="1500" b="0" i="0" u="none" strike="noStrike">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（人）</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899025"/>
                  </a:ext>
                </a:extLst>
              </a:tr>
              <a:tr h="216493">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2012</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2013</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(H25)</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2014</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(H26)</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2015</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(H27)</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2016</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(H28)</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2017</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(H29)</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2018</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(H30)</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2019</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(R1)</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2020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2021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(R3)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2022</a:t>
                      </a:r>
                      <a:br>
                        <a:rPr lang="en-US" altLang="ja-JP"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2023</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600" b="0" i="0" u="none" strike="noStrike" dirty="0">
                        <a:solidFill>
                          <a:schemeClr val="tx1"/>
                        </a:solidFill>
                        <a:effectLst/>
                        <a:latin typeface="Meiryo UI" panose="020B0604030504040204" pitchFamily="50" charset="-128"/>
                        <a:ea typeface="Meiryo UI" panose="020B0604030504040204" pitchFamily="50" charset="-128"/>
                      </a:endParaRP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2024</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R6</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600" b="0" i="0" u="none" strike="noStrike" dirty="0">
                        <a:solidFill>
                          <a:schemeClr val="tx1"/>
                        </a:solidFill>
                        <a:effectLst/>
                        <a:latin typeface="Meiryo UI" panose="020B0604030504040204" pitchFamily="50" charset="-128"/>
                        <a:ea typeface="Meiryo UI" panose="020B0604030504040204" pitchFamily="50" charset="-128"/>
                      </a:endParaRP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678414"/>
                  </a:ext>
                </a:extLst>
              </a:tr>
              <a:tr h="228520">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98434344"/>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9,683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10,695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12,135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14,398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16,169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17,193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15,298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19,135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518081"/>
                  </a:ext>
                </a:extLst>
              </a:tr>
              <a:tr h="22371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7,000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6,722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6,688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7,271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7,709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8,003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8,300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7,565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7,999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13968535"/>
                  </a:ext>
                </a:extLst>
              </a:tr>
              <a:tr h="22371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1,124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1,444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87565392"/>
                  </a:ext>
                </a:extLst>
              </a:tr>
              <a:tr h="22852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台湾</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666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4972685"/>
                  </a:ext>
                </a:extLst>
              </a:tr>
              <a:tr h="228520">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72000" algn="just" rtl="0" fontAlgn="ctr"/>
                      <a:r>
                        <a:rPr lang="ja-JP" altLang="en-US" sz="500" b="0" i="0" u="none" strike="noStrike" dirty="0">
                          <a:solidFill>
                            <a:srgbClr val="000000"/>
                          </a:solidFill>
                          <a:effectLst/>
                          <a:latin typeface="Meiryo UI" panose="020B0604030504040204" pitchFamily="50" charset="-128"/>
                          <a:ea typeface="Meiryo UI" panose="020B0604030504040204" pitchFamily="50" charset="-128"/>
                        </a:rPr>
                        <a:t>ベトナム</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2,108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4,205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3,427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3,597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632170"/>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ヨーロッパ</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442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092012"/>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中近東</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49918"/>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アフリカ</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711290"/>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オセアニア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245631"/>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312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47751"/>
                  </a:ext>
                </a:extLst>
              </a:tr>
              <a:tr h="228520">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55600"/>
                  </a:ext>
                </a:extLst>
              </a:tr>
              <a:tr h="228520">
                <a:tc gridSpan="2">
                  <a:txBody>
                    <a:bodyPr/>
                    <a:lstStyle/>
                    <a:p>
                      <a:pPr marL="72000" algn="l"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ja-JP" altLang="en-US" sz="500" b="1" i="0" u="none" strike="noStrike" dirty="0">
                          <a:solidFill>
                            <a:schemeClr val="tx1"/>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500" b="1" i="0" u="none" strike="noStrike" dirty="0">
                        <a:solidFill>
                          <a:schemeClr val="tx1"/>
                        </a:solidFill>
                        <a:effectLst/>
                        <a:latin typeface="Meiryo UI" panose="020B0604030504040204" pitchFamily="50" charset="-128"/>
                        <a:ea typeface="Meiryo UI" panose="020B0604030504040204" pitchFamily="50" charset="-128"/>
                      </a:endParaRP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500" b="1" i="0" u="none" strike="noStrike" dirty="0">
                        <a:solidFill>
                          <a:schemeClr val="tx1"/>
                        </a:solidFill>
                        <a:effectLst/>
                        <a:latin typeface="Meiryo UI" panose="020B0604030504040204" pitchFamily="50" charset="-128"/>
                        <a:ea typeface="Meiryo UI" panose="020B0604030504040204" pitchFamily="50" charset="-128"/>
                      </a:endParaRP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0447"/>
                  </a:ext>
                </a:extLst>
              </a:tr>
              <a:tr h="228520">
                <a:tc gridSpan="2">
                  <a:txBody>
                    <a:bodyPr/>
                    <a:lstStyle/>
                    <a:p>
                      <a:pPr algn="ctr" rtl="0"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計</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kumimoji="1" lang="ja-JP" altLang="en-US"/>
                    </a:p>
                  </a:txBody>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10,791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10,325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10,521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10,853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11,916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13,365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15,600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17,376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18,232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17,860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16,081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16,919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20,204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60079529"/>
                  </a:ext>
                </a:extLst>
              </a:tr>
            </a:tbl>
          </a:graphicData>
        </a:graphic>
      </p:graphicFrame>
      <p:graphicFrame>
        <p:nvGraphicFramePr>
          <p:cNvPr id="18" name="グラフ 17"/>
          <p:cNvGraphicFramePr>
            <a:graphicFrameLocks/>
          </p:cNvGraphicFramePr>
          <p:nvPr>
            <p:extLst>
              <p:ext uri="{D42A27DB-BD31-4B8C-83A1-F6EECF244321}">
                <p14:modId xmlns:p14="http://schemas.microsoft.com/office/powerpoint/2010/main" val="1190876056"/>
              </p:ext>
            </p:extLst>
          </p:nvPr>
        </p:nvGraphicFramePr>
        <p:xfrm>
          <a:off x="83039" y="2775143"/>
          <a:ext cx="3840889" cy="3514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10700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（単位：人、％）</a:t>
            </a:r>
          </a:p>
        </p:txBody>
      </p:sp>
      <p:sp>
        <p:nvSpPr>
          <p:cNvPr id="9" name="テキスト ボックス 8"/>
          <p:cNvSpPr txBox="1"/>
          <p:nvPr/>
        </p:nvSpPr>
        <p:spPr>
          <a:xfrm>
            <a:off x="-108520" y="513833"/>
            <a:ext cx="9144000"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出典：法務省出入国在留管理庁「令和５年における留学生の日本企業等への就職状況について」より作成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年より都道府県別は％表示のみ）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nvGraphicFramePr>
        <p:xfrm>
          <a:off x="163460" y="2849168"/>
          <a:ext cx="8756310" cy="3626823"/>
        </p:xfrm>
        <a:graphic>
          <a:graphicData uri="http://schemas.openxmlformats.org/drawingml/2006/table">
            <a:tbl>
              <a:tblPr/>
              <a:tblGrid>
                <a:gridCol w="583754">
                  <a:extLst>
                    <a:ext uri="{9D8B030D-6E8A-4147-A177-3AD203B41FA5}">
                      <a16:colId xmlns:a16="http://schemas.microsoft.com/office/drawing/2014/main" val="20000"/>
                    </a:ext>
                  </a:extLst>
                </a:gridCol>
                <a:gridCol w="583754">
                  <a:extLst>
                    <a:ext uri="{9D8B030D-6E8A-4147-A177-3AD203B41FA5}">
                      <a16:colId xmlns:a16="http://schemas.microsoft.com/office/drawing/2014/main" val="20001"/>
                    </a:ext>
                  </a:extLst>
                </a:gridCol>
                <a:gridCol w="583754">
                  <a:extLst>
                    <a:ext uri="{9D8B030D-6E8A-4147-A177-3AD203B41FA5}">
                      <a16:colId xmlns:a16="http://schemas.microsoft.com/office/drawing/2014/main" val="20002"/>
                    </a:ext>
                  </a:extLst>
                </a:gridCol>
                <a:gridCol w="583754">
                  <a:extLst>
                    <a:ext uri="{9D8B030D-6E8A-4147-A177-3AD203B41FA5}">
                      <a16:colId xmlns:a16="http://schemas.microsoft.com/office/drawing/2014/main" val="20003"/>
                    </a:ext>
                  </a:extLst>
                </a:gridCol>
                <a:gridCol w="583754">
                  <a:extLst>
                    <a:ext uri="{9D8B030D-6E8A-4147-A177-3AD203B41FA5}">
                      <a16:colId xmlns:a16="http://schemas.microsoft.com/office/drawing/2014/main" val="20004"/>
                    </a:ext>
                  </a:extLst>
                </a:gridCol>
                <a:gridCol w="583754">
                  <a:extLst>
                    <a:ext uri="{9D8B030D-6E8A-4147-A177-3AD203B41FA5}">
                      <a16:colId xmlns:a16="http://schemas.microsoft.com/office/drawing/2014/main" val="20005"/>
                    </a:ext>
                  </a:extLst>
                </a:gridCol>
                <a:gridCol w="583754">
                  <a:extLst>
                    <a:ext uri="{9D8B030D-6E8A-4147-A177-3AD203B41FA5}">
                      <a16:colId xmlns:a16="http://schemas.microsoft.com/office/drawing/2014/main" val="20006"/>
                    </a:ext>
                  </a:extLst>
                </a:gridCol>
                <a:gridCol w="583754">
                  <a:extLst>
                    <a:ext uri="{9D8B030D-6E8A-4147-A177-3AD203B41FA5}">
                      <a16:colId xmlns:a16="http://schemas.microsoft.com/office/drawing/2014/main" val="20007"/>
                    </a:ext>
                  </a:extLst>
                </a:gridCol>
                <a:gridCol w="583754">
                  <a:extLst>
                    <a:ext uri="{9D8B030D-6E8A-4147-A177-3AD203B41FA5}">
                      <a16:colId xmlns:a16="http://schemas.microsoft.com/office/drawing/2014/main" val="3311832355"/>
                    </a:ext>
                  </a:extLst>
                </a:gridCol>
                <a:gridCol w="583754">
                  <a:extLst>
                    <a:ext uri="{9D8B030D-6E8A-4147-A177-3AD203B41FA5}">
                      <a16:colId xmlns:a16="http://schemas.microsoft.com/office/drawing/2014/main" val="3794266321"/>
                    </a:ext>
                  </a:extLst>
                </a:gridCol>
                <a:gridCol w="583754">
                  <a:extLst>
                    <a:ext uri="{9D8B030D-6E8A-4147-A177-3AD203B41FA5}">
                      <a16:colId xmlns:a16="http://schemas.microsoft.com/office/drawing/2014/main" val="445477086"/>
                    </a:ext>
                  </a:extLst>
                </a:gridCol>
                <a:gridCol w="583754">
                  <a:extLst>
                    <a:ext uri="{9D8B030D-6E8A-4147-A177-3AD203B41FA5}">
                      <a16:colId xmlns:a16="http://schemas.microsoft.com/office/drawing/2014/main" val="4214614176"/>
                    </a:ext>
                  </a:extLst>
                </a:gridCol>
                <a:gridCol w="583754">
                  <a:extLst>
                    <a:ext uri="{9D8B030D-6E8A-4147-A177-3AD203B41FA5}">
                      <a16:colId xmlns:a16="http://schemas.microsoft.com/office/drawing/2014/main" val="4286295598"/>
                    </a:ext>
                  </a:extLst>
                </a:gridCol>
                <a:gridCol w="583754">
                  <a:extLst>
                    <a:ext uri="{9D8B030D-6E8A-4147-A177-3AD203B41FA5}">
                      <a16:colId xmlns:a16="http://schemas.microsoft.com/office/drawing/2014/main" val="1815763784"/>
                    </a:ext>
                  </a:extLst>
                </a:gridCol>
                <a:gridCol w="583754">
                  <a:extLst>
                    <a:ext uri="{9D8B030D-6E8A-4147-A177-3AD203B41FA5}">
                      <a16:colId xmlns:a16="http://schemas.microsoft.com/office/drawing/2014/main" val="4120320222"/>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2010</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2011</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2012</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2013</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(H25)</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2014</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a:t>
                      </a:r>
                      <a:r>
                        <a:rPr lang="en-US" altLang="ja-JP" sz="1400" b="1" i="0" u="none" strike="noStrike" dirty="0">
                          <a:solidFill>
                            <a:schemeClr val="bg1"/>
                          </a:solidFill>
                          <a:effectLst/>
                          <a:latin typeface="Calibri"/>
                        </a:rPr>
                        <a:t>6</a:t>
                      </a:r>
                      <a:r>
                        <a:rPr lang="en-US" sz="1400" b="1" i="0" u="none" strike="noStrike" dirty="0">
                          <a:solidFill>
                            <a:schemeClr val="bg1"/>
                          </a:solidFill>
                          <a:effectLst/>
                          <a:latin typeface="Calibri"/>
                        </a:rPr>
                        <a:t>)</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2015</a:t>
                      </a:r>
                    </a:p>
                    <a:p>
                      <a:pPr algn="ctr" rtl="0" fontAlgn="ctr"/>
                      <a:r>
                        <a:rPr lang="en-US" altLang="ja-JP" sz="1400" b="1" i="0" u="none" strike="noStrike">
                          <a:solidFill>
                            <a:schemeClr val="bg1"/>
                          </a:solidFill>
                          <a:effectLst/>
                          <a:latin typeface="Calibri"/>
                        </a:rPr>
                        <a:t>(H27)</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2016</a:t>
                      </a:r>
                    </a:p>
                    <a:p>
                      <a:pPr algn="ctr" rtl="0" fontAlgn="ctr"/>
                      <a:r>
                        <a:rPr lang="en-US" altLang="ja-JP" sz="1400" b="1" i="0" u="none" strike="noStrike" dirty="0">
                          <a:solidFill>
                            <a:schemeClr val="bg1"/>
                          </a:solidFill>
                          <a:effectLst/>
                          <a:latin typeface="Calibri"/>
                        </a:rPr>
                        <a:t>(H28)</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2017</a:t>
                      </a:r>
                    </a:p>
                    <a:p>
                      <a:pPr algn="ctr" rtl="0" fontAlgn="ctr"/>
                      <a:r>
                        <a:rPr lang="en-US" altLang="ja-JP" sz="1400" b="1" i="0" u="none" strike="noStrike" dirty="0">
                          <a:solidFill>
                            <a:schemeClr val="bg1"/>
                          </a:solidFill>
                          <a:effectLst/>
                          <a:latin typeface="Calibri"/>
                        </a:rPr>
                        <a:t>(H29)</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2018</a:t>
                      </a:r>
                    </a:p>
                    <a:p>
                      <a:pPr algn="ctr" rtl="0" fontAlgn="ctr"/>
                      <a:r>
                        <a:rPr lang="en-US" altLang="ja-JP" sz="1400" b="1" i="0" u="none" strike="noStrike" dirty="0">
                          <a:solidFill>
                            <a:schemeClr val="bg1"/>
                          </a:solidFill>
                          <a:effectLst/>
                          <a:latin typeface="Calibri"/>
                        </a:rPr>
                        <a:t>(H30)</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2019</a:t>
                      </a:r>
                    </a:p>
                    <a:p>
                      <a:pPr algn="ctr" rtl="0" fontAlgn="ctr"/>
                      <a:r>
                        <a:rPr lang="en-US" altLang="ja-JP" sz="1400" b="1" i="0" u="none" strike="noStrike" dirty="0">
                          <a:solidFill>
                            <a:schemeClr val="bg1"/>
                          </a:solidFill>
                          <a:effectLst/>
                          <a:latin typeface="Calibri"/>
                        </a:rPr>
                        <a:t>(R1)</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2020</a:t>
                      </a:r>
                    </a:p>
                    <a:p>
                      <a:pPr algn="ctr" rtl="0" fontAlgn="ctr"/>
                      <a:r>
                        <a:rPr lang="en-US" altLang="ja-JP" sz="1400" b="1" i="0" u="none" strike="noStrike" dirty="0">
                          <a:solidFill>
                            <a:schemeClr val="bg1"/>
                          </a:solidFill>
                          <a:effectLst/>
                          <a:latin typeface="Calibri"/>
                        </a:rPr>
                        <a:t>(R2)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2021</a:t>
                      </a:r>
                      <a:br>
                        <a:rPr lang="en-US" altLang="ja-JP" sz="1400" b="1" i="0" u="none" strike="noStrike" dirty="0">
                          <a:solidFill>
                            <a:schemeClr val="bg1"/>
                          </a:solidFill>
                          <a:effectLst/>
                          <a:latin typeface="Calibri"/>
                        </a:rPr>
                      </a:br>
                      <a:r>
                        <a:rPr lang="en-US" altLang="ja-JP" sz="1400" b="1" i="0" u="none" strike="noStrike" dirty="0">
                          <a:solidFill>
                            <a:schemeClr val="bg1"/>
                          </a:solidFill>
                          <a:effectLst/>
                          <a:latin typeface="Calibri"/>
                        </a:rPr>
                        <a:t>(R3)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mn-lt"/>
                        </a:rPr>
                        <a:t>2022</a:t>
                      </a:r>
                      <a:br>
                        <a:rPr lang="en-US" altLang="ja-JP" sz="1400" b="1" i="0" u="none" strike="noStrike" dirty="0">
                          <a:solidFill>
                            <a:schemeClr val="bg1"/>
                          </a:solidFill>
                          <a:effectLst/>
                          <a:latin typeface="+mn-lt"/>
                        </a:rPr>
                      </a:br>
                      <a:r>
                        <a:rPr lang="en-US" altLang="ja-JP" sz="1400" b="1" i="0" u="none" strike="noStrike" dirty="0">
                          <a:solidFill>
                            <a:schemeClr val="bg1"/>
                          </a:solidFill>
                          <a:effectLst/>
                          <a:latin typeface="+mn-lt"/>
                        </a:rPr>
                        <a:t>(R4)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2023</a:t>
                      </a:r>
                    </a:p>
                    <a:p>
                      <a:pPr algn="ctr" rtl="0" fontAlgn="ctr"/>
                      <a:r>
                        <a:rPr lang="en-US" altLang="ja-JP" sz="1400" b="1" i="0" u="none" strike="noStrike" dirty="0">
                          <a:solidFill>
                            <a:schemeClr val="bg1"/>
                          </a:solidFill>
                          <a:effectLst/>
                          <a:latin typeface="Calibri"/>
                        </a:rPr>
                        <a:t>(R5)</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a:solidFill>
                            <a:schemeClr val="bg1"/>
                          </a:solidFill>
                          <a:effectLst/>
                          <a:latin typeface="ＭＳ Ｐゴシック"/>
                        </a:rPr>
                        <a:t>大阪</a:t>
                      </a:r>
                      <a:endParaRPr lang="en-US" altLang="ja-JP" sz="1400" b="1" i="0" u="none" strike="noStrike" dirty="0">
                        <a:solidFill>
                          <a:schemeClr val="bg1"/>
                        </a:solidFill>
                        <a:effectLst/>
                        <a:latin typeface="ＭＳ Ｐゴシック"/>
                      </a:endParaRPr>
                    </a:p>
                    <a:p>
                      <a:pPr algn="ctr" fontAlgn="ctr"/>
                      <a:r>
                        <a:rPr lang="ja-JP" altLang="en-US" sz="1100" b="1" i="0" u="none" strike="noStrike" dirty="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2,673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17,037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29,689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33,415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41,151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年に大阪府に所在する企業等に就職した外国人留学生は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割を超えた。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2" name="スライド番号プレースホルダー 1"/>
          <p:cNvSpPr>
            <a:spLocks noGrp="1"/>
          </p:cNvSpPr>
          <p:nvPr>
            <p:ph type="sldNum" sz="quarter" idx="12"/>
          </p:nvPr>
        </p:nvSpPr>
        <p:spPr/>
        <p:txBody>
          <a:bodyPr/>
          <a:lstStyle/>
          <a:p>
            <a:pPr>
              <a:defRPr/>
            </a:pPr>
            <a:r>
              <a:rPr lang="en-US" altLang="ja-JP" b="1" dirty="0"/>
              <a:t>82</a:t>
            </a:r>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3630698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269338296"/>
              </p:ext>
            </p:extLst>
          </p:nvPr>
        </p:nvGraphicFramePr>
        <p:xfrm>
          <a:off x="167111" y="3568152"/>
          <a:ext cx="3302155" cy="2912993"/>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ts val="1800"/>
              </a:lnSpc>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万人と過去最高を更新。都道府県別では、東京都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万人が最も多く、次いで愛知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そのうち、「専門的・技術的分野の在留資格」を持つ者は全国で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と続く。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5,852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人と、東京に次いで多く、近年増加傾向にある。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34086"/>
            <a:ext cx="5475279" cy="46166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出入国管理及び難民認定法における「専門的・技術的分野の在留資格」には、「教授」、「芸術」、「宗教」、「報道」、</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号」、「投資・経営」、「法律・会計業務」、「医療」、「研究」、「教育」、「技術・人文知識・国際業務」、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b="1" dirty="0"/>
              <a:t>83</a:t>
            </a:r>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○都道府県別外国人労働者数と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出典：厚生労働省「外国人雇用状況の届出状況」より作成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月より在留資格「投資・経営」が「経営・管理」に名称変更された。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月までは外国資本（外資系）の会社における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経営・管理活動に活動対象が限られていたが、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日本資本（日系企業）の会社における経営・管理活動も対象となった。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4" name="表 3"/>
          <p:cNvGraphicFramePr>
            <a:graphicFrameLocks noGrp="1"/>
          </p:cNvGraphicFramePr>
          <p:nvPr/>
        </p:nvGraphicFramePr>
        <p:xfrm>
          <a:off x="3563888" y="3519911"/>
          <a:ext cx="2089291" cy="2923800"/>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07537">
                <a:tc>
                  <a:txBody>
                    <a:bodyPr/>
                    <a:lstStyle/>
                    <a:p>
                      <a:pPr algn="ctr"/>
                      <a:r>
                        <a:rPr kumimoji="1" lang="ja-JP" altLang="en-US" sz="800" dirty="0">
                          <a:latin typeface="Meiryo UI" panose="020B0604030504040204" pitchFamily="50" charset="-128"/>
                          <a:ea typeface="Meiryo UI" panose="020B0604030504040204" pitchFamily="50" charset="-128"/>
                        </a:rPr>
                        <a:t>時点</a:t>
                      </a:r>
                    </a:p>
                  </a:txBody>
                  <a:tcPr/>
                </a:tc>
                <a:tc>
                  <a:txBody>
                    <a:bodyPr/>
                    <a:lstStyle/>
                    <a:p>
                      <a:pPr algn="ctr"/>
                      <a:r>
                        <a:rPr kumimoji="1" lang="ja-JP" altLang="en-US" sz="800" dirty="0">
                          <a:latin typeface="Meiryo UI" panose="020B0604030504040204" pitchFamily="50" charset="-128"/>
                          <a:ea typeface="Meiryo UI" panose="020B0604030504040204" pitchFamily="50" charset="-128"/>
                        </a:rPr>
                        <a:t>人数</a:t>
                      </a:r>
                    </a:p>
                  </a:txBody>
                  <a:tcPr/>
                </a:tc>
                <a:extLst>
                  <a:ext uri="{0D108BD9-81ED-4DB2-BD59-A6C34878D82A}">
                    <a16:rowId xmlns:a16="http://schemas.microsoft.com/office/drawing/2014/main" val="931899091"/>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2013</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9,339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283810397"/>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2014</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9,759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05016959"/>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2015</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10,052</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35094927"/>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2016</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12,356</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08837676"/>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2017</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15,258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75531902"/>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2018</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20,173</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568075657"/>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2019</a:t>
                      </a:r>
                      <a:r>
                        <a:rPr kumimoji="1" lang="ja-JP" altLang="en-US" sz="800" dirty="0">
                          <a:solidFill>
                            <a:schemeClr val="tx1"/>
                          </a:solidFill>
                          <a:latin typeface="Meiryo UI" panose="020B0604030504040204" pitchFamily="50" charset="-128"/>
                          <a:ea typeface="Meiryo UI" panose="020B0604030504040204" pitchFamily="50" charset="-128"/>
                        </a:rPr>
                        <a:t>年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25,816</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905132028"/>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2020</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28,768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643432495"/>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31,947</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426960623"/>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2022</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39,649</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95054747"/>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2023</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50,408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461961051"/>
                  </a:ext>
                </a:extLst>
              </a:tr>
              <a:tr h="219705">
                <a:tc>
                  <a:txBody>
                    <a:bodyPr/>
                    <a:lstStyle/>
                    <a:p>
                      <a:pPr algn="ct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2024</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ja-JP" altLang="en-US" sz="800" baseline="0" dirty="0">
                          <a:solidFill>
                            <a:schemeClr val="tx1"/>
                          </a:solidFill>
                          <a:latin typeface="Meiryo UI" panose="020B0604030504040204" pitchFamily="50" charset="-128"/>
                          <a:ea typeface="Meiryo UI" panose="020B0604030504040204" pitchFamily="50" charset="-128"/>
                        </a:rPr>
                        <a:t> </a:t>
                      </a:r>
                      <a:r>
                        <a:rPr kumimoji="1" lang="en-US" altLang="ja-JP" sz="800" baseline="0" dirty="0">
                          <a:solidFill>
                            <a:schemeClr val="tx1"/>
                          </a:solidFill>
                          <a:latin typeface="Meiryo UI" panose="020B0604030504040204" pitchFamily="50" charset="-128"/>
                          <a:ea typeface="Meiryo UI" panose="020B0604030504040204" pitchFamily="50" charset="-128"/>
                        </a:rPr>
                        <a:t>10</a:t>
                      </a:r>
                      <a:r>
                        <a:rPr kumimoji="1" lang="ja-JP" altLang="en-US" sz="800" baseline="0" dirty="0">
                          <a:solidFill>
                            <a:schemeClr val="tx1"/>
                          </a:solidFill>
                          <a:latin typeface="Meiryo UI" panose="020B0604030504040204" pitchFamily="50" charset="-128"/>
                          <a:ea typeface="Meiryo UI" panose="020B0604030504040204" pitchFamily="50" charset="-128"/>
                        </a:rPr>
                        <a:t>月末</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800" dirty="0">
                          <a:solidFill>
                            <a:schemeClr val="tx1"/>
                          </a:solidFill>
                          <a:latin typeface="Meiryo UI" panose="020B0604030504040204" pitchFamily="50" charset="-128"/>
                          <a:ea typeface="Meiryo UI" panose="020B0604030504040204" pitchFamily="50" charset="-128"/>
                        </a:rPr>
                        <a:t>62,468</a:t>
                      </a:r>
                      <a:r>
                        <a:rPr kumimoji="1" lang="ja-JP" altLang="en-US" sz="8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58650425"/>
                  </a:ext>
                </a:extLst>
              </a:tr>
            </a:tbl>
          </a:graphicData>
        </a:graphic>
      </p:graphicFrame>
      <p:sp>
        <p:nvSpPr>
          <p:cNvPr id="23" name="四角形吹き出し 22"/>
          <p:cNvSpPr/>
          <p:nvPr/>
        </p:nvSpPr>
        <p:spPr>
          <a:xfrm>
            <a:off x="1636024" y="3571901"/>
            <a:ext cx="1270167" cy="432048"/>
          </a:xfrm>
          <a:prstGeom prst="wedgeRectCallout">
            <a:avLst>
              <a:gd name="adj1" fmla="val -59842"/>
              <a:gd name="adj2" fmla="val 79722"/>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p>
        </p:txBody>
      </p:sp>
      <p:sp>
        <p:nvSpPr>
          <p:cNvPr id="2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8" name="グラフ 17">
            <a:extLst>
              <a:ext uri="{FF2B5EF4-FFF2-40B4-BE49-F238E27FC236}">
                <a16:creationId xmlns:a16="http://schemas.microsoft.com/office/drawing/2014/main" id="{00000000-0008-0000-0000-000003000000}"/>
              </a:ext>
            </a:extLst>
          </p:cNvPr>
          <p:cNvGraphicFramePr>
            <a:graphicFrameLocks/>
          </p:cNvGraphicFramePr>
          <p:nvPr/>
        </p:nvGraphicFramePr>
        <p:xfrm>
          <a:off x="5717153" y="3356992"/>
          <a:ext cx="3323910" cy="29914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0242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b="1" dirty="0">
                <a:latin typeface="Meiryo UI" panose="020B0604030504040204" pitchFamily="50" charset="-128"/>
                <a:ea typeface="Meiryo UI" panose="020B0604030504040204" pitchFamily="50" charset="-128"/>
                <a:cs typeface="Meiryo UI" panose="020B0604030504040204" pitchFamily="50" charset="-128"/>
              </a:rPr>
              <a:t>新規高校卒業（予定）者就職（内定）状況</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出典：文部科学省「高等学校卒業者の就職状況調査」より作成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大阪府の高校卒業者の就職率は改善傾向にあるが、全国平均とは開きがある状況。</a:t>
            </a:r>
          </a:p>
        </p:txBody>
      </p:sp>
      <p:sp>
        <p:nvSpPr>
          <p:cNvPr id="2" name="スライド番号プレースホルダー 1"/>
          <p:cNvSpPr>
            <a:spLocks noGrp="1"/>
          </p:cNvSpPr>
          <p:nvPr>
            <p:ph type="sldNum" sz="quarter" idx="12"/>
          </p:nvPr>
        </p:nvSpPr>
        <p:spPr/>
        <p:txBody>
          <a:bodyPr/>
          <a:lstStyle/>
          <a:p>
            <a:pPr>
              <a:defRPr/>
            </a:pPr>
            <a:r>
              <a:rPr lang="en-US" altLang="ja-JP" b="1" dirty="0"/>
              <a:t>84</a:t>
            </a:r>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5" name="グラフ 4">
            <a:extLst>
              <a:ext uri="{FF2B5EF4-FFF2-40B4-BE49-F238E27FC236}">
                <a16:creationId xmlns:a16="http://schemas.microsoft.com/office/drawing/2014/main" id="{AFAA9784-B318-4CD3-9F0D-D883737C940F}"/>
              </a:ext>
            </a:extLst>
          </p:cNvPr>
          <p:cNvGraphicFramePr/>
          <p:nvPr>
            <p:extLst>
              <p:ext uri="{D42A27DB-BD31-4B8C-83A1-F6EECF244321}">
                <p14:modId xmlns:p14="http://schemas.microsoft.com/office/powerpoint/2010/main" val="2627894733"/>
              </p:ext>
            </p:extLst>
          </p:nvPr>
        </p:nvGraphicFramePr>
        <p:xfrm>
          <a:off x="0" y="2605806"/>
          <a:ext cx="8819999"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5605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8681" y="415697"/>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大阪府の年齢階層別転出入の状況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18" name="正方形/長方形 17"/>
          <p:cNvSpPr/>
          <p:nvPr/>
        </p:nvSpPr>
        <p:spPr>
          <a:xfrm>
            <a:off x="126327" y="980728"/>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16,848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一方で、対東京圏（東京都、神奈川県、埼玉県、千葉県）では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代を除き転出超過となっている。特に、東京圏への転出者は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代が多い。</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a:xfrm>
            <a:off x="7044564" y="6517399"/>
            <a:ext cx="2133600" cy="365125"/>
          </a:xfrm>
        </p:spPr>
        <p:txBody>
          <a:bodyPr/>
          <a:lstStyle/>
          <a:p>
            <a:pPr>
              <a:defRPr/>
            </a:pPr>
            <a:fld id="{4AC9B83D-17C3-4F2E-B0BA-D155CD364A7C}" type="slidenum">
              <a:rPr lang="ja-JP" altLang="en-US" b="1" smtClean="0"/>
              <a:pPr>
                <a:defRPr/>
              </a:pPr>
              <a:t>85</a:t>
            </a:fld>
            <a:endParaRPr lang="ja-JP" altLang="en-US" b="1" dirty="0"/>
          </a:p>
        </p:txBody>
      </p:sp>
      <p:graphicFrame>
        <p:nvGraphicFramePr>
          <p:cNvPr id="4" name="オブジェクト 3">
            <a:extLst>
              <a:ext uri="{FF2B5EF4-FFF2-40B4-BE49-F238E27FC236}">
                <a16:creationId xmlns:a16="http://schemas.microsoft.com/office/drawing/2014/main" id="{916689F3-46FE-416E-8786-C2A68DB9B39B}"/>
              </a:ext>
            </a:extLst>
          </p:cNvPr>
          <p:cNvGraphicFramePr>
            <a:graphicFrameLocks noChangeAspect="1"/>
          </p:cNvGraphicFramePr>
          <p:nvPr>
            <p:extLst>
              <p:ext uri="{D42A27DB-BD31-4B8C-83A1-F6EECF244321}">
                <p14:modId xmlns:p14="http://schemas.microsoft.com/office/powerpoint/2010/main" val="2086380709"/>
              </p:ext>
            </p:extLst>
          </p:nvPr>
        </p:nvGraphicFramePr>
        <p:xfrm>
          <a:off x="611560" y="1955361"/>
          <a:ext cx="8146951" cy="4710072"/>
        </p:xfrm>
        <a:graphic>
          <a:graphicData uri="http://schemas.openxmlformats.org/presentationml/2006/ole">
            <mc:AlternateContent xmlns:mc="http://schemas.openxmlformats.org/markup-compatibility/2006">
              <mc:Choice xmlns:v="urn:schemas-microsoft-com:vml" Requires="v">
                <p:oleObj spid="_x0000_s2051" name="Worksheet" r:id="rId4" imgW="8648856" imgH="5721235" progId="Excel.Sheet.12">
                  <p:embed/>
                </p:oleObj>
              </mc:Choice>
              <mc:Fallback>
                <p:oleObj name="Worksheet" r:id="rId4" imgW="8648856" imgH="5721235" progId="Excel.Sheet.12">
                  <p:embed/>
                  <p:pic>
                    <p:nvPicPr>
                      <p:cNvPr id="0" name=""/>
                      <p:cNvPicPr/>
                      <p:nvPr/>
                    </p:nvPicPr>
                    <p:blipFill>
                      <a:blip r:embed="rId5"/>
                      <a:stretch>
                        <a:fillRect/>
                      </a:stretch>
                    </p:blipFill>
                    <p:spPr>
                      <a:xfrm>
                        <a:off x="611560" y="1955361"/>
                        <a:ext cx="8146951" cy="4710072"/>
                      </a:xfrm>
                      <a:prstGeom prst="rect">
                        <a:avLst/>
                      </a:prstGeom>
                    </p:spPr>
                  </p:pic>
                </p:oleObj>
              </mc:Fallback>
            </mc:AlternateContent>
          </a:graphicData>
        </a:graphic>
      </p:graphicFrame>
    </p:spTree>
    <p:extLst>
      <p:ext uri="{BB962C8B-B14F-4D97-AF65-F5344CB8AC3E}">
        <p14:creationId xmlns:p14="http://schemas.microsoft.com/office/powerpoint/2010/main" val="2124191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一人あたりの雇用者報酬・府民所得</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年度県民経済計算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大阪府の一人あたりの雇用者報酬は全国的に高い位置をキープ。</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00" y="3481263"/>
            <a:ext cx="738501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企業所得、財産所得、雇用者報酬の合計である県民所得を、県の総人口で割ったもの）</a:t>
            </a:r>
          </a:p>
        </p:txBody>
      </p:sp>
      <p:sp>
        <p:nvSpPr>
          <p:cNvPr id="19" name="テキスト ボックス 18"/>
          <p:cNvSpPr txBox="1"/>
          <p:nvPr/>
        </p:nvSpPr>
        <p:spPr>
          <a:xfrm>
            <a:off x="-4700" y="1340768"/>
            <a:ext cx="428447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86</a:t>
            </a:fld>
            <a:endParaRPr lang="ja-JP" altLang="en-US" dirty="0"/>
          </a:p>
        </p:txBody>
      </p:sp>
      <p:graphicFrame>
        <p:nvGraphicFramePr>
          <p:cNvPr id="14" name="表 13">
            <a:extLst>
              <a:ext uri="{FF2B5EF4-FFF2-40B4-BE49-F238E27FC236}">
                <a16:creationId xmlns:a16="http://schemas.microsoft.com/office/drawing/2014/main" id="{F17F2CDD-3454-46F9-9FFF-EA28509F6377}"/>
              </a:ext>
            </a:extLst>
          </p:cNvPr>
          <p:cNvGraphicFramePr>
            <a:graphicFrameLocks noGrp="1"/>
          </p:cNvGraphicFramePr>
          <p:nvPr>
            <p:extLst>
              <p:ext uri="{D42A27DB-BD31-4B8C-83A1-F6EECF244321}">
                <p14:modId xmlns:p14="http://schemas.microsoft.com/office/powerpoint/2010/main" val="1287146695"/>
              </p:ext>
            </p:extLst>
          </p:nvPr>
        </p:nvGraphicFramePr>
        <p:xfrm>
          <a:off x="168672" y="1628800"/>
          <a:ext cx="8795918" cy="1915080"/>
        </p:xfrm>
        <a:graphic>
          <a:graphicData uri="http://schemas.openxmlformats.org/drawingml/2006/table">
            <a:tbl>
              <a:tblPr/>
              <a:tblGrid>
                <a:gridCol w="230713">
                  <a:extLst>
                    <a:ext uri="{9D8B030D-6E8A-4147-A177-3AD203B41FA5}">
                      <a16:colId xmlns:a16="http://schemas.microsoft.com/office/drawing/2014/main" val="20000"/>
                    </a:ext>
                  </a:extLst>
                </a:gridCol>
                <a:gridCol w="778655">
                  <a:extLst>
                    <a:ext uri="{9D8B030D-6E8A-4147-A177-3AD203B41FA5}">
                      <a16:colId xmlns:a16="http://schemas.microsoft.com/office/drawing/2014/main" val="20006"/>
                    </a:ext>
                  </a:extLst>
                </a:gridCol>
                <a:gridCol w="778655">
                  <a:extLst>
                    <a:ext uri="{9D8B030D-6E8A-4147-A177-3AD203B41FA5}">
                      <a16:colId xmlns:a16="http://schemas.microsoft.com/office/drawing/2014/main" val="20007"/>
                    </a:ext>
                  </a:extLst>
                </a:gridCol>
                <a:gridCol w="778655">
                  <a:extLst>
                    <a:ext uri="{9D8B030D-6E8A-4147-A177-3AD203B41FA5}">
                      <a16:colId xmlns:a16="http://schemas.microsoft.com/office/drawing/2014/main" val="20008"/>
                    </a:ext>
                  </a:extLst>
                </a:gridCol>
                <a:gridCol w="778655">
                  <a:extLst>
                    <a:ext uri="{9D8B030D-6E8A-4147-A177-3AD203B41FA5}">
                      <a16:colId xmlns:a16="http://schemas.microsoft.com/office/drawing/2014/main" val="20009"/>
                    </a:ext>
                  </a:extLst>
                </a:gridCol>
                <a:gridCol w="778655">
                  <a:extLst>
                    <a:ext uri="{9D8B030D-6E8A-4147-A177-3AD203B41FA5}">
                      <a16:colId xmlns:a16="http://schemas.microsoft.com/office/drawing/2014/main" val="20010"/>
                    </a:ext>
                  </a:extLst>
                </a:gridCol>
                <a:gridCol w="778655">
                  <a:extLst>
                    <a:ext uri="{9D8B030D-6E8A-4147-A177-3AD203B41FA5}">
                      <a16:colId xmlns:a16="http://schemas.microsoft.com/office/drawing/2014/main" val="2227052641"/>
                    </a:ext>
                  </a:extLst>
                </a:gridCol>
                <a:gridCol w="778655">
                  <a:extLst>
                    <a:ext uri="{9D8B030D-6E8A-4147-A177-3AD203B41FA5}">
                      <a16:colId xmlns:a16="http://schemas.microsoft.com/office/drawing/2014/main" val="2356692449"/>
                    </a:ext>
                  </a:extLst>
                </a:gridCol>
                <a:gridCol w="778655">
                  <a:extLst>
                    <a:ext uri="{9D8B030D-6E8A-4147-A177-3AD203B41FA5}">
                      <a16:colId xmlns:a16="http://schemas.microsoft.com/office/drawing/2014/main" val="233310063"/>
                    </a:ext>
                  </a:extLst>
                </a:gridCol>
                <a:gridCol w="778655">
                  <a:extLst>
                    <a:ext uri="{9D8B030D-6E8A-4147-A177-3AD203B41FA5}">
                      <a16:colId xmlns:a16="http://schemas.microsoft.com/office/drawing/2014/main" val="923463173"/>
                    </a:ext>
                  </a:extLst>
                </a:gridCol>
                <a:gridCol w="778655">
                  <a:extLst>
                    <a:ext uri="{9D8B030D-6E8A-4147-A177-3AD203B41FA5}">
                      <a16:colId xmlns:a16="http://schemas.microsoft.com/office/drawing/2014/main" val="324957817"/>
                    </a:ext>
                  </a:extLst>
                </a:gridCol>
                <a:gridCol w="778655">
                  <a:extLst>
                    <a:ext uri="{9D8B030D-6E8A-4147-A177-3AD203B41FA5}">
                      <a16:colId xmlns:a16="http://schemas.microsoft.com/office/drawing/2014/main" val="2451759425"/>
                    </a:ext>
                  </a:extLst>
                </a:gridCol>
              </a:tblGrid>
              <a:tr h="219650">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2021(R3)</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48</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r h="272934">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nSpc>
                          <a:spcPts val="1000"/>
                        </a:lnSpc>
                      </a:pP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⑧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489</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492</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extLst>
                  <a:ext uri="{0D108BD9-81ED-4DB2-BD59-A6C34878D82A}">
                    <a16:rowId xmlns:a16="http://schemas.microsoft.com/office/drawing/2014/main" val="1213975270"/>
                  </a:ext>
                </a:extLst>
              </a:tr>
            </a:tbl>
          </a:graphicData>
        </a:graphic>
      </p:graphicFrame>
      <p:graphicFrame>
        <p:nvGraphicFramePr>
          <p:cNvPr id="15" name="表 14">
            <a:extLst>
              <a:ext uri="{FF2B5EF4-FFF2-40B4-BE49-F238E27FC236}">
                <a16:creationId xmlns:a16="http://schemas.microsoft.com/office/drawing/2014/main" id="{F5486522-E5E0-4423-AD64-665B25801DD6}"/>
              </a:ext>
            </a:extLst>
          </p:cNvPr>
          <p:cNvGraphicFramePr>
            <a:graphicFrameLocks noGrp="1"/>
          </p:cNvGraphicFramePr>
          <p:nvPr/>
        </p:nvGraphicFramePr>
        <p:xfrm>
          <a:off x="168672" y="3760062"/>
          <a:ext cx="8795907" cy="2926460"/>
        </p:xfrm>
        <a:graphic>
          <a:graphicData uri="http://schemas.openxmlformats.org/drawingml/2006/table">
            <a:tbl>
              <a:tblPr/>
              <a:tblGrid>
                <a:gridCol w="230713">
                  <a:extLst>
                    <a:ext uri="{9D8B030D-6E8A-4147-A177-3AD203B41FA5}">
                      <a16:colId xmlns:a16="http://schemas.microsoft.com/office/drawing/2014/main" val="20000"/>
                    </a:ext>
                  </a:extLst>
                </a:gridCol>
                <a:gridCol w="778654">
                  <a:extLst>
                    <a:ext uri="{9D8B030D-6E8A-4147-A177-3AD203B41FA5}">
                      <a16:colId xmlns:a16="http://schemas.microsoft.com/office/drawing/2014/main" val="20002"/>
                    </a:ext>
                  </a:extLst>
                </a:gridCol>
                <a:gridCol w="778654">
                  <a:extLst>
                    <a:ext uri="{9D8B030D-6E8A-4147-A177-3AD203B41FA5}">
                      <a16:colId xmlns:a16="http://schemas.microsoft.com/office/drawing/2014/main" val="20003"/>
                    </a:ext>
                  </a:extLst>
                </a:gridCol>
                <a:gridCol w="778654">
                  <a:extLst>
                    <a:ext uri="{9D8B030D-6E8A-4147-A177-3AD203B41FA5}">
                      <a16:colId xmlns:a16="http://schemas.microsoft.com/office/drawing/2014/main" val="20004"/>
                    </a:ext>
                  </a:extLst>
                </a:gridCol>
                <a:gridCol w="778654">
                  <a:extLst>
                    <a:ext uri="{9D8B030D-6E8A-4147-A177-3AD203B41FA5}">
                      <a16:colId xmlns:a16="http://schemas.microsoft.com/office/drawing/2014/main" val="20005"/>
                    </a:ext>
                  </a:extLst>
                </a:gridCol>
                <a:gridCol w="778654">
                  <a:extLst>
                    <a:ext uri="{9D8B030D-6E8A-4147-A177-3AD203B41FA5}">
                      <a16:colId xmlns:a16="http://schemas.microsoft.com/office/drawing/2014/main" val="20006"/>
                    </a:ext>
                  </a:extLst>
                </a:gridCol>
                <a:gridCol w="778654">
                  <a:extLst>
                    <a:ext uri="{9D8B030D-6E8A-4147-A177-3AD203B41FA5}">
                      <a16:colId xmlns:a16="http://schemas.microsoft.com/office/drawing/2014/main" val="2272946547"/>
                    </a:ext>
                  </a:extLst>
                </a:gridCol>
                <a:gridCol w="778654">
                  <a:extLst>
                    <a:ext uri="{9D8B030D-6E8A-4147-A177-3AD203B41FA5}">
                      <a16:colId xmlns:a16="http://schemas.microsoft.com/office/drawing/2014/main" val="2010125438"/>
                    </a:ext>
                  </a:extLst>
                </a:gridCol>
                <a:gridCol w="778654">
                  <a:extLst>
                    <a:ext uri="{9D8B030D-6E8A-4147-A177-3AD203B41FA5}">
                      <a16:colId xmlns:a16="http://schemas.microsoft.com/office/drawing/2014/main" val="410612921"/>
                    </a:ext>
                  </a:extLst>
                </a:gridCol>
                <a:gridCol w="778654">
                  <a:extLst>
                    <a:ext uri="{9D8B030D-6E8A-4147-A177-3AD203B41FA5}">
                      <a16:colId xmlns:a16="http://schemas.microsoft.com/office/drawing/2014/main" val="3568855522"/>
                    </a:ext>
                  </a:extLst>
                </a:gridCol>
                <a:gridCol w="778654">
                  <a:extLst>
                    <a:ext uri="{9D8B030D-6E8A-4147-A177-3AD203B41FA5}">
                      <a16:colId xmlns:a16="http://schemas.microsoft.com/office/drawing/2014/main" val="62902890"/>
                    </a:ext>
                  </a:extLst>
                </a:gridCol>
                <a:gridCol w="778654">
                  <a:extLst>
                    <a:ext uri="{9D8B030D-6E8A-4147-A177-3AD203B41FA5}">
                      <a16:colId xmlns:a16="http://schemas.microsoft.com/office/drawing/2014/main" val="3243260448"/>
                    </a:ext>
                  </a:extLst>
                </a:gridCol>
              </a:tblGrid>
              <a:tr h="162780">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2021(R3)</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(533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592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352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393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6</a:t>
                      </a: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群馬県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288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富山県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広島県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茨城県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292</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302</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山梨県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福井県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滋賀県</a:t>
                      </a:r>
                      <a:endPar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299</a:t>
                      </a: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徳島県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10</a:t>
                      </a:r>
                      <a:r>
                        <a:rPr lang="ja-JP" alt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⑫大阪府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282</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⑬大阪府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278</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⑲大阪府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283</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⑲大阪府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㉑大阪府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303</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⑳大阪府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⑱大阪府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Tree>
    <p:extLst>
      <p:ext uri="{BB962C8B-B14F-4D97-AF65-F5344CB8AC3E}">
        <p14:creationId xmlns:p14="http://schemas.microsoft.com/office/powerpoint/2010/main" val="3599223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CF55ADE-90C1-45B2-891C-5E7EED879063}"/>
              </a:ext>
            </a:extLst>
          </p:cNvPr>
          <p:cNvPicPr>
            <a:picLocks noChangeAspect="1"/>
          </p:cNvPicPr>
          <p:nvPr/>
        </p:nvPicPr>
        <p:blipFill>
          <a:blip r:embed="rId3"/>
          <a:stretch>
            <a:fillRect/>
          </a:stretch>
        </p:blipFill>
        <p:spPr>
          <a:xfrm>
            <a:off x="254704" y="2272517"/>
            <a:ext cx="8818169" cy="4353603"/>
          </a:xfrm>
          <a:prstGeom prst="rect">
            <a:avLst/>
          </a:prstGeom>
        </p:spPr>
      </p:pic>
      <p:sp>
        <p:nvSpPr>
          <p:cNvPr id="12" name="正方形/長方形 10"/>
          <p:cNvSpPr>
            <a:spLocks noChangeArrowheads="1"/>
          </p:cNvSpPr>
          <p:nvPr/>
        </p:nvSpPr>
        <p:spPr bwMode="auto">
          <a:xfrm>
            <a:off x="83210" y="440769"/>
            <a:ext cx="7117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9"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歳の世帯</a:t>
            </a:r>
          </a:p>
        </p:txBody>
      </p:sp>
      <p:sp>
        <p:nvSpPr>
          <p:cNvPr id="13"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○総数（分類不能及び不詳除く）</a:t>
            </a:r>
          </a:p>
        </p:txBody>
      </p:sp>
      <p:sp>
        <p:nvSpPr>
          <p:cNvPr id="14" name="正方形/長方形 13"/>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年比で低下。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一方で、全国平均や東京都、愛知県と比べると所得の低い世帯数の割合が高い傾向は続いている。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下矢印吹き出し 19"/>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Tree>
    <p:extLst>
      <p:ext uri="{BB962C8B-B14F-4D97-AF65-F5344CB8AC3E}">
        <p14:creationId xmlns:p14="http://schemas.microsoft.com/office/powerpoint/2010/main" val="2048857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98938" y="2003264"/>
            <a:ext cx="432048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8938" y="1671601"/>
            <a:ext cx="8748464"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出典：総務省統計局「全国家計構造調査」より作成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6587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88</a:t>
            </a:fld>
            <a:endParaRPr lang="ja-JP" altLang="en-US"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6" name="グラフ 5"/>
          <p:cNvGraphicFramePr/>
          <p:nvPr/>
        </p:nvGraphicFramePr>
        <p:xfrm>
          <a:off x="216024" y="2343579"/>
          <a:ext cx="87484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02239988-E665-40A4-890C-D6E794DF74E5}"/>
              </a:ext>
            </a:extLst>
          </p:cNvPr>
          <p:cNvSpPr txBox="1"/>
          <p:nvPr/>
        </p:nvSpPr>
        <p:spPr>
          <a:xfrm>
            <a:off x="395536" y="6356439"/>
            <a:ext cx="3744416"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等価可処分所得（ＯＥＣＤ新基準準拠</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）により算出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164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BD52993-A2E9-4C94-A713-77EC26429D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292" y="2193643"/>
            <a:ext cx="8534145" cy="4658726"/>
          </a:xfrm>
          <a:prstGeom prst="rect">
            <a:avLst/>
          </a:prstGeom>
        </p:spPr>
      </p:pic>
      <p:sp>
        <p:nvSpPr>
          <p:cNvPr id="5" name="正方形/長方形 4"/>
          <p:cNvSpPr/>
          <p:nvPr/>
        </p:nvSpPr>
        <p:spPr>
          <a:xfrm>
            <a:off x="251520" y="756000"/>
            <a:ext cx="889248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180480" y="1125332"/>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する製造業中分類別の寄与度をみると、「一次金属」や「電子部品・デバイス」等が減少に寄与したものの、「化学」や「はん用・生産用・業務用機械」等が増加に寄与したため、製造業全体として実質経済成長率の増加に寄与した。</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8</a:t>
            </a:r>
            <a:endParaRPr lang="ja-JP" altLang="en-US" b="1" dirty="0"/>
          </a:p>
        </p:txBody>
      </p:sp>
    </p:spTree>
    <p:extLst>
      <p:ext uri="{BB962C8B-B14F-4D97-AF65-F5344CB8AC3E}">
        <p14:creationId xmlns:p14="http://schemas.microsoft.com/office/powerpoint/2010/main" val="3059926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５．国際金融都市の実現に向けた挑戦</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r>
              <a:rPr lang="en-US" altLang="ja-JP" b="1" dirty="0"/>
              <a:t>89</a:t>
            </a:r>
            <a:endParaRPr lang="ja-JP" altLang="en-US" b="1" dirty="0"/>
          </a:p>
        </p:txBody>
      </p:sp>
    </p:spTree>
    <p:extLst>
      <p:ext uri="{BB962C8B-B14F-4D97-AF65-F5344CB8AC3E}">
        <p14:creationId xmlns:p14="http://schemas.microsoft.com/office/powerpoint/2010/main" val="219792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dirty="0"/>
              <a:t>90</a:t>
            </a:r>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95660" y="442615"/>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出典：英シンクタンク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Z/Yen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調査より作成</a:t>
            </a:r>
          </a:p>
        </p:txBody>
      </p:sp>
      <p:sp>
        <p:nvSpPr>
          <p:cNvPr id="11" name="正方形/長方形 10"/>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月の国際金融センター都市ランキングでは、東京は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236306890"/>
              </p:ext>
            </p:extLst>
          </p:nvPr>
        </p:nvGraphicFramePr>
        <p:xfrm>
          <a:off x="102321" y="2112313"/>
          <a:ext cx="8922330" cy="4303068"/>
        </p:xfrm>
        <a:graphic>
          <a:graphicData uri="http://schemas.openxmlformats.org/drawingml/2006/table">
            <a:tbl>
              <a:tblPr firstRow="1" bandRow="1">
                <a:tableStyleId>{5940675A-B579-460E-94D1-54222C63F5DA}</a:tableStyleId>
              </a:tblPr>
              <a:tblGrid>
                <a:gridCol w="354530">
                  <a:extLst>
                    <a:ext uri="{9D8B030D-6E8A-4147-A177-3AD203B41FA5}">
                      <a16:colId xmlns:a16="http://schemas.microsoft.com/office/drawing/2014/main" val="3328768580"/>
                    </a:ext>
                  </a:extLst>
                </a:gridCol>
                <a:gridCol w="856780">
                  <a:extLst>
                    <a:ext uri="{9D8B030D-6E8A-4147-A177-3AD203B41FA5}">
                      <a16:colId xmlns:a16="http://schemas.microsoft.com/office/drawing/2014/main" val="438710236"/>
                    </a:ext>
                  </a:extLst>
                </a:gridCol>
                <a:gridCol w="856780">
                  <a:extLst>
                    <a:ext uri="{9D8B030D-6E8A-4147-A177-3AD203B41FA5}">
                      <a16:colId xmlns:a16="http://schemas.microsoft.com/office/drawing/2014/main" val="2807464932"/>
                    </a:ext>
                  </a:extLst>
                </a:gridCol>
                <a:gridCol w="856780">
                  <a:extLst>
                    <a:ext uri="{9D8B030D-6E8A-4147-A177-3AD203B41FA5}">
                      <a16:colId xmlns:a16="http://schemas.microsoft.com/office/drawing/2014/main" val="2141303298"/>
                    </a:ext>
                  </a:extLst>
                </a:gridCol>
                <a:gridCol w="856780">
                  <a:extLst>
                    <a:ext uri="{9D8B030D-6E8A-4147-A177-3AD203B41FA5}">
                      <a16:colId xmlns:a16="http://schemas.microsoft.com/office/drawing/2014/main" val="365167965"/>
                    </a:ext>
                  </a:extLst>
                </a:gridCol>
                <a:gridCol w="856780">
                  <a:extLst>
                    <a:ext uri="{9D8B030D-6E8A-4147-A177-3AD203B41FA5}">
                      <a16:colId xmlns:a16="http://schemas.microsoft.com/office/drawing/2014/main" val="3841521906"/>
                    </a:ext>
                  </a:extLst>
                </a:gridCol>
                <a:gridCol w="856780">
                  <a:extLst>
                    <a:ext uri="{9D8B030D-6E8A-4147-A177-3AD203B41FA5}">
                      <a16:colId xmlns:a16="http://schemas.microsoft.com/office/drawing/2014/main" val="2259191734"/>
                    </a:ext>
                  </a:extLst>
                </a:gridCol>
                <a:gridCol w="856780">
                  <a:extLst>
                    <a:ext uri="{9D8B030D-6E8A-4147-A177-3AD203B41FA5}">
                      <a16:colId xmlns:a16="http://schemas.microsoft.com/office/drawing/2014/main" val="1349399824"/>
                    </a:ext>
                  </a:extLst>
                </a:gridCol>
                <a:gridCol w="856780">
                  <a:extLst>
                    <a:ext uri="{9D8B030D-6E8A-4147-A177-3AD203B41FA5}">
                      <a16:colId xmlns:a16="http://schemas.microsoft.com/office/drawing/2014/main" val="3002308108"/>
                    </a:ext>
                  </a:extLst>
                </a:gridCol>
                <a:gridCol w="856780">
                  <a:extLst>
                    <a:ext uri="{9D8B030D-6E8A-4147-A177-3AD203B41FA5}">
                      <a16:colId xmlns:a16="http://schemas.microsoft.com/office/drawing/2014/main" val="1768189459"/>
                    </a:ext>
                  </a:extLst>
                </a:gridCol>
                <a:gridCol w="856780">
                  <a:extLst>
                    <a:ext uri="{9D8B030D-6E8A-4147-A177-3AD203B41FA5}">
                      <a16:colId xmlns:a16="http://schemas.microsoft.com/office/drawing/2014/main" val="1629466224"/>
                    </a:ext>
                  </a:extLst>
                </a:gridCol>
              </a:tblGrid>
              <a:tr h="386783">
                <a:tc>
                  <a:txBody>
                    <a:bodyPr/>
                    <a:lstStyle/>
                    <a:p>
                      <a:pPr algn="ctr"/>
                      <a:endParaRPr lang="ja-JP" sz="1000" b="1" kern="100">
                        <a:effectLst/>
                        <a:latin typeface="Meiryo UI" panose="020B0604030504040204" pitchFamily="50" charset="-128"/>
                        <a:ea typeface="Meiryo UI" panose="020B0604030504040204" pitchFamily="50" charset="-128"/>
                      </a:endParaRPr>
                    </a:p>
                  </a:txBody>
                  <a:tcPr marL="36195" marR="36195" marT="9525" marB="0" anchor="ctr">
                    <a:solidFill>
                      <a:schemeClr val="bg1">
                        <a:lumMod val="85000"/>
                      </a:schemeClr>
                    </a:solidFill>
                  </a:tcPr>
                </a:tc>
                <a:tc>
                  <a:txBody>
                    <a:bodyPr/>
                    <a:lstStyle/>
                    <a:p>
                      <a:pPr algn="ctr">
                        <a:lnSpc>
                          <a:spcPts val="1500"/>
                        </a:lnSpc>
                        <a:spcAft>
                          <a:spcPts val="0"/>
                        </a:spcAft>
                      </a:pPr>
                      <a:r>
                        <a:rPr lang="en-US" sz="1000" b="1" kern="1200" dirty="0">
                          <a:effectLst/>
                          <a:latin typeface="Meiryo UI" panose="020B0604030504040204" pitchFamily="50" charset="-128"/>
                          <a:ea typeface="Meiryo UI" panose="020B0604030504040204" pitchFamily="50" charset="-128"/>
                        </a:rPr>
                        <a:t>2020</a:t>
                      </a:r>
                      <a:r>
                        <a:rPr lang="ja-JP" sz="1000" b="1" kern="1200" dirty="0">
                          <a:effectLst/>
                          <a:latin typeface="Meiryo UI" panose="020B0604030504040204" pitchFamily="50" charset="-128"/>
                          <a:ea typeface="Meiryo UI" panose="020B0604030504040204" pitchFamily="50" charset="-128"/>
                        </a:rPr>
                        <a:t>年</a:t>
                      </a:r>
                      <a:r>
                        <a:rPr lang="en-US" sz="1000" b="1" kern="1200" dirty="0">
                          <a:effectLst/>
                          <a:latin typeface="Meiryo UI" panose="020B0604030504040204" pitchFamily="50" charset="-128"/>
                          <a:ea typeface="Meiryo UI" panose="020B0604030504040204" pitchFamily="50" charset="-128"/>
                        </a:rPr>
                        <a:t>9</a:t>
                      </a:r>
                      <a:r>
                        <a:rPr lang="ja-JP" sz="1000" b="1" kern="1200" dirty="0">
                          <a:effectLst/>
                          <a:latin typeface="Meiryo UI" panose="020B0604030504040204" pitchFamily="50" charset="-128"/>
                          <a:ea typeface="Meiryo UI" panose="020B0604030504040204" pitchFamily="50" charset="-128"/>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2021</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2021</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2025</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１位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２位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３位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0" kern="1200" dirty="0">
                          <a:effectLst/>
                          <a:latin typeface="Meiryo UI" panose="020B0604030504040204" pitchFamily="50" charset="-128"/>
                          <a:ea typeface="Meiryo UI" panose="020B0604030504040204" pitchFamily="50" charset="-128"/>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sz="1000" b="0" kern="1200" dirty="0">
                          <a:effectLst/>
                          <a:latin typeface="Meiryo UI" panose="020B0604030504040204" pitchFamily="50" charset="-128"/>
                          <a:ea typeface="Meiryo UI" panose="020B0604030504040204" pitchFamily="50" charset="-128"/>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extLst>
                  <a:ext uri="{0D108BD9-81ED-4DB2-BD59-A6C34878D82A}">
                    <a16:rowId xmlns:a16="http://schemas.microsoft.com/office/drawing/2014/main" val="1662262433"/>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４位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東京</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347118">
                <a:tc>
                  <a:txBody>
                    <a:bodyPr/>
                    <a:lstStyle/>
                    <a:p>
                      <a:pPr algn="ctr">
                        <a:lnSpc>
                          <a:spcPts val="1500"/>
                        </a:lnSpc>
                        <a:spcAft>
                          <a:spcPts val="0"/>
                        </a:spcAft>
                      </a:pPr>
                      <a:r>
                        <a:rPr lang="ja-JP" sz="1000" kern="1200">
                          <a:effectLst/>
                          <a:latin typeface="Meiryo UI" panose="020B0604030504040204" pitchFamily="50" charset="-128"/>
                          <a:ea typeface="Meiryo UI" panose="020B0604030504040204" pitchFamily="50" charset="-128"/>
                        </a:rPr>
                        <a:t>５位</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effectLst/>
                          <a:latin typeface="Meiryo UI" panose="020B0604030504040204" pitchFamily="50" charset="-128"/>
                          <a:ea typeface="Meiryo UI" panose="020B0604030504040204" pitchFamily="50" charset="-128"/>
                        </a:rPr>
                        <a:t>香港</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981283209"/>
                  </a:ext>
                </a:extLst>
              </a:tr>
              <a:tr h="347118">
                <a:tc>
                  <a:txBody>
                    <a:bodyPr/>
                    <a:lstStyle/>
                    <a:p>
                      <a:pPr algn="ctr">
                        <a:lnSpc>
                          <a:spcPts val="1500"/>
                        </a:lnSpc>
                        <a:spcAft>
                          <a:spcPts val="0"/>
                        </a:spcAft>
                      </a:pPr>
                      <a:r>
                        <a:rPr lang="ja-JP" sz="1000" kern="1200" dirty="0">
                          <a:effectLst/>
                          <a:latin typeface="Meiryo UI" panose="020B0604030504040204" pitchFamily="50" charset="-128"/>
                          <a:ea typeface="Meiryo UI" panose="020B0604030504040204" pitchFamily="50" charset="-128"/>
                        </a:rPr>
                        <a:t>６位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0" kern="1200" dirty="0">
                          <a:effectLst/>
                          <a:latin typeface="Meiryo UI" panose="020B0604030504040204" pitchFamily="50" charset="-128"/>
                          <a:ea typeface="Meiryo UI" panose="020B0604030504040204" pitchFamily="50" charset="-128"/>
                        </a:rPr>
                        <a:t>シンガポール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000" b="0" kern="1200" dirty="0">
                          <a:effectLst/>
                          <a:latin typeface="Meiryo UI" panose="020B0604030504040204" pitchFamily="50" charset="-128"/>
                          <a:ea typeface="Meiryo UI" panose="020B0604030504040204" pitchFamily="50" charset="-128"/>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347118">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ジュネーヴ</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ロサンゼルス</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ロサンゼルス</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535750441"/>
                  </a:ext>
                </a:extLst>
              </a:tr>
              <a:tr h="343074">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000" b="0" kern="100" dirty="0">
                          <a:effectLst/>
                          <a:latin typeface="Meiryo UI" panose="020B0604030504040204" pitchFamily="50" charset="-128"/>
                          <a:ea typeface="Meiryo UI" panose="020B0604030504040204" pitchFamily="50" charset="-128"/>
                          <a:cs typeface="Times New Roman" panose="02020603050405020304" pitchFamily="18" charset="0"/>
                        </a:rPr>
                        <a:t>DC</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上海</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上海</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347118">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000" b="1" kern="1200" dirty="0">
                          <a:effectLst/>
                          <a:latin typeface="Meiryo UI" panose="020B0604030504040204" pitchFamily="50" charset="-128"/>
                          <a:ea typeface="Meiryo UI" panose="020B0604030504040204" pitchFamily="50" charset="-128"/>
                        </a:rPr>
                        <a:t>東京</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ja-JP" sz="1000" b="1" kern="1200" dirty="0">
                          <a:effectLst/>
                          <a:latin typeface="Meiryo UI" panose="020B0604030504040204" pitchFamily="50" charset="-128"/>
                          <a:ea typeface="Meiryo UI" panose="020B0604030504040204" pitchFamily="50" charset="-128"/>
                        </a:rPr>
                        <a:t>東京</a:t>
                      </a:r>
                      <a:endParaRPr lang="ja-JP" alt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深圳</a:t>
                      </a:r>
                      <a:endParaRPr kumimoji="1" lang="ja-JP"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919482248"/>
                  </a:ext>
                </a:extLst>
              </a:tr>
              <a:tr h="389031">
                <a:tc>
                  <a:txBody>
                    <a:bodyPr/>
                    <a:lstStyle/>
                    <a:p>
                      <a:pPr algn="ctr">
                        <a:lnSpc>
                          <a:spcPts val="1500"/>
                        </a:lnSpc>
                        <a:spcAft>
                          <a:spcPts val="0"/>
                        </a:spcAft>
                      </a:pP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ジュネーヴ</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0"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altLang="ja-JP" sz="10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407236">
                <a:tc>
                  <a:txBody>
                    <a:bodyPr/>
                    <a:lstStyle/>
                    <a:p>
                      <a:pPr algn="ctr">
                        <a:lnSpc>
                          <a:spcPts val="1500"/>
                        </a:lnSpc>
                        <a:spcAft>
                          <a:spcPts val="0"/>
                        </a:spcAft>
                      </a:pPr>
                      <a:r>
                        <a:rPr lang="ja-JP" sz="1000" kern="1200" dirty="0">
                          <a:effectLst/>
                          <a:latin typeface="Meiryo UI" panose="020B0604030504040204" pitchFamily="50" charset="-128"/>
                          <a:ea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000" b="1" kern="1200" dirty="0">
                          <a:solidFill>
                            <a:schemeClr val="bg1"/>
                          </a:solidFill>
                          <a:effectLst/>
                          <a:latin typeface="Meiryo UI" panose="020B0604030504040204" pitchFamily="50" charset="-128"/>
                          <a:ea typeface="Meiryo UI" panose="020B0604030504040204" pitchFamily="50" charset="-128"/>
                        </a:rPr>
                        <a:t>大阪（</a:t>
                      </a:r>
                      <a:r>
                        <a:rPr lang="en-US" sz="1000" b="1" kern="1200" dirty="0">
                          <a:solidFill>
                            <a:schemeClr val="bg1"/>
                          </a:solidFill>
                          <a:effectLst/>
                          <a:latin typeface="Meiryo UI" panose="020B0604030504040204" pitchFamily="50" charset="-128"/>
                          <a:ea typeface="Meiryo UI" panose="020B0604030504040204" pitchFamily="50" charset="-128"/>
                        </a:rPr>
                        <a:t>39</a:t>
                      </a:r>
                      <a:r>
                        <a:rPr 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000" b="1" kern="1200" dirty="0">
                          <a:solidFill>
                            <a:schemeClr val="bg1"/>
                          </a:solidFill>
                          <a:effectLst/>
                          <a:latin typeface="Meiryo UI" panose="020B0604030504040204" pitchFamily="50" charset="-128"/>
                          <a:ea typeface="Meiryo UI" panose="020B0604030504040204" pitchFamily="50" charset="-128"/>
                        </a:rPr>
                        <a:t>大阪（</a:t>
                      </a:r>
                      <a:r>
                        <a:rPr lang="en-US" altLang="ja-JP" sz="1000" b="1" kern="1200" dirty="0">
                          <a:solidFill>
                            <a:schemeClr val="bg1"/>
                          </a:solidFill>
                          <a:effectLst/>
                          <a:latin typeface="Meiryo UI" panose="020B0604030504040204" pitchFamily="50" charset="-128"/>
                          <a:ea typeface="Meiryo UI" panose="020B0604030504040204" pitchFamily="50" charset="-128"/>
                        </a:rPr>
                        <a:t>32</a:t>
                      </a:r>
                      <a:r>
                        <a:rPr lang="ja-JP" alt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000" b="1" kern="1200" dirty="0">
                          <a:solidFill>
                            <a:schemeClr val="bg1"/>
                          </a:solidFill>
                          <a:effectLst/>
                          <a:latin typeface="Meiryo UI" panose="020B0604030504040204" pitchFamily="50" charset="-128"/>
                          <a:ea typeface="Meiryo UI" panose="020B0604030504040204" pitchFamily="50" charset="-128"/>
                        </a:rPr>
                        <a:t>大阪（</a:t>
                      </a:r>
                      <a:r>
                        <a:rPr lang="en-US" altLang="ja-JP" sz="1000" b="1" kern="1200" dirty="0">
                          <a:solidFill>
                            <a:schemeClr val="bg1"/>
                          </a:solidFill>
                          <a:effectLst/>
                          <a:latin typeface="Meiryo UI" panose="020B0604030504040204" pitchFamily="50" charset="-128"/>
                          <a:ea typeface="Meiryo UI" panose="020B0604030504040204" pitchFamily="50" charset="-128"/>
                        </a:rPr>
                        <a:t>46</a:t>
                      </a:r>
                      <a:r>
                        <a:rPr lang="ja-JP" alt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000" b="1" kern="1200" dirty="0">
                          <a:solidFill>
                            <a:schemeClr val="bg1"/>
                          </a:solidFill>
                          <a:effectLst/>
                          <a:latin typeface="Meiryo UI" panose="020B0604030504040204" pitchFamily="50" charset="-128"/>
                          <a:ea typeface="Meiryo UI" panose="020B0604030504040204" pitchFamily="50" charset="-128"/>
                        </a:rPr>
                        <a:t>大阪（</a:t>
                      </a:r>
                      <a:r>
                        <a:rPr lang="en-US" altLang="ja-JP" sz="1000" b="1" kern="1200" dirty="0">
                          <a:solidFill>
                            <a:schemeClr val="bg1"/>
                          </a:solidFill>
                          <a:effectLst/>
                          <a:latin typeface="Meiryo UI" panose="020B0604030504040204" pitchFamily="50" charset="-128"/>
                          <a:ea typeface="Meiryo UI" panose="020B0604030504040204" pitchFamily="50" charset="-128"/>
                        </a:rPr>
                        <a:t>34</a:t>
                      </a:r>
                      <a:r>
                        <a:rPr lang="ja-JP" altLang="ja-JP" sz="1000" b="1" kern="1200" dirty="0">
                          <a:solidFill>
                            <a:schemeClr val="bg1"/>
                          </a:solidFill>
                          <a:effectLst/>
                          <a:latin typeface="Meiryo UI" panose="020B0604030504040204" pitchFamily="50" charset="-128"/>
                          <a:ea typeface="Meiryo UI" panose="020B0604030504040204" pitchFamily="50" charset="-128"/>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37</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21</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38</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43</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19</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47</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44</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東京（</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22</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en-US"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40</a:t>
                      </a:r>
                      <a:r>
                        <a:rPr lang="ja-JP" altLang="en-US"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10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12" name="テキスト ボックス 11"/>
          <p:cNvSpPr txBox="1"/>
          <p:nvPr/>
        </p:nvSpPr>
        <p:spPr>
          <a:xfrm>
            <a:off x="1605649" y="1580644"/>
            <a:ext cx="5452685" cy="369332"/>
          </a:xfrm>
          <a:prstGeom prst="rect">
            <a:avLst/>
          </a:prstGeom>
          <a:noFill/>
        </p:spPr>
        <p:txBody>
          <a:bodyPr wrap="square" rtlCol="0">
            <a:spAutoFit/>
          </a:bodyPr>
          <a:lstStyle/>
          <a:p>
            <a:pPr algn="ctr" defTabSz="1277924">
              <a:buClr>
                <a:srgbClr val="000000"/>
              </a:buClr>
              <a:buSzPct val="100000"/>
              <a:defRPr/>
            </a:pP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国際金融センター指数の推移</a:t>
            </a:r>
            <a:endParaRPr lang="ja-JP" altLang="en-US" b="1" dirty="0">
              <a:latin typeface="+mn-ea"/>
              <a:cs typeface="Meiryo UI" panose="020B0604030504040204" pitchFamily="50" charset="-128"/>
            </a:endParaRPr>
          </a:p>
        </p:txBody>
      </p:sp>
    </p:spTree>
    <p:extLst>
      <p:ext uri="{BB962C8B-B14F-4D97-AF65-F5344CB8AC3E}">
        <p14:creationId xmlns:p14="http://schemas.microsoft.com/office/powerpoint/2010/main" val="4207457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3">
            <a:extLst>
              <a:ext uri="{FF2B5EF4-FFF2-40B4-BE49-F238E27FC236}">
                <a16:creationId xmlns:a16="http://schemas.microsoft.com/office/drawing/2014/main" id="{4B662300-AA82-4002-A141-91579AF3B0D9}"/>
              </a:ext>
            </a:extLst>
          </p:cNvPr>
          <p:cNvGraphicFramePr>
            <a:graphicFrameLocks noGrp="1"/>
          </p:cNvGraphicFramePr>
          <p:nvPr/>
        </p:nvGraphicFramePr>
        <p:xfrm>
          <a:off x="395536" y="2527857"/>
          <a:ext cx="8136904" cy="3856914"/>
        </p:xfrm>
        <a:graphic>
          <a:graphicData uri="http://schemas.openxmlformats.org/drawingml/2006/table">
            <a:tbl>
              <a:tblPr firstRow="1" bandRow="1"/>
              <a:tblGrid>
                <a:gridCol w="1942852">
                  <a:extLst>
                    <a:ext uri="{9D8B030D-6E8A-4147-A177-3AD203B41FA5}">
                      <a16:colId xmlns:a16="http://schemas.microsoft.com/office/drawing/2014/main" val="1509486999"/>
                    </a:ext>
                  </a:extLst>
                </a:gridCol>
                <a:gridCol w="1548513">
                  <a:extLst>
                    <a:ext uri="{9D8B030D-6E8A-4147-A177-3AD203B41FA5}">
                      <a16:colId xmlns:a16="http://schemas.microsoft.com/office/drawing/2014/main" val="774362431"/>
                    </a:ext>
                  </a:extLst>
                </a:gridCol>
                <a:gridCol w="1548513">
                  <a:extLst>
                    <a:ext uri="{9D8B030D-6E8A-4147-A177-3AD203B41FA5}">
                      <a16:colId xmlns:a16="http://schemas.microsoft.com/office/drawing/2014/main" val="3112902283"/>
                    </a:ext>
                  </a:extLst>
                </a:gridCol>
                <a:gridCol w="1512850">
                  <a:extLst>
                    <a:ext uri="{9D8B030D-6E8A-4147-A177-3AD203B41FA5}">
                      <a16:colId xmlns:a16="http://schemas.microsoft.com/office/drawing/2014/main" val="2661967387"/>
                    </a:ext>
                  </a:extLst>
                </a:gridCol>
                <a:gridCol w="1584176">
                  <a:extLst>
                    <a:ext uri="{9D8B030D-6E8A-4147-A177-3AD203B41FA5}">
                      <a16:colId xmlns:a16="http://schemas.microsoft.com/office/drawing/2014/main" val="3598523003"/>
                    </a:ext>
                  </a:extLst>
                </a:gridCol>
              </a:tblGrid>
              <a:tr h="478302">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香港</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シンガポール</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東京</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上海</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9990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銀行</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083518192"/>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資産運用会社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7</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22215022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保険</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9</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47963607"/>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ﾌﾟﾛﾌｪｯｼｮﾅﾙｻｰﾋﾞｽ</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7</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425789710"/>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政府・規制当局</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9</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263265141"/>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金融会社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26248219"/>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フィンテック</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7</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15</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822039205"/>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トレーディング</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6</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977146461"/>
                  </a:ext>
                </a:extLst>
              </a:tr>
            </a:tbl>
          </a:graphicData>
        </a:graphic>
      </p:graphicFrame>
      <p:sp>
        <p:nvSpPr>
          <p:cNvPr id="6" name="正方形/長方形 5"/>
          <p:cNvSpPr/>
          <p:nvPr/>
        </p:nvSpPr>
        <p:spPr>
          <a:xfrm>
            <a:off x="375586" y="1915853"/>
            <a:ext cx="6958516" cy="64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○国際金融センター指数</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業態別ランキング、</a:t>
            </a:r>
            <a:r>
              <a:rPr lang="en-US" altLang="ja-JP" sz="1400" dirty="0">
                <a:solidFill>
                  <a:schemeClr val="tx1"/>
                </a:solidFill>
                <a:latin typeface="Meiryo UI" panose="020B0604030504040204" pitchFamily="50" charset="-128"/>
                <a:ea typeface="Meiryo UI" panose="020B0604030504040204" pitchFamily="50" charset="-128"/>
              </a:rPr>
              <a:t>15</a:t>
            </a:r>
            <a:r>
              <a:rPr lang="ja-JP" altLang="en-US" sz="1400" dirty="0">
                <a:solidFill>
                  <a:schemeClr val="tx1"/>
                </a:solidFill>
                <a:latin typeface="Meiryo UI" panose="020B0604030504040204" pitchFamily="50" charset="-128"/>
                <a:ea typeface="Meiryo UI" panose="020B0604030504040204" pitchFamily="50" charset="-128"/>
              </a:rPr>
              <a:t>位まで</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Z/Yen Group</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３）</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125760" y="473229"/>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アジアにおける国際金融センター指数（業態別ランキング）</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028" y="987095"/>
            <a:ext cx="8928992" cy="74631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アジアの上位国の状況は以下のとおり。東京は他国と比べて、政府・規制当局とトレーディング以外の評価は総じて、他の都市と比べて低評価。</a:t>
            </a:r>
            <a:endParaRPr lang="en-US" altLang="ja-JP" sz="1600" dirty="0">
              <a:latin typeface="メイリオ" panose="020B0604030504040204" pitchFamily="50" charset="-128"/>
              <a:ea typeface="メイリオ" panose="020B0604030504040204" pitchFamily="50" charset="-128"/>
            </a:endParaRPr>
          </a:p>
        </p:txBody>
      </p:sp>
      <p:sp>
        <p:nvSpPr>
          <p:cNvPr id="15" name="スライド番号プレースホルダー 1"/>
          <p:cNvSpPr>
            <a:spLocks noGrp="1"/>
          </p:cNvSpPr>
          <p:nvPr>
            <p:ph type="sldNum" sz="quarter" idx="12"/>
          </p:nvPr>
        </p:nvSpPr>
        <p:spPr>
          <a:xfrm>
            <a:off x="7071072" y="6487244"/>
            <a:ext cx="2133600" cy="365125"/>
          </a:xfrm>
        </p:spPr>
        <p:txBody>
          <a:bodyPr/>
          <a:lstStyle/>
          <a:p>
            <a:r>
              <a:rPr kumimoji="1" lang="en-US" altLang="ja-JP" b="1" dirty="0"/>
              <a:t>91</a:t>
            </a:r>
            <a:endParaRPr kumimoji="1" lang="ja-JP" altLang="en-US" b="1" dirty="0"/>
          </a:p>
        </p:txBody>
      </p:sp>
    </p:spTree>
    <p:extLst>
      <p:ext uri="{BB962C8B-B14F-4D97-AF65-F5344CB8AC3E}">
        <p14:creationId xmlns:p14="http://schemas.microsoft.com/office/powerpoint/2010/main" val="22682094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656261"/>
            <a:ext cx="1204176"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827584" y="6559712"/>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r>
              <a:rPr kumimoji="1" lang="en-US" altLang="ja-JP" dirty="0"/>
              <a:t>92</a:t>
            </a:r>
            <a:endParaRPr kumimoji="1" lang="ja-JP" altLang="en-US"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5" name="正方形/長方形 14"/>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デリバティブの店頭取引高は、イギリスが最大、次いでアメリカ。アジアでは香港の取引高が大きい。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387025703"/>
              </p:ext>
            </p:extLst>
          </p:nvPr>
        </p:nvGraphicFramePr>
        <p:xfrm>
          <a:off x="251520" y="1840806"/>
          <a:ext cx="8712968" cy="4540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6110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539552" y="1340768"/>
          <a:ext cx="7984517" cy="5399426"/>
        </p:xfrm>
        <a:graphic>
          <a:graphicData uri="http://schemas.openxmlformats.org/drawingml/2006/table">
            <a:tbl>
              <a:tblPr/>
              <a:tblGrid>
                <a:gridCol w="504756">
                  <a:extLst>
                    <a:ext uri="{9D8B030D-6E8A-4147-A177-3AD203B41FA5}">
                      <a16:colId xmlns:a16="http://schemas.microsoft.com/office/drawing/2014/main" val="1108878512"/>
                    </a:ext>
                  </a:extLst>
                </a:gridCol>
                <a:gridCol w="3047897">
                  <a:extLst>
                    <a:ext uri="{9D8B030D-6E8A-4147-A177-3AD203B41FA5}">
                      <a16:colId xmlns:a16="http://schemas.microsoft.com/office/drawing/2014/main" val="610326405"/>
                    </a:ext>
                  </a:extLst>
                </a:gridCol>
                <a:gridCol w="1225836">
                  <a:extLst>
                    <a:ext uri="{9D8B030D-6E8A-4147-A177-3AD203B41FA5}">
                      <a16:colId xmlns:a16="http://schemas.microsoft.com/office/drawing/2014/main" val="1488839232"/>
                    </a:ext>
                  </a:extLst>
                </a:gridCol>
                <a:gridCol w="1297944">
                  <a:extLst>
                    <a:ext uri="{9D8B030D-6E8A-4147-A177-3AD203B41FA5}">
                      <a16:colId xmlns:a16="http://schemas.microsoft.com/office/drawing/2014/main" val="518728135"/>
                    </a:ext>
                  </a:extLst>
                </a:gridCol>
                <a:gridCol w="1908084">
                  <a:extLst>
                    <a:ext uri="{9D8B030D-6E8A-4147-A177-3AD203B41FA5}">
                      <a16:colId xmlns:a16="http://schemas.microsoft.com/office/drawing/2014/main" val="2988686468"/>
                    </a:ext>
                  </a:extLst>
                </a:gridCol>
              </a:tblGrid>
              <a:tr h="208306">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順位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取引所名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2023</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2022</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zh-TW"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前年比増減率</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extLst>
                  <a:ext uri="{0D108BD9-81ED-4DB2-BD59-A6C34878D82A}">
                    <a16:rowId xmlns:a16="http://schemas.microsoft.com/office/drawing/2014/main" val="1720713572"/>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ナショナル証券取引所（インド・ムンバイ）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84,817,136,379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38,113,511,047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122.5%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963919"/>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B3</a:t>
                      </a:r>
                      <a:r>
                        <a:rPr lang="ja-JP" altLang="en-US" sz="1100" b="0" i="0" u="none" strike="noStrike" dirty="0">
                          <a:solidFill>
                            <a:srgbClr val="000000"/>
                          </a:solidFill>
                          <a:effectLst/>
                          <a:latin typeface="+mj-ea"/>
                          <a:ea typeface="+mj-ea"/>
                        </a:rPr>
                        <a:t>取引所（ブラジル・サンパウロ）</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8,314,951,631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8,313,793,640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7584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CME</a:t>
                      </a:r>
                      <a:r>
                        <a:rPr lang="ja-JP" altLang="en-US" sz="1100" b="0" i="0" u="none" strike="noStrike" dirty="0">
                          <a:solidFill>
                            <a:srgbClr val="000000"/>
                          </a:solidFill>
                          <a:effectLst/>
                          <a:latin typeface="+mj-ea"/>
                          <a:ea typeface="+mj-ea"/>
                        </a:rPr>
                        <a:t>グループ（アメリカ・シカゴ）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6,099,488,339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5,846,331,689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60007"/>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BSE</a:t>
                      </a:r>
                      <a:r>
                        <a:rPr kumimoji="1" lang="ja-JP" altLang="en-US" sz="1100" b="0" i="0" u="none" strike="noStrike" kern="1200" dirty="0">
                          <a:solidFill>
                            <a:srgbClr val="000000"/>
                          </a:solidFill>
                          <a:effectLst/>
                          <a:latin typeface="+mj-ea"/>
                          <a:ea typeface="+mn-ea"/>
                          <a:cs typeface="+mn-cs"/>
                        </a:rPr>
                        <a:t>（インド・ムンバイ）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5,873,771,364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1,609,192,944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265.0%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4883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CBOE</a:t>
                      </a:r>
                      <a:r>
                        <a:rPr kumimoji="1" lang="ja-JP" altLang="en-US" sz="1100" b="0" i="0" u="none" strike="noStrike" kern="1200" dirty="0">
                          <a:solidFill>
                            <a:srgbClr val="000000"/>
                          </a:solidFill>
                          <a:effectLst/>
                          <a:latin typeface="+mj-ea"/>
                          <a:ea typeface="+mn-ea"/>
                          <a:cs typeface="+mn-cs"/>
                        </a:rPr>
                        <a:t>ホールディングス（アメリカ・シカゴ）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3,708,455,548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3,476,174,099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7988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インターコンチネンタル取引所</a:t>
                      </a:r>
                      <a:r>
                        <a:rPr kumimoji="1" lang="ja-JP" altLang="en-US" sz="900" b="0" i="0" u="none" strike="noStrike" kern="1200" dirty="0">
                          <a:solidFill>
                            <a:srgbClr val="000000"/>
                          </a:solidFill>
                          <a:effectLst/>
                          <a:latin typeface="+mj-ea"/>
                          <a:ea typeface="+mn-ea"/>
                          <a:cs typeface="+mn-cs"/>
                        </a:rPr>
                        <a:t>（アメリカ・アトランタ）</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3,656,460,603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3,435,073,009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5601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鄭州商品取引所（中国・鄭州）</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3,532,952,087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2,397,600,933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47.4%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464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Nasdaq</a:t>
                      </a:r>
                      <a:r>
                        <a:rPr kumimoji="1" lang="ja-JP" altLang="en-US" sz="1100" b="0" i="0" u="none" strike="noStrike" kern="1200" dirty="0">
                          <a:solidFill>
                            <a:srgbClr val="000000"/>
                          </a:solidFill>
                          <a:effectLst/>
                          <a:latin typeface="+mj-ea"/>
                          <a:ea typeface="+mn-ea"/>
                          <a:cs typeface="+mn-cs"/>
                        </a:rPr>
                        <a:t>（アメリカ・ニューヨーク）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3,203,620,030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3,147,540,772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8454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大連商品取引所（中国・大連）</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2,508,333,822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2,275,200,779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0449"/>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上海先物取引所（中国・上海）</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2,226,957,843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1,943,444,607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14.6%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78641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ボルサ・イスタンブール証券取引所</a:t>
                      </a:r>
                      <a:r>
                        <a:rPr kumimoji="1" lang="ja-JP" altLang="en-US" sz="700" b="0" i="0" u="none" strike="noStrike" kern="1200" dirty="0">
                          <a:solidFill>
                            <a:srgbClr val="000000"/>
                          </a:solidFill>
                          <a:effectLst/>
                          <a:latin typeface="+mj-ea"/>
                          <a:ea typeface="+mn-ea"/>
                          <a:cs typeface="+mn-cs"/>
                        </a:rPr>
                        <a:t>（トルコ・イスタンブール）</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2,085,602,517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2,726,889,885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07235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韓国取引所（韓国・プサン）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2,038,379,367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2,058,222,218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0245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err="1">
                          <a:solidFill>
                            <a:srgbClr val="000000"/>
                          </a:solidFill>
                          <a:effectLst/>
                          <a:latin typeface="+mj-ea"/>
                          <a:ea typeface="+mj-ea"/>
                        </a:rPr>
                        <a:t>Eurex</a:t>
                      </a:r>
                      <a:r>
                        <a:rPr lang="ja-JP" altLang="en-US" sz="1100" b="0" i="0" u="none" strike="noStrike" dirty="0">
                          <a:solidFill>
                            <a:srgbClr val="000000"/>
                          </a:solidFill>
                          <a:effectLst/>
                          <a:latin typeface="+mj-ea"/>
                          <a:ea typeface="+mj-ea"/>
                        </a:rPr>
                        <a:t>（ドイツ・エシュボルン）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1,915,115,895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1,955,730,332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95363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マイアミ国際証券取引所（アメリカ・マイアミ）</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1,589,908,527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1,302,642,100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11167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モスクワ取引所（ロシア・モスクワ）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1,304,127,469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1,268,386,020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36034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TMX</a:t>
                      </a:r>
                      <a:r>
                        <a:rPr lang="ja-JP" altLang="en-US" sz="1100" b="0" i="0" u="none" strike="noStrike" dirty="0">
                          <a:solidFill>
                            <a:srgbClr val="000000"/>
                          </a:solidFill>
                          <a:effectLst/>
                          <a:latin typeface="+mj-ea"/>
                          <a:ea typeface="+mj-ea"/>
                        </a:rPr>
                        <a:t>グループ（カナダ・トロント）</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865,382,847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760,910,069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94996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香港取引所グループ（香港）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480,360,531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454,672,540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0352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マルチ商品取引所（インド・ムンバイ）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443,704,088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103.3%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693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日本取引所グループ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394,038,990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392,159,116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203921"/>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（うち、大阪取引所）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392,173,920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886772"/>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（うち、東京商品取引所）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1,865,070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-25.2%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2638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台湾先物取引所（中国・台北）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324,644,847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384,468,497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-15.6%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60732"/>
                  </a:ext>
                </a:extLst>
              </a:tr>
            </a:tbl>
          </a:graphicData>
        </a:graphic>
      </p:graphicFrame>
      <p:sp>
        <p:nvSpPr>
          <p:cNvPr id="2" name="正方形/長方形 1"/>
          <p:cNvSpPr/>
          <p:nvPr/>
        </p:nvSpPr>
        <p:spPr>
          <a:xfrm>
            <a:off x="556169" y="5804695"/>
            <a:ext cx="7976271" cy="75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010400" y="6520962"/>
            <a:ext cx="2133600" cy="337038"/>
          </a:xfrm>
        </p:spPr>
        <p:txBody>
          <a:bodyPr/>
          <a:lstStyle/>
          <a:p>
            <a:r>
              <a:rPr lang="en-US" altLang="ja-JP" dirty="0"/>
              <a:t>93</a:t>
            </a:r>
            <a:endParaRPr kumimoji="1"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318" y="86205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デリバティブ取引の世界の市場ランキングでは、日本は</a:t>
            </a:r>
            <a:r>
              <a:rPr lang="en-US" altLang="ja-JP" sz="1600" dirty="0">
                <a:latin typeface="メイリオ" panose="020B0604030504040204" pitchFamily="50" charset="-128"/>
                <a:ea typeface="メイリオ" panose="020B0604030504040204" pitchFamily="50" charset="-128"/>
              </a:rPr>
              <a:t>19</a:t>
            </a:r>
            <a:r>
              <a:rPr lang="ja-JP" altLang="en-US" sz="1600" dirty="0">
                <a:latin typeface="メイリオ" panose="020B0604030504040204" pitchFamily="50" charset="-128"/>
                <a:ea typeface="メイリオ" panose="020B0604030504040204" pitchFamily="50" charset="-128"/>
              </a:rPr>
              <a:t>位。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24928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5236" y="2910302"/>
            <a:ext cx="4148204" cy="3432000"/>
          </a:xfrm>
          <a:prstGeom prst="rect">
            <a:avLst/>
          </a:prstGeom>
        </p:spPr>
      </p:pic>
      <p:sp>
        <p:nvSpPr>
          <p:cNvPr id="6" name="正方形/長方形 5"/>
          <p:cNvSpPr/>
          <p:nvPr/>
        </p:nvSpPr>
        <p:spPr>
          <a:xfrm>
            <a:off x="434761"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○グリーンボンド発行額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2024 H1)</a:t>
            </a: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p>
        </p:txBody>
      </p:sp>
      <p:sp>
        <p:nvSpPr>
          <p:cNvPr id="7" name="正方形/長方形 6"/>
          <p:cNvSpPr/>
          <p:nvPr/>
        </p:nvSpPr>
        <p:spPr>
          <a:xfrm>
            <a:off x="5093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○サステナブル債券の内訳</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200" dirty="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4826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グリーンボンド発行額、サステナブル債券の内訳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010400" y="6520962"/>
            <a:ext cx="2133600" cy="337038"/>
          </a:xfrm>
        </p:spPr>
        <p:txBody>
          <a:bodyPr/>
          <a:lstStyle/>
          <a:p>
            <a:r>
              <a:rPr lang="en-US" altLang="ja-JP" b="1" dirty="0"/>
              <a:t>94</a:t>
            </a:r>
            <a:endParaRPr kumimoji="1" lang="ja-JP" altLang="en-US" b="1" dirty="0"/>
          </a:p>
        </p:txBody>
      </p:sp>
      <p:sp>
        <p:nvSpPr>
          <p:cNvPr id="15" name="正方形/長方形 14"/>
          <p:cNvSpPr/>
          <p:nvPr/>
        </p:nvSpPr>
        <p:spPr>
          <a:xfrm>
            <a:off x="72318" y="862052"/>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メイリオ" panose="020B0604030504040204" pitchFamily="50" charset="-128"/>
                <a:ea typeface="メイリオ" panose="020B0604030504040204" pitchFamily="50" charset="-128"/>
              </a:rPr>
              <a:t>ESG</a:t>
            </a:r>
            <a:r>
              <a:rPr lang="ja-JP" altLang="en-US" sz="1600" dirty="0">
                <a:latin typeface="メイリオ" panose="020B0604030504040204" pitchFamily="50" charset="-128"/>
                <a:ea typeface="メイリオ" panose="020B0604030504040204" pitchFamily="50" charset="-128"/>
              </a:rPr>
              <a:t>関連投資が注目を集めるなか、アメリカは</a:t>
            </a:r>
            <a:r>
              <a:rPr lang="en-US" altLang="ja-JP" sz="1600" dirty="0">
                <a:latin typeface="メイリオ" panose="020B0604030504040204" pitchFamily="50" charset="-128"/>
                <a:ea typeface="メイリオ" panose="020B0604030504040204" pitchFamily="50" charset="-128"/>
              </a:rPr>
              <a:t>24</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H1</a:t>
            </a:r>
            <a:r>
              <a:rPr lang="ja-JP" altLang="en-US" sz="1600" dirty="0">
                <a:latin typeface="メイリオ" panose="020B0604030504040204" pitchFamily="50" charset="-128"/>
                <a:ea typeface="メイリオ" panose="020B0604030504040204" pitchFamily="50" charset="-128"/>
              </a:rPr>
              <a:t>のグリーンボンド発行額で世界トップ、日本とは大きな差。</a:t>
            </a: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世界全体では、グリーンボンド以外のソーシャルボンド、サステナビリティボンドの発行も増加し、多様化が進展。</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71" name="図 1170">
            <a:extLst>
              <a:ext uri="{FF2B5EF4-FFF2-40B4-BE49-F238E27FC236}">
                <a16:creationId xmlns:a16="http://schemas.microsoft.com/office/drawing/2014/main" id="{F6215CD1-2678-4DA8-8F24-5CB7CC39B511}"/>
              </a:ext>
            </a:extLst>
          </p:cNvPr>
          <p:cNvPicPr>
            <a:picLocks noChangeAspect="1"/>
          </p:cNvPicPr>
          <p:nvPr/>
        </p:nvPicPr>
        <p:blipFill>
          <a:blip r:embed="rId4"/>
          <a:stretch>
            <a:fillRect/>
          </a:stretch>
        </p:blipFill>
        <p:spPr>
          <a:xfrm>
            <a:off x="142027" y="2919429"/>
            <a:ext cx="4567557" cy="3188293"/>
          </a:xfrm>
          <a:prstGeom prst="rect">
            <a:avLst/>
          </a:prstGeom>
        </p:spPr>
      </p:pic>
    </p:spTree>
    <p:extLst>
      <p:ext uri="{BB962C8B-B14F-4D97-AF65-F5344CB8AC3E}">
        <p14:creationId xmlns:p14="http://schemas.microsoft.com/office/powerpoint/2010/main" val="2414422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9380358-AA1D-4787-82F4-EBDCD4EB37CF}"/>
              </a:ext>
            </a:extLst>
          </p:cNvPr>
          <p:cNvSpPr/>
          <p:nvPr/>
        </p:nvSpPr>
        <p:spPr>
          <a:xfrm>
            <a:off x="74579" y="3936786"/>
            <a:ext cx="4453418"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(2024)</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EPI</a:t>
            </a:r>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2024</a:t>
            </a:r>
            <a:r>
              <a:rPr lang="ja-JP" altLang="en-US" sz="1400" dirty="0">
                <a:solidFill>
                  <a:srgbClr val="000000"/>
                </a:solidFill>
                <a:latin typeface="Meiryo UI" panose="020B0604030504040204" pitchFamily="50" charset="-128"/>
                <a:ea typeface="Meiryo UI" panose="020B0604030504040204" pitchFamily="50" charset="-128"/>
              </a:rPr>
              <a:t>を基</a:t>
            </a:r>
            <a:r>
              <a:rPr lang="ja-JP" altLang="en-US" sz="1400" dirty="0">
                <a:latin typeface="Meiryo UI" panose="020B0604030504040204" pitchFamily="50" charset="-128"/>
                <a:ea typeface="Meiryo UI" panose="020B0604030504040204" pitchFamily="50" charset="-128"/>
              </a:rPr>
              <a:t>に</a:t>
            </a:r>
            <a:r>
              <a:rPr lang="ja-JP" altLang="en-US" sz="1400" dirty="0">
                <a:solidFill>
                  <a:srgbClr val="000000"/>
                </a:solidFill>
                <a:latin typeface="Meiryo UI" panose="020B0604030504040204" pitchFamily="50" charset="-128"/>
                <a:ea typeface="Meiryo UI" panose="020B0604030504040204" pitchFamily="50" charset="-128"/>
              </a:rPr>
              <a:t>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4445494" y="1282577"/>
            <a:ext cx="4784434"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74579" y="1294409"/>
            <a:ext cx="4504879" cy="430887"/>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○海外高技能者によるビジネス環境評価</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　　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2024</a:t>
            </a:r>
            <a:r>
              <a:rPr lang="ja-JP" altLang="en-US" sz="800" dirty="0">
                <a:solidFill>
                  <a:srgbClr val="000000"/>
                </a:solidFill>
                <a:latin typeface="Meiryo UI" panose="020B0604030504040204" pitchFamily="50" charset="-128"/>
                <a:ea typeface="Meiryo UI" panose="020B0604030504040204" pitchFamily="50" charset="-128"/>
              </a:rPr>
              <a:t>を基に作成</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492845" y="3983561"/>
            <a:ext cx="4572000" cy="429669"/>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rPr>
              <a:t>材</a:t>
            </a:r>
            <a:r>
              <a:rPr lang="ja-JP" altLang="en-US" sz="1400" dirty="0">
                <a:solidFill>
                  <a:srgbClr val="000000"/>
                </a:solidFill>
                <a:latin typeface="Meiryo UI" panose="020B0604030504040204" pitchFamily="50" charset="-128"/>
                <a:ea typeface="Meiryo UI" panose="020B0604030504040204" pitchFamily="50" charset="-128"/>
              </a:rPr>
              <a:t>を獲得、育成、維持する能力</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2021/the </a:t>
            </a:r>
            <a:r>
              <a:rPr lang="en-US" altLang="ja-JP" sz="800" dirty="0" err="1">
                <a:solidFill>
                  <a:srgbClr val="000000"/>
                </a:solidFill>
                <a:latin typeface="Meiryo UI" panose="020B0604030504040204" pitchFamily="50" charset="-128"/>
                <a:ea typeface="Meiryo UI" panose="020B0604030504040204" pitchFamily="50" charset="-128"/>
              </a:rPr>
              <a:t>Adeco</a:t>
            </a:r>
            <a:r>
              <a:rPr lang="en-US" altLang="ja-JP" sz="800" dirty="0">
                <a:solidFill>
                  <a:srgbClr val="000000"/>
                </a:solidFill>
                <a:latin typeface="Meiryo UI" panose="020B0604030504040204" pitchFamily="50" charset="-128"/>
                <a:ea typeface="Meiryo UI" panose="020B0604030504040204" pitchFamily="50" charset="-128"/>
              </a:rPr>
              <a:t> Group/Google </a:t>
            </a:r>
            <a:r>
              <a:rPr lang="ja-JP" altLang="en-US" sz="800" dirty="0">
                <a:solidFill>
                  <a:srgbClr val="000000"/>
                </a:solidFill>
                <a:latin typeface="Meiryo UI" panose="020B0604030504040204" pitchFamily="50" charset="-128"/>
                <a:ea typeface="Meiryo UI" panose="020B0604030504040204" pitchFamily="50" charset="-128"/>
              </a:rPr>
              <a:t>を基に作成</a:t>
            </a:r>
            <a:endParaRPr lang="ja-JP" altLang="en-US" sz="1292" dirty="0">
              <a:solidFill>
                <a:srgbClr val="000000"/>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198751C7-1A6C-44A2-9E8C-C1C009483C34}"/>
              </a:ext>
            </a:extLst>
          </p:cNvPr>
          <p:cNvGrpSpPr/>
          <p:nvPr/>
        </p:nvGrpSpPr>
        <p:grpSpPr>
          <a:xfrm>
            <a:off x="4270626" y="4349039"/>
            <a:ext cx="4617289" cy="2568923"/>
            <a:chOff x="4306124" y="4460477"/>
            <a:chExt cx="4617289" cy="2568923"/>
          </a:xfrm>
        </p:grpSpPr>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6124" y="4460477"/>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6621" y="5241739"/>
              <a:ext cx="1196792" cy="868154"/>
            </a:xfrm>
            <a:prstGeom prst="rect">
              <a:avLst/>
            </a:prstGeom>
          </p:spPr>
        </p:pic>
      </p:gr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6" name="正方形/長方形 25"/>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9288" y="819398"/>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アジアの主要都市に比べて、日本の英語力、ビジネス環境は見劣りする状況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b="1" dirty="0"/>
              <a:t>95</a:t>
            </a:r>
            <a:endParaRPr lang="ja-JP" altLang="en-US" b="1" dirty="0"/>
          </a:p>
        </p:txBody>
      </p:sp>
      <p:grpSp>
        <p:nvGrpSpPr>
          <p:cNvPr id="7" name="グループ化 6">
            <a:extLst>
              <a:ext uri="{FF2B5EF4-FFF2-40B4-BE49-F238E27FC236}">
                <a16:creationId xmlns:a16="http://schemas.microsoft.com/office/drawing/2014/main" id="{5B45C9F9-6209-48E4-85B8-19D2865FB3AC}"/>
              </a:ext>
            </a:extLst>
          </p:cNvPr>
          <p:cNvGrpSpPr/>
          <p:nvPr/>
        </p:nvGrpSpPr>
        <p:grpSpPr>
          <a:xfrm>
            <a:off x="168664" y="4413230"/>
            <a:ext cx="4403336" cy="2527233"/>
            <a:chOff x="35496" y="1700808"/>
            <a:chExt cx="4802147" cy="2527233"/>
          </a:xfrm>
        </p:grpSpPr>
        <p:graphicFrame>
          <p:nvGraphicFramePr>
            <p:cNvPr id="33" name="グラフ 32"/>
            <p:cNvGraphicFramePr>
              <a:graphicFrameLocks/>
            </p:cNvGraphicFramePr>
            <p:nvPr/>
          </p:nvGraphicFramePr>
          <p:xfrm>
            <a:off x="56096" y="1842780"/>
            <a:ext cx="4781547" cy="2385261"/>
          </p:xfrm>
          <a:graphic>
            <a:graphicData uri="http://schemas.openxmlformats.org/drawingml/2006/chart">
              <c:chart xmlns:c="http://schemas.openxmlformats.org/drawingml/2006/chart" xmlns:r="http://schemas.openxmlformats.org/officeDocument/2006/relationships" r:id="rId5"/>
            </a:graphicData>
          </a:graphic>
        </p:graphicFrame>
        <p:sp>
          <p:nvSpPr>
            <p:cNvPr id="2" name="テキスト ボックス 1"/>
            <p:cNvSpPr txBox="1"/>
            <p:nvPr/>
          </p:nvSpPr>
          <p:spPr>
            <a:xfrm>
              <a:off x="35496" y="1700808"/>
              <a:ext cx="504056"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スコア</a:t>
              </a:r>
            </a:p>
          </p:txBody>
        </p:sp>
      </p:grpSp>
      <p:graphicFrame>
        <p:nvGraphicFramePr>
          <p:cNvPr id="51" name="表 22">
            <a:extLst>
              <a:ext uri="{FF2B5EF4-FFF2-40B4-BE49-F238E27FC236}">
                <a16:creationId xmlns:a16="http://schemas.microsoft.com/office/drawing/2014/main" id="{01074AEC-6105-4B4F-8767-6C9D4203689C}"/>
              </a:ext>
            </a:extLst>
          </p:cNvPr>
          <p:cNvGraphicFramePr>
            <a:graphicFrameLocks noGrp="1"/>
          </p:cNvGraphicFramePr>
          <p:nvPr/>
        </p:nvGraphicFramePr>
        <p:xfrm>
          <a:off x="4597823" y="1770533"/>
          <a:ext cx="4101280" cy="2089717"/>
        </p:xfrm>
        <a:graphic>
          <a:graphicData uri="http://schemas.openxmlformats.org/drawingml/2006/table">
            <a:tbl>
              <a:tblPr firstRow="1" bandRow="1">
                <a:tableStyleId>{5C22544A-7EE6-4342-B048-85BDC9FD1C3A}</a:tableStyleId>
              </a:tblPr>
              <a:tblGrid>
                <a:gridCol w="911208">
                  <a:extLst>
                    <a:ext uri="{9D8B030D-6E8A-4147-A177-3AD203B41FA5}">
                      <a16:colId xmlns:a16="http://schemas.microsoft.com/office/drawing/2014/main" val="4011019645"/>
                    </a:ext>
                  </a:extLst>
                </a:gridCol>
                <a:gridCol w="797518">
                  <a:extLst>
                    <a:ext uri="{9D8B030D-6E8A-4147-A177-3AD203B41FA5}">
                      <a16:colId xmlns:a16="http://schemas.microsoft.com/office/drawing/2014/main" val="3930469842"/>
                    </a:ext>
                  </a:extLst>
                </a:gridCol>
                <a:gridCol w="797518">
                  <a:extLst>
                    <a:ext uri="{9D8B030D-6E8A-4147-A177-3AD203B41FA5}">
                      <a16:colId xmlns:a16="http://schemas.microsoft.com/office/drawing/2014/main" val="2291861851"/>
                    </a:ext>
                  </a:extLst>
                </a:gridCol>
                <a:gridCol w="797518">
                  <a:extLst>
                    <a:ext uri="{9D8B030D-6E8A-4147-A177-3AD203B41FA5}">
                      <a16:colId xmlns:a16="http://schemas.microsoft.com/office/drawing/2014/main" val="1176914280"/>
                    </a:ext>
                  </a:extLst>
                </a:gridCol>
                <a:gridCol w="797518">
                  <a:extLst>
                    <a:ext uri="{9D8B030D-6E8A-4147-A177-3AD203B41FA5}">
                      <a16:colId xmlns:a16="http://schemas.microsoft.com/office/drawing/2014/main" val="2192761261"/>
                    </a:ext>
                  </a:extLst>
                </a:gridCol>
              </a:tblGrid>
              <a:tr h="408797">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591570">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35948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graphicFrame>
        <p:nvGraphicFramePr>
          <p:cNvPr id="14" name="グラフ 13">
            <a:extLst>
              <a:ext uri="{FF2B5EF4-FFF2-40B4-BE49-F238E27FC236}">
                <a16:creationId xmlns:a16="http://schemas.microsoft.com/office/drawing/2014/main" id="{8F01DFE7-B3B4-4DCC-9F02-B920DEC77F9E}"/>
              </a:ext>
            </a:extLst>
          </p:cNvPr>
          <p:cNvGraphicFramePr/>
          <p:nvPr/>
        </p:nvGraphicFramePr>
        <p:xfrm>
          <a:off x="-25352" y="1279774"/>
          <a:ext cx="3855381" cy="2445986"/>
        </p:xfrm>
        <a:graphic>
          <a:graphicData uri="http://schemas.openxmlformats.org/drawingml/2006/chart">
            <c:chart xmlns:c="http://schemas.openxmlformats.org/drawingml/2006/chart" xmlns:r="http://schemas.openxmlformats.org/officeDocument/2006/relationships" r:id="rId6"/>
          </a:graphicData>
        </a:graphic>
      </p:graphicFrame>
      <p:sp>
        <p:nvSpPr>
          <p:cNvPr id="56" name="テキスト ボックス 55">
            <a:extLst>
              <a:ext uri="{FF2B5EF4-FFF2-40B4-BE49-F238E27FC236}">
                <a16:creationId xmlns:a16="http://schemas.microsoft.com/office/drawing/2014/main" id="{C75A0DFB-1AB2-44E2-A9F3-EC564E244EE8}"/>
              </a:ext>
            </a:extLst>
          </p:cNvPr>
          <p:cNvSpPr txBox="1"/>
          <p:nvPr/>
        </p:nvSpPr>
        <p:spPr>
          <a:xfrm>
            <a:off x="3705714" y="3505799"/>
            <a:ext cx="864096" cy="246221"/>
          </a:xfrm>
          <a:prstGeom prst="rect">
            <a:avLst/>
          </a:prstGeom>
          <a:noFill/>
        </p:spPr>
        <p:txBody>
          <a:bodyPr wrap="square" rtlCol="0">
            <a:spAutoFit/>
          </a:bodyPr>
          <a:lstStyle/>
          <a:p>
            <a:r>
              <a:rPr kumimoji="1" lang="ja-JP" altLang="en-US" sz="1000" dirty="0">
                <a:solidFill>
                  <a:schemeClr val="tx1">
                    <a:lumMod val="65000"/>
                    <a:lumOff val="35000"/>
                  </a:schemeClr>
                </a:solidFill>
                <a:latin typeface="Meiryo UI" panose="020B0604030504040204" pitchFamily="50" charset="-128"/>
                <a:ea typeface="Meiryo UI" panose="020B0604030504040204" pitchFamily="50" charset="-128"/>
              </a:rPr>
              <a:t>（ポイント）</a:t>
            </a:r>
          </a:p>
        </p:txBody>
      </p:sp>
      <p:sp>
        <p:nvSpPr>
          <p:cNvPr id="57" name="角丸四角形 3">
            <a:extLst>
              <a:ext uri="{FF2B5EF4-FFF2-40B4-BE49-F238E27FC236}">
                <a16:creationId xmlns:a16="http://schemas.microsoft.com/office/drawing/2014/main" id="{5FDF158C-8503-4B3B-A64D-EDD1B1A968BE}"/>
              </a:ext>
            </a:extLst>
          </p:cNvPr>
          <p:cNvSpPr/>
          <p:nvPr/>
        </p:nvSpPr>
        <p:spPr>
          <a:xfrm>
            <a:off x="3375605" y="1748490"/>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30FB85E-28FC-437C-B14B-FEF08B1D5037}"/>
              </a:ext>
            </a:extLst>
          </p:cNvPr>
          <p:cNvSpPr txBox="1"/>
          <p:nvPr/>
        </p:nvSpPr>
        <p:spPr>
          <a:xfrm>
            <a:off x="3543850" y="1748491"/>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位</a:t>
            </a:r>
          </a:p>
        </p:txBody>
      </p:sp>
      <p:sp>
        <p:nvSpPr>
          <p:cNvPr id="59" name="角丸四角形 36">
            <a:extLst>
              <a:ext uri="{FF2B5EF4-FFF2-40B4-BE49-F238E27FC236}">
                <a16:creationId xmlns:a16="http://schemas.microsoft.com/office/drawing/2014/main" id="{9CA4389F-D36A-4363-90AC-BD630E932001}"/>
              </a:ext>
            </a:extLst>
          </p:cNvPr>
          <p:cNvSpPr/>
          <p:nvPr/>
        </p:nvSpPr>
        <p:spPr>
          <a:xfrm>
            <a:off x="3177998" y="2035939"/>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B13F885F-A244-41F3-84C1-118635F71B75}"/>
              </a:ext>
            </a:extLst>
          </p:cNvPr>
          <p:cNvSpPr txBox="1"/>
          <p:nvPr/>
        </p:nvSpPr>
        <p:spPr>
          <a:xfrm>
            <a:off x="3346243" y="2027399"/>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9</a:t>
            </a:r>
            <a:r>
              <a:rPr kumimoji="1" lang="ja-JP" altLang="en-US" sz="1000" dirty="0">
                <a:latin typeface="Meiryo UI" panose="020B0604030504040204" pitchFamily="50" charset="-128"/>
                <a:ea typeface="Meiryo UI" panose="020B0604030504040204" pitchFamily="50" charset="-128"/>
              </a:rPr>
              <a:t>位</a:t>
            </a:r>
          </a:p>
        </p:txBody>
      </p:sp>
      <p:sp>
        <p:nvSpPr>
          <p:cNvPr id="61" name="角丸四角形 39">
            <a:extLst>
              <a:ext uri="{FF2B5EF4-FFF2-40B4-BE49-F238E27FC236}">
                <a16:creationId xmlns:a16="http://schemas.microsoft.com/office/drawing/2014/main" id="{99A8E857-2585-4FBE-BE52-AAAFA3D6E9DE}"/>
              </a:ext>
            </a:extLst>
          </p:cNvPr>
          <p:cNvSpPr/>
          <p:nvPr/>
        </p:nvSpPr>
        <p:spPr>
          <a:xfrm>
            <a:off x="2853745" y="2323388"/>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04ECF091-A60C-4A0E-9401-B08C23D82929}"/>
              </a:ext>
            </a:extLst>
          </p:cNvPr>
          <p:cNvSpPr txBox="1"/>
          <p:nvPr/>
        </p:nvSpPr>
        <p:spPr>
          <a:xfrm>
            <a:off x="3021990" y="2303583"/>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21</a:t>
            </a:r>
            <a:r>
              <a:rPr kumimoji="1" lang="ja-JP" altLang="en-US" sz="1000" dirty="0">
                <a:latin typeface="Meiryo UI" panose="020B0604030504040204" pitchFamily="50" charset="-128"/>
                <a:ea typeface="Meiryo UI" panose="020B0604030504040204" pitchFamily="50" charset="-128"/>
              </a:rPr>
              <a:t>位</a:t>
            </a:r>
          </a:p>
        </p:txBody>
      </p:sp>
      <p:sp>
        <p:nvSpPr>
          <p:cNvPr id="63" name="角丸四角形 42">
            <a:extLst>
              <a:ext uri="{FF2B5EF4-FFF2-40B4-BE49-F238E27FC236}">
                <a16:creationId xmlns:a16="http://schemas.microsoft.com/office/drawing/2014/main" id="{97F4772F-7F53-42DF-83F7-EEE3B7C4C46E}"/>
              </a:ext>
            </a:extLst>
          </p:cNvPr>
          <p:cNvSpPr/>
          <p:nvPr/>
        </p:nvSpPr>
        <p:spPr>
          <a:xfrm>
            <a:off x="2762668" y="2610837"/>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10FCF1A3-91C7-42EE-B7B7-601C174F66AE}"/>
              </a:ext>
            </a:extLst>
          </p:cNvPr>
          <p:cNvSpPr txBox="1"/>
          <p:nvPr/>
        </p:nvSpPr>
        <p:spPr>
          <a:xfrm>
            <a:off x="2896246" y="2602113"/>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rPr>
              <a:t>位</a:t>
            </a:r>
          </a:p>
        </p:txBody>
      </p:sp>
      <p:sp>
        <p:nvSpPr>
          <p:cNvPr id="65" name="角丸四角形 45">
            <a:extLst>
              <a:ext uri="{FF2B5EF4-FFF2-40B4-BE49-F238E27FC236}">
                <a16:creationId xmlns:a16="http://schemas.microsoft.com/office/drawing/2014/main" id="{67AD07EE-71FF-4D52-9773-071860987A54}"/>
              </a:ext>
            </a:extLst>
          </p:cNvPr>
          <p:cNvSpPr/>
          <p:nvPr/>
        </p:nvSpPr>
        <p:spPr>
          <a:xfrm>
            <a:off x="2625727" y="2898286"/>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70AD618E-95F6-4657-9B62-174872BB0B2D}"/>
              </a:ext>
            </a:extLst>
          </p:cNvPr>
          <p:cNvSpPr txBox="1"/>
          <p:nvPr/>
        </p:nvSpPr>
        <p:spPr>
          <a:xfrm>
            <a:off x="2742212" y="2881340"/>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38</a:t>
            </a:r>
            <a:r>
              <a:rPr kumimoji="1" lang="ja-JP" altLang="en-US" sz="1000" dirty="0">
                <a:latin typeface="Meiryo UI" panose="020B0604030504040204" pitchFamily="50" charset="-128"/>
                <a:ea typeface="Meiryo UI" panose="020B0604030504040204" pitchFamily="50" charset="-128"/>
              </a:rPr>
              <a:t>位</a:t>
            </a:r>
          </a:p>
        </p:txBody>
      </p:sp>
      <p:sp>
        <p:nvSpPr>
          <p:cNvPr id="67" name="角丸四角形 48">
            <a:extLst>
              <a:ext uri="{FF2B5EF4-FFF2-40B4-BE49-F238E27FC236}">
                <a16:creationId xmlns:a16="http://schemas.microsoft.com/office/drawing/2014/main" id="{EDE1EE39-E439-480B-AA4E-962139F4EB2E}"/>
              </a:ext>
            </a:extLst>
          </p:cNvPr>
          <p:cNvSpPr/>
          <p:nvPr/>
        </p:nvSpPr>
        <p:spPr>
          <a:xfrm>
            <a:off x="2613661" y="3185733"/>
            <a:ext cx="746947" cy="219834"/>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F60A0B17-82CB-471C-8C6E-891BB14DF30D}"/>
              </a:ext>
            </a:extLst>
          </p:cNvPr>
          <p:cNvSpPr txBox="1"/>
          <p:nvPr/>
        </p:nvSpPr>
        <p:spPr>
          <a:xfrm>
            <a:off x="2742213" y="3162300"/>
            <a:ext cx="648688"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43</a:t>
            </a:r>
            <a:r>
              <a:rPr kumimoji="1" lang="ja-JP" altLang="en-US" sz="1000" dirty="0">
                <a:latin typeface="Meiryo UI" panose="020B0604030504040204" pitchFamily="50" charset="-128"/>
                <a:ea typeface="Meiryo UI" panose="020B0604030504040204" pitchFamily="50" charset="-128"/>
              </a:rPr>
              <a:t>位</a:t>
            </a:r>
          </a:p>
        </p:txBody>
      </p:sp>
    </p:spTree>
    <p:extLst>
      <p:ext uri="{BB962C8B-B14F-4D97-AF65-F5344CB8AC3E}">
        <p14:creationId xmlns:p14="http://schemas.microsoft.com/office/powerpoint/2010/main" val="759509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3"/>
          <a:stretch>
            <a:fillRect/>
          </a:stretch>
        </p:blipFill>
        <p:spPr>
          <a:xfrm>
            <a:off x="137547" y="2248691"/>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1763688" y="1829051"/>
            <a:ext cx="5450452" cy="319639"/>
          </a:xfrm>
          <a:prstGeom prst="rect">
            <a:avLst/>
          </a:prstGeom>
        </p:spPr>
        <p:txBody>
          <a:bodyPr wrap="square">
            <a:spAutoFit/>
          </a:bodyPr>
          <a:lstStyle/>
          <a:p>
            <a:pPr algn="ctr"/>
            <a:r>
              <a:rPr lang="ja-JP" altLang="en-US" sz="1477" dirty="0">
                <a:solidFill>
                  <a:srgbClr val="000000"/>
                </a:solidFill>
                <a:latin typeface="Meiryo UI" panose="020B0604030504040204" pitchFamily="50" charset="-128"/>
                <a:ea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nvGraphicFramePr>
        <p:xfrm>
          <a:off x="7031351" y="2431359"/>
          <a:ext cx="1789654" cy="2647176"/>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279308">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279308">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12712">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17</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448626" y="5977273"/>
            <a:ext cx="8263676"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を掛け合わせた造語で、金融サービスとテクノロジーを結びつけることによって生まれた新たな金融商品やサービス等のこと</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err="1">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59288" y="926954"/>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国際金融センターランキングが世界第８位のサンフランシスコは、域内にシリコンバレーがあり、フィンテックに強みあり。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96</a:t>
            </a:fld>
            <a:endParaRPr lang="ja-JP" altLang="en-US" b="1" dirty="0"/>
          </a:p>
        </p:txBody>
      </p:sp>
    </p:spTree>
    <p:extLst>
      <p:ext uri="{BB962C8B-B14F-4D97-AF65-F5344CB8AC3E}">
        <p14:creationId xmlns:p14="http://schemas.microsoft.com/office/powerpoint/2010/main" val="950516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367455" y="1573238"/>
          <a:ext cx="8426015" cy="4964853"/>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日本</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香港</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シンガポール</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米国</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英国</a:t>
                      </a: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a:latin typeface="Meiryo UI" panose="020B0604030504040204" pitchFamily="50" charset="-128"/>
                          <a:ea typeface="Meiryo UI" panose="020B0604030504040204" pitchFamily="50" charset="-128"/>
                        </a:rPr>
                        <a:t>法人税</a:t>
                      </a:r>
                    </a:p>
                  </a:txBody>
                  <a:tcPr marL="84406" marR="84406" marT="42203" marB="42203" anchor="ctr"/>
                </a:tc>
                <a:tc hMerge="1">
                  <a:txBody>
                    <a:bodyPr/>
                    <a:lstStyle/>
                    <a:p>
                      <a:pPr algn="ctr"/>
                      <a:endParaRPr kumimoji="1" lang="en-US" altLang="zh-CN" sz="1800" b="1" dirty="0"/>
                    </a:p>
                  </a:txBody>
                  <a:tcPr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29.74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16.5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課税所得約</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百万円までは</a:t>
                      </a:r>
                      <a:r>
                        <a:rPr kumimoji="1" lang="en-US" altLang="ja-JP" sz="1000" dirty="0">
                          <a:solidFill>
                            <a:schemeClr val="tx1"/>
                          </a:solidFill>
                          <a:latin typeface="Meiryo UI" panose="020B0604030504040204" pitchFamily="50" charset="-128"/>
                          <a:ea typeface="Meiryo UI" panose="020B0604030504040204" pitchFamily="50" charset="-128"/>
                        </a:rPr>
                        <a:t>8.25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17.0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27.98</a:t>
                      </a:r>
                      <a:r>
                        <a:rPr kumimoji="1" lang="ja-JP" altLang="en-US" sz="1700" b="1"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19</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25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a:latin typeface="Meiryo UI" panose="020B0604030504040204" pitchFamily="50" charset="-128"/>
                          <a:ea typeface="Meiryo UI" panose="020B0604030504040204" pitchFamily="50" charset="-128"/>
                        </a:rPr>
                        <a:t>所得税</a:t>
                      </a:r>
                    </a:p>
                  </a:txBody>
                  <a:tcPr marL="84406" marR="84406" marT="42203" marB="42203" anchor="ctr">
                    <a:lnB w="12700" cmpd="sng">
                      <a:noFill/>
                    </a:lnB>
                  </a:tcPr>
                </a:tc>
                <a:tc hMerge="1">
                  <a:txBody>
                    <a:bodyPr/>
                    <a:lstStyle/>
                    <a:p>
                      <a:endParaRPr kumimoji="1" lang="en-US" altLang="ja-JP" sz="1400" dirty="0"/>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5〜45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2〜17</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ja-JP" altLang="en-US" sz="1300" dirty="0">
                          <a:solidFill>
                            <a:schemeClr val="tx1"/>
                          </a:solidFill>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0〜24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10〜37</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20〜45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a:latin typeface="Meiryo UI" panose="020B0604030504040204" pitchFamily="50" charset="-128"/>
                          <a:ea typeface="Meiryo UI" panose="020B0604030504040204" pitchFamily="50" charset="-128"/>
                        </a:rPr>
                        <a:t>金融</a:t>
                      </a:r>
                      <a:endParaRPr kumimoji="1" lang="en-US" altLang="ja-JP" sz="1500" b="1" dirty="0">
                        <a:latin typeface="Meiryo UI" panose="020B0604030504040204" pitchFamily="50" charset="-128"/>
                        <a:ea typeface="Meiryo UI" panose="020B0604030504040204" pitchFamily="50" charset="-128"/>
                      </a:endParaRPr>
                    </a:p>
                    <a:p>
                      <a:pPr algn="ctr"/>
                      <a:r>
                        <a:rPr kumimoji="1" lang="zh-CN" altLang="en-US" sz="1000" b="0" dirty="0">
                          <a:latin typeface="Meiryo UI" panose="020B0604030504040204" pitchFamily="50" charset="-128"/>
                          <a:ea typeface="Meiryo UI" panose="020B0604030504040204" pitchFamily="50" charset="-128"/>
                        </a:rPr>
                        <a:t>（株式譲渡益</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配当</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利子</a:t>
                      </a:r>
                      <a:r>
                        <a:rPr kumimoji="1" lang="zh-CN" altLang="en-US" sz="1000" b="0" dirty="0">
                          <a:latin typeface="Meiryo UI" panose="020B0604030504040204" pitchFamily="50" charset="-128"/>
                          <a:ea typeface="Meiryo UI" panose="020B0604030504040204" pitchFamily="50" charset="-128"/>
                        </a:rPr>
                        <a:t>課税）</a:t>
                      </a:r>
                      <a:endParaRPr kumimoji="1" lang="en-US" altLang="ja-JP" sz="1000" b="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20.3</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7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a:solidFill>
                            <a:schemeClr val="tx1"/>
                          </a:solidFill>
                          <a:latin typeface="Meiryo UI" panose="020B0604030504040204" pitchFamily="50" charset="-128"/>
                          <a:ea typeface="Meiryo UI" panose="020B0604030504040204" pitchFamily="50" charset="-128"/>
                        </a:rPr>
                        <a:t>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配当</a:t>
                      </a:r>
                      <a:r>
                        <a:rPr kumimoji="1" lang="en-US" altLang="ja-JP" sz="1000" dirty="0">
                          <a:solidFill>
                            <a:schemeClr val="tx1"/>
                          </a:solidFill>
                          <a:latin typeface="Meiryo UI" panose="020B0604030504040204" pitchFamily="50" charset="-128"/>
                          <a:ea typeface="Meiryo UI" panose="020B0604030504040204" pitchFamily="50" charset="-128"/>
                        </a:rPr>
                        <a:t>)</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zh-CN" sz="1500" b="1" dirty="0">
                          <a:solidFill>
                            <a:schemeClr val="tx1"/>
                          </a:solidFill>
                          <a:latin typeface="Meiryo UI" panose="020B0604030504040204" pitchFamily="50" charset="-128"/>
                          <a:ea typeface="Meiryo UI" panose="020B0604030504040204" pitchFamily="50" charset="-128"/>
                        </a:rPr>
                        <a:t>10〜37</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利子</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a:solidFill>
                            <a:schemeClr val="tx1"/>
                          </a:solidFill>
                          <a:latin typeface="Meiryo UI" panose="020B0604030504040204" pitchFamily="50" charset="-128"/>
                          <a:ea typeface="Meiryo UI" panose="020B0604030504040204" pitchFamily="50" charset="-128"/>
                        </a:rPr>
                        <a:t>10〜20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zh-CN"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500" b="1" dirty="0">
                          <a:solidFill>
                            <a:schemeClr val="tx1"/>
                          </a:solidFill>
                          <a:latin typeface="Meiryo UI" panose="020B0604030504040204" pitchFamily="50" charset="-128"/>
                          <a:ea typeface="Meiryo UI" panose="020B0604030504040204" pitchFamily="50" charset="-128"/>
                        </a:rPr>
                        <a:t>8.8</a:t>
                      </a:r>
                      <a:r>
                        <a:rPr kumimoji="1" lang="en-US" altLang="zh-CN" sz="1500" b="1" dirty="0">
                          <a:solidFill>
                            <a:schemeClr val="tx1"/>
                          </a:solidFill>
                          <a:latin typeface="Meiryo UI" panose="020B0604030504040204" pitchFamily="50" charset="-128"/>
                          <a:ea typeface="Meiryo UI" panose="020B0604030504040204" pitchFamily="50" charset="-128"/>
                        </a:rPr>
                        <a:t>〜3</a:t>
                      </a:r>
                      <a:r>
                        <a:rPr kumimoji="1" lang="en-US" altLang="ja-JP" sz="1500" b="1" dirty="0">
                          <a:solidFill>
                            <a:schemeClr val="tx1"/>
                          </a:solidFill>
                          <a:latin typeface="Meiryo UI" panose="020B0604030504040204" pitchFamily="50" charset="-128"/>
                          <a:ea typeface="Meiryo UI" panose="020B0604030504040204" pitchFamily="50" charset="-128"/>
                        </a:rPr>
                        <a:t>9</a:t>
                      </a:r>
                      <a:r>
                        <a:rPr kumimoji="1" lang="en-US" altLang="zh-CN" sz="1500" b="1" dirty="0">
                          <a:solidFill>
                            <a:schemeClr val="tx1"/>
                          </a:solidFill>
                          <a:latin typeface="Meiryo UI" panose="020B0604030504040204" pitchFamily="50" charset="-128"/>
                          <a:ea typeface="Meiryo UI" panose="020B0604030504040204" pitchFamily="50" charset="-128"/>
                        </a:rPr>
                        <a:t>.</a:t>
                      </a:r>
                      <a:r>
                        <a:rPr kumimoji="1" lang="en-US" altLang="ja-JP" sz="1500" b="1" dirty="0">
                          <a:solidFill>
                            <a:schemeClr val="tx1"/>
                          </a:solidFill>
                          <a:latin typeface="Meiryo UI" panose="020B0604030504040204" pitchFamily="50" charset="-128"/>
                          <a:ea typeface="Meiryo UI" panose="020B0604030504040204" pitchFamily="50" charset="-128"/>
                        </a:rPr>
                        <a:t>4</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（配当）</a:t>
                      </a:r>
                      <a:endParaRPr kumimoji="1" lang="en-US" altLang="zh-CN" sz="1000" dirty="0">
                        <a:solidFill>
                          <a:schemeClr val="tx1"/>
                        </a:solidFill>
                        <a:latin typeface="Meiryo UI" panose="020B0604030504040204" pitchFamily="50" charset="-128"/>
                        <a:ea typeface="Meiryo UI" panose="020B0604030504040204" pitchFamily="50" charset="-128"/>
                      </a:endParaRPr>
                    </a:p>
                    <a:p>
                      <a:pPr algn="ctr"/>
                      <a:r>
                        <a:rPr kumimoji="1" lang="en-US" altLang="zh-CN" sz="1500" b="1" dirty="0">
                          <a:solidFill>
                            <a:schemeClr val="tx1"/>
                          </a:solidFill>
                          <a:latin typeface="Meiryo UI" panose="020B0604030504040204" pitchFamily="50" charset="-128"/>
                          <a:ea typeface="Meiryo UI" panose="020B0604030504040204" pitchFamily="50" charset="-128"/>
                        </a:rPr>
                        <a:t>0〜45</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（利子）</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a:latin typeface="Meiryo UI" panose="020B0604030504040204" pitchFamily="50" charset="-128"/>
                          <a:ea typeface="Meiryo UI" panose="020B0604030504040204" pitchFamily="50" charset="-128"/>
                        </a:rPr>
                        <a:t>相続税</a:t>
                      </a:r>
                    </a:p>
                  </a:txBody>
                  <a:tcPr marL="84406" marR="84406" marT="42203" marB="42203" anchor="ctr"/>
                </a:tc>
                <a:tc hMerge="1">
                  <a:txBody>
                    <a:bodyPr/>
                    <a:lstStyle/>
                    <a:p>
                      <a:pPr algn="ctr"/>
                      <a:endParaRPr kumimoji="1" lang="en-US" altLang="ja-JP" sz="1600" b="1" dirty="0">
                        <a:latin typeface="+mn-ea"/>
                        <a:ea typeface="+mn-ea"/>
                      </a:endParaRPr>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10〜55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※2006</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※2008</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０</a:t>
                      </a:r>
                      <a:r>
                        <a:rPr kumimoji="1" lang="en-US" altLang="zh-TW"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千万ドル</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32</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千ポンド</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97</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59288" y="448692"/>
            <a:ext cx="908471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各国の税率の国際比較</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月時点各関係機関（財務省、国税庁、日本貿易振興機構等）ホームページ</a:t>
            </a:r>
          </a:p>
        </p:txBody>
      </p:sp>
      <p:sp>
        <p:nvSpPr>
          <p:cNvPr id="9" name="正方形/長方形 8"/>
          <p:cNvSpPr/>
          <p:nvPr/>
        </p:nvSpPr>
        <p:spPr>
          <a:xfrm>
            <a:off x="115966" y="86205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日本の税率（法人税、所得税、相続税）は、香港やシンガポールなど他国に比べて高い。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5921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E2CC0A1E-71BF-436F-8333-3A8388C8CA7A}"/>
              </a:ext>
            </a:extLst>
          </p:cNvPr>
          <p:cNvGraphicFramePr/>
          <p:nvPr/>
        </p:nvGraphicFramePr>
        <p:xfrm>
          <a:off x="108520" y="1400173"/>
          <a:ext cx="9144000" cy="5452195"/>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4462928" y="1382579"/>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9127657">
            <a:off x="1598635" y="4000564"/>
            <a:ext cx="911338" cy="715962"/>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 name="スライド番号プレースホルダー 4"/>
          <p:cNvSpPr>
            <a:spLocks noGrp="1"/>
          </p:cNvSpPr>
          <p:nvPr>
            <p:ph type="sldNum" sz="quarter" idx="12"/>
          </p:nvPr>
        </p:nvSpPr>
        <p:spPr/>
        <p:txBody>
          <a:bodyPr/>
          <a:lstStyle/>
          <a:p>
            <a:r>
              <a:rPr kumimoji="1" lang="en-US" altLang="ja-JP" dirty="0"/>
              <a:t>98</a:t>
            </a:r>
            <a:endParaRPr kumimoji="1"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4" name="正方形/長方形 13"/>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出典：文部科学省ＨＰ</a:t>
            </a:r>
          </a:p>
        </p:txBody>
      </p:sp>
      <p:sp>
        <p:nvSpPr>
          <p:cNvPr id="16" name="正方形/長方形 15"/>
          <p:cNvSpPr/>
          <p:nvPr/>
        </p:nvSpPr>
        <p:spPr>
          <a:xfrm>
            <a:off x="101508" y="875178"/>
            <a:ext cx="8928992" cy="4259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インターナショナルスクール数は、東京都</a:t>
            </a:r>
            <a:r>
              <a:rPr lang="en-US" altLang="ja-JP" sz="1600" dirty="0">
                <a:latin typeface="メイリオ" panose="020B0604030504040204" pitchFamily="50" charset="-128"/>
                <a:ea typeface="メイリオ" panose="020B0604030504040204" pitchFamily="50" charset="-128"/>
              </a:rPr>
              <a:t>30</a:t>
            </a:r>
            <a:r>
              <a:rPr lang="ja-JP" altLang="en-US" sz="1600" dirty="0">
                <a:latin typeface="メイリオ" panose="020B0604030504040204" pitchFamily="50" charset="-128"/>
                <a:ea typeface="メイリオ" panose="020B0604030504040204" pitchFamily="50" charset="-128"/>
              </a:rPr>
              <a:t>校に対し、大阪府</a:t>
            </a:r>
            <a:r>
              <a:rPr lang="en-US" altLang="ja-JP" sz="1600" dirty="0">
                <a:latin typeface="メイリオ" panose="020B0604030504040204" pitchFamily="50" charset="-128"/>
                <a:ea typeface="メイリオ" panose="020B0604030504040204" pitchFamily="50" charset="-128"/>
              </a:rPr>
              <a:t>9</a:t>
            </a:r>
            <a:r>
              <a:rPr lang="ja-JP" altLang="en-US" sz="1600" dirty="0">
                <a:latin typeface="メイリオ" panose="020B0604030504040204" pitchFamily="50" charset="-128"/>
                <a:ea typeface="メイリオ" panose="020B0604030504040204" pitchFamily="50" charset="-128"/>
              </a:rPr>
              <a:t>校。</a:t>
            </a:r>
            <a:r>
              <a:rPr lang="ja-JP" altLang="en-US" sz="1400" dirty="0">
                <a:latin typeface="メイリオ" panose="020B0604030504040204" pitchFamily="50" charset="-128"/>
                <a:ea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12</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graphicFrame>
        <p:nvGraphicFramePr>
          <p:cNvPr id="9" name="表 8"/>
          <p:cNvGraphicFramePr>
            <a:graphicFrameLocks noGrp="1"/>
          </p:cNvGraphicFramePr>
          <p:nvPr/>
        </p:nvGraphicFramePr>
        <p:xfrm>
          <a:off x="2483768" y="1628800"/>
          <a:ext cx="6241423" cy="2971592"/>
        </p:xfrm>
        <a:graphic>
          <a:graphicData uri="http://schemas.openxmlformats.org/drawingml/2006/table">
            <a:tbl>
              <a:tblPr>
                <a:tableStyleId>{2D5ABB26-0587-4C30-8999-92F81FD0307C}</a:tableStyleId>
              </a:tblPr>
              <a:tblGrid>
                <a:gridCol w="2748081">
                  <a:extLst>
                    <a:ext uri="{9D8B030D-6E8A-4147-A177-3AD203B41FA5}">
                      <a16:colId xmlns:a16="http://schemas.microsoft.com/office/drawing/2014/main" val="719580746"/>
                    </a:ext>
                  </a:extLst>
                </a:gridCol>
                <a:gridCol w="1283270">
                  <a:extLst>
                    <a:ext uri="{9D8B030D-6E8A-4147-A177-3AD203B41FA5}">
                      <a16:colId xmlns:a16="http://schemas.microsoft.com/office/drawing/2014/main" val="519575250"/>
                    </a:ext>
                  </a:extLst>
                </a:gridCol>
                <a:gridCol w="570341">
                  <a:extLst>
                    <a:ext uri="{9D8B030D-6E8A-4147-A177-3AD203B41FA5}">
                      <a16:colId xmlns:a16="http://schemas.microsoft.com/office/drawing/2014/main" val="705557829"/>
                    </a:ext>
                  </a:extLst>
                </a:gridCol>
                <a:gridCol w="570341">
                  <a:extLst>
                    <a:ext uri="{9D8B030D-6E8A-4147-A177-3AD203B41FA5}">
                      <a16:colId xmlns:a16="http://schemas.microsoft.com/office/drawing/2014/main" val="3447400560"/>
                    </a:ext>
                  </a:extLst>
                </a:gridCol>
                <a:gridCol w="479281">
                  <a:extLst>
                    <a:ext uri="{9D8B030D-6E8A-4147-A177-3AD203B41FA5}">
                      <a16:colId xmlns:a16="http://schemas.microsoft.com/office/drawing/2014/main" val="1084910865"/>
                    </a:ext>
                  </a:extLst>
                </a:gridCol>
                <a:gridCol w="590109">
                  <a:extLst>
                    <a:ext uri="{9D8B030D-6E8A-4147-A177-3AD203B41FA5}">
                      <a16:colId xmlns:a16="http://schemas.microsoft.com/office/drawing/2014/main" val="962789632"/>
                    </a:ext>
                  </a:extLst>
                </a:gridCol>
              </a:tblGrid>
              <a:tr h="499032">
                <a:tc>
                  <a:txBody>
                    <a:bodyPr/>
                    <a:lstStyle/>
                    <a:p>
                      <a:pPr algn="ctr" fontAlgn="ct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名称</a:t>
                      </a:r>
                      <a:endParaRPr lang="en-US" altLang="ja-JP" sz="105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所在</a:t>
                      </a:r>
                      <a:endParaRPr lang="en-US" altLang="ja-JP" sz="105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bg1"/>
                          </a:solidFill>
                          <a:latin typeface="+mn-ea"/>
                          <a:ea typeface="+mn-ea"/>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050" dirty="0">
                          <a:solidFill>
                            <a:schemeClr val="bg1"/>
                          </a:solidFill>
                          <a:latin typeface="+mn-ea"/>
                          <a:ea typeface="+mn-ea"/>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50" dirty="0">
                          <a:solidFill>
                            <a:schemeClr val="bg1"/>
                          </a:solidFill>
                          <a:latin typeface="+mn-ea"/>
                          <a:ea typeface="+mn-ea"/>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050" dirty="0">
                          <a:latin typeface="+mn-ea"/>
                          <a:ea typeface="+mn-ea"/>
                        </a:rPr>
                        <a:t>対応</a:t>
                      </a:r>
                      <a:endParaRPr lang="en-US" altLang="ja-JP" sz="1050" dirty="0">
                        <a:latin typeface="+mn-ea"/>
                        <a:ea typeface="+mn-ea"/>
                      </a:endParaRPr>
                    </a:p>
                    <a:p>
                      <a:pPr algn="ctr"/>
                      <a:r>
                        <a:rPr lang="ja-JP" altLang="en-US" sz="1050" dirty="0">
                          <a:latin typeface="+mn-ea"/>
                          <a:ea typeface="+mn-ea"/>
                        </a:rPr>
                        <a:t>言語</a:t>
                      </a:r>
                      <a:endParaRPr lang="en-US" sz="1050" dirty="0">
                        <a:latin typeface="+mn-ea"/>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276146">
                <a:tc>
                  <a:txBody>
                    <a:bodyPr/>
                    <a:lstStyle/>
                    <a:p>
                      <a:r>
                        <a:rPr lang="ja-JP" altLang="en-US" sz="1050" dirty="0">
                          <a:latin typeface="ＭＳ Ｐゴシック 本文"/>
                        </a:rPr>
                        <a:t>アブロード・インターナショナルスクール大阪</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大阪市生野区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052415"/>
                  </a:ext>
                </a:extLst>
              </a:tr>
              <a:tr h="276146">
                <a:tc>
                  <a:txBody>
                    <a:bodyPr/>
                    <a:lstStyle/>
                    <a:p>
                      <a:r>
                        <a:rPr lang="en-US" altLang="ja-JP" sz="1050" dirty="0">
                          <a:solidFill>
                            <a:schemeClr val="tx1"/>
                          </a:solidFill>
                          <a:latin typeface="ＭＳ Ｐゴシック 本文"/>
                        </a:rPr>
                        <a:t>※</a:t>
                      </a:r>
                      <a:r>
                        <a:rPr lang="ja-JP" altLang="en-US" sz="1050" dirty="0">
                          <a:solidFill>
                            <a:schemeClr val="tx1"/>
                          </a:solidFill>
                          <a:latin typeface="+mn-ea"/>
                          <a:ea typeface="+mn-ea"/>
                        </a:rPr>
                        <a:t>大阪教育大学附属池田中学校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池田市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3585467"/>
                  </a:ext>
                </a:extLst>
              </a:tr>
              <a:tr h="276146">
                <a:tc>
                  <a:txBody>
                    <a:bodyPr/>
                    <a:lstStyle/>
                    <a:p>
                      <a:r>
                        <a:rPr lang="en-US" altLang="zh-CN" sz="1050" dirty="0">
                          <a:solidFill>
                            <a:schemeClr val="tx1"/>
                          </a:solidFill>
                          <a:latin typeface="ＭＳ Ｐゴシック 本文"/>
                        </a:rPr>
                        <a:t>※</a:t>
                      </a:r>
                      <a:r>
                        <a:rPr lang="ja-JP" altLang="en-US" sz="1050" dirty="0">
                          <a:solidFill>
                            <a:schemeClr val="tx1"/>
                          </a:solidFill>
                          <a:latin typeface="ＭＳ Ｐゴシック 本文"/>
                          <a:ea typeface="+mn-ea"/>
                        </a:rPr>
                        <a:t>大阪国際高等学校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守口市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2333274"/>
                  </a:ext>
                </a:extLst>
              </a:tr>
              <a:tr h="276146">
                <a:tc>
                  <a:txBody>
                    <a:bodyPr/>
                    <a:lstStyle/>
                    <a:p>
                      <a:r>
                        <a:rPr lang="en-US" altLang="ja-JP" sz="1050" dirty="0">
                          <a:solidFill>
                            <a:schemeClr val="tx1"/>
                          </a:solidFill>
                          <a:latin typeface="ＭＳ Ｐゴシック 本文"/>
                        </a:rPr>
                        <a:t>※</a:t>
                      </a:r>
                      <a:r>
                        <a:rPr lang="ja-JP" altLang="en-US" sz="1050" dirty="0">
                          <a:solidFill>
                            <a:schemeClr val="tx1"/>
                          </a:solidFill>
                          <a:latin typeface="ＭＳ Ｐゴシック 本文"/>
                          <a:ea typeface="+mn-ea"/>
                        </a:rPr>
                        <a:t>大阪女学院高等学校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大阪市中央区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1498342"/>
                  </a:ext>
                </a:extLst>
              </a:tr>
              <a:tr h="276146">
                <a:tc>
                  <a:txBody>
                    <a:bodyPr/>
                    <a:lstStyle/>
                    <a:p>
                      <a:r>
                        <a:rPr lang="en-US" altLang="ja-JP" sz="1050" dirty="0">
                          <a:latin typeface="ＭＳ Ｐゴシック 本文"/>
                        </a:rPr>
                        <a:t>※</a:t>
                      </a:r>
                      <a:r>
                        <a:rPr lang="ja-JP" altLang="en-US" sz="1050" dirty="0">
                          <a:latin typeface="ＭＳ Ｐゴシック 本文"/>
                        </a:rPr>
                        <a:t>大阪府立水都国際高等学校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50" dirty="0"/>
                        <a:t>大阪市住之江区</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185733"/>
                  </a:ext>
                </a:extLst>
              </a:tr>
              <a:tr h="276146">
                <a:tc>
                  <a:txBody>
                    <a:bodyPr/>
                    <a:lstStyle/>
                    <a:p>
                      <a:r>
                        <a:rPr lang="ja-JP" altLang="en-US" sz="1050" dirty="0">
                          <a:latin typeface="ＭＳ Ｐゴシック 本文"/>
                        </a:rPr>
                        <a:t>大阪</a:t>
                      </a:r>
                      <a:r>
                        <a:rPr lang="en-US" altLang="ja-JP" sz="1050" dirty="0">
                          <a:latin typeface="ＭＳ Ｐゴシック 本文"/>
                        </a:rPr>
                        <a:t>YMCA</a:t>
                      </a:r>
                      <a:r>
                        <a:rPr lang="ja-JP" altLang="en-US" sz="1050" dirty="0">
                          <a:latin typeface="ＭＳ Ｐゴシック 本文"/>
                        </a:rPr>
                        <a:t>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大阪市北区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0952640"/>
                  </a:ext>
                </a:extLst>
              </a:tr>
              <a:tr h="272881">
                <a:tc>
                  <a:txBody>
                    <a:bodyPr/>
                    <a:lstStyle/>
                    <a:p>
                      <a:r>
                        <a:rPr lang="ja-JP" altLang="en-US" sz="1050" dirty="0">
                          <a:latin typeface="ＭＳ Ｐゴシック 本文"/>
                        </a:rPr>
                        <a:t>関西学院大阪インターナショナルスクール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箕面市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783663"/>
                  </a:ext>
                </a:extLst>
              </a:tr>
              <a:tr h="272881">
                <a:tc>
                  <a:txBody>
                    <a:bodyPr/>
                    <a:lstStyle/>
                    <a:p>
                      <a:r>
                        <a:rPr lang="en-US" altLang="ja-JP" sz="1050" dirty="0">
                          <a:latin typeface="ＭＳ Ｐゴシック 本文"/>
                        </a:rPr>
                        <a:t>※</a:t>
                      </a:r>
                      <a:r>
                        <a:rPr lang="ja-JP" altLang="en-US" sz="1050" dirty="0">
                          <a:solidFill>
                            <a:schemeClr val="tx1"/>
                          </a:solidFill>
                          <a:latin typeface="ＭＳ Ｐゴシック 本文"/>
                        </a:rPr>
                        <a:t>近畿大学</a:t>
                      </a:r>
                      <a:r>
                        <a:rPr lang="ja-JP" altLang="en-US" sz="1050" strike="noStrike" dirty="0">
                          <a:solidFill>
                            <a:schemeClr val="tx1"/>
                          </a:solidFill>
                          <a:latin typeface="ＭＳ Ｐゴシック 本文"/>
                        </a:rPr>
                        <a:t>附</a:t>
                      </a:r>
                      <a:r>
                        <a:rPr lang="ja-JP" altLang="en-US" sz="1050" dirty="0">
                          <a:solidFill>
                            <a:schemeClr val="tx1"/>
                          </a:solidFill>
                          <a:latin typeface="ＭＳ Ｐゴシック 本文"/>
                        </a:rPr>
                        <a:t>属高等学校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東大阪市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716344"/>
                  </a:ext>
                </a:extLst>
              </a:tr>
              <a:tr h="269922">
                <a:tc>
                  <a:txBody>
                    <a:bodyPr/>
                    <a:lstStyle/>
                    <a:p>
                      <a:r>
                        <a:rPr lang="ja-JP" altLang="en-US" sz="1050" dirty="0">
                          <a:latin typeface="ＭＳ Ｐゴシック 本文"/>
                        </a:rPr>
                        <a:t>コリア国際学園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茨木市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0940203"/>
                  </a:ext>
                </a:extLst>
              </a:tr>
            </a:tbl>
          </a:graphicData>
        </a:graphic>
      </p:graphicFrame>
      <p:sp>
        <p:nvSpPr>
          <p:cNvPr id="17" name="正方形/長方形 16">
            <a:extLst>
              <a:ext uri="{FF2B5EF4-FFF2-40B4-BE49-F238E27FC236}">
                <a16:creationId xmlns:a16="http://schemas.microsoft.com/office/drawing/2014/main" id="{4C4769F7-0BE4-4A93-8E79-0CBBBB6D09C8}"/>
              </a:ext>
            </a:extLst>
          </p:cNvPr>
          <p:cNvSpPr/>
          <p:nvPr/>
        </p:nvSpPr>
        <p:spPr>
          <a:xfrm>
            <a:off x="2843808" y="4582766"/>
            <a:ext cx="6025400" cy="546560"/>
          </a:xfrm>
          <a:prstGeom prst="rect">
            <a:avLst/>
          </a:prstGeom>
          <a:noFill/>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Programme</a:t>
            </a:r>
            <a:r>
              <a:rPr lang="ja-JP" altLang="en-US" sz="738" dirty="0">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Tree>
    <p:extLst>
      <p:ext uri="{BB962C8B-B14F-4D97-AF65-F5344CB8AC3E}">
        <p14:creationId xmlns:p14="http://schemas.microsoft.com/office/powerpoint/2010/main" val="1947657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30678</Words>
  <Application>Microsoft Office PowerPoint</Application>
  <PresentationFormat>画面に合わせる (4:3)</PresentationFormat>
  <Paragraphs>5138</Paragraphs>
  <Slides>126</Slides>
  <Notes>126</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126</vt:i4>
      </vt:variant>
    </vt:vector>
  </HeadingPairs>
  <TitlesOfParts>
    <vt:vector size="142" baseType="lpstr">
      <vt:lpstr>Arial Unicode MS</vt:lpstr>
      <vt:lpstr>HGPｺﾞｼｯｸE</vt:lpstr>
      <vt:lpstr>HGPｺﾞｼｯｸM</vt:lpstr>
      <vt:lpstr>HGSｺﾞｼｯｸM</vt:lpstr>
      <vt:lpstr>Meiryo UI</vt:lpstr>
      <vt:lpstr>MeiryoUI</vt:lpstr>
      <vt:lpstr>ＭＳ Ｐゴシック</vt:lpstr>
      <vt:lpstr>ＭＳ Ｐゴシック 本文</vt:lpstr>
      <vt:lpstr>メイリオ</vt:lpstr>
      <vt:lpstr>游ゴシック</vt:lpstr>
      <vt:lpstr>Arial</vt:lpstr>
      <vt:lpstr>Calibri</vt:lpstr>
      <vt:lpstr>Century</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2024-07-30T10:03:46Z</dcterms:created>
  <dcterms:modified xsi:type="dcterms:W3CDTF">2025-07-29T03:07:30Z</dcterms:modified>
</cp:coreProperties>
</file>