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"/>
  </p:notesMasterIdLst>
  <p:sldIdLst>
    <p:sldId id="266" r:id="rId2"/>
  </p:sldIdLst>
  <p:sldSz cx="17068800" cy="96012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FFFF"/>
    <a:srgbClr val="B4DE86"/>
    <a:srgbClr val="4472C4"/>
    <a:srgbClr val="FFFF5D"/>
    <a:srgbClr val="FFE699"/>
    <a:srgbClr val="FFFF85"/>
    <a:srgbClr val="FF99CC"/>
    <a:srgbClr val="92D050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3537" autoAdjust="0"/>
  </p:normalViewPr>
  <p:slideViewPr>
    <p:cSldViewPr snapToGrid="0">
      <p:cViewPr varScale="1">
        <p:scale>
          <a:sx n="47" d="100"/>
          <a:sy n="47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14" cy="513370"/>
          </a:xfrm>
          <a:prstGeom prst="rect">
            <a:avLst/>
          </a:prstGeom>
        </p:spPr>
        <p:txBody>
          <a:bodyPr vert="horz" lIns="65214" tIns="32607" rIns="65214" bIns="32607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481" y="0"/>
            <a:ext cx="3079448" cy="513370"/>
          </a:xfrm>
          <a:prstGeom prst="rect">
            <a:avLst/>
          </a:prstGeom>
        </p:spPr>
        <p:txBody>
          <a:bodyPr vert="horz" lIns="65214" tIns="32607" rIns="65214" bIns="32607" rtlCol="0"/>
          <a:lstStyle>
            <a:lvl1pPr algn="r">
              <a:defRPr sz="800"/>
            </a:lvl1pPr>
          </a:lstStyle>
          <a:p>
            <a:fld id="{7E397CDA-5885-455E-9374-469547E49349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5213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214" tIns="32607" rIns="65214" bIns="326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93" y="4925640"/>
            <a:ext cx="5683478" cy="4030070"/>
          </a:xfrm>
          <a:prstGeom prst="rect">
            <a:avLst/>
          </a:prstGeom>
        </p:spPr>
        <p:txBody>
          <a:bodyPr vert="horz" lIns="65214" tIns="32607" rIns="65214" bIns="326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244"/>
            <a:ext cx="3078314" cy="513370"/>
          </a:xfrm>
          <a:prstGeom prst="rect">
            <a:avLst/>
          </a:prstGeom>
        </p:spPr>
        <p:txBody>
          <a:bodyPr vert="horz" lIns="65214" tIns="32607" rIns="65214" bIns="32607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481" y="9721244"/>
            <a:ext cx="3079448" cy="513370"/>
          </a:xfrm>
          <a:prstGeom prst="rect">
            <a:avLst/>
          </a:prstGeom>
        </p:spPr>
        <p:txBody>
          <a:bodyPr vert="horz" lIns="65214" tIns="32607" rIns="65214" bIns="32607" rtlCol="0" anchor="b"/>
          <a:lstStyle>
            <a:lvl1pPr algn="r">
              <a:defRPr sz="800"/>
            </a:lvl1pPr>
          </a:lstStyle>
          <a:p>
            <a:fld id="{1FE6D31F-BEAB-4E4D-9344-481A7F289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94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5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3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8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7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53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40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37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15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92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ADA3-5AA8-46D3-AE79-99E0622FE9FA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91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角丸四角形 123"/>
          <p:cNvSpPr/>
          <p:nvPr/>
        </p:nvSpPr>
        <p:spPr>
          <a:xfrm>
            <a:off x="594360" y="654501"/>
            <a:ext cx="16154207" cy="2041990"/>
          </a:xfrm>
          <a:prstGeom prst="roundRect">
            <a:avLst>
              <a:gd name="adj" fmla="val 5831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endParaRPr kumimoji="1" lang="ja-JP" altLang="en-US" dirty="0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245FAADF-40E5-47FD-99D0-4E1A7E90F8A3}"/>
              </a:ext>
            </a:extLst>
          </p:cNvPr>
          <p:cNvSpPr txBox="1"/>
          <p:nvPr/>
        </p:nvSpPr>
        <p:spPr>
          <a:xfrm>
            <a:off x="594360" y="661277"/>
            <a:ext cx="2536783" cy="261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大阪農業を取り巻く状況</a:t>
            </a:r>
          </a:p>
        </p:txBody>
      </p:sp>
      <p:sp>
        <p:nvSpPr>
          <p:cNvPr id="167" name="角丸四角形 166"/>
          <p:cNvSpPr/>
          <p:nvPr/>
        </p:nvSpPr>
        <p:spPr>
          <a:xfrm>
            <a:off x="573630" y="2859115"/>
            <a:ext cx="4900886" cy="6691285"/>
          </a:xfrm>
          <a:prstGeom prst="roundRect">
            <a:avLst>
              <a:gd name="adj" fmla="val 2225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45FAADF-40E5-47FD-99D0-4E1A7E90F8A3}"/>
              </a:ext>
            </a:extLst>
          </p:cNvPr>
          <p:cNvSpPr txBox="1"/>
          <p:nvPr/>
        </p:nvSpPr>
        <p:spPr>
          <a:xfrm>
            <a:off x="554837" y="2848856"/>
            <a:ext cx="2628000" cy="26161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推進戦略の柱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案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5783058" y="2839061"/>
            <a:ext cx="10879342" cy="6711339"/>
          </a:xfrm>
          <a:prstGeom prst="roundRect">
            <a:avLst>
              <a:gd name="adj" fmla="val 1703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45FAADF-40E5-47FD-99D0-4E1A7E90F8A3}"/>
              </a:ext>
            </a:extLst>
          </p:cNvPr>
          <p:cNvSpPr txBox="1"/>
          <p:nvPr/>
        </p:nvSpPr>
        <p:spPr>
          <a:xfrm>
            <a:off x="5766642" y="2826374"/>
            <a:ext cx="2653785" cy="26161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取組内容と効果</a:t>
            </a:r>
          </a:p>
        </p:txBody>
      </p:sp>
      <p:grpSp>
        <p:nvGrpSpPr>
          <p:cNvPr id="99" name="グループ化 98"/>
          <p:cNvGrpSpPr/>
          <p:nvPr/>
        </p:nvGrpSpPr>
        <p:grpSpPr>
          <a:xfrm>
            <a:off x="594360" y="85742"/>
            <a:ext cx="11888465" cy="540540"/>
            <a:chOff x="-3357182" y="3022600"/>
            <a:chExt cx="8274050" cy="523875"/>
          </a:xfrm>
        </p:grpSpPr>
        <p:sp>
          <p:nvSpPr>
            <p:cNvPr id="100" name="Rectangle 30"/>
            <p:cNvSpPr>
              <a:spLocks noChangeArrowheads="1"/>
            </p:cNvSpPr>
            <p:nvPr/>
          </p:nvSpPr>
          <p:spPr bwMode="auto">
            <a:xfrm>
              <a:off x="4664455" y="3022600"/>
              <a:ext cx="252413" cy="40161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200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-3357182" y="3387725"/>
              <a:ext cx="8021637" cy="15875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200"/>
            </a:p>
          </p:txBody>
        </p:sp>
        <p:sp>
          <p:nvSpPr>
            <p:cNvPr id="103" name="Rectangle 32"/>
            <p:cNvSpPr>
              <a:spLocks noChangeArrowheads="1"/>
            </p:cNvSpPr>
            <p:nvPr/>
          </p:nvSpPr>
          <p:spPr bwMode="auto">
            <a:xfrm>
              <a:off x="4664455" y="3412633"/>
              <a:ext cx="252413" cy="1338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200"/>
            </a:p>
          </p:txBody>
        </p:sp>
        <p:sp>
          <p:nvSpPr>
            <p:cNvPr id="104" name="Rectangle 29"/>
            <p:cNvSpPr>
              <a:spLocks noChangeArrowheads="1"/>
            </p:cNvSpPr>
            <p:nvPr/>
          </p:nvSpPr>
          <p:spPr bwMode="auto">
            <a:xfrm>
              <a:off x="-3357182" y="3022600"/>
              <a:ext cx="8021637" cy="39417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 anchor="ctr"/>
            <a:lstStyle>
              <a:lvl1pPr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ja-JP" altLang="en-US" sz="1600" b="1" dirty="0">
                  <a:solidFill>
                    <a:schemeClr val="bg1"/>
                  </a:solidFill>
                </a:rPr>
                <a:t>大阪農業ＤＸ</a:t>
              </a:r>
              <a:r>
                <a:rPr lang="ja-JP" altLang="en-US" sz="1600" b="1">
                  <a:solidFill>
                    <a:schemeClr val="bg1"/>
                  </a:solidFill>
                </a:rPr>
                <a:t>推進戦略の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概要　　</a:t>
              </a:r>
              <a:r>
                <a:rPr lang="en-US" altLang="ja-JP" sz="1400" b="1" dirty="0">
                  <a:solidFill>
                    <a:schemeClr val="bg1"/>
                  </a:solidFill>
                </a:rPr>
                <a:t>※</a:t>
              </a:r>
              <a:r>
                <a:rPr lang="ja-JP" altLang="en-US" sz="1400" b="1" dirty="0">
                  <a:solidFill>
                    <a:schemeClr val="bg1"/>
                  </a:solidFill>
                </a:rPr>
                <a:t>大阪府スマート農業推進指針を改定・改称</a:t>
              </a: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A41EFA4C-2D9A-4909-ABB9-6A98C5338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187" y="666748"/>
            <a:ext cx="2411259" cy="1220156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AE26BF9-55DB-4717-A696-6CFAFE808F48}"/>
              </a:ext>
            </a:extLst>
          </p:cNvPr>
          <p:cNvSpPr/>
          <p:nvPr/>
        </p:nvSpPr>
        <p:spPr>
          <a:xfrm>
            <a:off x="831493" y="2261361"/>
            <a:ext cx="5170155" cy="35797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→担い手減少と気候変動が深刻化する中、生産性・収益性を大幅に高め、大阪農業を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持続可能な成長産業へ再構築することが不可欠</a:t>
            </a:r>
            <a:endParaRPr lang="ja-JP" altLang="en-US" sz="115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4F6E7C9-31AE-429C-8FB5-51AEA59A4E4C}"/>
              </a:ext>
            </a:extLst>
          </p:cNvPr>
          <p:cNvSpPr/>
          <p:nvPr/>
        </p:nvSpPr>
        <p:spPr>
          <a:xfrm>
            <a:off x="6123138" y="864109"/>
            <a:ext cx="6572398" cy="2522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現・大阪府スマート農業推進指針の進捗と課題</a:t>
            </a:r>
          </a:p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b="1" u="sng" dirty="0">
              <a:solidFill>
                <a:srgbClr val="FF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535B343-6836-4626-B73B-9628453ED228}"/>
              </a:ext>
            </a:extLst>
          </p:cNvPr>
          <p:cNvSpPr/>
          <p:nvPr/>
        </p:nvSpPr>
        <p:spPr>
          <a:xfrm>
            <a:off x="629497" y="3119674"/>
            <a:ext cx="4836977" cy="185606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＜改定の趣旨＞</a:t>
            </a:r>
            <a:endParaRPr lang="en-US" altLang="ja-JP" sz="11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500"/>
              </a:lnSpc>
            </a:pP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＜農業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推進戦略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案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の内容＞</a:t>
            </a:r>
            <a:endParaRPr lang="en-US" altLang="ja-JP" sz="11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大阪農業を変革する「生産性向上」「経営強化」「担い手確保」に向け、３つの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取組の柱を設定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763F63D-E03E-4FFB-9FB0-15EE16E312BB}"/>
              </a:ext>
            </a:extLst>
          </p:cNvPr>
          <p:cNvSpPr/>
          <p:nvPr/>
        </p:nvSpPr>
        <p:spPr>
          <a:xfrm>
            <a:off x="5922744" y="3318263"/>
            <a:ext cx="4774012" cy="42173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データ駆動型農業による生産性向上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・環境制御指標を用いた実証・普及により、生産性向上を加速化</a:t>
            </a:r>
            <a:endParaRPr lang="ja-JP" altLang="en-US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ja-JP" altLang="en-US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ja-JP" altLang="en-US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ja-JP" altLang="en-US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E0D9239-5487-44B8-BCDE-13DF6669B50F}"/>
              </a:ext>
            </a:extLst>
          </p:cNvPr>
          <p:cNvSpPr/>
          <p:nvPr/>
        </p:nvSpPr>
        <p:spPr>
          <a:xfrm>
            <a:off x="11276887" y="5414983"/>
            <a:ext cx="5110385" cy="4077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経営の早期発展に向けた熟練技のデジタル継承と拡張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で熟練技を継承し新規就農者等を育成、府内拡張で経営発展を早期化</a:t>
            </a:r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63C92E8F-ECF8-4F0D-AE7C-6A4971454124}"/>
              </a:ext>
            </a:extLst>
          </p:cNvPr>
          <p:cNvSpPr/>
          <p:nvPr/>
        </p:nvSpPr>
        <p:spPr>
          <a:xfrm>
            <a:off x="11266689" y="3303832"/>
            <a:ext cx="3685631" cy="6418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気候変動に対応する安定生産技術の開発･実装</a:t>
            </a:r>
            <a:endParaRPr lang="en-US" altLang="ja-JP" sz="11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・特に夏期高温対策を中心に技術開発・実装を促進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27111E3-65D1-49D8-8DB6-986A4E3EC57B}"/>
              </a:ext>
            </a:extLst>
          </p:cNvPr>
          <p:cNvSpPr/>
          <p:nvPr/>
        </p:nvSpPr>
        <p:spPr>
          <a:xfrm>
            <a:off x="11259957" y="6655687"/>
            <a:ext cx="4554101" cy="4812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(4) AI(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人工知能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等を活用した経営サポート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を活用し、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1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によるデータ活用等で迅速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な現地指導等を展開</a:t>
            </a:r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83AF51-6B09-40C0-8AC9-A972F69A6300}"/>
              </a:ext>
            </a:extLst>
          </p:cNvPr>
          <p:cNvSpPr/>
          <p:nvPr/>
        </p:nvSpPr>
        <p:spPr>
          <a:xfrm>
            <a:off x="5939097" y="5464700"/>
            <a:ext cx="5254898" cy="7654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経営全体の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による業務プロセス刷新をサポート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・圃場・出荷・流通・労務管理の効率化など業務プロセス刷新への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活用を支援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・環境センシングデータ、生育データを出荷・収量予測に活用、有利販売に展開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・スマートフードチェーンなど流通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との連携体制を拡大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D3EF957-F3D6-4736-9BD4-D7EE439B22E2}"/>
              </a:ext>
            </a:extLst>
          </p:cNvPr>
          <p:cNvSpPr/>
          <p:nvPr/>
        </p:nvSpPr>
        <p:spPr>
          <a:xfrm>
            <a:off x="5948818" y="7284503"/>
            <a:ext cx="3542024" cy="7924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高度先進技術の実装促進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・都市農業を活かす食味での高品質化など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､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先進技術の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検討・実装を拡大、成果の共有により地域全体へ普及</a:t>
            </a:r>
          </a:p>
          <a:p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F66FD16-94C8-4FC8-B65A-BC29182DCDBE}"/>
              </a:ext>
            </a:extLst>
          </p:cNvPr>
          <p:cNvSpPr/>
          <p:nvPr/>
        </p:nvSpPr>
        <p:spPr>
          <a:xfrm>
            <a:off x="9562763" y="7284340"/>
            <a:ext cx="3298859" cy="8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先端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と生産者をつなぐ「共創」の展開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・農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環境での産学官民連携により、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共創での先端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実証・実装を展開</a:t>
            </a:r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DBD5318-99B7-448E-B5B4-A388DA7E10EE}"/>
              </a:ext>
            </a:extLst>
          </p:cNvPr>
          <p:cNvSpPr/>
          <p:nvPr/>
        </p:nvSpPr>
        <p:spPr>
          <a:xfrm>
            <a:off x="12863825" y="7260871"/>
            <a:ext cx="3726654" cy="8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農業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を実践する企業誘致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・先進技術や高度な経営ノウハウを持つ企業を府内誘致し、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農業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モデルの創出や担い手の多様化を促進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4CFA972-C13E-46CF-A318-AFA6DA4A8A46}"/>
              </a:ext>
            </a:extLst>
          </p:cNvPr>
          <p:cNvSpPr/>
          <p:nvPr/>
        </p:nvSpPr>
        <p:spPr>
          <a:xfrm>
            <a:off x="5932095" y="6230158"/>
            <a:ext cx="4876461" cy="60627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省力化技術の拡大による持続性確保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・ドローンやほ場センシング等の活用、農業サービス事業体へのスマート農機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導入など、持続可能な農業・地域経営に向けた省力化技術の活用を拡大</a:t>
            </a:r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605DD32-7DA4-4BC8-9E9E-48F4F1678A13}"/>
              </a:ext>
            </a:extLst>
          </p:cNvPr>
          <p:cNvSpPr txBox="1"/>
          <p:nvPr/>
        </p:nvSpPr>
        <p:spPr>
          <a:xfrm>
            <a:off x="5824146" y="5278876"/>
            <a:ext cx="3336787" cy="2496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　持続的成長を支える</a:t>
            </a:r>
            <a:r>
              <a:rPr lang="en-US" altLang="ja-JP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の展開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286F99E-00C6-4E6A-B944-9F9680F50F87}"/>
              </a:ext>
            </a:extLst>
          </p:cNvPr>
          <p:cNvSpPr txBox="1"/>
          <p:nvPr/>
        </p:nvSpPr>
        <p:spPr>
          <a:xfrm>
            <a:off x="5845124" y="7080428"/>
            <a:ext cx="3409097" cy="2496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　生産体制全般にわたる大阪型農業</a:t>
            </a:r>
            <a:r>
              <a:rPr lang="en-US" altLang="ja-JP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の構築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CFC2000-F3C2-442E-A787-0B115A02272A}"/>
              </a:ext>
            </a:extLst>
          </p:cNvPr>
          <p:cNvSpPr txBox="1"/>
          <p:nvPr/>
        </p:nvSpPr>
        <p:spPr>
          <a:xfrm>
            <a:off x="5819724" y="3105887"/>
            <a:ext cx="2528407" cy="2496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　施設園芸での更なる収益力の向上</a:t>
            </a:r>
          </a:p>
        </p:txBody>
      </p:sp>
      <p:graphicFrame>
        <p:nvGraphicFramePr>
          <p:cNvPr id="69" name="表 5">
            <a:extLst>
              <a:ext uri="{FF2B5EF4-FFF2-40B4-BE49-F238E27FC236}">
                <a16:creationId xmlns:a16="http://schemas.microsoft.com/office/drawing/2014/main" id="{EC71B018-4065-49AA-80C1-4B6E4B094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27244"/>
              </p:ext>
            </p:extLst>
          </p:nvPr>
        </p:nvGraphicFramePr>
        <p:xfrm>
          <a:off x="11574998" y="5807629"/>
          <a:ext cx="5004510" cy="792480"/>
        </p:xfrm>
        <a:graphic>
          <a:graphicData uri="http://schemas.openxmlformats.org/drawingml/2006/table">
            <a:tbl>
              <a:tblPr firstRow="1" bandRow="1"/>
              <a:tblGrid>
                <a:gridCol w="1269608">
                  <a:extLst>
                    <a:ext uri="{9D8B030D-6E8A-4147-A177-3AD203B41FA5}">
                      <a16:colId xmlns:a16="http://schemas.microsoft.com/office/drawing/2014/main" val="2380337577"/>
                    </a:ext>
                  </a:extLst>
                </a:gridCol>
                <a:gridCol w="1886485">
                  <a:extLst>
                    <a:ext uri="{9D8B030D-6E8A-4147-A177-3AD203B41FA5}">
                      <a16:colId xmlns:a16="http://schemas.microsoft.com/office/drawing/2014/main" val="736879902"/>
                    </a:ext>
                  </a:extLst>
                </a:gridCol>
                <a:gridCol w="1848417">
                  <a:extLst>
                    <a:ext uri="{9D8B030D-6E8A-4147-A177-3AD203B41FA5}">
                      <a16:colId xmlns:a16="http://schemas.microsoft.com/office/drawing/2014/main" val="4286019188"/>
                    </a:ext>
                  </a:extLst>
                </a:gridCol>
              </a:tblGrid>
              <a:tr h="239799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品目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重要生産工程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生産額増目標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51834"/>
                  </a:ext>
                </a:extLst>
              </a:tr>
              <a:tr h="517909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ぶどう　水なす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いちご　きくな　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デジタル</a:t>
                      </a:r>
                      <a:r>
                        <a:rPr kumimoji="1" lang="ja-JP" altLang="en-US" sz="100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映像化・体系化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ICT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配信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新規就農後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年で販売額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万円確保・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新規就農者 約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61960"/>
                  </a:ext>
                </a:extLst>
              </a:tr>
            </a:tbl>
          </a:graphicData>
        </a:graphic>
      </p:graphicFrame>
      <p:graphicFrame>
        <p:nvGraphicFramePr>
          <p:cNvPr id="70" name="表 2">
            <a:extLst>
              <a:ext uri="{FF2B5EF4-FFF2-40B4-BE49-F238E27FC236}">
                <a16:creationId xmlns:a16="http://schemas.microsoft.com/office/drawing/2014/main" id="{432DB300-1EF8-4228-A345-BCC529A96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2669"/>
              </p:ext>
            </p:extLst>
          </p:nvPr>
        </p:nvGraphicFramePr>
        <p:xfrm>
          <a:off x="11552886" y="3704770"/>
          <a:ext cx="5026622" cy="1455990"/>
        </p:xfrm>
        <a:graphic>
          <a:graphicData uri="http://schemas.openxmlformats.org/drawingml/2006/table">
            <a:tbl>
              <a:tblPr firstRow="1" bandRow="1"/>
              <a:tblGrid>
                <a:gridCol w="537645">
                  <a:extLst>
                    <a:ext uri="{9D8B030D-6E8A-4147-A177-3AD203B41FA5}">
                      <a16:colId xmlns:a16="http://schemas.microsoft.com/office/drawing/2014/main" val="2051424141"/>
                    </a:ext>
                  </a:extLst>
                </a:gridCol>
                <a:gridCol w="2185509">
                  <a:extLst>
                    <a:ext uri="{9D8B030D-6E8A-4147-A177-3AD203B41FA5}">
                      <a16:colId xmlns:a16="http://schemas.microsoft.com/office/drawing/2014/main" val="48382138"/>
                    </a:ext>
                  </a:extLst>
                </a:gridCol>
                <a:gridCol w="2303468">
                  <a:extLst>
                    <a:ext uri="{9D8B030D-6E8A-4147-A177-3AD203B41FA5}">
                      <a16:colId xmlns:a16="http://schemas.microsoft.com/office/drawing/2014/main" val="2113560597"/>
                    </a:ext>
                  </a:extLst>
                </a:gridCol>
              </a:tblGrid>
              <a:tr h="26727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気候変動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高温障害等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の主な対策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産出額増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年間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00010"/>
                  </a:ext>
                </a:extLst>
              </a:tr>
              <a:tr h="38279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野菜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ハウス内環境制御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120,000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（主要品目の夏期生産性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5%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33258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果樹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露地含む環境改善、新品目導入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250,000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（主要品目の夏期生産性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5%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改善等）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04949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ハウス内環境制御、気象データ活用、高温下作業改善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20,000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（耕種全般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､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作業改善等での効果額）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8558"/>
                  </a:ext>
                </a:extLst>
              </a:tr>
            </a:tbl>
          </a:graphicData>
        </a:graphic>
      </p:graphicFrame>
      <p:graphicFrame>
        <p:nvGraphicFramePr>
          <p:cNvPr id="71" name="表 2">
            <a:extLst>
              <a:ext uri="{FF2B5EF4-FFF2-40B4-BE49-F238E27FC236}">
                <a16:creationId xmlns:a16="http://schemas.microsoft.com/office/drawing/2014/main" id="{30065896-C298-441B-AE5B-E66425F8B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29252"/>
              </p:ext>
            </p:extLst>
          </p:nvPr>
        </p:nvGraphicFramePr>
        <p:xfrm>
          <a:off x="6217792" y="3705353"/>
          <a:ext cx="4795547" cy="1432560"/>
        </p:xfrm>
        <a:graphic>
          <a:graphicData uri="http://schemas.openxmlformats.org/drawingml/2006/table">
            <a:tbl>
              <a:tblPr firstRow="1" bandRow="1"/>
              <a:tblGrid>
                <a:gridCol w="858394">
                  <a:extLst>
                    <a:ext uri="{9D8B030D-6E8A-4147-A177-3AD203B41FA5}">
                      <a16:colId xmlns:a16="http://schemas.microsoft.com/office/drawing/2014/main" val="3490099190"/>
                    </a:ext>
                  </a:extLst>
                </a:gridCol>
                <a:gridCol w="1193077">
                  <a:extLst>
                    <a:ext uri="{9D8B030D-6E8A-4147-A177-3AD203B41FA5}">
                      <a16:colId xmlns:a16="http://schemas.microsoft.com/office/drawing/2014/main" val="2317776472"/>
                    </a:ext>
                  </a:extLst>
                </a:gridCol>
                <a:gridCol w="1155115">
                  <a:extLst>
                    <a:ext uri="{9D8B030D-6E8A-4147-A177-3AD203B41FA5}">
                      <a16:colId xmlns:a16="http://schemas.microsoft.com/office/drawing/2014/main" val="1629570114"/>
                    </a:ext>
                  </a:extLst>
                </a:gridCol>
                <a:gridCol w="1588961">
                  <a:extLst>
                    <a:ext uri="{9D8B030D-6E8A-4147-A177-3AD203B41FA5}">
                      <a16:colId xmlns:a16="http://schemas.microsoft.com/office/drawing/2014/main" val="3949065920"/>
                    </a:ext>
                  </a:extLst>
                </a:gridCol>
              </a:tblGrid>
              <a:tr h="213607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品目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効果目標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導入面積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産出額増目標（年間）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99849"/>
                  </a:ext>
                </a:extLst>
              </a:tr>
              <a:tr h="287867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ぶどう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収穫期前進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換気省力化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20ha(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加温栽培全体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25ha)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百万円</a:t>
                      </a:r>
                      <a:b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（面積あたり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％増）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58179"/>
                  </a:ext>
                </a:extLst>
              </a:tr>
              <a:tr h="303953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水なす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収量増 　　　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20t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1.2ha(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加温全体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2ha)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百万円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（面積あたり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％増）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5926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いちご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収量増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2.5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5t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3.6ha(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全体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6ha)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162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百万円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（面積あたり倍増）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2980"/>
                  </a:ext>
                </a:extLst>
              </a:tr>
            </a:tbl>
          </a:graphicData>
        </a:graphic>
      </p:graphicFrame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E903DF2-6358-49B1-9C61-24F7F9329B30}"/>
              </a:ext>
            </a:extLst>
          </p:cNvPr>
          <p:cNvSpPr txBox="1"/>
          <p:nvPr/>
        </p:nvSpPr>
        <p:spPr>
          <a:xfrm>
            <a:off x="12996981" y="2041224"/>
            <a:ext cx="3665420" cy="64978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生産性の向上に加え、担い手確保・経営強化につながる大阪農業の変革をめざし、スマート農業推進指針を「農業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推進戦略」として改定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二等辺三角形 83">
            <a:extLst>
              <a:ext uri="{FF2B5EF4-FFF2-40B4-BE49-F238E27FC236}">
                <a16:creationId xmlns:a16="http://schemas.microsoft.com/office/drawing/2014/main" id="{98C63314-2066-4137-9B0D-11E2E20758AA}"/>
              </a:ext>
            </a:extLst>
          </p:cNvPr>
          <p:cNvSpPr/>
          <p:nvPr/>
        </p:nvSpPr>
        <p:spPr>
          <a:xfrm rot="5400000">
            <a:off x="4662908" y="5983906"/>
            <a:ext cx="1931758" cy="18805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sp>
        <p:nvSpPr>
          <p:cNvPr id="86" name="二等辺三角形 85">
            <a:extLst>
              <a:ext uri="{FF2B5EF4-FFF2-40B4-BE49-F238E27FC236}">
                <a16:creationId xmlns:a16="http://schemas.microsoft.com/office/drawing/2014/main" id="{626C834D-3AFC-4A5B-AE12-EC4556B5CEB5}"/>
              </a:ext>
            </a:extLst>
          </p:cNvPr>
          <p:cNvSpPr/>
          <p:nvPr/>
        </p:nvSpPr>
        <p:spPr>
          <a:xfrm rot="10800000">
            <a:off x="2625248" y="2710903"/>
            <a:ext cx="1292860" cy="14224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2B1839-667B-4DD0-A6C5-B970B9F47CDA}"/>
              </a:ext>
            </a:extLst>
          </p:cNvPr>
          <p:cNvSpPr txBox="1"/>
          <p:nvPr/>
        </p:nvSpPr>
        <p:spPr>
          <a:xfrm>
            <a:off x="14531307" y="747458"/>
            <a:ext cx="4812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158</a:t>
            </a:r>
            <a:endParaRPr kumimoji="1" lang="ja-JP" altLang="en-US" sz="7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0E427BF-1305-5629-823C-C00B1250E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16525"/>
              </p:ext>
            </p:extLst>
          </p:nvPr>
        </p:nvGraphicFramePr>
        <p:xfrm>
          <a:off x="6308824" y="1195247"/>
          <a:ext cx="6189188" cy="975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0196">
                  <a:extLst>
                    <a:ext uri="{9D8B030D-6E8A-4147-A177-3AD203B41FA5}">
                      <a16:colId xmlns:a16="http://schemas.microsoft.com/office/drawing/2014/main" val="1297614368"/>
                    </a:ext>
                  </a:extLst>
                </a:gridCol>
                <a:gridCol w="2390140">
                  <a:extLst>
                    <a:ext uri="{9D8B030D-6E8A-4147-A177-3AD203B41FA5}">
                      <a16:colId xmlns:a16="http://schemas.microsoft.com/office/drawing/2014/main" val="2892672803"/>
                    </a:ext>
                  </a:extLst>
                </a:gridCol>
                <a:gridCol w="2708852">
                  <a:extLst>
                    <a:ext uri="{9D8B030D-6E8A-4147-A177-3AD203B41FA5}">
                      <a16:colId xmlns:a16="http://schemas.microsoft.com/office/drawing/2014/main" val="2540008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方向性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進捗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6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生産性の向上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ぶどうハウスでの環境制御が普及段階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施設野菜でのスマート技術導入は実証段階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76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持続可能な農業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データ活用、自動化・省力化が一定進展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担い手減少や販売促進への対応には不十分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174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先端技術活用等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ICT</a:t>
                      </a:r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での技術指導等を開始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企業等先端技術の活用・連携は拡大余地大きい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602614"/>
                  </a:ext>
                </a:extLst>
              </a:tr>
            </a:tbl>
          </a:graphicData>
        </a:graphic>
      </p:graphicFrame>
      <p:graphicFrame>
        <p:nvGraphicFramePr>
          <p:cNvPr id="19" name="表 19">
            <a:extLst>
              <a:ext uri="{FF2B5EF4-FFF2-40B4-BE49-F238E27FC236}">
                <a16:creationId xmlns:a16="http://schemas.microsoft.com/office/drawing/2014/main" id="{8310CF17-A746-44E3-B5E3-9BF68171D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08243"/>
              </p:ext>
            </p:extLst>
          </p:nvPr>
        </p:nvGraphicFramePr>
        <p:xfrm>
          <a:off x="725844" y="1186899"/>
          <a:ext cx="5377605" cy="975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28598">
                  <a:extLst>
                    <a:ext uri="{9D8B030D-6E8A-4147-A177-3AD203B41FA5}">
                      <a16:colId xmlns:a16="http://schemas.microsoft.com/office/drawing/2014/main" val="1734663271"/>
                    </a:ext>
                  </a:extLst>
                </a:gridCol>
                <a:gridCol w="3649007">
                  <a:extLst>
                    <a:ext uri="{9D8B030D-6E8A-4147-A177-3AD203B41FA5}">
                      <a16:colId xmlns:a16="http://schemas.microsoft.com/office/drawing/2014/main" val="3092278422"/>
                    </a:ext>
                  </a:extLst>
                </a:gridCol>
              </a:tblGrid>
              <a:tr h="2247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現状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課題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87139"/>
                  </a:ext>
                </a:extLst>
              </a:tr>
              <a:tr h="224755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担い手の減少と高齢化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､10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年間で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割減。労働力不足･技術継承が深刻課題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13376"/>
                  </a:ext>
                </a:extLst>
              </a:tr>
              <a:tr h="224755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農地の担い手不在リスク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年後に府内農地の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割が耕作者未定（地域計画の分析）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763233"/>
                  </a:ext>
                </a:extLst>
              </a:tr>
              <a:tr h="224755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主要品目の減収と気候影響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なす等生産減少。夏期高温等で品質収量低下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､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生育障害多発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977812"/>
                  </a:ext>
                </a:extLst>
              </a:tr>
            </a:tbl>
          </a:graphicData>
        </a:graphic>
      </p:graphicFrame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51FE2A5D-1E52-446F-AD23-9816E01992B2}"/>
              </a:ext>
            </a:extLst>
          </p:cNvPr>
          <p:cNvSpPr/>
          <p:nvPr/>
        </p:nvSpPr>
        <p:spPr>
          <a:xfrm>
            <a:off x="644141" y="861717"/>
            <a:ext cx="5357508" cy="33198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　大阪農業の現状と課題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85AE2EB4-6F41-4AC0-93AE-2C8B4206EE87}"/>
              </a:ext>
            </a:extLst>
          </p:cNvPr>
          <p:cNvSpPr/>
          <p:nvPr/>
        </p:nvSpPr>
        <p:spPr>
          <a:xfrm>
            <a:off x="6338995" y="2233257"/>
            <a:ext cx="6153041" cy="3758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→大阪農業の小面積高収益の強みを基盤に成果を上げつつも、担い手確保や販売促進への活用として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は十分でなく、担い手の確保・育成、流通・販売等経営強化を同時に進める次段階の展開が必要</a:t>
            </a:r>
            <a:endParaRPr lang="ja-JP" altLang="en-US" sz="115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33F6B2E-8888-4C01-B2FC-6CEE6C9CE8E4}"/>
              </a:ext>
            </a:extLst>
          </p:cNvPr>
          <p:cNvSpPr/>
          <p:nvPr/>
        </p:nvSpPr>
        <p:spPr>
          <a:xfrm>
            <a:off x="15012570" y="773497"/>
            <a:ext cx="1649830" cy="10334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現指針の目標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導入農家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R7:150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を達成しているものの、技術の拡大や経営改善への波及は一部品目にとどまっている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DB5F05-BFCA-4637-AD9A-612E30E22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753" y="7897604"/>
            <a:ext cx="1853345" cy="15058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73B0B1C-F3FB-40FE-A17B-BCF610A85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6163" y="7897604"/>
            <a:ext cx="1853345" cy="1511939"/>
          </a:xfrm>
          <a:prstGeom prst="rect">
            <a:avLst/>
          </a:prstGeom>
        </p:spPr>
      </p:pic>
      <p:sp>
        <p:nvSpPr>
          <p:cNvPr id="76" name="二等辺三角形 75">
            <a:extLst>
              <a:ext uri="{FF2B5EF4-FFF2-40B4-BE49-F238E27FC236}">
                <a16:creationId xmlns:a16="http://schemas.microsoft.com/office/drawing/2014/main" id="{764DF030-AD29-4C22-AE6A-F81025C88305}"/>
              </a:ext>
            </a:extLst>
          </p:cNvPr>
          <p:cNvSpPr/>
          <p:nvPr/>
        </p:nvSpPr>
        <p:spPr>
          <a:xfrm rot="5400000">
            <a:off x="12422331" y="2191422"/>
            <a:ext cx="444388" cy="2511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sp>
        <p:nvSpPr>
          <p:cNvPr id="77" name="二等辺三角形 76">
            <a:extLst>
              <a:ext uri="{FF2B5EF4-FFF2-40B4-BE49-F238E27FC236}">
                <a16:creationId xmlns:a16="http://schemas.microsoft.com/office/drawing/2014/main" id="{74836BB7-56E4-4A83-99E4-A64AD444042C}"/>
              </a:ext>
            </a:extLst>
          </p:cNvPr>
          <p:cNvSpPr/>
          <p:nvPr/>
        </p:nvSpPr>
        <p:spPr>
          <a:xfrm rot="5400000">
            <a:off x="12648290" y="2190517"/>
            <a:ext cx="456780" cy="24059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sp>
        <p:nvSpPr>
          <p:cNvPr id="79" name="二等辺三角形 78">
            <a:extLst>
              <a:ext uri="{FF2B5EF4-FFF2-40B4-BE49-F238E27FC236}">
                <a16:creationId xmlns:a16="http://schemas.microsoft.com/office/drawing/2014/main" id="{512736AD-624C-4038-ACE7-8CE0641D3176}"/>
              </a:ext>
            </a:extLst>
          </p:cNvPr>
          <p:cNvSpPr/>
          <p:nvPr/>
        </p:nvSpPr>
        <p:spPr>
          <a:xfrm rot="10800000">
            <a:off x="14679438" y="1837623"/>
            <a:ext cx="488015" cy="2298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2A4BFCB-B42C-492A-9C6E-00E57DE6D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482" y="7926562"/>
            <a:ext cx="1722230" cy="14572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CDD7DE-B611-47A1-8639-28CFF9B4B4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805" y="7917629"/>
            <a:ext cx="1905308" cy="14277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08F67DC-B9C1-47FE-848C-41463C474B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81" y="6214114"/>
            <a:ext cx="628121" cy="6877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82FDD8-3ECB-48C1-BB49-4EAF884931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104" y="7926562"/>
            <a:ext cx="1285194" cy="1427768"/>
          </a:xfrm>
          <a:prstGeom prst="rect">
            <a:avLst/>
          </a:prstGeom>
        </p:spPr>
      </p:pic>
      <p:graphicFrame>
        <p:nvGraphicFramePr>
          <p:cNvPr id="78" name="表 12">
            <a:extLst>
              <a:ext uri="{FF2B5EF4-FFF2-40B4-BE49-F238E27FC236}">
                <a16:creationId xmlns:a16="http://schemas.microsoft.com/office/drawing/2014/main" id="{CE26A710-12DE-474B-85BC-2129572A4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11202"/>
              </p:ext>
            </p:extLst>
          </p:nvPr>
        </p:nvGraphicFramePr>
        <p:xfrm>
          <a:off x="753815" y="5066270"/>
          <a:ext cx="4578624" cy="13064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45334">
                  <a:extLst>
                    <a:ext uri="{9D8B030D-6E8A-4147-A177-3AD203B41FA5}">
                      <a16:colId xmlns:a16="http://schemas.microsoft.com/office/drawing/2014/main" val="3888781836"/>
                    </a:ext>
                  </a:extLst>
                </a:gridCol>
                <a:gridCol w="3833290">
                  <a:extLst>
                    <a:ext uri="{9D8B030D-6E8A-4147-A177-3AD203B41FA5}">
                      <a16:colId xmlns:a16="http://schemas.microsoft.com/office/drawing/2014/main" val="151524616"/>
                    </a:ext>
                  </a:extLst>
                </a:gridCol>
              </a:tblGrid>
              <a:tr h="3471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現行</a:t>
                      </a:r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　生産性の向上</a:t>
                      </a:r>
                      <a:endParaRPr kumimoji="1" lang="en-US" altLang="ja-JP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・収量増・品質向上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47196"/>
                  </a:ext>
                </a:extLst>
              </a:tr>
              <a:tr h="22213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新戦略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　施設園芸での更なる収益力の向上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67427"/>
                  </a:ext>
                </a:extLst>
              </a:tr>
              <a:tr h="666418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〇高収益作物に重点投資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→・環境制御指標の策定、水なす・いちご等で高収量・高品質化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 　・気候変動対策と組み合わせ、安定収益を確立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465546"/>
                  </a:ext>
                </a:extLst>
              </a:tr>
            </a:tbl>
          </a:graphicData>
        </a:graphic>
      </p:graphicFrame>
      <p:graphicFrame>
        <p:nvGraphicFramePr>
          <p:cNvPr id="80" name="表 12">
            <a:extLst>
              <a:ext uri="{FF2B5EF4-FFF2-40B4-BE49-F238E27FC236}">
                <a16:creationId xmlns:a16="http://schemas.microsoft.com/office/drawing/2014/main" id="{C7AE38C4-F462-4D2C-80D7-3DCB563E4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32822"/>
              </p:ext>
            </p:extLst>
          </p:nvPr>
        </p:nvGraphicFramePr>
        <p:xfrm>
          <a:off x="744899" y="6477604"/>
          <a:ext cx="4596456" cy="1493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45334">
                  <a:extLst>
                    <a:ext uri="{9D8B030D-6E8A-4147-A177-3AD203B41FA5}">
                      <a16:colId xmlns:a16="http://schemas.microsoft.com/office/drawing/2014/main" val="3888781836"/>
                    </a:ext>
                  </a:extLst>
                </a:gridCol>
                <a:gridCol w="3851122">
                  <a:extLst>
                    <a:ext uri="{9D8B030D-6E8A-4147-A177-3AD203B41FA5}">
                      <a16:colId xmlns:a16="http://schemas.microsoft.com/office/drawing/2014/main" val="151524616"/>
                    </a:ext>
                  </a:extLst>
                </a:gridCol>
              </a:tblGrid>
              <a:tr h="376716">
                <a:tc>
                  <a:txBody>
                    <a:bodyPr/>
                    <a:lstStyle/>
                    <a:p>
                      <a:r>
                        <a:rPr kumimoji="1" lang="en-US" altLang="ja-JP" sz="1000" b="0" dirty="0"/>
                        <a:t>【</a:t>
                      </a:r>
                      <a:r>
                        <a:rPr kumimoji="1" lang="ja-JP" altLang="en-US" sz="1000" b="0" dirty="0"/>
                        <a:t>現行</a:t>
                      </a:r>
                      <a:r>
                        <a:rPr kumimoji="1" lang="en-US" altLang="ja-JP" sz="1000" b="0" dirty="0"/>
                        <a:t>】</a:t>
                      </a:r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　持続可能な農業</a:t>
                      </a:r>
                      <a:endParaRPr kumimoji="1" lang="en-US" altLang="ja-JP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・データ化・マニュアル化、自動化・省力化等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47196"/>
                  </a:ext>
                </a:extLst>
              </a:tr>
              <a:tr h="23244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新戦略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　持続的成長を支える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の展開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67427"/>
                  </a:ext>
                </a:extLst>
              </a:tr>
              <a:tr h="794949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〇経営全体への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普及で持続・発展力を強化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→・経営全般の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をサポートし、業務プロセス刷新に活用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 ・省力化技術の拡大により持続可能な農業・地域経営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を支援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 ・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ICT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で熟練技をデジタル継承、新規就農者の経営発展を早期化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　　　　　　　　　　　　　　　　など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465546"/>
                  </a:ext>
                </a:extLst>
              </a:tr>
            </a:tbl>
          </a:graphicData>
        </a:graphic>
      </p:graphicFrame>
      <p:graphicFrame>
        <p:nvGraphicFramePr>
          <p:cNvPr id="85" name="表 12">
            <a:extLst>
              <a:ext uri="{FF2B5EF4-FFF2-40B4-BE49-F238E27FC236}">
                <a16:creationId xmlns:a16="http://schemas.microsoft.com/office/drawing/2014/main" id="{1CDF744A-90C5-40E9-9705-DB93D0966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2573"/>
              </p:ext>
            </p:extLst>
          </p:nvPr>
        </p:nvGraphicFramePr>
        <p:xfrm>
          <a:off x="747984" y="8078250"/>
          <a:ext cx="4596456" cy="134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45334">
                  <a:extLst>
                    <a:ext uri="{9D8B030D-6E8A-4147-A177-3AD203B41FA5}">
                      <a16:colId xmlns:a16="http://schemas.microsoft.com/office/drawing/2014/main" val="3888781836"/>
                    </a:ext>
                  </a:extLst>
                </a:gridCol>
                <a:gridCol w="3851122">
                  <a:extLst>
                    <a:ext uri="{9D8B030D-6E8A-4147-A177-3AD203B41FA5}">
                      <a16:colId xmlns:a16="http://schemas.microsoft.com/office/drawing/2014/main" val="151524616"/>
                    </a:ext>
                  </a:extLst>
                </a:gridCol>
              </a:tblGrid>
              <a:tr h="3779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現行</a:t>
                      </a:r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　</a:t>
                      </a:r>
                      <a:r>
                        <a:rPr kumimoji="1" lang="zh-TW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先端技術活用等</a:t>
                      </a:r>
                      <a:endParaRPr kumimoji="1" lang="en-US" altLang="zh-TW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・技術マッチング・導入に主眼</a:t>
                      </a:r>
                      <a:endParaRPr kumimoji="1" lang="zh-TW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47196"/>
                  </a:ext>
                </a:extLst>
              </a:tr>
              <a:tr h="23256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新戦略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　生産体制全般にわたる大阪型農業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の構築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67427"/>
                  </a:ext>
                </a:extLst>
              </a:tr>
              <a:tr h="646571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〇大阪独自の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モデル構築へ拡張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→・都市農業を活かす高品質化等先進技術の検討・実装を拡大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 ・産学官民の共創で先端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を実証・実装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 　　・先進企業誘致による農業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参入モデルの創出　　　　　　　など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465546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7FD77A75-9760-4B7A-AD7A-43214D7A6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924" y="7917629"/>
            <a:ext cx="1441875" cy="1441875"/>
          </a:xfrm>
          <a:prstGeom prst="rect">
            <a:avLst/>
          </a:prstGeom>
        </p:spPr>
      </p:pic>
      <p:graphicFrame>
        <p:nvGraphicFramePr>
          <p:cNvPr id="6" name="表 8">
            <a:extLst>
              <a:ext uri="{FF2B5EF4-FFF2-40B4-BE49-F238E27FC236}">
                <a16:creationId xmlns:a16="http://schemas.microsoft.com/office/drawing/2014/main" id="{3BFA1054-392D-4D63-9C01-0BFFCB05E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61891"/>
              </p:ext>
            </p:extLst>
          </p:nvPr>
        </p:nvGraphicFramePr>
        <p:xfrm>
          <a:off x="911733" y="3371025"/>
          <a:ext cx="1606663" cy="85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6663">
                  <a:extLst>
                    <a:ext uri="{9D8B030D-6E8A-4147-A177-3AD203B41FA5}">
                      <a16:colId xmlns:a16="http://schemas.microsoft.com/office/drawing/2014/main" val="2802796042"/>
                    </a:ext>
                  </a:extLst>
                </a:gridCol>
              </a:tblGrid>
              <a:tr h="2198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現 指針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4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導入件数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内容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生産現場での技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術導入に主眼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9043"/>
                  </a:ext>
                </a:extLst>
              </a:tr>
            </a:tbl>
          </a:graphicData>
        </a:graphic>
      </p:graphicFrame>
      <p:graphicFrame>
        <p:nvGraphicFramePr>
          <p:cNvPr id="73" name="表 8">
            <a:extLst>
              <a:ext uri="{FF2B5EF4-FFF2-40B4-BE49-F238E27FC236}">
                <a16:creationId xmlns:a16="http://schemas.microsoft.com/office/drawing/2014/main" id="{2954FF6C-1A9A-4F5C-B4C4-1E0ACAD28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2109"/>
              </p:ext>
            </p:extLst>
          </p:nvPr>
        </p:nvGraphicFramePr>
        <p:xfrm>
          <a:off x="3057943" y="3351027"/>
          <a:ext cx="2260805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0805">
                  <a:extLst>
                    <a:ext uri="{9D8B030D-6E8A-4147-A177-3AD203B41FA5}">
                      <a16:colId xmlns:a16="http://schemas.microsoft.com/office/drawing/2014/main" val="2802796042"/>
                    </a:ext>
                  </a:extLst>
                </a:gridCol>
              </a:tblGrid>
              <a:tr h="2198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新 農業</a:t>
                      </a:r>
                      <a:r>
                        <a:rPr kumimoji="1" lang="en-US" altLang="ja-JP" sz="1100" dirty="0"/>
                        <a:t>DX</a:t>
                      </a:r>
                      <a:r>
                        <a:rPr kumimoji="1" lang="ja-JP" altLang="en-US" sz="1100" dirty="0"/>
                        <a:t>推進戦略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4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産出額増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内容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)DX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を農業経営全体に活用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生産から出荷・流通・販売まで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業務プロセスを刷新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9043"/>
                  </a:ext>
                </a:extLst>
              </a:tr>
            </a:tbl>
          </a:graphicData>
        </a:graphic>
      </p:graphicFrame>
      <p:sp>
        <p:nvSpPr>
          <p:cNvPr id="9" name="矢印: 右 8">
            <a:extLst>
              <a:ext uri="{FF2B5EF4-FFF2-40B4-BE49-F238E27FC236}">
                <a16:creationId xmlns:a16="http://schemas.microsoft.com/office/drawing/2014/main" id="{CFA8804E-4778-4219-8BB1-FA4BEFB7B69D}"/>
              </a:ext>
            </a:extLst>
          </p:cNvPr>
          <p:cNvSpPr/>
          <p:nvPr/>
        </p:nvSpPr>
        <p:spPr>
          <a:xfrm>
            <a:off x="2572988" y="3671759"/>
            <a:ext cx="456655" cy="38121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3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1392</Words>
  <Application>Microsoft Office PowerPoint</Application>
  <PresentationFormat>ユーザー設定</PresentationFormat>
  <Paragraphs>154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UDP明朝 Medium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2026-02-05T16:01:07Z</dcterms:created>
  <dcterms:modified xsi:type="dcterms:W3CDTF">2026-03-27T05:30:14Z</dcterms:modified>
</cp:coreProperties>
</file>