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304"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9" d="100"/>
          <a:sy n="119" d="100"/>
        </p:scale>
        <p:origin x="2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302130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72081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671020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453981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930769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1740227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3711376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3834110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4186924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240722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A65A6CE-542B-499F-BDB2-50A260FF4327}" type="datetimeFigureOut">
              <a:rPr kumimoji="1" lang="ja-JP" altLang="en-US" smtClean="0"/>
              <a:t>2026/3/30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2511722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65A6CE-542B-499F-BDB2-50A260FF4327}" type="datetimeFigureOut">
              <a:rPr kumimoji="1" lang="ja-JP" altLang="en-US" smtClean="0"/>
              <a:t>2026/3/30</a:t>
            </a:fld>
            <a:endParaRPr kumimoji="1" lang="ja-JP" altLang="en-US"/>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949EF7-890C-4513-A00C-4873E10B96D5}" type="slidenum">
              <a:rPr kumimoji="1" lang="ja-JP" altLang="en-US" smtClean="0"/>
              <a:t>‹#›</a:t>
            </a:fld>
            <a:endParaRPr kumimoji="1" lang="ja-JP" altLang="en-US"/>
          </a:p>
        </p:txBody>
      </p:sp>
    </p:spTree>
    <p:extLst>
      <p:ext uri="{BB962C8B-B14F-4D97-AF65-F5344CB8AC3E}">
        <p14:creationId xmlns:p14="http://schemas.microsoft.com/office/powerpoint/2010/main" val="30838624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279576" y="188641"/>
            <a:ext cx="7772400" cy="288031"/>
          </a:xfrm>
        </p:spPr>
        <p:txBody>
          <a:bodyPr>
            <a:normAutofit/>
          </a:bodyPr>
          <a:lstStyle/>
          <a:p>
            <a:r>
              <a:rPr lang="ja-JP" altLang="en-US" sz="1200" b="1" dirty="0"/>
              <a:t>府営公園における</a:t>
            </a:r>
            <a:r>
              <a:rPr lang="zh-TW" altLang="en-US" sz="1200" b="1" dirty="0">
                <a:latin typeface="ＭＳ Ｐゴシック" panose="020B0600070205080204" pitchFamily="50" charset="-128"/>
                <a:ea typeface="ＭＳ Ｐゴシック" panose="020B0600070205080204" pitchFamily="50" charset="-128"/>
              </a:rPr>
              <a:t>飲食物提供（物品販売）</a:t>
            </a:r>
            <a:r>
              <a:rPr lang="ja-JP" altLang="en-US" sz="1200" b="1" dirty="0"/>
              <a:t>イベントの考え方について</a:t>
            </a:r>
          </a:p>
        </p:txBody>
      </p:sp>
      <p:grpSp>
        <p:nvGrpSpPr>
          <p:cNvPr id="6" name="グループ化 5"/>
          <p:cNvGrpSpPr/>
          <p:nvPr/>
        </p:nvGrpSpPr>
        <p:grpSpPr>
          <a:xfrm>
            <a:off x="955963" y="586128"/>
            <a:ext cx="4904509" cy="2425492"/>
            <a:chOff x="251520" y="620688"/>
            <a:chExt cx="4104456" cy="2425492"/>
          </a:xfrm>
        </p:grpSpPr>
        <p:sp>
          <p:nvSpPr>
            <p:cNvPr id="4" name="角丸四角形 3"/>
            <p:cNvSpPr/>
            <p:nvPr/>
          </p:nvSpPr>
          <p:spPr>
            <a:xfrm>
              <a:off x="251520" y="764704"/>
              <a:ext cx="4104456" cy="2281476"/>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lang="en-US" altLang="ja-JP" sz="800" dirty="0">
                <a:solidFill>
                  <a:prstClr val="black"/>
                </a:solidFill>
                <a:latin typeface="Calibri"/>
                <a:ea typeface="ＭＳ Ｐゴシック" panose="020B0600070205080204" pitchFamily="50" charset="-128"/>
              </a:endParaRPr>
            </a:p>
            <a:p>
              <a:r>
                <a:rPr lang="ja-JP" altLang="en-US" sz="800" dirty="0">
                  <a:solidFill>
                    <a:prstClr val="black"/>
                  </a:solidFill>
                  <a:latin typeface="Calibri"/>
                  <a:ea typeface="ＭＳ Ｐゴシック" panose="020B0600070205080204" pitchFamily="50" charset="-128"/>
                </a:rPr>
                <a:t>　　</a:t>
              </a:r>
              <a:r>
                <a:rPr lang="ja-JP" altLang="en-US" sz="1000" dirty="0">
                  <a:solidFill>
                    <a:prstClr val="black"/>
                  </a:solidFill>
                  <a:latin typeface="Calibri"/>
                  <a:ea typeface="ＭＳ Ｐゴシック" panose="020B0600070205080204" pitchFamily="50" charset="-128"/>
                </a:rPr>
                <a:t>府営公園では、過去、無許可露店の無秩序な出店により、公園管理に著しい支障を来してきた。このため、安全面や衛生面などのトラブルを防ぐため、出店形態（単独・イベント）や食品衛生法の許可の有無には関係なく、一律に飲食・物販のみのイベントは許可しないこととしていた。</a:t>
              </a:r>
              <a:endParaRPr lang="en-US" altLang="ja-JP"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　しかし、社会情勢の変化により、近年、キッチンカーの普及による事業者の遵法意識の向上や、府営公園以外の都市公園ではフードフェスの開催が増加するなど、飲食イベントのニーズが高まっている。</a:t>
              </a:r>
              <a:endParaRPr lang="en-US" altLang="ja-JP"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　そこで、飲食物提供（物品販売）のみのイベントであっても、行為許可制度の催し（イベント）として、令和８年度から開催を可能とすることとする。。</a:t>
              </a:r>
              <a:endParaRPr lang="en-US" altLang="ja-JP"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　ただし、当分の間は試行実施とし、その間に発生した課題等の検証を行いながら、この資料</a:t>
              </a:r>
              <a:r>
                <a:rPr lang="en-US" altLang="ja-JP" sz="1000" dirty="0">
                  <a:solidFill>
                    <a:prstClr val="black"/>
                  </a:solidFill>
                  <a:latin typeface="ＭＳ Ｐゴシック" panose="020B0600070205080204" pitchFamily="50" charset="-128"/>
                  <a:ea typeface="ＭＳ Ｐゴシック" panose="020B0600070205080204" pitchFamily="50" charset="-128"/>
                </a:rPr>
                <a:t>21</a:t>
              </a:r>
              <a:r>
                <a:rPr lang="ja-JP" altLang="en-US" sz="1000" dirty="0">
                  <a:solidFill>
                    <a:prstClr val="black"/>
                  </a:solidFill>
                  <a:latin typeface="Calibri"/>
                  <a:ea typeface="ＭＳ Ｐゴシック" panose="020B0600070205080204" pitchFamily="50" charset="-128"/>
                </a:rPr>
                <a:t>②「府営公園における飲食物提供（物品販売）イベントの考え方」を随時見直すものとする。</a:t>
              </a:r>
            </a:p>
          </p:txBody>
        </p:sp>
        <p:sp>
          <p:nvSpPr>
            <p:cNvPr id="5" name="角丸四角形 4"/>
            <p:cNvSpPr/>
            <p:nvPr/>
          </p:nvSpPr>
          <p:spPr>
            <a:xfrm>
              <a:off x="395536" y="620688"/>
              <a:ext cx="1224136" cy="288032"/>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prstClr val="black"/>
                  </a:solidFill>
                  <a:latin typeface="Calibri"/>
                  <a:ea typeface="ＭＳ Ｐゴシック" panose="020B0600070205080204" pitchFamily="50" charset="-128"/>
                </a:rPr>
                <a:t>１．目的及び経緯</a:t>
              </a:r>
            </a:p>
          </p:txBody>
        </p:sp>
      </p:grpSp>
      <p:sp>
        <p:nvSpPr>
          <p:cNvPr id="8" name="角丸四角形 7"/>
          <p:cNvSpPr/>
          <p:nvPr/>
        </p:nvSpPr>
        <p:spPr>
          <a:xfrm>
            <a:off x="955964" y="3227446"/>
            <a:ext cx="4996021" cy="3456000"/>
          </a:xfrm>
          <a:prstGeom prst="roundRect">
            <a:avLst>
              <a:gd name="adj" fmla="val 10406"/>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endParaRPr lang="en-US" altLang="ja-JP" sz="9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期　間：土日祝</a:t>
            </a:r>
          </a:p>
          <a:p>
            <a:r>
              <a:rPr lang="ja-JP" altLang="en-US" sz="1000" dirty="0">
                <a:solidFill>
                  <a:prstClr val="black"/>
                </a:solidFill>
                <a:latin typeface="Calibri"/>
                <a:ea typeface="ＭＳ Ｐゴシック" panose="020B0600070205080204" pitchFamily="50" charset="-128"/>
              </a:rPr>
              <a:t>　　　　　 　多くの来園者が予想される繁忙期は除外</a:t>
            </a:r>
          </a:p>
          <a:p>
            <a:endParaRPr lang="ja-JP" altLang="en-US"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場　所：各公園の指定場所</a:t>
            </a:r>
          </a:p>
          <a:p>
            <a:r>
              <a:rPr lang="ja-JP" altLang="en-US" sz="1000" dirty="0">
                <a:solidFill>
                  <a:prstClr val="black"/>
                </a:solidFill>
                <a:latin typeface="Calibri"/>
                <a:ea typeface="ＭＳ Ｐゴシック" panose="020B0600070205080204" pitchFamily="50" charset="-128"/>
              </a:rPr>
              <a:t>　　　　　　  既設の売店等に影響がない場所</a:t>
            </a:r>
          </a:p>
          <a:p>
            <a:r>
              <a:rPr lang="ja-JP" altLang="en-US" sz="1000" dirty="0">
                <a:solidFill>
                  <a:prstClr val="black"/>
                </a:solidFill>
                <a:latin typeface="Calibri"/>
                <a:ea typeface="ＭＳ Ｐゴシック" panose="020B0600070205080204" pitchFamily="50" charset="-128"/>
              </a:rPr>
              <a:t>　　　　　　　イベント以外の公園の利用に支障がない場所</a:t>
            </a:r>
          </a:p>
          <a:p>
            <a:endParaRPr lang="ja-JP" altLang="en-US"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テーマ：イベントには目的が必要</a:t>
            </a:r>
          </a:p>
          <a:p>
            <a:r>
              <a:rPr lang="ja-JP" altLang="en-US" sz="1000" dirty="0">
                <a:solidFill>
                  <a:prstClr val="black"/>
                </a:solidFill>
                <a:latin typeface="Calibri"/>
                <a:ea typeface="ＭＳ Ｐゴシック" panose="020B0600070205080204" pitchFamily="50" charset="-128"/>
              </a:rPr>
              <a:t>　　　　　　  行為許可審査基準「都市公園で行われる催しとして適切な内容」　が前提</a:t>
            </a:r>
          </a:p>
          <a:p>
            <a:r>
              <a:rPr lang="ja-JP" altLang="en-US" sz="1000" dirty="0">
                <a:solidFill>
                  <a:prstClr val="black"/>
                </a:solidFill>
                <a:latin typeface="Calibri"/>
                <a:ea typeface="ＭＳ Ｐゴシック" panose="020B0600070205080204" pitchFamily="50" charset="-128"/>
              </a:rPr>
              <a:t>　　　　　　 　 例）食育・地産地消・フェアトレードの食材利用・名産品による地域振興・</a:t>
            </a:r>
            <a:endParaRPr lang="en-US" altLang="ja-JP"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　　　　　　　　　　社会福祉のためのチャリティー</a:t>
            </a:r>
          </a:p>
          <a:p>
            <a:endParaRPr lang="ja-JP" altLang="en-US"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規　模：複数店舗（５店舗以上を目安）</a:t>
            </a:r>
          </a:p>
          <a:p>
            <a:r>
              <a:rPr lang="ja-JP" altLang="en-US" sz="1000" dirty="0">
                <a:solidFill>
                  <a:prstClr val="black"/>
                </a:solidFill>
                <a:latin typeface="Calibri"/>
                <a:ea typeface="ＭＳ Ｐゴシック" panose="020B0600070205080204" pitchFamily="50" charset="-128"/>
              </a:rPr>
              <a:t>　　　　　　　 単独出店や少数の飲食ブースがバラバラに出店することは不可　　　　　</a:t>
            </a:r>
          </a:p>
          <a:p>
            <a:endParaRPr lang="ja-JP" altLang="en-US"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手　続：行為許可（＋占用許可）</a:t>
            </a:r>
          </a:p>
          <a:p>
            <a:r>
              <a:rPr lang="ja-JP" altLang="en-US" sz="1000" dirty="0">
                <a:solidFill>
                  <a:prstClr val="black"/>
                </a:solidFill>
                <a:latin typeface="Calibri"/>
                <a:ea typeface="ＭＳ Ｐゴシック" panose="020B0600070205080204" pitchFamily="50" charset="-128"/>
              </a:rPr>
              <a:t>　　　　　 食品衛生法など必要な法令上の許可取得が前提</a:t>
            </a:r>
            <a:endParaRPr lang="en-US" altLang="ja-JP" sz="1000" dirty="0">
              <a:solidFill>
                <a:prstClr val="black"/>
              </a:solidFill>
              <a:latin typeface="Calibri"/>
              <a:ea typeface="ＭＳ Ｐゴシック" panose="020B0600070205080204" pitchFamily="50" charset="-128"/>
            </a:endParaRPr>
          </a:p>
          <a:p>
            <a:endParaRPr lang="ja-JP" altLang="en-US"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誓約書：許可申請には許可基準を遵守する誓約書の提出を求め、</a:t>
            </a:r>
          </a:p>
          <a:p>
            <a:r>
              <a:rPr lang="ja-JP" altLang="en-US" sz="1000" dirty="0">
                <a:solidFill>
                  <a:prstClr val="black"/>
                </a:solidFill>
                <a:latin typeface="Calibri"/>
                <a:ea typeface="ＭＳ Ｐゴシック" panose="020B0600070205080204" pitchFamily="50" charset="-128"/>
              </a:rPr>
              <a:t>　　　　これに違反した場合は、次回のイベント開催を許可しないことがある。</a:t>
            </a:r>
          </a:p>
          <a:p>
            <a:endParaRPr lang="ja-JP" altLang="en-US" sz="9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a:t>
            </a:r>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endParaRPr lang="en-US" altLang="ja-JP" sz="8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a:t>
            </a:r>
            <a:endParaRPr lang="ja-JP" altLang="en-US" sz="800" dirty="0">
              <a:solidFill>
                <a:prstClr val="black"/>
              </a:solidFill>
              <a:latin typeface="Calibri"/>
              <a:ea typeface="ＭＳ Ｐゴシック" panose="020B0600070205080204" pitchFamily="50" charset="-128"/>
            </a:endParaRPr>
          </a:p>
        </p:txBody>
      </p:sp>
      <p:sp>
        <p:nvSpPr>
          <p:cNvPr id="9" name="角丸四角形 8"/>
          <p:cNvSpPr/>
          <p:nvPr/>
        </p:nvSpPr>
        <p:spPr>
          <a:xfrm>
            <a:off x="1247357" y="3083430"/>
            <a:ext cx="1224136" cy="288031"/>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prstClr val="black"/>
                </a:solidFill>
                <a:latin typeface="Calibri"/>
                <a:ea typeface="ＭＳ Ｐゴシック" panose="020B0600070205080204" pitchFamily="50" charset="-128"/>
              </a:rPr>
              <a:t>２．基本方針</a:t>
            </a:r>
          </a:p>
        </p:txBody>
      </p:sp>
      <p:grpSp>
        <p:nvGrpSpPr>
          <p:cNvPr id="13" name="グループ化 12"/>
          <p:cNvGrpSpPr/>
          <p:nvPr/>
        </p:nvGrpSpPr>
        <p:grpSpPr>
          <a:xfrm>
            <a:off x="6240015" y="548679"/>
            <a:ext cx="4896000" cy="3447195"/>
            <a:chOff x="251519" y="620687"/>
            <a:chExt cx="4469892" cy="4508631"/>
          </a:xfrm>
        </p:grpSpPr>
        <p:sp>
          <p:nvSpPr>
            <p:cNvPr id="14" name="角丸四角形 13"/>
            <p:cNvSpPr/>
            <p:nvPr/>
          </p:nvSpPr>
          <p:spPr>
            <a:xfrm>
              <a:off x="251519" y="764703"/>
              <a:ext cx="4469892" cy="4364615"/>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chorCtr="0">
              <a:spAutoFit/>
            </a:bodyPr>
            <a:lstStyle/>
            <a:p>
              <a:r>
                <a:rPr lang="ja-JP" altLang="en-US" sz="1000" dirty="0">
                  <a:solidFill>
                    <a:prstClr val="black"/>
                  </a:solidFill>
                  <a:latin typeface="Calibri"/>
                  <a:ea typeface="ＭＳ Ｐゴシック" panose="020B0600070205080204" pitchFamily="50" charset="-128"/>
                </a:rPr>
                <a:t>◆　行為許可の対象である「催し」であるか。</a:t>
              </a:r>
              <a:endParaRPr lang="en-US" altLang="ja-JP"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　・露店などが単独で恒常的に出店したり、共通の目的がない複数の店舗が個々に商品を販売するだけでは、「催し」とはいえないので許可できない。</a:t>
              </a:r>
              <a:endParaRPr lang="en-US" altLang="ja-JP" sz="1000" dirty="0">
                <a:solidFill>
                  <a:prstClr val="black"/>
                </a:solidFill>
                <a:latin typeface="Calibri"/>
                <a:ea typeface="ＭＳ Ｐゴシック" panose="020B0600070205080204" pitchFamily="50" charset="-128"/>
              </a:endParaRPr>
            </a:p>
            <a:p>
              <a:endParaRPr lang="en-US" altLang="ja-JP"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◆審査基準や各公園の許可基準に抵触しないか。</a:t>
              </a:r>
              <a:endParaRPr lang="en-US" altLang="ja-JP"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　・行為許可の審査基準として設定、公表している３項目のいずれかに該当すれば許可できない。設置、管理許可を受けている公園施設の営業に影響を与えるものもこれに該当するので許可できない。</a:t>
              </a:r>
              <a:endParaRPr lang="en-US" altLang="ja-JP"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 ・公園ごとに開催可能な期間・場所をあらかじめ設定しておき、それ以外の期間・場所での開催は許可できない。</a:t>
              </a:r>
              <a:endParaRPr lang="en-US" altLang="ja-JP" sz="1000" dirty="0">
                <a:solidFill>
                  <a:prstClr val="black"/>
                </a:solidFill>
                <a:latin typeface="Calibri"/>
                <a:ea typeface="ＭＳ Ｐゴシック" panose="020B0600070205080204" pitchFamily="50" charset="-128"/>
              </a:endParaRPr>
            </a:p>
            <a:p>
              <a:endParaRPr lang="en-US" altLang="ja-JP"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◆イベントとして許可できる内容か。</a:t>
              </a:r>
              <a:endParaRPr lang="en-US" altLang="ja-JP" sz="1000" dirty="0">
                <a:solidFill>
                  <a:prstClr val="black"/>
                </a:solidFill>
                <a:latin typeface="Calibri"/>
                <a:ea typeface="ＭＳ Ｐゴシック" panose="020B0600070205080204" pitchFamily="50" charset="-128"/>
              </a:endParaRPr>
            </a:p>
            <a:p>
              <a:r>
                <a:rPr lang="ja-JP" altLang="en-US" sz="1000" dirty="0">
                  <a:solidFill>
                    <a:prstClr val="black"/>
                  </a:solidFill>
                  <a:latin typeface="Calibri"/>
                  <a:ea typeface="ＭＳ Ｐゴシック" panose="020B0600070205080204" pitchFamily="50" charset="-128"/>
                </a:rPr>
                <a:t>　飲食物提供（物品販売）以外のイベントと同様に、資料</a:t>
              </a:r>
              <a:r>
                <a:rPr lang="en-US" altLang="ja-JP" sz="1000" dirty="0">
                  <a:solidFill>
                    <a:prstClr val="black"/>
                  </a:solidFill>
                  <a:latin typeface="ＭＳ Ｐゴシック" panose="020B0600070205080204" pitchFamily="50" charset="-128"/>
                  <a:ea typeface="ＭＳ Ｐゴシック" panose="020B0600070205080204" pitchFamily="50" charset="-128"/>
                </a:rPr>
                <a:t>21</a:t>
              </a:r>
              <a:r>
                <a:rPr lang="ja-JP" altLang="en-US" sz="1000" dirty="0">
                  <a:solidFill>
                    <a:prstClr val="black"/>
                  </a:solidFill>
                  <a:latin typeface="ＭＳ Ｐゴシック" panose="020B0600070205080204" pitchFamily="50" charset="-128"/>
                  <a:ea typeface="ＭＳ Ｐゴシック" panose="020B0600070205080204" pitchFamily="50" charset="-128"/>
                </a:rPr>
                <a:t>④</a:t>
              </a:r>
              <a:r>
                <a:rPr lang="ja-JP" altLang="en-US" sz="1000" dirty="0">
                  <a:solidFill>
                    <a:prstClr val="black"/>
                  </a:solidFill>
                  <a:latin typeface="Calibri"/>
                  <a:ea typeface="ＭＳ Ｐゴシック" panose="020B0600070205080204" pitchFamily="50" charset="-128"/>
                </a:rPr>
                <a:t>「府営公園におけるイベントの許可判断チェックリスト」に抵触すれば許可できない。飲食物を販売する場合に食品衛生法の許可がないものはこれに抵触するので許可できない。</a:t>
              </a:r>
              <a:endParaRPr lang="en-US" altLang="ja-JP" sz="1000" dirty="0">
                <a:solidFill>
                  <a:prstClr val="black"/>
                </a:solidFill>
                <a:latin typeface="Calibri"/>
                <a:ea typeface="ＭＳ Ｐゴシック" panose="020B0600070205080204" pitchFamily="50" charset="-128"/>
              </a:endParaRPr>
            </a:p>
            <a:p>
              <a:endParaRPr lang="en-US" altLang="ja-JP" sz="1000" dirty="0">
                <a:solidFill>
                  <a:prstClr val="black"/>
                </a:solidFill>
                <a:latin typeface="Calibri"/>
                <a:ea typeface="ＭＳ Ｐゴシック" panose="020B0600070205080204" pitchFamily="50" charset="-128"/>
              </a:endParaRPr>
            </a:p>
            <a:p>
              <a:pPr algn="ctr"/>
              <a:r>
                <a:rPr lang="ja-JP" altLang="en-US" sz="1000" b="1" dirty="0">
                  <a:solidFill>
                    <a:prstClr val="black"/>
                  </a:solidFill>
                  <a:latin typeface="Calibri"/>
                  <a:ea typeface="ＭＳ Ｐゴシック" panose="020B0600070205080204" pitchFamily="50" charset="-128"/>
                </a:rPr>
                <a:t>↓</a:t>
              </a:r>
              <a:endParaRPr lang="en-US" altLang="ja-JP" sz="1000" b="1" dirty="0">
                <a:solidFill>
                  <a:prstClr val="black"/>
                </a:solidFill>
                <a:latin typeface="Calibri"/>
                <a:ea typeface="ＭＳ Ｐゴシック" panose="020B0600070205080204" pitchFamily="50" charset="-128"/>
              </a:endParaRPr>
            </a:p>
            <a:p>
              <a:pPr algn="ctr"/>
              <a:r>
                <a:rPr lang="ja-JP" altLang="en-US" sz="1000" b="1" dirty="0">
                  <a:solidFill>
                    <a:prstClr val="black"/>
                  </a:solidFill>
                  <a:latin typeface="Calibri"/>
                  <a:ea typeface="ＭＳ Ｐゴシック" panose="020B0600070205080204" pitchFamily="50" charset="-128"/>
                </a:rPr>
                <a:t>許可の段階で、イベントの統制が可能</a:t>
              </a:r>
              <a:endParaRPr lang="en-US" altLang="ja-JP" sz="1000" b="1" dirty="0">
                <a:solidFill>
                  <a:prstClr val="black"/>
                </a:solidFill>
                <a:latin typeface="Calibri"/>
                <a:ea typeface="ＭＳ Ｐゴシック" panose="020B0600070205080204" pitchFamily="50" charset="-128"/>
              </a:endParaRPr>
            </a:p>
            <a:p>
              <a:endParaRPr lang="en-US" altLang="ja-JP" sz="1000" dirty="0">
                <a:solidFill>
                  <a:prstClr val="black"/>
                </a:solidFill>
                <a:latin typeface="Calibri"/>
                <a:ea typeface="ＭＳ Ｐゴシック" panose="020B0600070205080204" pitchFamily="50" charset="-128"/>
              </a:endParaRPr>
            </a:p>
          </p:txBody>
        </p:sp>
        <p:sp>
          <p:nvSpPr>
            <p:cNvPr id="15" name="角丸四角形 14"/>
            <p:cNvSpPr/>
            <p:nvPr/>
          </p:nvSpPr>
          <p:spPr>
            <a:xfrm>
              <a:off x="395536" y="620687"/>
              <a:ext cx="1709076" cy="376679"/>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prstClr val="black"/>
                  </a:solidFill>
                  <a:latin typeface="Calibri"/>
                  <a:ea typeface="ＭＳ Ｐゴシック" panose="020B0600070205080204" pitchFamily="50" charset="-128"/>
                </a:rPr>
                <a:t>３．許可の可否判断の考え方</a:t>
              </a:r>
            </a:p>
          </p:txBody>
        </p:sp>
      </p:grpSp>
      <p:grpSp>
        <p:nvGrpSpPr>
          <p:cNvPr id="17" name="グループ化 16"/>
          <p:cNvGrpSpPr/>
          <p:nvPr/>
        </p:nvGrpSpPr>
        <p:grpSpPr>
          <a:xfrm>
            <a:off x="6240015" y="4045258"/>
            <a:ext cx="4907353" cy="2612777"/>
            <a:chOff x="251520" y="620688"/>
            <a:chExt cx="4104456" cy="2612777"/>
          </a:xfrm>
        </p:grpSpPr>
        <p:sp>
          <p:nvSpPr>
            <p:cNvPr id="18" name="角丸四角形 17"/>
            <p:cNvSpPr/>
            <p:nvPr/>
          </p:nvSpPr>
          <p:spPr>
            <a:xfrm>
              <a:off x="251520" y="764704"/>
              <a:ext cx="4104456" cy="2468761"/>
            </a:xfrm>
            <a:prstGeom prst="round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spAutoFit/>
            </a:bodyPr>
            <a:lstStyle/>
            <a:p>
              <a:endParaRPr lang="en-US" altLang="ja-JP" sz="900" dirty="0">
                <a:solidFill>
                  <a:prstClr val="black"/>
                </a:solidFill>
                <a:latin typeface="Calibri"/>
                <a:ea typeface="ＭＳ Ｐゴシック" panose="020B0600070205080204" pitchFamily="50" charset="-128"/>
              </a:endParaRPr>
            </a:p>
            <a:p>
              <a:r>
                <a:rPr lang="ja-JP" altLang="en-US" sz="900" dirty="0">
                  <a:solidFill>
                    <a:prstClr val="black"/>
                  </a:solidFill>
                  <a:latin typeface="Calibri"/>
                  <a:ea typeface="ＭＳ Ｐゴシック" panose="020B0600070205080204" pitchFamily="50" charset="-128"/>
                </a:rPr>
                <a:t>　</a:t>
              </a:r>
              <a:r>
                <a:rPr lang="ja-JP" altLang="en-US" sz="1000" dirty="0">
                  <a:solidFill>
                    <a:prstClr val="black"/>
                  </a:solidFill>
                  <a:latin typeface="Calibri"/>
                  <a:ea typeface="ＭＳ Ｐゴシック" panose="020B0600070205080204" pitchFamily="50" charset="-128"/>
                </a:rPr>
                <a:t>許可の申請の際に、資料</a:t>
              </a:r>
              <a:r>
                <a:rPr lang="en-US" altLang="ja-JP" sz="1000" dirty="0">
                  <a:solidFill>
                    <a:prstClr val="black"/>
                  </a:solidFill>
                  <a:latin typeface="ＭＳ Ｐゴシック" panose="020B0600070205080204" pitchFamily="50" charset="-128"/>
                  <a:ea typeface="ＭＳ Ｐゴシック" panose="020B0600070205080204" pitchFamily="50" charset="-128"/>
                </a:rPr>
                <a:t>21</a:t>
              </a:r>
              <a:r>
                <a:rPr lang="ja-JP" altLang="en-US" sz="1000" dirty="0">
                  <a:solidFill>
                    <a:prstClr val="black"/>
                  </a:solidFill>
                  <a:latin typeface="Calibri"/>
                  <a:ea typeface="ＭＳ Ｐゴシック" panose="020B0600070205080204" pitchFamily="50" charset="-128"/>
                </a:rPr>
                <a:t>④「府営公園におけるイベントの許可判断チェックリスト」の各項目を履行する旨の誓約書を申請者から徴した上で、許可には「誓約を遵守し、違反した場合は次回のイベント開催を許可しないことがある」との条件を付す。これにより、不適切な行為への牽制や指導の根拠となる。</a:t>
              </a:r>
              <a:endParaRPr lang="en-US" altLang="ja-JP" sz="1000" dirty="0">
                <a:solidFill>
                  <a:prstClr val="black"/>
                </a:solidFill>
                <a:latin typeface="Calibri"/>
                <a:ea typeface="ＭＳ Ｐゴシック" panose="020B0600070205080204" pitchFamily="50" charset="-128"/>
              </a:endParaRPr>
            </a:p>
            <a:p>
              <a:endParaRPr lang="en-US" altLang="ja-JP" sz="1000" spc="-30" dirty="0">
                <a:solidFill>
                  <a:prstClr val="black"/>
                </a:solidFill>
                <a:latin typeface="Calibri"/>
                <a:ea typeface="ＭＳ Ｐゴシック" panose="020B0600070205080204" pitchFamily="50" charset="-128"/>
              </a:endParaRPr>
            </a:p>
            <a:p>
              <a:r>
                <a:rPr lang="ja-JP" altLang="en-US" sz="1000" spc="-30" dirty="0">
                  <a:solidFill>
                    <a:prstClr val="black"/>
                  </a:solidFill>
                  <a:latin typeface="Calibri"/>
                  <a:ea typeface="ＭＳ Ｐゴシック" panose="020B0600070205080204" pitchFamily="50" charset="-128"/>
                </a:rPr>
                <a:t>　イベント開催に伴う警備やゴミ処理はイベント開催者が行うべきであり、許可に条件を付したり指導でその実効性を確保するほか、任意により、有償でイベント開催者から指定管理者が委託を受けることも差し支えない。</a:t>
              </a:r>
              <a:endParaRPr lang="en-US" altLang="ja-JP" sz="1000" spc="-30" dirty="0">
                <a:solidFill>
                  <a:prstClr val="black"/>
                </a:solidFill>
                <a:latin typeface="Calibri"/>
                <a:ea typeface="ＭＳ Ｐゴシック" panose="020B0600070205080204" pitchFamily="50" charset="-128"/>
              </a:endParaRPr>
            </a:p>
            <a:p>
              <a:pPr algn="ctr"/>
              <a:endParaRPr lang="en-US" altLang="ja-JP" sz="1000" b="1" dirty="0">
                <a:solidFill>
                  <a:prstClr val="black"/>
                </a:solidFill>
                <a:latin typeface="Calibri"/>
                <a:ea typeface="ＭＳ Ｐゴシック" panose="020B0600070205080204" pitchFamily="50" charset="-128"/>
              </a:endParaRPr>
            </a:p>
            <a:p>
              <a:pPr algn="ctr"/>
              <a:r>
                <a:rPr lang="ja-JP" altLang="en-US" sz="1000" b="1" dirty="0">
                  <a:solidFill>
                    <a:prstClr val="black"/>
                  </a:solidFill>
                  <a:latin typeface="Calibri"/>
                  <a:ea typeface="ＭＳ Ｐゴシック" panose="020B0600070205080204" pitchFamily="50" charset="-128"/>
                </a:rPr>
                <a:t>↓</a:t>
              </a:r>
              <a:endParaRPr lang="en-US" altLang="ja-JP" sz="1000" b="1" dirty="0">
                <a:solidFill>
                  <a:prstClr val="black"/>
                </a:solidFill>
                <a:latin typeface="Calibri"/>
                <a:ea typeface="ＭＳ Ｐゴシック" panose="020B0600070205080204" pitchFamily="50" charset="-128"/>
              </a:endParaRPr>
            </a:p>
            <a:p>
              <a:pPr algn="ctr"/>
              <a:r>
                <a:rPr lang="ja-JP" altLang="en-US" sz="1000" b="1" dirty="0">
                  <a:solidFill>
                    <a:prstClr val="black"/>
                  </a:solidFill>
                  <a:latin typeface="Calibri"/>
                  <a:ea typeface="ＭＳ Ｐゴシック" panose="020B0600070205080204" pitchFamily="50" charset="-128"/>
                </a:rPr>
                <a:t>実施の段階で、イベントの統制が可能</a:t>
              </a:r>
              <a:endParaRPr lang="en-US" altLang="ja-JP" sz="1000" b="1" dirty="0">
                <a:solidFill>
                  <a:prstClr val="black"/>
                </a:solidFill>
                <a:latin typeface="Calibri"/>
                <a:ea typeface="ＭＳ Ｐゴシック" panose="020B0600070205080204" pitchFamily="50" charset="-128"/>
              </a:endParaRPr>
            </a:p>
            <a:p>
              <a:endParaRPr lang="en-US" altLang="ja-JP" sz="1000" spc="-30" dirty="0">
                <a:solidFill>
                  <a:prstClr val="black"/>
                </a:solidFill>
                <a:latin typeface="Calibri"/>
                <a:ea typeface="ＭＳ Ｐゴシック" panose="020B0600070205080204" pitchFamily="50" charset="-128"/>
              </a:endParaRPr>
            </a:p>
            <a:p>
              <a:endParaRPr lang="en-US" altLang="ja-JP" sz="1000" spc="-30" dirty="0">
                <a:solidFill>
                  <a:prstClr val="black"/>
                </a:solidFill>
                <a:latin typeface="Calibri"/>
                <a:ea typeface="ＭＳ Ｐゴシック" panose="020B0600070205080204" pitchFamily="50" charset="-128"/>
              </a:endParaRPr>
            </a:p>
          </p:txBody>
        </p:sp>
        <p:sp>
          <p:nvSpPr>
            <p:cNvPr id="19" name="角丸四角形 18"/>
            <p:cNvSpPr/>
            <p:nvPr/>
          </p:nvSpPr>
          <p:spPr>
            <a:xfrm>
              <a:off x="395536" y="620688"/>
              <a:ext cx="1535610" cy="288032"/>
            </a:xfrm>
            <a:prstGeom prst="roundRect">
              <a:avLst/>
            </a:prstGeom>
            <a:solidFill>
              <a:schemeClr val="accent1">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prstClr val="black"/>
                  </a:solidFill>
                  <a:latin typeface="Calibri"/>
                  <a:ea typeface="ＭＳ Ｐゴシック" panose="020B0600070205080204" pitchFamily="50" charset="-128"/>
                </a:rPr>
                <a:t>４．許可後の対応</a:t>
              </a:r>
            </a:p>
          </p:txBody>
        </p:sp>
      </p:grpSp>
      <p:sp>
        <p:nvSpPr>
          <p:cNvPr id="7" name="角丸四角形 6"/>
          <p:cNvSpPr/>
          <p:nvPr/>
        </p:nvSpPr>
        <p:spPr>
          <a:xfrm>
            <a:off x="10173275" y="179347"/>
            <a:ext cx="1426876" cy="36933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prstClr val="black"/>
                </a:solidFill>
                <a:latin typeface="Calibri"/>
                <a:ea typeface="ＭＳ Ｐゴシック" panose="020B0600070205080204" pitchFamily="50" charset="-128"/>
              </a:rPr>
              <a:t>資料</a:t>
            </a:r>
            <a:r>
              <a:rPr lang="en-US" altLang="ja-JP" dirty="0">
                <a:solidFill>
                  <a:prstClr val="black"/>
                </a:solidFill>
                <a:latin typeface="Calibri"/>
                <a:ea typeface="ＭＳ Ｐゴシック" panose="020B0600070205080204" pitchFamily="50" charset="-128"/>
              </a:rPr>
              <a:t>21-1②</a:t>
            </a:r>
            <a:endParaRPr lang="ja-JP" altLang="en-US" dirty="0">
              <a:solidFill>
                <a:prstClr val="black"/>
              </a:solidFill>
              <a:latin typeface="Calibri"/>
              <a:ea typeface="ＭＳ Ｐゴシック" panose="020B0600070205080204" pitchFamily="50" charset="-128"/>
            </a:endParaRPr>
          </a:p>
        </p:txBody>
      </p:sp>
      <p:sp>
        <p:nvSpPr>
          <p:cNvPr id="12" name="テキスト ボックス 11">
            <a:extLst>
              <a:ext uri="{FF2B5EF4-FFF2-40B4-BE49-F238E27FC236}">
                <a16:creationId xmlns:a16="http://schemas.microsoft.com/office/drawing/2014/main" id="{A785BBAD-18D3-433B-B0DA-E198E1B661B0}"/>
              </a:ext>
            </a:extLst>
          </p:cNvPr>
          <p:cNvSpPr txBox="1"/>
          <p:nvPr/>
        </p:nvSpPr>
        <p:spPr>
          <a:xfrm>
            <a:off x="4156364" y="3799037"/>
            <a:ext cx="1562792" cy="246221"/>
          </a:xfrm>
          <a:prstGeom prst="rect">
            <a:avLst/>
          </a:prstGeom>
          <a:noFill/>
          <a:ln>
            <a:solidFill>
              <a:schemeClr val="tx1"/>
            </a:solidFill>
          </a:ln>
        </p:spPr>
        <p:txBody>
          <a:bodyPr wrap="square" rtlCol="0">
            <a:spAutoFit/>
          </a:bodyPr>
          <a:lstStyle/>
          <a:p>
            <a:r>
              <a:rPr kumimoji="1" lang="ja-JP" altLang="en-US" sz="1000" dirty="0"/>
              <a:t>各公園の許可基準を設定</a:t>
            </a:r>
          </a:p>
        </p:txBody>
      </p:sp>
    </p:spTree>
    <p:extLst>
      <p:ext uri="{BB962C8B-B14F-4D97-AF65-F5344CB8AC3E}">
        <p14:creationId xmlns:p14="http://schemas.microsoft.com/office/powerpoint/2010/main" val="39245112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876</Words>
  <Application>Microsoft Office PowerPoint</Application>
  <PresentationFormat>ワイド画面</PresentationFormat>
  <Paragraphs>64</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府営公園における飲食物提供（物品販売）イベントの考え方について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田口　健</dc:creator>
  <cp:lastModifiedBy>田井中　悠</cp:lastModifiedBy>
  <cp:revision>23</cp:revision>
  <cp:lastPrinted>2026-03-23T10:35:30Z</cp:lastPrinted>
  <dcterms:created xsi:type="dcterms:W3CDTF">2026-03-10T06:54:38Z</dcterms:created>
  <dcterms:modified xsi:type="dcterms:W3CDTF">2026-03-30T08:02:29Z</dcterms:modified>
</cp:coreProperties>
</file>