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32" autoAdjust="0"/>
    <p:restoredTop sz="99823" autoAdjust="0"/>
  </p:normalViewPr>
  <p:slideViewPr>
    <p:cSldViewPr>
      <p:cViewPr varScale="1">
        <p:scale>
          <a:sx n="74" d="100"/>
          <a:sy n="74" d="100"/>
        </p:scale>
        <p:origin x="171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0"/>
            <a:ext cx="2949575" cy="498475"/>
          </a:xfrm>
          <a:prstGeom prst="rect">
            <a:avLst/>
          </a:prstGeom>
        </p:spPr>
        <p:txBody>
          <a:bodyPr vert="horz" lIns="91385" tIns="45691" rIns="91385"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8" y="10"/>
            <a:ext cx="2949575" cy="498475"/>
          </a:xfrm>
          <a:prstGeom prst="rect">
            <a:avLst/>
          </a:prstGeom>
        </p:spPr>
        <p:txBody>
          <a:bodyPr vert="horz" lIns="91385" tIns="45691" rIns="91385" bIns="45691" rtlCol="0"/>
          <a:lstStyle>
            <a:lvl1pPr algn="r">
              <a:defRPr sz="1200"/>
            </a:lvl1pPr>
          </a:lstStyle>
          <a:p>
            <a:fld id="{9DEB7A03-D1F0-4374-87ED-DEF52D2E884E}" type="datetimeFigureOut">
              <a:rPr kumimoji="1" lang="ja-JP" altLang="en-US" smtClean="0"/>
              <a:t>2023/2/16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385" tIns="45691" rIns="91385" bIns="45691" rtlCol="0" anchor="ctr"/>
          <a:lstStyle/>
          <a:p>
            <a:endParaRPr lang="ja-JP" altLang="en-US"/>
          </a:p>
        </p:txBody>
      </p:sp>
      <p:sp>
        <p:nvSpPr>
          <p:cNvPr id="5" name="ノート プレースホルダー 4"/>
          <p:cNvSpPr>
            <a:spLocks noGrp="1"/>
          </p:cNvSpPr>
          <p:nvPr>
            <p:ph type="body" sz="quarter" idx="3"/>
          </p:nvPr>
        </p:nvSpPr>
        <p:spPr>
          <a:xfrm>
            <a:off x="681048" y="4783148"/>
            <a:ext cx="5445125" cy="3913187"/>
          </a:xfrm>
          <a:prstGeom prst="rect">
            <a:avLst/>
          </a:prstGeom>
        </p:spPr>
        <p:txBody>
          <a:bodyPr vert="horz" lIns="91385" tIns="45691" rIns="91385" bIns="456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873"/>
            <a:ext cx="2949575" cy="498475"/>
          </a:xfrm>
          <a:prstGeom prst="rect">
            <a:avLst/>
          </a:prstGeom>
        </p:spPr>
        <p:txBody>
          <a:bodyPr vert="horz" lIns="91385" tIns="45691" rIns="91385"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8" y="9440873"/>
            <a:ext cx="2949575" cy="498475"/>
          </a:xfrm>
          <a:prstGeom prst="rect">
            <a:avLst/>
          </a:prstGeom>
        </p:spPr>
        <p:txBody>
          <a:bodyPr vert="horz" lIns="91385" tIns="45691" rIns="91385" bIns="45691" rtlCol="0" anchor="b"/>
          <a:lstStyle>
            <a:lvl1pPr algn="r">
              <a:defRPr sz="1200"/>
            </a:lvl1pPr>
          </a:lstStyle>
          <a:p>
            <a:fld id="{E2DB8297-7E28-4887-AB32-C9FBD02E463B}" type="slidenum">
              <a:rPr kumimoji="1" lang="ja-JP" altLang="en-US" smtClean="0"/>
              <a:t>‹#›</a:t>
            </a:fld>
            <a:endParaRPr kumimoji="1" lang="ja-JP" altLang="en-US"/>
          </a:p>
        </p:txBody>
      </p:sp>
    </p:spTree>
    <p:extLst>
      <p:ext uri="{BB962C8B-B14F-4D97-AF65-F5344CB8AC3E}">
        <p14:creationId xmlns:p14="http://schemas.microsoft.com/office/powerpoint/2010/main" val="4294096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4675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E90ED720-0104-4369-84BC-D37694168613}" type="datetimeFigureOut">
              <a:rPr kumimoji="1" lang="ja-JP" altLang="en-US" smtClean="0"/>
              <a:t>2023/2/16</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8244407" y="168148"/>
            <a:ext cx="782673" cy="309985"/>
          </a:xfrm>
          <a:prstGeom prst="rect">
            <a:avLst/>
          </a:prstGeom>
          <a:ln w="6350"/>
        </p:spPr>
        <p:style>
          <a:lnRef idx="2">
            <a:schemeClr val="dk1"/>
          </a:lnRef>
          <a:fillRef idx="1">
            <a:schemeClr val="lt1"/>
          </a:fillRef>
          <a:effectRef idx="0">
            <a:schemeClr val="dk1"/>
          </a:effectRef>
          <a:fontRef idx="minor">
            <a:schemeClr val="dk1"/>
          </a:fontRef>
        </p:style>
        <p:txBody>
          <a:bodyPr lIns="36000" tIns="36000" rIns="36000" bIns="36000" rtlCol="0" anchor="ctr">
            <a:noAutofit/>
          </a:bodyPr>
          <a:lstStyle/>
          <a:p>
            <a:pPr algn="ctr"/>
            <a:r>
              <a:rPr lang="ja-JP" altLang="en-US" sz="900" dirty="0" smtClean="0">
                <a:solidFill>
                  <a:schemeClr val="tx1"/>
                </a:solidFill>
              </a:rPr>
              <a:t>令和</a:t>
            </a:r>
            <a:r>
              <a:rPr lang="ja-JP" altLang="en-US" sz="900" dirty="0">
                <a:solidFill>
                  <a:schemeClr val="tx1"/>
                </a:solidFill>
                <a:latin typeface="+mn-ea"/>
              </a:rPr>
              <a:t>５</a:t>
            </a:r>
            <a:r>
              <a:rPr lang="ja-JP" altLang="en-US" sz="900" dirty="0" smtClean="0">
                <a:solidFill>
                  <a:schemeClr val="tx1"/>
                </a:solidFill>
              </a:rPr>
              <a:t>年</a:t>
            </a:r>
            <a:r>
              <a:rPr lang="ja-JP" altLang="en-US" sz="900" dirty="0">
                <a:solidFill>
                  <a:schemeClr val="tx1"/>
                </a:solidFill>
                <a:latin typeface="+mn-ea"/>
              </a:rPr>
              <a:t>２</a:t>
            </a:r>
            <a:r>
              <a:rPr lang="ja-JP" altLang="en-US" sz="900" dirty="0">
                <a:solidFill>
                  <a:schemeClr val="tx1"/>
                </a:solidFill>
              </a:rPr>
              <a:t>月</a:t>
            </a:r>
            <a:endParaRPr lang="en-US" altLang="ja-JP" sz="900" dirty="0">
              <a:solidFill>
                <a:schemeClr val="tx1"/>
              </a:solidFill>
            </a:endParaRPr>
          </a:p>
          <a:p>
            <a:pPr algn="ctr"/>
            <a:r>
              <a:rPr kumimoji="1" lang="ja-JP" altLang="en-US" sz="900" dirty="0"/>
              <a:t>行政経営課</a:t>
            </a:r>
          </a:p>
        </p:txBody>
      </p:sp>
      <p:sp>
        <p:nvSpPr>
          <p:cNvPr id="2" name="角丸四角形 1"/>
          <p:cNvSpPr/>
          <p:nvPr/>
        </p:nvSpPr>
        <p:spPr>
          <a:xfrm>
            <a:off x="162749" y="544292"/>
            <a:ext cx="8864331" cy="999621"/>
          </a:xfrm>
          <a:prstGeom prst="roundRect">
            <a:avLst/>
          </a:prstGeom>
          <a:solidFill>
            <a:schemeClr val="accent1">
              <a:lumMod val="20000"/>
              <a:lumOff val="80000"/>
              <a:alpha val="5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eaLnBrk="0" hangingPunct="0">
              <a:lnSpc>
                <a:spcPts val="1100"/>
              </a:lnSpc>
            </a:pPr>
            <a:r>
              <a:rPr lang="ja-JP" altLang="en-US" sz="900" b="1" dirty="0" smtClean="0">
                <a:latin typeface="+mn-ea"/>
                <a:cs typeface="メイリオ" pitchFamily="50" charset="-128"/>
              </a:rPr>
              <a:t>○大阪</a:t>
            </a:r>
            <a:r>
              <a:rPr lang="ja-JP" altLang="en-US" sz="900" b="1" dirty="0">
                <a:latin typeface="+mn-ea"/>
                <a:cs typeface="メイリオ" pitchFamily="50" charset="-128"/>
              </a:rPr>
              <a:t>府</a:t>
            </a:r>
            <a:r>
              <a:rPr lang="ja-JP" altLang="en-US" sz="900" b="1" dirty="0" smtClean="0">
                <a:latin typeface="+mn-ea"/>
                <a:cs typeface="メイリオ" pitchFamily="50" charset="-128"/>
              </a:rPr>
              <a:t>行政</a:t>
            </a:r>
            <a:r>
              <a:rPr lang="ja-JP" altLang="en-US" sz="900" b="1" dirty="0">
                <a:latin typeface="+mn-ea"/>
                <a:cs typeface="メイリオ" pitchFamily="50" charset="-128"/>
              </a:rPr>
              <a:t>経営の取組みは、行財政改革推進プラン（案）（平成</a:t>
            </a:r>
            <a:r>
              <a:rPr lang="en-US" altLang="ja-JP" sz="900" b="1" dirty="0">
                <a:latin typeface="+mn-ea"/>
                <a:cs typeface="メイリオ" pitchFamily="50" charset="-128"/>
              </a:rPr>
              <a:t>27</a:t>
            </a:r>
            <a:r>
              <a:rPr lang="ja-JP" altLang="en-US" sz="900" b="1" dirty="0">
                <a:latin typeface="+mn-ea"/>
                <a:cs typeface="メイリオ" pitchFamily="50" charset="-128"/>
              </a:rPr>
              <a:t>～</a:t>
            </a:r>
            <a:r>
              <a:rPr lang="en-US" altLang="ja-JP" sz="900" b="1" dirty="0">
                <a:latin typeface="+mn-ea"/>
                <a:cs typeface="メイリオ" pitchFamily="50" charset="-128"/>
              </a:rPr>
              <a:t>29</a:t>
            </a:r>
            <a:r>
              <a:rPr lang="ja-JP" altLang="en-US" sz="900" b="1" dirty="0">
                <a:latin typeface="+mn-ea"/>
                <a:cs typeface="メイリオ" pitchFamily="50" charset="-128"/>
              </a:rPr>
              <a:t>年度）終了後も、「自律的で創造性を発揮する行財政運営体制の確立」に向けた改革の取組みを継続</a:t>
            </a:r>
            <a:r>
              <a:rPr lang="ja-JP" altLang="en-US" sz="900" b="1" dirty="0" smtClean="0">
                <a:latin typeface="+mn-ea"/>
                <a:cs typeface="メイリオ" pitchFamily="50" charset="-128"/>
              </a:rPr>
              <a:t>する</a:t>
            </a:r>
            <a:endParaRPr lang="en-US" altLang="ja-JP" sz="900" b="1" dirty="0" smtClean="0">
              <a:latin typeface="+mn-ea"/>
              <a:cs typeface="メイリオ" pitchFamily="50" charset="-128"/>
            </a:endParaRPr>
          </a:p>
          <a:p>
            <a:pPr eaLnBrk="0" hangingPunct="0">
              <a:lnSpc>
                <a:spcPts val="1100"/>
              </a:lnSpc>
            </a:pPr>
            <a:r>
              <a:rPr lang="ja-JP" altLang="en-US" sz="900" b="1" dirty="0">
                <a:latin typeface="+mn-ea"/>
                <a:cs typeface="メイリオ" pitchFamily="50" charset="-128"/>
              </a:rPr>
              <a:t>　</a:t>
            </a:r>
            <a:r>
              <a:rPr lang="ja-JP" altLang="en-US" sz="900" b="1" dirty="0" smtClean="0">
                <a:latin typeface="+mn-ea"/>
                <a:cs typeface="メイリオ" pitchFamily="50" charset="-128"/>
              </a:rPr>
              <a:t>ため、「</a:t>
            </a:r>
            <a:r>
              <a:rPr lang="ja-JP" altLang="en-US" sz="900" b="1" dirty="0">
                <a:latin typeface="+mn-ea"/>
                <a:cs typeface="メイリオ" pitchFamily="50" charset="-128"/>
              </a:rPr>
              <a:t>新たな行政経営の取組み」及び「健全で規律ある行財政運営」について、毎年度の府の取組みをとりまとめたもの</a:t>
            </a:r>
            <a:r>
              <a:rPr lang="ja-JP" altLang="en-US" sz="900" b="1" dirty="0" smtClean="0">
                <a:latin typeface="+mn-ea"/>
                <a:cs typeface="メイリオ" pitchFamily="50" charset="-128"/>
              </a:rPr>
              <a:t>。</a:t>
            </a:r>
            <a:endParaRPr lang="en-US" altLang="ja-JP" sz="900" b="1" dirty="0" smtClean="0">
              <a:latin typeface="+mn-ea"/>
              <a:cs typeface="メイリオ" pitchFamily="50" charset="-128"/>
            </a:endParaRPr>
          </a:p>
          <a:p>
            <a:pPr eaLnBrk="0" hangingPunct="0">
              <a:lnSpc>
                <a:spcPts val="300"/>
              </a:lnSpc>
            </a:pPr>
            <a:endParaRPr lang="ja-JP" altLang="en-US" sz="900" b="1" dirty="0">
              <a:latin typeface="+mn-ea"/>
              <a:cs typeface="メイリオ" pitchFamily="50" charset="-128"/>
            </a:endParaRPr>
          </a:p>
          <a:p>
            <a:pPr eaLnBrk="0" hangingPunct="0">
              <a:lnSpc>
                <a:spcPts val="1100"/>
              </a:lnSpc>
            </a:pPr>
            <a:r>
              <a:rPr lang="ja-JP" altLang="en-US" sz="900" b="1" dirty="0">
                <a:latin typeface="+mn-ea"/>
                <a:cs typeface="メイリオ" pitchFamily="50" charset="-128"/>
              </a:rPr>
              <a:t>○今後も、持続可能な</a:t>
            </a:r>
            <a:r>
              <a:rPr lang="ja-JP" altLang="en-US" sz="900" b="1" dirty="0" smtClean="0">
                <a:latin typeface="+mn-ea"/>
                <a:cs typeface="メイリオ" pitchFamily="50" charset="-128"/>
              </a:rPr>
              <a:t>社会を</a:t>
            </a:r>
            <a:r>
              <a:rPr lang="ja-JP" altLang="en-US" sz="900" b="1" dirty="0">
                <a:latin typeface="+mn-ea"/>
                <a:cs typeface="メイリオ" pitchFamily="50" charset="-128"/>
              </a:rPr>
              <a:t>構築していくため、府は、府民・企業・市町村・国との連携</a:t>
            </a:r>
            <a:r>
              <a:rPr lang="ja-JP" altLang="en-US" sz="900" b="1" dirty="0" smtClean="0">
                <a:latin typeface="+mn-ea"/>
                <a:cs typeface="メイリオ" pitchFamily="50" charset="-128"/>
              </a:rPr>
              <a:t>を一層深め、社会</a:t>
            </a:r>
            <a:r>
              <a:rPr lang="ja-JP" altLang="en-US" sz="900" b="1" dirty="0">
                <a:latin typeface="+mn-ea"/>
                <a:cs typeface="メイリオ" pitchFamily="50" charset="-128"/>
              </a:rPr>
              <a:t>全体で課題解決する「起点」としての役割を果たすとともに、新たな技術も</a:t>
            </a:r>
            <a:r>
              <a:rPr lang="ja-JP" altLang="en-US" sz="900" b="1" dirty="0" smtClean="0">
                <a:latin typeface="+mn-ea"/>
                <a:cs typeface="メイリオ" pitchFamily="50" charset="-128"/>
              </a:rPr>
              <a:t>活</a:t>
            </a:r>
            <a:endParaRPr lang="en-US" altLang="ja-JP" sz="900" b="1" dirty="0" smtClean="0">
              <a:latin typeface="+mn-ea"/>
              <a:cs typeface="メイリオ" pitchFamily="50" charset="-128"/>
            </a:endParaRPr>
          </a:p>
          <a:p>
            <a:pPr eaLnBrk="0" hangingPunct="0">
              <a:lnSpc>
                <a:spcPts val="1100"/>
              </a:lnSpc>
            </a:pPr>
            <a:r>
              <a:rPr lang="ja-JP" altLang="en-US" sz="900" b="1" dirty="0">
                <a:latin typeface="+mn-ea"/>
                <a:cs typeface="メイリオ" pitchFamily="50" charset="-128"/>
              </a:rPr>
              <a:t>　</a:t>
            </a:r>
            <a:r>
              <a:rPr lang="ja-JP" altLang="en-US" sz="900" b="1" dirty="0" smtClean="0">
                <a:latin typeface="+mn-ea"/>
                <a:cs typeface="メイリオ" pitchFamily="50" charset="-128"/>
              </a:rPr>
              <a:t> </a:t>
            </a:r>
            <a:r>
              <a:rPr lang="ja-JP" altLang="en-US" sz="900" b="1" dirty="0" err="1" smtClean="0">
                <a:latin typeface="+mn-ea"/>
                <a:cs typeface="メイリオ" pitchFamily="50" charset="-128"/>
              </a:rPr>
              <a:t>用</a:t>
            </a:r>
            <a:r>
              <a:rPr lang="ja-JP" altLang="en-US" sz="900" b="1" dirty="0" err="1">
                <a:latin typeface="+mn-ea"/>
                <a:cs typeface="メイリオ" pitchFamily="50" charset="-128"/>
              </a:rPr>
              <a:t>し</a:t>
            </a:r>
            <a:r>
              <a:rPr lang="ja-JP" altLang="en-US" sz="900" b="1" dirty="0" smtClean="0">
                <a:latin typeface="+mn-ea"/>
                <a:cs typeface="メイリオ" pitchFamily="50" charset="-128"/>
              </a:rPr>
              <a:t>、従来</a:t>
            </a:r>
            <a:r>
              <a:rPr lang="ja-JP" altLang="en-US" sz="900" b="1" dirty="0">
                <a:latin typeface="+mn-ea"/>
                <a:cs typeface="メイリオ" pitchFamily="50" charset="-128"/>
              </a:rPr>
              <a:t>の手法や発想に捉われない行政経営を行って</a:t>
            </a:r>
            <a:r>
              <a:rPr lang="ja-JP" altLang="en-US" sz="900" b="1" dirty="0" smtClean="0">
                <a:latin typeface="+mn-ea"/>
                <a:cs typeface="メイリオ" pitchFamily="50" charset="-128"/>
              </a:rPr>
              <a:t>いくことが必要。</a:t>
            </a:r>
            <a:endParaRPr lang="en-US" altLang="ja-JP" sz="900" b="1" dirty="0" smtClean="0">
              <a:latin typeface="+mn-ea"/>
              <a:cs typeface="メイリオ" pitchFamily="50" charset="-128"/>
            </a:endParaRPr>
          </a:p>
          <a:p>
            <a:pPr eaLnBrk="0" hangingPunct="0">
              <a:lnSpc>
                <a:spcPts val="300"/>
              </a:lnSpc>
            </a:pPr>
            <a:endParaRPr lang="en-US" altLang="ja-JP" sz="900" b="1" dirty="0">
              <a:latin typeface="+mn-ea"/>
              <a:cs typeface="メイリオ" pitchFamily="50" charset="-128"/>
            </a:endParaRPr>
          </a:p>
          <a:p>
            <a:pPr eaLnBrk="0" hangingPunct="0">
              <a:lnSpc>
                <a:spcPts val="1100"/>
              </a:lnSpc>
            </a:pPr>
            <a:r>
              <a:rPr lang="ja-JP" altLang="en-US" sz="900" b="1" dirty="0">
                <a:latin typeface="+mn-ea"/>
              </a:rPr>
              <a:t>○行動指針として、</a:t>
            </a:r>
            <a:r>
              <a:rPr lang="en-US" altLang="ja-JP" sz="900" b="1" dirty="0">
                <a:latin typeface="+mn-ea"/>
              </a:rPr>
              <a:t>『【</a:t>
            </a:r>
            <a:r>
              <a:rPr lang="ja-JP" altLang="en-US" sz="900" b="1" dirty="0">
                <a:latin typeface="+mn-ea"/>
              </a:rPr>
              <a:t>発見</a:t>
            </a:r>
            <a:r>
              <a:rPr lang="en-US" altLang="ja-JP" sz="900" b="1" dirty="0">
                <a:latin typeface="+mn-ea"/>
              </a:rPr>
              <a:t>】</a:t>
            </a:r>
            <a:r>
              <a:rPr lang="ja-JP" altLang="en-US" sz="900" b="1" dirty="0">
                <a:latin typeface="+mn-ea"/>
              </a:rPr>
              <a:t>多様な「知」と交わり、新たな「気づき」を得る</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選択</a:t>
            </a:r>
            <a:r>
              <a:rPr lang="en-US" altLang="ja-JP" sz="900" b="1" dirty="0">
                <a:latin typeface="+mn-ea"/>
              </a:rPr>
              <a:t>】</a:t>
            </a:r>
            <a:r>
              <a:rPr lang="ja-JP" altLang="en-US" sz="900" b="1" dirty="0">
                <a:latin typeface="+mn-ea"/>
              </a:rPr>
              <a:t>多様なプレーヤーを束ね、より良い道筋を見出す</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実践</a:t>
            </a:r>
            <a:r>
              <a:rPr lang="en-US" altLang="ja-JP" sz="900" b="1" dirty="0">
                <a:latin typeface="+mn-ea"/>
              </a:rPr>
              <a:t>】</a:t>
            </a:r>
            <a:r>
              <a:rPr lang="ja-JP" altLang="en-US" sz="900" b="1" dirty="0">
                <a:latin typeface="+mn-ea"/>
              </a:rPr>
              <a:t>固定観念に捉われず、新しい取組</a:t>
            </a:r>
            <a:endParaRPr lang="en-US" altLang="ja-JP" sz="900" b="1" dirty="0">
              <a:latin typeface="+mn-ea"/>
            </a:endParaRPr>
          </a:p>
          <a:p>
            <a:pPr eaLnBrk="0" hangingPunct="0">
              <a:lnSpc>
                <a:spcPts val="1100"/>
              </a:lnSpc>
            </a:pPr>
            <a:r>
              <a:rPr lang="en-US" altLang="ja-JP" sz="900" b="1" dirty="0">
                <a:latin typeface="+mn-ea"/>
              </a:rPr>
              <a:t>    </a:t>
            </a:r>
            <a:r>
              <a:rPr lang="ja-JP" altLang="en-US" sz="900" b="1" dirty="0">
                <a:latin typeface="+mn-ea"/>
              </a:rPr>
              <a:t>みに挑戦する</a:t>
            </a:r>
            <a:r>
              <a:rPr lang="en-US" altLang="ja-JP" sz="900" b="1" dirty="0">
                <a:latin typeface="+mn-ea"/>
              </a:rPr>
              <a:t>』</a:t>
            </a:r>
            <a:r>
              <a:rPr lang="ja-JP" altLang="en-US" sz="900" b="1" dirty="0">
                <a:latin typeface="+mn-ea"/>
              </a:rPr>
              <a:t> を掲げ、以下の取組みを推進する。</a:t>
            </a:r>
          </a:p>
        </p:txBody>
      </p:sp>
      <p:sp>
        <p:nvSpPr>
          <p:cNvPr id="116" name="角丸四角形 115"/>
          <p:cNvSpPr/>
          <p:nvPr/>
        </p:nvSpPr>
        <p:spPr>
          <a:xfrm>
            <a:off x="162749" y="1628800"/>
            <a:ext cx="8864331" cy="5229200"/>
          </a:xfrm>
          <a:prstGeom prst="roundRect">
            <a:avLst>
              <a:gd name="adj" fmla="val 0"/>
            </a:avLst>
          </a:prstGeom>
          <a:solidFill>
            <a:schemeClr val="accent1">
              <a:lumMod val="20000"/>
              <a:lumOff val="8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rot="0" spcFirstLastPara="0" vert="horz" wrap="square" lIns="108000" tIns="0" rIns="108000" bIns="0" numCol="1" spcCol="0" rtlCol="0" fromWordArt="0" anchor="ctr" anchorCtr="0" forceAA="0" compatLnSpc="1">
            <a:prstTxWarp prst="textNoShape">
              <a:avLst/>
            </a:prstTxWarp>
            <a:noAutofit/>
          </a:bodyPr>
          <a:lstStyle/>
          <a:p>
            <a:pPr>
              <a:tabLst>
                <a:tab pos="266668" algn="l"/>
              </a:tabLst>
            </a:pPr>
            <a:r>
              <a:rPr lang="ja-JP" altLang="en-US" sz="1400" b="1">
                <a:solidFill>
                  <a:srgbClr val="000000"/>
                </a:solidFill>
                <a:latin typeface="ＭＳ Ｐゴシック"/>
                <a:ea typeface="メイリオ"/>
                <a:cs typeface="ＭＳ Ｐゴシック"/>
              </a:rPr>
              <a:t>　</a:t>
            </a:r>
            <a:endParaRPr lang="ja-JP" altLang="en-US" sz="1200">
              <a:latin typeface="ＭＳ Ｐゴシック"/>
              <a:cs typeface="ＭＳ Ｐゴシック"/>
            </a:endParaRPr>
          </a:p>
        </p:txBody>
      </p:sp>
      <p:sp>
        <p:nvSpPr>
          <p:cNvPr id="48" name="角丸四角形 77"/>
          <p:cNvSpPr>
            <a:spLocks noChangeArrowheads="1"/>
          </p:cNvSpPr>
          <p:nvPr/>
        </p:nvSpPr>
        <p:spPr bwMode="auto">
          <a:xfrm>
            <a:off x="326320" y="1783002"/>
            <a:ext cx="8594711" cy="4500000"/>
          </a:xfrm>
          <a:prstGeom prst="roundRect">
            <a:avLst>
              <a:gd name="adj" fmla="val 1820"/>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7" name="角丸四角形 66"/>
          <p:cNvSpPr/>
          <p:nvPr/>
        </p:nvSpPr>
        <p:spPr>
          <a:xfrm>
            <a:off x="251520" y="1684862"/>
            <a:ext cx="1604837" cy="20149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新たな行政経営の取組み</a:t>
            </a:r>
          </a:p>
        </p:txBody>
      </p:sp>
      <p:sp>
        <p:nvSpPr>
          <p:cNvPr id="115" name="正方形/長方形 114"/>
          <p:cNvSpPr/>
          <p:nvPr/>
        </p:nvSpPr>
        <p:spPr>
          <a:xfrm>
            <a:off x="587480" y="1935518"/>
            <a:ext cx="3840504" cy="4301314"/>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117" name="グループ化 116"/>
          <p:cNvGrpSpPr/>
          <p:nvPr/>
        </p:nvGrpSpPr>
        <p:grpSpPr>
          <a:xfrm>
            <a:off x="685583" y="2009647"/>
            <a:ext cx="3533256" cy="4144963"/>
            <a:chOff x="3932103" y="4329974"/>
            <a:chExt cx="1695516" cy="1846575"/>
          </a:xfrm>
        </p:grpSpPr>
        <p:sp>
          <p:nvSpPr>
            <p:cNvPr id="36" name="正方形/長方形 35"/>
            <p:cNvSpPr/>
            <p:nvPr/>
          </p:nvSpPr>
          <p:spPr>
            <a:xfrm>
              <a:off x="3935403" y="4329974"/>
              <a:ext cx="1688915" cy="1254667"/>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0" rtlCol="0" anchor="t"/>
            <a:lstStyle/>
            <a:p>
              <a:pPr>
                <a:lnSpc>
                  <a:spcPts val="10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スマートシティ戦略の推進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データの利活用の推進</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①オープンデータ</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②大阪広域データ連携基盤（</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ORDEN</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の運用及び活用促進</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データ</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分析に基づいた効果的な政策立案（</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EBPM</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行政手続きのオンライン化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３つのレスの推進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・はんこレス、ペーパーレス、</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キャッシュレス</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を活用した社会課題解決</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等を活用した相談体制の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充実</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チャットボット</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等相談</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を活用した業務の効率化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音声認識技術（</a:t>
              </a:r>
              <a:r>
                <a:rPr lang="en-US" altLang="zh-TW"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a:t>
              </a:r>
              <a:r>
                <a:rPr lang="zh-TW"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議事録作成</a:t>
              </a:r>
              <a:endParaRPr lang="en-US" altLang="zh-TW"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を活用した庁内業務の効率化</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デジタル技術を活用した都市基盤施設の維持管理</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都市基盤施設維持管理データベースシステム</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まいど通報システム</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932103" y="5670609"/>
              <a:ext cx="1695516" cy="505940"/>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0" bIns="0" rtlCol="0" anchor="t"/>
            <a:lstStyle/>
            <a:p>
              <a:pPr lvl="0">
                <a:lnSpc>
                  <a:spcPts val="800"/>
                </a:lnSpc>
                <a:defRPr/>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分かりやすい表示</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・おおさか防災ネット</a:t>
              </a:r>
              <a:endParaRPr lang="en-US" altLang="zh-TW"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・水防災情報システム</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defRPr/>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メタバースを活用した大阪の魅力発信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
                </a:lnSpc>
                <a:defRPr/>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buFont typeface="Wingdings" panose="05000000000000000000" pitchFamily="2" charset="2"/>
                <a:buChar char="l"/>
                <a:defRPr/>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企業等との連携による情報発信</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・企業のネットワーク等を活用した府政</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p>
            <a:p>
              <a:pPr>
                <a:defRPr/>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OSAKA KOUMIN Action Platform</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を通じた府政</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p>
          </p:txBody>
        </p:sp>
      </p:grpSp>
      <p:sp>
        <p:nvSpPr>
          <p:cNvPr id="82" name="正方形/長方形 35"/>
          <p:cNvSpPr>
            <a:spLocks noChangeArrowheads="1"/>
          </p:cNvSpPr>
          <p:nvPr/>
        </p:nvSpPr>
        <p:spPr bwMode="auto">
          <a:xfrm>
            <a:off x="1938738" y="191517"/>
            <a:ext cx="5801614" cy="369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spAutoFit/>
          </a:bodyPr>
          <a:lstStyle/>
          <a:p>
            <a:pPr algn="ctr" fontAlgn="base">
              <a:spcBef>
                <a:spcPct val="0"/>
              </a:spcBef>
              <a:spcAft>
                <a:spcPct val="0"/>
              </a:spcAft>
            </a:pPr>
            <a:r>
              <a:rPr lang="ja-JP" altLang="en-US" b="1" dirty="0" smtClean="0">
                <a:latin typeface="メイリオ" pitchFamily="50" charset="-128"/>
                <a:ea typeface="メイリオ" pitchFamily="50" charset="-128"/>
                <a:cs typeface="メイリオ" pitchFamily="50" charset="-128"/>
              </a:rPr>
              <a:t>令和５年度 </a:t>
            </a:r>
            <a:r>
              <a:rPr lang="ja-JP" altLang="en-US" b="1" dirty="0">
                <a:latin typeface="メイリオ" pitchFamily="50" charset="-128"/>
                <a:ea typeface="メイリオ" pitchFamily="50" charset="-128"/>
                <a:cs typeface="メイリオ" pitchFamily="50" charset="-128"/>
              </a:rPr>
              <a:t>大阪府</a:t>
            </a:r>
            <a:r>
              <a:rPr lang="ja-JP" altLang="ja-JP" b="1" dirty="0">
                <a:latin typeface="メイリオ" pitchFamily="50" charset="-128"/>
                <a:ea typeface="メイリオ" pitchFamily="50" charset="-128"/>
                <a:cs typeface="メイリオ" pitchFamily="50" charset="-128"/>
              </a:rPr>
              <a:t>行政経営</a:t>
            </a:r>
            <a:r>
              <a:rPr lang="ja-JP" altLang="en-US" b="1">
                <a:latin typeface="メイリオ" pitchFamily="50" charset="-128"/>
                <a:ea typeface="メイリオ" pitchFamily="50" charset="-128"/>
                <a:cs typeface="メイリオ" pitchFamily="50" charset="-128"/>
              </a:rPr>
              <a:t>の</a:t>
            </a:r>
            <a:r>
              <a:rPr lang="ja-JP" altLang="en-US" b="1" smtClean="0">
                <a:latin typeface="メイリオ" pitchFamily="50" charset="-128"/>
                <a:ea typeface="メイリオ" pitchFamily="50" charset="-128"/>
                <a:cs typeface="メイリオ" pitchFamily="50" charset="-128"/>
              </a:rPr>
              <a:t>取組みに</a:t>
            </a:r>
            <a:r>
              <a:rPr lang="ja-JP" altLang="en-US" b="1" dirty="0">
                <a:latin typeface="メイリオ" pitchFamily="50" charset="-128"/>
                <a:ea typeface="メイリオ" pitchFamily="50" charset="-128"/>
                <a:cs typeface="メイリオ" pitchFamily="50" charset="-128"/>
              </a:rPr>
              <a:t>ついて </a:t>
            </a:r>
            <a:endParaRPr lang="ja-JP" altLang="ja-JP" sz="900" dirty="0">
              <a:solidFill>
                <a:srgbClr val="FF0000"/>
              </a:solidFill>
              <a:latin typeface="Arial" pitchFamily="34" charset="0"/>
              <a:ea typeface="ＭＳ Ｐゴシック" pitchFamily="50" charset="-128"/>
              <a:cs typeface="ＭＳ Ｐゴシック" pitchFamily="50" charset="-128"/>
            </a:endParaRPr>
          </a:p>
        </p:txBody>
      </p:sp>
      <p:sp>
        <p:nvSpPr>
          <p:cNvPr id="38" name="角丸四角形 11"/>
          <p:cNvSpPr>
            <a:spLocks noChangeArrowheads="1"/>
          </p:cNvSpPr>
          <p:nvPr/>
        </p:nvSpPr>
        <p:spPr bwMode="auto">
          <a:xfrm>
            <a:off x="5107236" y="5613904"/>
            <a:ext cx="3245819" cy="264694"/>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fontAlgn="base">
              <a:spcBef>
                <a:spcPct val="0"/>
              </a:spcBef>
              <a:spcAft>
                <a:spcPct val="0"/>
              </a:spcAft>
            </a:pPr>
            <a:endParaRPr lang="en-US" altLang="ja-JP" sz="1100" b="1" dirty="0">
              <a:solidFill>
                <a:srgbClr val="000000"/>
              </a:solidFill>
              <a:latin typeface="メイリオ" pitchFamily="50" charset="-128"/>
              <a:ea typeface="メイリオ" pitchFamily="50" charset="-128"/>
              <a:cs typeface="メイリオ" pitchFamily="50" charset="-128"/>
            </a:endParaRPr>
          </a:p>
        </p:txBody>
      </p:sp>
      <p:grpSp>
        <p:nvGrpSpPr>
          <p:cNvPr id="13" name="グループ化 12"/>
          <p:cNvGrpSpPr/>
          <p:nvPr/>
        </p:nvGrpSpPr>
        <p:grpSpPr>
          <a:xfrm>
            <a:off x="258917" y="6432604"/>
            <a:ext cx="8632609" cy="365532"/>
            <a:chOff x="258917" y="6492226"/>
            <a:chExt cx="8632609" cy="365532"/>
          </a:xfrm>
        </p:grpSpPr>
        <p:sp>
          <p:nvSpPr>
            <p:cNvPr id="57" name="角丸四角形 77"/>
            <p:cNvSpPr>
              <a:spLocks noChangeArrowheads="1"/>
            </p:cNvSpPr>
            <p:nvPr/>
          </p:nvSpPr>
          <p:spPr bwMode="auto">
            <a:xfrm>
              <a:off x="323526" y="6657411"/>
              <a:ext cx="8568000" cy="200347"/>
            </a:xfrm>
            <a:prstGeom prst="roundRect">
              <a:avLst>
                <a:gd name="adj" fmla="val 8387"/>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2" name="角丸四角形 61"/>
            <p:cNvSpPr/>
            <p:nvPr/>
          </p:nvSpPr>
          <p:spPr>
            <a:xfrm>
              <a:off x="258917" y="6492226"/>
              <a:ext cx="1576779" cy="206675"/>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900" b="1"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健全で規律ある行財政運営</a:t>
              </a:r>
            </a:p>
          </p:txBody>
        </p:sp>
        <p:sp>
          <p:nvSpPr>
            <p:cNvPr id="43" name="角丸四角形 11"/>
            <p:cNvSpPr>
              <a:spLocks noChangeArrowheads="1"/>
            </p:cNvSpPr>
            <p:nvPr/>
          </p:nvSpPr>
          <p:spPr bwMode="auto">
            <a:xfrm>
              <a:off x="481968" y="6670481"/>
              <a:ext cx="8122480" cy="187277"/>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algn="dist" fontAlgn="base">
                <a:spcBef>
                  <a:spcPct val="0"/>
                </a:spcBef>
                <a:spcAft>
                  <a:spcPct val="0"/>
                </a:spcAft>
              </a:pPr>
              <a:r>
                <a:rPr lang="ja-JP" altLang="en-US" sz="900" b="1" dirty="0">
                  <a:solidFill>
                    <a:srgbClr val="000000"/>
                  </a:solidFill>
                  <a:latin typeface="メイリオ" pitchFamily="50" charset="-128"/>
                  <a:ea typeface="メイリオ" pitchFamily="50" charset="-128"/>
                  <a:cs typeface="メイリオ" pitchFamily="50" charset="-128"/>
                </a:rPr>
                <a:t>■ </a:t>
              </a:r>
              <a:r>
                <a:rPr lang="ja-JP" altLang="ja-JP" sz="900" b="1" dirty="0">
                  <a:solidFill>
                    <a:srgbClr val="000000"/>
                  </a:solidFill>
                  <a:latin typeface="メイリオ" pitchFamily="50" charset="-128"/>
                  <a:ea typeface="メイリオ" pitchFamily="50" charset="-128"/>
                  <a:cs typeface="メイリオ" pitchFamily="50" charset="-128"/>
                </a:rPr>
                <a:t>組織</a:t>
              </a:r>
              <a:r>
                <a:rPr lang="ja-JP" altLang="en-US" sz="900" b="1" dirty="0">
                  <a:solidFill>
                    <a:srgbClr val="000000"/>
                  </a:solidFill>
                  <a:latin typeface="メイリオ" pitchFamily="50" charset="-128"/>
                  <a:ea typeface="メイリオ" pitchFamily="50" charset="-128"/>
                  <a:cs typeface="メイリオ" pitchFamily="50" charset="-128"/>
                </a:rPr>
                <a:t>運営</a:t>
              </a:r>
              <a:r>
                <a:rPr lang="ja-JP" altLang="ja-JP" sz="900" b="1" dirty="0">
                  <a:solidFill>
                    <a:srgbClr val="000000"/>
                  </a:solidFill>
                  <a:latin typeface="メイリオ" pitchFamily="50" charset="-128"/>
                  <a:ea typeface="メイリオ" pitchFamily="50" charset="-128"/>
                  <a:cs typeface="メイリオ" pitchFamily="50" charset="-128"/>
                </a:rPr>
                <a:t>体制</a:t>
              </a:r>
              <a:r>
                <a:rPr lang="ja-JP" altLang="en-US" sz="900" b="1" dirty="0">
                  <a:solidFill>
                    <a:srgbClr val="000000"/>
                  </a:solidFill>
                  <a:latin typeface="メイリオ" pitchFamily="50" charset="-128"/>
                  <a:ea typeface="メイリオ" pitchFamily="50" charset="-128"/>
                  <a:cs typeface="メイリオ" pitchFamily="50" charset="-128"/>
                </a:rPr>
                <a:t>　　　■ 財政運営　　　■ </a:t>
              </a:r>
              <a:r>
                <a:rPr lang="ja-JP" altLang="ja-JP" sz="900" b="1" dirty="0">
                  <a:solidFill>
                    <a:srgbClr val="000000"/>
                  </a:solidFill>
                  <a:latin typeface="メイリオ" pitchFamily="50" charset="-128"/>
                  <a:ea typeface="メイリオ" pitchFamily="50" charset="-128"/>
                  <a:cs typeface="メイリオ" pitchFamily="50" charset="-128"/>
                </a:rPr>
                <a:t>出資法人等の改革</a:t>
              </a:r>
              <a:r>
                <a:rPr lang="ja-JP" altLang="en-US" sz="900" b="1" dirty="0">
                  <a:solidFill>
                    <a:srgbClr val="000000"/>
                  </a:solidFill>
                  <a:latin typeface="メイリオ" pitchFamily="50" charset="-128"/>
                  <a:ea typeface="メイリオ" pitchFamily="50" charset="-128"/>
                  <a:cs typeface="メイリオ" pitchFamily="50" charset="-128"/>
                </a:rPr>
                <a:t>　　　■ </a:t>
              </a:r>
              <a:r>
                <a:rPr lang="ja-JP" altLang="ja-JP" sz="900" b="1" dirty="0">
                  <a:solidFill>
                    <a:srgbClr val="000000"/>
                  </a:solidFill>
                  <a:latin typeface="メイリオ" pitchFamily="50" charset="-128"/>
                  <a:ea typeface="メイリオ" pitchFamily="50" charset="-128"/>
                  <a:cs typeface="メイリオ" pitchFamily="50" charset="-128"/>
                </a:rPr>
                <a:t>公の施設の改革</a:t>
              </a:r>
              <a:endParaRPr lang="en-US" altLang="ja-JP" sz="900" b="1" dirty="0">
                <a:solidFill>
                  <a:srgbClr val="000000"/>
                </a:solidFill>
                <a:latin typeface="メイリオ" pitchFamily="50" charset="-128"/>
                <a:ea typeface="メイリオ" pitchFamily="50" charset="-128"/>
                <a:cs typeface="メイリオ" pitchFamily="50" charset="-128"/>
              </a:endParaRPr>
            </a:p>
          </p:txBody>
        </p:sp>
      </p:grpSp>
      <p:grpSp>
        <p:nvGrpSpPr>
          <p:cNvPr id="63" name="グループ化 62"/>
          <p:cNvGrpSpPr/>
          <p:nvPr/>
        </p:nvGrpSpPr>
        <p:grpSpPr>
          <a:xfrm>
            <a:off x="4490994" y="1935518"/>
            <a:ext cx="4257470" cy="4320000"/>
            <a:chOff x="3841150" y="2962993"/>
            <a:chExt cx="2480861" cy="5266677"/>
          </a:xfrm>
        </p:grpSpPr>
        <p:sp>
          <p:nvSpPr>
            <p:cNvPr id="64" name="正方形/長方形 63"/>
            <p:cNvSpPr/>
            <p:nvPr/>
          </p:nvSpPr>
          <p:spPr>
            <a:xfrm>
              <a:off x="3841150" y="2962993"/>
              <a:ext cx="2480861" cy="5266677"/>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65" name="グループ化 64"/>
            <p:cNvGrpSpPr/>
            <p:nvPr/>
          </p:nvGrpSpPr>
          <p:grpSpPr>
            <a:xfrm>
              <a:off x="3892497" y="3053368"/>
              <a:ext cx="2307780" cy="5041931"/>
              <a:chOff x="2590326" y="4253600"/>
              <a:chExt cx="2307780" cy="903239"/>
            </a:xfrm>
          </p:grpSpPr>
          <p:sp>
            <p:nvSpPr>
              <p:cNvPr id="66" name="正方形/長方形 65"/>
              <p:cNvSpPr/>
              <p:nvPr/>
            </p:nvSpPr>
            <p:spPr>
              <a:xfrm>
                <a:off x="2593146" y="4253600"/>
                <a:ext cx="2302138" cy="605524"/>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45071" rtlCol="0" anchor="t"/>
              <a:lstStyle/>
              <a:p>
                <a:pPr>
                  <a:lnSpc>
                    <a:spcPts val="1000"/>
                  </a:lnSpc>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多様な企業との対話によるアイデア収集・市場ニーズ把握</a:t>
                </a:r>
                <a:endPar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・サウンディング型市場調査の実施</a:t>
                </a: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・公民戦略連携デスクの取組み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spc="-1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スマートシティ分野に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おける公民連携による課題</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解決の仕組みづくり</a:t>
                </a:r>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・大阪スマートシティパートナーズフォーラム</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公共施設における民間活力の導入 </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・府営公園の</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PMO</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型指定管理等</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民間の活躍環境の整備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・実証事業推進チーム大阪による企業等への実証フィールドの提供</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民間資金の活用</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①効果的な寄附金</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➁企業版ふるさと納税（</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地方創生応援税制）を活用した地方創生の推進</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➂民間</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の資金提供者と協働した</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等活動</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市町村とのパートナーシップの強化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・公民連携の取組みの市町村への拡大</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・情報システム等の共同調達</a:t>
                </a:r>
              </a:p>
            </p:txBody>
          </p:sp>
          <p:sp>
            <p:nvSpPr>
              <p:cNvPr id="69" name="正方形/長方形 68"/>
              <p:cNvSpPr/>
              <p:nvPr/>
            </p:nvSpPr>
            <p:spPr>
              <a:xfrm>
                <a:off x="2590326" y="4913358"/>
                <a:ext cx="2307780" cy="243481"/>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108000" tIns="45071" rIns="36000" bIns="45071" rtlCol="0" anchor="t"/>
              <a:lstStyle/>
              <a:p>
                <a:pPr>
                  <a:lnSpc>
                    <a:spcPts val="800"/>
                  </a:lnSpc>
                  <a:defRPr/>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l"/>
                  <a:defRPr/>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働き方改革</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defRPr/>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・働きやすい環境づくり</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
                  </a:lnSpc>
                  <a:defRPr/>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・パソコン一斉シャットダウンシステムの運用を契機とした職員の意識</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改革</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
                  </a:lnSpc>
                  <a:defRPr/>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・子育てしやすい環境づくり</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
                  </a:lnSpc>
                  <a:defRPr/>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・勤務時間の柔軟化</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
                  </a:lnSpc>
                  <a:defRPr/>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・働く場所にとらわれない職場環境の</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実現</a:t>
                </a:r>
                <a:r>
                  <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grpSp>
      </p:grpSp>
      <p:sp>
        <p:nvSpPr>
          <p:cNvPr id="45" name="角丸四角形 44"/>
          <p:cNvSpPr/>
          <p:nvPr/>
        </p:nvSpPr>
        <p:spPr>
          <a:xfrm>
            <a:off x="606245" y="4910855"/>
            <a:ext cx="1380543"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効果的な情報発信</a:t>
            </a:r>
          </a:p>
        </p:txBody>
      </p:sp>
      <p:sp>
        <p:nvSpPr>
          <p:cNvPr id="46" name="角丸四角形 45"/>
          <p:cNvSpPr/>
          <p:nvPr/>
        </p:nvSpPr>
        <p:spPr>
          <a:xfrm>
            <a:off x="604084" y="1935518"/>
            <a:ext cx="1444636"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デジタル行政の推進</a:t>
            </a:r>
          </a:p>
        </p:txBody>
      </p:sp>
      <p:sp>
        <p:nvSpPr>
          <p:cNvPr id="49" name="角丸四角形 48"/>
          <p:cNvSpPr/>
          <p:nvPr/>
        </p:nvSpPr>
        <p:spPr>
          <a:xfrm>
            <a:off x="4543208" y="1933704"/>
            <a:ext cx="2089825"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より幅広い共創の仕組みづくり</a:t>
            </a:r>
          </a:p>
        </p:txBody>
      </p:sp>
      <p:sp>
        <p:nvSpPr>
          <p:cNvPr id="50" name="角丸四角形 49"/>
          <p:cNvSpPr/>
          <p:nvPr/>
        </p:nvSpPr>
        <p:spPr>
          <a:xfrm>
            <a:off x="4544721" y="4920258"/>
            <a:ext cx="942930"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働き方改革</a:t>
            </a:r>
          </a:p>
        </p:txBody>
      </p:sp>
    </p:spTree>
    <p:extLst>
      <p:ext uri="{BB962C8B-B14F-4D97-AF65-F5344CB8AC3E}">
        <p14:creationId xmlns:p14="http://schemas.microsoft.com/office/powerpoint/2010/main" val="6805848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EE0CE8-D265-44D7-AC45-155AFD3B7801}">
  <ds:schemaRef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schemas.microsoft.com/office/2006/metadata/propertie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A54ED15C-77D6-4A4F-BF15-0CCD7FDC74DD}">
  <ds:schemaRefs>
    <ds:schemaRef ds:uri="http://schemas.microsoft.com/sharepoint/v3/contenttype/forms"/>
  </ds:schemaRefs>
</ds:datastoreItem>
</file>

<file path=customXml/itemProps3.xml><?xml version="1.0" encoding="utf-8"?>
<ds:datastoreItem xmlns:ds="http://schemas.openxmlformats.org/officeDocument/2006/customXml" ds:itemID="{93FC3A50-A29F-48A0-A63E-7FB876E331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3304</TotalTime>
  <Words>743</Words>
  <Application>Microsoft Office PowerPoint</Application>
  <PresentationFormat>画面に合わせる (4:3)</PresentationFormat>
  <Paragraphs>142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明朝</vt:lpstr>
      <vt:lpstr>メイリオ</vt:lpstr>
      <vt:lpstr>游ゴシック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有紀</dc:creator>
  <cp:lastModifiedBy>宮崎　弘行</cp:lastModifiedBy>
  <cp:revision>432</cp:revision>
  <cp:lastPrinted>2023-02-02T12:09:18Z</cp:lastPrinted>
  <dcterms:created xsi:type="dcterms:W3CDTF">2017-11-09T01:20:01Z</dcterms:created>
  <dcterms:modified xsi:type="dcterms:W3CDTF">2023-02-16T00:42:27Z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