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29"/>
  </p:notesMasterIdLst>
  <p:handoutMasterIdLst>
    <p:handoutMasterId r:id="rId30"/>
  </p:handoutMasterIdLst>
  <p:sldIdLst>
    <p:sldId id="2499" r:id="rId5"/>
    <p:sldId id="2439" r:id="rId6"/>
    <p:sldId id="2347" r:id="rId7"/>
    <p:sldId id="2483" r:id="rId8"/>
    <p:sldId id="2429" r:id="rId9"/>
    <p:sldId id="2508" r:id="rId10"/>
    <p:sldId id="2509" r:id="rId11"/>
    <p:sldId id="2438" r:id="rId12"/>
    <p:sldId id="2419" r:id="rId13"/>
    <p:sldId id="2502" r:id="rId14"/>
    <p:sldId id="2507" r:id="rId15"/>
    <p:sldId id="2497" r:id="rId16"/>
    <p:sldId id="2346" r:id="rId17"/>
    <p:sldId id="2417" r:id="rId18"/>
    <p:sldId id="2418" r:id="rId19"/>
    <p:sldId id="2412" r:id="rId20"/>
    <p:sldId id="2441" r:id="rId21"/>
    <p:sldId id="2442" r:id="rId22"/>
    <p:sldId id="2516" r:id="rId23"/>
    <p:sldId id="2444" r:id="rId24"/>
    <p:sldId id="2466" r:id="rId25"/>
    <p:sldId id="2467" r:id="rId26"/>
    <p:sldId id="2460" r:id="rId27"/>
    <p:sldId id="2461" r:id="rId28"/>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川根　みゆき" initials="川根　みゆき" lastIdx="1" clrIdx="0">
    <p:extLst>
      <p:ext uri="{19B8F6BF-5375-455C-9EA6-DF929625EA0E}">
        <p15:presenceInfo xmlns:p15="http://schemas.microsoft.com/office/powerpoint/2012/main" userId="S-1-5-21-161959346-1900351369-444732941-195774" providerId="AD"/>
      </p:ext>
    </p:extLst>
  </p:cmAuthor>
  <p:cmAuthor id="2" name="岡崎　誠" initials="岡崎　誠" lastIdx="12" clrIdx="1">
    <p:extLst>
      <p:ext uri="{19B8F6BF-5375-455C-9EA6-DF929625EA0E}">
        <p15:presenceInfo xmlns:p15="http://schemas.microsoft.com/office/powerpoint/2012/main" userId="S-1-5-21-161959346-1900351369-444732941-6742" providerId="AD"/>
      </p:ext>
    </p:extLst>
  </p:cmAuthor>
  <p:cmAuthor id="3" name="横山　響" initials="横山　響" lastIdx="0" clrIdx="2">
    <p:extLst>
      <p:ext uri="{19B8F6BF-5375-455C-9EA6-DF929625EA0E}">
        <p15:presenceInfo xmlns:p15="http://schemas.microsoft.com/office/powerpoint/2012/main" userId="S-1-5-21-161959346-1900351369-444732941-1840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EFAD2"/>
    <a:srgbClr val="FFCF37"/>
    <a:srgbClr val="6699FF"/>
    <a:srgbClr val="FFFF99"/>
    <a:srgbClr val="5B9BD5"/>
    <a:srgbClr val="FFFFFF"/>
    <a:srgbClr val="C1E4BE"/>
    <a:srgbClr val="006664"/>
    <a:srgbClr val="2571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71" autoAdjust="0"/>
    <p:restoredTop sz="94434" autoAdjust="0"/>
  </p:normalViewPr>
  <p:slideViewPr>
    <p:cSldViewPr>
      <p:cViewPr varScale="1">
        <p:scale>
          <a:sx n="74" d="100"/>
          <a:sy n="74" d="100"/>
        </p:scale>
        <p:origin x="1536" y="54"/>
      </p:cViewPr>
      <p:guideLst>
        <p:guide orient="horz" pos="2160"/>
        <p:guide pos="2880"/>
      </p:guideLst>
    </p:cSldViewPr>
  </p:slideViewPr>
  <p:outlineViewPr>
    <p:cViewPr>
      <p:scale>
        <a:sx n="33" d="100"/>
        <a:sy n="33" d="100"/>
      </p:scale>
      <p:origin x="0" y="1422"/>
    </p:cViewPr>
  </p:outlineViewPr>
  <p:notesTextViewPr>
    <p:cViewPr>
      <p:scale>
        <a:sx n="50" d="100"/>
        <a:sy n="50" d="100"/>
      </p:scale>
      <p:origin x="0" y="0"/>
    </p:cViewPr>
  </p:notesText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2949575" cy="496888"/>
          </a:xfrm>
          <a:prstGeom prst="rect">
            <a:avLst/>
          </a:prstGeom>
        </p:spPr>
        <p:txBody>
          <a:bodyPr vert="horz" lIns="91417" tIns="45711" rIns="91417" bIns="45711" rtlCol="0"/>
          <a:lstStyle>
            <a:lvl1pPr algn="l">
              <a:defRPr sz="1200"/>
            </a:lvl1pPr>
          </a:lstStyle>
          <a:p>
            <a:r>
              <a:rPr kumimoji="1" lang="ja-JP" altLang="en-US"/>
              <a:t>部局意見照会用</a:t>
            </a:r>
            <a:r>
              <a:rPr kumimoji="1" lang="en-US" altLang="ja-JP"/>
              <a:t>ver.</a:t>
            </a:r>
            <a:endParaRPr kumimoji="1" lang="ja-JP" altLang="en-US"/>
          </a:p>
        </p:txBody>
      </p:sp>
      <p:sp>
        <p:nvSpPr>
          <p:cNvPr id="3" name="日付プレースホルダー 2"/>
          <p:cNvSpPr>
            <a:spLocks noGrp="1"/>
          </p:cNvSpPr>
          <p:nvPr>
            <p:ph type="dt" sz="quarter" idx="1"/>
          </p:nvPr>
        </p:nvSpPr>
        <p:spPr>
          <a:xfrm>
            <a:off x="3856041" y="0"/>
            <a:ext cx="2949575" cy="496888"/>
          </a:xfrm>
          <a:prstGeom prst="rect">
            <a:avLst/>
          </a:prstGeom>
        </p:spPr>
        <p:txBody>
          <a:bodyPr vert="horz" lIns="91417" tIns="45711" rIns="91417" bIns="45711" rtlCol="0"/>
          <a:lstStyle>
            <a:lvl1pPr algn="r">
              <a:defRPr sz="1200"/>
            </a:lvl1pPr>
          </a:lstStyle>
          <a:p>
            <a:fld id="{BF868B9E-B285-4A45-9CF7-6DC8372BDF37}" type="datetimeFigureOut">
              <a:rPr kumimoji="1" lang="ja-JP" altLang="en-US" smtClean="0"/>
              <a:t>2023/3/20</a:t>
            </a:fld>
            <a:endParaRPr kumimoji="1" lang="ja-JP" altLang="en-US"/>
          </a:p>
        </p:txBody>
      </p:sp>
      <p:sp>
        <p:nvSpPr>
          <p:cNvPr id="4" name="フッター プレースホルダー 3"/>
          <p:cNvSpPr>
            <a:spLocks noGrp="1"/>
          </p:cNvSpPr>
          <p:nvPr>
            <p:ph type="ftr" sz="quarter" idx="2"/>
          </p:nvPr>
        </p:nvSpPr>
        <p:spPr>
          <a:xfrm>
            <a:off x="3" y="9440863"/>
            <a:ext cx="2949575" cy="496887"/>
          </a:xfrm>
          <a:prstGeom prst="rect">
            <a:avLst/>
          </a:prstGeom>
        </p:spPr>
        <p:txBody>
          <a:bodyPr vert="horz" lIns="91417" tIns="45711" rIns="91417" bIns="4571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1" y="9440863"/>
            <a:ext cx="2949575" cy="496887"/>
          </a:xfrm>
          <a:prstGeom prst="rect">
            <a:avLst/>
          </a:prstGeom>
        </p:spPr>
        <p:txBody>
          <a:bodyPr vert="horz" lIns="91417" tIns="45711" rIns="91417" bIns="45711" rtlCol="0" anchor="b"/>
          <a:lstStyle>
            <a:lvl1pPr algn="r">
              <a:defRPr sz="1200"/>
            </a:lvl1pPr>
          </a:lstStyle>
          <a:p>
            <a:fld id="{07C14DE1-35E5-49A1-9D54-83ABAF301631}" type="slidenum">
              <a:rPr kumimoji="1" lang="ja-JP" altLang="en-US" smtClean="0"/>
              <a:t>‹#›</a:t>
            </a:fld>
            <a:endParaRPr kumimoji="1" lang="ja-JP" altLang="en-US"/>
          </a:p>
        </p:txBody>
      </p:sp>
    </p:spTree>
    <p:extLst>
      <p:ext uri="{BB962C8B-B14F-4D97-AF65-F5344CB8AC3E}">
        <p14:creationId xmlns:p14="http://schemas.microsoft.com/office/powerpoint/2010/main" val="291048961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4"/>
            <a:ext cx="2949787" cy="496967"/>
          </a:xfrm>
          <a:prstGeom prst="rect">
            <a:avLst/>
          </a:prstGeom>
        </p:spPr>
        <p:txBody>
          <a:bodyPr vert="horz" lIns="91412" tIns="45708" rIns="91412" bIns="45708" rtlCol="0"/>
          <a:lstStyle>
            <a:lvl1pPr algn="l">
              <a:defRPr sz="1200"/>
            </a:lvl1pPr>
          </a:lstStyle>
          <a:p>
            <a:r>
              <a:rPr kumimoji="1" lang="ja-JP" altLang="en-US"/>
              <a:t>部局意見照会用</a:t>
            </a:r>
            <a:r>
              <a:rPr kumimoji="1" lang="en-US" altLang="ja-JP"/>
              <a:t>ver.</a:t>
            </a:r>
            <a:endParaRPr kumimoji="1" lang="ja-JP" altLang="en-US"/>
          </a:p>
        </p:txBody>
      </p:sp>
      <p:sp>
        <p:nvSpPr>
          <p:cNvPr id="3" name="日付プレースホルダー 2"/>
          <p:cNvSpPr>
            <a:spLocks noGrp="1"/>
          </p:cNvSpPr>
          <p:nvPr>
            <p:ph type="dt" idx="1"/>
          </p:nvPr>
        </p:nvSpPr>
        <p:spPr>
          <a:xfrm>
            <a:off x="3855842" y="4"/>
            <a:ext cx="2949787" cy="496967"/>
          </a:xfrm>
          <a:prstGeom prst="rect">
            <a:avLst/>
          </a:prstGeom>
        </p:spPr>
        <p:txBody>
          <a:bodyPr vert="horz" lIns="91412" tIns="45708" rIns="91412" bIns="45708" rtlCol="0"/>
          <a:lstStyle>
            <a:lvl1pPr algn="r">
              <a:defRPr sz="1200"/>
            </a:lvl1pPr>
          </a:lstStyle>
          <a:p>
            <a:fld id="{3F2D28A0-6F62-4A73-959C-6359E5DDD042}" type="datetimeFigureOut">
              <a:rPr kumimoji="1" lang="ja-JP" altLang="en-US" smtClean="0"/>
              <a:t>2023/3/20</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12" tIns="45708" rIns="91412" bIns="45708"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12" tIns="45708" rIns="91412" bIns="457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50"/>
            <a:ext cx="2949787" cy="496967"/>
          </a:xfrm>
          <a:prstGeom prst="rect">
            <a:avLst/>
          </a:prstGeom>
        </p:spPr>
        <p:txBody>
          <a:bodyPr vert="horz" lIns="91412" tIns="45708" rIns="91412" bIns="4570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2" y="9440650"/>
            <a:ext cx="2949787" cy="496967"/>
          </a:xfrm>
          <a:prstGeom prst="rect">
            <a:avLst/>
          </a:prstGeom>
        </p:spPr>
        <p:txBody>
          <a:bodyPr vert="horz" lIns="91412" tIns="45708" rIns="91412" bIns="45708" rtlCol="0" anchor="b"/>
          <a:lstStyle>
            <a:lvl1pPr algn="r">
              <a:defRPr sz="1200"/>
            </a:lvl1pPr>
          </a:lstStyle>
          <a:p>
            <a:fld id="{51875A66-8240-4C7B-8F63-ACC40D2513BA}" type="slidenum">
              <a:rPr kumimoji="1" lang="ja-JP" altLang="en-US" smtClean="0"/>
              <a:t>‹#›</a:t>
            </a:fld>
            <a:endParaRPr kumimoji="1" lang="ja-JP" altLang="en-US"/>
          </a:p>
        </p:txBody>
      </p:sp>
    </p:spTree>
    <p:extLst>
      <p:ext uri="{BB962C8B-B14F-4D97-AF65-F5344CB8AC3E}">
        <p14:creationId xmlns:p14="http://schemas.microsoft.com/office/powerpoint/2010/main" val="3136648269"/>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6388"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11"/>
          </p:nvPr>
        </p:nvSpPr>
        <p:spPr/>
        <p:txBody>
          <a:bodyPr/>
          <a:lstStyle/>
          <a:p>
            <a:fld id="{51875A66-8240-4C7B-8F63-ACC40D2513BA}" type="slidenum">
              <a:rPr kumimoji="1" lang="ja-JP" altLang="en-US" smtClean="0"/>
              <a:t>1</a:t>
            </a:fld>
            <a:endParaRPr kumimoji="1" lang="ja-JP" altLang="en-US"/>
          </a:p>
        </p:txBody>
      </p:sp>
    </p:spTree>
    <p:extLst>
      <p:ext uri="{BB962C8B-B14F-4D97-AF65-F5344CB8AC3E}">
        <p14:creationId xmlns:p14="http://schemas.microsoft.com/office/powerpoint/2010/main" val="1788386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3777EF0-3F4C-46BE-95A4-3421FFFD8177}" type="slidenum">
              <a:rPr lang="ja-JP" altLang="en-US" smtClean="0">
                <a:solidFill>
                  <a:prstClr val="black"/>
                </a:solidFill>
              </a:rPr>
              <a:pPr/>
              <a:t>20</a:t>
            </a:fld>
            <a:endParaRPr lang="ja-JP" altLang="en-US" dirty="0">
              <a:solidFill>
                <a:prstClr val="black"/>
              </a:solidFill>
            </a:endParaRPr>
          </a:p>
        </p:txBody>
      </p:sp>
    </p:spTree>
    <p:extLst>
      <p:ext uri="{BB962C8B-B14F-4D97-AF65-F5344CB8AC3E}">
        <p14:creationId xmlns:p14="http://schemas.microsoft.com/office/powerpoint/2010/main" val="3961677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5B65995-D060-42C8-8F20-A1FCCDAC0113}" type="slidenum">
              <a:rPr lang="ja-JP" altLang="en-US" smtClean="0">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27641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5"/>
          </p:nvPr>
        </p:nvSpPr>
        <p:spPr/>
        <p:txBody>
          <a:bodyPr/>
          <a:lstStyle/>
          <a:p>
            <a:fld id="{51875A66-8240-4C7B-8F63-ACC40D2513BA}" type="slidenum">
              <a:rPr kumimoji="1" lang="ja-JP" altLang="en-US" smtClean="0"/>
              <a:t>2</a:t>
            </a:fld>
            <a:endParaRPr kumimoji="1" lang="ja-JP" altLang="en-US"/>
          </a:p>
        </p:txBody>
      </p:sp>
    </p:spTree>
    <p:extLst>
      <p:ext uri="{BB962C8B-B14F-4D97-AF65-F5344CB8AC3E}">
        <p14:creationId xmlns:p14="http://schemas.microsoft.com/office/powerpoint/2010/main" val="1533611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11"/>
          </p:nvPr>
        </p:nvSpPr>
        <p:spPr/>
        <p:txBody>
          <a:bodyPr/>
          <a:lstStyle/>
          <a:p>
            <a:fld id="{51875A66-8240-4C7B-8F63-ACC40D2513BA}" type="slidenum">
              <a:rPr kumimoji="1" lang="ja-JP" altLang="en-US" smtClean="0"/>
              <a:t>3</a:t>
            </a:fld>
            <a:endParaRPr kumimoji="1" lang="ja-JP" altLang="en-US"/>
          </a:p>
        </p:txBody>
      </p:sp>
    </p:spTree>
    <p:extLst>
      <p:ext uri="{BB962C8B-B14F-4D97-AF65-F5344CB8AC3E}">
        <p14:creationId xmlns:p14="http://schemas.microsoft.com/office/powerpoint/2010/main" val="1098501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66838" y="1139825"/>
            <a:ext cx="4105275" cy="30797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912956">
              <a:defRPr/>
            </a:pPr>
            <a:r>
              <a:rPr lang="ja-JP" altLang="en-US">
                <a:solidFill>
                  <a:prstClr val="black"/>
                </a:solidFill>
                <a:latin typeface="Calibri"/>
                <a:ea typeface="ＭＳ Ｐゴシック" panose="020B0600070205080204" pitchFamily="50" charset="-128"/>
              </a:rPr>
              <a:t>部局意見照会用</a:t>
            </a:r>
            <a:r>
              <a:rPr lang="en-US" altLang="ja-JP">
                <a:solidFill>
                  <a:prstClr val="black"/>
                </a:solidFill>
                <a:latin typeface="Calibri"/>
                <a:ea typeface="ＭＳ Ｐゴシック" panose="020B0600070205080204" pitchFamily="50" charset="-128"/>
              </a:rPr>
              <a:t>ver.</a:t>
            </a:r>
            <a:endParaRPr lang="ja-JP" altLang="en-US">
              <a:solidFill>
                <a:prstClr val="black"/>
              </a:solidFill>
              <a:latin typeface="Calibri"/>
              <a:ea typeface="ＭＳ Ｐゴシック" panose="020B0600070205080204" pitchFamily="50" charset="-128"/>
            </a:endParaRPr>
          </a:p>
        </p:txBody>
      </p:sp>
      <p:sp>
        <p:nvSpPr>
          <p:cNvPr id="5" name="スライド番号プレースホルダー 4"/>
          <p:cNvSpPr>
            <a:spLocks noGrp="1"/>
          </p:cNvSpPr>
          <p:nvPr>
            <p:ph type="sldNum" sz="quarter" idx="11"/>
          </p:nvPr>
        </p:nvSpPr>
        <p:spPr/>
        <p:txBody>
          <a:bodyPr/>
          <a:lstStyle/>
          <a:p>
            <a:pPr defTabSz="912956">
              <a:defRPr/>
            </a:pPr>
            <a:fld id="{51875A66-8240-4C7B-8F63-ACC40D2513BA}" type="slidenum">
              <a:rPr lang="ja-JP" altLang="en-US">
                <a:solidFill>
                  <a:prstClr val="black"/>
                </a:solidFill>
                <a:latin typeface="Calibri"/>
                <a:ea typeface="ＭＳ Ｐゴシック" panose="020B0600070205080204" pitchFamily="50" charset="-128"/>
              </a:rPr>
              <a:pPr defTabSz="912956">
                <a:defRPr/>
              </a:pPr>
              <a:t>4</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055887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11"/>
          </p:nvPr>
        </p:nvSpPr>
        <p:spPr/>
        <p:txBody>
          <a:bodyPr/>
          <a:lstStyle/>
          <a:p>
            <a:fld id="{51875A66-8240-4C7B-8F63-ACC40D2513BA}" type="slidenum">
              <a:rPr kumimoji="1" lang="ja-JP" altLang="en-US" smtClean="0"/>
              <a:t>5</a:t>
            </a:fld>
            <a:endParaRPr kumimoji="1" lang="ja-JP" altLang="en-US"/>
          </a:p>
        </p:txBody>
      </p:sp>
    </p:spTree>
    <p:extLst>
      <p:ext uri="{BB962C8B-B14F-4D97-AF65-F5344CB8AC3E}">
        <p14:creationId xmlns:p14="http://schemas.microsoft.com/office/powerpoint/2010/main" val="3985009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11"/>
          </p:nvPr>
        </p:nvSpPr>
        <p:spPr/>
        <p:txBody>
          <a:bodyPr/>
          <a:lstStyle/>
          <a:p>
            <a:fld id="{51875A66-8240-4C7B-8F63-ACC40D2513BA}" type="slidenum">
              <a:rPr kumimoji="1" lang="ja-JP" altLang="en-US" smtClean="0"/>
              <a:t>6</a:t>
            </a:fld>
            <a:endParaRPr kumimoji="1" lang="ja-JP" altLang="en-US"/>
          </a:p>
        </p:txBody>
      </p:sp>
    </p:spTree>
    <p:extLst>
      <p:ext uri="{BB962C8B-B14F-4D97-AF65-F5344CB8AC3E}">
        <p14:creationId xmlns:p14="http://schemas.microsoft.com/office/powerpoint/2010/main" val="1080938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11"/>
          </p:nvPr>
        </p:nvSpPr>
        <p:spPr/>
        <p:txBody>
          <a:bodyPr/>
          <a:lstStyle/>
          <a:p>
            <a:fld id="{51875A66-8240-4C7B-8F63-ACC40D2513BA}" type="slidenum">
              <a:rPr kumimoji="1" lang="ja-JP" altLang="en-US" smtClean="0"/>
              <a:t>7</a:t>
            </a:fld>
            <a:endParaRPr kumimoji="1" lang="ja-JP" altLang="en-US"/>
          </a:p>
        </p:txBody>
      </p:sp>
    </p:spTree>
    <p:extLst>
      <p:ext uri="{BB962C8B-B14F-4D97-AF65-F5344CB8AC3E}">
        <p14:creationId xmlns:p14="http://schemas.microsoft.com/office/powerpoint/2010/main" val="3213547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7738" y="1350963"/>
            <a:ext cx="4860925" cy="36464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11"/>
          </p:nvPr>
        </p:nvSpPr>
        <p:spPr/>
        <p:txBody>
          <a:bodyPr/>
          <a:lstStyle/>
          <a:p>
            <a:fld id="{51875A66-8240-4C7B-8F63-ACC40D2513BA}" type="slidenum">
              <a:rPr kumimoji="1" lang="ja-JP" altLang="en-US" smtClean="0"/>
              <a:t>9</a:t>
            </a:fld>
            <a:endParaRPr kumimoji="1" lang="ja-JP" altLang="en-US"/>
          </a:p>
        </p:txBody>
      </p:sp>
    </p:spTree>
    <p:extLst>
      <p:ext uri="{BB962C8B-B14F-4D97-AF65-F5344CB8AC3E}">
        <p14:creationId xmlns:p14="http://schemas.microsoft.com/office/powerpoint/2010/main" val="4037391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875A66-8240-4C7B-8F63-ACC40D2513BA}" type="slidenum">
              <a:rPr lang="ja-JP" altLang="en-US">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1560254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F56AAE9-ECED-41AF-A4E1-DA41E7DC0D68}" type="datetime1">
              <a:rPr kumimoji="1" lang="ja-JP" altLang="en-US" smtClean="0"/>
              <a:t>2023/3/20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1104268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97EA9DE-CFC4-436B-B879-3CC0178F26C8}" type="datetime1">
              <a:rPr kumimoji="1" lang="ja-JP" altLang="en-US" smtClean="0"/>
              <a:t>2023/3/20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48304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40"/>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92E5D04-17BF-40B5-88DA-CA64590F6C7F}" type="datetime1">
              <a:rPr kumimoji="1" lang="ja-JP" altLang="en-US" smtClean="0"/>
              <a:t>2023/3/20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2604883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4D73E7B-91A0-4132-A714-448B5020A064}" type="datetime1">
              <a:rPr kumimoji="1" lang="ja-JP" altLang="en-US" smtClean="0"/>
              <a:t>2023/3/20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1800304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0239A39-25E0-4085-A623-6E68AF955856}" type="datetime1">
              <a:rPr kumimoji="1" lang="ja-JP" altLang="en-US" smtClean="0"/>
              <a:t>2023/3/20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4176122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49A3EA5-B6B3-45D8-86B2-981183F3FAD8}" type="datetime1">
              <a:rPr kumimoji="1" lang="ja-JP" altLang="en-US" smtClean="0"/>
              <a:t>2023/3/20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3291856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39150A6-A5F5-465E-918C-1961E176449B}" type="datetime1">
              <a:rPr kumimoji="1" lang="ja-JP" altLang="en-US" smtClean="0"/>
              <a:t>2023/3/20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35261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A8EED59-0E57-48F8-878F-C8F5BF1C3EB6}" type="datetime1">
              <a:rPr kumimoji="1" lang="ja-JP" altLang="en-US" smtClean="0"/>
              <a:t>2023/3/20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2144313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96ED138-04E4-4F74-9358-B9C517F1FC2A}" type="datetime1">
              <a:rPr kumimoji="1" lang="ja-JP" altLang="en-US" smtClean="0"/>
              <a:t>2023/3/20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327276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56C89ED-7ACA-4DAB-825B-EE8CCD700B83}" type="datetime1">
              <a:rPr kumimoji="1" lang="ja-JP" altLang="en-US" smtClean="0"/>
              <a:t>2023/3/20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3844811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ED36DC5-89FF-4EE5-B4BF-5EE07D49A2DF}" type="datetime1">
              <a:rPr kumimoji="1" lang="ja-JP" altLang="en-US" smtClean="0"/>
              <a:t>2023/3/20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2072832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45872F-B11E-43C1-85CD-61B0440AF8BE}" type="datetime1">
              <a:rPr kumimoji="1" lang="ja-JP" altLang="en-US" smtClean="0"/>
              <a:t>2023/3/20</a:t>
            </a:fld>
            <a:endParaRPr kumimoji="1" lang="ja-JP" altLang="en-US"/>
          </a:p>
        </p:txBody>
      </p:sp>
      <p:sp>
        <p:nvSpPr>
          <p:cNvPr id="5" name="フッター プレースホルダー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1083705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emf"/></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53525" y="26935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（３）より幅広い共創の仕組みづくり</a:t>
            </a:r>
          </a:p>
        </p:txBody>
      </p:sp>
      <p:cxnSp>
        <p:nvCxnSpPr>
          <p:cNvPr id="28" name="直線コネクタ 27"/>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grpSp>
        <p:nvGrpSpPr>
          <p:cNvPr id="2" name="グループ化 1"/>
          <p:cNvGrpSpPr/>
          <p:nvPr/>
        </p:nvGrpSpPr>
        <p:grpSpPr>
          <a:xfrm>
            <a:off x="341530" y="1853825"/>
            <a:ext cx="8554549" cy="2880320"/>
            <a:chOff x="341530" y="2452324"/>
            <a:chExt cx="8554549" cy="2880320"/>
          </a:xfrm>
        </p:grpSpPr>
        <p:sp>
          <p:nvSpPr>
            <p:cNvPr id="14" name="正方形/長方形 13"/>
            <p:cNvSpPr/>
            <p:nvPr/>
          </p:nvSpPr>
          <p:spPr>
            <a:xfrm>
              <a:off x="481045" y="2452324"/>
              <a:ext cx="8415034" cy="2880320"/>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lIns="360000" tIns="45071" rIns="90142" bIns="45071" rtlCol="0" anchor="ctr"/>
            <a:lstStyle/>
            <a:p>
              <a:pPr marL="285750" indent="-285750">
                <a:buFont typeface="Wingdings" panose="05000000000000000000" pitchFamily="2" charset="2"/>
                <a:buChar char="l"/>
                <a:defRPr/>
              </a:pP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多様な企業との対話によるアイデア収集・市場ニーズ</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把握</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公民連携の</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推進（公民戦略連携デスクの取組み</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スマートシティ分野における公民連携による課題解決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仕組みづくり</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公共施設における民間活力の導入（府営公園の</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PMO</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型指定管理等</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民間の活躍環境の整備</a:t>
              </a:r>
              <a:r>
                <a:rPr lang="ja-JP" altLang="en-US" sz="1400" spc="-2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（実証事業推進チーム大阪による</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等への実証フィールドの提供</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民間資金の活用</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①効果的な寄附金の確保</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②企業版ふるさと納税（地方創生応援税制）を活用した地方創生の推進</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③民間の資金提供者と協働した</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等活動</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a:t>
              </a: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市町村とのパートナーシップの強化</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341530" y="2484877"/>
              <a:ext cx="2160240" cy="405045"/>
            </a:xfrm>
            <a:prstGeom prst="roundRect">
              <a:avLst>
                <a:gd name="adj" fmla="val 17557"/>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pPr algn="ct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具体的な取組み</a:t>
              </a: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5" name="正方形/長方形 1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dirty="0" smtClean="0">
                <a:ln>
                  <a:noFill/>
                </a:ln>
                <a:solidFill>
                  <a:prstClr val="black"/>
                </a:solidFill>
                <a:effectLst/>
                <a:uLnTx/>
                <a:uFillTx/>
                <a:latin typeface="Calibri"/>
                <a:ea typeface="ＭＳ Ｐゴシック" panose="020B0600070205080204" pitchFamily="50" charset="-128"/>
                <a:cs typeface="+mn-cs"/>
              </a:rPr>
              <a:t>21</a:t>
            </a:r>
          </a:p>
        </p:txBody>
      </p:sp>
      <p:sp>
        <p:nvSpPr>
          <p:cNvPr id="3" name="正方形/長方形 2">
            <a:extLst>
              <a:ext uri="{FF2B5EF4-FFF2-40B4-BE49-F238E27FC236}">
                <a16:creationId xmlns:a16="http://schemas.microsoft.com/office/drawing/2014/main" id="{EEC1B0B2-B3B2-22BD-11EF-52581A0D262D}"/>
              </a:ext>
            </a:extLst>
          </p:cNvPr>
          <p:cNvSpPr/>
          <p:nvPr/>
        </p:nvSpPr>
        <p:spPr>
          <a:xfrm>
            <a:off x="296074" y="818710"/>
            <a:ext cx="8784976" cy="848688"/>
          </a:xfrm>
          <a:prstGeom prst="rect">
            <a:avLst/>
          </a:prstGeom>
          <a:noFill/>
          <a:ln w="9525">
            <a:noFill/>
          </a:ln>
        </p:spPr>
        <p:txBody>
          <a:bodyPr wrap="square" lIns="91440" tIns="45720" rIns="91440" bIns="45720" numCol="1" rtlCol="0" anchor="ctr">
            <a:no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marL="174625" lvl="0" indent="-174625">
              <a:defRPr/>
            </a:pPr>
            <a:r>
              <a:rPr kumimoji="1" lang="ja-JP" altLang="en-US"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6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府民・企業・大学・市町村等多様なプレーヤーとの連携を深め、それらを束ねる「起点」となることで、より多くの社会資源が社会課題解決に振り向けられるよう取り組みます。</a:t>
            </a:r>
          </a:p>
        </p:txBody>
      </p:sp>
    </p:spTree>
    <p:extLst>
      <p:ext uri="{BB962C8B-B14F-4D97-AF65-F5344CB8AC3E}">
        <p14:creationId xmlns:p14="http://schemas.microsoft.com/office/powerpoint/2010/main" val="90881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73068" y="408761"/>
            <a:ext cx="8805832" cy="6350609"/>
          </a:xfrm>
          <a:prstGeom prst="roundRect">
            <a:avLst>
              <a:gd name="adj" fmla="val 4915"/>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lvl="0">
              <a:defRPr/>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◆民間資金の活用②</a:t>
            </a:r>
            <a:endPar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6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u="sng"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u="sng"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8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236600" y="8626"/>
            <a:ext cx="1846200"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四角形: 角を丸くする 6">
            <a:extLst>
              <a:ext uri="{FF2B5EF4-FFF2-40B4-BE49-F238E27FC236}">
                <a16:creationId xmlns:a16="http://schemas.microsoft.com/office/drawing/2014/main" id="{C2C7503B-6D59-424D-8221-ABCB4B6F279D}"/>
              </a:ext>
            </a:extLst>
          </p:cNvPr>
          <p:cNvSpPr/>
          <p:nvPr/>
        </p:nvSpPr>
        <p:spPr>
          <a:xfrm>
            <a:off x="362734" y="863715"/>
            <a:ext cx="8506945" cy="323139"/>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en-US" altLang="ja-JP" sz="1400" b="1" dirty="0">
                <a:solidFill>
                  <a:schemeClr val="tx1"/>
                </a:solidFill>
                <a:latin typeface="メイリオ" panose="020B0604030504040204" pitchFamily="50" charset="-128"/>
                <a:ea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rPr>
              <a:t>企業版ふるさと納税（地方創生応援税制）を活用した地方創生の推進</a:t>
            </a:r>
            <a:r>
              <a:rPr lang="en-US" altLang="ja-JP" sz="1400" b="1" dirty="0">
                <a:solidFill>
                  <a:schemeClr val="tx1"/>
                </a:solidFill>
                <a:latin typeface="メイリオ" panose="020B0604030504040204" pitchFamily="50" charset="-128"/>
                <a:ea typeface="メイリオ" panose="020B0604030504040204" pitchFamily="50" charset="-128"/>
              </a:rPr>
              <a:t>》</a:t>
            </a:r>
            <a:r>
              <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政策企画部 広域調整室 事業推進課</a:t>
            </a:r>
            <a:r>
              <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endParaRPr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37" name="正方形/長方形 36">
            <a:extLst>
              <a:ext uri="{FF2B5EF4-FFF2-40B4-BE49-F238E27FC236}">
                <a16:creationId xmlns:a16="http://schemas.microsoft.com/office/drawing/2014/main" id="{28022643-27D4-4E3E-A672-0087F3BF1F30}"/>
              </a:ext>
            </a:extLst>
          </p:cNvPr>
          <p:cNvSpPr/>
          <p:nvPr/>
        </p:nvSpPr>
        <p:spPr>
          <a:xfrm>
            <a:off x="572742" y="1128587"/>
            <a:ext cx="5333727" cy="523220"/>
          </a:xfrm>
          <a:prstGeom prst="rect">
            <a:avLst/>
          </a:prstGeom>
          <a:noFill/>
          <a:ln w="9525" cmpd="sng">
            <a:noFill/>
          </a:ln>
        </p:spPr>
        <p:style>
          <a:lnRef idx="2">
            <a:schemeClr val="accent6"/>
          </a:lnRef>
          <a:fillRef idx="1">
            <a:schemeClr val="lt1"/>
          </a:fillRef>
          <a:effectRef idx="0">
            <a:schemeClr val="accent6"/>
          </a:effectRef>
          <a:fontRef idx="minor">
            <a:schemeClr val="dk1"/>
          </a:fontRef>
        </p:style>
        <p:txBody>
          <a:bodyPr wrap="square">
            <a:spAutoFit/>
          </a:bodyPr>
          <a:lstStyle/>
          <a:p>
            <a:pPr marL="85725" indent="-85725">
              <a:spcBef>
                <a:spcPts val="600"/>
              </a:spcBef>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rPr>
              <a:t>企業版ふるさと納税を活用し、地方創生の実現に向けた取組みを推進。</a:t>
            </a:r>
            <a:endParaRPr lang="en-US" altLang="ja-JP" sz="1200" dirty="0">
              <a:solidFill>
                <a:schemeClr val="tx1"/>
              </a:solidFill>
              <a:latin typeface="メイリオ" panose="020B0604030504040204" pitchFamily="50" charset="-128"/>
              <a:ea typeface="メイリオ" panose="020B0604030504040204" pitchFamily="50" charset="-128"/>
            </a:endParaRPr>
          </a:p>
          <a:p>
            <a:pPr>
              <a:spcBef>
                <a:spcPts val="600"/>
              </a:spcBef>
            </a:pPr>
            <a:r>
              <a:rPr lang="ja-JP" altLang="en-US" sz="1100" dirty="0">
                <a:solidFill>
                  <a:schemeClr val="tx1"/>
                </a:solidFill>
                <a:latin typeface="メイリオ" panose="020B0604030504040204" pitchFamily="50" charset="-128"/>
                <a:ea typeface="メイリオ" panose="020B0604030504040204" pitchFamily="50" charset="-128"/>
              </a:rPr>
              <a:t>　</a:t>
            </a:r>
          </a:p>
        </p:txBody>
      </p:sp>
      <p:grpSp>
        <p:nvGrpSpPr>
          <p:cNvPr id="5" name="グループ化 4"/>
          <p:cNvGrpSpPr/>
          <p:nvPr/>
        </p:nvGrpSpPr>
        <p:grpSpPr>
          <a:xfrm>
            <a:off x="886357" y="3808309"/>
            <a:ext cx="7871108" cy="2847761"/>
            <a:chOff x="886357" y="3827359"/>
            <a:chExt cx="7871108" cy="2847761"/>
          </a:xfrm>
        </p:grpSpPr>
        <p:sp>
          <p:nvSpPr>
            <p:cNvPr id="29" name="角丸四角形 28"/>
            <p:cNvSpPr/>
            <p:nvPr/>
          </p:nvSpPr>
          <p:spPr>
            <a:xfrm>
              <a:off x="886358" y="3927007"/>
              <a:ext cx="7871107" cy="2748113"/>
            </a:xfrm>
            <a:prstGeom prst="roundRect">
              <a:avLst>
                <a:gd name="adj" fmla="val 3734"/>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050" b="1" dirty="0">
                <a:latin typeface="メイリオ" panose="020B0604030504040204" pitchFamily="50" charset="-128"/>
                <a:ea typeface="メイリオ" panose="020B0604030504040204" pitchFamily="50" charset="-128"/>
              </a:endParaRPr>
            </a:p>
          </p:txBody>
        </p:sp>
        <p:grpSp>
          <p:nvGrpSpPr>
            <p:cNvPr id="45" name="グループ化 44">
              <a:extLst>
                <a:ext uri="{FF2B5EF4-FFF2-40B4-BE49-F238E27FC236}">
                  <a16:creationId xmlns:a16="http://schemas.microsoft.com/office/drawing/2014/main" id="{AB9735F2-58CC-7A5A-7ACE-FBFBA3738754}"/>
                </a:ext>
              </a:extLst>
            </p:cNvPr>
            <p:cNvGrpSpPr/>
            <p:nvPr/>
          </p:nvGrpSpPr>
          <p:grpSpPr>
            <a:xfrm>
              <a:off x="886357" y="3827359"/>
              <a:ext cx="5128951" cy="2823638"/>
              <a:chOff x="536033" y="3747922"/>
              <a:chExt cx="5128951" cy="2833632"/>
            </a:xfrm>
          </p:grpSpPr>
          <p:sp>
            <p:nvSpPr>
              <p:cNvPr id="39" name="角丸四角形 38"/>
              <p:cNvSpPr/>
              <p:nvPr/>
            </p:nvSpPr>
            <p:spPr>
              <a:xfrm>
                <a:off x="536033" y="3747922"/>
                <a:ext cx="2520000" cy="252892"/>
              </a:xfrm>
              <a:prstGeom prst="roundRect">
                <a:avLst/>
              </a:prstGeom>
              <a:solidFill>
                <a:schemeClr val="bg1"/>
              </a:solidFill>
              <a:ln w="317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nchorCtr="1"/>
              <a:lstStyle/>
              <a:p>
                <a:pPr algn="ctr"/>
                <a:r>
                  <a:rPr lang="ja-JP" altLang="en-US" sz="1050" b="1" dirty="0">
                    <a:solidFill>
                      <a:schemeClr val="tx1"/>
                    </a:solidFill>
                    <a:latin typeface="Meiryo UI" panose="020B0604030504040204" pitchFamily="50" charset="-128"/>
                    <a:ea typeface="Meiryo UI" panose="020B0604030504040204" pitchFamily="50" charset="-128"/>
                  </a:rPr>
                  <a:t>カーボンニュートラル技術開発・実証事業</a:t>
                </a:r>
              </a:p>
            </p:txBody>
          </p:sp>
          <p:sp>
            <p:nvSpPr>
              <p:cNvPr id="36" name="テキスト ボックス 35">
                <a:extLst>
                  <a:ext uri="{FF2B5EF4-FFF2-40B4-BE49-F238E27FC236}">
                    <a16:creationId xmlns:a16="http://schemas.microsoft.com/office/drawing/2014/main" id="{D83EDCA2-990A-D0DD-A0AA-CF6F5C5F7729}"/>
                  </a:ext>
                </a:extLst>
              </p:cNvPr>
              <p:cNvSpPr txBox="1"/>
              <p:nvPr/>
            </p:nvSpPr>
            <p:spPr>
              <a:xfrm>
                <a:off x="574044" y="4052194"/>
                <a:ext cx="3599918" cy="1109344"/>
              </a:xfrm>
              <a:prstGeom prst="rect">
                <a:avLst/>
              </a:prstGeom>
              <a:noFill/>
            </p:spPr>
            <p:txBody>
              <a:bodyPr wrap="square" rtlCol="0">
                <a:spAutoFit/>
              </a:bodyPr>
              <a:lstStyle/>
              <a:p>
                <a:r>
                  <a:rPr kumimoji="1" lang="ja-JP" altLang="en-US" sz="1000" b="1" dirty="0">
                    <a:latin typeface="メイリオ" panose="020B0604030504040204" pitchFamily="50" charset="-128"/>
                    <a:ea typeface="メイリオ" panose="020B0604030504040204" pitchFamily="50" charset="-128"/>
                  </a:rPr>
                  <a:t>（事業概要）</a:t>
                </a:r>
                <a:endParaRPr kumimoji="1" lang="en-US" altLang="ja-JP" sz="1000" b="1" dirty="0">
                  <a:latin typeface="メイリオ" panose="020B0604030504040204" pitchFamily="50" charset="-128"/>
                  <a:ea typeface="メイリオ" panose="020B0604030504040204" pitchFamily="50" charset="-128"/>
                </a:endParaRPr>
              </a:p>
              <a:p>
                <a:pPr>
                  <a:lnSpc>
                    <a:spcPts val="200"/>
                  </a:lnSpc>
                </a:pPr>
                <a:endParaRPr kumimoji="1" lang="en-US" altLang="ja-JP" sz="1000" b="1"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　・</a:t>
                </a:r>
                <a:r>
                  <a:rPr kumimoji="1" lang="en-US" altLang="ja-JP" sz="1000" dirty="0">
                    <a:latin typeface="メイリオ" panose="020B0604030504040204" pitchFamily="50" charset="-128"/>
                    <a:ea typeface="メイリオ" panose="020B0604030504040204" pitchFamily="50" charset="-128"/>
                  </a:rPr>
                  <a:t>2025</a:t>
                </a:r>
                <a:r>
                  <a:rPr kumimoji="1" lang="ja-JP" altLang="en-US" sz="1000" dirty="0">
                    <a:latin typeface="メイリオ" panose="020B0604030504040204" pitchFamily="50" charset="-128"/>
                    <a:ea typeface="メイリオ" panose="020B0604030504040204" pitchFamily="50" charset="-128"/>
                  </a:rPr>
                  <a:t>年⼤阪・関⻄万博の機会を活かして、カーボン</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　　ニュートラルに資する最先端技術の開発・実証にチャ</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　　レンジする企業の取組みを支援する事業。</a:t>
                </a:r>
                <a:endParaRPr kumimoji="1" lang="en-US" altLang="ja-JP" sz="1000" dirty="0">
                  <a:latin typeface="メイリオ" panose="020B0604030504040204" pitchFamily="50" charset="-128"/>
                  <a:ea typeface="メイリオ" panose="020B0604030504040204" pitchFamily="50" charset="-128"/>
                </a:endParaRPr>
              </a:p>
              <a:p>
                <a:pPr>
                  <a:lnSpc>
                    <a:spcPts val="500"/>
                  </a:lnSpc>
                </a:pP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3</a:t>
                </a:r>
                <a:r>
                  <a:rPr kumimoji="1" lang="ja-JP" altLang="en-US" sz="1000" dirty="0">
                    <a:latin typeface="メイリオ" panose="020B0604030504040204" pitchFamily="50" charset="-128"/>
                    <a:ea typeface="メイリオ" panose="020B0604030504040204" pitchFamily="50" charset="-128"/>
                  </a:rPr>
                  <a:t>か年（</a:t>
                </a:r>
                <a:r>
                  <a:rPr kumimoji="1" lang="en-US" altLang="ja-JP" sz="1000" dirty="0">
                    <a:latin typeface="メイリオ" panose="020B0604030504040204" pitchFamily="50" charset="-128"/>
                    <a:ea typeface="メイリオ" panose="020B0604030504040204" pitchFamily="50" charset="-128"/>
                  </a:rPr>
                  <a:t>2022〜2024</a:t>
                </a:r>
                <a:r>
                  <a:rPr kumimoji="1" lang="ja-JP" altLang="en-US" sz="1000" dirty="0">
                    <a:latin typeface="メイリオ" panose="020B0604030504040204" pitchFamily="50" charset="-128"/>
                    <a:ea typeface="メイリオ" panose="020B0604030504040204" pitchFamily="50" charset="-128"/>
                  </a:rPr>
                  <a:t>年度）の技術開発・実証の事業</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　　計画等を審査して採択事業を決定。</a:t>
                </a:r>
                <a:endParaRPr kumimoji="1" lang="ja-JP" altLang="en-US" sz="1050" dirty="0">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EFFDAC22-0C0E-B4A9-9069-43C621CFE786}"/>
                  </a:ext>
                </a:extLst>
              </p:cNvPr>
              <p:cNvSpPr txBox="1"/>
              <p:nvPr/>
            </p:nvSpPr>
            <p:spPr>
              <a:xfrm>
                <a:off x="564076" y="5999856"/>
                <a:ext cx="4020589" cy="581698"/>
              </a:xfrm>
              <a:prstGeom prst="rect">
                <a:avLst/>
              </a:prstGeom>
              <a:noFill/>
            </p:spPr>
            <p:txBody>
              <a:bodyPr wrap="square" rtlCol="0">
                <a:spAutoFit/>
              </a:bodyPr>
              <a:lstStyle/>
              <a:p>
                <a:r>
                  <a:rPr kumimoji="1" lang="ja-JP" altLang="en-US" sz="1000" b="1" dirty="0">
                    <a:latin typeface="メイリオ" panose="020B0604030504040204" pitchFamily="50" charset="-128"/>
                    <a:ea typeface="メイリオ" panose="020B0604030504040204" pitchFamily="50" charset="-128"/>
                  </a:rPr>
                  <a:t>（採択結果）</a:t>
                </a:r>
                <a:endParaRPr kumimoji="1" lang="en-US" altLang="ja-JP" sz="1000" b="1" dirty="0">
                  <a:latin typeface="メイリオ" panose="020B0604030504040204" pitchFamily="50" charset="-128"/>
                  <a:ea typeface="メイリオ" panose="020B0604030504040204" pitchFamily="50" charset="-128"/>
                </a:endParaRPr>
              </a:p>
              <a:p>
                <a:pPr>
                  <a:lnSpc>
                    <a:spcPts val="200"/>
                  </a:lnSpc>
                </a:pPr>
                <a:endParaRPr kumimoji="1" lang="en-US" altLang="ja-JP" sz="1000" b="1"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　・応募事業件数　</a:t>
                </a:r>
                <a:r>
                  <a:rPr lang="en-US" altLang="ja-JP" sz="1000" dirty="0">
                    <a:latin typeface="メイリオ" panose="020B0604030504040204" pitchFamily="50" charset="-128"/>
                    <a:ea typeface="メイリオ" panose="020B0604030504040204" pitchFamily="50" charset="-128"/>
                  </a:rPr>
                  <a:t>28</a:t>
                </a:r>
                <a:r>
                  <a:rPr kumimoji="1" lang="ja-JP" altLang="en-US" sz="1000" dirty="0">
                    <a:latin typeface="メイリオ" panose="020B0604030504040204" pitchFamily="50" charset="-128"/>
                    <a:ea typeface="メイリオ" panose="020B0604030504040204" pitchFamily="50" charset="-128"/>
                  </a:rPr>
                  <a:t>件　　　　　　　</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　・交付決定件数　  </a:t>
                </a:r>
                <a:r>
                  <a:rPr kumimoji="1" lang="en-US" altLang="ja-JP" sz="1000" dirty="0">
                    <a:latin typeface="メイリオ" panose="020B0604030504040204" pitchFamily="50" charset="-128"/>
                    <a:ea typeface="メイリオ" panose="020B0604030504040204" pitchFamily="50" charset="-128"/>
                  </a:rPr>
                  <a:t>8</a:t>
                </a:r>
                <a:r>
                  <a:rPr kumimoji="1" lang="ja-JP" altLang="en-US" sz="1000" dirty="0">
                    <a:latin typeface="メイリオ" panose="020B0604030504040204" pitchFamily="50" charset="-128"/>
                    <a:ea typeface="メイリオ" panose="020B0604030504040204" pitchFamily="50" charset="-128"/>
                  </a:rPr>
                  <a:t>件</a:t>
                </a:r>
                <a:r>
                  <a:rPr kumimoji="1" lang="en-US" altLang="ja-JP" sz="1000" dirty="0">
                    <a:latin typeface="メイリオ" panose="020B0604030504040204" pitchFamily="50" charset="-128"/>
                    <a:ea typeface="メイリオ" panose="020B0604030504040204" pitchFamily="50" charset="-128"/>
                  </a:rPr>
                  <a:t> (</a:t>
                </a:r>
                <a:r>
                  <a:rPr kumimoji="1" lang="ja-JP" altLang="en-US" sz="1000" dirty="0">
                    <a:latin typeface="メイリオ" panose="020B0604030504040204" pitchFamily="50" charset="-128"/>
                    <a:ea typeface="メイリオ" panose="020B0604030504040204" pitchFamily="50" charset="-128"/>
                  </a:rPr>
                  <a:t>交付決定金額（総額）</a:t>
                </a:r>
                <a:r>
                  <a:rPr kumimoji="1" lang="en-US" altLang="ja-JP" sz="1000" dirty="0">
                    <a:latin typeface="メイリオ" panose="020B0604030504040204" pitchFamily="50" charset="-128"/>
                    <a:ea typeface="メイリオ" panose="020B0604030504040204" pitchFamily="50" charset="-128"/>
                  </a:rPr>
                  <a:t>466,313</a:t>
                </a:r>
                <a:r>
                  <a:rPr kumimoji="1" lang="ja-JP" altLang="en-US" sz="1000" dirty="0">
                    <a:latin typeface="メイリオ" panose="020B0604030504040204" pitchFamily="50" charset="-128"/>
                    <a:ea typeface="メイリオ" panose="020B0604030504040204" pitchFamily="50" charset="-128"/>
                  </a:rPr>
                  <a:t>千円</a:t>
                </a:r>
                <a:r>
                  <a:rPr kumimoji="1" lang="en-US" altLang="ja-JP" sz="1000" dirty="0">
                    <a:latin typeface="メイリオ" panose="020B0604030504040204" pitchFamily="50" charset="-128"/>
                    <a:ea typeface="メイリオ" panose="020B0604030504040204" pitchFamily="50" charset="-128"/>
                  </a:rPr>
                  <a:t>)</a:t>
                </a:r>
              </a:p>
            </p:txBody>
          </p:sp>
          <p:sp>
            <p:nvSpPr>
              <p:cNvPr id="41" name="テキスト ボックス 40">
                <a:extLst>
                  <a:ext uri="{FF2B5EF4-FFF2-40B4-BE49-F238E27FC236}">
                    <a16:creationId xmlns:a16="http://schemas.microsoft.com/office/drawing/2014/main" id="{01F343BA-68DD-83B1-BEE1-EADADB87DF7C}"/>
                  </a:ext>
                </a:extLst>
              </p:cNvPr>
              <p:cNvSpPr txBox="1"/>
              <p:nvPr/>
            </p:nvSpPr>
            <p:spPr>
              <a:xfrm>
                <a:off x="4354479" y="4048891"/>
                <a:ext cx="1310505" cy="272831"/>
              </a:xfrm>
              <a:prstGeom prst="rect">
                <a:avLst/>
              </a:prstGeom>
              <a:noFill/>
            </p:spPr>
            <p:txBody>
              <a:bodyPr wrap="square" rtlCol="0">
                <a:spAutoFit/>
              </a:bodyPr>
              <a:lstStyle/>
              <a:p>
                <a:r>
                  <a:rPr kumimoji="1" lang="ja-JP" altLang="en-US" sz="1000" b="1" dirty="0">
                    <a:latin typeface="メイリオ" panose="020B0604030504040204" pitchFamily="50" charset="-128"/>
                    <a:ea typeface="メイリオ" panose="020B0604030504040204" pitchFamily="50" charset="-128"/>
                  </a:rPr>
                  <a:t>（採択事業一覧）</a:t>
                </a:r>
                <a:endParaRPr kumimoji="1" lang="en-US" altLang="ja-JP" sz="1000" b="1" dirty="0">
                  <a:latin typeface="メイリオ" panose="020B0604030504040204" pitchFamily="50" charset="-128"/>
                  <a:ea typeface="メイリオ" panose="020B0604030504040204" pitchFamily="50" charset="-128"/>
                </a:endParaRPr>
              </a:p>
              <a:p>
                <a:pPr>
                  <a:lnSpc>
                    <a:spcPts val="200"/>
                  </a:lnSpc>
                </a:pPr>
                <a:endParaRPr kumimoji="1" lang="en-US" altLang="ja-JP" sz="1000" b="1" dirty="0">
                  <a:latin typeface="メイリオ" panose="020B0604030504040204" pitchFamily="50" charset="-128"/>
                  <a:ea typeface="メイリオ" panose="020B0604030504040204" pitchFamily="50" charset="-128"/>
                </a:endParaRPr>
              </a:p>
            </p:txBody>
          </p:sp>
        </p:grpSp>
      </p:grpSp>
      <p:sp>
        <p:nvSpPr>
          <p:cNvPr id="44" name="テキスト ボックス 43">
            <a:extLst>
              <a:ext uri="{FF2B5EF4-FFF2-40B4-BE49-F238E27FC236}">
                <a16:creationId xmlns:a16="http://schemas.microsoft.com/office/drawing/2014/main" id="{126776F3-056E-27FE-6F1A-E2480C51F469}"/>
              </a:ext>
            </a:extLst>
          </p:cNvPr>
          <p:cNvSpPr txBox="1"/>
          <p:nvPr/>
        </p:nvSpPr>
        <p:spPr>
          <a:xfrm>
            <a:off x="646086" y="1383167"/>
            <a:ext cx="8234443" cy="261610"/>
          </a:xfrm>
          <a:prstGeom prst="rect">
            <a:avLst/>
          </a:prstGeom>
          <a:noFill/>
        </p:spPr>
        <p:txBody>
          <a:bodyPr wrap="square" rtlCol="0">
            <a:spAutoFit/>
          </a:bodyPr>
          <a:lstStyle/>
          <a:p>
            <a:r>
              <a:rPr kumimoji="1" lang="ja-JP" altLang="en-US" sz="1100" dirty="0">
                <a:latin typeface="メイリオ" panose="020B0604030504040204" pitchFamily="50" charset="-128"/>
                <a:ea typeface="メイリオ" panose="020B0604030504040204" pitchFamily="50" charset="-128"/>
              </a:rPr>
              <a:t>（令和</a:t>
            </a:r>
            <a:r>
              <a:rPr kumimoji="1" lang="en-US" altLang="ja-JP" sz="1100" dirty="0">
                <a:latin typeface="メイリオ" panose="020B0604030504040204" pitchFamily="50" charset="-128"/>
                <a:ea typeface="メイリオ" panose="020B0604030504040204" pitchFamily="50" charset="-128"/>
              </a:rPr>
              <a:t>4</a:t>
            </a:r>
            <a:r>
              <a:rPr kumimoji="1" lang="ja-JP" altLang="en-US" sz="1100" dirty="0">
                <a:latin typeface="メイリオ" panose="020B0604030504040204" pitchFamily="50" charset="-128"/>
                <a:ea typeface="メイリオ" panose="020B0604030504040204" pitchFamily="50" charset="-128"/>
              </a:rPr>
              <a:t>年度対象事業：「カーボンニュートラル技術開発・実証事業」や「スマートシニアライフ事業」等の</a:t>
            </a:r>
            <a:r>
              <a:rPr kumimoji="1" lang="en-US" altLang="ja-JP" sz="1100" dirty="0">
                <a:latin typeface="メイリオ" panose="020B0604030504040204" pitchFamily="50" charset="-128"/>
                <a:ea typeface="メイリオ" panose="020B0604030504040204" pitchFamily="50" charset="-128"/>
              </a:rPr>
              <a:t>18</a:t>
            </a:r>
            <a:r>
              <a:rPr kumimoji="1" lang="ja-JP" altLang="en-US" sz="1100" dirty="0">
                <a:latin typeface="メイリオ" panose="020B0604030504040204" pitchFamily="50" charset="-128"/>
                <a:ea typeface="メイリオ" panose="020B0604030504040204" pitchFamily="50" charset="-128"/>
              </a:rPr>
              <a:t>事業） </a:t>
            </a:r>
          </a:p>
        </p:txBody>
      </p:sp>
      <p:grpSp>
        <p:nvGrpSpPr>
          <p:cNvPr id="4" name="グループ化 3"/>
          <p:cNvGrpSpPr/>
          <p:nvPr/>
        </p:nvGrpSpPr>
        <p:grpSpPr>
          <a:xfrm>
            <a:off x="886357" y="1748719"/>
            <a:ext cx="7871108" cy="1545083"/>
            <a:chOff x="886357" y="1793500"/>
            <a:chExt cx="7871108" cy="1545083"/>
          </a:xfrm>
        </p:grpSpPr>
        <p:sp>
          <p:nvSpPr>
            <p:cNvPr id="16" name="正方形/長方形 15">
              <a:extLst>
                <a:ext uri="{FF2B5EF4-FFF2-40B4-BE49-F238E27FC236}">
                  <a16:creationId xmlns:a16="http://schemas.microsoft.com/office/drawing/2014/main" id="{E23FB886-7941-0638-EA2C-CD310DFD768A}"/>
                </a:ext>
              </a:extLst>
            </p:cNvPr>
            <p:cNvSpPr/>
            <p:nvPr/>
          </p:nvSpPr>
          <p:spPr>
            <a:xfrm>
              <a:off x="914400" y="1956715"/>
              <a:ext cx="7843065" cy="13818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34">
              <a:extLst>
                <a:ext uri="{FF2B5EF4-FFF2-40B4-BE49-F238E27FC236}">
                  <a16:creationId xmlns:a16="http://schemas.microsoft.com/office/drawing/2014/main" id="{C3543188-EDB0-1201-16E5-3ABF1BA98401}"/>
                </a:ext>
              </a:extLst>
            </p:cNvPr>
            <p:cNvSpPr/>
            <p:nvPr/>
          </p:nvSpPr>
          <p:spPr>
            <a:xfrm>
              <a:off x="886357" y="1793500"/>
              <a:ext cx="2520000" cy="289332"/>
            </a:xfrm>
            <a:prstGeom prst="roundRect">
              <a:avLst/>
            </a:prstGeom>
            <a:solidFill>
              <a:schemeClr val="bg1"/>
            </a:solidFill>
            <a:ln w="31750" cap="flat" cmpd="sng" algn="ctr">
              <a:solidFill>
                <a:srgbClr val="5B9BD5"/>
              </a:solidFill>
              <a:prstDash val="solid"/>
              <a:miter lim="800000"/>
            </a:ln>
            <a:effectLst/>
          </p:spPr>
          <p:txBody>
            <a:bodyPr vert="horz" lIns="36000" rIns="36000" rtlCol="0" anchor="b" anchorCtr="1"/>
            <a:lstStyle/>
            <a:p>
              <a:pPr algn="ct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企業版ふるさと納税制度の概要</a:t>
              </a:r>
            </a:p>
          </p:txBody>
        </p:sp>
        <p:sp>
          <p:nvSpPr>
            <p:cNvPr id="22" name="正方形/長方形 21">
              <a:extLst>
                <a:ext uri="{FF2B5EF4-FFF2-40B4-BE49-F238E27FC236}">
                  <a16:creationId xmlns:a16="http://schemas.microsoft.com/office/drawing/2014/main" id="{28022643-27D4-4E3E-A672-0087F3BF1F30}"/>
                </a:ext>
              </a:extLst>
            </p:cNvPr>
            <p:cNvSpPr/>
            <p:nvPr/>
          </p:nvSpPr>
          <p:spPr>
            <a:xfrm>
              <a:off x="1083352" y="2157761"/>
              <a:ext cx="3939662" cy="1092607"/>
            </a:xfrm>
            <a:prstGeom prst="rect">
              <a:avLst/>
            </a:prstGeom>
            <a:noFill/>
            <a:ln w="9525" cmpd="sng">
              <a:noFill/>
            </a:ln>
          </p:spPr>
          <p:style>
            <a:lnRef idx="2">
              <a:schemeClr val="accent6"/>
            </a:lnRef>
            <a:fillRef idx="1">
              <a:schemeClr val="lt1"/>
            </a:fillRef>
            <a:effectRef idx="0">
              <a:schemeClr val="accent6"/>
            </a:effectRef>
            <a:fontRef idx="minor">
              <a:schemeClr val="dk1"/>
            </a:fontRef>
          </p:style>
          <p:txBody>
            <a:bodyPr wrap="square">
              <a:spAutoFit/>
            </a:bodyPr>
            <a:lstStyle/>
            <a:p>
              <a:pPr marL="85725" indent="-85725">
                <a:spcBef>
                  <a:spcPts val="600"/>
                </a:spcBef>
                <a:buFont typeface="Arial" panose="020B0604020202020204" pitchFamily="34" charset="0"/>
                <a:buChar char="•"/>
              </a:pPr>
              <a:r>
                <a:rPr lang="ja-JP" altLang="en-US" sz="1000" dirty="0">
                  <a:solidFill>
                    <a:schemeClr val="tx1"/>
                  </a:solidFill>
                  <a:latin typeface="メイリオ" panose="020B0604030504040204" pitchFamily="50" charset="-128"/>
                  <a:ea typeface="メイリオ" panose="020B0604030504040204" pitchFamily="50" charset="-128"/>
                </a:rPr>
                <a:t>国が認定した地方公共団体の地方創生の推進に向けた事業に対して、企業が寄附を行った場合に、法人関係税から税額控除する仕組み。</a:t>
              </a:r>
              <a:endParaRPr lang="en-US" altLang="ja-JP" sz="1000" dirty="0">
                <a:solidFill>
                  <a:schemeClr val="tx1"/>
                </a:solidFill>
                <a:latin typeface="メイリオ" panose="020B0604030504040204" pitchFamily="50" charset="-128"/>
                <a:ea typeface="メイリオ" panose="020B0604030504040204" pitchFamily="50" charset="-128"/>
              </a:endParaRPr>
            </a:p>
            <a:p>
              <a:pPr marL="85725" indent="-85725">
                <a:spcBef>
                  <a:spcPts val="600"/>
                </a:spcBef>
                <a:buFont typeface="Arial" panose="020B0604020202020204" pitchFamily="34" charset="0"/>
                <a:buChar char="•"/>
              </a:pPr>
              <a:r>
                <a:rPr lang="ja-JP" altLang="en-US" sz="1000" dirty="0">
                  <a:solidFill>
                    <a:schemeClr val="tx1"/>
                  </a:solidFill>
                  <a:latin typeface="メイリオ" panose="020B0604030504040204" pitchFamily="50" charset="-128"/>
                  <a:ea typeface="メイリオ" panose="020B0604030504040204" pitchFamily="50" charset="-128"/>
                </a:rPr>
                <a:t>令和</a:t>
              </a:r>
              <a:r>
                <a:rPr lang="en-US" altLang="ja-JP" sz="1000" dirty="0">
                  <a:solidFill>
                    <a:schemeClr val="tx1"/>
                  </a:solidFill>
                  <a:latin typeface="メイリオ" panose="020B0604030504040204" pitchFamily="50" charset="-128"/>
                  <a:ea typeface="メイリオ" panose="020B0604030504040204" pitchFamily="50" charset="-128"/>
                </a:rPr>
                <a:t>2</a:t>
              </a:r>
              <a:r>
                <a:rPr lang="ja-JP" altLang="en-US" sz="1000" dirty="0">
                  <a:solidFill>
                    <a:schemeClr val="tx1"/>
                  </a:solidFill>
                  <a:latin typeface="メイリオ" panose="020B0604030504040204" pitchFamily="50" charset="-128"/>
                  <a:ea typeface="メイリオ" panose="020B0604030504040204" pitchFamily="50" charset="-128"/>
                </a:rPr>
                <a:t>年度から制度改正により、損金算入による軽減効果（寄附額の約</a:t>
              </a:r>
              <a:r>
                <a:rPr lang="en-US" altLang="ja-JP" sz="1000" dirty="0">
                  <a:solidFill>
                    <a:schemeClr val="tx1"/>
                  </a:solidFill>
                  <a:latin typeface="メイリオ" panose="020B0604030504040204" pitchFamily="50" charset="-128"/>
                  <a:ea typeface="メイリオ" panose="020B0604030504040204" pitchFamily="50" charset="-128"/>
                </a:rPr>
                <a:t>3</a:t>
              </a:r>
              <a:r>
                <a:rPr lang="ja-JP" altLang="en-US" sz="1000" dirty="0">
                  <a:solidFill>
                    <a:schemeClr val="tx1"/>
                  </a:solidFill>
                  <a:latin typeface="メイリオ" panose="020B0604030504040204" pitchFamily="50" charset="-128"/>
                  <a:ea typeface="メイリオ" panose="020B0604030504040204" pitchFamily="50" charset="-128"/>
                </a:rPr>
                <a:t>割）と税額控除（寄付額の最大</a:t>
              </a:r>
              <a:r>
                <a:rPr lang="en-US" altLang="ja-JP" sz="1000" dirty="0">
                  <a:solidFill>
                    <a:schemeClr val="tx1"/>
                  </a:solidFill>
                  <a:latin typeface="メイリオ" panose="020B0604030504040204" pitchFamily="50" charset="-128"/>
                  <a:ea typeface="メイリオ" panose="020B0604030504040204" pitchFamily="50" charset="-128"/>
                </a:rPr>
                <a:t>6</a:t>
              </a:r>
              <a:r>
                <a:rPr lang="ja-JP" altLang="en-US" sz="1000" dirty="0">
                  <a:solidFill>
                    <a:schemeClr val="tx1"/>
                  </a:solidFill>
                  <a:latin typeface="メイリオ" panose="020B0604030504040204" pitchFamily="50" charset="-128"/>
                  <a:ea typeface="メイリオ" panose="020B0604030504040204" pitchFamily="50" charset="-128"/>
                </a:rPr>
                <a:t>割）により、 最大で寄附額の約</a:t>
              </a:r>
              <a:r>
                <a:rPr lang="en-US" altLang="ja-JP" sz="1000" dirty="0">
                  <a:solidFill>
                    <a:schemeClr val="tx1"/>
                  </a:solidFill>
                  <a:latin typeface="メイリオ" panose="020B0604030504040204" pitchFamily="50" charset="-128"/>
                  <a:ea typeface="メイリオ" panose="020B0604030504040204" pitchFamily="50" charset="-128"/>
                </a:rPr>
                <a:t>9</a:t>
              </a:r>
              <a:r>
                <a:rPr lang="ja-JP" altLang="en-US" sz="1000" dirty="0">
                  <a:solidFill>
                    <a:schemeClr val="tx1"/>
                  </a:solidFill>
                  <a:latin typeface="メイリオ" panose="020B0604030504040204" pitchFamily="50" charset="-128"/>
                  <a:ea typeface="メイリオ" panose="020B0604030504040204" pitchFamily="50" charset="-128"/>
                </a:rPr>
                <a:t>割が軽減、実質的な企業の負担が約</a:t>
              </a:r>
              <a:r>
                <a:rPr lang="en-US" altLang="ja-JP" sz="1000" dirty="0">
                  <a:solidFill>
                    <a:schemeClr val="tx1"/>
                  </a:solidFill>
                  <a:latin typeface="メイリオ" panose="020B0604030504040204" pitchFamily="50" charset="-128"/>
                  <a:ea typeface="メイリオ" panose="020B0604030504040204" pitchFamily="50" charset="-128"/>
                </a:rPr>
                <a:t>1</a:t>
              </a:r>
              <a:r>
                <a:rPr lang="ja-JP" altLang="en-US" sz="1000" dirty="0">
                  <a:solidFill>
                    <a:schemeClr val="tx1"/>
                  </a:solidFill>
                  <a:latin typeface="メイリオ" panose="020B0604030504040204" pitchFamily="50" charset="-128"/>
                  <a:ea typeface="メイリオ" panose="020B0604030504040204" pitchFamily="50" charset="-128"/>
                </a:rPr>
                <a:t>割まで圧縮。</a:t>
              </a:r>
              <a:endParaRPr lang="en-US" altLang="ja-JP" sz="1000" dirty="0">
                <a:solidFill>
                  <a:schemeClr val="tx1"/>
                </a:solidFill>
                <a:latin typeface="メイリオ" panose="020B0604030504040204" pitchFamily="50" charset="-128"/>
                <a:ea typeface="メイリオ" panose="020B0604030504040204" pitchFamily="50" charset="-128"/>
              </a:endParaRPr>
            </a:p>
          </p:txBody>
        </p:sp>
      </p:grpSp>
      <p:sp>
        <p:nvSpPr>
          <p:cNvPr id="3" name="テキスト ボックス 2"/>
          <p:cNvSpPr txBox="1"/>
          <p:nvPr/>
        </p:nvSpPr>
        <p:spPr>
          <a:xfrm>
            <a:off x="533570" y="3499569"/>
            <a:ext cx="3115712" cy="285884"/>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■寄附金を活用した事業例（令和</a:t>
            </a:r>
            <a:r>
              <a:rPr kumimoji="1" lang="en-US" altLang="ja-JP" sz="1200" b="1" dirty="0">
                <a:latin typeface="Meiryo UI" panose="020B0604030504040204" pitchFamily="50" charset="-128"/>
                <a:ea typeface="Meiryo UI" panose="020B0604030504040204" pitchFamily="50" charset="-128"/>
              </a:rPr>
              <a:t>4</a:t>
            </a:r>
            <a:r>
              <a:rPr kumimoji="1" lang="ja-JP" altLang="en-US" sz="1200" b="1" dirty="0">
                <a:latin typeface="Meiryo UI" panose="020B0604030504040204" pitchFamily="50" charset="-128"/>
                <a:ea typeface="Meiryo UI" panose="020B0604030504040204" pitchFamily="50" charset="-128"/>
              </a:rPr>
              <a:t>年度）</a:t>
            </a:r>
          </a:p>
        </p:txBody>
      </p:sp>
      <p:graphicFrame>
        <p:nvGraphicFramePr>
          <p:cNvPr id="6" name="表 5"/>
          <p:cNvGraphicFramePr>
            <a:graphicFrameLocks noGrp="1"/>
          </p:cNvGraphicFramePr>
          <p:nvPr/>
        </p:nvGraphicFramePr>
        <p:xfrm>
          <a:off x="4926238" y="4329268"/>
          <a:ext cx="3551947" cy="2257650"/>
        </p:xfrm>
        <a:graphic>
          <a:graphicData uri="http://schemas.openxmlformats.org/drawingml/2006/table">
            <a:tbl>
              <a:tblPr firstRow="1" bandRow="1">
                <a:tableStyleId>{5C22544A-7EE6-4342-B048-85BDC9FD1C3A}</a:tableStyleId>
              </a:tblPr>
              <a:tblGrid>
                <a:gridCol w="763272">
                  <a:extLst>
                    <a:ext uri="{9D8B030D-6E8A-4147-A177-3AD203B41FA5}">
                      <a16:colId xmlns:a16="http://schemas.microsoft.com/office/drawing/2014/main" val="1157129171"/>
                    </a:ext>
                  </a:extLst>
                </a:gridCol>
                <a:gridCol w="2788675">
                  <a:extLst>
                    <a:ext uri="{9D8B030D-6E8A-4147-A177-3AD203B41FA5}">
                      <a16:colId xmlns:a16="http://schemas.microsoft.com/office/drawing/2014/main" val="11486830"/>
                    </a:ext>
                  </a:extLst>
                </a:gridCol>
              </a:tblGrid>
              <a:tr h="201208">
                <a:tc>
                  <a:txBody>
                    <a:bodyPr/>
                    <a:lstStyle/>
                    <a:p>
                      <a:pPr algn="ctr"/>
                      <a:r>
                        <a:rPr kumimoji="1" lang="ja-JP" altLang="en-US" sz="800" dirty="0"/>
                        <a:t>技術分野</a:t>
                      </a:r>
                    </a:p>
                  </a:txBody>
                  <a:tcPr marL="67369" marR="67369" marT="33685" marB="33685" anchor="ctr"/>
                </a:tc>
                <a:tc>
                  <a:txBody>
                    <a:bodyPr/>
                    <a:lstStyle/>
                    <a:p>
                      <a:pPr algn="ctr"/>
                      <a:r>
                        <a:rPr kumimoji="1" lang="ja-JP" altLang="en-US" sz="800" dirty="0"/>
                        <a:t>選定事業名</a:t>
                      </a:r>
                    </a:p>
                  </a:txBody>
                  <a:tcPr marL="67369" marR="67369" marT="33685" marB="33685" anchor="ctr"/>
                </a:tc>
                <a:extLst>
                  <a:ext uri="{0D108BD9-81ED-4DB2-BD59-A6C34878D82A}">
                    <a16:rowId xmlns:a16="http://schemas.microsoft.com/office/drawing/2014/main" val="2326587015"/>
                  </a:ext>
                </a:extLst>
              </a:tr>
              <a:tr h="214091">
                <a:tc>
                  <a:txBody>
                    <a:bodyPr/>
                    <a:lstStyle/>
                    <a:p>
                      <a:pPr algn="ctr"/>
                      <a:r>
                        <a:rPr kumimoji="1" lang="ja-JP" altLang="en-US" sz="700" dirty="0">
                          <a:latin typeface="Meiryo UI" panose="020B0604030504040204" pitchFamily="50" charset="-128"/>
                          <a:ea typeface="Meiryo UI" panose="020B0604030504040204" pitchFamily="50" charset="-128"/>
                        </a:rPr>
                        <a:t>水素</a:t>
                      </a:r>
                    </a:p>
                  </a:txBody>
                  <a:tcPr marL="67369" marR="67369" marT="33685" marB="33685" anchor="ctr"/>
                </a:tc>
                <a:tc>
                  <a:txBody>
                    <a:bodyPr/>
                    <a:lstStyle/>
                    <a:p>
                      <a:r>
                        <a:rPr kumimoji="1" lang="en-US" altLang="ja-JP" sz="700" dirty="0">
                          <a:latin typeface="Meiryo UI" panose="020B0604030504040204" pitchFamily="50" charset="-128"/>
                          <a:ea typeface="Meiryo UI" panose="020B0604030504040204" pitchFamily="50" charset="-128"/>
                        </a:rPr>
                        <a:t>SOEC</a:t>
                      </a:r>
                      <a:r>
                        <a:rPr kumimoji="1" lang="ja-JP" altLang="en-US" sz="700" dirty="0">
                          <a:latin typeface="Meiryo UI" panose="020B0604030504040204" pitchFamily="50" charset="-128"/>
                          <a:ea typeface="Meiryo UI" panose="020B0604030504040204" pitchFamily="50" charset="-128"/>
                        </a:rPr>
                        <a:t>（固体酸化物形電解</a:t>
                      </a:r>
                      <a:r>
                        <a:rPr kumimoji="1" lang="ja-JP" altLang="en-US" sz="700">
                          <a:latin typeface="Meiryo UI" panose="020B0604030504040204" pitchFamily="50" charset="-128"/>
                          <a:ea typeface="Meiryo UI" panose="020B0604030504040204" pitchFamily="50" charset="-128"/>
                        </a:rPr>
                        <a:t>セル）水素</a:t>
                      </a:r>
                      <a:r>
                        <a:rPr kumimoji="1" lang="ja-JP" altLang="en-US" sz="700" dirty="0">
                          <a:latin typeface="Meiryo UI" panose="020B0604030504040204" pitchFamily="50" charset="-128"/>
                          <a:ea typeface="Meiryo UI" panose="020B0604030504040204" pitchFamily="50" charset="-128"/>
                        </a:rPr>
                        <a:t>製造装置の開発・実証</a:t>
                      </a:r>
                    </a:p>
                  </a:txBody>
                  <a:tcPr marL="67369" marR="67369" marT="33685" marB="33685" anchor="ctr"/>
                </a:tc>
                <a:extLst>
                  <a:ext uri="{0D108BD9-81ED-4DB2-BD59-A6C34878D82A}">
                    <a16:rowId xmlns:a16="http://schemas.microsoft.com/office/drawing/2014/main" val="2965765002"/>
                  </a:ext>
                </a:extLst>
              </a:tr>
              <a:tr h="298405">
                <a:tc>
                  <a:txBody>
                    <a:bodyPr/>
                    <a:lstStyle/>
                    <a:p>
                      <a:pPr algn="ctr"/>
                      <a:r>
                        <a:rPr kumimoji="1" lang="ja-JP" altLang="en-US" sz="700" dirty="0">
                          <a:latin typeface="Meiryo UI" panose="020B0604030504040204" pitchFamily="50" charset="-128"/>
                          <a:ea typeface="Meiryo UI" panose="020B0604030504040204" pitchFamily="50" charset="-128"/>
                        </a:rPr>
                        <a:t>水素</a:t>
                      </a:r>
                    </a:p>
                  </a:txBody>
                  <a:tcPr marL="67369" marR="67369" marT="33685" marB="33685" anchor="ctr"/>
                </a:tc>
                <a:tc>
                  <a:txBody>
                    <a:bodyPr/>
                    <a:lstStyle/>
                    <a:p>
                      <a:r>
                        <a:rPr kumimoji="1" lang="ja-JP" altLang="en-US" sz="700" dirty="0">
                          <a:latin typeface="Meiryo UI" panose="020B0604030504040204" pitchFamily="50" charset="-128"/>
                          <a:ea typeface="Meiryo UI" panose="020B0604030504040204" pitchFamily="50" charset="-128"/>
                        </a:rPr>
                        <a:t>小型水素容器の充填温度制御式多連型充填システムの開発・実証及び水素マイクロモビリティの利用実証</a:t>
                      </a:r>
                    </a:p>
                  </a:txBody>
                  <a:tcPr marL="67369" marR="67369" marT="33685" marB="33685" anchor="ctr"/>
                </a:tc>
                <a:extLst>
                  <a:ext uri="{0D108BD9-81ED-4DB2-BD59-A6C34878D82A}">
                    <a16:rowId xmlns:a16="http://schemas.microsoft.com/office/drawing/2014/main" val="3685864325"/>
                  </a:ext>
                </a:extLst>
              </a:tr>
              <a:tr h="298405">
                <a:tc>
                  <a:txBody>
                    <a:bodyPr/>
                    <a:lstStyle/>
                    <a:p>
                      <a:pPr algn="ctr"/>
                      <a:r>
                        <a:rPr kumimoji="1" lang="ja-JP" altLang="en-US" sz="700" dirty="0">
                          <a:latin typeface="Meiryo UI" panose="020B0604030504040204" pitchFamily="50" charset="-128"/>
                          <a:ea typeface="Meiryo UI" panose="020B0604030504040204" pitchFamily="50" charset="-128"/>
                        </a:rPr>
                        <a:t>次世代</a:t>
                      </a:r>
                      <a:endParaRPr kumimoji="1" lang="en-US" altLang="ja-JP" sz="700" dirty="0">
                        <a:latin typeface="Meiryo UI" panose="020B0604030504040204" pitchFamily="50" charset="-128"/>
                        <a:ea typeface="Meiryo UI" panose="020B0604030504040204" pitchFamily="50" charset="-128"/>
                      </a:endParaRPr>
                    </a:p>
                    <a:p>
                      <a:pPr algn="ctr"/>
                      <a:r>
                        <a:rPr kumimoji="1" lang="ja-JP" altLang="en-US" sz="700" dirty="0">
                          <a:latin typeface="Meiryo UI" panose="020B0604030504040204" pitchFamily="50" charset="-128"/>
                          <a:ea typeface="Meiryo UI" panose="020B0604030504040204" pitchFamily="50" charset="-128"/>
                        </a:rPr>
                        <a:t>モビリティ</a:t>
                      </a:r>
                    </a:p>
                  </a:txBody>
                  <a:tcPr marL="67369" marR="67369" marT="33685" marB="33685" anchor="ctr"/>
                </a:tc>
                <a:tc>
                  <a:txBody>
                    <a:bodyPr/>
                    <a:lstStyle/>
                    <a:p>
                      <a:r>
                        <a:rPr kumimoji="1" lang="ja-JP" altLang="en-US" sz="700" dirty="0">
                          <a:latin typeface="Meiryo UI" panose="020B0604030504040204" pitchFamily="50" charset="-128"/>
                          <a:ea typeface="Meiryo UI" panose="020B0604030504040204" pitchFamily="50" charset="-128"/>
                        </a:rPr>
                        <a:t>小型水素容器の充填温度制御式多連型充填システムの開発・実証及び水素マイクロモビリティの利用実証</a:t>
                      </a:r>
                    </a:p>
                  </a:txBody>
                  <a:tcPr marL="67369" marR="67369" marT="33685" marB="33685" anchor="ctr"/>
                </a:tc>
                <a:extLst>
                  <a:ext uri="{0D108BD9-81ED-4DB2-BD59-A6C34878D82A}">
                    <a16:rowId xmlns:a16="http://schemas.microsoft.com/office/drawing/2014/main" val="3255035341"/>
                  </a:ext>
                </a:extLst>
              </a:tr>
              <a:tr h="163792">
                <a:tc>
                  <a:txBody>
                    <a:bodyPr/>
                    <a:lstStyle/>
                    <a:p>
                      <a:pPr algn="ctr"/>
                      <a:r>
                        <a:rPr kumimoji="1" lang="ja-JP" altLang="en-US" sz="700" dirty="0">
                          <a:latin typeface="Meiryo UI" panose="020B0604030504040204" pitchFamily="50" charset="-128"/>
                          <a:ea typeface="Meiryo UI" panose="020B0604030504040204" pitchFamily="50" charset="-128"/>
                        </a:rPr>
                        <a:t>次世代燃料</a:t>
                      </a:r>
                    </a:p>
                  </a:txBody>
                  <a:tcPr marL="67369" marR="67369" marT="33685" marB="33685" anchor="ctr"/>
                </a:tc>
                <a:tc>
                  <a:txBody>
                    <a:bodyPr/>
                    <a:lstStyle/>
                    <a:p>
                      <a:r>
                        <a:rPr kumimoji="1" lang="ja-JP" altLang="en-US" sz="700" dirty="0">
                          <a:latin typeface="Meiryo UI" panose="020B0604030504040204" pitchFamily="50" charset="-128"/>
                          <a:ea typeface="Meiryo UI" panose="020B0604030504040204" pitchFamily="50" charset="-128"/>
                        </a:rPr>
                        <a:t>移動時ゼロカーボン（ゼロカーボンムーブ）を実現する次世代水上 バス向け大容量ワイヤレス充電システムの開発・実証</a:t>
                      </a:r>
                    </a:p>
                  </a:txBody>
                  <a:tcPr marL="67369" marR="67369" marT="33685" marB="33685" anchor="ctr"/>
                </a:tc>
                <a:extLst>
                  <a:ext uri="{0D108BD9-81ED-4DB2-BD59-A6C34878D82A}">
                    <a16:rowId xmlns:a16="http://schemas.microsoft.com/office/drawing/2014/main" val="3686138485"/>
                  </a:ext>
                </a:extLst>
              </a:tr>
              <a:tr h="218342">
                <a:tc>
                  <a:txBody>
                    <a:bodyPr/>
                    <a:lstStyle/>
                    <a:p>
                      <a:pPr algn="ctr"/>
                      <a:r>
                        <a:rPr kumimoji="1" lang="en-US" altLang="ja-JP" sz="700" dirty="0">
                          <a:latin typeface="Meiryo UI" panose="020B0604030504040204" pitchFamily="50" charset="-128"/>
                          <a:ea typeface="Meiryo UI" panose="020B0604030504040204" pitchFamily="50" charset="-128"/>
                        </a:rPr>
                        <a:t>CO2</a:t>
                      </a:r>
                      <a:r>
                        <a:rPr kumimoji="1" lang="ja-JP" altLang="en-US" sz="700" dirty="0">
                          <a:latin typeface="Meiryo UI" panose="020B0604030504040204" pitchFamily="50" charset="-128"/>
                          <a:ea typeface="Meiryo UI" panose="020B0604030504040204" pitchFamily="50" charset="-128"/>
                        </a:rPr>
                        <a:t>回収 </a:t>
                      </a:r>
                    </a:p>
                  </a:txBody>
                  <a:tcPr marL="67369" marR="67369" marT="33685" marB="33685" anchor="ctr"/>
                </a:tc>
                <a:tc>
                  <a:txBody>
                    <a:bodyPr/>
                    <a:lstStyle/>
                    <a:p>
                      <a:r>
                        <a:rPr kumimoji="1" lang="ja-JP" altLang="en-US" sz="700" dirty="0">
                          <a:latin typeface="Meiryo UI" panose="020B0604030504040204" pitchFamily="50" charset="-128"/>
                          <a:ea typeface="Meiryo UI" panose="020B0604030504040204" pitchFamily="50" charset="-128"/>
                        </a:rPr>
                        <a:t>リニューアブルディーゼルを用いた建設・輸送分野における脱炭素化実証</a:t>
                      </a:r>
                    </a:p>
                  </a:txBody>
                  <a:tcPr marL="67369" marR="67369" marT="33685" marB="33685" anchor="ctr"/>
                </a:tc>
                <a:extLst>
                  <a:ext uri="{0D108BD9-81ED-4DB2-BD59-A6C34878D82A}">
                    <a16:rowId xmlns:a16="http://schemas.microsoft.com/office/drawing/2014/main" val="3057696516"/>
                  </a:ext>
                </a:extLst>
              </a:tr>
              <a:tr h="120492">
                <a:tc>
                  <a:txBody>
                    <a:bodyPr/>
                    <a:lstStyle/>
                    <a:p>
                      <a:pPr algn="ctr"/>
                      <a:r>
                        <a:rPr kumimoji="1" lang="ja-JP" altLang="en-US" sz="700" dirty="0">
                          <a:latin typeface="Meiryo UI" panose="020B0604030504040204" pitchFamily="50" charset="-128"/>
                          <a:ea typeface="Meiryo UI" panose="020B0604030504040204" pitchFamily="50" charset="-128"/>
                        </a:rPr>
                        <a:t>再生可能</a:t>
                      </a:r>
                      <a:endParaRPr kumimoji="1" lang="en-US" altLang="ja-JP" sz="700" dirty="0">
                        <a:latin typeface="Meiryo UI" panose="020B0604030504040204" pitchFamily="50" charset="-128"/>
                        <a:ea typeface="Meiryo UI" panose="020B0604030504040204" pitchFamily="50" charset="-128"/>
                      </a:endParaRPr>
                    </a:p>
                    <a:p>
                      <a:pPr algn="ctr"/>
                      <a:r>
                        <a:rPr kumimoji="1" lang="ja-JP" altLang="en-US" sz="700" dirty="0">
                          <a:latin typeface="Meiryo UI" panose="020B0604030504040204" pitchFamily="50" charset="-128"/>
                          <a:ea typeface="Meiryo UI" panose="020B0604030504040204" pitchFamily="50" charset="-128"/>
                        </a:rPr>
                        <a:t>エネルギー</a:t>
                      </a:r>
                    </a:p>
                  </a:txBody>
                  <a:tcPr marL="67369" marR="67369" marT="33685" marB="33685" anchor="ctr"/>
                </a:tc>
                <a:tc>
                  <a:txBody>
                    <a:bodyPr/>
                    <a:lstStyle/>
                    <a:p>
                      <a:r>
                        <a:rPr kumimoji="1" lang="ja-JP" altLang="en-US" sz="700" dirty="0">
                          <a:latin typeface="Meiryo UI" panose="020B0604030504040204" pitchFamily="50" charset="-128"/>
                          <a:ea typeface="Meiryo UI" panose="020B0604030504040204" pitchFamily="50" charset="-128"/>
                        </a:rPr>
                        <a:t>大気中</a:t>
                      </a:r>
                      <a:r>
                        <a:rPr kumimoji="1" lang="en-US" altLang="ja-JP" sz="700" dirty="0">
                          <a:latin typeface="Meiryo UI" panose="020B0604030504040204" pitchFamily="50" charset="-128"/>
                          <a:ea typeface="Meiryo UI" panose="020B0604030504040204" pitchFamily="50" charset="-128"/>
                        </a:rPr>
                        <a:t>CO2</a:t>
                      </a:r>
                      <a:r>
                        <a:rPr kumimoji="1" lang="ja-JP" altLang="en-US" sz="700" dirty="0">
                          <a:latin typeface="Meiryo UI" panose="020B0604030504040204" pitchFamily="50" charset="-128"/>
                          <a:ea typeface="Meiryo UI" panose="020B0604030504040204" pitchFamily="50" charset="-128"/>
                        </a:rPr>
                        <a:t>の鉱物固定化と肥料化の技術開発・実証 </a:t>
                      </a:r>
                    </a:p>
                  </a:txBody>
                  <a:tcPr marL="67369" marR="67369" marT="33685" marB="33685" anchor="ctr"/>
                </a:tc>
                <a:extLst>
                  <a:ext uri="{0D108BD9-81ED-4DB2-BD59-A6C34878D82A}">
                    <a16:rowId xmlns:a16="http://schemas.microsoft.com/office/drawing/2014/main" val="2745139866"/>
                  </a:ext>
                </a:extLst>
              </a:tr>
              <a:tr h="205522">
                <a:tc>
                  <a:txBody>
                    <a:bodyPr/>
                    <a:lstStyle/>
                    <a:p>
                      <a:pPr algn="ctr"/>
                      <a:r>
                        <a:rPr kumimoji="1" lang="ja-JP" altLang="en-US" sz="700" dirty="0">
                          <a:latin typeface="Meiryo UI" panose="020B0604030504040204" pitchFamily="50" charset="-128"/>
                          <a:ea typeface="Meiryo UI" panose="020B0604030504040204" pitchFamily="50" charset="-128"/>
                        </a:rPr>
                        <a:t>リサイクル</a:t>
                      </a:r>
                    </a:p>
                  </a:txBody>
                  <a:tcPr marL="67369" marR="67369" marT="33685" marB="33685" anchor="ctr"/>
                </a:tc>
                <a:tc>
                  <a:txBody>
                    <a:bodyPr/>
                    <a:lstStyle/>
                    <a:p>
                      <a:r>
                        <a:rPr kumimoji="1" lang="ja-JP" altLang="en-US" sz="700" dirty="0">
                          <a:latin typeface="Meiryo UI" panose="020B0604030504040204" pitchFamily="50" charset="-128"/>
                          <a:ea typeface="Meiryo UI" panose="020B0604030504040204" pitchFamily="50" charset="-128"/>
                        </a:rPr>
                        <a:t>未利用バイオマス資源の前処理技術による高効率メタン化システム の開発・実証マイクロ波加熱技術を適用した小型分散型</a:t>
                      </a:r>
                    </a:p>
                  </a:txBody>
                  <a:tcPr marL="67369" marR="67369" marT="33685" marB="33685" anchor="ctr"/>
                </a:tc>
                <a:extLst>
                  <a:ext uri="{0D108BD9-81ED-4DB2-BD59-A6C34878D82A}">
                    <a16:rowId xmlns:a16="http://schemas.microsoft.com/office/drawing/2014/main" val="3314564332"/>
                  </a:ext>
                </a:extLst>
              </a:tr>
              <a:tr h="185009">
                <a:tc>
                  <a:txBody>
                    <a:bodyPr/>
                    <a:lstStyle/>
                    <a:p>
                      <a:pPr algn="ctr"/>
                      <a:r>
                        <a:rPr kumimoji="1" lang="ja-JP" altLang="en-US" sz="700" dirty="0">
                          <a:latin typeface="Meiryo UI" panose="020B0604030504040204" pitchFamily="50" charset="-128"/>
                          <a:ea typeface="Meiryo UI" panose="020B0604030504040204" pitchFamily="50" charset="-128"/>
                        </a:rPr>
                        <a:t>省エネルギー</a:t>
                      </a:r>
                      <a:endParaRPr kumimoji="1" lang="en-US" altLang="ja-JP" sz="700" dirty="0">
                        <a:latin typeface="Meiryo UI" panose="020B0604030504040204" pitchFamily="50" charset="-128"/>
                        <a:ea typeface="Meiryo UI" panose="020B0604030504040204" pitchFamily="50" charset="-128"/>
                      </a:endParaRPr>
                    </a:p>
                  </a:txBody>
                  <a:tcPr marL="67369" marR="67369" marT="33685" marB="33685" anchor="ctr"/>
                </a:tc>
                <a:tc>
                  <a:txBody>
                    <a:bodyPr/>
                    <a:lstStyle/>
                    <a:p>
                      <a:r>
                        <a:rPr kumimoji="1" lang="ja-JP" altLang="en-US" sz="700" dirty="0">
                          <a:latin typeface="Meiryo UI" panose="020B0604030504040204" pitchFamily="50" charset="-128"/>
                          <a:ea typeface="Meiryo UI" panose="020B0604030504040204" pitchFamily="50" charset="-128"/>
                        </a:rPr>
                        <a:t>ステンレス密封長寿命不燃真空断熱パネル技術開発・実証 </a:t>
                      </a:r>
                    </a:p>
                  </a:txBody>
                  <a:tcPr marL="67369" marR="67369" marT="33685" marB="33685" anchor="ctr"/>
                </a:tc>
                <a:extLst>
                  <a:ext uri="{0D108BD9-81ED-4DB2-BD59-A6C34878D82A}">
                    <a16:rowId xmlns:a16="http://schemas.microsoft.com/office/drawing/2014/main" val="1369039334"/>
                  </a:ext>
                </a:extLst>
              </a:tr>
            </a:tbl>
          </a:graphicData>
        </a:graphic>
      </p:graphicFrame>
      <p:sp>
        <p:nvSpPr>
          <p:cNvPr id="13" name="正方形/長方形 12"/>
          <p:cNvSpPr/>
          <p:nvPr/>
        </p:nvSpPr>
        <p:spPr>
          <a:xfrm>
            <a:off x="8469433"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schemeClr val="tx1"/>
                </a:solidFill>
                <a:latin typeface="Calibri"/>
                <a:ea typeface="ＭＳ Ｐゴシック" panose="020B0600070205080204" pitchFamily="50" charset="-128"/>
              </a:rPr>
              <a:t>30</a:t>
            </a:r>
            <a:endParaRPr lang="ja-JP" altLang="en-US" dirty="0">
              <a:solidFill>
                <a:schemeClr val="tx1"/>
              </a:solidFill>
              <a:latin typeface="Calibri"/>
              <a:ea typeface="ＭＳ Ｐゴシック" panose="020B0600070205080204" pitchFamily="50" charset="-128"/>
            </a:endParaRPr>
          </a:p>
        </p:txBody>
      </p:sp>
      <p:grpSp>
        <p:nvGrpSpPr>
          <p:cNvPr id="9" name="グループ化 8"/>
          <p:cNvGrpSpPr/>
          <p:nvPr/>
        </p:nvGrpSpPr>
        <p:grpSpPr>
          <a:xfrm>
            <a:off x="1417320" y="5197889"/>
            <a:ext cx="2983835" cy="770783"/>
            <a:chOff x="1133964" y="5223288"/>
            <a:chExt cx="2983835" cy="770783"/>
          </a:xfrm>
        </p:grpSpPr>
        <p:sp>
          <p:nvSpPr>
            <p:cNvPr id="26" name="角丸四角形 2"/>
            <p:cNvSpPr>
              <a:spLocks noChangeArrowheads="1"/>
            </p:cNvSpPr>
            <p:nvPr/>
          </p:nvSpPr>
          <p:spPr bwMode="auto">
            <a:xfrm>
              <a:off x="1133964" y="5223288"/>
              <a:ext cx="2983835" cy="770783"/>
            </a:xfrm>
            <a:prstGeom prst="roundRect">
              <a:avLst>
                <a:gd name="adj" fmla="val 11264"/>
              </a:avLst>
            </a:prstGeom>
            <a:solidFill>
              <a:srgbClr val="F2F2F2"/>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endParaRPr lang="ja-JP" altLang="en-US"/>
            </a:p>
          </p:txBody>
        </p:sp>
        <p:sp>
          <p:nvSpPr>
            <p:cNvPr id="27" name="テキスト ボックス 37"/>
            <p:cNvSpPr txBox="1">
              <a:spLocks noChangeArrowheads="1"/>
            </p:cNvSpPr>
            <p:nvPr/>
          </p:nvSpPr>
          <p:spPr bwMode="auto">
            <a:xfrm>
              <a:off x="1225789" y="5437781"/>
              <a:ext cx="733777" cy="369442"/>
            </a:xfrm>
            <a:prstGeom prst="rect">
              <a:avLst/>
            </a:prstGeom>
            <a:solidFill>
              <a:srgbClr val="FFFFFF"/>
            </a:solidFill>
            <a:ln w="9525">
              <a:solidFill>
                <a:srgbClr val="0070C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96000"/>
                </a:lnSpc>
                <a:spcBef>
                  <a:spcPct val="0"/>
                </a:spcBef>
                <a:spcAft>
                  <a:spcPct val="0"/>
                </a:spcAft>
                <a:buClrTx/>
                <a:buSzTx/>
                <a:buFontTx/>
                <a:buNone/>
                <a:tabLst/>
              </a:pPr>
              <a:r>
                <a:rPr kumimoji="0" lang="ja-JP" altLang="en-US" sz="500" b="1"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技術開発・実証</a:t>
              </a:r>
            </a:p>
            <a:p>
              <a:pPr marL="0" marR="0" lvl="0" indent="0" algn="ctr" defTabSz="914400" rtl="0" eaLnBrk="0" fontAlgn="base" latinLnBrk="0" hangingPunct="0">
                <a:lnSpc>
                  <a:spcPct val="96000"/>
                </a:lnSpc>
                <a:spcBef>
                  <a:spcPct val="0"/>
                </a:spcBef>
                <a:spcAft>
                  <a:spcPct val="0"/>
                </a:spcAft>
                <a:buClrTx/>
                <a:buSzTx/>
                <a:buFontTx/>
                <a:buNone/>
                <a:tabLst/>
              </a:pPr>
              <a:r>
                <a:rPr kumimoji="0" lang="ja-JP" altLang="en-US" sz="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（経費の一部補助）</a:t>
              </a:r>
              <a:endParaRPr kumimoji="0" lang="ja-JP" altLang="ja-JP" sz="400" b="0" i="0" u="none" strike="noStrike" cap="none" normalizeH="0" baseline="0" dirty="0">
                <a:ln>
                  <a:noFill/>
                </a:ln>
                <a:solidFill>
                  <a:schemeClr val="tx1"/>
                </a:solidFill>
                <a:effectLst/>
                <a:latin typeface="Arial" panose="020B0604020202020204" pitchFamily="34" charset="0"/>
              </a:endParaRPr>
            </a:p>
          </p:txBody>
        </p:sp>
        <p:sp>
          <p:nvSpPr>
            <p:cNvPr id="28" name="Text Box 2"/>
            <p:cNvSpPr txBox="1">
              <a:spLocks noChangeArrowheads="1"/>
            </p:cNvSpPr>
            <p:nvPr/>
          </p:nvSpPr>
          <p:spPr bwMode="auto">
            <a:xfrm>
              <a:off x="1340373" y="5647619"/>
              <a:ext cx="619709" cy="160035"/>
            </a:xfrm>
            <a:prstGeom prst="rect">
              <a:avLst/>
            </a:prstGeom>
            <a:solidFill>
              <a:srgbClr val="44546A"/>
            </a:solidFill>
            <a:ln w="9525">
              <a:solidFill>
                <a:srgbClr val="0070C0"/>
              </a:solidFill>
              <a:miter lim="800000"/>
              <a:headEnd/>
              <a:tailEnd/>
            </a:ln>
          </p:spPr>
          <p:txBody>
            <a:bodyPr vert="horz" wrap="square" lIns="91440" tIns="20520" rIns="91440" bIns="20520" numCol="1" anchor="ctr"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ja-JP" altLang="en-US" sz="5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rPr>
                <a:t>主たる</a:t>
              </a:r>
              <a:endParaRPr kumimoji="0" lang="en-US" altLang="ja-JP" sz="5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endParaRPr>
            </a:p>
            <a:p>
              <a:pPr marL="0" marR="0" lvl="0" indent="0" algn="ctr" defTabSz="914400" rtl="0" eaLnBrk="0" fontAlgn="base" latinLnBrk="0" hangingPunct="0">
                <a:lnSpc>
                  <a:spcPts val="100"/>
                </a:lnSpc>
                <a:spcBef>
                  <a:spcPct val="0"/>
                </a:spcBef>
                <a:spcAft>
                  <a:spcPct val="0"/>
                </a:spcAft>
                <a:buClrTx/>
                <a:buSzTx/>
                <a:buFontTx/>
                <a:buNone/>
                <a:tabLst/>
              </a:pPr>
              <a:endParaRPr kumimoji="0" lang="ja-JP" altLang="en-US" sz="5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endParaRPr>
            </a:p>
            <a:p>
              <a:pPr marL="0" marR="0" lvl="0" indent="0" algn="ctr" defTabSz="914400" rtl="0" eaLnBrk="0" fontAlgn="base" latinLnBrk="0" hangingPunct="0">
                <a:lnSpc>
                  <a:spcPct val="80000"/>
                </a:lnSpc>
                <a:spcBef>
                  <a:spcPct val="0"/>
                </a:spcBef>
                <a:spcAft>
                  <a:spcPct val="0"/>
                </a:spcAft>
                <a:buClrTx/>
                <a:buSzTx/>
                <a:buFontTx/>
                <a:buNone/>
                <a:tabLst/>
              </a:pPr>
              <a:r>
                <a:rPr kumimoji="0" lang="ja-JP" altLang="en-US" sz="5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rPr>
                <a:t>技術開発・実証</a:t>
              </a:r>
              <a:endParaRPr kumimoji="0" lang="ja-JP" altLang="ja-JP" sz="1100" b="0" i="0" u="none" strike="noStrike" cap="none" normalizeH="0" baseline="0" dirty="0">
                <a:ln>
                  <a:noFill/>
                </a:ln>
                <a:solidFill>
                  <a:schemeClr val="tx1"/>
                </a:solidFill>
                <a:effectLst/>
                <a:latin typeface="Arial" panose="020B0604020202020204" pitchFamily="34" charset="0"/>
              </a:endParaRPr>
            </a:p>
          </p:txBody>
        </p:sp>
        <p:grpSp>
          <p:nvGrpSpPr>
            <p:cNvPr id="30" name="グループ化 29"/>
            <p:cNvGrpSpPr/>
            <p:nvPr/>
          </p:nvGrpSpPr>
          <p:grpSpPr>
            <a:xfrm>
              <a:off x="1349218" y="5832571"/>
              <a:ext cx="612048" cy="146194"/>
              <a:chOff x="4828583" y="3573301"/>
              <a:chExt cx="1141413" cy="272638"/>
            </a:xfrm>
          </p:grpSpPr>
          <p:cxnSp>
            <p:nvCxnSpPr>
              <p:cNvPr id="53" name="直線矢印コネクタ 9"/>
              <p:cNvCxnSpPr>
                <a:cxnSpLocks noChangeShapeType="1"/>
              </p:cNvCxnSpPr>
              <p:nvPr/>
            </p:nvCxnSpPr>
            <p:spPr bwMode="auto">
              <a:xfrm>
                <a:off x="4828583" y="3689577"/>
                <a:ext cx="1141413" cy="0"/>
              </a:xfrm>
              <a:prstGeom prst="bentConnector3">
                <a:avLst>
                  <a:gd name="adj1" fmla="val 49972"/>
                </a:avLst>
              </a:prstGeom>
              <a:noFill/>
              <a:ln w="1270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54" name="テキスト ボックス 53"/>
              <p:cNvSpPr txBox="1"/>
              <p:nvPr/>
            </p:nvSpPr>
            <p:spPr>
              <a:xfrm>
                <a:off x="5094672" y="3573301"/>
                <a:ext cx="623744" cy="272638"/>
              </a:xfrm>
              <a:prstGeom prst="rect">
                <a:avLst/>
              </a:prstGeom>
              <a:solidFill>
                <a:srgbClr val="F2F2F2"/>
              </a:solidFill>
            </p:spPr>
            <p:txBody>
              <a:bodyPr wrap="square" lIns="7200" rIns="7200" rtlCol="0">
                <a:spAutoFit/>
              </a:bodyPr>
              <a:lstStyle/>
              <a:p>
                <a:r>
                  <a:rPr kumimoji="1" lang="ja-JP" altLang="en-US" sz="350" dirty="0">
                    <a:latin typeface="メイリオ" panose="020B0604030504040204" pitchFamily="50" charset="-128"/>
                    <a:ea typeface="メイリオ" panose="020B0604030504040204" pitchFamily="50" charset="-128"/>
                  </a:rPr>
                  <a:t>府域に限ります</a:t>
                </a:r>
              </a:p>
            </p:txBody>
          </p:sp>
        </p:grpSp>
        <p:grpSp>
          <p:nvGrpSpPr>
            <p:cNvPr id="31" name="Group 6"/>
            <p:cNvGrpSpPr>
              <a:grpSpLocks/>
            </p:cNvGrpSpPr>
            <p:nvPr/>
          </p:nvGrpSpPr>
          <p:grpSpPr bwMode="auto">
            <a:xfrm>
              <a:off x="2012660" y="5483322"/>
              <a:ext cx="230688" cy="278359"/>
              <a:chOff x="4506" y="14725"/>
              <a:chExt cx="676" cy="817"/>
            </a:xfrm>
          </p:grpSpPr>
          <p:sp>
            <p:nvSpPr>
              <p:cNvPr id="50" name="二等辺三角形 10"/>
              <p:cNvSpPr>
                <a:spLocks noChangeArrowheads="1"/>
              </p:cNvSpPr>
              <p:nvPr/>
            </p:nvSpPr>
            <p:spPr bwMode="auto">
              <a:xfrm rot="5400000">
                <a:off x="4150" y="15081"/>
                <a:ext cx="817" cy="106"/>
              </a:xfrm>
              <a:prstGeom prst="triangle">
                <a:avLst>
                  <a:gd name="adj" fmla="val 50000"/>
                </a:avLst>
              </a:prstGeom>
              <a:solidFill>
                <a:srgbClr val="5B9BD5"/>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endParaRPr lang="ja-JP" altLang="en-US"/>
              </a:p>
            </p:txBody>
          </p:sp>
          <p:sp>
            <p:nvSpPr>
              <p:cNvPr id="51" name="二等辺三角形 10"/>
              <p:cNvSpPr>
                <a:spLocks noChangeArrowheads="1"/>
              </p:cNvSpPr>
              <p:nvPr/>
            </p:nvSpPr>
            <p:spPr bwMode="auto">
              <a:xfrm rot="5400000">
                <a:off x="4420" y="15081"/>
                <a:ext cx="817" cy="106"/>
              </a:xfrm>
              <a:prstGeom prst="triangle">
                <a:avLst>
                  <a:gd name="adj" fmla="val 50000"/>
                </a:avLst>
              </a:prstGeom>
              <a:solidFill>
                <a:srgbClr val="5B9BD5"/>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endParaRPr lang="ja-JP" altLang="en-US"/>
              </a:p>
            </p:txBody>
          </p:sp>
          <p:sp>
            <p:nvSpPr>
              <p:cNvPr id="52" name="二等辺三角形 10"/>
              <p:cNvSpPr>
                <a:spLocks noChangeArrowheads="1"/>
              </p:cNvSpPr>
              <p:nvPr/>
            </p:nvSpPr>
            <p:spPr bwMode="auto">
              <a:xfrm rot="5400000">
                <a:off x="4720" y="15081"/>
                <a:ext cx="817" cy="106"/>
              </a:xfrm>
              <a:prstGeom prst="triangle">
                <a:avLst>
                  <a:gd name="adj" fmla="val 50000"/>
                </a:avLst>
              </a:prstGeom>
              <a:solidFill>
                <a:srgbClr val="5B9BD5"/>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endParaRPr lang="ja-JP" altLang="en-US"/>
              </a:p>
            </p:txBody>
          </p:sp>
        </p:grpSp>
        <p:sp>
          <p:nvSpPr>
            <p:cNvPr id="33" name="テキスト ボックス 56"/>
            <p:cNvSpPr txBox="1">
              <a:spLocks noChangeArrowheads="1"/>
            </p:cNvSpPr>
            <p:nvPr/>
          </p:nvSpPr>
          <p:spPr bwMode="auto">
            <a:xfrm>
              <a:off x="2299167" y="5437781"/>
              <a:ext cx="539692" cy="382210"/>
            </a:xfrm>
            <a:prstGeom prst="rect">
              <a:avLst/>
            </a:prstGeom>
            <a:solidFill>
              <a:srgbClr val="FFFFFF"/>
            </a:solidFill>
            <a:ln w="9525">
              <a:solidFill>
                <a:srgbClr val="0070C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万博での披露</a:t>
              </a:r>
              <a:endParaRPr kumimoji="0" lang="ja-JP" altLang="ja-JP" sz="1100" b="0" i="0" u="none" strike="noStrike" cap="none" normalizeH="0" baseline="0" dirty="0">
                <a:ln>
                  <a:noFill/>
                </a:ln>
                <a:solidFill>
                  <a:schemeClr val="tx1"/>
                </a:solidFill>
                <a:effectLst/>
                <a:latin typeface="Arial" panose="020B0604020202020204" pitchFamily="34" charset="0"/>
              </a:endParaRPr>
            </a:p>
          </p:txBody>
        </p:sp>
        <p:cxnSp>
          <p:nvCxnSpPr>
            <p:cNvPr id="34" name="AutoShape 12"/>
            <p:cNvCxnSpPr>
              <a:cxnSpLocks noChangeShapeType="1"/>
            </p:cNvCxnSpPr>
            <p:nvPr/>
          </p:nvCxnSpPr>
          <p:spPr bwMode="auto">
            <a:xfrm>
              <a:off x="2292357" y="5894920"/>
              <a:ext cx="560122" cy="852"/>
            </a:xfrm>
            <a:prstGeom prst="bentConnector3">
              <a:avLst>
                <a:gd name="adj1" fmla="val 50000"/>
              </a:avLst>
            </a:prstGeom>
            <a:noFill/>
            <a:ln w="12700">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cxnSp>
        <p:grpSp>
          <p:nvGrpSpPr>
            <p:cNvPr id="38" name="Group 6"/>
            <p:cNvGrpSpPr>
              <a:grpSpLocks/>
            </p:cNvGrpSpPr>
            <p:nvPr/>
          </p:nvGrpSpPr>
          <p:grpSpPr bwMode="auto">
            <a:xfrm>
              <a:off x="2920248" y="5483492"/>
              <a:ext cx="230688" cy="278359"/>
              <a:chOff x="4506" y="14725"/>
              <a:chExt cx="676" cy="817"/>
            </a:xfrm>
          </p:grpSpPr>
          <p:sp>
            <p:nvSpPr>
              <p:cNvPr id="47" name="二等辺三角形 10"/>
              <p:cNvSpPr>
                <a:spLocks noChangeArrowheads="1"/>
              </p:cNvSpPr>
              <p:nvPr/>
            </p:nvSpPr>
            <p:spPr bwMode="auto">
              <a:xfrm rot="5400000">
                <a:off x="4150" y="15081"/>
                <a:ext cx="817" cy="106"/>
              </a:xfrm>
              <a:prstGeom prst="triangle">
                <a:avLst>
                  <a:gd name="adj" fmla="val 50000"/>
                </a:avLst>
              </a:prstGeom>
              <a:solidFill>
                <a:srgbClr val="5B9BD5"/>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endParaRPr lang="ja-JP" altLang="en-US"/>
              </a:p>
            </p:txBody>
          </p:sp>
          <p:sp>
            <p:nvSpPr>
              <p:cNvPr id="48" name="二等辺三角形 10"/>
              <p:cNvSpPr>
                <a:spLocks noChangeArrowheads="1"/>
              </p:cNvSpPr>
              <p:nvPr/>
            </p:nvSpPr>
            <p:spPr bwMode="auto">
              <a:xfrm rot="5400000">
                <a:off x="4420" y="15081"/>
                <a:ext cx="817" cy="106"/>
              </a:xfrm>
              <a:prstGeom prst="triangle">
                <a:avLst>
                  <a:gd name="adj" fmla="val 50000"/>
                </a:avLst>
              </a:prstGeom>
              <a:solidFill>
                <a:srgbClr val="5B9BD5"/>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endParaRPr lang="ja-JP" altLang="en-US"/>
              </a:p>
            </p:txBody>
          </p:sp>
          <p:sp>
            <p:nvSpPr>
              <p:cNvPr id="49" name="二等辺三角形 10"/>
              <p:cNvSpPr>
                <a:spLocks noChangeArrowheads="1"/>
              </p:cNvSpPr>
              <p:nvPr/>
            </p:nvSpPr>
            <p:spPr bwMode="auto">
              <a:xfrm rot="5400000">
                <a:off x="4720" y="15081"/>
                <a:ext cx="817" cy="106"/>
              </a:xfrm>
              <a:prstGeom prst="triangle">
                <a:avLst>
                  <a:gd name="adj" fmla="val 50000"/>
                </a:avLst>
              </a:prstGeom>
              <a:solidFill>
                <a:srgbClr val="5B9BD5"/>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endParaRPr lang="ja-JP" altLang="en-US"/>
              </a:p>
            </p:txBody>
          </p:sp>
        </p:grpSp>
        <p:sp>
          <p:nvSpPr>
            <p:cNvPr id="42" name="Text Box 13"/>
            <p:cNvSpPr txBox="1">
              <a:spLocks noChangeArrowheads="1"/>
            </p:cNvSpPr>
            <p:nvPr/>
          </p:nvSpPr>
          <p:spPr bwMode="auto">
            <a:xfrm>
              <a:off x="3229129" y="5456082"/>
              <a:ext cx="768678" cy="382210"/>
            </a:xfrm>
            <a:prstGeom prst="rect">
              <a:avLst/>
            </a:prstGeom>
            <a:solidFill>
              <a:srgbClr val="FFFFFF"/>
            </a:solidFill>
            <a:ln>
              <a:noFill/>
            </a:ln>
            <a:extLst>
              <a:ext uri="{91240B29-F687-4F45-9708-019B960494DF}">
                <a14:hiddenLine xmlns:a14="http://schemas.microsoft.com/office/drawing/2010/main" w="9525">
                  <a:solidFill>
                    <a:srgbClr val="0070C0"/>
                  </a:solidFill>
                  <a:miter lim="800000"/>
                  <a:headEnd/>
                  <a:tailEnd/>
                </a14:hiddenLine>
              </a:ext>
            </a:extLst>
          </p:spPr>
          <p:txBody>
            <a:bodyPr vert="horz" wrap="square" lIns="19440" tIns="20520" rIns="19440" bIns="20520" numCol="1" anchor="t"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5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・最先端技術の社会実装</a:t>
              </a:r>
            </a:p>
            <a:p>
              <a:pPr marL="0" marR="0" lvl="0" indent="0" algn="l" defTabSz="914400" rtl="0" eaLnBrk="0" fontAlgn="base" latinLnBrk="0" hangingPunct="0">
                <a:lnSpc>
                  <a:spcPct val="96000"/>
                </a:lnSpc>
                <a:spcBef>
                  <a:spcPts val="538"/>
                </a:spcBef>
                <a:spcAft>
                  <a:spcPct val="0"/>
                </a:spcAft>
                <a:buClrTx/>
                <a:buSzTx/>
                <a:buFontTx/>
                <a:buNone/>
                <a:tabLst/>
              </a:pPr>
              <a:r>
                <a:rPr kumimoji="0" lang="ja-JP" altLang="en-US" sz="5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・次世代のグリーンビジネス</a:t>
              </a:r>
            </a:p>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5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 </a:t>
              </a:r>
              <a:r>
                <a:rPr kumimoji="0" lang="ja-JP" altLang="en-US" sz="500" dirty="0" smtClean="0">
                  <a:latin typeface="Meiryo UI" panose="020B0604030504040204" pitchFamily="50" charset="-128"/>
                  <a:ea typeface="Meiryo UI" panose="020B0604030504040204" pitchFamily="50" charset="-128"/>
                </a:rPr>
                <a:t> </a:t>
              </a:r>
              <a:r>
                <a:rPr kumimoji="0" lang="ja-JP" altLang="en-US" sz="5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rPr>
                <a:t>と</a:t>
              </a:r>
              <a:r>
                <a:rPr kumimoji="0" lang="ja-JP" altLang="en-US" sz="5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して展開・拡大</a:t>
              </a:r>
              <a:endParaRPr kumimoji="0" lang="ja-JP" altLang="ja-JP" sz="1050" b="0" i="0" u="none" strike="noStrike" cap="none" normalizeH="0" baseline="0" dirty="0">
                <a:ln>
                  <a:noFill/>
                </a:ln>
                <a:solidFill>
                  <a:schemeClr val="tx1"/>
                </a:solidFill>
                <a:effectLst/>
                <a:latin typeface="Arial" panose="020B0604020202020204" pitchFamily="34" charset="0"/>
              </a:endParaRPr>
            </a:p>
          </p:txBody>
        </p:sp>
        <p:sp>
          <p:nvSpPr>
            <p:cNvPr id="43" name="テキスト ボックス 42"/>
            <p:cNvSpPr txBox="1"/>
            <p:nvPr/>
          </p:nvSpPr>
          <p:spPr>
            <a:xfrm>
              <a:off x="1380619" y="5285047"/>
              <a:ext cx="497638" cy="171035"/>
            </a:xfrm>
            <a:prstGeom prst="rect">
              <a:avLst/>
            </a:prstGeom>
            <a:noFill/>
          </p:spPr>
          <p:txBody>
            <a:bodyPr wrap="square" rtlCol="0">
              <a:spAutoFit/>
            </a:bodyPr>
            <a:lstStyle/>
            <a:p>
              <a:r>
                <a:rPr kumimoji="1" lang="en-US" altLang="ja-JP" sz="500" dirty="0">
                  <a:latin typeface="メイリオ" panose="020B0604030504040204" pitchFamily="50" charset="-128"/>
                  <a:ea typeface="メイリオ" panose="020B0604030504040204" pitchFamily="50" charset="-128"/>
                </a:rPr>
                <a:t>2022</a:t>
              </a:r>
              <a:r>
                <a:rPr kumimoji="1" lang="ja-JP" altLang="en-US" sz="500" dirty="0">
                  <a:latin typeface="メイリオ" panose="020B0604030504040204" pitchFamily="50" charset="-128"/>
                  <a:ea typeface="メイリオ" panose="020B0604030504040204" pitchFamily="50" charset="-128"/>
                </a:rPr>
                <a:t>年度</a:t>
              </a:r>
            </a:p>
          </p:txBody>
        </p:sp>
        <p:sp>
          <p:nvSpPr>
            <p:cNvPr id="46" name="テキスト ボックス 45"/>
            <p:cNvSpPr txBox="1"/>
            <p:nvPr/>
          </p:nvSpPr>
          <p:spPr>
            <a:xfrm>
              <a:off x="2354841" y="5301236"/>
              <a:ext cx="497638" cy="171035"/>
            </a:xfrm>
            <a:prstGeom prst="rect">
              <a:avLst/>
            </a:prstGeom>
            <a:noFill/>
          </p:spPr>
          <p:txBody>
            <a:bodyPr wrap="square" rtlCol="0">
              <a:spAutoFit/>
            </a:bodyPr>
            <a:lstStyle/>
            <a:p>
              <a:r>
                <a:rPr kumimoji="1" lang="en-US" altLang="ja-JP" sz="500" dirty="0">
                  <a:latin typeface="メイリオ" panose="020B0604030504040204" pitchFamily="50" charset="-128"/>
                  <a:ea typeface="メイリオ" panose="020B0604030504040204" pitchFamily="50" charset="-128"/>
                </a:rPr>
                <a:t>2025</a:t>
              </a:r>
              <a:r>
                <a:rPr kumimoji="1" lang="ja-JP" altLang="en-US" sz="500" dirty="0">
                  <a:latin typeface="メイリオ" panose="020B0604030504040204" pitchFamily="50" charset="-128"/>
                  <a:ea typeface="メイリオ" panose="020B0604030504040204" pitchFamily="50" charset="-128"/>
                </a:rPr>
                <a:t>年度</a:t>
              </a:r>
            </a:p>
          </p:txBody>
        </p:sp>
        <p:sp>
          <p:nvSpPr>
            <p:cNvPr id="56" name="テキスト ボックス 55"/>
            <p:cNvSpPr txBox="1"/>
            <p:nvPr/>
          </p:nvSpPr>
          <p:spPr>
            <a:xfrm>
              <a:off x="2403820" y="5832571"/>
              <a:ext cx="354553" cy="146194"/>
            </a:xfrm>
            <a:prstGeom prst="rect">
              <a:avLst/>
            </a:prstGeom>
            <a:solidFill>
              <a:srgbClr val="F2F2F2"/>
            </a:solidFill>
          </p:spPr>
          <p:txBody>
            <a:bodyPr wrap="square" lIns="7200" rIns="7200" rtlCol="0">
              <a:spAutoFit/>
            </a:bodyPr>
            <a:lstStyle/>
            <a:p>
              <a:r>
                <a:rPr kumimoji="1" lang="ja-JP" altLang="en-US" sz="350" dirty="0">
                  <a:latin typeface="メイリオ" panose="020B0604030504040204" pitchFamily="50" charset="-128"/>
                  <a:ea typeface="メイリオ" panose="020B0604030504040204" pitchFamily="50" charset="-128"/>
                </a:rPr>
                <a:t>府域に限ります</a:t>
              </a:r>
            </a:p>
          </p:txBody>
        </p:sp>
      </p:grpSp>
      <p:grpSp>
        <p:nvGrpSpPr>
          <p:cNvPr id="55" name="グループ化 54"/>
          <p:cNvGrpSpPr/>
          <p:nvPr/>
        </p:nvGrpSpPr>
        <p:grpSpPr>
          <a:xfrm>
            <a:off x="5360055" y="2016004"/>
            <a:ext cx="2969366" cy="1173728"/>
            <a:chOff x="179512" y="3466976"/>
            <a:chExt cx="8552708" cy="3380704"/>
          </a:xfrm>
        </p:grpSpPr>
        <p:cxnSp>
          <p:nvCxnSpPr>
            <p:cNvPr id="57" name="直線矢印コネクタ 56"/>
            <p:cNvCxnSpPr/>
            <p:nvPr/>
          </p:nvCxnSpPr>
          <p:spPr>
            <a:xfrm flipV="1">
              <a:off x="2195978" y="5148590"/>
              <a:ext cx="1406915" cy="18097"/>
            </a:xfrm>
            <a:prstGeom prst="straightConnector1">
              <a:avLst/>
            </a:prstGeom>
            <a:ln w="73025">
              <a:tailEnd type="triangle"/>
            </a:ln>
            <a:effectLst>
              <a:outerShdw blurRad="50800" dist="38100" dir="5400000" algn="t" rotWithShape="0">
                <a:prstClr val="black">
                  <a:alpha val="40000"/>
                </a:prstClr>
              </a:outerShdw>
            </a:effectLst>
          </p:spPr>
          <p:style>
            <a:lnRef idx="3">
              <a:schemeClr val="dk1"/>
            </a:lnRef>
            <a:fillRef idx="0">
              <a:schemeClr val="dk1"/>
            </a:fillRef>
            <a:effectRef idx="2">
              <a:schemeClr val="dk1"/>
            </a:effectRef>
            <a:fontRef idx="minor">
              <a:schemeClr val="tx1"/>
            </a:fontRef>
          </p:style>
        </p:cxnSp>
        <p:pic>
          <p:nvPicPr>
            <p:cNvPr id="59" name="図 58"/>
            <p:cNvPicPr>
              <a:picLocks noChangeAspect="1"/>
            </p:cNvPicPr>
            <p:nvPr/>
          </p:nvPicPr>
          <p:blipFill>
            <a:blip r:embed="rId3"/>
            <a:stretch>
              <a:fillRect/>
            </a:stretch>
          </p:blipFill>
          <p:spPr>
            <a:xfrm>
              <a:off x="755576" y="3466976"/>
              <a:ext cx="1474585" cy="1548934"/>
            </a:xfrm>
            <a:prstGeom prst="rect">
              <a:avLst/>
            </a:prstGeom>
          </p:spPr>
        </p:pic>
        <p:pic>
          <p:nvPicPr>
            <p:cNvPr id="60" name="図 59"/>
            <p:cNvPicPr>
              <a:picLocks noChangeAspect="1"/>
            </p:cNvPicPr>
            <p:nvPr/>
          </p:nvPicPr>
          <p:blipFill>
            <a:blip r:embed="rId4"/>
            <a:stretch>
              <a:fillRect/>
            </a:stretch>
          </p:blipFill>
          <p:spPr>
            <a:xfrm>
              <a:off x="3902787" y="3977042"/>
              <a:ext cx="1461301" cy="2079329"/>
            </a:xfrm>
            <a:prstGeom prst="rect">
              <a:avLst/>
            </a:prstGeom>
          </p:spPr>
        </p:pic>
        <p:pic>
          <p:nvPicPr>
            <p:cNvPr id="61" name="図 60"/>
            <p:cNvPicPr>
              <a:picLocks noChangeAspect="1"/>
            </p:cNvPicPr>
            <p:nvPr/>
          </p:nvPicPr>
          <p:blipFill>
            <a:blip r:embed="rId5"/>
            <a:stretch>
              <a:fillRect/>
            </a:stretch>
          </p:blipFill>
          <p:spPr>
            <a:xfrm>
              <a:off x="179512" y="5257110"/>
              <a:ext cx="2702589" cy="1471707"/>
            </a:xfrm>
            <a:prstGeom prst="rect">
              <a:avLst/>
            </a:prstGeom>
          </p:spPr>
        </p:pic>
        <p:pic>
          <p:nvPicPr>
            <p:cNvPr id="62" name="図 61"/>
            <p:cNvPicPr>
              <a:picLocks noChangeAspect="1"/>
            </p:cNvPicPr>
            <p:nvPr/>
          </p:nvPicPr>
          <p:blipFill>
            <a:blip r:embed="rId6"/>
            <a:stretch>
              <a:fillRect/>
            </a:stretch>
          </p:blipFill>
          <p:spPr>
            <a:xfrm>
              <a:off x="6722479" y="4270953"/>
              <a:ext cx="2009741" cy="1766136"/>
            </a:xfrm>
            <a:prstGeom prst="rect">
              <a:avLst/>
            </a:prstGeom>
          </p:spPr>
        </p:pic>
        <p:pic>
          <p:nvPicPr>
            <p:cNvPr id="64" name="図 63"/>
            <p:cNvPicPr>
              <a:picLocks noChangeAspect="1"/>
            </p:cNvPicPr>
            <p:nvPr/>
          </p:nvPicPr>
          <p:blipFill>
            <a:blip r:embed="rId7"/>
            <a:stretch>
              <a:fillRect/>
            </a:stretch>
          </p:blipFill>
          <p:spPr>
            <a:xfrm flipH="1">
              <a:off x="5748658" y="3837517"/>
              <a:ext cx="663253" cy="948110"/>
            </a:xfrm>
            <a:prstGeom prst="rect">
              <a:avLst/>
            </a:prstGeom>
          </p:spPr>
        </p:pic>
        <p:pic>
          <p:nvPicPr>
            <p:cNvPr id="65" name="図 64"/>
            <p:cNvPicPr>
              <a:picLocks noChangeAspect="1"/>
            </p:cNvPicPr>
            <p:nvPr/>
          </p:nvPicPr>
          <p:blipFill>
            <a:blip r:embed="rId8"/>
            <a:stretch>
              <a:fillRect/>
            </a:stretch>
          </p:blipFill>
          <p:spPr>
            <a:xfrm>
              <a:off x="2381863" y="4733042"/>
              <a:ext cx="856910" cy="773008"/>
            </a:xfrm>
            <a:prstGeom prst="rect">
              <a:avLst/>
            </a:prstGeom>
            <a:ln w="31750">
              <a:solidFill>
                <a:schemeClr val="dk1">
                  <a:shade val="95000"/>
                  <a:satMod val="105000"/>
                </a:schemeClr>
              </a:solidFill>
            </a:ln>
          </p:spPr>
        </p:pic>
        <p:sp>
          <p:nvSpPr>
            <p:cNvPr id="66" name="正方形/長方形 65"/>
            <p:cNvSpPr/>
            <p:nvPr/>
          </p:nvSpPr>
          <p:spPr>
            <a:xfrm>
              <a:off x="5593095" y="5472204"/>
              <a:ext cx="1098569" cy="576221"/>
            </a:xfrm>
            <a:prstGeom prst="rect">
              <a:avLst/>
            </a:prstGeom>
          </p:spPr>
          <p:txBody>
            <a:bodyPr wrap="square">
              <a:spAutoFit/>
            </a:bodyPr>
            <a:lstStyle/>
            <a:p>
              <a:r>
                <a:rPr lang="ja-JP" altLang="en-US" sz="700" b="1" dirty="0">
                  <a:latin typeface="HG丸ｺﾞｼｯｸM-PRO" panose="020F0600000000000000" pitchFamily="50" charset="-128"/>
                  <a:ea typeface="HG丸ｺﾞｼｯｸM-PRO" panose="020F0600000000000000" pitchFamily="50" charset="-128"/>
                  <a:cs typeface="Meiryo UI" panose="020B0604030504040204" pitchFamily="50" charset="-128"/>
                </a:rPr>
                <a:t>寄附</a:t>
              </a:r>
              <a:endParaRPr lang="ja-JP" altLang="en-US" sz="700" b="1" dirty="0">
                <a:latin typeface="HG丸ｺﾞｼｯｸM-PRO" panose="020F0600000000000000" pitchFamily="50" charset="-128"/>
                <a:ea typeface="HG丸ｺﾞｼｯｸM-PRO" panose="020F0600000000000000" pitchFamily="50" charset="-128"/>
              </a:endParaRPr>
            </a:p>
          </p:txBody>
        </p:sp>
        <p:sp>
          <p:nvSpPr>
            <p:cNvPr id="68" name="タイトル 16"/>
            <p:cNvSpPr txBox="1">
              <a:spLocks/>
            </p:cNvSpPr>
            <p:nvPr/>
          </p:nvSpPr>
          <p:spPr>
            <a:xfrm>
              <a:off x="3742951" y="6316052"/>
              <a:ext cx="4148114" cy="531628"/>
            </a:xfrm>
            <a:prstGeom prst="rect">
              <a:avLst/>
            </a:prstGeom>
            <a:noFill/>
            <a:ln w="9525" cap="flat" cmpd="sng" algn="ctr">
              <a:noFill/>
              <a:prstDash val="solid"/>
            </a:ln>
            <a:effectLst>
              <a:outerShdw blurRad="40000" dist="20000" dir="5400000" rotWithShape="0">
                <a:srgbClr val="000000">
                  <a:alpha val="38000"/>
                </a:srgb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1800"/>
                </a:lnSpc>
                <a:spcBef>
                  <a:spcPct val="0"/>
                </a:spcBef>
                <a:spcAft>
                  <a:spcPts val="0"/>
                </a:spcAft>
                <a:buClrTx/>
                <a:buSzTx/>
                <a:buFontTx/>
                <a:buNone/>
                <a:tabLst/>
                <a:defRPr/>
              </a:pPr>
              <a:r>
                <a:rPr lang="ja-JP" altLang="en-US" sz="600" dirty="0">
                  <a:latin typeface="Meiryo UI" panose="020B0604030504040204" pitchFamily="50" charset="-128"/>
                  <a:ea typeface="Meiryo UI" panose="020B0604030504040204" pitchFamily="50" charset="-128"/>
                  <a:cs typeface="Meiryo UI" panose="020B0604030504040204" pitchFamily="50" charset="-128"/>
                </a:rPr>
                <a:t>寄附金額：１回あたり</a:t>
              </a:r>
              <a:r>
                <a:rPr lang="en-US" altLang="ja-JP" sz="6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万円以上</a:t>
              </a:r>
            </a:p>
          </p:txBody>
        </p:sp>
        <p:cxnSp>
          <p:nvCxnSpPr>
            <p:cNvPr id="63" name="直線矢印コネクタ 62"/>
            <p:cNvCxnSpPr/>
            <p:nvPr/>
          </p:nvCxnSpPr>
          <p:spPr>
            <a:xfrm flipV="1">
              <a:off x="5450786" y="5157192"/>
              <a:ext cx="1162740" cy="18097"/>
            </a:xfrm>
            <a:prstGeom prst="straightConnector1">
              <a:avLst/>
            </a:prstGeom>
            <a:ln w="73025">
              <a:tailEnd type="triangle"/>
            </a:ln>
            <a:effectLst>
              <a:outerShdw blurRad="50800" dist="38100" dir="5400000" algn="t" rotWithShape="0">
                <a:prstClr val="black">
                  <a:alpha val="40000"/>
                </a:prstClr>
              </a:outerShdw>
            </a:effectLst>
          </p:spPr>
          <p:style>
            <a:lnRef idx="3">
              <a:schemeClr val="dk1"/>
            </a:lnRef>
            <a:fillRef idx="0">
              <a:schemeClr val="dk1"/>
            </a:fillRef>
            <a:effectRef idx="2">
              <a:schemeClr val="dk1"/>
            </a:effectRef>
            <a:fontRef idx="minor">
              <a:schemeClr val="tx1"/>
            </a:fontRef>
          </p:style>
        </p:cxnSp>
      </p:grpSp>
      <p:sp>
        <p:nvSpPr>
          <p:cNvPr id="69" name="タイトル 16"/>
          <p:cNvSpPr txBox="1">
            <a:spLocks/>
          </p:cNvSpPr>
          <p:nvPr/>
        </p:nvSpPr>
        <p:spPr>
          <a:xfrm>
            <a:off x="6552220" y="2843935"/>
            <a:ext cx="1755195" cy="305548"/>
          </a:xfrm>
          <a:prstGeom prst="rect">
            <a:avLst/>
          </a:prstGeom>
          <a:noFill/>
          <a:ln w="9525" cap="flat" cmpd="sng" algn="ctr">
            <a:noFill/>
            <a:prstDash val="solid"/>
          </a:ln>
          <a:effectLst>
            <a:outerShdw blurRad="40000" dist="20000" dir="5400000" rotWithShape="0">
              <a:srgbClr val="000000">
                <a:alpha val="38000"/>
              </a:srgb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1800"/>
              </a:lnSpc>
              <a:spcBef>
                <a:spcPct val="0"/>
              </a:spcBef>
              <a:spcAft>
                <a:spcPts val="0"/>
              </a:spcAft>
              <a:buClrTx/>
              <a:buSzTx/>
              <a:buFontTx/>
              <a:buNone/>
              <a:tabLst/>
              <a:defRPr/>
            </a:pPr>
            <a:r>
              <a:rPr kumimoji="1" lang="ja-JP" altLang="en-US" sz="1400" b="1" i="0" u="none" strike="noStrike" kern="1200" cap="none" spc="-150" normalizeH="0" baseline="0" noProof="0" dirty="0">
                <a:ln>
                  <a:noFill/>
                </a:ln>
                <a:solidFill>
                  <a:srgbClr val="FF0066"/>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対象企業：大阪府域外に本社が所在する企業</a:t>
            </a:r>
          </a:p>
        </p:txBody>
      </p:sp>
    </p:spTree>
    <p:extLst>
      <p:ext uri="{BB962C8B-B14F-4D97-AF65-F5344CB8AC3E}">
        <p14:creationId xmlns:p14="http://schemas.microsoft.com/office/powerpoint/2010/main" val="3460232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236599" y="8620"/>
            <a:ext cx="1680106"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161510" y="368660"/>
            <a:ext cx="8839822" cy="6314041"/>
          </a:xfrm>
          <a:prstGeom prst="roundRect">
            <a:avLst>
              <a:gd name="adj" fmla="val 4915"/>
            </a:avLst>
          </a:prstGeom>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◆民間資金の活用③　</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415448" y="1036477"/>
            <a:ext cx="4318979" cy="172354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・民間資金提供者と大阪府が協働して</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等の活動を</a:t>
            </a:r>
            <a:r>
              <a:rPr lang="ja-JP" altLang="en-US" sz="1200" dirty="0" err="1">
                <a:latin typeface="メイリオ" panose="020B0604030504040204" pitchFamily="50" charset="-128"/>
                <a:ea typeface="メイリオ" panose="020B0604030504040204" pitchFamily="50" charset="-128"/>
                <a:cs typeface="メイリオ" panose="020B0604030504040204" pitchFamily="50" charset="-128"/>
              </a:rPr>
              <a:t>支援す</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ることで、新型コロナウイルス感染症の影響で顕在化した</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社会課題の解決を図る事業を実施（</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R2</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年度～）。</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a:spcBef>
                <a:spcPts val="600"/>
              </a:spcBef>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等がクラウドファンディングで集めた寄附の同額を　民間資金提供者が支援するマッチング寄附の仕組みを導入（</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R3</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年度～）。</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a:spcBef>
                <a:spcPts val="600"/>
              </a:spcBef>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・クラウドファンディング事業者にも参画いただき、</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等の効率的な資金調達をサポート（</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R4</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年度～）。</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27" name="表 126"/>
          <p:cNvGraphicFramePr>
            <a:graphicFrameLocks noGrp="1"/>
          </p:cNvGraphicFramePr>
          <p:nvPr>
            <p:extLst>
              <p:ext uri="{D42A27DB-BD31-4B8C-83A1-F6EECF244321}">
                <p14:modId xmlns:p14="http://schemas.microsoft.com/office/powerpoint/2010/main" val="2382925000"/>
              </p:ext>
            </p:extLst>
          </p:nvPr>
        </p:nvGraphicFramePr>
        <p:xfrm>
          <a:off x="328448" y="3218239"/>
          <a:ext cx="8505945" cy="3487399"/>
        </p:xfrm>
        <a:graphic>
          <a:graphicData uri="http://schemas.openxmlformats.org/drawingml/2006/table">
            <a:tbl>
              <a:tblPr/>
              <a:tblGrid>
                <a:gridCol w="2983412">
                  <a:extLst>
                    <a:ext uri="{9D8B030D-6E8A-4147-A177-3AD203B41FA5}">
                      <a16:colId xmlns:a16="http://schemas.microsoft.com/office/drawing/2014/main" val="936517151"/>
                    </a:ext>
                  </a:extLst>
                </a:gridCol>
                <a:gridCol w="4050450">
                  <a:extLst>
                    <a:ext uri="{9D8B030D-6E8A-4147-A177-3AD203B41FA5}">
                      <a16:colId xmlns:a16="http://schemas.microsoft.com/office/drawing/2014/main" val="2715507798"/>
                    </a:ext>
                  </a:extLst>
                </a:gridCol>
                <a:gridCol w="1472083">
                  <a:extLst>
                    <a:ext uri="{9D8B030D-6E8A-4147-A177-3AD203B41FA5}">
                      <a16:colId xmlns:a16="http://schemas.microsoft.com/office/drawing/2014/main" val="2491436315"/>
                    </a:ext>
                  </a:extLst>
                </a:gridCol>
              </a:tblGrid>
              <a:tr h="203997">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ja-JP" altLang="en-US" sz="800" b="1" i="0" u="none" strike="noStrike" dirty="0">
                          <a:solidFill>
                            <a:schemeClr val="tx1"/>
                          </a:solidFill>
                          <a:effectLst/>
                          <a:latin typeface="Meiryo UI" panose="020B0604030504040204" pitchFamily="50" charset="-128"/>
                          <a:ea typeface="Meiryo UI" panose="020B0604030504040204" pitchFamily="50" charset="-128"/>
                        </a:rPr>
                        <a:t>団体名称（所在地）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ja-JP" altLang="en-US" sz="800" b="1" i="0" u="none" strike="noStrike" dirty="0">
                          <a:solidFill>
                            <a:schemeClr val="tx1"/>
                          </a:solidFill>
                          <a:effectLst/>
                          <a:latin typeface="Meiryo UI" panose="020B0604030504040204" pitchFamily="50" charset="-128"/>
                          <a:ea typeface="Meiryo UI" panose="020B0604030504040204" pitchFamily="50" charset="-128"/>
                        </a:rPr>
                        <a:t>事業名称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zh-TW" altLang="en-US" sz="800" b="1" i="0" u="none" strike="noStrike" dirty="0">
                          <a:solidFill>
                            <a:schemeClr val="tx1"/>
                          </a:solidFill>
                          <a:effectLst/>
                          <a:latin typeface="Meiryo UI" panose="020B0604030504040204" pitchFamily="50" charset="-128"/>
                          <a:ea typeface="Meiryo UI" panose="020B0604030504040204" pitchFamily="50" charset="-128"/>
                        </a:rPr>
                        <a:t>事業規模</a:t>
                      </a:r>
                      <a:endParaRPr lang="en-US" altLang="zh-TW" sz="800" b="1"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46578246"/>
                  </a:ext>
                </a:extLst>
              </a:tr>
              <a:tr h="491457">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特例認定</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NPO</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法人</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ASOVIVA</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（南河内郡）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未来へ繋ぐ不登校支援。地域を生きた学びのフィールドへ。</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l" fontAlgn="b"/>
                      <a:r>
                        <a:rPr lang="en-US" altLang="ja-JP" sz="8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子どもも大人も自由に学ぶ</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くつろぎ自由研究室</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を開設したい。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5,904</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r>
                        <a:rPr lang="en-US" altLang="ja-JP" sz="800" b="0" i="0" u="none" strike="noStrike">
                          <a:solidFill>
                            <a:schemeClr val="tx1"/>
                          </a:solidFill>
                          <a:effectLst/>
                          <a:latin typeface="Meiryo UI" panose="020B0604030504040204" pitchFamily="50" charset="-128"/>
                          <a:ea typeface="Meiryo UI" panose="020B0604030504040204" pitchFamily="50" charset="-128"/>
                        </a:rPr>
                        <a:t>(</a:t>
                      </a:r>
                      <a:r>
                        <a:rPr lang="ja-JP" altLang="en-US" sz="800" b="0" i="0" u="none" strike="noStrike">
                          <a:solidFill>
                            <a:schemeClr val="tx1"/>
                          </a:solidFill>
                          <a:effectLst/>
                          <a:latin typeface="Meiryo UI" panose="020B0604030504040204" pitchFamily="50" charset="-128"/>
                          <a:ea typeface="Meiryo UI" panose="020B0604030504040204" pitchFamily="50" charset="-128"/>
                        </a:rPr>
                        <a:t>うち</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マッチング支援</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額</a:t>
                      </a:r>
                      <a:r>
                        <a:rPr lang="en-US" altLang="zh-TW" sz="800" b="0" i="0" u="none" strike="noStrike" dirty="0">
                          <a:solidFill>
                            <a:schemeClr val="tx1"/>
                          </a:solidFill>
                          <a:effectLst/>
                          <a:latin typeface="Meiryo UI" panose="020B0604030504040204" pitchFamily="50" charset="-128"/>
                          <a:ea typeface="Meiryo UI" panose="020B0604030504040204" pitchFamily="50" charset="-128"/>
                        </a:rPr>
                        <a:t>2,</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35</a:t>
                      </a:r>
                      <a:r>
                        <a:rPr lang="en-US" altLang="zh-TW" sz="800" b="0" i="0" u="none" strike="noStrike" dirty="0">
                          <a:solidFill>
                            <a:schemeClr val="tx1"/>
                          </a:solidFill>
                          <a:effectLst/>
                          <a:latin typeface="Meiryo UI" panose="020B0604030504040204" pitchFamily="50" charset="-128"/>
                          <a:ea typeface="Meiryo UI" panose="020B0604030504040204" pitchFamily="50" charset="-128"/>
                        </a:rPr>
                        <a:t>0</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zh-TW" sz="800" b="0" i="0" u="none" strike="noStrike" dirty="0">
                          <a:solidFill>
                            <a:schemeClr val="tx1"/>
                          </a:solidFill>
                          <a:effectLst/>
                          <a:latin typeface="Meiryo UI" panose="020B0604030504040204" pitchFamily="50" charset="-128"/>
                          <a:ea typeface="Meiryo UI" panose="020B0604030504040204" pitchFamily="50" charset="-128"/>
                        </a:rPr>
                        <a:t>)</a:t>
                      </a:r>
                      <a:endParaRPr lang="zh-TW"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0220052"/>
                  </a:ext>
                </a:extLst>
              </a:tr>
              <a:tr h="372022">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NPO</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法人キリンこども応援団（泉佐野市）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不登校・ひきこもりの子ども達がオンラインのバーチャル空間で繋がる・学べる居場所創り</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6,539</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うちマッチング支援</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額</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2,900</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zh-TW" sz="800" b="0" i="0" u="none" strike="noStrike" dirty="0">
                          <a:solidFill>
                            <a:schemeClr val="tx1"/>
                          </a:solidFill>
                          <a:effectLst/>
                          <a:latin typeface="Meiryo UI" panose="020B0604030504040204" pitchFamily="50" charset="-128"/>
                          <a:ea typeface="Meiryo UI" panose="020B0604030504040204" pitchFamily="50" charset="-128"/>
                        </a:rPr>
                        <a:t>)</a:t>
                      </a:r>
                      <a:endParaRPr lang="zh-TW"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293477"/>
                  </a:ext>
                </a:extLst>
              </a:tr>
              <a:tr h="406162">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NPO</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法人</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Queer and Women’s Resource Center</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（大阪市）</a:t>
                      </a:r>
                      <a:endParaRPr lang="ja-JP"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LGBTQ</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が気軽に集え、相談できて、生きていける地域にするための居場所事業</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4,967</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うちマッチング支援</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額</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2,400</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8719384"/>
                  </a:ext>
                </a:extLst>
              </a:tr>
              <a:tr h="41198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一般社団法人こどもの居場所サポートおおさか（大阪市）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生活に困窮する子育て世帯・若者を支援する子ども食堂等に食料品を届ける仕組みづくり</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4,167</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うちマッチング支援</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額</a:t>
                      </a:r>
                      <a:r>
                        <a:rPr lang="en-US" altLang="zh-TW" sz="800" b="0" i="0" u="none" strike="noStrike" dirty="0">
                          <a:solidFill>
                            <a:schemeClr val="tx1"/>
                          </a:solidFill>
                          <a:effectLst/>
                          <a:latin typeface="Meiryo UI" panose="020B0604030504040204" pitchFamily="50" charset="-128"/>
                          <a:ea typeface="Meiryo UI" panose="020B0604030504040204" pitchFamily="50" charset="-128"/>
                        </a:rPr>
                        <a:t>2,0</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0</a:t>
                      </a:r>
                      <a:r>
                        <a:rPr lang="en-US" altLang="zh-TW" sz="800" b="0" i="0" u="none" strike="noStrike" dirty="0">
                          <a:solidFill>
                            <a:schemeClr val="tx1"/>
                          </a:solidFill>
                          <a:effectLst/>
                          <a:latin typeface="Meiryo UI" panose="020B0604030504040204" pitchFamily="50" charset="-128"/>
                          <a:ea typeface="Meiryo UI" panose="020B0604030504040204" pitchFamily="50" charset="-128"/>
                        </a:rPr>
                        <a:t>0</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zh-TW" sz="800" b="0" i="0" u="none" strike="noStrike" dirty="0">
                          <a:solidFill>
                            <a:schemeClr val="tx1"/>
                          </a:solidFill>
                          <a:effectLst/>
                          <a:latin typeface="Meiryo UI" panose="020B0604030504040204" pitchFamily="50" charset="-128"/>
                          <a:ea typeface="Meiryo UI" panose="020B0604030504040204" pitchFamily="50" charset="-128"/>
                        </a:rPr>
                        <a:t>)</a:t>
                      </a:r>
                      <a:endParaRPr lang="zh-TW"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4692975"/>
                  </a:ext>
                </a:extLst>
              </a:tr>
              <a:tr h="49603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NPO</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法人つなげる（兵庫県尼崎市）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コロナ禍の多胎妊産婦支援</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大阪</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650</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組の双子や多胎児ママパパをつなげるプロジェクト</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11,044</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うちマッチング支援</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額</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5,000</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0521226"/>
                  </a:ext>
                </a:extLst>
              </a:tr>
              <a:tr h="496030">
                <a:tc>
                  <a:txBody>
                    <a:body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NPO</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法人日本もったいない食品センター（摂津市）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大きな社会課題である食品ロスと貧困を同時に解決！</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美味しく食べられるのに廃棄となる可能性の高い食品を様々な理由で困窮している人達へ配布</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5,073</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p>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うちマッチング支援</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額</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2,500</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endParaRPr lang="ja-JP"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5290140"/>
                  </a:ext>
                </a:extLst>
              </a:tr>
              <a:tr h="372022">
                <a:tc>
                  <a:txBody>
                    <a:body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一般社団法人働き方フランチャイズ（京都府京都市）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大阪府下の生活困窮者へ健康的な食事を！孤立児童へ食の楽しみを！</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「フードロス解決循環型フードレール事業」</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10,045</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p>
                    <a:p>
                      <a:pPr algn="ct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うちマッチング支援</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額</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5,000</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endParaRPr lang="ja-JP"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9298329"/>
                  </a:ext>
                </a:extLst>
              </a:tr>
              <a:tr h="237699">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endParaRPr lang="ja-JP"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b">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endParaRPr lang="ja-JP"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endParaRPr lang="ja-JP"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b">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41325605"/>
                  </a:ext>
                </a:extLst>
              </a:tr>
            </a:tbl>
          </a:graphicData>
        </a:graphic>
      </p:graphicFrame>
      <p:sp>
        <p:nvSpPr>
          <p:cNvPr id="153" name="角丸四角形 152"/>
          <p:cNvSpPr/>
          <p:nvPr/>
        </p:nvSpPr>
        <p:spPr>
          <a:xfrm>
            <a:off x="328448" y="2867767"/>
            <a:ext cx="1132599" cy="267065"/>
          </a:xfrm>
          <a:prstGeom prst="roundRect">
            <a:avLst/>
          </a:prstGeom>
          <a:solidFill>
            <a:schemeClr val="bg1"/>
          </a:solidFill>
          <a:ln w="317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gn="ctr"/>
            <a:r>
              <a:rPr lang="ja-JP" altLang="en-US" sz="1050" b="1" dirty="0">
                <a:solidFill>
                  <a:schemeClr val="tx1"/>
                </a:solidFill>
                <a:latin typeface="Meiryo UI" panose="020B0604030504040204" pitchFamily="50" charset="-128"/>
                <a:ea typeface="Meiryo UI" panose="020B0604030504040204" pitchFamily="50" charset="-128"/>
              </a:rPr>
              <a:t>令和</a:t>
            </a:r>
            <a:r>
              <a:rPr lang="en-US" altLang="ja-JP" sz="1050" b="1" dirty="0">
                <a:solidFill>
                  <a:schemeClr val="tx1"/>
                </a:solidFill>
                <a:latin typeface="Meiryo UI" panose="020B0604030504040204" pitchFamily="50" charset="-128"/>
                <a:ea typeface="Meiryo UI" panose="020B0604030504040204" pitchFamily="50" charset="-128"/>
              </a:rPr>
              <a:t>4</a:t>
            </a:r>
            <a:r>
              <a:rPr lang="ja-JP" altLang="en-US" sz="1050" b="1" dirty="0">
                <a:solidFill>
                  <a:schemeClr val="tx1"/>
                </a:solidFill>
                <a:latin typeface="Meiryo UI" panose="020B0604030504040204" pitchFamily="50" charset="-128"/>
                <a:ea typeface="Meiryo UI" panose="020B0604030504040204" pitchFamily="50" charset="-128"/>
              </a:rPr>
              <a:t>年度実績</a:t>
            </a:r>
            <a:endParaRPr lang="en-US" altLang="ja-JP" sz="1050" b="1" dirty="0">
              <a:solidFill>
                <a:schemeClr val="tx1"/>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18CA57C8-81D2-4697-9201-929C6C20B488}"/>
              </a:ext>
            </a:extLst>
          </p:cNvPr>
          <p:cNvSpPr txBox="1"/>
          <p:nvPr/>
        </p:nvSpPr>
        <p:spPr>
          <a:xfrm>
            <a:off x="296525" y="780963"/>
            <a:ext cx="6164184" cy="307777"/>
          </a:xfrm>
          <a:prstGeom prst="rect">
            <a:avLst/>
          </a:prstGeom>
          <a:noFill/>
        </p:spPr>
        <p:txBody>
          <a:bodyPr wrap="square" rtlCol="0">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民間の資金提供者と協働した</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NPO</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等活動支援</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政策企画部 企画室 推進課</a:t>
            </a:r>
            <a:r>
              <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2" name="図 1"/>
          <p:cNvPicPr>
            <a:picLocks noChangeAspect="1"/>
          </p:cNvPicPr>
          <p:nvPr/>
        </p:nvPicPr>
        <p:blipFill>
          <a:blip r:embed="rId2"/>
          <a:stretch>
            <a:fillRect/>
          </a:stretch>
        </p:blipFill>
        <p:spPr>
          <a:xfrm>
            <a:off x="4863878" y="718497"/>
            <a:ext cx="4103688" cy="2499742"/>
          </a:xfrm>
          <a:prstGeom prst="rect">
            <a:avLst/>
          </a:prstGeom>
        </p:spPr>
      </p:pic>
      <p:sp>
        <p:nvSpPr>
          <p:cNvPr id="10" name="正方形/長方形 9"/>
          <p:cNvSpPr/>
          <p:nvPr/>
        </p:nvSpPr>
        <p:spPr>
          <a:xfrm>
            <a:off x="8469433" y="6523771"/>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31</a:t>
            </a:r>
            <a:endParaRPr lang="en-US" altLang="ja-JP" dirty="0">
              <a:solidFill>
                <a:schemeClr val="tx1"/>
              </a:solidFill>
            </a:endParaRPr>
          </a:p>
        </p:txBody>
      </p:sp>
    </p:spTree>
    <p:extLst>
      <p:ext uri="{BB962C8B-B14F-4D97-AF65-F5344CB8AC3E}">
        <p14:creationId xmlns:p14="http://schemas.microsoft.com/office/powerpoint/2010/main" val="900399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236599" y="8622"/>
            <a:ext cx="1680106"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629736" y="818710"/>
            <a:ext cx="8314028" cy="276999"/>
          </a:xfrm>
          <a:prstGeom prst="rect">
            <a:avLst/>
          </a:prstGeom>
        </p:spPr>
        <p:txBody>
          <a:bodyPr wrap="square">
            <a:spAutoFit/>
          </a:bodyPr>
          <a:lstStyle/>
          <a:p>
            <a:pPr marL="85725" indent="-85725">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市町村の人材やノウハウが不足する分野において、連携やサポートを実施。</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p:cNvSpPr/>
          <p:nvPr/>
        </p:nvSpPr>
        <p:spPr>
          <a:xfrm>
            <a:off x="516929" y="1735589"/>
            <a:ext cx="8105522"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角丸四角形 17"/>
          <p:cNvSpPr/>
          <p:nvPr/>
        </p:nvSpPr>
        <p:spPr>
          <a:xfrm>
            <a:off x="1061641" y="2905016"/>
            <a:ext cx="7560810" cy="405076"/>
          </a:xfrm>
          <a:prstGeom prst="roundRect">
            <a:avLst>
              <a:gd name="adj" fmla="val 14009"/>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角丸四角形 19"/>
          <p:cNvSpPr/>
          <p:nvPr/>
        </p:nvSpPr>
        <p:spPr>
          <a:xfrm>
            <a:off x="805150" y="4148786"/>
            <a:ext cx="7896950" cy="338554"/>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85725" indent="-85725">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市町村のデジタル化を進めるにあたり、業務効率化及び財政負担の軽減をめざして、府と府内市町村で構成する“</a:t>
            </a:r>
            <a:r>
              <a:rPr lang="en-US" altLang="ja-JP" sz="11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GovTech</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a:t>
            </a:r>
            <a:r>
              <a:rPr lang="en-US" altLang="ja-JP" sz="1100" baseline="30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中心に、システム共同調達等の取組みを推進。</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テキスト ボックス 34"/>
          <p:cNvSpPr txBox="1"/>
          <p:nvPr/>
        </p:nvSpPr>
        <p:spPr>
          <a:xfrm>
            <a:off x="514824" y="1133745"/>
            <a:ext cx="5303589" cy="307777"/>
          </a:xfrm>
          <a:prstGeom prst="rect">
            <a:avLst/>
          </a:prstGeom>
          <a:noFill/>
        </p:spPr>
        <p:txBody>
          <a:bodyPr wrap="square" rtlCol="0">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公民連携の取組みの市町村への拡大</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a:t>
            </a:r>
            <a:r>
              <a:rPr lang="en-US" altLang="ja-JP"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財務部 行政経営課</a:t>
            </a:r>
            <a:r>
              <a:rPr lang="en-US" altLang="ja-JP"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endParaRPr lang="ja-JP" altLang="en-US" sz="105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43" name="角丸四角形 42"/>
          <p:cNvSpPr/>
          <p:nvPr/>
        </p:nvSpPr>
        <p:spPr>
          <a:xfrm>
            <a:off x="805150" y="1319547"/>
            <a:ext cx="6869528" cy="37860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pPr marL="85725" indent="-85725">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より幅広い社会課題の解決をめざし、公民連携の取組みを住民に近い市町村へ拡大。</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テキスト ボックス 60">
            <a:extLst>
              <a:ext uri="{FF2B5EF4-FFF2-40B4-BE49-F238E27FC236}">
                <a16:creationId xmlns:a16="http://schemas.microsoft.com/office/drawing/2014/main" id="{9A41C780-A95C-47DC-A369-78F88C43F6CF}"/>
              </a:ext>
            </a:extLst>
          </p:cNvPr>
          <p:cNvSpPr txBox="1"/>
          <p:nvPr/>
        </p:nvSpPr>
        <p:spPr>
          <a:xfrm>
            <a:off x="386535" y="6570274"/>
            <a:ext cx="8061835" cy="324111"/>
          </a:xfrm>
          <a:prstGeom prst="rect">
            <a:avLst/>
          </a:prstGeom>
          <a:noFill/>
          <a:ln>
            <a:noFill/>
          </a:ln>
        </p:spPr>
        <p:txBody>
          <a:bodyPr wrap="none" rtlCol="0">
            <a:noAutofit/>
          </a:bodyPr>
          <a:lstStyle/>
          <a:p>
            <a:pPr>
              <a:defRPr/>
            </a:pPr>
            <a:r>
              <a:rPr lang="en-US" altLang="ja-JP" sz="800" dirty="0" smtClean="0">
                <a:latin typeface="メイリオ" panose="020B0604030504040204" pitchFamily="50" charset="-128"/>
                <a:ea typeface="メイリオ" panose="020B0604030504040204" pitchFamily="50" charset="-128"/>
                <a:cs typeface="メイリオ" panose="020B0604030504040204" pitchFamily="50" charset="-128"/>
              </a:rPr>
              <a:t>(*15)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大阪市町村スマートシティ推進連絡会議。府と府内全市町村が、情報システムや情報ネットワーク等に関する情報の交換や共有を行うとともに、連携・協働を図ること</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を目的として設立した任意団体。</a:t>
            </a:r>
            <a:r>
              <a:rPr lang="ja-JP" altLang="en-US" sz="800" dirty="0">
                <a:solidFill>
                  <a:prstClr val="black"/>
                </a:solidFill>
                <a:latin typeface="メイリオ" panose="020B0604030504040204" pitchFamily="50" charset="-128"/>
                <a:ea typeface="メイリオ" panose="020B0604030504040204" pitchFamily="50" charset="-128"/>
              </a:rPr>
              <a:t> </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5" name="グループ化 14"/>
          <p:cNvGrpSpPr/>
          <p:nvPr/>
        </p:nvGrpSpPr>
        <p:grpSpPr>
          <a:xfrm>
            <a:off x="802338" y="4787398"/>
            <a:ext cx="4804448" cy="1701942"/>
            <a:chOff x="802338" y="4787398"/>
            <a:chExt cx="4804448" cy="1701942"/>
          </a:xfrm>
        </p:grpSpPr>
        <p:sp>
          <p:nvSpPr>
            <p:cNvPr id="4" name="正方形/長方形 3"/>
            <p:cNvSpPr/>
            <p:nvPr/>
          </p:nvSpPr>
          <p:spPr>
            <a:xfrm>
              <a:off x="4593273" y="6230608"/>
              <a:ext cx="981913" cy="2587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US" altLang="ja-JP" sz="900" dirty="0">
                  <a:solidFill>
                    <a:schemeClr val="tx1"/>
                  </a:solidFill>
                  <a:latin typeface="Meiryo UI" panose="020B0604030504040204" pitchFamily="50" charset="-128"/>
                  <a:ea typeface="Meiryo UI" panose="020B0604030504040204" pitchFamily="50" charset="-128"/>
                </a:rPr>
                <a:t>【R4.10</a:t>
              </a:r>
              <a:r>
                <a:rPr lang="ja-JP" altLang="en-US" sz="900" dirty="0">
                  <a:solidFill>
                    <a:schemeClr val="tx1"/>
                  </a:solidFill>
                  <a:latin typeface="Meiryo UI" panose="020B0604030504040204" pitchFamily="50" charset="-128"/>
                  <a:ea typeface="Meiryo UI" panose="020B0604030504040204" pitchFamily="50" charset="-128"/>
                </a:rPr>
                <a:t>時点</a:t>
              </a:r>
              <a:r>
                <a:rPr lang="en-US" altLang="ja-JP" sz="900" dirty="0">
                  <a:solidFill>
                    <a:schemeClr val="tx1"/>
                  </a:solidFill>
                  <a:latin typeface="Meiryo UI" panose="020B0604030504040204" pitchFamily="50" charset="-128"/>
                  <a:ea typeface="Meiryo UI" panose="020B0604030504040204" pitchFamily="50" charset="-128"/>
                </a:rPr>
                <a:t>】</a:t>
              </a:r>
              <a:endParaRPr lang="ja-JP" altLang="en-US" sz="900" dirty="0">
                <a:solidFill>
                  <a:schemeClr val="tx1"/>
                </a:solidFill>
                <a:latin typeface="Meiryo UI" panose="020B0604030504040204" pitchFamily="50" charset="-128"/>
                <a:ea typeface="Meiryo UI" panose="020B0604030504040204" pitchFamily="50" charset="-128"/>
              </a:endParaRPr>
            </a:p>
          </p:txBody>
        </p:sp>
        <p:sp>
          <p:nvSpPr>
            <p:cNvPr id="34" name="角丸四角形 2">
              <a:extLst>
                <a:ext uri="{FF2B5EF4-FFF2-40B4-BE49-F238E27FC236}">
                  <a16:creationId xmlns:a16="http://schemas.microsoft.com/office/drawing/2014/main" id="{BF929A80-F102-487F-A7A6-3C701536D02F}"/>
                </a:ext>
              </a:extLst>
            </p:cNvPr>
            <p:cNvSpPr/>
            <p:nvPr/>
          </p:nvSpPr>
          <p:spPr>
            <a:xfrm>
              <a:off x="802338" y="4787398"/>
              <a:ext cx="4804448" cy="1643359"/>
            </a:xfrm>
            <a:prstGeom prst="roundRect">
              <a:avLst>
                <a:gd name="adj" fmla="val 7322"/>
              </a:avLst>
            </a:prstGeom>
            <a:noFill/>
            <a:ln w="12700"/>
          </p:spPr>
          <p:style>
            <a:lnRef idx="2">
              <a:schemeClr val="accent1"/>
            </a:lnRef>
            <a:fillRef idx="1">
              <a:schemeClr val="lt1"/>
            </a:fillRef>
            <a:effectRef idx="0">
              <a:schemeClr val="accent1"/>
            </a:effectRef>
            <a:fontRef idx="minor">
              <a:schemeClr val="dk1"/>
            </a:fontRef>
          </p:style>
          <p:txBody>
            <a:bodyPr lIns="36000" rIns="36000" rtlCol="0" anchor="t"/>
            <a:lstStyle/>
            <a:p>
              <a:r>
                <a:rPr lang="ja-JP" altLang="en-US" sz="1100" b="1" dirty="0">
                  <a:solidFill>
                    <a:schemeClr val="tx1"/>
                  </a:solidFill>
                  <a:latin typeface="Meiryo UI" panose="020B0604030504040204" pitchFamily="50" charset="-128"/>
                  <a:ea typeface="Meiryo UI" panose="020B0604030504040204" pitchFamily="50" charset="-128"/>
                </a:rPr>
                <a:t>◆Ｒ</a:t>
              </a:r>
              <a:r>
                <a:rPr lang="en-US" altLang="ja-JP" sz="1100" b="1" dirty="0">
                  <a:solidFill>
                    <a:schemeClr val="tx1"/>
                  </a:solidFill>
                  <a:latin typeface="Meiryo UI" panose="020B0604030504040204" pitchFamily="50" charset="-128"/>
                  <a:ea typeface="Meiryo UI" panose="020B0604030504040204" pitchFamily="50" charset="-128"/>
                </a:rPr>
                <a:t>3.5~</a:t>
              </a:r>
              <a:r>
                <a:rPr lang="ja-JP" altLang="en-US" sz="1100" b="1" dirty="0">
                  <a:solidFill>
                    <a:schemeClr val="tx1"/>
                  </a:solidFill>
                  <a:latin typeface="Meiryo UI" panose="020B0604030504040204" pitchFamily="50" charset="-128"/>
                  <a:ea typeface="Meiryo UI" panose="020B0604030504040204" pitchFamily="50" charset="-128"/>
                </a:rPr>
                <a:t>：自治体専用チャットツール</a:t>
              </a:r>
              <a:r>
                <a:rPr lang="ja-JP" altLang="en-US" sz="1100" dirty="0">
                  <a:solidFill>
                    <a:schemeClr val="tx1"/>
                  </a:solidFill>
                  <a:latin typeface="Meiryo UI" panose="020B0604030504040204" pitchFamily="50" charset="-128"/>
                  <a:ea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rPr>
                <a:t>30</a:t>
              </a:r>
              <a:r>
                <a:rPr lang="ja-JP" altLang="en-US" sz="1100" dirty="0">
                  <a:solidFill>
                    <a:schemeClr val="tx1"/>
                  </a:solidFill>
                  <a:latin typeface="Meiryo UI" panose="020B0604030504040204" pitchFamily="50" charset="-128"/>
                  <a:ea typeface="Meiryo UI" panose="020B0604030504040204" pitchFamily="50" charset="-128"/>
                </a:rPr>
                <a:t>市町村が参加）</a:t>
              </a: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400"/>
                </a:lnSpc>
              </a:pP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800" dirty="0">
                  <a:solidFill>
                    <a:schemeClr val="tx1"/>
                  </a:solidFill>
                  <a:latin typeface="Meiryo UI" panose="020B0604030504040204" pitchFamily="50" charset="-128"/>
                  <a:ea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rPr>
                <a:t>・自治体の利用に特化し、高いセキュリティを有するコミュニケーションツール</a:t>
              </a:r>
              <a:endParaRPr lang="en-US" altLang="ja-JP" sz="900" dirty="0">
                <a:solidFill>
                  <a:schemeClr val="tx1"/>
                </a:solidFill>
                <a:latin typeface="Meiryo UI" panose="020B0604030504040204" pitchFamily="50" charset="-128"/>
                <a:ea typeface="Meiryo UI" panose="020B0604030504040204" pitchFamily="50" charset="-128"/>
              </a:endParaRPr>
            </a:p>
            <a:p>
              <a:pPr>
                <a:lnSpc>
                  <a:spcPts val="600"/>
                </a:lnSpc>
              </a:pP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rPr>
                <a:t>◆Ｒ</a:t>
              </a:r>
              <a:r>
                <a:rPr lang="en-US" altLang="ja-JP" sz="1100" b="1" dirty="0">
                  <a:solidFill>
                    <a:schemeClr val="tx1"/>
                  </a:solidFill>
                  <a:latin typeface="Meiryo UI" panose="020B0604030504040204" pitchFamily="50" charset="-128"/>
                  <a:ea typeface="Meiryo UI" panose="020B0604030504040204" pitchFamily="50" charset="-128"/>
                </a:rPr>
                <a:t>3.6~</a:t>
              </a:r>
              <a:r>
                <a:rPr lang="ja-JP" altLang="en-US" sz="1100" b="1" dirty="0">
                  <a:solidFill>
                    <a:schemeClr val="tx1"/>
                  </a:solidFill>
                  <a:latin typeface="Meiryo UI" panose="020B0604030504040204" pitchFamily="50" charset="-128"/>
                  <a:ea typeface="Meiryo UI" panose="020B0604030504040204" pitchFamily="50" charset="-128"/>
                </a:rPr>
                <a:t>：電子申請システム</a:t>
              </a:r>
              <a:r>
                <a:rPr lang="ja-JP" altLang="en-US" sz="1100" dirty="0">
                  <a:solidFill>
                    <a:schemeClr val="tx1"/>
                  </a:solidFill>
                  <a:latin typeface="Meiryo UI" panose="020B0604030504040204" pitchFamily="50" charset="-128"/>
                  <a:ea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rPr>
                <a:t>25</a:t>
              </a:r>
              <a:r>
                <a:rPr lang="ja-JP" altLang="en-US" sz="1100" dirty="0">
                  <a:solidFill>
                    <a:schemeClr val="tx1"/>
                  </a:solidFill>
                  <a:latin typeface="Meiryo UI" panose="020B0604030504040204" pitchFamily="50" charset="-128"/>
                  <a:ea typeface="Meiryo UI" panose="020B0604030504040204" pitchFamily="50" charset="-128"/>
                </a:rPr>
                <a:t>市町村が参加）</a:t>
              </a: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400"/>
                </a:lnSpc>
              </a:pP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rPr>
                <a:t>・行政手続きを自宅からスマートフォンで申請できるシステム</a:t>
              </a:r>
              <a:endParaRPr lang="en-US" altLang="ja-JP" sz="900" dirty="0">
                <a:solidFill>
                  <a:schemeClr val="tx1"/>
                </a:solidFill>
                <a:latin typeface="Meiryo UI" panose="020B0604030504040204" pitchFamily="50" charset="-128"/>
                <a:ea typeface="Meiryo UI" panose="020B0604030504040204" pitchFamily="50" charset="-128"/>
              </a:endParaRPr>
            </a:p>
            <a:p>
              <a:pPr>
                <a:lnSpc>
                  <a:spcPts val="600"/>
                </a:lnSpc>
              </a:pP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rPr>
                <a:t>◆Ｒ</a:t>
              </a:r>
              <a:r>
                <a:rPr lang="en-US" altLang="ja-JP" sz="1100" b="1" dirty="0">
                  <a:solidFill>
                    <a:schemeClr val="tx1"/>
                  </a:solidFill>
                  <a:latin typeface="Meiryo UI" panose="020B0604030504040204" pitchFamily="50" charset="-128"/>
                  <a:ea typeface="Meiryo UI" panose="020B0604030504040204" pitchFamily="50" charset="-128"/>
                </a:rPr>
                <a:t>5.1~</a:t>
              </a:r>
              <a:r>
                <a:rPr lang="ja-JP" altLang="en-US" sz="1100" b="1" dirty="0">
                  <a:solidFill>
                    <a:schemeClr val="tx1"/>
                  </a:solidFill>
                  <a:latin typeface="Meiryo UI" panose="020B0604030504040204" pitchFamily="50" charset="-128"/>
                  <a:ea typeface="Meiryo UI" panose="020B0604030504040204" pitchFamily="50" charset="-128"/>
                </a:rPr>
                <a:t>：文書管理・電子決裁システム</a:t>
              </a:r>
              <a:r>
                <a:rPr lang="ja-JP" altLang="en-US" sz="1100" dirty="0">
                  <a:solidFill>
                    <a:schemeClr val="tx1"/>
                  </a:solidFill>
                  <a:latin typeface="Meiryo UI" panose="020B0604030504040204" pitchFamily="50" charset="-128"/>
                  <a:ea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rPr>
                <a:t>3</a:t>
              </a:r>
              <a:r>
                <a:rPr lang="ja-JP" altLang="en-US" sz="1100" dirty="0">
                  <a:solidFill>
                    <a:schemeClr val="tx1"/>
                  </a:solidFill>
                  <a:latin typeface="Meiryo UI" panose="020B0604030504040204" pitchFamily="50" charset="-128"/>
                  <a:ea typeface="Meiryo UI" panose="020B0604030504040204" pitchFamily="50" charset="-128"/>
                </a:rPr>
                <a:t>市町村が参加）</a:t>
              </a: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400"/>
                </a:lnSpc>
              </a:pP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rPr>
                <a:t>・公文書の作成から廃棄までを一体的に維持管理でき、オンラインで決裁（承認）ができるシステム</a:t>
              </a:r>
              <a:endParaRPr lang="en-US" altLang="ja-JP" sz="900" dirty="0">
                <a:solidFill>
                  <a:schemeClr val="tx1"/>
                </a:solidFill>
                <a:latin typeface="Meiryo UI" panose="020B0604030504040204" pitchFamily="50" charset="-128"/>
                <a:ea typeface="Meiryo UI" panose="020B0604030504040204" pitchFamily="50" charset="-128"/>
              </a:endParaRPr>
            </a:p>
            <a:p>
              <a:pPr>
                <a:lnSpc>
                  <a:spcPts val="800"/>
                </a:lnSpc>
              </a:pP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rgbClr val="FF0000"/>
                  </a:solidFill>
                  <a:latin typeface="Meiryo UI" panose="020B0604030504040204" pitchFamily="50" charset="-128"/>
                  <a:ea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rPr>
                <a:t>令和</a:t>
              </a:r>
              <a:r>
                <a:rPr lang="en-US" altLang="ja-JP" sz="900" dirty="0">
                  <a:solidFill>
                    <a:schemeClr val="tx1"/>
                  </a:solidFill>
                  <a:latin typeface="Meiryo UI" panose="020B0604030504040204" pitchFamily="50" charset="-128"/>
                  <a:ea typeface="Meiryo UI" panose="020B0604030504040204" pitchFamily="50" charset="-128"/>
                </a:rPr>
                <a:t>5</a:t>
              </a:r>
              <a:r>
                <a:rPr lang="ja-JP" altLang="en-US" sz="900" dirty="0">
                  <a:solidFill>
                    <a:schemeClr val="tx1"/>
                  </a:solidFill>
                  <a:latin typeface="Meiryo UI" panose="020B0604030504040204" pitchFamily="50" charset="-128"/>
                  <a:ea typeface="Meiryo UI" panose="020B0604030504040204" pitchFamily="50" charset="-128"/>
                </a:rPr>
                <a:t>年度も順次、拡大予定</a:t>
              </a:r>
              <a:endParaRPr lang="en-US" altLang="ja-JP" sz="900" dirty="0">
                <a:solidFill>
                  <a:schemeClr val="tx1"/>
                </a:solidFill>
                <a:latin typeface="Meiryo UI" panose="020B0604030504040204" pitchFamily="50" charset="-128"/>
                <a:ea typeface="Meiryo UI" panose="020B0604030504040204" pitchFamily="50" charset="-128"/>
              </a:endParaRPr>
            </a:p>
            <a:p>
              <a:endParaRPr lang="ja-JP" altLang="en-US" sz="1000" dirty="0">
                <a:solidFill>
                  <a:schemeClr val="tx1"/>
                </a:solidFill>
                <a:latin typeface="Meiryo UI" panose="020B0604030504040204" pitchFamily="50" charset="-128"/>
                <a:ea typeface="Meiryo UI" panose="020B0604030504040204" pitchFamily="50" charset="-128"/>
              </a:endParaRPr>
            </a:p>
          </p:txBody>
        </p:sp>
      </p:grpSp>
      <p:sp>
        <p:nvSpPr>
          <p:cNvPr id="32" name="テキスト ボックス 31"/>
          <p:cNvSpPr txBox="1"/>
          <p:nvPr/>
        </p:nvSpPr>
        <p:spPr>
          <a:xfrm>
            <a:off x="5707275" y="4528159"/>
            <a:ext cx="2960180" cy="20598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kumimoji="1"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実施予定</a:t>
            </a:r>
            <a:endParaRPr kumimoji="1"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角丸四角形 2">
            <a:extLst>
              <a:ext uri="{FF2B5EF4-FFF2-40B4-BE49-F238E27FC236}">
                <a16:creationId xmlns:a16="http://schemas.microsoft.com/office/drawing/2014/main" id="{BF929A80-F102-487F-A7A6-3C701536D02F}"/>
              </a:ext>
            </a:extLst>
          </p:cNvPr>
          <p:cNvSpPr/>
          <p:nvPr/>
        </p:nvSpPr>
        <p:spPr>
          <a:xfrm>
            <a:off x="5717030" y="4777870"/>
            <a:ext cx="3040435" cy="1648374"/>
          </a:xfrm>
          <a:prstGeom prst="roundRect">
            <a:avLst>
              <a:gd name="adj" fmla="val 7322"/>
            </a:avLst>
          </a:prstGeom>
          <a:noFill/>
          <a:ln w="12700"/>
        </p:spPr>
        <p:style>
          <a:lnRef idx="2">
            <a:schemeClr val="accent1"/>
          </a:lnRef>
          <a:fillRef idx="1">
            <a:schemeClr val="lt1"/>
          </a:fillRef>
          <a:effectRef idx="0">
            <a:schemeClr val="accent1"/>
          </a:effectRef>
          <a:fontRef idx="minor">
            <a:schemeClr val="dk1"/>
          </a:fontRef>
        </p:style>
        <p:txBody>
          <a:bodyPr lIns="36000" rIns="36000" rtlCol="0" anchor="t"/>
          <a:lstStyle/>
          <a:p>
            <a:r>
              <a:rPr lang="ja-JP" altLang="en-US" sz="1100" b="1" dirty="0">
                <a:solidFill>
                  <a:schemeClr val="tx1"/>
                </a:solidFill>
                <a:latin typeface="Meiryo UI" panose="020B0604030504040204" pitchFamily="50" charset="-128"/>
                <a:ea typeface="Meiryo UI" panose="020B0604030504040204" pitchFamily="50" charset="-128"/>
              </a:rPr>
              <a:t>◆電子契約システム</a:t>
            </a:r>
            <a:endParaRPr lang="en-US" altLang="ja-JP" sz="1100" b="1" dirty="0">
              <a:solidFill>
                <a:schemeClr val="tx1"/>
              </a:solidFill>
              <a:latin typeface="Meiryo UI" panose="020B0604030504040204" pitchFamily="50" charset="-128"/>
              <a:ea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rPr>
              <a:t>17</a:t>
            </a:r>
            <a:r>
              <a:rPr lang="ja-JP" altLang="en-US" sz="1100" dirty="0">
                <a:solidFill>
                  <a:schemeClr val="tx1"/>
                </a:solidFill>
                <a:latin typeface="Meiryo UI" panose="020B0604030504040204" pitchFamily="50" charset="-128"/>
                <a:ea typeface="Meiryo UI" panose="020B0604030504040204" pitchFamily="50" charset="-128"/>
              </a:rPr>
              <a:t>市町村が参加予定）</a:t>
            </a: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100"/>
              </a:lnSpc>
            </a:pPr>
            <a:endParaRPr lang="en-US" altLang="ja-JP" sz="1100" dirty="0">
              <a:solidFill>
                <a:schemeClr val="tx1"/>
              </a:solidFill>
              <a:latin typeface="Meiryo UI" panose="020B0604030504040204" pitchFamily="50" charset="-128"/>
              <a:ea typeface="Meiryo UI" panose="020B0604030504040204" pitchFamily="50" charset="-128"/>
            </a:endParaRPr>
          </a:p>
          <a:p>
            <a:pPr marL="266700" indent="-85725">
              <a:buFont typeface="Arial" panose="020B0604020202020204" pitchFamily="34" charset="0"/>
              <a:buChar char="•"/>
            </a:pPr>
            <a:r>
              <a:rPr lang="ja-JP" altLang="en-US" sz="900" dirty="0">
                <a:solidFill>
                  <a:schemeClr val="tx1"/>
                </a:solidFill>
                <a:latin typeface="Meiryo UI" panose="020B0604030504040204" pitchFamily="50" charset="-128"/>
                <a:ea typeface="Meiryo UI" panose="020B0604030504040204" pitchFamily="50" charset="-128"/>
              </a:rPr>
              <a:t>「紙</a:t>
            </a:r>
            <a:r>
              <a:rPr lang="en-US" altLang="ja-JP" sz="900" dirty="0">
                <a:solidFill>
                  <a:schemeClr val="tx1"/>
                </a:solidFill>
                <a:latin typeface="Meiryo UI" panose="020B0604030504040204" pitchFamily="50" charset="-128"/>
                <a:ea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rPr>
              <a:t>押印」に変わり、「電子文書</a:t>
            </a:r>
            <a:r>
              <a:rPr lang="en-US" altLang="ja-JP" sz="900" dirty="0">
                <a:solidFill>
                  <a:schemeClr val="tx1"/>
                </a:solidFill>
                <a:latin typeface="Meiryo UI" panose="020B0604030504040204" pitchFamily="50" charset="-128"/>
                <a:ea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rPr>
              <a:t>電子署名」で契約書を締結することができるシステム</a:t>
            </a:r>
            <a:endParaRPr lang="en-US" altLang="ja-JP" sz="900" dirty="0">
              <a:solidFill>
                <a:schemeClr val="tx1"/>
              </a:solidFill>
              <a:latin typeface="Meiryo UI" panose="020B0604030504040204" pitchFamily="50" charset="-128"/>
              <a:ea typeface="Meiryo UI" panose="020B0604030504040204" pitchFamily="50" charset="-128"/>
            </a:endParaRPr>
          </a:p>
          <a:p>
            <a:pPr>
              <a:lnSpc>
                <a:spcPts val="500"/>
              </a:lnSpc>
            </a:pP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b="1" dirty="0">
                <a:solidFill>
                  <a:schemeClr val="tx1"/>
                </a:solidFill>
                <a:latin typeface="Meiryo UI" panose="020B0604030504040204" pitchFamily="50" charset="-128"/>
                <a:ea typeface="Meiryo UI" panose="020B0604030504040204" pitchFamily="50" charset="-128"/>
              </a:rPr>
              <a:t>◆</a:t>
            </a:r>
            <a:r>
              <a:rPr lang="ja-JP" altLang="en-US" sz="1100" b="1" dirty="0">
                <a:solidFill>
                  <a:schemeClr val="tx1"/>
                </a:solidFill>
                <a:latin typeface="Meiryo UI" panose="020B0604030504040204" pitchFamily="50" charset="-128"/>
                <a:ea typeface="Meiryo UI" panose="020B0604030504040204" pitchFamily="50" charset="-128"/>
              </a:rPr>
              <a:t>大阪版デジタル人材シェアリング事業</a:t>
            </a:r>
            <a:endParaRPr lang="en-US" altLang="ja-JP" sz="1100" b="1"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rPr>
              <a:t>15</a:t>
            </a:r>
            <a:r>
              <a:rPr lang="ja-JP" altLang="en-US" sz="1100" dirty="0">
                <a:solidFill>
                  <a:schemeClr val="tx1"/>
                </a:solidFill>
                <a:latin typeface="Meiryo UI" panose="020B0604030504040204" pitchFamily="50" charset="-128"/>
                <a:ea typeface="Meiryo UI" panose="020B0604030504040204" pitchFamily="50" charset="-128"/>
              </a:rPr>
              <a:t>市町村が参加予定）</a:t>
            </a: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100"/>
              </a:lnSpc>
            </a:pPr>
            <a:endParaRPr lang="en-US" altLang="ja-JP" sz="1100" dirty="0">
              <a:solidFill>
                <a:schemeClr val="tx1"/>
              </a:solidFill>
              <a:latin typeface="Meiryo UI" panose="020B0604030504040204" pitchFamily="50" charset="-128"/>
              <a:ea typeface="Meiryo UI" panose="020B0604030504040204" pitchFamily="50" charset="-128"/>
            </a:endParaRPr>
          </a:p>
          <a:p>
            <a:pPr marL="266700" indent="-85725">
              <a:buFont typeface="Arial" panose="020B0604020202020204" pitchFamily="34" charset="0"/>
              <a:buChar char="•"/>
            </a:pPr>
            <a:r>
              <a:rPr lang="ja-JP" altLang="en-US" sz="900" dirty="0">
                <a:solidFill>
                  <a:schemeClr val="tx1"/>
                </a:solidFill>
                <a:latin typeface="Meiryo UI" panose="020B0604030504040204" pitchFamily="50" charset="-128"/>
                <a:ea typeface="Meiryo UI" panose="020B0604030504040204" pitchFamily="50" charset="-128"/>
              </a:rPr>
              <a:t>様々な専門分野の外部デジタル人材を、市町村が共同で</a:t>
            </a:r>
            <a:r>
              <a:rPr lang="en-US" altLang="ja-JP" sz="900" dirty="0">
                <a:solidFill>
                  <a:schemeClr val="tx1"/>
                </a:solidFill>
                <a:latin typeface="Meiryo UI" panose="020B0604030504040204" pitchFamily="50" charset="-128"/>
                <a:ea typeface="Meiryo UI" panose="020B0604030504040204" pitchFamily="50" charset="-128"/>
              </a:rPr>
              <a:t/>
            </a:r>
            <a:br>
              <a:rPr lang="en-US" altLang="ja-JP" sz="900" dirty="0">
                <a:solidFill>
                  <a:schemeClr val="tx1"/>
                </a:solidFill>
                <a:latin typeface="Meiryo UI" panose="020B0604030504040204" pitchFamily="50" charset="-128"/>
                <a:ea typeface="Meiryo UI" panose="020B0604030504040204" pitchFamily="50" charset="-128"/>
              </a:rPr>
            </a:br>
            <a:r>
              <a:rPr lang="ja-JP" altLang="en-US" sz="900" dirty="0">
                <a:solidFill>
                  <a:schemeClr val="tx1"/>
                </a:solidFill>
                <a:latin typeface="Meiryo UI" panose="020B0604030504040204" pitchFamily="50" charset="-128"/>
                <a:ea typeface="Meiryo UI" panose="020B0604030504040204" pitchFamily="50" charset="-128"/>
              </a:rPr>
              <a:t>確保し活用する仕組み</a:t>
            </a:r>
            <a:endParaRPr lang="en-US" altLang="ja-JP" sz="700" dirty="0">
              <a:solidFill>
                <a:schemeClr val="tx1"/>
              </a:solidFill>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740765" y="4528800"/>
            <a:ext cx="2976595" cy="2260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kumimoji="1"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200"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年度実施開始</a:t>
            </a:r>
            <a:endParaRPr kumimoji="1"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 name="グループ化 1"/>
          <p:cNvGrpSpPr/>
          <p:nvPr/>
        </p:nvGrpSpPr>
        <p:grpSpPr>
          <a:xfrm>
            <a:off x="791580" y="1628800"/>
            <a:ext cx="7761346" cy="1929432"/>
            <a:chOff x="949839" y="1685328"/>
            <a:chExt cx="7603087" cy="1929432"/>
          </a:xfrm>
        </p:grpSpPr>
        <p:sp>
          <p:nvSpPr>
            <p:cNvPr id="3" name="角丸四角形 2"/>
            <p:cNvSpPr/>
            <p:nvPr/>
          </p:nvSpPr>
          <p:spPr>
            <a:xfrm>
              <a:off x="949839" y="1712443"/>
              <a:ext cx="7603087" cy="1896577"/>
            </a:xfrm>
            <a:prstGeom prst="roundRect">
              <a:avLst>
                <a:gd name="adj" fmla="val 6795"/>
              </a:avLst>
            </a:prstGeom>
            <a:ln w="6350"/>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lang="ja-JP" altLang="en-US" sz="900" b="1" dirty="0">
                <a:solidFill>
                  <a:schemeClr val="tx1"/>
                </a:solidFill>
                <a:latin typeface="Meiryo UI" panose="020B0604030504040204" pitchFamily="50" charset="-128"/>
                <a:ea typeface="Meiryo UI" panose="020B0604030504040204" pitchFamily="50" charset="-128"/>
              </a:endParaRPr>
            </a:p>
          </p:txBody>
        </p:sp>
        <p:sp>
          <p:nvSpPr>
            <p:cNvPr id="44" name="角丸四角形 43"/>
            <p:cNvSpPr/>
            <p:nvPr/>
          </p:nvSpPr>
          <p:spPr>
            <a:xfrm>
              <a:off x="1307901" y="1980087"/>
              <a:ext cx="5472148" cy="40316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府内</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43</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市町村の公民連携担当者向けに、オンラインによる研修会を実施（登壇市：</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6</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市</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1</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町）</a:t>
              </a: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OSAKA</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公民連携</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DB</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（データベース）を活用し、大阪府及び府内</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43</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市町村の公民連携の好事例を発信</a:t>
              </a: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公民連携フォーラムでの連携を通じて、市町村における公民連携を加速</a:t>
              </a:r>
            </a:p>
          </p:txBody>
        </p:sp>
        <p:sp>
          <p:nvSpPr>
            <p:cNvPr id="66" name="角丸四角形 66">
              <a:extLst>
                <a:ext uri="{FF2B5EF4-FFF2-40B4-BE49-F238E27FC236}">
                  <a16:creationId xmlns:a16="http://schemas.microsoft.com/office/drawing/2014/main" id="{65D7729D-2585-4B0C-A584-58C80A830151}"/>
                </a:ext>
              </a:extLst>
            </p:cNvPr>
            <p:cNvSpPr/>
            <p:nvPr/>
          </p:nvSpPr>
          <p:spPr>
            <a:xfrm>
              <a:off x="1088295" y="1685328"/>
              <a:ext cx="4650685" cy="308054"/>
            </a:xfrm>
            <a:prstGeom prst="roundRect">
              <a:avLst/>
            </a:prstGeom>
            <a:noFill/>
            <a:ln w="12700">
              <a:noFill/>
            </a:ln>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◆大阪府・市町村公民連携推進協議会における情報の共有と発信</a:t>
              </a:r>
            </a:p>
          </p:txBody>
        </p:sp>
        <p:sp>
          <p:nvSpPr>
            <p:cNvPr id="67" name="角丸四角形 43">
              <a:extLst>
                <a:ext uri="{FF2B5EF4-FFF2-40B4-BE49-F238E27FC236}">
                  <a16:creationId xmlns:a16="http://schemas.microsoft.com/office/drawing/2014/main" id="{1FD4D2DA-7740-4362-8562-7F19B4767B52}"/>
                </a:ext>
              </a:extLst>
            </p:cNvPr>
            <p:cNvSpPr/>
            <p:nvPr/>
          </p:nvSpPr>
          <p:spPr>
            <a:xfrm>
              <a:off x="1310344" y="2624327"/>
              <a:ext cx="5720785" cy="35462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専任（担当）部署設置に向けた働きかけ（設置市：</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19</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市</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2</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町（</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R5.1</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公民連携研修の実施支援、市町村から公民戦略連携デスクへ研修生の受け入れ（</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R4</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年度：</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4</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名）　他</a:t>
              </a:r>
            </a:p>
          </p:txBody>
        </p:sp>
        <p:sp>
          <p:nvSpPr>
            <p:cNvPr id="69" name="角丸四角形 51">
              <a:extLst>
                <a:ext uri="{FF2B5EF4-FFF2-40B4-BE49-F238E27FC236}">
                  <a16:creationId xmlns:a16="http://schemas.microsoft.com/office/drawing/2014/main" id="{58D873B5-34AB-4B0C-A1E8-1A3896ACB732}"/>
                </a:ext>
              </a:extLst>
            </p:cNvPr>
            <p:cNvSpPr/>
            <p:nvPr/>
          </p:nvSpPr>
          <p:spPr>
            <a:xfrm>
              <a:off x="1093902" y="2449224"/>
              <a:ext cx="2916276" cy="207339"/>
            </a:xfrm>
            <a:prstGeom prst="roundRect">
              <a:avLst/>
            </a:prstGeom>
            <a:noFill/>
            <a:ln w="12700">
              <a:noFill/>
            </a:ln>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◆市町村における公民連携推進への支援</a:t>
              </a:r>
            </a:p>
          </p:txBody>
        </p:sp>
        <p:sp>
          <p:nvSpPr>
            <p:cNvPr id="71" name="角丸四角形 45">
              <a:extLst>
                <a:ext uri="{FF2B5EF4-FFF2-40B4-BE49-F238E27FC236}">
                  <a16:creationId xmlns:a16="http://schemas.microsoft.com/office/drawing/2014/main" id="{99F4AECD-85E6-49BD-9DA7-E0F7CFC37D75}"/>
                </a:ext>
              </a:extLst>
            </p:cNvPr>
            <p:cNvSpPr/>
            <p:nvPr/>
          </p:nvSpPr>
          <p:spPr>
            <a:xfrm>
              <a:off x="1272472" y="3214160"/>
              <a:ext cx="7195711" cy="4006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インターネットテレビの実施（大阪市、岸和田市、富田林市、阪南市、東大阪市、守口市、太子町）</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OSAKA</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子どもの夢応援事業の実施 （第</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回</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SDGs</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ギネス世界記録チャレンジによる子どもたちの世界記録への挑戦（</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R5.1</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　他</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角丸四角形 49">
              <a:extLst>
                <a:ext uri="{FF2B5EF4-FFF2-40B4-BE49-F238E27FC236}">
                  <a16:creationId xmlns:a16="http://schemas.microsoft.com/office/drawing/2014/main" id="{7DDCEC6D-3F87-424B-9B00-A045052D340B}"/>
                </a:ext>
              </a:extLst>
            </p:cNvPr>
            <p:cNvSpPr/>
            <p:nvPr/>
          </p:nvSpPr>
          <p:spPr>
            <a:xfrm>
              <a:off x="1088293" y="2975410"/>
              <a:ext cx="6628448" cy="272373"/>
            </a:xfrm>
            <a:prstGeom prst="roundRect">
              <a:avLst/>
            </a:prstGeom>
            <a:noFill/>
            <a:ln w="12700">
              <a:noFill/>
            </a:ln>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OSAKA KOUMIN Action Platform</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」での連携</a:t>
              </a: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161" y="1723937"/>
              <a:ext cx="1274170" cy="1274170"/>
            </a:xfrm>
            <a:prstGeom prst="rect">
              <a:avLst/>
            </a:prstGeom>
          </p:spPr>
        </p:pic>
      </p:grpSp>
      <p:sp>
        <p:nvSpPr>
          <p:cNvPr id="47" name="正方形/長方形 46"/>
          <p:cNvSpPr/>
          <p:nvPr/>
        </p:nvSpPr>
        <p:spPr>
          <a:xfrm>
            <a:off x="516929" y="3811492"/>
            <a:ext cx="6021432" cy="307777"/>
          </a:xfrm>
          <a:prstGeom prst="rect">
            <a:avLst/>
          </a:prstGeom>
          <a:noFill/>
          <a:ln>
            <a:noFill/>
          </a:ln>
        </p:spPr>
        <p:txBody>
          <a:bodyPr wrap="square">
            <a:spAutoFit/>
          </a:bodyPr>
          <a:lstStyle/>
          <a:p>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情報システム等の共同調達</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スマートシティ戦略部 戦略推進室 地域戦略推進課</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1" name="角丸四角形 10"/>
          <p:cNvSpPr/>
          <p:nvPr/>
        </p:nvSpPr>
        <p:spPr>
          <a:xfrm>
            <a:off x="340266" y="384766"/>
            <a:ext cx="8712000" cy="6185508"/>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◆市町村とのパートナーシップの強化</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8469433" y="6486515"/>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32</a:t>
            </a:r>
            <a:endParaRPr lang="ja-JP" altLang="en-US" dirty="0">
              <a:solidFill>
                <a:schemeClr val="tx1"/>
              </a:solidFill>
            </a:endParaRPr>
          </a:p>
        </p:txBody>
      </p:sp>
      <p:cxnSp>
        <p:nvCxnSpPr>
          <p:cNvPr id="31" name="直線コネクタ 30"/>
          <p:cNvCxnSpPr/>
          <p:nvPr/>
        </p:nvCxnSpPr>
        <p:spPr bwMode="blackWhite">
          <a:xfrm>
            <a:off x="1061610" y="1853825"/>
            <a:ext cx="4032000" cy="0"/>
          </a:xfrm>
          <a:prstGeom prst="line">
            <a:avLst/>
          </a:prstGeom>
          <a:ln w="34925">
            <a:solidFill>
              <a:schemeClr val="accent1">
                <a:lumMod val="75000"/>
                <a:alpha val="14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bwMode="blackWhite">
          <a:xfrm>
            <a:off x="1061641" y="2556000"/>
            <a:ext cx="2484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bwMode="blackWhite">
          <a:xfrm>
            <a:off x="1061610" y="3114000"/>
            <a:ext cx="3312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43DBF86-2201-404C-838F-C9BBDDF720A3}"/>
              </a:ext>
            </a:extLst>
          </p:cNvPr>
          <p:cNvCxnSpPr/>
          <p:nvPr/>
        </p:nvCxnSpPr>
        <p:spPr bwMode="blackWhite">
          <a:xfrm>
            <a:off x="955095" y="5040000"/>
            <a:ext cx="2160000" cy="0"/>
          </a:xfrm>
          <a:prstGeom prst="line">
            <a:avLst/>
          </a:prstGeom>
          <a:ln w="34925">
            <a:solidFill>
              <a:schemeClr val="accent1">
                <a:lumMod val="75000"/>
                <a:alpha val="14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07CFEB6B-6960-4A94-8010-C04658AFFF52}"/>
              </a:ext>
            </a:extLst>
          </p:cNvPr>
          <p:cNvCxnSpPr/>
          <p:nvPr/>
        </p:nvCxnSpPr>
        <p:spPr bwMode="blackWhite">
          <a:xfrm>
            <a:off x="955095" y="5454000"/>
            <a:ext cx="1728000" cy="0"/>
          </a:xfrm>
          <a:prstGeom prst="line">
            <a:avLst/>
          </a:prstGeom>
          <a:ln w="34925">
            <a:solidFill>
              <a:schemeClr val="accent1">
                <a:lumMod val="75000"/>
                <a:alpha val="14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76DEC08D-FEF3-4F40-ABB7-ED80F90A680F}"/>
              </a:ext>
            </a:extLst>
          </p:cNvPr>
          <p:cNvCxnSpPr/>
          <p:nvPr/>
        </p:nvCxnSpPr>
        <p:spPr bwMode="blackWhite">
          <a:xfrm>
            <a:off x="955095" y="5922000"/>
            <a:ext cx="2376000" cy="0"/>
          </a:xfrm>
          <a:prstGeom prst="line">
            <a:avLst/>
          </a:prstGeom>
          <a:ln w="34925">
            <a:solidFill>
              <a:schemeClr val="accent1">
                <a:lumMod val="75000"/>
                <a:alpha val="14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922DCF84-F62A-44F4-A4E8-6CD93578A709}"/>
              </a:ext>
            </a:extLst>
          </p:cNvPr>
          <p:cNvCxnSpPr/>
          <p:nvPr/>
        </p:nvCxnSpPr>
        <p:spPr bwMode="blackWhite">
          <a:xfrm>
            <a:off x="5877145" y="5004175"/>
            <a:ext cx="1116000" cy="0"/>
          </a:xfrm>
          <a:prstGeom prst="line">
            <a:avLst/>
          </a:prstGeom>
          <a:ln w="34925">
            <a:solidFill>
              <a:schemeClr val="accent1">
                <a:lumMod val="75000"/>
                <a:alpha val="14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B94A26E9-F692-4296-80C0-BEE7C29DB03A}"/>
              </a:ext>
            </a:extLst>
          </p:cNvPr>
          <p:cNvCxnSpPr/>
          <p:nvPr/>
        </p:nvCxnSpPr>
        <p:spPr bwMode="blackWhite">
          <a:xfrm>
            <a:off x="5922150" y="5679250"/>
            <a:ext cx="2124000" cy="0"/>
          </a:xfrm>
          <a:prstGeom prst="line">
            <a:avLst/>
          </a:prstGeom>
          <a:ln w="34925">
            <a:solidFill>
              <a:schemeClr val="accent1">
                <a:lumMod val="75000"/>
                <a:alpha val="1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941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53525" y="269358"/>
            <a:ext cx="8136904" cy="369332"/>
          </a:xfrm>
          <a:prstGeom prst="rect">
            <a:avLst/>
          </a:prstGeom>
        </p:spPr>
        <p:txBody>
          <a:bodyPr wrap="square">
            <a:spAutoFit/>
          </a:bodyPr>
          <a:lstStyle/>
          <a:p>
            <a:pPr>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（４）働き方改革</a:t>
            </a:r>
            <a:endPar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8" name="直線コネクタ 27"/>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5" name="正方形/長方形 14"/>
          <p:cNvSpPr/>
          <p:nvPr/>
        </p:nvSpPr>
        <p:spPr>
          <a:xfrm>
            <a:off x="8469433"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prstClr val="black"/>
                </a:solidFill>
                <a:latin typeface="Calibri"/>
                <a:ea typeface="ＭＳ Ｐゴシック" panose="020B0600070205080204" pitchFamily="50" charset="-128"/>
              </a:rPr>
              <a:t>33</a:t>
            </a:r>
            <a:endParaRPr lang="ja-JP" altLang="en-US" dirty="0">
              <a:solidFill>
                <a:prstClr val="black"/>
              </a:solidFill>
              <a:latin typeface="Calibri"/>
              <a:ea typeface="ＭＳ Ｐゴシック" panose="020B0600070205080204" pitchFamily="50" charset="-128"/>
            </a:endParaRPr>
          </a:p>
        </p:txBody>
      </p:sp>
      <p:grpSp>
        <p:nvGrpSpPr>
          <p:cNvPr id="2" name="グループ化 1"/>
          <p:cNvGrpSpPr/>
          <p:nvPr/>
        </p:nvGrpSpPr>
        <p:grpSpPr>
          <a:xfrm>
            <a:off x="416679" y="2427847"/>
            <a:ext cx="8319363" cy="1815884"/>
            <a:chOff x="386535" y="2560474"/>
            <a:chExt cx="8319363" cy="1815884"/>
          </a:xfrm>
        </p:grpSpPr>
        <p:sp>
          <p:nvSpPr>
            <p:cNvPr id="18" name="正方形/長方形 17"/>
            <p:cNvSpPr/>
            <p:nvPr/>
          </p:nvSpPr>
          <p:spPr>
            <a:xfrm>
              <a:off x="636255" y="2560474"/>
              <a:ext cx="8069643" cy="1815884"/>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lIns="360000" tIns="45071" rIns="90142" bIns="45071" rtlCol="0" anchor="ctr"/>
            <a:lstStyle/>
            <a:p>
              <a:pPr lvl="0">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働きやすい環境づくり</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パソコン一斉シャットダウンシステムの運用を契機とした職員の意識改革</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子育てしやすい環境づくり</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勤務時間の柔軟化</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defRPr/>
              </a:pP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働く場所にとらわれない職場環境の実現 </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86535" y="2630991"/>
              <a:ext cx="2160240" cy="405045"/>
            </a:xfrm>
            <a:prstGeom prst="roundRect">
              <a:avLst>
                <a:gd name="adj" fmla="val 17557"/>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pPr algn="ct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具体的な取組み</a:t>
              </a: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9" name="正方形/長方形 8">
            <a:extLst>
              <a:ext uri="{FF2B5EF4-FFF2-40B4-BE49-F238E27FC236}">
                <a16:creationId xmlns:a16="http://schemas.microsoft.com/office/drawing/2014/main" id="{A55CF804-E454-3B4B-4C01-2579072C7FA3}"/>
              </a:ext>
            </a:extLst>
          </p:cNvPr>
          <p:cNvSpPr/>
          <p:nvPr/>
        </p:nvSpPr>
        <p:spPr>
          <a:xfrm>
            <a:off x="229300" y="1149434"/>
            <a:ext cx="8252432" cy="848688"/>
          </a:xfrm>
          <a:prstGeom prst="rect">
            <a:avLst/>
          </a:prstGeom>
          <a:noFill/>
          <a:ln w="9525">
            <a:noFill/>
          </a:ln>
        </p:spPr>
        <p:txBody>
          <a:bodyPr wrap="square" lIns="91440" tIns="45720" rIns="91440" bIns="45720" numCol="1" rtlCol="0" anchor="ctr">
            <a:no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marL="285750" lvl="0" indent="-285750">
              <a:buFont typeface="メイリオ" panose="020B0604030504040204" pitchFamily="50" charset="-128"/>
              <a:buChar char="○"/>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職員のさらなるワークライフバランスの実現等に向け、パソコン一斉シャットダウンシステムの運用などの組織風土改革や、フレックス制度の運用による柔軟な働き方の実施に取り組み、働き方改革を着実に進めます。</a:t>
            </a:r>
          </a:p>
        </p:txBody>
      </p:sp>
    </p:spTree>
    <p:extLst>
      <p:ext uri="{BB962C8B-B14F-4D97-AF65-F5344CB8AC3E}">
        <p14:creationId xmlns:p14="http://schemas.microsoft.com/office/powerpoint/2010/main" val="3203334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161512" y="8622"/>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23</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240413" y="521402"/>
            <a:ext cx="7845791" cy="338554"/>
          </a:xfrm>
          <a:prstGeom prst="rect">
            <a:avLst/>
          </a:prstGeom>
        </p:spPr>
        <p:txBody>
          <a:bodyPr wrap="square">
            <a:spAutoFit/>
          </a:bodyPr>
          <a:lstStyle/>
          <a:p>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◆働き方改革</a:t>
            </a:r>
            <a:endParaRPr lang="ja-JP" altLang="en-US" sz="1100" dirty="0"/>
          </a:p>
        </p:txBody>
      </p:sp>
      <p:sp>
        <p:nvSpPr>
          <p:cNvPr id="6" name="テキスト ボックス 5">
            <a:extLst>
              <a:ext uri="{FF2B5EF4-FFF2-40B4-BE49-F238E27FC236}">
                <a16:creationId xmlns:a16="http://schemas.microsoft.com/office/drawing/2014/main" id="{BBCDF922-C2F7-294E-E34E-479420B9248F}"/>
              </a:ext>
            </a:extLst>
          </p:cNvPr>
          <p:cNvSpPr txBox="1"/>
          <p:nvPr/>
        </p:nvSpPr>
        <p:spPr>
          <a:xfrm>
            <a:off x="392651" y="899421"/>
            <a:ext cx="7504400" cy="3463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働きやすい環境づくり</a:t>
            </a: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総務部 人事局 企画厚生課</a:t>
            </a:r>
            <a:r>
              <a:rPr lang="ja-JP" altLang="en-US" sz="1000" b="1"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スマートシティ戦略部 デジタル行政推進課</a:t>
            </a:r>
            <a:r>
              <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zh-TW"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角丸四角形 11"/>
          <p:cNvSpPr/>
          <p:nvPr/>
        </p:nvSpPr>
        <p:spPr>
          <a:xfrm>
            <a:off x="152402" y="368663"/>
            <a:ext cx="8875095" cy="6345702"/>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a:defRPr/>
            </a:pPr>
            <a:endPar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a:extLst>
              <a:ext uri="{FF2B5EF4-FFF2-40B4-BE49-F238E27FC236}">
                <a16:creationId xmlns:a16="http://schemas.microsoft.com/office/drawing/2014/main" id="{86E26496-EDA2-424B-BF94-452C03FD1E56}"/>
              </a:ext>
            </a:extLst>
          </p:cNvPr>
          <p:cNvSpPr txBox="1"/>
          <p:nvPr/>
        </p:nvSpPr>
        <p:spPr>
          <a:xfrm>
            <a:off x="434355" y="3420548"/>
            <a:ext cx="8312443" cy="252990"/>
          </a:xfrm>
          <a:prstGeom prst="rect">
            <a:avLst/>
          </a:prstGeom>
          <a:noFill/>
          <a:ln>
            <a:noFill/>
          </a:ln>
        </p:spPr>
        <p:txBody>
          <a:bodyPr wrap="square" rtlCol="0">
            <a:noAutofit/>
          </a:bodyPr>
          <a:lstStyle/>
          <a:p>
            <a:r>
              <a:rPr lang="en-US" altLang="ja-JP" sz="1400" b="1" spc="-7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spc="-70" dirty="0">
                <a:latin typeface="メイリオ" panose="020B0604030504040204" pitchFamily="50" charset="-128"/>
                <a:ea typeface="メイリオ" panose="020B0604030504040204" pitchFamily="50" charset="-128"/>
                <a:cs typeface="メイリオ" panose="020B0604030504040204" pitchFamily="50" charset="-128"/>
              </a:rPr>
              <a:t>パソコン一斉シャットダウンシステムの運用を契機とした職員の意識改革</a:t>
            </a:r>
            <a:r>
              <a:rPr lang="en-US" altLang="ja-JP" sz="1400" b="1" spc="-7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spc="-7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総務部 人事局 企画厚生課</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endParaRPr lang="en-US" altLang="ja-JP" sz="1400" b="1" spc="-70" dirty="0">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sz="1400" b="1" spc="-7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spc="-7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テキスト ボックス 45">
            <a:extLst>
              <a:ext uri="{FF2B5EF4-FFF2-40B4-BE49-F238E27FC236}">
                <a16:creationId xmlns:a16="http://schemas.microsoft.com/office/drawing/2014/main" id="{9D69DFA2-5DA3-4759-BC94-A27FBFE38F82}"/>
              </a:ext>
            </a:extLst>
          </p:cNvPr>
          <p:cNvSpPr txBox="1"/>
          <p:nvPr/>
        </p:nvSpPr>
        <p:spPr>
          <a:xfrm>
            <a:off x="672080" y="3695461"/>
            <a:ext cx="8212891" cy="411129"/>
          </a:xfrm>
          <a:prstGeom prst="rect">
            <a:avLst/>
          </a:prstGeom>
          <a:noFill/>
          <a:ln>
            <a:noFill/>
          </a:ln>
        </p:spPr>
        <p:txBody>
          <a:bodyPr wrap="square" rtlCol="0">
            <a:noAutofit/>
          </a:bodyPr>
          <a:lstStyle/>
          <a:p>
            <a:pPr marL="88900" indent="-88900">
              <a:buFont typeface="Arial" panose="020B0604020202020204" pitchFamily="34" charset="0"/>
              <a:buChar char="•"/>
            </a:pPr>
            <a:r>
              <a:rPr lang="ja-JP" altLang="en-US" sz="1200" spc="-70" dirty="0">
                <a:latin typeface="メイリオ" panose="020B0604030504040204" pitchFamily="50" charset="-128"/>
                <a:ea typeface="メイリオ" panose="020B0604030504040204" pitchFamily="50" charset="-128"/>
                <a:cs typeface="メイリオ" panose="020B0604030504040204" pitchFamily="50" charset="-128"/>
              </a:rPr>
              <a:t>上司と職員のコミュニケーション機会の増加を図るとともに、仕事が効率的にできているか、改善すべき点がないか、常に問題意識を持つなど、職員の意識改革を実施。</a:t>
            </a:r>
          </a:p>
        </p:txBody>
      </p:sp>
      <p:sp>
        <p:nvSpPr>
          <p:cNvPr id="2" name="テキスト ボックス 1"/>
          <p:cNvSpPr txBox="1"/>
          <p:nvPr/>
        </p:nvSpPr>
        <p:spPr>
          <a:xfrm>
            <a:off x="602351" y="1207063"/>
            <a:ext cx="8110109" cy="46129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marL="88900" indent="-88900">
              <a:lnSpc>
                <a:spcPts val="1200"/>
              </a:lnSpc>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大阪府では、令和</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月に「働く場所にとらわれない職場環境」の実現に向けた具体的手法を「働き方改革ガイドライン」としてとりまとめるなど、働き方改革を推進。</a:t>
            </a:r>
          </a:p>
        </p:txBody>
      </p:sp>
      <p:grpSp>
        <p:nvGrpSpPr>
          <p:cNvPr id="8" name="グループ化 7"/>
          <p:cNvGrpSpPr/>
          <p:nvPr/>
        </p:nvGrpSpPr>
        <p:grpSpPr>
          <a:xfrm>
            <a:off x="4724502" y="4357810"/>
            <a:ext cx="4372335" cy="2142770"/>
            <a:chOff x="4601393" y="4351493"/>
            <a:chExt cx="4372335" cy="2142770"/>
          </a:xfrm>
        </p:grpSpPr>
        <p:sp>
          <p:nvSpPr>
            <p:cNvPr id="52" name="正方形/長方形 51">
              <a:extLst>
                <a:ext uri="{FF2B5EF4-FFF2-40B4-BE49-F238E27FC236}">
                  <a16:creationId xmlns:a16="http://schemas.microsoft.com/office/drawing/2014/main" id="{17F4657C-8D32-4294-A38F-8C3A588E0935}"/>
                </a:ext>
              </a:extLst>
            </p:cNvPr>
            <p:cNvSpPr/>
            <p:nvPr/>
          </p:nvSpPr>
          <p:spPr>
            <a:xfrm>
              <a:off x="4824820" y="4474675"/>
              <a:ext cx="3937042" cy="201958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53" name="四角形: 角を丸くする 52">
              <a:extLst>
                <a:ext uri="{FF2B5EF4-FFF2-40B4-BE49-F238E27FC236}">
                  <a16:creationId xmlns:a16="http://schemas.microsoft.com/office/drawing/2014/main" id="{186DD30C-05CC-4BFE-BFB6-F08F0D155956}"/>
                </a:ext>
              </a:extLst>
            </p:cNvPr>
            <p:cNvSpPr/>
            <p:nvPr/>
          </p:nvSpPr>
          <p:spPr>
            <a:xfrm>
              <a:off x="4815760" y="4351493"/>
              <a:ext cx="1389922" cy="216000"/>
            </a:xfrm>
            <a:prstGeom prst="round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algn="ctr"/>
              <a:r>
                <a:rPr lang="ja-JP" altLang="en-US" sz="1000" b="1" dirty="0">
                  <a:solidFill>
                    <a:schemeClr val="tx1"/>
                  </a:solidFill>
                  <a:latin typeface="メイリオ" panose="020B0604030504040204" pitchFamily="50" charset="-128"/>
                  <a:ea typeface="メイリオ" panose="020B0604030504040204" pitchFamily="50" charset="-128"/>
                </a:rPr>
                <a:t>職員アンケート結果</a:t>
              </a:r>
            </a:p>
          </p:txBody>
        </p:sp>
        <p:sp>
          <p:nvSpPr>
            <p:cNvPr id="11" name="テキスト ボックス 10"/>
            <p:cNvSpPr txBox="1"/>
            <p:nvPr/>
          </p:nvSpPr>
          <p:spPr>
            <a:xfrm>
              <a:off x="4802522" y="4646692"/>
              <a:ext cx="4156571" cy="26115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○システム導入による業務や時間外勤務に対しての意識変化</a:t>
              </a:r>
              <a:r>
                <a:rPr lang="ja-JP" altLang="en-US" sz="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N=3,781</a:t>
              </a:r>
              <a:r>
                <a:rPr lang="ja-JP" altLang="en-US" sz="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2" name="テキスト ボックス 41"/>
            <p:cNvSpPr txBox="1"/>
            <p:nvPr/>
          </p:nvSpPr>
          <p:spPr>
            <a:xfrm>
              <a:off x="4817157" y="5402903"/>
              <a:ext cx="4156571" cy="206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○システム導入による意識変化があった主な内容</a:t>
              </a:r>
              <a:r>
                <a:rPr lang="ja-JP" altLang="en-US" sz="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（上位</a:t>
              </a:r>
              <a:r>
                <a:rPr lang="en-US" altLang="ja-JP" sz="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回答抜粋）（</a:t>
              </a:r>
              <a:r>
                <a:rPr lang="en-US" altLang="ja-JP" sz="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N=2,007</a:t>
              </a:r>
              <a:r>
                <a:rPr lang="ja-JP" altLang="en-US" sz="5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4601393" y="6257999"/>
              <a:ext cx="1867490" cy="18001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US" altLang="ja-JP" sz="700" b="1" dirty="0">
                  <a:solidFill>
                    <a:schemeClr val="tx1"/>
                  </a:solidFill>
                  <a:latin typeface="メイリオ" panose="020B0604030504040204" pitchFamily="50" charset="-128"/>
                  <a:ea typeface="メイリオ" panose="020B0604030504040204" pitchFamily="50" charset="-128"/>
                </a:rPr>
                <a:t>※</a:t>
              </a:r>
              <a:r>
                <a:rPr lang="ja-JP" altLang="en-US" sz="700" b="1" dirty="0">
                  <a:solidFill>
                    <a:schemeClr val="tx1"/>
                  </a:solidFill>
                  <a:latin typeface="メイリオ" panose="020B0604030504040204" pitchFamily="50" charset="-128"/>
                  <a:ea typeface="メイリオ" panose="020B0604030504040204" pitchFamily="50" charset="-128"/>
                </a:rPr>
                <a:t>職員アンケートＲ</a:t>
              </a:r>
              <a:r>
                <a:rPr lang="en-US" altLang="ja-JP" sz="700" b="1" dirty="0">
                  <a:solidFill>
                    <a:schemeClr val="tx1"/>
                  </a:solidFill>
                  <a:latin typeface="メイリオ" panose="020B0604030504040204" pitchFamily="50" charset="-128"/>
                  <a:ea typeface="メイリオ" panose="020B0604030504040204" pitchFamily="50" charset="-128"/>
                </a:rPr>
                <a:t>4.10</a:t>
              </a:r>
              <a:r>
                <a:rPr lang="ja-JP" altLang="en-US" sz="700" b="1" dirty="0">
                  <a:solidFill>
                    <a:schemeClr val="tx1"/>
                  </a:solidFill>
                  <a:latin typeface="メイリオ" panose="020B0604030504040204" pitchFamily="50" charset="-128"/>
                  <a:ea typeface="メイリオ" panose="020B0604030504040204" pitchFamily="50" charset="-128"/>
                </a:rPr>
                <a:t>実施</a:t>
              </a:r>
            </a:p>
          </p:txBody>
        </p:sp>
      </p:grpSp>
      <p:grpSp>
        <p:nvGrpSpPr>
          <p:cNvPr id="56" name="グループ化 55"/>
          <p:cNvGrpSpPr/>
          <p:nvPr/>
        </p:nvGrpSpPr>
        <p:grpSpPr>
          <a:xfrm>
            <a:off x="657136" y="1626354"/>
            <a:ext cx="8125790" cy="1547429"/>
            <a:chOff x="561689" y="2066767"/>
            <a:chExt cx="7870839" cy="1547429"/>
          </a:xfrm>
        </p:grpSpPr>
        <p:sp>
          <p:nvSpPr>
            <p:cNvPr id="64" name="角丸四角形 63"/>
            <p:cNvSpPr/>
            <p:nvPr/>
          </p:nvSpPr>
          <p:spPr>
            <a:xfrm>
              <a:off x="655585" y="2066767"/>
              <a:ext cx="6931028" cy="346830"/>
            </a:xfrm>
            <a:prstGeom prst="roundRect">
              <a:avLst>
                <a:gd name="adj" fmla="val 0"/>
              </a:avLst>
            </a:prstGeom>
            <a:noFill/>
            <a:ln w="15875">
              <a:noFill/>
            </a:ln>
          </p:spPr>
          <p:style>
            <a:lnRef idx="2">
              <a:schemeClr val="accent1"/>
            </a:lnRef>
            <a:fillRef idx="1">
              <a:schemeClr val="lt1"/>
            </a:fillRef>
            <a:effectRef idx="0">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indent="-171450">
                <a:buFont typeface="Wingdings" panose="05000000000000000000" pitchFamily="2" charset="2"/>
                <a:buChar char="u"/>
              </a:pPr>
              <a:endParaRPr lang="ja-JP" altLang="en-US" sz="1200" u="sng" dirty="0">
                <a:solidFill>
                  <a:schemeClr val="tx1"/>
                </a:solidFill>
                <a:latin typeface="メイリオ" panose="020B0604030504040204" pitchFamily="50" charset="-128"/>
                <a:ea typeface="メイリオ" panose="020B0604030504040204" pitchFamily="50" charset="-128"/>
              </a:endParaRPr>
            </a:p>
          </p:txBody>
        </p:sp>
        <p:sp>
          <p:nvSpPr>
            <p:cNvPr id="66" name="正方形/長方形 65"/>
            <p:cNvSpPr/>
            <p:nvPr/>
          </p:nvSpPr>
          <p:spPr>
            <a:xfrm>
              <a:off x="572310" y="2300552"/>
              <a:ext cx="7860218" cy="1313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7" name="テキスト ボックス 66"/>
            <p:cNvSpPr txBox="1"/>
            <p:nvPr/>
          </p:nvSpPr>
          <p:spPr>
            <a:xfrm>
              <a:off x="607487" y="2577796"/>
              <a:ext cx="4119122" cy="89037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テレワークという新しい働き方をきっかけとして、デジタルツールの活用や組織風土改革により、対面重視や紙文化といった従来型の働き方を見直し、大阪府庁の「働き方改革」を進める上での基本的な考え方や実践する上で必要となる最低限のポイントをとりまとめ</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た。</a:t>
              </a:r>
            </a:p>
          </p:txBody>
        </p:sp>
        <p:sp>
          <p:nvSpPr>
            <p:cNvPr id="68" name="四角形: 角を丸くする 3">
              <a:extLst>
                <a:ext uri="{FF2B5EF4-FFF2-40B4-BE49-F238E27FC236}">
                  <a16:creationId xmlns:a16="http://schemas.microsoft.com/office/drawing/2014/main" id="{3DF23BA0-7849-4665-9B50-FF19CE9617B5}"/>
                </a:ext>
              </a:extLst>
            </p:cNvPr>
            <p:cNvSpPr/>
            <p:nvPr/>
          </p:nvSpPr>
          <p:spPr>
            <a:xfrm>
              <a:off x="561689" y="2198163"/>
              <a:ext cx="2543433" cy="221823"/>
            </a:xfrm>
            <a:prstGeom prst="round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1000" b="1" dirty="0">
                  <a:solidFill>
                    <a:schemeClr val="tx1"/>
                  </a:solidFill>
                  <a:latin typeface="メイリオ" panose="020B0604030504040204" pitchFamily="50" charset="-128"/>
                  <a:ea typeface="メイリオ" panose="020B0604030504040204" pitchFamily="50" charset="-128"/>
                </a:rPr>
                <a:t>働き方改革ガイドライン概要</a:t>
              </a:r>
            </a:p>
          </p:txBody>
        </p:sp>
        <p:pic>
          <p:nvPicPr>
            <p:cNvPr id="70" name="図 69">
              <a:extLst>
                <a:ext uri="{FF2B5EF4-FFF2-40B4-BE49-F238E27FC236}">
                  <a16:creationId xmlns:a16="http://schemas.microsoft.com/office/drawing/2014/main" id="{47E4DDA2-9897-4928-A95D-1C88FB62D3D4}"/>
                </a:ext>
              </a:extLst>
            </p:cNvPr>
            <p:cNvPicPr>
              <a:picLocks noChangeAspect="1"/>
            </p:cNvPicPr>
            <p:nvPr/>
          </p:nvPicPr>
          <p:blipFill>
            <a:blip r:embed="rId2"/>
            <a:stretch>
              <a:fillRect/>
            </a:stretch>
          </p:blipFill>
          <p:spPr>
            <a:xfrm>
              <a:off x="4898447" y="2360983"/>
              <a:ext cx="3499086" cy="1190745"/>
            </a:xfrm>
            <a:prstGeom prst="rect">
              <a:avLst/>
            </a:prstGeom>
          </p:spPr>
        </p:pic>
      </p:grpSp>
      <p:grpSp>
        <p:nvGrpSpPr>
          <p:cNvPr id="5" name="グループ化 4"/>
          <p:cNvGrpSpPr/>
          <p:nvPr/>
        </p:nvGrpSpPr>
        <p:grpSpPr>
          <a:xfrm>
            <a:off x="674158" y="4357810"/>
            <a:ext cx="4151059" cy="2142770"/>
            <a:chOff x="574260" y="4366675"/>
            <a:chExt cx="4151059" cy="2142770"/>
          </a:xfrm>
        </p:grpSpPr>
        <p:sp>
          <p:nvSpPr>
            <p:cNvPr id="39" name="テキスト ボックス 38">
              <a:extLst>
                <a:ext uri="{FF2B5EF4-FFF2-40B4-BE49-F238E27FC236}">
                  <a16:creationId xmlns:a16="http://schemas.microsoft.com/office/drawing/2014/main" id="{93A2DD92-20A7-49B2-9652-FC33A737B230}"/>
                </a:ext>
              </a:extLst>
            </p:cNvPr>
            <p:cNvSpPr txBox="1"/>
            <p:nvPr/>
          </p:nvSpPr>
          <p:spPr>
            <a:xfrm>
              <a:off x="715563" y="4611509"/>
              <a:ext cx="4000695" cy="702025"/>
            </a:xfrm>
            <a:prstGeom prst="rect">
              <a:avLst/>
            </a:prstGeom>
            <a:noFill/>
            <a:ln>
              <a:noFill/>
            </a:ln>
          </p:spPr>
          <p:txBody>
            <a:bodyPr wrap="square" rtlCol="0">
              <a:noAutofit/>
            </a:bodyPr>
            <a:lstStyle/>
            <a:p>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対象職員</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管理職以外の全職員（府立学校及び警察を除く）</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内　　　容</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原則、勤務時間終了</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25</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分後に職員端末を自動的にシャット</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ダウン</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時間外勤務申請（承認）により事前解除可能）           　</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44" name="テキスト ボックス 43">
              <a:extLst>
                <a:ext uri="{FF2B5EF4-FFF2-40B4-BE49-F238E27FC236}">
                  <a16:creationId xmlns:a16="http://schemas.microsoft.com/office/drawing/2014/main" id="{C7CD5F82-FDD0-4C51-813F-F4A13691B032}"/>
                </a:ext>
              </a:extLst>
            </p:cNvPr>
            <p:cNvSpPr txBox="1"/>
            <p:nvPr/>
          </p:nvSpPr>
          <p:spPr>
            <a:xfrm>
              <a:off x="1418038" y="6248159"/>
              <a:ext cx="2595743" cy="205041"/>
            </a:xfrm>
            <a:prstGeom prst="rect">
              <a:avLst/>
            </a:prstGeom>
            <a:noFill/>
            <a:ln>
              <a:noFill/>
            </a:ln>
          </p:spPr>
          <p:txBody>
            <a:bodyPr wrap="square" rtlCol="0">
              <a:noAutofit/>
            </a:bodyPr>
            <a:lstStyle/>
            <a:p>
              <a:r>
                <a:rPr lang="ja-JP" altLang="en-US" sz="600" dirty="0">
                  <a:latin typeface="Meiryo UI" panose="020B0604030504040204" pitchFamily="50" charset="-128"/>
                  <a:ea typeface="Meiryo UI" panose="020B0604030504040204" pitchFamily="50" charset="-128"/>
                  <a:cs typeface="メイリオ" panose="020B0604030504040204" pitchFamily="50" charset="-128"/>
                </a:rPr>
                <a:t>＜勤務時間が</a:t>
              </a:r>
              <a:r>
                <a:rPr lang="en-US" altLang="ja-JP" sz="600" dirty="0">
                  <a:latin typeface="Meiryo UI" panose="020B0604030504040204" pitchFamily="50" charset="-128"/>
                  <a:ea typeface="Meiryo UI" panose="020B0604030504040204" pitchFamily="50" charset="-128"/>
                  <a:cs typeface="メイリオ" panose="020B0604030504040204" pitchFamily="50" charset="-128"/>
                </a:rPr>
                <a:t>9:30</a:t>
              </a:r>
              <a:r>
                <a:rPr lang="ja-JP" altLang="en-US" sz="600" dirty="0">
                  <a:latin typeface="Meiryo UI" panose="020B0604030504040204" pitchFamily="50" charset="-128"/>
                  <a:ea typeface="Meiryo UI" panose="020B0604030504040204" pitchFamily="50" charset="-128"/>
                  <a:cs typeface="メイリオ" panose="020B0604030504040204" pitchFamily="50" charset="-128"/>
                </a:rPr>
                <a:t>～</a:t>
              </a:r>
              <a:r>
                <a:rPr lang="en-US" altLang="ja-JP" sz="600" dirty="0">
                  <a:latin typeface="Meiryo UI" panose="020B0604030504040204" pitchFamily="50" charset="-128"/>
                  <a:ea typeface="Meiryo UI" panose="020B0604030504040204" pitchFamily="50" charset="-128"/>
                  <a:cs typeface="メイリオ" panose="020B0604030504040204" pitchFamily="50" charset="-128"/>
                </a:rPr>
                <a:t>18:00</a:t>
              </a:r>
              <a:r>
                <a:rPr lang="ja-JP" altLang="en-US" sz="600" dirty="0">
                  <a:latin typeface="Meiryo UI" panose="020B0604030504040204" pitchFamily="50" charset="-128"/>
                  <a:ea typeface="Meiryo UI" panose="020B0604030504040204" pitchFamily="50" charset="-128"/>
                  <a:cs typeface="メイリオ" panose="020B0604030504040204" pitchFamily="50" charset="-128"/>
                </a:rPr>
                <a:t>の職員が、</a:t>
              </a:r>
              <a:r>
                <a:rPr lang="en-US" altLang="ja-JP" sz="600" dirty="0">
                  <a:latin typeface="Meiryo UI" panose="020B0604030504040204" pitchFamily="50" charset="-128"/>
                  <a:ea typeface="Meiryo UI" panose="020B0604030504040204" pitchFamily="50" charset="-128"/>
                  <a:cs typeface="メイリオ" panose="020B0604030504040204" pitchFamily="50" charset="-128"/>
                </a:rPr>
                <a:t>21:00</a:t>
              </a:r>
              <a:r>
                <a:rPr lang="ja-JP" altLang="en-US" sz="600" dirty="0" err="1">
                  <a:latin typeface="Meiryo UI" panose="020B0604030504040204" pitchFamily="50" charset="-128"/>
                  <a:ea typeface="Meiryo UI" panose="020B0604030504040204" pitchFamily="50" charset="-128"/>
                  <a:cs typeface="メイリオ" panose="020B0604030504040204" pitchFamily="50" charset="-128"/>
                </a:rPr>
                <a:t>まで</a:t>
              </a:r>
              <a:r>
                <a:rPr lang="ja-JP" altLang="en-US" sz="600" dirty="0">
                  <a:latin typeface="Meiryo UI" panose="020B0604030504040204" pitchFamily="50" charset="-128"/>
                  <a:ea typeface="Meiryo UI" panose="020B0604030504040204" pitchFamily="50" charset="-128"/>
                  <a:cs typeface="メイリオ" panose="020B0604030504040204" pitchFamily="50" charset="-128"/>
                </a:rPr>
                <a:t>時間外勤務を行う場合＞</a:t>
              </a:r>
              <a:endParaRPr lang="en-US" altLang="ja-JP" sz="6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9" name="正方形/長方形 18">
              <a:extLst>
                <a:ext uri="{FF2B5EF4-FFF2-40B4-BE49-F238E27FC236}">
                  <a16:creationId xmlns:a16="http://schemas.microsoft.com/office/drawing/2014/main" id="{E5CB16FC-88CC-4A26-A349-30213E617B8D}"/>
                </a:ext>
              </a:extLst>
            </p:cNvPr>
            <p:cNvSpPr/>
            <p:nvPr/>
          </p:nvSpPr>
          <p:spPr>
            <a:xfrm>
              <a:off x="591455" y="4474674"/>
              <a:ext cx="4133864" cy="203477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4" name="四角形: 角を丸くする 3">
              <a:extLst>
                <a:ext uri="{FF2B5EF4-FFF2-40B4-BE49-F238E27FC236}">
                  <a16:creationId xmlns:a16="http://schemas.microsoft.com/office/drawing/2014/main" id="{3DF23BA0-7849-4665-9B50-FF19CE9617B5}"/>
                </a:ext>
              </a:extLst>
            </p:cNvPr>
            <p:cNvSpPr/>
            <p:nvPr/>
          </p:nvSpPr>
          <p:spPr>
            <a:xfrm>
              <a:off x="574260" y="4366675"/>
              <a:ext cx="2543433" cy="216000"/>
            </a:xfrm>
            <a:prstGeom prst="round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1000" b="1" dirty="0">
                  <a:solidFill>
                    <a:schemeClr val="tx1"/>
                  </a:solidFill>
                  <a:latin typeface="メイリオ" panose="020B0604030504040204" pitchFamily="50" charset="-128"/>
                  <a:ea typeface="メイリオ" panose="020B0604030504040204" pitchFamily="50" charset="-128"/>
                </a:rPr>
                <a:t>システム概要</a:t>
              </a:r>
            </a:p>
          </p:txBody>
        </p:sp>
      </p:grpSp>
      <p:sp>
        <p:nvSpPr>
          <p:cNvPr id="65" name="正方形/長方形 64"/>
          <p:cNvSpPr/>
          <p:nvPr/>
        </p:nvSpPr>
        <p:spPr>
          <a:xfrm>
            <a:off x="8469433"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prstClr val="black"/>
                </a:solidFill>
                <a:latin typeface="Calibri"/>
                <a:ea typeface="ＭＳ Ｐゴシック" panose="020B0600070205080204" pitchFamily="50" charset="-128"/>
              </a:rPr>
              <a:t>34</a:t>
            </a:r>
            <a:endParaRPr lang="ja-JP" altLang="en-US" dirty="0">
              <a:solidFill>
                <a:prstClr val="black"/>
              </a:solidFill>
              <a:latin typeface="Calibri"/>
              <a:ea typeface="ＭＳ Ｐゴシック" panose="020B0600070205080204" pitchFamily="50" charset="-128"/>
            </a:endParaRPr>
          </a:p>
        </p:txBody>
      </p:sp>
      <p:pic>
        <p:nvPicPr>
          <p:cNvPr id="35" name="図 34"/>
          <p:cNvPicPr>
            <a:picLocks noChangeAspect="1" noChangeArrowheads="1"/>
            <a:extLst>
              <a:ext uri="{84589F7E-364E-4C9E-8A38-B11213B215E9}">
                <a14:cameraTool xmlns:a14="http://schemas.microsoft.com/office/drawing/2010/main" cellRange="$B$4:$C$5"/>
              </a:ext>
            </a:extLst>
          </p:cNvPicPr>
          <p:nvPr/>
        </p:nvPicPr>
        <p:blipFill>
          <a:blip r:embed="rId3"/>
          <a:srcRect/>
          <a:stretch>
            <a:fillRect/>
          </a:stretch>
        </p:blipFill>
        <p:spPr bwMode="auto">
          <a:xfrm>
            <a:off x="5112060" y="4914165"/>
            <a:ext cx="1296591" cy="304663"/>
          </a:xfrm>
          <a:prstGeom prst="rect">
            <a:avLst/>
          </a:prstGeom>
          <a:solidFill>
            <a:srgbClr xmlns:mc="http://schemas.openxmlformats.org/markup-compatibility/2006" xmlns:a14="http://schemas.microsoft.com/office/drawing/2010/main" val="FFFFFF" mc:Ignorable="a14" a14:legacySpreadsheetColorIndex="9"/>
          </a:solidFill>
          <a:ln w="9525">
            <a:noFill/>
            <a:miter lim="800000"/>
            <a:headEnd/>
            <a:tailEnd/>
          </a:ln>
        </p:spPr>
      </p:pic>
      <p:pic>
        <p:nvPicPr>
          <p:cNvPr id="36" name="図 35"/>
          <p:cNvPicPr preferRelativeResize="0">
            <a:picLocks noChangeArrowheads="1"/>
            <a:extLst>
              <a:ext uri="{84589F7E-364E-4C9E-8A38-B11213B215E9}">
                <a14:cameraTool xmlns:a14="http://schemas.microsoft.com/office/drawing/2010/main" cellRange="$I$4:$J$6"/>
              </a:ext>
            </a:extLst>
          </p:cNvPicPr>
          <p:nvPr/>
        </p:nvPicPr>
        <p:blipFill>
          <a:blip r:embed="rId4"/>
          <a:srcRect/>
          <a:stretch>
            <a:fillRect/>
          </a:stretch>
        </p:blipFill>
        <p:spPr bwMode="auto">
          <a:xfrm>
            <a:off x="5112060" y="5679250"/>
            <a:ext cx="3713263" cy="408800"/>
          </a:xfrm>
          <a:prstGeom prst="rect">
            <a:avLst/>
          </a:prstGeom>
          <a:solidFill>
            <a:srgbClr xmlns:mc="http://schemas.openxmlformats.org/markup-compatibility/2006" xmlns:a14="http://schemas.microsoft.com/office/drawing/2010/main" val="FFFFFF" mc:Ignorable="a14" a14:legacySpreadsheetColorIndex="9"/>
          </a:solidFill>
          <a:ln w="9525">
            <a:noFill/>
            <a:miter lim="800000"/>
            <a:headEnd/>
            <a:tailEnd/>
          </a:ln>
        </p:spPr>
      </p:pic>
      <p:grpSp>
        <p:nvGrpSpPr>
          <p:cNvPr id="131" name="グループ化 130"/>
          <p:cNvGrpSpPr/>
          <p:nvPr/>
        </p:nvGrpSpPr>
        <p:grpSpPr>
          <a:xfrm>
            <a:off x="1218383" y="5274205"/>
            <a:ext cx="3194848" cy="870395"/>
            <a:chOff x="718218" y="2524345"/>
            <a:chExt cx="3194848" cy="870395"/>
          </a:xfrm>
        </p:grpSpPr>
        <p:grpSp>
          <p:nvGrpSpPr>
            <p:cNvPr id="132" name="グループ化 131"/>
            <p:cNvGrpSpPr/>
            <p:nvPr/>
          </p:nvGrpSpPr>
          <p:grpSpPr>
            <a:xfrm>
              <a:off x="718218" y="2524345"/>
              <a:ext cx="3194848" cy="870395"/>
              <a:chOff x="673767" y="479224"/>
              <a:chExt cx="11025173" cy="3003670"/>
            </a:xfrm>
          </p:grpSpPr>
          <p:grpSp>
            <p:nvGrpSpPr>
              <p:cNvPr id="138" name="グループ化 137"/>
              <p:cNvGrpSpPr/>
              <p:nvPr/>
            </p:nvGrpSpPr>
            <p:grpSpPr>
              <a:xfrm>
                <a:off x="989206" y="2834894"/>
                <a:ext cx="10095886" cy="648000"/>
                <a:chOff x="989206" y="2834894"/>
                <a:chExt cx="10095886" cy="648000"/>
              </a:xfrm>
            </p:grpSpPr>
            <p:sp>
              <p:nvSpPr>
                <p:cNvPr id="154" name="左右矢印 153"/>
                <p:cNvSpPr/>
                <p:nvPr/>
              </p:nvSpPr>
              <p:spPr>
                <a:xfrm>
                  <a:off x="989206" y="2834894"/>
                  <a:ext cx="4390150" cy="648000"/>
                </a:xfrm>
                <a:prstGeom prst="leftRightArrow">
                  <a:avLst/>
                </a:prstGeom>
                <a:solidFill>
                  <a:schemeClr val="bg1"/>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時間外勤務事前承認</a:t>
                  </a:r>
                </a:p>
              </p:txBody>
            </p:sp>
            <p:sp>
              <p:nvSpPr>
                <p:cNvPr id="155" name="左右矢印 154"/>
                <p:cNvSpPr/>
                <p:nvPr/>
              </p:nvSpPr>
              <p:spPr>
                <a:xfrm>
                  <a:off x="7855563" y="2834894"/>
                  <a:ext cx="3229529" cy="648000"/>
                </a:xfrm>
                <a:prstGeom prst="leftRightArrow">
                  <a:avLst/>
                </a:prstGeom>
                <a:solidFill>
                  <a:schemeClr val="bg1"/>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承認時間外勤務</a:t>
                  </a:r>
                </a:p>
              </p:txBody>
            </p:sp>
          </p:grpSp>
          <p:grpSp>
            <p:nvGrpSpPr>
              <p:cNvPr id="139" name="グループ化 138"/>
              <p:cNvGrpSpPr/>
              <p:nvPr/>
            </p:nvGrpSpPr>
            <p:grpSpPr>
              <a:xfrm>
                <a:off x="673767" y="479224"/>
                <a:ext cx="11025173" cy="540000"/>
                <a:chOff x="673767" y="479224"/>
                <a:chExt cx="11025173" cy="540000"/>
              </a:xfrm>
            </p:grpSpPr>
            <p:sp>
              <p:nvSpPr>
                <p:cNvPr id="150" name="正方形/長方形 149"/>
                <p:cNvSpPr/>
                <p:nvPr/>
              </p:nvSpPr>
              <p:spPr>
                <a:xfrm>
                  <a:off x="673767" y="547318"/>
                  <a:ext cx="11025173" cy="36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メイリオ" panose="020B0604030504040204" pitchFamily="50" charset="-128"/>
                    <a:ea typeface="メイリオ" panose="020B0604030504040204" pitchFamily="50" charset="-128"/>
                  </a:endParaRPr>
                </a:p>
              </p:txBody>
            </p:sp>
            <p:sp>
              <p:nvSpPr>
                <p:cNvPr id="151" name="角丸四角形 150"/>
                <p:cNvSpPr/>
                <p:nvPr/>
              </p:nvSpPr>
              <p:spPr>
                <a:xfrm>
                  <a:off x="673767" y="479224"/>
                  <a:ext cx="1188001" cy="540000"/>
                </a:xfrm>
                <a:prstGeom prst="roundRect">
                  <a:avLst/>
                </a:prstGeom>
                <a:solidFill>
                  <a:schemeClr val="bg1"/>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始業</a:t>
                  </a:r>
                  <a:endParaRPr kumimoji="1" lang="ja-JP" altLang="en-US" sz="50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endParaRPr>
                </a:p>
              </p:txBody>
            </p:sp>
            <p:sp>
              <p:nvSpPr>
                <p:cNvPr id="152" name="角丸四角形 151"/>
                <p:cNvSpPr/>
                <p:nvPr/>
              </p:nvSpPr>
              <p:spPr>
                <a:xfrm>
                  <a:off x="6088164" y="479224"/>
                  <a:ext cx="1188001" cy="540000"/>
                </a:xfrm>
                <a:prstGeom prst="roundRect">
                  <a:avLst/>
                </a:prstGeom>
                <a:solidFill>
                  <a:schemeClr val="bg1"/>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終業</a:t>
                  </a:r>
                  <a:endParaRPr kumimoji="1" lang="ja-JP" altLang="en-US" sz="50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endParaRPr>
                </a:p>
              </p:txBody>
            </p:sp>
            <p:sp>
              <p:nvSpPr>
                <p:cNvPr id="153" name="角丸四角形 152"/>
                <p:cNvSpPr/>
                <p:nvPr/>
              </p:nvSpPr>
              <p:spPr>
                <a:xfrm>
                  <a:off x="8428421" y="479224"/>
                  <a:ext cx="1188001" cy="540000"/>
                </a:xfrm>
                <a:prstGeom prst="roundRect">
                  <a:avLst/>
                </a:prstGeom>
                <a:solidFill>
                  <a:schemeClr val="bg1"/>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残業</a:t>
                  </a:r>
                  <a:endParaRPr kumimoji="1" lang="ja-JP" altLang="en-US" sz="50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endParaRPr>
                </a:p>
              </p:txBody>
            </p:sp>
          </p:grpSp>
          <p:sp>
            <p:nvSpPr>
              <p:cNvPr id="140" name="テキスト ボックス 139"/>
              <p:cNvSpPr txBox="1"/>
              <p:nvPr/>
            </p:nvSpPr>
            <p:spPr>
              <a:xfrm>
                <a:off x="673767" y="1063163"/>
                <a:ext cx="11025173" cy="584163"/>
              </a:xfrm>
              <a:prstGeom prst="rect">
                <a:avLst/>
              </a:prstGeom>
              <a:noFill/>
            </p:spPr>
            <p:txBody>
              <a:bodyPr wrap="square" rtlCol="0">
                <a:spAutoFit/>
              </a:bodyPr>
              <a:lstStyle/>
              <a:p>
                <a:r>
                  <a:rPr lang="en-US" altLang="ja-JP" sz="500" dirty="0">
                    <a:latin typeface="メイリオ" panose="020B0604030504040204" pitchFamily="50" charset="-128"/>
                    <a:ea typeface="メイリオ" panose="020B0604030504040204" pitchFamily="50" charset="-128"/>
                  </a:rPr>
                  <a:t>9:30             12:30 </a:t>
                </a:r>
                <a:r>
                  <a:rPr lang="ja-JP" altLang="en-US" sz="500" dirty="0">
                    <a:latin typeface="メイリオ" panose="020B0604030504040204" pitchFamily="50" charset="-128"/>
                    <a:ea typeface="メイリオ" panose="020B0604030504040204" pitchFamily="50" charset="-128"/>
                  </a:rPr>
                  <a:t>　      　       </a:t>
                </a:r>
                <a:r>
                  <a:rPr lang="en-US" altLang="ja-JP" sz="500" dirty="0">
                    <a:latin typeface="メイリオ" panose="020B0604030504040204" pitchFamily="50" charset="-128"/>
                    <a:ea typeface="メイリオ" panose="020B0604030504040204" pitchFamily="50" charset="-128"/>
                  </a:rPr>
                  <a:t>     </a:t>
                </a:r>
                <a:r>
                  <a:rPr lang="ja-JP" altLang="en-US" sz="500" dirty="0">
                    <a:latin typeface="メイリオ" panose="020B0604030504040204" pitchFamily="50" charset="-128"/>
                    <a:ea typeface="メイリオ" panose="020B0604030504040204" pitchFamily="50" charset="-128"/>
                  </a:rPr>
                  <a:t> </a:t>
                </a:r>
                <a:r>
                  <a:rPr lang="en-US" altLang="ja-JP" sz="500" dirty="0">
                    <a:latin typeface="メイリオ" panose="020B0604030504040204" pitchFamily="50" charset="-128"/>
                    <a:ea typeface="メイリオ" panose="020B0604030504040204" pitchFamily="50" charset="-128"/>
                  </a:rPr>
                  <a:t>17:00        18:00       18:15       18:25                  21:00</a:t>
                </a:r>
                <a:endParaRPr kumimoji="1" lang="ja-JP" altLang="en-US" sz="500" dirty="0">
                  <a:latin typeface="メイリオ" panose="020B0604030504040204" pitchFamily="50" charset="-128"/>
                  <a:ea typeface="メイリオ" panose="020B0604030504040204" pitchFamily="50" charset="-128"/>
                </a:endParaRPr>
              </a:p>
            </p:txBody>
          </p:sp>
          <p:grpSp>
            <p:nvGrpSpPr>
              <p:cNvPr id="141" name="グループ化 140"/>
              <p:cNvGrpSpPr/>
              <p:nvPr/>
            </p:nvGrpSpPr>
            <p:grpSpPr>
              <a:xfrm>
                <a:off x="2210667" y="1453609"/>
                <a:ext cx="9488272" cy="1334983"/>
                <a:chOff x="2210667" y="1453609"/>
                <a:chExt cx="9488272" cy="1334983"/>
              </a:xfrm>
            </p:grpSpPr>
            <p:sp>
              <p:nvSpPr>
                <p:cNvPr id="142" name="角丸四角形 141"/>
                <p:cNvSpPr/>
                <p:nvPr/>
              </p:nvSpPr>
              <p:spPr>
                <a:xfrm>
                  <a:off x="10510938" y="2162950"/>
                  <a:ext cx="1188001" cy="625642"/>
                </a:xfrm>
                <a:prstGeom prst="roundRect">
                  <a:avLst/>
                </a:prstGeom>
                <a:solidFill>
                  <a:schemeClr val="accent3">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400" dirty="0">
                      <a:solidFill>
                        <a:schemeClr val="tx1"/>
                      </a:solidFill>
                      <a:latin typeface="メイリオ" panose="020B0604030504040204" pitchFamily="50" charset="-128"/>
                      <a:ea typeface="メイリオ" panose="020B0604030504040204" pitchFamily="50" charset="-128"/>
                    </a:rPr>
                    <a:t>シャット</a:t>
                  </a:r>
                  <a:endParaRPr kumimoji="1" lang="en-US" altLang="ja-JP" sz="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400" dirty="0">
                      <a:solidFill>
                        <a:schemeClr val="tx1"/>
                      </a:solidFill>
                      <a:latin typeface="メイリオ" panose="020B0604030504040204" pitchFamily="50" charset="-128"/>
                      <a:ea typeface="メイリオ" panose="020B0604030504040204" pitchFamily="50" charset="-128"/>
                    </a:rPr>
                    <a:t>ダウン</a:t>
                  </a:r>
                </a:p>
              </p:txBody>
            </p:sp>
            <p:sp>
              <p:nvSpPr>
                <p:cNvPr id="143" name="角丸四角形 142"/>
                <p:cNvSpPr/>
                <p:nvPr/>
              </p:nvSpPr>
              <p:spPr>
                <a:xfrm>
                  <a:off x="8475367" y="2162950"/>
                  <a:ext cx="1079141" cy="625642"/>
                </a:xfrm>
                <a:prstGeom prst="roundRect">
                  <a:avLst/>
                </a:prstGeom>
                <a:solidFill>
                  <a:schemeClr val="accent3">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400" dirty="0">
                      <a:solidFill>
                        <a:schemeClr val="tx1"/>
                      </a:solidFill>
                      <a:latin typeface="メイリオ" panose="020B0604030504040204" pitchFamily="50" charset="-128"/>
                      <a:ea typeface="メイリオ" panose="020B0604030504040204" pitchFamily="50" charset="-128"/>
                    </a:rPr>
                    <a:t>シャット</a:t>
                  </a:r>
                  <a:endParaRPr kumimoji="1" lang="en-US" altLang="ja-JP" sz="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400" dirty="0">
                      <a:solidFill>
                        <a:schemeClr val="tx1"/>
                      </a:solidFill>
                      <a:latin typeface="メイリオ" panose="020B0604030504040204" pitchFamily="50" charset="-128"/>
                      <a:ea typeface="メイリオ" panose="020B0604030504040204" pitchFamily="50" charset="-128"/>
                    </a:rPr>
                    <a:t>ダウン</a:t>
                  </a:r>
                </a:p>
              </p:txBody>
            </p:sp>
            <p:sp>
              <p:nvSpPr>
                <p:cNvPr id="144" name="角丸四角形 143"/>
                <p:cNvSpPr/>
                <p:nvPr/>
              </p:nvSpPr>
              <p:spPr>
                <a:xfrm>
                  <a:off x="6031186" y="2162950"/>
                  <a:ext cx="1112826" cy="625642"/>
                </a:xfrm>
                <a:prstGeom prst="roundRect">
                  <a:avLst/>
                </a:prstGeom>
                <a:solidFill>
                  <a:schemeClr val="accent3">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400" dirty="0">
                      <a:solidFill>
                        <a:schemeClr val="tx1"/>
                      </a:solidFill>
                      <a:latin typeface="メイリオ" panose="020B0604030504040204" pitchFamily="50" charset="-128"/>
                      <a:ea typeface="メイリオ" panose="020B0604030504040204" pitchFamily="50" charset="-128"/>
                    </a:rPr>
                    <a:t>警告①</a:t>
                  </a:r>
                  <a:endParaRPr kumimoji="1" lang="en-US" altLang="ja-JP" sz="400" dirty="0">
                    <a:solidFill>
                      <a:schemeClr val="tx1"/>
                    </a:solidFill>
                    <a:latin typeface="メイリオ" panose="020B0604030504040204" pitchFamily="50" charset="-128"/>
                    <a:ea typeface="メイリオ" panose="020B0604030504040204" pitchFamily="50" charset="-128"/>
                  </a:endParaRPr>
                </a:p>
              </p:txBody>
            </p:sp>
            <p:sp>
              <p:nvSpPr>
                <p:cNvPr id="145" name="角丸四角形 144"/>
                <p:cNvSpPr/>
                <p:nvPr/>
              </p:nvSpPr>
              <p:spPr>
                <a:xfrm>
                  <a:off x="7256056" y="2162950"/>
                  <a:ext cx="1054809" cy="625642"/>
                </a:xfrm>
                <a:prstGeom prst="roundRect">
                  <a:avLst/>
                </a:prstGeom>
                <a:solidFill>
                  <a:schemeClr val="accent3">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400" dirty="0">
                      <a:solidFill>
                        <a:schemeClr val="tx1"/>
                      </a:solidFill>
                      <a:latin typeface="メイリオ" panose="020B0604030504040204" pitchFamily="50" charset="-128"/>
                      <a:ea typeface="メイリオ" panose="020B0604030504040204" pitchFamily="50" charset="-128"/>
                    </a:rPr>
                    <a:t>警告②</a:t>
                  </a:r>
                  <a:endParaRPr kumimoji="1" lang="en-US" altLang="ja-JP" sz="400" dirty="0">
                    <a:solidFill>
                      <a:schemeClr val="tx1"/>
                    </a:solidFill>
                    <a:latin typeface="メイリオ" panose="020B0604030504040204" pitchFamily="50" charset="-128"/>
                    <a:ea typeface="メイリオ" panose="020B0604030504040204" pitchFamily="50" charset="-128"/>
                  </a:endParaRPr>
                </a:p>
              </p:txBody>
            </p:sp>
            <p:grpSp>
              <p:nvGrpSpPr>
                <p:cNvPr id="146" name="グループ化 145"/>
                <p:cNvGrpSpPr/>
                <p:nvPr/>
              </p:nvGrpSpPr>
              <p:grpSpPr>
                <a:xfrm>
                  <a:off x="4789158" y="1453609"/>
                  <a:ext cx="1188000" cy="1334983"/>
                  <a:chOff x="10494898" y="1428643"/>
                  <a:chExt cx="1188000" cy="1334983"/>
                </a:xfrm>
              </p:grpSpPr>
              <p:sp>
                <p:nvSpPr>
                  <p:cNvPr id="148" name="角丸四角形 147"/>
                  <p:cNvSpPr/>
                  <p:nvPr/>
                </p:nvSpPr>
                <p:spPr>
                  <a:xfrm>
                    <a:off x="10494898" y="2137984"/>
                    <a:ext cx="1188000" cy="625642"/>
                  </a:xfrm>
                  <a:prstGeom prst="roundRect">
                    <a:avLst/>
                  </a:prstGeom>
                  <a:solidFill>
                    <a:schemeClr val="accent3">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400" dirty="0">
                        <a:solidFill>
                          <a:schemeClr val="tx1"/>
                        </a:solidFill>
                        <a:latin typeface="メイリオ" panose="020B0604030504040204" pitchFamily="50" charset="-128"/>
                        <a:ea typeface="メイリオ" panose="020B0604030504040204" pitchFamily="50" charset="-128"/>
                      </a:rPr>
                      <a:t>時間外</a:t>
                    </a:r>
                    <a:endParaRPr lang="en-US" altLang="ja-JP" sz="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400" dirty="0">
                        <a:solidFill>
                          <a:schemeClr val="tx1"/>
                        </a:solidFill>
                        <a:latin typeface="メイリオ" panose="020B0604030504040204" pitchFamily="50" charset="-128"/>
                        <a:ea typeface="メイリオ" panose="020B0604030504040204" pitchFamily="50" charset="-128"/>
                      </a:rPr>
                      <a:t>承認〆</a:t>
                    </a:r>
                    <a:endParaRPr kumimoji="1" lang="en-US" altLang="ja-JP" sz="400" dirty="0">
                      <a:solidFill>
                        <a:schemeClr val="tx1"/>
                      </a:solidFill>
                      <a:latin typeface="メイリオ" panose="020B0604030504040204" pitchFamily="50" charset="-128"/>
                      <a:ea typeface="メイリオ" panose="020B0604030504040204" pitchFamily="50" charset="-128"/>
                    </a:endParaRPr>
                  </a:p>
                </p:txBody>
              </p:sp>
              <p:cxnSp>
                <p:nvCxnSpPr>
                  <p:cNvPr id="149" name="直線矢印コネクタ 148"/>
                  <p:cNvCxnSpPr/>
                  <p:nvPr/>
                </p:nvCxnSpPr>
                <p:spPr>
                  <a:xfrm flipV="1">
                    <a:off x="11085095" y="1428643"/>
                    <a:ext cx="0" cy="7071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7" name="角丸四角形 146"/>
                <p:cNvSpPr/>
                <p:nvPr/>
              </p:nvSpPr>
              <p:spPr>
                <a:xfrm>
                  <a:off x="2210667" y="2162953"/>
                  <a:ext cx="1188001" cy="625639"/>
                </a:xfrm>
                <a:prstGeom prst="roundRect">
                  <a:avLst/>
                </a:prstGeom>
                <a:solidFill>
                  <a:schemeClr val="accent3">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400" dirty="0">
                      <a:solidFill>
                        <a:schemeClr val="tx1"/>
                      </a:solidFill>
                      <a:latin typeface="メイリオ" panose="020B0604030504040204" pitchFamily="50" charset="-128"/>
                      <a:ea typeface="メイリオ" panose="020B0604030504040204" pitchFamily="50" charset="-128"/>
                    </a:rPr>
                    <a:t>お知らせ</a:t>
                  </a:r>
                  <a:endParaRPr lang="en-US" altLang="ja-JP" sz="400" dirty="0">
                    <a:solidFill>
                      <a:schemeClr val="tx1"/>
                    </a:solidFill>
                    <a:latin typeface="メイリオ" panose="020B0604030504040204" pitchFamily="50" charset="-128"/>
                    <a:ea typeface="メイリオ" panose="020B0604030504040204" pitchFamily="50" charset="-128"/>
                  </a:endParaRPr>
                </a:p>
                <a:p>
                  <a:pPr algn="ctr"/>
                  <a:r>
                    <a:rPr lang="ja-JP" altLang="en-US" sz="400" dirty="0">
                      <a:solidFill>
                        <a:schemeClr val="tx1"/>
                      </a:solidFill>
                      <a:latin typeface="メイリオ" panose="020B0604030504040204" pitchFamily="50" charset="-128"/>
                      <a:ea typeface="メイリオ" panose="020B0604030504040204" pitchFamily="50" charset="-128"/>
                    </a:rPr>
                    <a:t>表示</a:t>
                  </a:r>
                  <a:endParaRPr lang="en-US" altLang="ja-JP" sz="400" dirty="0">
                    <a:solidFill>
                      <a:schemeClr val="tx1"/>
                    </a:solidFill>
                    <a:latin typeface="メイリオ" panose="020B0604030504040204" pitchFamily="50" charset="-128"/>
                    <a:ea typeface="メイリオ" panose="020B0604030504040204" pitchFamily="50" charset="-128"/>
                  </a:endParaRPr>
                </a:p>
              </p:txBody>
            </p:sp>
          </p:grpSp>
        </p:grpSp>
        <p:cxnSp>
          <p:nvCxnSpPr>
            <p:cNvPr id="133" name="直線矢印コネクタ 132"/>
            <p:cNvCxnSpPr/>
            <p:nvPr/>
          </p:nvCxnSpPr>
          <p:spPr>
            <a:xfrm flipV="1">
              <a:off x="1332492" y="2806700"/>
              <a:ext cx="0" cy="2049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線矢印コネクタ 133"/>
            <p:cNvCxnSpPr/>
            <p:nvPr/>
          </p:nvCxnSpPr>
          <p:spPr>
            <a:xfrm flipV="1">
              <a:off x="2459617" y="2808859"/>
              <a:ext cx="0" cy="2049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p:nvPr/>
          </p:nvCxnSpPr>
          <p:spPr>
            <a:xfrm flipV="1">
              <a:off x="2799342" y="2806700"/>
              <a:ext cx="0" cy="2049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直線矢印コネクタ 135"/>
            <p:cNvCxnSpPr/>
            <p:nvPr/>
          </p:nvCxnSpPr>
          <p:spPr>
            <a:xfrm flipV="1">
              <a:off x="3137471" y="2806700"/>
              <a:ext cx="0" cy="20491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直線矢印コネクタ 136"/>
            <p:cNvCxnSpPr/>
            <p:nvPr/>
          </p:nvCxnSpPr>
          <p:spPr>
            <a:xfrm flipV="1">
              <a:off x="3735187" y="2806700"/>
              <a:ext cx="0" cy="2049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8580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5"/>
          <p:cNvSpPr>
            <a:spLocks noChangeArrowheads="1"/>
          </p:cNvSpPr>
          <p:nvPr/>
        </p:nvSpPr>
        <p:spPr bwMode="auto">
          <a:xfrm>
            <a:off x="152400" y="196334"/>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67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defRPr/>
            </a:pPr>
            <a:endParaRPr lang="ja-JP" altLang="ja-JP">
              <a:solidFill>
                <a:prstClr val="black"/>
              </a:solidFill>
            </a:endParaRPr>
          </a:p>
        </p:txBody>
      </p:sp>
      <p:sp>
        <p:nvSpPr>
          <p:cNvPr id="24" name="Rectangle 18"/>
          <p:cNvSpPr>
            <a:spLocks noChangeArrowheads="1"/>
          </p:cNvSpPr>
          <p:nvPr/>
        </p:nvSpPr>
        <p:spPr bwMode="auto">
          <a:xfrm>
            <a:off x="26495" y="499029"/>
            <a:ext cx="3193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defRPr/>
            </a:pPr>
            <a:endParaRPr lang="ja-JP" altLang="ja-JP">
              <a:solidFill>
                <a:prstClr val="black"/>
              </a:solidFill>
            </a:endParaRPr>
          </a:p>
        </p:txBody>
      </p:sp>
      <p:sp>
        <p:nvSpPr>
          <p:cNvPr id="13" name="Rectangle 15"/>
          <p:cNvSpPr>
            <a:spLocks noChangeArrowheads="1"/>
          </p:cNvSpPr>
          <p:nvPr/>
        </p:nvSpPr>
        <p:spPr bwMode="auto">
          <a:xfrm>
            <a:off x="152400" y="196334"/>
            <a:ext cx="453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67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defRPr/>
            </a:pPr>
            <a:endParaRPr lang="ja-JP" altLang="ja-JP">
              <a:solidFill>
                <a:prstClr val="black"/>
              </a:solidFill>
            </a:endParaRPr>
          </a:p>
        </p:txBody>
      </p:sp>
      <p:sp>
        <p:nvSpPr>
          <p:cNvPr id="14" name="Rectangle 18"/>
          <p:cNvSpPr>
            <a:spLocks noChangeArrowheads="1"/>
          </p:cNvSpPr>
          <p:nvPr/>
        </p:nvSpPr>
        <p:spPr bwMode="auto">
          <a:xfrm>
            <a:off x="26495" y="499029"/>
            <a:ext cx="3193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defRPr/>
            </a:pPr>
            <a:endParaRPr lang="ja-JP" altLang="ja-JP">
              <a:solidFill>
                <a:prstClr val="black"/>
              </a:solidFill>
            </a:endParaRPr>
          </a:p>
        </p:txBody>
      </p:sp>
      <p:sp>
        <p:nvSpPr>
          <p:cNvPr id="63" name="正方形/長方形 62"/>
          <p:cNvSpPr/>
          <p:nvPr/>
        </p:nvSpPr>
        <p:spPr>
          <a:xfrm>
            <a:off x="161512" y="8622"/>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23</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大かっこ 22"/>
          <p:cNvSpPr/>
          <p:nvPr/>
        </p:nvSpPr>
        <p:spPr>
          <a:xfrm>
            <a:off x="535653" y="937687"/>
            <a:ext cx="7635375" cy="1214305"/>
          </a:xfrm>
          <a:prstGeom prst="bracketPair">
            <a:avLst>
              <a:gd name="adj" fmla="val 9463"/>
            </a:avLst>
          </a:prstGeom>
          <a:ln>
            <a:noFill/>
          </a:ln>
        </p:spPr>
        <p:style>
          <a:lnRef idx="1">
            <a:schemeClr val="dk1"/>
          </a:lnRef>
          <a:fillRef idx="0">
            <a:schemeClr val="dk1"/>
          </a:fillRef>
          <a:effectRef idx="0">
            <a:schemeClr val="dk1"/>
          </a:effectRef>
          <a:fontRef idx="minor">
            <a:schemeClr val="tx1"/>
          </a:fontRef>
        </p:style>
        <p:txBody>
          <a:bodyPr rtlCol="0" anchor="t"/>
          <a:lstStyle/>
          <a:p>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200" dirty="0"/>
          </a:p>
        </p:txBody>
      </p:sp>
      <p:sp>
        <p:nvSpPr>
          <p:cNvPr id="3" name="正方形/長方形 2"/>
          <p:cNvSpPr/>
          <p:nvPr/>
        </p:nvSpPr>
        <p:spPr>
          <a:xfrm>
            <a:off x="277295" y="415910"/>
            <a:ext cx="7845791" cy="338554"/>
          </a:xfrm>
          <a:prstGeom prst="rect">
            <a:avLst/>
          </a:prstGeom>
        </p:spPr>
        <p:txBody>
          <a:bodyPr wrap="square">
            <a:spAutoFit/>
          </a:bodyPr>
          <a:lstStyle/>
          <a:p>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◆働き方改革 </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（つづき）</a:t>
            </a:r>
            <a:endParaRPr lang="ja-JP" altLang="en-US" sz="1100" dirty="0"/>
          </a:p>
        </p:txBody>
      </p:sp>
      <p:sp>
        <p:nvSpPr>
          <p:cNvPr id="55" name="テキスト ボックス 54">
            <a:extLst>
              <a:ext uri="{FF2B5EF4-FFF2-40B4-BE49-F238E27FC236}">
                <a16:creationId xmlns:a16="http://schemas.microsoft.com/office/drawing/2014/main" id="{BAD25D76-AB34-4DDB-BD0C-56BD77A83575}"/>
              </a:ext>
            </a:extLst>
          </p:cNvPr>
          <p:cNvSpPr txBox="1"/>
          <p:nvPr/>
        </p:nvSpPr>
        <p:spPr>
          <a:xfrm>
            <a:off x="277295" y="4134117"/>
            <a:ext cx="4705138" cy="239988"/>
          </a:xfrm>
          <a:prstGeom prst="rect">
            <a:avLst/>
          </a:prstGeom>
          <a:noFill/>
          <a:ln>
            <a:noFill/>
          </a:ln>
        </p:spPr>
        <p:txBody>
          <a:bodyPr wrap="square" rtlCol="0">
            <a:noAutofit/>
          </a:bodyPr>
          <a:lstStyle/>
          <a:p>
            <a:pPr marL="261938" indent="-261938">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勤務時間の柔軟化</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総務部 人事局 企画厚生課</a:t>
            </a:r>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zh-TW" sz="1000" b="1" dirty="0">
              <a:latin typeface="メイリオ" panose="020B0604030504040204" pitchFamily="50" charset="-128"/>
              <a:ea typeface="メイリオ" panose="020B0604030504040204" pitchFamily="50" charset="-128"/>
              <a:cs typeface="メイリオ" panose="020B0604030504040204" pitchFamily="50" charset="-128"/>
            </a:endParaRPr>
          </a:p>
          <a:p>
            <a:pPr marL="261938" indent="-261938">
              <a:defRPr/>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50" b="1" strike="sngStrike"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テキスト ボックス 55">
            <a:extLst>
              <a:ext uri="{FF2B5EF4-FFF2-40B4-BE49-F238E27FC236}">
                <a16:creationId xmlns:a16="http://schemas.microsoft.com/office/drawing/2014/main" id="{BAC4C11E-2FEC-4B75-9FA5-6CE3FBF63B8F}"/>
              </a:ext>
            </a:extLst>
          </p:cNvPr>
          <p:cNvSpPr txBox="1"/>
          <p:nvPr/>
        </p:nvSpPr>
        <p:spPr>
          <a:xfrm>
            <a:off x="498130" y="4374105"/>
            <a:ext cx="8091249" cy="332270"/>
          </a:xfrm>
          <a:prstGeom prst="rect">
            <a:avLst/>
          </a:prstGeom>
          <a:noFill/>
          <a:ln>
            <a:noFill/>
          </a:ln>
        </p:spPr>
        <p:txBody>
          <a:bodyPr wrap="square" rtlCol="0">
            <a:noAutofit/>
          </a:bodyPr>
          <a:lstStyle/>
          <a:p>
            <a:pPr marL="88900" indent="-8890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職員のさらなるワーク・ライフ・バランスの実現に向け、フレックスタイム制度を令和</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月より運用し、働き方の選択肢を拡大。</a:t>
            </a:r>
          </a:p>
        </p:txBody>
      </p:sp>
      <p:sp>
        <p:nvSpPr>
          <p:cNvPr id="59" name="テキスト ボックス 58">
            <a:extLst>
              <a:ext uri="{FF2B5EF4-FFF2-40B4-BE49-F238E27FC236}">
                <a16:creationId xmlns:a16="http://schemas.microsoft.com/office/drawing/2014/main" id="{E5E4BB94-DA91-40CE-A5B8-F8447BDB2A75}"/>
              </a:ext>
            </a:extLst>
          </p:cNvPr>
          <p:cNvSpPr txBox="1"/>
          <p:nvPr/>
        </p:nvSpPr>
        <p:spPr>
          <a:xfrm>
            <a:off x="518098" y="5099016"/>
            <a:ext cx="4455121" cy="1342593"/>
          </a:xfrm>
          <a:prstGeom prst="rect">
            <a:avLst/>
          </a:prstGeom>
          <a:noFill/>
          <a:ln>
            <a:noFill/>
          </a:ln>
        </p:spPr>
        <p:txBody>
          <a:bodyPr wrap="square" rtlCol="0">
            <a:noAutofit/>
          </a:bodyPr>
          <a:lstStyle/>
          <a:p>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対象職員</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知事部局及び行政委員会事務局の全職員</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（教育庁及び議会事務局を含む）</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手続き</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職員の申告に基づき、所属長が承認            　</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単位時間</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原則</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週（</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週間で</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155</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時間の勤務時間を割り振る）</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コアタイム</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時　　</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フレキシブルタイム</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時</a:t>
            </a:r>
          </a:p>
          <a:p>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その他</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育児・介護等の要件のある職員は、週休</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日も可能</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テキスト ボックス 2">
            <a:extLst>
              <a:ext uri="{FF2B5EF4-FFF2-40B4-BE49-F238E27FC236}">
                <a16:creationId xmlns:a16="http://schemas.microsoft.com/office/drawing/2014/main" id="{45FB3C39-A123-43E6-9377-91DB09D71F24}"/>
              </a:ext>
            </a:extLst>
          </p:cNvPr>
          <p:cNvSpPr txBox="1">
            <a:spLocks noChangeArrowheads="1"/>
          </p:cNvSpPr>
          <p:nvPr/>
        </p:nvSpPr>
        <p:spPr bwMode="auto">
          <a:xfrm>
            <a:off x="4796806" y="5994608"/>
            <a:ext cx="3954133" cy="449729"/>
          </a:xfrm>
          <a:prstGeom prst="rect">
            <a:avLst/>
          </a:prstGeom>
          <a:noFill/>
          <a:ln w="6350">
            <a:noFill/>
            <a:prstDash val="sysDash"/>
            <a:miter lim="800000"/>
            <a:headEnd/>
            <a:tailEnd/>
          </a:ln>
        </p:spPr>
        <p:txBody>
          <a:bodyPr rot="0" vert="horz" wrap="square" lIns="36000" tIns="36000" rIns="36000" bIns="36000" anchor="t" anchorCtr="0">
            <a:spAutoFit/>
          </a:bodyPr>
          <a:lstStyle/>
          <a:p>
            <a:pPr algn="just"/>
            <a:r>
              <a:rPr lang="en-US" altLang="ja-JP" sz="7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勤務時間は、最短：</a:t>
            </a:r>
            <a:r>
              <a:rPr lang="en-US" altLang="ja-JP" sz="700" kern="100" dirty="0">
                <a:latin typeface="Meiryo UI" panose="020B0604030504040204" pitchFamily="50" charset="-128"/>
                <a:ea typeface="Meiryo UI" panose="020B0604030504040204" pitchFamily="50" charset="-128"/>
                <a:cs typeface="Times New Roman" panose="02020603050405020304" pitchFamily="18" charset="0"/>
              </a:rPr>
              <a:t>4</a:t>
            </a: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時間</a:t>
            </a:r>
            <a:r>
              <a:rPr lang="en-US" altLang="ja-JP" sz="700" kern="100" dirty="0">
                <a:latin typeface="Meiryo UI" panose="020B0604030504040204" pitchFamily="50" charset="-128"/>
                <a:ea typeface="Meiryo UI" panose="020B0604030504040204" pitchFamily="50" charset="-128"/>
                <a:cs typeface="Times New Roman" panose="02020603050405020304" pitchFamily="18" charset="0"/>
              </a:rPr>
              <a:t>15</a:t>
            </a: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分（休憩</a:t>
            </a:r>
            <a:r>
              <a:rPr lang="en-US" altLang="ja-JP" sz="700" kern="100" dirty="0">
                <a:latin typeface="Meiryo UI" panose="020B0604030504040204" pitchFamily="50" charset="-128"/>
                <a:ea typeface="Meiryo UI" panose="020B0604030504040204" pitchFamily="50" charset="-128"/>
                <a:cs typeface="Times New Roman" panose="02020603050405020304" pitchFamily="18" charset="0"/>
              </a:rPr>
              <a:t>45</a:t>
            </a: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分を除く）、最長：</a:t>
            </a:r>
            <a:r>
              <a:rPr lang="en-US" altLang="ja-JP" sz="700" kern="100" dirty="0">
                <a:latin typeface="Meiryo UI" panose="020B0604030504040204" pitchFamily="50" charset="-128"/>
                <a:ea typeface="Meiryo UI" panose="020B0604030504040204" pitchFamily="50" charset="-128"/>
                <a:cs typeface="Times New Roman" panose="02020603050405020304" pitchFamily="18" charset="0"/>
              </a:rPr>
              <a:t>12</a:t>
            </a: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時間（休憩</a:t>
            </a:r>
            <a:r>
              <a:rPr lang="en-US" altLang="ja-JP" sz="700" kern="100" dirty="0">
                <a:latin typeface="Meiryo UI" panose="020B0604030504040204" pitchFamily="50" charset="-128"/>
                <a:ea typeface="Meiryo UI" panose="020B0604030504040204" pitchFamily="50" charset="-128"/>
                <a:cs typeface="Times New Roman" panose="02020603050405020304" pitchFamily="18" charset="0"/>
              </a:rPr>
              <a:t>1</a:t>
            </a: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時間を除く）</a:t>
            </a:r>
            <a:endParaRPr lang="en-US" altLang="ja-JP" sz="7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en-US" altLang="ja-JP" sz="700" kern="100" dirty="0">
                <a:latin typeface="Meiryo UI" panose="020B0604030504040204" pitchFamily="50" charset="-128"/>
                <a:ea typeface="Meiryo UI" panose="020B0604030504040204" pitchFamily="50" charset="-128"/>
                <a:cs typeface="Times New Roman" panose="02020603050405020304" pitchFamily="18" charset="0"/>
              </a:rPr>
              <a:t>※1</a:t>
            </a: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日の勤務時間が</a:t>
            </a:r>
            <a:r>
              <a:rPr lang="en-US" altLang="ja-JP" sz="700" kern="100" dirty="0">
                <a:latin typeface="Meiryo UI" panose="020B0604030504040204" pitchFamily="50" charset="-128"/>
                <a:ea typeface="Meiryo UI" panose="020B0604030504040204" pitchFamily="50" charset="-128"/>
                <a:cs typeface="Times New Roman" panose="02020603050405020304" pitchFamily="18" charset="0"/>
              </a:rPr>
              <a:t>8</a:t>
            </a: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時間を超える場合は、昼休憩とは別に</a:t>
            </a:r>
            <a:r>
              <a:rPr lang="en-US" altLang="ja-JP" sz="700" kern="100" dirty="0">
                <a:latin typeface="Meiryo UI" panose="020B0604030504040204" pitchFamily="50" charset="-128"/>
                <a:ea typeface="Meiryo UI" panose="020B0604030504040204" pitchFamily="50" charset="-128"/>
                <a:cs typeface="Times New Roman" panose="02020603050405020304" pitchFamily="18" charset="0"/>
              </a:rPr>
              <a:t>15</a:t>
            </a: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分の休憩を確保</a:t>
            </a:r>
          </a:p>
          <a:p>
            <a:pPr algn="just"/>
            <a:endParaRPr lang="ja-JP" altLang="en-US" sz="105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9DD131D7-1409-4930-9209-6380DA3BCA0D}"/>
              </a:ext>
            </a:extLst>
          </p:cNvPr>
          <p:cNvSpPr/>
          <p:nvPr/>
        </p:nvSpPr>
        <p:spPr>
          <a:xfrm>
            <a:off x="596740" y="4957219"/>
            <a:ext cx="8080798" cy="142417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70" name="四角形: 角を丸くする 69">
            <a:extLst>
              <a:ext uri="{FF2B5EF4-FFF2-40B4-BE49-F238E27FC236}">
                <a16:creationId xmlns:a16="http://schemas.microsoft.com/office/drawing/2014/main" id="{C75CEB29-8585-4D0A-857D-8AC41AAE088B}"/>
              </a:ext>
            </a:extLst>
          </p:cNvPr>
          <p:cNvSpPr/>
          <p:nvPr/>
        </p:nvSpPr>
        <p:spPr>
          <a:xfrm>
            <a:off x="568558" y="4869160"/>
            <a:ext cx="1379502" cy="220642"/>
          </a:xfrm>
          <a:prstGeom prst="round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algn="ctr"/>
            <a:r>
              <a:rPr lang="ja-JP" altLang="en-US" sz="1000" b="1" dirty="0">
                <a:solidFill>
                  <a:schemeClr val="tx1"/>
                </a:solidFill>
                <a:latin typeface="メイリオ" panose="020B0604030504040204" pitchFamily="50" charset="-128"/>
                <a:ea typeface="メイリオ" panose="020B0604030504040204" pitchFamily="50" charset="-128"/>
              </a:rPr>
              <a:t>制度概要</a:t>
            </a:r>
          </a:p>
        </p:txBody>
      </p:sp>
      <p:sp>
        <p:nvSpPr>
          <p:cNvPr id="12" name="角丸四角形 11"/>
          <p:cNvSpPr/>
          <p:nvPr/>
        </p:nvSpPr>
        <p:spPr>
          <a:xfrm>
            <a:off x="152402" y="356870"/>
            <a:ext cx="8875095" cy="631249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a:defRPr/>
            </a:pPr>
            <a:endPar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正方形/長方形 64"/>
          <p:cNvSpPr/>
          <p:nvPr/>
        </p:nvSpPr>
        <p:spPr>
          <a:xfrm>
            <a:off x="8469433"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prstClr val="black"/>
                </a:solidFill>
                <a:latin typeface="Calibri"/>
                <a:ea typeface="ＭＳ Ｐゴシック" panose="020B0600070205080204" pitchFamily="50" charset="-128"/>
              </a:rPr>
              <a:t>35</a:t>
            </a:r>
            <a:endParaRPr lang="ja-JP" altLang="en-US" dirty="0">
              <a:solidFill>
                <a:prstClr val="black"/>
              </a:solidFill>
              <a:latin typeface="Calibri"/>
              <a:ea typeface="ＭＳ Ｐゴシック" panose="020B0600070205080204" pitchFamily="50" charset="-128"/>
            </a:endParaRPr>
          </a:p>
        </p:txBody>
      </p:sp>
      <p:sp>
        <p:nvSpPr>
          <p:cNvPr id="34" name="テキスト ボックス 33">
            <a:extLst>
              <a:ext uri="{FF2B5EF4-FFF2-40B4-BE49-F238E27FC236}">
                <a16:creationId xmlns:a16="http://schemas.microsoft.com/office/drawing/2014/main" id="{9EC59BC2-0C16-63F5-4ADE-76BBA06B259C}"/>
              </a:ext>
            </a:extLst>
          </p:cNvPr>
          <p:cNvSpPr txBox="1"/>
          <p:nvPr/>
        </p:nvSpPr>
        <p:spPr>
          <a:xfrm>
            <a:off x="277295" y="899662"/>
            <a:ext cx="4678769" cy="2790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子育てしやすい環境づくり</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総務部 人事局 企画厚生課</a:t>
            </a:r>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zh-TW" sz="10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35" name="テキスト ボックス 34">
            <a:extLst>
              <a:ext uri="{FF2B5EF4-FFF2-40B4-BE49-F238E27FC236}">
                <a16:creationId xmlns:a16="http://schemas.microsoft.com/office/drawing/2014/main" id="{AC199B37-E1D6-76D2-1D77-7FD5F5A6555C}"/>
              </a:ext>
            </a:extLst>
          </p:cNvPr>
          <p:cNvSpPr txBox="1"/>
          <p:nvPr/>
        </p:nvSpPr>
        <p:spPr>
          <a:xfrm>
            <a:off x="480399" y="1225051"/>
            <a:ext cx="8120140" cy="62725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marL="88900" indent="-88900">
              <a:buFont typeface="Arial" panose="020B0604020202020204" pitchFamily="34" charset="0"/>
              <a:buChar cha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職員一人一人がその能力を十分に発揮し業務に意欲的に取り組むとともに、家庭や地域での生活を重視し、子育てや家事等で役割を適切に果たすことにより、仕事と生活の調和（ワーク・ライフ・</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バランス</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）の実現を後押し。</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8900" indent="-88900">
              <a:buFont typeface="Arial" panose="020B0604020202020204" pitchFamily="34" charset="0"/>
              <a:buChar cha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子育て中の職員を支援するとともに、すべての職員が働きやすい職場環境づくりを</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推進。</a:t>
            </a:r>
          </a:p>
        </p:txBody>
      </p:sp>
      <p:sp>
        <p:nvSpPr>
          <p:cNvPr id="48" name="テキスト ボックス 47"/>
          <p:cNvSpPr txBox="1"/>
          <p:nvPr/>
        </p:nvSpPr>
        <p:spPr>
          <a:xfrm>
            <a:off x="4281414" y="2382337"/>
            <a:ext cx="4307965" cy="5937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marL="88900" indent="-88900">
              <a:buFont typeface="Arial" panose="020B0604020202020204" pitchFamily="34" charset="0"/>
              <a:buChar cha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職員の妊娠・出産・育児等と仕事の両立支援に向けて、「職員のための子育て支援サイト」をより見やすく、より分かりやすくリニューアル。</a:t>
            </a:r>
          </a:p>
          <a:p>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49" name="テキスト ボックス 48"/>
          <p:cNvSpPr txBox="1"/>
          <p:nvPr/>
        </p:nvSpPr>
        <p:spPr>
          <a:xfrm>
            <a:off x="4167658" y="2993330"/>
            <a:ext cx="4378984" cy="885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リニューアル概要</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nSpc>
                <a:spcPts val="300"/>
              </a:lnSpc>
            </a:pP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88900">
              <a:buFont typeface="Arial" panose="020B0604020202020204" pitchFamily="34" charset="0"/>
              <a:buChar cha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ライフステージ別に取得可能な制度を一覧化</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88900">
              <a:buFont typeface="Arial" panose="020B0604020202020204" pitchFamily="34" charset="0"/>
              <a:buChar cha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妊娠、出産を申し出た職員（配偶者の妊娠・出産を含む）に対し、所属がすべきことをまとめたページを作成　等</a:t>
            </a:r>
          </a:p>
        </p:txBody>
      </p:sp>
      <p:sp>
        <p:nvSpPr>
          <p:cNvPr id="54" name="正方形/長方形 53"/>
          <p:cNvSpPr/>
          <p:nvPr/>
        </p:nvSpPr>
        <p:spPr>
          <a:xfrm>
            <a:off x="604025" y="1989157"/>
            <a:ext cx="3352815" cy="182467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1" name="正方形/長方形 60"/>
          <p:cNvSpPr/>
          <p:nvPr/>
        </p:nvSpPr>
        <p:spPr>
          <a:xfrm>
            <a:off x="4083516" y="1989156"/>
            <a:ext cx="4534820" cy="18062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lang="ja-JP" altLang="en-US" sz="1050" b="1" dirty="0">
              <a:solidFill>
                <a:schemeClr val="tx1"/>
              </a:solidFill>
              <a:latin typeface="メイリオ" panose="020B0604030504040204" pitchFamily="50" charset="-128"/>
              <a:ea typeface="メイリオ" panose="020B0604030504040204" pitchFamily="50" charset="-128"/>
            </a:endParaRPr>
          </a:p>
        </p:txBody>
      </p:sp>
      <p:pic>
        <p:nvPicPr>
          <p:cNvPr id="37" name="図 36"/>
          <p:cNvPicPr>
            <a:picLocks noChangeAspect="1"/>
          </p:cNvPicPr>
          <p:nvPr/>
        </p:nvPicPr>
        <p:blipFill>
          <a:blip r:embed="rId2"/>
          <a:stretch>
            <a:fillRect/>
          </a:stretch>
        </p:blipFill>
        <p:spPr>
          <a:xfrm>
            <a:off x="1075246" y="2959882"/>
            <a:ext cx="2461641" cy="824115"/>
          </a:xfrm>
          <a:prstGeom prst="rect">
            <a:avLst/>
          </a:prstGeom>
        </p:spPr>
      </p:pic>
      <p:sp>
        <p:nvSpPr>
          <p:cNvPr id="52" name="テキスト ボックス 51">
            <a:extLst>
              <a:ext uri="{FF2B5EF4-FFF2-40B4-BE49-F238E27FC236}">
                <a16:creationId xmlns:a16="http://schemas.microsoft.com/office/drawing/2014/main" id="{5A1980A3-D5B4-571E-E061-860F2ADF5F69}"/>
              </a:ext>
            </a:extLst>
          </p:cNvPr>
          <p:cNvSpPr txBox="1"/>
          <p:nvPr/>
        </p:nvSpPr>
        <p:spPr>
          <a:xfrm>
            <a:off x="596740" y="2092116"/>
            <a:ext cx="1818080" cy="31620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t">
            <a:noAutofit/>
          </a:bodyPr>
          <a:lstStyle/>
          <a:p>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♦イクボス運動の展開</a:t>
            </a:r>
            <a:endPar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テキスト ボックス 46">
            <a:extLst>
              <a:ext uri="{FF2B5EF4-FFF2-40B4-BE49-F238E27FC236}">
                <a16:creationId xmlns:a16="http://schemas.microsoft.com/office/drawing/2014/main" id="{C9CD0BEE-E96A-40A8-89A5-07C9327A6C27}"/>
              </a:ext>
            </a:extLst>
          </p:cNvPr>
          <p:cNvSpPr txBox="1"/>
          <p:nvPr/>
        </p:nvSpPr>
        <p:spPr>
          <a:xfrm>
            <a:off x="4149648" y="2090135"/>
            <a:ext cx="3614255" cy="2204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t">
            <a:noAutofit/>
          </a:bodyPr>
          <a:lstStyle/>
          <a:p>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♦「子育て支援サイト」をリニューアル</a:t>
            </a: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テキスト ボックス 52"/>
          <p:cNvSpPr txBox="1"/>
          <p:nvPr/>
        </p:nvSpPr>
        <p:spPr>
          <a:xfrm>
            <a:off x="739740" y="2436201"/>
            <a:ext cx="3265994" cy="4977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marL="88900" indent="-88900">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ワーク・ライフ・バランスの実現をめざし、上司が「イクボス」となり職員の育児参加などへの支援や自らも実践する取組みを推進。</a:t>
            </a:r>
          </a:p>
          <a:p>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6" name="直線コネクタ 35"/>
          <p:cNvCxnSpPr/>
          <p:nvPr/>
        </p:nvCxnSpPr>
        <p:spPr bwMode="blackWhite">
          <a:xfrm>
            <a:off x="773750" y="2286000"/>
            <a:ext cx="1476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bwMode="blackWhite">
          <a:xfrm>
            <a:off x="4346975" y="2286000"/>
            <a:ext cx="2700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75" name="グループ化 74"/>
          <p:cNvGrpSpPr/>
          <p:nvPr/>
        </p:nvGrpSpPr>
        <p:grpSpPr>
          <a:xfrm>
            <a:off x="4796806" y="5208779"/>
            <a:ext cx="3698440" cy="693914"/>
            <a:chOff x="1065497" y="1096843"/>
            <a:chExt cx="7276015" cy="1365158"/>
          </a:xfrm>
        </p:grpSpPr>
        <p:sp>
          <p:nvSpPr>
            <p:cNvPr id="76" name="テキスト ボックス 75"/>
            <p:cNvSpPr txBox="1"/>
            <p:nvPr/>
          </p:nvSpPr>
          <p:spPr>
            <a:xfrm>
              <a:off x="1065497" y="1096843"/>
              <a:ext cx="1979999" cy="184667"/>
            </a:xfrm>
            <a:prstGeom prst="rect">
              <a:avLst/>
            </a:prstGeom>
            <a:noFill/>
          </p:spPr>
          <p:txBody>
            <a:bodyPr wrap="square" rtlCol="0">
              <a:spAutoFit/>
            </a:bodyPr>
            <a:lstStyle/>
            <a:p>
              <a:pPr algn="ctr"/>
              <a:r>
                <a:rPr kumimoji="1" lang="en-US" altLang="ja-JP" sz="600" dirty="0">
                  <a:latin typeface="Meiryo UI" panose="020B0604030504040204" pitchFamily="50" charset="-128"/>
                  <a:ea typeface="Meiryo UI" panose="020B0604030504040204" pitchFamily="50" charset="-128"/>
                </a:rPr>
                <a:t>AM</a:t>
              </a:r>
              <a:r>
                <a:rPr lang="en-US" altLang="ja-JP" sz="600" dirty="0">
                  <a:latin typeface="Meiryo UI" panose="020B0604030504040204" pitchFamily="50" charset="-128"/>
                  <a:ea typeface="Meiryo UI" panose="020B0604030504040204" pitchFamily="50" charset="-128"/>
                </a:rPr>
                <a:t>7</a:t>
              </a:r>
              <a:r>
                <a:rPr kumimoji="1" lang="ja-JP" altLang="en-US" sz="600" dirty="0">
                  <a:latin typeface="Meiryo UI" panose="020B0604030504040204" pitchFamily="50" charset="-128"/>
                  <a:ea typeface="Meiryo UI" panose="020B0604030504040204" pitchFamily="50" charset="-128"/>
                </a:rPr>
                <a:t>時～</a:t>
              </a:r>
              <a:r>
                <a:rPr kumimoji="1" lang="en-US" altLang="ja-JP" sz="600" dirty="0">
                  <a:latin typeface="Meiryo UI" panose="020B0604030504040204" pitchFamily="50" charset="-128"/>
                  <a:ea typeface="Meiryo UI" panose="020B0604030504040204" pitchFamily="50" charset="-128"/>
                </a:rPr>
                <a:t>10</a:t>
              </a:r>
              <a:r>
                <a:rPr kumimoji="1" lang="ja-JP" altLang="en-US" sz="600" dirty="0">
                  <a:latin typeface="Meiryo UI" panose="020B0604030504040204" pitchFamily="50" charset="-128"/>
                  <a:ea typeface="Meiryo UI" panose="020B0604030504040204" pitchFamily="50" charset="-128"/>
                </a:rPr>
                <a:t>時</a:t>
              </a:r>
            </a:p>
          </p:txBody>
        </p:sp>
        <p:sp>
          <p:nvSpPr>
            <p:cNvPr id="77" name="テキスト ボックス 76"/>
            <p:cNvSpPr txBox="1"/>
            <p:nvPr/>
          </p:nvSpPr>
          <p:spPr>
            <a:xfrm>
              <a:off x="3064050" y="1101984"/>
              <a:ext cx="2368941" cy="184667"/>
            </a:xfrm>
            <a:prstGeom prst="rect">
              <a:avLst/>
            </a:prstGeom>
            <a:noFill/>
          </p:spPr>
          <p:txBody>
            <a:bodyPr wrap="square" rtlCol="0">
              <a:spAutoFit/>
            </a:bodyPr>
            <a:lstStyle/>
            <a:p>
              <a:pPr algn="ctr"/>
              <a:r>
                <a:rPr kumimoji="1" lang="en-US" altLang="ja-JP" sz="600" dirty="0">
                  <a:latin typeface="Meiryo UI" panose="020B0604030504040204" pitchFamily="50" charset="-128"/>
                  <a:ea typeface="Meiryo UI" panose="020B0604030504040204" pitchFamily="50" charset="-128"/>
                </a:rPr>
                <a:t>AM10</a:t>
              </a:r>
              <a:r>
                <a:rPr kumimoji="1" lang="ja-JP" altLang="en-US" sz="600" dirty="0">
                  <a:latin typeface="Meiryo UI" panose="020B0604030504040204" pitchFamily="50" charset="-128"/>
                  <a:ea typeface="Meiryo UI" panose="020B0604030504040204" pitchFamily="50" charset="-128"/>
                </a:rPr>
                <a:t>時～</a:t>
              </a:r>
              <a:r>
                <a:rPr kumimoji="1" lang="en-US" altLang="ja-JP" sz="600" dirty="0">
                  <a:latin typeface="Meiryo UI" panose="020B0604030504040204" pitchFamily="50" charset="-128"/>
                  <a:ea typeface="Meiryo UI" panose="020B0604030504040204" pitchFamily="50" charset="-128"/>
                </a:rPr>
                <a:t>PM</a:t>
              </a:r>
              <a:r>
                <a:rPr lang="en-US" altLang="ja-JP" sz="600" dirty="0">
                  <a:latin typeface="Meiryo UI" panose="020B0604030504040204" pitchFamily="50" charset="-128"/>
                  <a:ea typeface="Meiryo UI" panose="020B0604030504040204" pitchFamily="50" charset="-128"/>
                </a:rPr>
                <a:t>3</a:t>
              </a:r>
              <a:r>
                <a:rPr kumimoji="1" lang="ja-JP" altLang="en-US" sz="600" dirty="0">
                  <a:latin typeface="Meiryo UI" panose="020B0604030504040204" pitchFamily="50" charset="-128"/>
                  <a:ea typeface="Meiryo UI" panose="020B0604030504040204" pitchFamily="50" charset="-128"/>
                </a:rPr>
                <a:t>時</a:t>
              </a:r>
            </a:p>
          </p:txBody>
        </p:sp>
        <p:sp>
          <p:nvSpPr>
            <p:cNvPr id="78" name="テキスト ボックス 77"/>
            <p:cNvSpPr txBox="1"/>
            <p:nvPr/>
          </p:nvSpPr>
          <p:spPr>
            <a:xfrm>
              <a:off x="5461513" y="1098755"/>
              <a:ext cx="2879999" cy="184667"/>
            </a:xfrm>
            <a:prstGeom prst="rect">
              <a:avLst/>
            </a:prstGeom>
            <a:noFill/>
          </p:spPr>
          <p:txBody>
            <a:bodyPr wrap="square" rtlCol="0">
              <a:spAutoFit/>
            </a:bodyPr>
            <a:lstStyle/>
            <a:p>
              <a:pPr algn="ctr"/>
              <a:r>
                <a:rPr lang="en-US" altLang="ja-JP" sz="600" dirty="0">
                  <a:latin typeface="Meiryo UI" panose="020B0604030504040204" pitchFamily="50" charset="-128"/>
                  <a:ea typeface="Meiryo UI" panose="020B0604030504040204" pitchFamily="50" charset="-128"/>
                </a:rPr>
                <a:t>PM3</a:t>
              </a:r>
              <a:r>
                <a:rPr kumimoji="1" lang="ja-JP" altLang="en-US" sz="600" dirty="0">
                  <a:latin typeface="Meiryo UI" panose="020B0604030504040204" pitchFamily="50" charset="-128"/>
                  <a:ea typeface="Meiryo UI" panose="020B0604030504040204" pitchFamily="50" charset="-128"/>
                </a:rPr>
                <a:t>時～</a:t>
              </a:r>
              <a:r>
                <a:rPr lang="en-US" altLang="ja-JP" sz="600" dirty="0">
                  <a:latin typeface="Meiryo UI" panose="020B0604030504040204" pitchFamily="50" charset="-128"/>
                  <a:ea typeface="Meiryo UI" panose="020B0604030504040204" pitchFamily="50" charset="-128"/>
                </a:rPr>
                <a:t>10</a:t>
              </a:r>
              <a:r>
                <a:rPr kumimoji="1" lang="ja-JP" altLang="en-US" sz="600" dirty="0">
                  <a:latin typeface="Meiryo UI" panose="020B0604030504040204" pitchFamily="50" charset="-128"/>
                  <a:ea typeface="Meiryo UI" panose="020B0604030504040204" pitchFamily="50" charset="-128"/>
                </a:rPr>
                <a:t>時</a:t>
              </a:r>
            </a:p>
          </p:txBody>
        </p:sp>
        <p:sp>
          <p:nvSpPr>
            <p:cNvPr id="79" name="テキスト ボックス 78"/>
            <p:cNvSpPr txBox="1"/>
            <p:nvPr/>
          </p:nvSpPr>
          <p:spPr>
            <a:xfrm>
              <a:off x="1069512" y="1436440"/>
              <a:ext cx="1968894" cy="283296"/>
            </a:xfrm>
            <a:prstGeom prst="rect">
              <a:avLst/>
            </a:prstGeom>
            <a:solidFill>
              <a:schemeClr val="accent5">
                <a:lumMod val="20000"/>
                <a:lumOff val="80000"/>
              </a:schemeClr>
            </a:solidFill>
          </p:spPr>
          <p:txBody>
            <a:bodyPr wrap="square" lIns="0" tIns="0" rIns="0" bIns="0" rtlCol="0" anchor="ctr">
              <a:spAutoFit/>
            </a:bodyPr>
            <a:lstStyle/>
            <a:p>
              <a:pPr algn="ctr"/>
              <a:r>
                <a:rPr lang="ja-JP" altLang="en-US" sz="600" dirty="0">
                  <a:latin typeface="Meiryo UI" panose="020B0604030504040204" pitchFamily="50" charset="-128"/>
                  <a:ea typeface="Meiryo UI" panose="020B0604030504040204" pitchFamily="50" charset="-128"/>
                </a:rPr>
                <a:t>フレキシブルタイム</a:t>
              </a:r>
              <a:endParaRPr kumimoji="1" lang="ja-JP" altLang="en-US" sz="600" dirty="0">
                <a:latin typeface="Meiryo UI" panose="020B0604030504040204" pitchFamily="50" charset="-128"/>
                <a:ea typeface="Meiryo UI" panose="020B0604030504040204" pitchFamily="50" charset="-128"/>
              </a:endParaRPr>
            </a:p>
          </p:txBody>
        </p:sp>
        <p:sp>
          <p:nvSpPr>
            <p:cNvPr id="80" name="テキスト ボックス 79"/>
            <p:cNvSpPr txBox="1"/>
            <p:nvPr/>
          </p:nvSpPr>
          <p:spPr>
            <a:xfrm>
              <a:off x="4532991" y="1436440"/>
              <a:ext cx="900000" cy="283296"/>
            </a:xfrm>
            <a:prstGeom prst="rect">
              <a:avLst/>
            </a:prstGeom>
            <a:solidFill>
              <a:schemeClr val="accent5">
                <a:lumMod val="20000"/>
                <a:lumOff val="80000"/>
              </a:schemeClr>
            </a:solidFill>
          </p:spPr>
          <p:txBody>
            <a:bodyPr wrap="square" lIns="0" tIns="0" rIns="0" bIns="0" rtlCol="0" anchor="ctr">
              <a:spAutoFit/>
            </a:bodyPr>
            <a:lstStyle/>
            <a:p>
              <a:pPr algn="ctr"/>
              <a:r>
                <a:rPr lang="ja-JP" altLang="en-US" sz="600" dirty="0">
                  <a:latin typeface="Meiryo UI" panose="020B0604030504040204" pitchFamily="50" charset="-128"/>
                  <a:ea typeface="Meiryo UI" panose="020B0604030504040204" pitchFamily="50" charset="-128"/>
                </a:rPr>
                <a:t>コアタイム</a:t>
              </a:r>
              <a:endParaRPr kumimoji="1" lang="ja-JP" altLang="en-US" sz="600" dirty="0">
                <a:latin typeface="Meiryo UI" panose="020B0604030504040204" pitchFamily="50" charset="-128"/>
                <a:ea typeface="Meiryo UI" panose="020B0604030504040204" pitchFamily="50" charset="-128"/>
              </a:endParaRPr>
            </a:p>
          </p:txBody>
        </p:sp>
        <p:sp>
          <p:nvSpPr>
            <p:cNvPr id="81" name="テキスト ボックス 80"/>
            <p:cNvSpPr txBox="1"/>
            <p:nvPr/>
          </p:nvSpPr>
          <p:spPr>
            <a:xfrm>
              <a:off x="3064050" y="1436440"/>
              <a:ext cx="900000" cy="283296"/>
            </a:xfrm>
            <a:prstGeom prst="rect">
              <a:avLst/>
            </a:prstGeom>
            <a:solidFill>
              <a:schemeClr val="accent5">
                <a:lumMod val="20000"/>
                <a:lumOff val="80000"/>
              </a:schemeClr>
            </a:solidFill>
          </p:spPr>
          <p:txBody>
            <a:bodyPr wrap="square" lIns="0" tIns="0" rIns="0" bIns="0" rtlCol="0" anchor="ctr">
              <a:spAutoFit/>
            </a:bodyPr>
            <a:lstStyle/>
            <a:p>
              <a:pPr algn="ctr"/>
              <a:r>
                <a:rPr lang="ja-JP" altLang="en-US" sz="600" dirty="0">
                  <a:latin typeface="Meiryo UI" panose="020B0604030504040204" pitchFamily="50" charset="-128"/>
                  <a:ea typeface="Meiryo UI" panose="020B0604030504040204" pitchFamily="50" charset="-128"/>
                </a:rPr>
                <a:t>コアタイム</a:t>
              </a:r>
              <a:endParaRPr kumimoji="1" lang="ja-JP" altLang="en-US" sz="600" dirty="0">
                <a:latin typeface="Meiryo UI" panose="020B0604030504040204" pitchFamily="50" charset="-128"/>
                <a:ea typeface="Meiryo UI" panose="020B0604030504040204" pitchFamily="50" charset="-128"/>
              </a:endParaRPr>
            </a:p>
          </p:txBody>
        </p:sp>
        <p:sp>
          <p:nvSpPr>
            <p:cNvPr id="82" name="テキスト ボックス 81"/>
            <p:cNvSpPr txBox="1"/>
            <p:nvPr/>
          </p:nvSpPr>
          <p:spPr>
            <a:xfrm>
              <a:off x="5457358" y="1436438"/>
              <a:ext cx="2879999" cy="283296"/>
            </a:xfrm>
            <a:prstGeom prst="rect">
              <a:avLst/>
            </a:prstGeom>
            <a:solidFill>
              <a:schemeClr val="accent5">
                <a:lumMod val="20000"/>
                <a:lumOff val="80000"/>
              </a:schemeClr>
            </a:solidFill>
          </p:spPr>
          <p:txBody>
            <a:bodyPr wrap="square" lIns="0" tIns="0" rIns="0" bIns="0" rtlCol="0" anchor="ctr">
              <a:spAutoFit/>
            </a:bodyPr>
            <a:lstStyle/>
            <a:p>
              <a:pPr algn="ctr"/>
              <a:r>
                <a:rPr lang="ja-JP" altLang="en-US" sz="600" dirty="0">
                  <a:latin typeface="Meiryo UI" panose="020B0604030504040204" pitchFamily="50" charset="-128"/>
                  <a:ea typeface="Meiryo UI" panose="020B0604030504040204" pitchFamily="50" charset="-128"/>
                </a:rPr>
                <a:t>フレキシブルタイム</a:t>
              </a:r>
              <a:endParaRPr kumimoji="1" lang="ja-JP" altLang="en-US" sz="600" dirty="0">
                <a:latin typeface="Meiryo UI" panose="020B0604030504040204" pitchFamily="50" charset="-128"/>
                <a:ea typeface="Meiryo UI" panose="020B0604030504040204" pitchFamily="50" charset="-128"/>
              </a:endParaRPr>
            </a:p>
          </p:txBody>
        </p:sp>
        <p:sp>
          <p:nvSpPr>
            <p:cNvPr id="83" name="テキスト ボックス 82"/>
            <p:cNvSpPr txBox="1"/>
            <p:nvPr/>
          </p:nvSpPr>
          <p:spPr>
            <a:xfrm>
              <a:off x="3981931" y="1436440"/>
              <a:ext cx="532504" cy="283296"/>
            </a:xfrm>
            <a:prstGeom prst="rect">
              <a:avLst/>
            </a:prstGeom>
            <a:solidFill>
              <a:schemeClr val="accent4">
                <a:lumMod val="20000"/>
                <a:lumOff val="80000"/>
              </a:schemeClr>
            </a:solidFill>
          </p:spPr>
          <p:txBody>
            <a:bodyPr wrap="square" lIns="0" tIns="0" rIns="0" bIns="0" rtlCol="0" anchor="ctr">
              <a:spAutoFit/>
            </a:bodyPr>
            <a:lstStyle/>
            <a:p>
              <a:pPr algn="ctr"/>
              <a:r>
                <a:rPr lang="ja-JP" altLang="en-US" sz="600" dirty="0">
                  <a:latin typeface="Meiryo UI" panose="020B0604030504040204" pitchFamily="50" charset="-128"/>
                  <a:ea typeface="Meiryo UI" panose="020B0604030504040204" pitchFamily="50" charset="-128"/>
                </a:rPr>
                <a:t>休憩</a:t>
              </a:r>
              <a:endParaRPr kumimoji="1" lang="ja-JP" altLang="en-US" sz="600" dirty="0">
                <a:latin typeface="Meiryo UI" panose="020B0604030504040204" pitchFamily="50" charset="-128"/>
                <a:ea typeface="Meiryo UI" panose="020B0604030504040204" pitchFamily="50" charset="-128"/>
              </a:endParaRPr>
            </a:p>
          </p:txBody>
        </p:sp>
        <p:cxnSp>
          <p:nvCxnSpPr>
            <p:cNvPr id="84" name="直線矢印コネクタ 83"/>
            <p:cNvCxnSpPr/>
            <p:nvPr/>
          </p:nvCxnSpPr>
          <p:spPr>
            <a:xfrm>
              <a:off x="1069512" y="1865581"/>
              <a:ext cx="1980000" cy="0"/>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a:off x="3049512" y="1865581"/>
              <a:ext cx="2383478" cy="0"/>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p:nvPr/>
          </p:nvCxnSpPr>
          <p:spPr>
            <a:xfrm>
              <a:off x="5457358" y="1865581"/>
              <a:ext cx="2884154" cy="0"/>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テキスト ボックス 86"/>
            <p:cNvSpPr txBox="1"/>
            <p:nvPr/>
          </p:nvSpPr>
          <p:spPr>
            <a:xfrm>
              <a:off x="1252463" y="1977603"/>
              <a:ext cx="1606065" cy="484398"/>
            </a:xfrm>
            <a:prstGeom prst="rect">
              <a:avLst/>
            </a:prstGeom>
            <a:noFill/>
          </p:spPr>
          <p:txBody>
            <a:bodyPr wrap="square" rtlCol="0">
              <a:spAutoFit/>
            </a:bodyPr>
            <a:lstStyle/>
            <a:p>
              <a:pPr algn="ctr"/>
              <a:r>
                <a:rPr lang="ja-JP" altLang="en-US" sz="500" dirty="0">
                  <a:latin typeface="Meiryo UI" panose="020B0604030504040204" pitchFamily="50" charset="-128"/>
                  <a:ea typeface="Meiryo UI" panose="020B0604030504040204" pitchFamily="50" charset="-128"/>
                </a:rPr>
                <a:t>始業時刻を設定できる</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時間帯</a:t>
              </a:r>
              <a:endParaRPr kumimoji="1" lang="ja-JP" altLang="en-US" sz="500" dirty="0">
                <a:latin typeface="Meiryo UI" panose="020B0604030504040204" pitchFamily="50" charset="-128"/>
                <a:ea typeface="Meiryo UI" panose="020B0604030504040204" pitchFamily="50" charset="-128"/>
              </a:endParaRPr>
            </a:p>
          </p:txBody>
        </p:sp>
        <p:sp>
          <p:nvSpPr>
            <p:cNvPr id="88" name="テキスト ボックス 87"/>
            <p:cNvSpPr txBox="1"/>
            <p:nvPr/>
          </p:nvSpPr>
          <p:spPr>
            <a:xfrm>
              <a:off x="3188322" y="1977603"/>
              <a:ext cx="2105853" cy="333024"/>
            </a:xfrm>
            <a:prstGeom prst="rect">
              <a:avLst/>
            </a:prstGeom>
            <a:noFill/>
          </p:spPr>
          <p:txBody>
            <a:bodyPr wrap="square" rtlCol="0">
              <a:spAutoFit/>
            </a:bodyPr>
            <a:lstStyle/>
            <a:p>
              <a:pPr algn="ctr"/>
              <a:r>
                <a:rPr lang="ja-JP" altLang="en-US" sz="500" dirty="0">
                  <a:latin typeface="Meiryo UI" panose="020B0604030504040204" pitchFamily="50" charset="-128"/>
                  <a:ea typeface="Meiryo UI" panose="020B0604030504040204" pitchFamily="50" charset="-128"/>
                </a:rPr>
                <a:t>全ての職員に共通する勤務時間帯</a:t>
              </a:r>
              <a:endParaRPr lang="en-US" altLang="ja-JP" sz="500" dirty="0">
                <a:latin typeface="Meiryo UI" panose="020B0604030504040204" pitchFamily="50" charset="-128"/>
                <a:ea typeface="Meiryo UI" panose="020B0604030504040204" pitchFamily="50" charset="-128"/>
              </a:endParaRPr>
            </a:p>
          </p:txBody>
        </p:sp>
        <p:sp>
          <p:nvSpPr>
            <p:cNvPr id="89" name="テキスト ボックス 88"/>
            <p:cNvSpPr txBox="1"/>
            <p:nvPr/>
          </p:nvSpPr>
          <p:spPr>
            <a:xfrm>
              <a:off x="5457358" y="1977601"/>
              <a:ext cx="2879999" cy="333024"/>
            </a:xfrm>
            <a:prstGeom prst="rect">
              <a:avLst/>
            </a:prstGeom>
            <a:noFill/>
          </p:spPr>
          <p:txBody>
            <a:bodyPr wrap="square" rtlCol="0">
              <a:spAutoFit/>
            </a:bodyPr>
            <a:lstStyle/>
            <a:p>
              <a:pPr algn="ctr"/>
              <a:r>
                <a:rPr lang="ja-JP" altLang="en-US" sz="500" dirty="0">
                  <a:latin typeface="Meiryo UI" panose="020B0604030504040204" pitchFamily="50" charset="-128"/>
                  <a:ea typeface="Meiryo UI" panose="020B0604030504040204" pitchFamily="50" charset="-128"/>
                </a:rPr>
                <a:t>終業時刻を設定できる時間帯</a:t>
              </a:r>
              <a:endParaRPr lang="en-US" altLang="ja-JP" sz="500"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987292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330635" y="478436"/>
            <a:ext cx="8740263" cy="618759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働き方改革（つづき）　　</a:t>
            </a:r>
            <a:endPar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1938" indent="-261938">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i="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a:extLst>
              <a:ext uri="{FF2B5EF4-FFF2-40B4-BE49-F238E27FC236}">
                <a16:creationId xmlns:a16="http://schemas.microsoft.com/office/drawing/2014/main" id="{8EA99D18-26E6-7627-4C43-32BB97679058}"/>
              </a:ext>
            </a:extLst>
          </p:cNvPr>
          <p:cNvSpPr txBox="1"/>
          <p:nvPr/>
        </p:nvSpPr>
        <p:spPr>
          <a:xfrm>
            <a:off x="785358" y="1927013"/>
            <a:ext cx="7616281" cy="1285665"/>
          </a:xfrm>
          <a:prstGeom prst="rect">
            <a:avLst/>
          </a:prstGeom>
          <a:noFill/>
          <a:ln w="19050">
            <a:solidFill>
              <a:schemeClr val="dk1"/>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229078" y="76632"/>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23</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角丸四角形 33"/>
          <p:cNvSpPr/>
          <p:nvPr/>
        </p:nvSpPr>
        <p:spPr>
          <a:xfrm>
            <a:off x="1184308" y="2484109"/>
            <a:ext cx="5605261" cy="346830"/>
          </a:xfrm>
          <a:prstGeom prst="roundRect">
            <a:avLst>
              <a:gd name="adj" fmla="val 0"/>
            </a:avLst>
          </a:prstGeom>
          <a:noFill/>
          <a:ln w="15875">
            <a:noFill/>
          </a:ln>
        </p:spPr>
        <p:style>
          <a:lnRef idx="2">
            <a:schemeClr val="accent1"/>
          </a:lnRef>
          <a:fillRef idx="1">
            <a:schemeClr val="lt1"/>
          </a:fillRef>
          <a:effectRef idx="0">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indent="-171450">
              <a:buFont typeface="Wingdings" panose="05000000000000000000" pitchFamily="2" charset="2"/>
              <a:buChar char="u"/>
            </a:pPr>
            <a:endParaRPr lang="ja-JP" altLang="en-US" sz="1200" u="sng" dirty="0">
              <a:solidFill>
                <a:schemeClr val="tx1"/>
              </a:solidFill>
              <a:latin typeface="メイリオ" panose="020B0604030504040204" pitchFamily="50" charset="-128"/>
              <a:ea typeface="メイリオ" panose="020B0604030504040204" pitchFamily="50" charset="-128"/>
            </a:endParaRPr>
          </a:p>
        </p:txBody>
      </p:sp>
      <p:sp>
        <p:nvSpPr>
          <p:cNvPr id="37" name="テキスト ボックス 36"/>
          <p:cNvSpPr txBox="1"/>
          <p:nvPr/>
        </p:nvSpPr>
        <p:spPr>
          <a:xfrm>
            <a:off x="827152" y="1219644"/>
            <a:ext cx="8100900" cy="468003"/>
          </a:xfrm>
          <a:prstGeom prst="rect">
            <a:avLst/>
          </a:prstGeom>
          <a:noFill/>
          <a:ln>
            <a:noFill/>
          </a:ln>
        </p:spPr>
        <p:txBody>
          <a:bodyPr wrap="square" rtlCol="0">
            <a:noAutofit/>
          </a:bodyPr>
          <a:lstStyle/>
          <a:p>
            <a:pPr marL="88900" indent="-8890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どこからでも庁内ネットワークにアクセスできるよう、軽量かつ通信回線付き端末機の導入など</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新た</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な</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環境を整備し、職員が必要なときに場所にとらわれずに働くことができる職場環境を実現。</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大かっこ 3"/>
          <p:cNvSpPr/>
          <p:nvPr/>
        </p:nvSpPr>
        <p:spPr>
          <a:xfrm>
            <a:off x="1123545" y="4993194"/>
            <a:ext cx="7371538" cy="814245"/>
          </a:xfrm>
          <a:prstGeom prst="bracketPair">
            <a:avLst>
              <a:gd name="adj" fmla="val 12425"/>
            </a:avLst>
          </a:prstGeom>
          <a:ln>
            <a:noFill/>
          </a:ln>
        </p:spPr>
        <p:style>
          <a:lnRef idx="1">
            <a:schemeClr val="dk1"/>
          </a:lnRef>
          <a:fillRef idx="0">
            <a:schemeClr val="dk1"/>
          </a:fillRef>
          <a:effectRef idx="0">
            <a:schemeClr val="dk1"/>
          </a:effectRef>
          <a:fontRef idx="minor">
            <a:schemeClr val="tx1"/>
          </a:fontRef>
        </p:style>
        <p:txBody>
          <a:bodyPr rtlCol="0" anchor="ctr"/>
          <a:lstStyle/>
          <a:p>
            <a:endParaRPr lang="ja-JP" altLang="en-US" sz="1200" dirty="0"/>
          </a:p>
        </p:txBody>
      </p:sp>
      <p:sp>
        <p:nvSpPr>
          <p:cNvPr id="5" name="テキスト ボックス 4">
            <a:extLst>
              <a:ext uri="{FF2B5EF4-FFF2-40B4-BE49-F238E27FC236}">
                <a16:creationId xmlns:a16="http://schemas.microsoft.com/office/drawing/2014/main" id="{692F6A5E-4073-48EB-9376-14B1AC0D11A9}"/>
              </a:ext>
            </a:extLst>
          </p:cNvPr>
          <p:cNvSpPr txBox="1"/>
          <p:nvPr/>
        </p:nvSpPr>
        <p:spPr>
          <a:xfrm>
            <a:off x="573806" y="926802"/>
            <a:ext cx="6973800" cy="31017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働く場所にとらわれない職場環境の実現</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スマートシティ戦略部 デジタル行政推進課</a:t>
            </a:r>
            <a:r>
              <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zh-TW"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15" name="四角形: 角を丸くする 14">
            <a:extLst>
              <a:ext uri="{FF2B5EF4-FFF2-40B4-BE49-F238E27FC236}">
                <a16:creationId xmlns:a16="http://schemas.microsoft.com/office/drawing/2014/main" id="{9D8CC46F-DCE1-C5B3-8D1D-7A1BDCE9E641}"/>
              </a:ext>
            </a:extLst>
          </p:cNvPr>
          <p:cNvSpPr/>
          <p:nvPr/>
        </p:nvSpPr>
        <p:spPr>
          <a:xfrm>
            <a:off x="764208" y="1808820"/>
            <a:ext cx="1174572" cy="231838"/>
          </a:xfrm>
          <a:prstGeom prst="roundRect">
            <a:avLst/>
          </a:prstGeom>
          <a:solidFill>
            <a:schemeClr val="accent6">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1200" b="1" dirty="0">
                <a:solidFill>
                  <a:schemeClr val="tx1"/>
                </a:solidFill>
                <a:latin typeface="メイリオ" panose="020B0604030504040204" pitchFamily="50" charset="-128"/>
                <a:ea typeface="メイリオ" panose="020B0604030504040204" pitchFamily="50" charset="-128"/>
              </a:rPr>
              <a:t>整備概要</a:t>
            </a:r>
          </a:p>
        </p:txBody>
      </p:sp>
      <p:pic>
        <p:nvPicPr>
          <p:cNvPr id="19" name="図 18">
            <a:extLst>
              <a:ext uri="{FF2B5EF4-FFF2-40B4-BE49-F238E27FC236}">
                <a16:creationId xmlns:a16="http://schemas.microsoft.com/office/drawing/2014/main" id="{1A0754E3-6B42-7ABF-F945-73670C65B0FF}"/>
              </a:ext>
            </a:extLst>
          </p:cNvPr>
          <p:cNvPicPr>
            <a:picLocks noChangeAspect="1"/>
          </p:cNvPicPr>
          <p:nvPr/>
        </p:nvPicPr>
        <p:blipFill>
          <a:blip r:embed="rId2"/>
          <a:stretch>
            <a:fillRect/>
          </a:stretch>
        </p:blipFill>
        <p:spPr>
          <a:xfrm>
            <a:off x="4526995" y="5426540"/>
            <a:ext cx="4449493" cy="1062225"/>
          </a:xfrm>
          <a:prstGeom prst="rect">
            <a:avLst/>
          </a:prstGeom>
        </p:spPr>
      </p:pic>
      <p:pic>
        <p:nvPicPr>
          <p:cNvPr id="21" name="図 20">
            <a:extLst>
              <a:ext uri="{FF2B5EF4-FFF2-40B4-BE49-F238E27FC236}">
                <a16:creationId xmlns:a16="http://schemas.microsoft.com/office/drawing/2014/main" id="{E7801651-C96E-8F75-049F-A2818F2E98D9}"/>
              </a:ext>
            </a:extLst>
          </p:cNvPr>
          <p:cNvPicPr>
            <a:picLocks noChangeAspect="1"/>
          </p:cNvPicPr>
          <p:nvPr/>
        </p:nvPicPr>
        <p:blipFill>
          <a:blip r:embed="rId3"/>
          <a:stretch>
            <a:fillRect/>
          </a:stretch>
        </p:blipFill>
        <p:spPr>
          <a:xfrm>
            <a:off x="585732" y="3419279"/>
            <a:ext cx="3786203" cy="3085461"/>
          </a:xfrm>
          <a:prstGeom prst="rect">
            <a:avLst/>
          </a:prstGeom>
        </p:spPr>
      </p:pic>
      <p:sp>
        <p:nvSpPr>
          <p:cNvPr id="27" name="角丸四角形 36">
            <a:extLst>
              <a:ext uri="{FF2B5EF4-FFF2-40B4-BE49-F238E27FC236}">
                <a16:creationId xmlns:a16="http://schemas.microsoft.com/office/drawing/2014/main" id="{75FC93C2-9711-D7BA-9633-E586A1916A03}"/>
              </a:ext>
            </a:extLst>
          </p:cNvPr>
          <p:cNvSpPr/>
          <p:nvPr/>
        </p:nvSpPr>
        <p:spPr>
          <a:xfrm>
            <a:off x="4550016" y="3338991"/>
            <a:ext cx="4315586" cy="16542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5" name="正方形/長方形 64"/>
          <p:cNvSpPr/>
          <p:nvPr/>
        </p:nvSpPr>
        <p:spPr>
          <a:xfrm>
            <a:off x="8469433"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prstClr val="black"/>
                </a:solidFill>
                <a:latin typeface="Calibri"/>
                <a:ea typeface="ＭＳ Ｐゴシック" panose="020B0600070205080204" pitchFamily="50" charset="-128"/>
              </a:rPr>
              <a:t>36</a:t>
            </a:r>
            <a:endParaRPr lang="ja-JP" altLang="en-US" dirty="0">
              <a:solidFill>
                <a:prstClr val="black"/>
              </a:solidFill>
              <a:latin typeface="Calibri"/>
              <a:ea typeface="ＭＳ Ｐゴシック" panose="020B0600070205080204" pitchFamily="50" charset="-128"/>
            </a:endParaRPr>
          </a:p>
        </p:txBody>
      </p:sp>
      <p:sp>
        <p:nvSpPr>
          <p:cNvPr id="67" name="テキスト ボックス 66">
            <a:extLst>
              <a:ext uri="{FF2B5EF4-FFF2-40B4-BE49-F238E27FC236}">
                <a16:creationId xmlns:a16="http://schemas.microsoft.com/office/drawing/2014/main" id="{AFD98C67-DD69-A539-F4B1-231C942FCCD9}"/>
              </a:ext>
            </a:extLst>
          </p:cNvPr>
          <p:cNvSpPr txBox="1"/>
          <p:nvPr/>
        </p:nvSpPr>
        <p:spPr>
          <a:xfrm>
            <a:off x="4462020" y="5173677"/>
            <a:ext cx="1477384" cy="2477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&lt;Web</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会議環境</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&gt;</a:t>
            </a:r>
            <a:endPar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テキスト ボックス 65">
            <a:extLst>
              <a:ext uri="{FF2B5EF4-FFF2-40B4-BE49-F238E27FC236}">
                <a16:creationId xmlns:a16="http://schemas.microsoft.com/office/drawing/2014/main" id="{27B80983-C066-076F-D6C2-0C1C33828E52}"/>
              </a:ext>
            </a:extLst>
          </p:cNvPr>
          <p:cNvSpPr txBox="1"/>
          <p:nvPr/>
        </p:nvSpPr>
        <p:spPr>
          <a:xfrm>
            <a:off x="4462020" y="3383997"/>
            <a:ext cx="1421250" cy="2298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&lt;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テレワーク環境</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&gt;</a:t>
            </a:r>
            <a:endPar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2" name="グループ化 141"/>
          <p:cNvGrpSpPr/>
          <p:nvPr/>
        </p:nvGrpSpPr>
        <p:grpSpPr>
          <a:xfrm>
            <a:off x="4707017" y="3592062"/>
            <a:ext cx="2922999" cy="1682145"/>
            <a:chOff x="-13334" y="-102869"/>
            <a:chExt cx="2735879" cy="1499234"/>
          </a:xfrm>
        </p:grpSpPr>
        <p:grpSp>
          <p:nvGrpSpPr>
            <p:cNvPr id="144" name="グループ化 143"/>
            <p:cNvGrpSpPr/>
            <p:nvPr/>
          </p:nvGrpSpPr>
          <p:grpSpPr>
            <a:xfrm>
              <a:off x="-13334" y="230306"/>
              <a:ext cx="2528465" cy="1166059"/>
              <a:chOff x="-13335" y="77906"/>
              <a:chExt cx="2528570" cy="1166059"/>
            </a:xfrm>
          </p:grpSpPr>
          <p:grpSp>
            <p:nvGrpSpPr>
              <p:cNvPr id="165" name="Group 364"/>
              <p:cNvGrpSpPr>
                <a:grpSpLocks/>
              </p:cNvGrpSpPr>
              <p:nvPr/>
            </p:nvGrpSpPr>
            <p:grpSpPr bwMode="auto">
              <a:xfrm>
                <a:off x="-13335" y="102235"/>
                <a:ext cx="2528570" cy="1141730"/>
                <a:chOff x="1250" y="8221"/>
                <a:chExt cx="3982" cy="1798"/>
              </a:xfrm>
            </p:grpSpPr>
            <p:grpSp>
              <p:nvGrpSpPr>
                <p:cNvPr id="168" name="グループ化 167"/>
                <p:cNvGrpSpPr>
                  <a:grpSpLocks/>
                </p:cNvGrpSpPr>
                <p:nvPr/>
              </p:nvGrpSpPr>
              <p:grpSpPr bwMode="auto">
                <a:xfrm>
                  <a:off x="1466" y="8221"/>
                  <a:ext cx="788" cy="810"/>
                  <a:chOff x="210864" y="216395"/>
                  <a:chExt cx="765175" cy="831850"/>
                </a:xfrm>
              </p:grpSpPr>
              <p:sp>
                <p:nvSpPr>
                  <p:cNvPr id="185" name="Freeform 141"/>
                  <p:cNvSpPr>
                    <a:spLocks/>
                  </p:cNvSpPr>
                  <p:nvPr/>
                </p:nvSpPr>
                <p:spPr bwMode="auto">
                  <a:xfrm>
                    <a:off x="361676" y="628074"/>
                    <a:ext cx="66675" cy="26989"/>
                  </a:xfrm>
                  <a:custGeom>
                    <a:avLst/>
                    <a:gdLst>
                      <a:gd name="T0" fmla="*/ 3054 w 262"/>
                      <a:gd name="T1" fmla="*/ 12716 h 104"/>
                      <a:gd name="T2" fmla="*/ 3054 w 262"/>
                      <a:gd name="T3" fmla="*/ 23874 h 104"/>
                      <a:gd name="T4" fmla="*/ 8398 w 262"/>
                      <a:gd name="T5" fmla="*/ 26210 h 104"/>
                      <a:gd name="T6" fmla="*/ 13742 w 262"/>
                      <a:gd name="T7" fmla="*/ 23874 h 104"/>
                      <a:gd name="T8" fmla="*/ 33338 w 262"/>
                      <a:gd name="T9" fmla="*/ 15570 h 104"/>
                      <a:gd name="T10" fmla="*/ 52933 w 262"/>
                      <a:gd name="T11" fmla="*/ 23874 h 104"/>
                      <a:gd name="T12" fmla="*/ 63621 w 262"/>
                      <a:gd name="T13" fmla="*/ 23874 h 104"/>
                      <a:gd name="T14" fmla="*/ 63621 w 262"/>
                      <a:gd name="T15" fmla="*/ 12716 h 104"/>
                      <a:gd name="T16" fmla="*/ 33338 w 262"/>
                      <a:gd name="T17" fmla="*/ 0 h 104"/>
                      <a:gd name="T18" fmla="*/ 3054 w 262"/>
                      <a:gd name="T19" fmla="*/ 12716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2" h="104">
                        <a:moveTo>
                          <a:pt x="12" y="49"/>
                        </a:moveTo>
                        <a:cubicBezTo>
                          <a:pt x="0" y="61"/>
                          <a:pt x="0" y="80"/>
                          <a:pt x="12" y="92"/>
                        </a:cubicBezTo>
                        <a:cubicBezTo>
                          <a:pt x="18" y="98"/>
                          <a:pt x="25" y="101"/>
                          <a:pt x="33" y="101"/>
                        </a:cubicBezTo>
                        <a:cubicBezTo>
                          <a:pt x="41" y="101"/>
                          <a:pt x="48" y="98"/>
                          <a:pt x="54" y="92"/>
                        </a:cubicBezTo>
                        <a:cubicBezTo>
                          <a:pt x="75" y="71"/>
                          <a:pt x="102" y="60"/>
                          <a:pt x="131" y="60"/>
                        </a:cubicBezTo>
                        <a:cubicBezTo>
                          <a:pt x="160" y="60"/>
                          <a:pt x="187" y="71"/>
                          <a:pt x="208" y="92"/>
                        </a:cubicBezTo>
                        <a:cubicBezTo>
                          <a:pt x="219" y="104"/>
                          <a:pt x="238" y="104"/>
                          <a:pt x="250" y="92"/>
                        </a:cubicBezTo>
                        <a:cubicBezTo>
                          <a:pt x="262" y="80"/>
                          <a:pt x="262" y="61"/>
                          <a:pt x="250" y="49"/>
                        </a:cubicBezTo>
                        <a:cubicBezTo>
                          <a:pt x="218" y="18"/>
                          <a:pt x="176" y="0"/>
                          <a:pt x="131" y="0"/>
                        </a:cubicBezTo>
                        <a:cubicBezTo>
                          <a:pt x="86" y="0"/>
                          <a:pt x="44" y="18"/>
                          <a:pt x="12"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86" name="Freeform 142"/>
                  <p:cNvSpPr>
                    <a:spLocks/>
                  </p:cNvSpPr>
                  <p:nvPr/>
                </p:nvSpPr>
                <p:spPr bwMode="auto">
                  <a:xfrm>
                    <a:off x="333101" y="583624"/>
                    <a:ext cx="123825" cy="46038"/>
                  </a:xfrm>
                  <a:custGeom>
                    <a:avLst/>
                    <a:gdLst>
                      <a:gd name="T0" fmla="*/ 115452 w 488"/>
                      <a:gd name="T1" fmla="*/ 45279 h 182"/>
                      <a:gd name="T2" fmla="*/ 121034 w 488"/>
                      <a:gd name="T3" fmla="*/ 43003 h 182"/>
                      <a:gd name="T4" fmla="*/ 121034 w 488"/>
                      <a:gd name="T5" fmla="*/ 32378 h 182"/>
                      <a:gd name="T6" fmla="*/ 2791 w 488"/>
                      <a:gd name="T7" fmla="*/ 32378 h 182"/>
                      <a:gd name="T8" fmla="*/ 2791 w 488"/>
                      <a:gd name="T9" fmla="*/ 43003 h 182"/>
                      <a:gd name="T10" fmla="*/ 13702 w 488"/>
                      <a:gd name="T11" fmla="*/ 43003 h 182"/>
                      <a:gd name="T12" fmla="*/ 110123 w 488"/>
                      <a:gd name="T13" fmla="*/ 43003 h 182"/>
                      <a:gd name="T14" fmla="*/ 115452 w 488"/>
                      <a:gd name="T15" fmla="*/ 45279 h 1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8" h="182">
                        <a:moveTo>
                          <a:pt x="455" y="179"/>
                        </a:moveTo>
                        <a:cubicBezTo>
                          <a:pt x="463" y="179"/>
                          <a:pt x="471" y="176"/>
                          <a:pt x="477" y="170"/>
                        </a:cubicBezTo>
                        <a:cubicBezTo>
                          <a:pt x="488" y="159"/>
                          <a:pt x="488" y="140"/>
                          <a:pt x="477" y="128"/>
                        </a:cubicBezTo>
                        <a:cubicBezTo>
                          <a:pt x="348" y="0"/>
                          <a:pt x="140" y="0"/>
                          <a:pt x="11" y="128"/>
                        </a:cubicBezTo>
                        <a:cubicBezTo>
                          <a:pt x="0" y="140"/>
                          <a:pt x="0" y="159"/>
                          <a:pt x="11" y="170"/>
                        </a:cubicBezTo>
                        <a:cubicBezTo>
                          <a:pt x="23" y="182"/>
                          <a:pt x="42" y="182"/>
                          <a:pt x="54" y="170"/>
                        </a:cubicBezTo>
                        <a:cubicBezTo>
                          <a:pt x="159" y="65"/>
                          <a:pt x="329" y="65"/>
                          <a:pt x="434" y="170"/>
                        </a:cubicBezTo>
                        <a:cubicBezTo>
                          <a:pt x="440" y="176"/>
                          <a:pt x="448" y="179"/>
                          <a:pt x="455" y="17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87" name="Freeform 143"/>
                  <p:cNvSpPr>
                    <a:spLocks/>
                  </p:cNvSpPr>
                  <p:nvPr/>
                </p:nvSpPr>
                <p:spPr bwMode="auto">
                  <a:xfrm>
                    <a:off x="302940" y="553463"/>
                    <a:ext cx="184150" cy="50800"/>
                  </a:xfrm>
                  <a:custGeom>
                    <a:avLst/>
                    <a:gdLst>
                      <a:gd name="T0" fmla="*/ 13659 w 728"/>
                      <a:gd name="T1" fmla="*/ 47752 h 200"/>
                      <a:gd name="T2" fmla="*/ 92075 w 728"/>
                      <a:gd name="T3" fmla="*/ 15240 h 200"/>
                      <a:gd name="T4" fmla="*/ 170491 w 728"/>
                      <a:gd name="T5" fmla="*/ 47752 h 200"/>
                      <a:gd name="T6" fmla="*/ 175803 w 728"/>
                      <a:gd name="T7" fmla="*/ 50038 h 200"/>
                      <a:gd name="T8" fmla="*/ 181115 w 728"/>
                      <a:gd name="T9" fmla="*/ 47752 h 200"/>
                      <a:gd name="T10" fmla="*/ 181115 w 728"/>
                      <a:gd name="T11" fmla="*/ 37084 h 200"/>
                      <a:gd name="T12" fmla="*/ 92075 w 728"/>
                      <a:gd name="T13" fmla="*/ 0 h 200"/>
                      <a:gd name="T14" fmla="*/ 92075 w 728"/>
                      <a:gd name="T15" fmla="*/ 0 h 200"/>
                      <a:gd name="T16" fmla="*/ 3035 w 728"/>
                      <a:gd name="T17" fmla="*/ 37084 h 200"/>
                      <a:gd name="T18" fmla="*/ 3035 w 728"/>
                      <a:gd name="T19" fmla="*/ 47752 h 200"/>
                      <a:gd name="T20" fmla="*/ 13659 w 728"/>
                      <a:gd name="T21" fmla="*/ 47752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28" h="200">
                        <a:moveTo>
                          <a:pt x="54" y="188"/>
                        </a:moveTo>
                        <a:cubicBezTo>
                          <a:pt x="137" y="105"/>
                          <a:pt x="247" y="60"/>
                          <a:pt x="364" y="60"/>
                        </a:cubicBezTo>
                        <a:cubicBezTo>
                          <a:pt x="481" y="60"/>
                          <a:pt x="591" y="105"/>
                          <a:pt x="674" y="188"/>
                        </a:cubicBezTo>
                        <a:cubicBezTo>
                          <a:pt x="679" y="194"/>
                          <a:pt x="687" y="197"/>
                          <a:pt x="695" y="197"/>
                        </a:cubicBezTo>
                        <a:cubicBezTo>
                          <a:pt x="702" y="197"/>
                          <a:pt x="710" y="194"/>
                          <a:pt x="716" y="188"/>
                        </a:cubicBezTo>
                        <a:cubicBezTo>
                          <a:pt x="728" y="176"/>
                          <a:pt x="728" y="157"/>
                          <a:pt x="716" y="146"/>
                        </a:cubicBezTo>
                        <a:cubicBezTo>
                          <a:pt x="622" y="52"/>
                          <a:pt x="497" y="0"/>
                          <a:pt x="364" y="0"/>
                        </a:cubicBezTo>
                        <a:cubicBezTo>
                          <a:pt x="364" y="0"/>
                          <a:pt x="364" y="0"/>
                          <a:pt x="364" y="0"/>
                        </a:cubicBezTo>
                        <a:cubicBezTo>
                          <a:pt x="231" y="0"/>
                          <a:pt x="106" y="52"/>
                          <a:pt x="12" y="146"/>
                        </a:cubicBezTo>
                        <a:cubicBezTo>
                          <a:pt x="0" y="157"/>
                          <a:pt x="0" y="176"/>
                          <a:pt x="12" y="188"/>
                        </a:cubicBezTo>
                        <a:cubicBezTo>
                          <a:pt x="24" y="200"/>
                          <a:pt x="43" y="200"/>
                          <a:pt x="54" y="18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88" name="Freeform 144"/>
                  <p:cNvSpPr>
                    <a:spLocks noEditPoints="1"/>
                  </p:cNvSpPr>
                  <p:nvPr/>
                </p:nvSpPr>
                <p:spPr bwMode="auto">
                  <a:xfrm>
                    <a:off x="210864" y="216395"/>
                    <a:ext cx="765175" cy="831850"/>
                  </a:xfrm>
                  <a:custGeom>
                    <a:avLst/>
                    <a:gdLst>
                      <a:gd name="T0" fmla="*/ 755017 w 3013"/>
                      <a:gd name="T1" fmla="*/ 272800 h 3278"/>
                      <a:gd name="T2" fmla="*/ 397698 w 3013"/>
                      <a:gd name="T3" fmla="*/ 5075 h 3278"/>
                      <a:gd name="T4" fmla="*/ 382461 w 3013"/>
                      <a:gd name="T5" fmla="*/ 0 h 3278"/>
                      <a:gd name="T6" fmla="*/ 367223 w 3013"/>
                      <a:gd name="T7" fmla="*/ 5075 h 3278"/>
                      <a:gd name="T8" fmla="*/ 10158 w 3013"/>
                      <a:gd name="T9" fmla="*/ 272800 h 3278"/>
                      <a:gd name="T10" fmla="*/ 0 w 3013"/>
                      <a:gd name="T11" fmla="*/ 293102 h 3278"/>
                      <a:gd name="T12" fmla="*/ 0 w 3013"/>
                      <a:gd name="T13" fmla="*/ 806473 h 3278"/>
                      <a:gd name="T14" fmla="*/ 25396 w 3013"/>
                      <a:gd name="T15" fmla="*/ 831850 h 3278"/>
                      <a:gd name="T16" fmla="*/ 739779 w 3013"/>
                      <a:gd name="T17" fmla="*/ 831850 h 3278"/>
                      <a:gd name="T18" fmla="*/ 765175 w 3013"/>
                      <a:gd name="T19" fmla="*/ 806473 h 3278"/>
                      <a:gd name="T20" fmla="*/ 765175 w 3013"/>
                      <a:gd name="T21" fmla="*/ 293102 h 3278"/>
                      <a:gd name="T22" fmla="*/ 755017 w 3013"/>
                      <a:gd name="T23" fmla="*/ 272800 h 3278"/>
                      <a:gd name="T24" fmla="*/ 739779 w 3013"/>
                      <a:gd name="T25" fmla="*/ 806473 h 3278"/>
                      <a:gd name="T26" fmla="*/ 25396 w 3013"/>
                      <a:gd name="T27" fmla="*/ 806473 h 3278"/>
                      <a:gd name="T28" fmla="*/ 25396 w 3013"/>
                      <a:gd name="T29" fmla="*/ 293102 h 3278"/>
                      <a:gd name="T30" fmla="*/ 382461 w 3013"/>
                      <a:gd name="T31" fmla="*/ 25377 h 3278"/>
                      <a:gd name="T32" fmla="*/ 739779 w 3013"/>
                      <a:gd name="T33" fmla="*/ 293102 h 3278"/>
                      <a:gd name="T34" fmla="*/ 739779 w 3013"/>
                      <a:gd name="T35" fmla="*/ 806473 h 32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13" h="3278">
                        <a:moveTo>
                          <a:pt x="2973" y="1075"/>
                        </a:moveTo>
                        <a:cubicBezTo>
                          <a:pt x="1566" y="20"/>
                          <a:pt x="1566" y="20"/>
                          <a:pt x="1566" y="20"/>
                        </a:cubicBezTo>
                        <a:cubicBezTo>
                          <a:pt x="1549" y="7"/>
                          <a:pt x="1528" y="0"/>
                          <a:pt x="1506" y="0"/>
                        </a:cubicBezTo>
                        <a:cubicBezTo>
                          <a:pt x="1485" y="0"/>
                          <a:pt x="1464" y="7"/>
                          <a:pt x="1446" y="20"/>
                        </a:cubicBezTo>
                        <a:cubicBezTo>
                          <a:pt x="40" y="1075"/>
                          <a:pt x="40" y="1075"/>
                          <a:pt x="40" y="1075"/>
                        </a:cubicBezTo>
                        <a:cubicBezTo>
                          <a:pt x="15" y="1094"/>
                          <a:pt x="0" y="1124"/>
                          <a:pt x="0" y="1155"/>
                        </a:cubicBezTo>
                        <a:cubicBezTo>
                          <a:pt x="0" y="3178"/>
                          <a:pt x="0" y="3178"/>
                          <a:pt x="0" y="3178"/>
                        </a:cubicBezTo>
                        <a:cubicBezTo>
                          <a:pt x="0" y="3233"/>
                          <a:pt x="44" y="3278"/>
                          <a:pt x="100" y="3278"/>
                        </a:cubicBezTo>
                        <a:cubicBezTo>
                          <a:pt x="2913" y="3278"/>
                          <a:pt x="2913" y="3278"/>
                          <a:pt x="2913" y="3278"/>
                        </a:cubicBezTo>
                        <a:cubicBezTo>
                          <a:pt x="2968" y="3278"/>
                          <a:pt x="3013" y="3233"/>
                          <a:pt x="3013" y="3178"/>
                        </a:cubicBezTo>
                        <a:cubicBezTo>
                          <a:pt x="3013" y="1155"/>
                          <a:pt x="3013" y="1155"/>
                          <a:pt x="3013" y="1155"/>
                        </a:cubicBezTo>
                        <a:cubicBezTo>
                          <a:pt x="3013" y="1124"/>
                          <a:pt x="2998" y="1094"/>
                          <a:pt x="2973" y="1075"/>
                        </a:cubicBezTo>
                        <a:close/>
                        <a:moveTo>
                          <a:pt x="2913" y="3178"/>
                        </a:moveTo>
                        <a:cubicBezTo>
                          <a:pt x="100" y="3178"/>
                          <a:pt x="100" y="3178"/>
                          <a:pt x="100" y="3178"/>
                        </a:cubicBezTo>
                        <a:cubicBezTo>
                          <a:pt x="100" y="1155"/>
                          <a:pt x="100" y="1155"/>
                          <a:pt x="100" y="1155"/>
                        </a:cubicBezTo>
                        <a:cubicBezTo>
                          <a:pt x="1506" y="100"/>
                          <a:pt x="1506" y="100"/>
                          <a:pt x="1506" y="100"/>
                        </a:cubicBezTo>
                        <a:cubicBezTo>
                          <a:pt x="2913" y="1155"/>
                          <a:pt x="2913" y="1155"/>
                          <a:pt x="2913" y="1155"/>
                        </a:cubicBezTo>
                        <a:lnTo>
                          <a:pt x="2913" y="31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89" name="Freeform 145"/>
                  <p:cNvSpPr>
                    <a:spLocks noEditPoints="1"/>
                  </p:cNvSpPr>
                  <p:nvPr/>
                </p:nvSpPr>
                <p:spPr bwMode="auto">
                  <a:xfrm>
                    <a:off x="280714" y="703657"/>
                    <a:ext cx="617538" cy="252412"/>
                  </a:xfrm>
                  <a:custGeom>
                    <a:avLst/>
                    <a:gdLst>
                      <a:gd name="T0" fmla="*/ 203394 w 2435"/>
                      <a:gd name="T1" fmla="*/ 37112 h 993"/>
                      <a:gd name="T2" fmla="*/ 196293 w 2435"/>
                      <a:gd name="T3" fmla="*/ 32282 h 993"/>
                      <a:gd name="T4" fmla="*/ 8115 w 2435"/>
                      <a:gd name="T5" fmla="*/ 32282 h 993"/>
                      <a:gd name="T6" fmla="*/ 1775 w 2435"/>
                      <a:gd name="T7" fmla="*/ 35587 h 993"/>
                      <a:gd name="T8" fmla="*/ 1014 w 2435"/>
                      <a:gd name="T9" fmla="*/ 42704 h 993"/>
                      <a:gd name="T10" fmla="*/ 76336 w 2435"/>
                      <a:gd name="T11" fmla="*/ 232586 h 993"/>
                      <a:gd name="T12" fmla="*/ 83437 w 2435"/>
                      <a:gd name="T13" fmla="*/ 237416 h 993"/>
                      <a:gd name="T14" fmla="*/ 99415 w 2435"/>
                      <a:gd name="T15" fmla="*/ 237416 h 993"/>
                      <a:gd name="T16" fmla="*/ 93582 w 2435"/>
                      <a:gd name="T17" fmla="*/ 244787 h 993"/>
                      <a:gd name="T18" fmla="*/ 101190 w 2435"/>
                      <a:gd name="T19" fmla="*/ 252413 h 993"/>
                      <a:gd name="T20" fmla="*/ 396645 w 2435"/>
                      <a:gd name="T21" fmla="*/ 252413 h 993"/>
                      <a:gd name="T22" fmla="*/ 404253 w 2435"/>
                      <a:gd name="T23" fmla="*/ 244787 h 993"/>
                      <a:gd name="T24" fmla="*/ 396645 w 2435"/>
                      <a:gd name="T25" fmla="*/ 237161 h 993"/>
                      <a:gd name="T26" fmla="*/ 273644 w 2435"/>
                      <a:gd name="T27" fmla="*/ 237161 h 993"/>
                      <a:gd name="T28" fmla="*/ 277956 w 2435"/>
                      <a:gd name="T29" fmla="*/ 234111 h 993"/>
                      <a:gd name="T30" fmla="*/ 278716 w 2435"/>
                      <a:gd name="T31" fmla="*/ 226994 h 993"/>
                      <a:gd name="T32" fmla="*/ 270601 w 2435"/>
                      <a:gd name="T33" fmla="*/ 206913 h 993"/>
                      <a:gd name="T34" fmla="*/ 356067 w 2435"/>
                      <a:gd name="T35" fmla="*/ 205896 h 993"/>
                      <a:gd name="T36" fmla="*/ 392587 w 2435"/>
                      <a:gd name="T37" fmla="*/ 190898 h 993"/>
                      <a:gd name="T38" fmla="*/ 434686 w 2435"/>
                      <a:gd name="T39" fmla="*/ 150482 h 993"/>
                      <a:gd name="T40" fmla="*/ 434686 w 2435"/>
                      <a:gd name="T41" fmla="*/ 251396 h 993"/>
                      <a:gd name="T42" fmla="*/ 617538 w 2435"/>
                      <a:gd name="T43" fmla="*/ 251396 h 993"/>
                      <a:gd name="T44" fmla="*/ 617538 w 2435"/>
                      <a:gd name="T45" fmla="*/ 77783 h 993"/>
                      <a:gd name="T46" fmla="*/ 539934 w 2435"/>
                      <a:gd name="T47" fmla="*/ 0 h 993"/>
                      <a:gd name="T48" fmla="*/ 512290 w 2435"/>
                      <a:gd name="T49" fmla="*/ 0 h 993"/>
                      <a:gd name="T50" fmla="*/ 452185 w 2435"/>
                      <a:gd name="T51" fmla="*/ 28724 h 993"/>
                      <a:gd name="T52" fmla="*/ 346684 w 2435"/>
                      <a:gd name="T53" fmla="*/ 138789 h 993"/>
                      <a:gd name="T54" fmla="*/ 246254 w 2435"/>
                      <a:gd name="T55" fmla="*/ 145652 h 993"/>
                      <a:gd name="T56" fmla="*/ 203394 w 2435"/>
                      <a:gd name="T57" fmla="*/ 37112 h 993"/>
                      <a:gd name="T58" fmla="*/ 260203 w 2435"/>
                      <a:gd name="T59" fmla="*/ 222164 h 993"/>
                      <a:gd name="T60" fmla="*/ 88510 w 2435"/>
                      <a:gd name="T61" fmla="*/ 222164 h 993"/>
                      <a:gd name="T62" fmla="*/ 19274 w 2435"/>
                      <a:gd name="T63" fmla="*/ 47534 h 993"/>
                      <a:gd name="T64" fmla="*/ 190968 w 2435"/>
                      <a:gd name="T65" fmla="*/ 47534 h 993"/>
                      <a:gd name="T66" fmla="*/ 230531 w 2435"/>
                      <a:gd name="T67" fmla="*/ 146923 h 993"/>
                      <a:gd name="T68" fmla="*/ 213032 w 2435"/>
                      <a:gd name="T69" fmla="*/ 147940 h 993"/>
                      <a:gd name="T70" fmla="*/ 184120 w 2435"/>
                      <a:gd name="T71" fmla="*/ 178951 h 993"/>
                      <a:gd name="T72" fmla="*/ 215060 w 2435"/>
                      <a:gd name="T73" fmla="*/ 207929 h 993"/>
                      <a:gd name="T74" fmla="*/ 254370 w 2435"/>
                      <a:gd name="T75" fmla="*/ 207167 h 993"/>
                      <a:gd name="T76" fmla="*/ 260203 w 2435"/>
                      <a:gd name="T77" fmla="*/ 222164 h 9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435" h="993">
                        <a:moveTo>
                          <a:pt x="802" y="146"/>
                        </a:moveTo>
                        <a:cubicBezTo>
                          <a:pt x="797" y="134"/>
                          <a:pt x="786" y="127"/>
                          <a:pt x="774" y="127"/>
                        </a:cubicBezTo>
                        <a:cubicBezTo>
                          <a:pt x="32" y="127"/>
                          <a:pt x="32" y="127"/>
                          <a:pt x="32" y="127"/>
                        </a:cubicBezTo>
                        <a:cubicBezTo>
                          <a:pt x="22" y="127"/>
                          <a:pt x="12" y="132"/>
                          <a:pt x="7" y="140"/>
                        </a:cubicBezTo>
                        <a:cubicBezTo>
                          <a:pt x="1" y="148"/>
                          <a:pt x="0" y="159"/>
                          <a:pt x="4" y="168"/>
                        </a:cubicBezTo>
                        <a:cubicBezTo>
                          <a:pt x="301" y="915"/>
                          <a:pt x="301" y="915"/>
                          <a:pt x="301" y="915"/>
                        </a:cubicBezTo>
                        <a:cubicBezTo>
                          <a:pt x="305" y="926"/>
                          <a:pt x="316" y="934"/>
                          <a:pt x="329" y="934"/>
                        </a:cubicBezTo>
                        <a:cubicBezTo>
                          <a:pt x="392" y="934"/>
                          <a:pt x="392" y="934"/>
                          <a:pt x="392" y="934"/>
                        </a:cubicBezTo>
                        <a:cubicBezTo>
                          <a:pt x="379" y="937"/>
                          <a:pt x="369" y="949"/>
                          <a:pt x="369" y="963"/>
                        </a:cubicBezTo>
                        <a:cubicBezTo>
                          <a:pt x="369" y="979"/>
                          <a:pt x="383" y="993"/>
                          <a:pt x="399" y="993"/>
                        </a:cubicBezTo>
                        <a:cubicBezTo>
                          <a:pt x="1564" y="993"/>
                          <a:pt x="1564" y="993"/>
                          <a:pt x="1564" y="993"/>
                        </a:cubicBezTo>
                        <a:cubicBezTo>
                          <a:pt x="1581" y="993"/>
                          <a:pt x="1594" y="979"/>
                          <a:pt x="1594" y="963"/>
                        </a:cubicBezTo>
                        <a:cubicBezTo>
                          <a:pt x="1594" y="946"/>
                          <a:pt x="1581" y="933"/>
                          <a:pt x="1564" y="933"/>
                        </a:cubicBezTo>
                        <a:cubicBezTo>
                          <a:pt x="1079" y="933"/>
                          <a:pt x="1079" y="933"/>
                          <a:pt x="1079" y="933"/>
                        </a:cubicBezTo>
                        <a:cubicBezTo>
                          <a:pt x="1085" y="931"/>
                          <a:pt x="1091" y="927"/>
                          <a:pt x="1096" y="921"/>
                        </a:cubicBezTo>
                        <a:cubicBezTo>
                          <a:pt x="1101" y="913"/>
                          <a:pt x="1102" y="902"/>
                          <a:pt x="1099" y="893"/>
                        </a:cubicBezTo>
                        <a:cubicBezTo>
                          <a:pt x="1067" y="814"/>
                          <a:pt x="1067" y="814"/>
                          <a:pt x="1067" y="814"/>
                        </a:cubicBezTo>
                        <a:cubicBezTo>
                          <a:pt x="1404" y="810"/>
                          <a:pt x="1404" y="810"/>
                          <a:pt x="1404" y="810"/>
                        </a:cubicBezTo>
                        <a:cubicBezTo>
                          <a:pt x="1457" y="809"/>
                          <a:pt x="1509" y="788"/>
                          <a:pt x="1548" y="751"/>
                        </a:cubicBezTo>
                        <a:cubicBezTo>
                          <a:pt x="1714" y="592"/>
                          <a:pt x="1714" y="592"/>
                          <a:pt x="1714" y="592"/>
                        </a:cubicBezTo>
                        <a:cubicBezTo>
                          <a:pt x="1714" y="989"/>
                          <a:pt x="1714" y="989"/>
                          <a:pt x="1714" y="989"/>
                        </a:cubicBezTo>
                        <a:cubicBezTo>
                          <a:pt x="2435" y="989"/>
                          <a:pt x="2435" y="989"/>
                          <a:pt x="2435" y="989"/>
                        </a:cubicBezTo>
                        <a:cubicBezTo>
                          <a:pt x="2435" y="306"/>
                          <a:pt x="2435" y="306"/>
                          <a:pt x="2435" y="306"/>
                        </a:cubicBezTo>
                        <a:cubicBezTo>
                          <a:pt x="2435" y="137"/>
                          <a:pt x="2298" y="0"/>
                          <a:pt x="2129" y="0"/>
                        </a:cubicBezTo>
                        <a:cubicBezTo>
                          <a:pt x="2020" y="0"/>
                          <a:pt x="2020" y="0"/>
                          <a:pt x="2020" y="0"/>
                        </a:cubicBezTo>
                        <a:cubicBezTo>
                          <a:pt x="1924" y="0"/>
                          <a:pt x="1839" y="44"/>
                          <a:pt x="1783" y="113"/>
                        </a:cubicBezTo>
                        <a:cubicBezTo>
                          <a:pt x="1367" y="546"/>
                          <a:pt x="1367" y="546"/>
                          <a:pt x="1367" y="546"/>
                        </a:cubicBezTo>
                        <a:cubicBezTo>
                          <a:pt x="971" y="573"/>
                          <a:pt x="971" y="573"/>
                          <a:pt x="971" y="573"/>
                        </a:cubicBezTo>
                        <a:lnTo>
                          <a:pt x="802" y="146"/>
                        </a:lnTo>
                        <a:close/>
                        <a:moveTo>
                          <a:pt x="1026" y="874"/>
                        </a:moveTo>
                        <a:cubicBezTo>
                          <a:pt x="349" y="874"/>
                          <a:pt x="349" y="874"/>
                          <a:pt x="349" y="874"/>
                        </a:cubicBezTo>
                        <a:cubicBezTo>
                          <a:pt x="76" y="187"/>
                          <a:pt x="76" y="187"/>
                          <a:pt x="76" y="187"/>
                        </a:cubicBezTo>
                        <a:cubicBezTo>
                          <a:pt x="753" y="187"/>
                          <a:pt x="753" y="187"/>
                          <a:pt x="753" y="187"/>
                        </a:cubicBezTo>
                        <a:cubicBezTo>
                          <a:pt x="909" y="578"/>
                          <a:pt x="909" y="578"/>
                          <a:pt x="909" y="578"/>
                        </a:cubicBezTo>
                        <a:cubicBezTo>
                          <a:pt x="840" y="582"/>
                          <a:pt x="840" y="582"/>
                          <a:pt x="840" y="582"/>
                        </a:cubicBezTo>
                        <a:cubicBezTo>
                          <a:pt x="775" y="585"/>
                          <a:pt x="724" y="639"/>
                          <a:pt x="726" y="704"/>
                        </a:cubicBezTo>
                        <a:cubicBezTo>
                          <a:pt x="728" y="769"/>
                          <a:pt x="783" y="820"/>
                          <a:pt x="848" y="818"/>
                        </a:cubicBezTo>
                        <a:cubicBezTo>
                          <a:pt x="1003" y="815"/>
                          <a:pt x="1003" y="815"/>
                          <a:pt x="1003" y="815"/>
                        </a:cubicBezTo>
                        <a:lnTo>
                          <a:pt x="1026" y="8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90" name="Oval 146"/>
                  <p:cNvSpPr>
                    <a:spLocks noChangeArrowheads="1"/>
                  </p:cNvSpPr>
                  <p:nvPr/>
                </p:nvSpPr>
                <p:spPr bwMode="auto">
                  <a:xfrm>
                    <a:off x="731564" y="535937"/>
                    <a:ext cx="150813" cy="1508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grpSp>
              <p:nvGrpSpPr>
                <p:cNvPr id="169" name="グループ化 168"/>
                <p:cNvGrpSpPr>
                  <a:grpSpLocks/>
                </p:cNvGrpSpPr>
                <p:nvPr/>
              </p:nvGrpSpPr>
              <p:grpSpPr bwMode="auto">
                <a:xfrm>
                  <a:off x="2334" y="8637"/>
                  <a:ext cx="917" cy="1073"/>
                  <a:chOff x="683062" y="469162"/>
                  <a:chExt cx="1987914" cy="2359026"/>
                </a:xfrm>
              </p:grpSpPr>
              <p:sp>
                <p:nvSpPr>
                  <p:cNvPr id="178" name="Freeform 19"/>
                  <p:cNvSpPr>
                    <a:spLocks noEditPoints="1"/>
                  </p:cNvSpPr>
                  <p:nvPr/>
                </p:nvSpPr>
                <p:spPr bwMode="auto">
                  <a:xfrm>
                    <a:off x="683062" y="469162"/>
                    <a:ext cx="1987914" cy="2359026"/>
                  </a:xfrm>
                  <a:custGeom>
                    <a:avLst/>
                    <a:gdLst>
                      <a:gd name="T0" fmla="*/ 1067204 w 2853"/>
                      <a:gd name="T1" fmla="*/ 0 h 3850"/>
                      <a:gd name="T2" fmla="*/ 397598 w 2853"/>
                      <a:gd name="T3" fmla="*/ 803907 h 3850"/>
                      <a:gd name="T4" fmla="*/ 116400 w 2853"/>
                      <a:gd name="T5" fmla="*/ 892141 h 3850"/>
                      <a:gd name="T6" fmla="*/ 0 w 2853"/>
                      <a:gd name="T7" fmla="*/ 2359026 h 3850"/>
                      <a:gd name="T8" fmla="*/ 426392 w 2853"/>
                      <a:gd name="T9" fmla="*/ 2167240 h 3850"/>
                      <a:gd name="T10" fmla="*/ 658579 w 2853"/>
                      <a:gd name="T11" fmla="*/ 2359026 h 3850"/>
                      <a:gd name="T12" fmla="*/ 1084971 w 2853"/>
                      <a:gd name="T13" fmla="*/ 1361495 h 3850"/>
                      <a:gd name="T14" fmla="*/ 127427 w 2853"/>
                      <a:gd name="T15" fmla="*/ 1080250 h 3850"/>
                      <a:gd name="T16" fmla="*/ 626722 w 2853"/>
                      <a:gd name="T17" fmla="*/ 1199733 h 3850"/>
                      <a:gd name="T18" fmla="*/ 127427 w 2853"/>
                      <a:gd name="T19" fmla="*/ 1080250 h 3850"/>
                      <a:gd name="T20" fmla="*/ 950192 w 2853"/>
                      <a:gd name="T21" fmla="*/ 1988935 h 3850"/>
                      <a:gd name="T22" fmla="*/ 127427 w 2853"/>
                      <a:gd name="T23" fmla="*/ 1870064 h 3850"/>
                      <a:gd name="T24" fmla="*/ 950192 w 2853"/>
                      <a:gd name="T25" fmla="*/ 1958911 h 3850"/>
                      <a:gd name="T26" fmla="*/ 950192 w 2853"/>
                      <a:gd name="T27" fmla="*/ 1726072 h 3850"/>
                      <a:gd name="T28" fmla="*/ 127427 w 2853"/>
                      <a:gd name="T29" fmla="*/ 1607201 h 3850"/>
                      <a:gd name="T30" fmla="*/ 950192 w 2853"/>
                      <a:gd name="T31" fmla="*/ 1696048 h 3850"/>
                      <a:gd name="T32" fmla="*/ 127427 w 2853"/>
                      <a:gd name="T33" fmla="*/ 1462596 h 3850"/>
                      <a:gd name="T34" fmla="*/ 911596 w 2853"/>
                      <a:gd name="T35" fmla="*/ 1343726 h 3850"/>
                      <a:gd name="T36" fmla="*/ 950192 w 2853"/>
                      <a:gd name="T37" fmla="*/ 1432572 h 3850"/>
                      <a:gd name="T38" fmla="*/ 1084971 w 2853"/>
                      <a:gd name="T39" fmla="*/ 1291031 h 3850"/>
                      <a:gd name="T40" fmla="*/ 1067204 w 2853"/>
                      <a:gd name="T41" fmla="*/ 1291643 h 3850"/>
                      <a:gd name="T42" fmla="*/ 1031059 w 2853"/>
                      <a:gd name="T43" fmla="*/ 1290418 h 3850"/>
                      <a:gd name="T44" fmla="*/ 1002878 w 2853"/>
                      <a:gd name="T45" fmla="*/ 1288580 h 3850"/>
                      <a:gd name="T46" fmla="*/ 968571 w 2853"/>
                      <a:gd name="T47" fmla="*/ 1283678 h 3850"/>
                      <a:gd name="T48" fmla="*/ 940390 w 2853"/>
                      <a:gd name="T49" fmla="*/ 1278163 h 3850"/>
                      <a:gd name="T50" fmla="*/ 906695 w 2853"/>
                      <a:gd name="T51" fmla="*/ 1270198 h 3850"/>
                      <a:gd name="T52" fmla="*/ 879739 w 2853"/>
                      <a:gd name="T53" fmla="*/ 1262232 h 3850"/>
                      <a:gd name="T54" fmla="*/ 845432 w 2853"/>
                      <a:gd name="T55" fmla="*/ 1249977 h 3850"/>
                      <a:gd name="T56" fmla="*/ 820926 w 2853"/>
                      <a:gd name="T57" fmla="*/ 1240174 h 3850"/>
                      <a:gd name="T58" fmla="*/ 765790 w 2853"/>
                      <a:gd name="T59" fmla="*/ 1211988 h 3850"/>
                      <a:gd name="T60" fmla="*/ 744960 w 2853"/>
                      <a:gd name="T61" fmla="*/ 1199733 h 3850"/>
                      <a:gd name="T62" fmla="*/ 605280 w 2853"/>
                      <a:gd name="T63" fmla="*/ 1080250 h 3850"/>
                      <a:gd name="T64" fmla="*/ 539116 w 2853"/>
                      <a:gd name="T65" fmla="*/ 987727 h 3850"/>
                      <a:gd name="T66" fmla="*/ 520737 w 2853"/>
                      <a:gd name="T67" fmla="*/ 954027 h 3850"/>
                      <a:gd name="T68" fmla="*/ 490718 w 2853"/>
                      <a:gd name="T69" fmla="*/ 883562 h 3850"/>
                      <a:gd name="T70" fmla="*/ 479691 w 2853"/>
                      <a:gd name="T71" fmla="*/ 848637 h 3850"/>
                      <a:gd name="T72" fmla="*/ 468663 w 2853"/>
                      <a:gd name="T73" fmla="*/ 803907 h 3850"/>
                      <a:gd name="T74" fmla="*/ 456411 w 2853"/>
                      <a:gd name="T75" fmla="*/ 680748 h 3850"/>
                      <a:gd name="T76" fmla="*/ 1677998 w 2853"/>
                      <a:gd name="T77" fmla="*/ 680748 h 38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53" h="3850">
                        <a:moveTo>
                          <a:pt x="2853" y="1111"/>
                        </a:moveTo>
                        <a:cubicBezTo>
                          <a:pt x="2853" y="498"/>
                          <a:pt x="2355" y="0"/>
                          <a:pt x="1742" y="0"/>
                        </a:cubicBezTo>
                        <a:cubicBezTo>
                          <a:pt x="1129" y="0"/>
                          <a:pt x="630" y="498"/>
                          <a:pt x="630" y="1111"/>
                        </a:cubicBezTo>
                        <a:cubicBezTo>
                          <a:pt x="630" y="1180"/>
                          <a:pt x="637" y="1247"/>
                          <a:pt x="649" y="1312"/>
                        </a:cubicBezTo>
                        <a:cubicBezTo>
                          <a:pt x="190" y="1312"/>
                          <a:pt x="190" y="1312"/>
                          <a:pt x="190" y="1312"/>
                        </a:cubicBezTo>
                        <a:cubicBezTo>
                          <a:pt x="190" y="1456"/>
                          <a:pt x="190" y="1456"/>
                          <a:pt x="190" y="1456"/>
                        </a:cubicBezTo>
                        <a:cubicBezTo>
                          <a:pt x="0" y="1456"/>
                          <a:pt x="0" y="1456"/>
                          <a:pt x="0" y="1456"/>
                        </a:cubicBezTo>
                        <a:cubicBezTo>
                          <a:pt x="0" y="3850"/>
                          <a:pt x="0" y="3850"/>
                          <a:pt x="0" y="3850"/>
                        </a:cubicBezTo>
                        <a:cubicBezTo>
                          <a:pt x="696" y="3850"/>
                          <a:pt x="696" y="3850"/>
                          <a:pt x="696" y="3850"/>
                        </a:cubicBezTo>
                        <a:cubicBezTo>
                          <a:pt x="696" y="3537"/>
                          <a:pt x="696" y="3537"/>
                          <a:pt x="696" y="3537"/>
                        </a:cubicBezTo>
                        <a:cubicBezTo>
                          <a:pt x="1075" y="3537"/>
                          <a:pt x="1075" y="3537"/>
                          <a:pt x="1075" y="3537"/>
                        </a:cubicBezTo>
                        <a:cubicBezTo>
                          <a:pt x="1075" y="3850"/>
                          <a:pt x="1075" y="3850"/>
                          <a:pt x="1075" y="3850"/>
                        </a:cubicBezTo>
                        <a:cubicBezTo>
                          <a:pt x="1771" y="3850"/>
                          <a:pt x="1771" y="3850"/>
                          <a:pt x="1771" y="3850"/>
                        </a:cubicBezTo>
                        <a:cubicBezTo>
                          <a:pt x="1771" y="2222"/>
                          <a:pt x="1771" y="2222"/>
                          <a:pt x="1771" y="2222"/>
                        </a:cubicBezTo>
                        <a:cubicBezTo>
                          <a:pt x="2370" y="2206"/>
                          <a:pt x="2853" y="1714"/>
                          <a:pt x="2853" y="1111"/>
                        </a:cubicBezTo>
                        <a:close/>
                        <a:moveTo>
                          <a:pt x="208" y="1763"/>
                        </a:moveTo>
                        <a:cubicBezTo>
                          <a:pt x="842" y="1763"/>
                          <a:pt x="842" y="1763"/>
                          <a:pt x="842" y="1763"/>
                        </a:cubicBezTo>
                        <a:cubicBezTo>
                          <a:pt x="895" y="1835"/>
                          <a:pt x="955" y="1900"/>
                          <a:pt x="1023" y="1958"/>
                        </a:cubicBezTo>
                        <a:cubicBezTo>
                          <a:pt x="208" y="1958"/>
                          <a:pt x="208" y="1958"/>
                          <a:pt x="208" y="1958"/>
                        </a:cubicBezTo>
                        <a:lnTo>
                          <a:pt x="208" y="1763"/>
                        </a:lnTo>
                        <a:close/>
                        <a:moveTo>
                          <a:pt x="1551" y="3197"/>
                        </a:moveTo>
                        <a:cubicBezTo>
                          <a:pt x="1551" y="3246"/>
                          <a:pt x="1551" y="3246"/>
                          <a:pt x="1551" y="3246"/>
                        </a:cubicBezTo>
                        <a:cubicBezTo>
                          <a:pt x="208" y="3246"/>
                          <a:pt x="208" y="3246"/>
                          <a:pt x="208" y="3246"/>
                        </a:cubicBezTo>
                        <a:cubicBezTo>
                          <a:pt x="208" y="3052"/>
                          <a:pt x="208" y="3052"/>
                          <a:pt x="208" y="3052"/>
                        </a:cubicBezTo>
                        <a:cubicBezTo>
                          <a:pt x="1551" y="3052"/>
                          <a:pt x="1551" y="3052"/>
                          <a:pt x="1551" y="3052"/>
                        </a:cubicBezTo>
                        <a:lnTo>
                          <a:pt x="1551" y="3197"/>
                        </a:lnTo>
                        <a:close/>
                        <a:moveTo>
                          <a:pt x="1551" y="2768"/>
                        </a:moveTo>
                        <a:cubicBezTo>
                          <a:pt x="1551" y="2817"/>
                          <a:pt x="1551" y="2817"/>
                          <a:pt x="1551" y="2817"/>
                        </a:cubicBezTo>
                        <a:cubicBezTo>
                          <a:pt x="208" y="2817"/>
                          <a:pt x="208" y="2817"/>
                          <a:pt x="208" y="2817"/>
                        </a:cubicBezTo>
                        <a:cubicBezTo>
                          <a:pt x="208" y="2623"/>
                          <a:pt x="208" y="2623"/>
                          <a:pt x="208" y="2623"/>
                        </a:cubicBezTo>
                        <a:cubicBezTo>
                          <a:pt x="1551" y="2623"/>
                          <a:pt x="1551" y="2623"/>
                          <a:pt x="1551" y="2623"/>
                        </a:cubicBezTo>
                        <a:lnTo>
                          <a:pt x="1551" y="2768"/>
                        </a:lnTo>
                        <a:close/>
                        <a:moveTo>
                          <a:pt x="1551" y="2387"/>
                        </a:moveTo>
                        <a:cubicBezTo>
                          <a:pt x="208" y="2387"/>
                          <a:pt x="208" y="2387"/>
                          <a:pt x="208" y="2387"/>
                        </a:cubicBezTo>
                        <a:cubicBezTo>
                          <a:pt x="208" y="2193"/>
                          <a:pt x="208" y="2193"/>
                          <a:pt x="208" y="2193"/>
                        </a:cubicBezTo>
                        <a:cubicBezTo>
                          <a:pt x="1488" y="2193"/>
                          <a:pt x="1488" y="2193"/>
                          <a:pt x="1488" y="2193"/>
                        </a:cubicBezTo>
                        <a:cubicBezTo>
                          <a:pt x="1509" y="2198"/>
                          <a:pt x="1530" y="2202"/>
                          <a:pt x="1551" y="2206"/>
                        </a:cubicBezTo>
                        <a:cubicBezTo>
                          <a:pt x="1551" y="2338"/>
                          <a:pt x="1551" y="2338"/>
                          <a:pt x="1551" y="2338"/>
                        </a:cubicBezTo>
                        <a:lnTo>
                          <a:pt x="1551" y="2387"/>
                        </a:lnTo>
                        <a:close/>
                        <a:moveTo>
                          <a:pt x="1771" y="2107"/>
                        </a:moveTo>
                        <a:cubicBezTo>
                          <a:pt x="1771" y="2107"/>
                          <a:pt x="1771" y="2107"/>
                          <a:pt x="1771" y="2107"/>
                        </a:cubicBezTo>
                        <a:cubicBezTo>
                          <a:pt x="1761" y="2108"/>
                          <a:pt x="1751" y="2108"/>
                          <a:pt x="1742" y="2108"/>
                        </a:cubicBezTo>
                        <a:cubicBezTo>
                          <a:pt x="1726" y="2108"/>
                          <a:pt x="1711" y="2108"/>
                          <a:pt x="1696" y="2107"/>
                        </a:cubicBezTo>
                        <a:cubicBezTo>
                          <a:pt x="1692" y="2107"/>
                          <a:pt x="1688" y="2106"/>
                          <a:pt x="1683" y="2106"/>
                        </a:cubicBezTo>
                        <a:cubicBezTo>
                          <a:pt x="1671" y="2105"/>
                          <a:pt x="1659" y="2105"/>
                          <a:pt x="1647" y="2103"/>
                        </a:cubicBezTo>
                        <a:cubicBezTo>
                          <a:pt x="1644" y="2103"/>
                          <a:pt x="1640" y="2103"/>
                          <a:pt x="1637" y="2103"/>
                        </a:cubicBezTo>
                        <a:cubicBezTo>
                          <a:pt x="1623" y="2101"/>
                          <a:pt x="1609" y="2099"/>
                          <a:pt x="1595" y="2097"/>
                        </a:cubicBezTo>
                        <a:cubicBezTo>
                          <a:pt x="1590" y="2096"/>
                          <a:pt x="1585" y="2096"/>
                          <a:pt x="1581" y="2095"/>
                        </a:cubicBezTo>
                        <a:cubicBezTo>
                          <a:pt x="1571" y="2093"/>
                          <a:pt x="1561" y="2091"/>
                          <a:pt x="1551" y="2089"/>
                        </a:cubicBezTo>
                        <a:cubicBezTo>
                          <a:pt x="1545" y="2088"/>
                          <a:pt x="1540" y="2088"/>
                          <a:pt x="1535" y="2086"/>
                        </a:cubicBezTo>
                        <a:cubicBezTo>
                          <a:pt x="1522" y="2084"/>
                          <a:pt x="1509" y="2081"/>
                          <a:pt x="1496" y="2077"/>
                        </a:cubicBezTo>
                        <a:cubicBezTo>
                          <a:pt x="1491" y="2076"/>
                          <a:pt x="1485" y="2075"/>
                          <a:pt x="1480" y="2073"/>
                        </a:cubicBezTo>
                        <a:cubicBezTo>
                          <a:pt x="1472" y="2071"/>
                          <a:pt x="1464" y="2069"/>
                          <a:pt x="1456" y="2066"/>
                        </a:cubicBezTo>
                        <a:cubicBezTo>
                          <a:pt x="1449" y="2064"/>
                          <a:pt x="1443" y="2062"/>
                          <a:pt x="1436" y="2060"/>
                        </a:cubicBezTo>
                        <a:cubicBezTo>
                          <a:pt x="1429" y="2058"/>
                          <a:pt x="1422" y="2055"/>
                          <a:pt x="1415" y="2053"/>
                        </a:cubicBezTo>
                        <a:cubicBezTo>
                          <a:pt x="1403" y="2049"/>
                          <a:pt x="1392" y="2045"/>
                          <a:pt x="1380" y="2040"/>
                        </a:cubicBezTo>
                        <a:cubicBezTo>
                          <a:pt x="1375" y="2038"/>
                          <a:pt x="1369" y="2036"/>
                          <a:pt x="1363" y="2034"/>
                        </a:cubicBezTo>
                        <a:cubicBezTo>
                          <a:pt x="1356" y="2030"/>
                          <a:pt x="1348" y="2027"/>
                          <a:pt x="1340" y="2024"/>
                        </a:cubicBezTo>
                        <a:cubicBezTo>
                          <a:pt x="1336" y="2022"/>
                          <a:pt x="1332" y="2020"/>
                          <a:pt x="1327" y="2018"/>
                        </a:cubicBezTo>
                        <a:cubicBezTo>
                          <a:pt x="1301" y="2006"/>
                          <a:pt x="1275" y="1992"/>
                          <a:pt x="1250" y="1978"/>
                        </a:cubicBezTo>
                        <a:cubicBezTo>
                          <a:pt x="1247" y="1976"/>
                          <a:pt x="1243" y="1974"/>
                          <a:pt x="1240" y="1973"/>
                        </a:cubicBezTo>
                        <a:cubicBezTo>
                          <a:pt x="1232" y="1968"/>
                          <a:pt x="1224" y="1963"/>
                          <a:pt x="1216" y="1958"/>
                        </a:cubicBezTo>
                        <a:cubicBezTo>
                          <a:pt x="1216" y="1958"/>
                          <a:pt x="1216" y="1958"/>
                          <a:pt x="1216" y="1958"/>
                        </a:cubicBezTo>
                        <a:cubicBezTo>
                          <a:pt x="1130" y="1905"/>
                          <a:pt x="1054" y="1839"/>
                          <a:pt x="988" y="1763"/>
                        </a:cubicBezTo>
                        <a:cubicBezTo>
                          <a:pt x="988" y="1763"/>
                          <a:pt x="988" y="1763"/>
                          <a:pt x="988" y="1763"/>
                        </a:cubicBezTo>
                        <a:cubicBezTo>
                          <a:pt x="947" y="1716"/>
                          <a:pt x="911" y="1666"/>
                          <a:pt x="880" y="1612"/>
                        </a:cubicBezTo>
                        <a:cubicBezTo>
                          <a:pt x="879" y="1610"/>
                          <a:pt x="878" y="1608"/>
                          <a:pt x="877" y="1607"/>
                        </a:cubicBezTo>
                        <a:cubicBezTo>
                          <a:pt x="868" y="1591"/>
                          <a:pt x="859" y="1574"/>
                          <a:pt x="850" y="1557"/>
                        </a:cubicBezTo>
                        <a:cubicBezTo>
                          <a:pt x="849" y="1556"/>
                          <a:pt x="849" y="1554"/>
                          <a:pt x="848" y="1552"/>
                        </a:cubicBezTo>
                        <a:cubicBezTo>
                          <a:pt x="830" y="1517"/>
                          <a:pt x="815" y="1480"/>
                          <a:pt x="801" y="1442"/>
                        </a:cubicBezTo>
                        <a:cubicBezTo>
                          <a:pt x="800" y="1437"/>
                          <a:pt x="798" y="1432"/>
                          <a:pt x="796" y="1428"/>
                        </a:cubicBezTo>
                        <a:cubicBezTo>
                          <a:pt x="792" y="1414"/>
                          <a:pt x="787" y="1399"/>
                          <a:pt x="783" y="1385"/>
                        </a:cubicBezTo>
                        <a:cubicBezTo>
                          <a:pt x="782" y="1380"/>
                          <a:pt x="780" y="1375"/>
                          <a:pt x="779" y="1369"/>
                        </a:cubicBezTo>
                        <a:cubicBezTo>
                          <a:pt x="774" y="1350"/>
                          <a:pt x="769" y="1331"/>
                          <a:pt x="765" y="1312"/>
                        </a:cubicBezTo>
                        <a:cubicBezTo>
                          <a:pt x="765" y="1312"/>
                          <a:pt x="765" y="1312"/>
                          <a:pt x="765" y="1312"/>
                        </a:cubicBezTo>
                        <a:cubicBezTo>
                          <a:pt x="752" y="1247"/>
                          <a:pt x="745" y="1180"/>
                          <a:pt x="745" y="1111"/>
                        </a:cubicBezTo>
                        <a:cubicBezTo>
                          <a:pt x="745" y="560"/>
                          <a:pt x="1191" y="114"/>
                          <a:pt x="1742" y="114"/>
                        </a:cubicBezTo>
                        <a:cubicBezTo>
                          <a:pt x="2292" y="114"/>
                          <a:pt x="2739" y="560"/>
                          <a:pt x="2739" y="1111"/>
                        </a:cubicBezTo>
                        <a:cubicBezTo>
                          <a:pt x="2739" y="1652"/>
                          <a:pt x="2308" y="2092"/>
                          <a:pt x="1771" y="21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79" name="Freeform 20"/>
                  <p:cNvSpPr>
                    <a:spLocks/>
                  </p:cNvSpPr>
                  <p:nvPr/>
                </p:nvSpPr>
                <p:spPr bwMode="auto">
                  <a:xfrm>
                    <a:off x="1485440" y="1018437"/>
                    <a:ext cx="104775" cy="39688"/>
                  </a:xfrm>
                  <a:custGeom>
                    <a:avLst/>
                    <a:gdLst>
                      <a:gd name="T0" fmla="*/ 4960 w 169"/>
                      <a:gd name="T1" fmla="*/ 18955 h 67"/>
                      <a:gd name="T2" fmla="*/ 4960 w 169"/>
                      <a:gd name="T3" fmla="*/ 34949 h 67"/>
                      <a:gd name="T4" fmla="*/ 13019 w 169"/>
                      <a:gd name="T5" fmla="*/ 38503 h 67"/>
                      <a:gd name="T6" fmla="*/ 21699 w 169"/>
                      <a:gd name="T7" fmla="*/ 34949 h 67"/>
                      <a:gd name="T8" fmla="*/ 52697 w 169"/>
                      <a:gd name="T9" fmla="*/ 23102 h 67"/>
                      <a:gd name="T10" fmla="*/ 83076 w 169"/>
                      <a:gd name="T11" fmla="*/ 34949 h 67"/>
                      <a:gd name="T12" fmla="*/ 99815 w 169"/>
                      <a:gd name="T13" fmla="*/ 34949 h 67"/>
                      <a:gd name="T14" fmla="*/ 99815 w 169"/>
                      <a:gd name="T15" fmla="*/ 18955 h 67"/>
                      <a:gd name="T16" fmla="*/ 52697 w 169"/>
                      <a:gd name="T17" fmla="*/ 0 h 67"/>
                      <a:gd name="T18" fmla="*/ 4960 w 169"/>
                      <a:gd name="T19" fmla="*/ 18955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9" h="67">
                        <a:moveTo>
                          <a:pt x="8" y="32"/>
                        </a:moveTo>
                        <a:cubicBezTo>
                          <a:pt x="0" y="40"/>
                          <a:pt x="0" y="52"/>
                          <a:pt x="8" y="59"/>
                        </a:cubicBezTo>
                        <a:cubicBezTo>
                          <a:pt x="12" y="63"/>
                          <a:pt x="16" y="65"/>
                          <a:pt x="21" y="65"/>
                        </a:cubicBezTo>
                        <a:cubicBezTo>
                          <a:pt x="26" y="65"/>
                          <a:pt x="31" y="63"/>
                          <a:pt x="35" y="59"/>
                        </a:cubicBezTo>
                        <a:cubicBezTo>
                          <a:pt x="48" y="46"/>
                          <a:pt x="66" y="39"/>
                          <a:pt x="85" y="39"/>
                        </a:cubicBezTo>
                        <a:cubicBezTo>
                          <a:pt x="103" y="39"/>
                          <a:pt x="121" y="46"/>
                          <a:pt x="134" y="59"/>
                        </a:cubicBezTo>
                        <a:cubicBezTo>
                          <a:pt x="142" y="67"/>
                          <a:pt x="154" y="67"/>
                          <a:pt x="161" y="59"/>
                        </a:cubicBezTo>
                        <a:cubicBezTo>
                          <a:pt x="169" y="52"/>
                          <a:pt x="169" y="40"/>
                          <a:pt x="161" y="32"/>
                        </a:cubicBezTo>
                        <a:cubicBezTo>
                          <a:pt x="141" y="11"/>
                          <a:pt x="114" y="0"/>
                          <a:pt x="85" y="0"/>
                        </a:cubicBezTo>
                        <a:cubicBezTo>
                          <a:pt x="56" y="0"/>
                          <a:pt x="28" y="11"/>
                          <a:pt x="8"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80" name="Freeform 21"/>
                  <p:cNvSpPr>
                    <a:spLocks/>
                  </p:cNvSpPr>
                  <p:nvPr/>
                </p:nvSpPr>
                <p:spPr bwMode="auto">
                  <a:xfrm>
                    <a:off x="1440990" y="948587"/>
                    <a:ext cx="193675" cy="71438"/>
                  </a:xfrm>
                  <a:custGeom>
                    <a:avLst/>
                    <a:gdLst>
                      <a:gd name="T0" fmla="*/ 180763 w 315"/>
                      <a:gd name="T1" fmla="*/ 70217 h 117"/>
                      <a:gd name="T2" fmla="*/ 189371 w 315"/>
                      <a:gd name="T3" fmla="*/ 67164 h 117"/>
                      <a:gd name="T4" fmla="*/ 189371 w 315"/>
                      <a:gd name="T5" fmla="*/ 50068 h 117"/>
                      <a:gd name="T6" fmla="*/ 4304 w 315"/>
                      <a:gd name="T7" fmla="*/ 50068 h 117"/>
                      <a:gd name="T8" fmla="*/ 4304 w 315"/>
                      <a:gd name="T9" fmla="*/ 67164 h 117"/>
                      <a:gd name="T10" fmla="*/ 21519 w 315"/>
                      <a:gd name="T11" fmla="*/ 67164 h 117"/>
                      <a:gd name="T12" fmla="*/ 172156 w 315"/>
                      <a:gd name="T13" fmla="*/ 67164 h 117"/>
                      <a:gd name="T14" fmla="*/ 180763 w 315"/>
                      <a:gd name="T15" fmla="*/ 70217 h 1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5" h="117">
                        <a:moveTo>
                          <a:pt x="294" y="115"/>
                        </a:moveTo>
                        <a:cubicBezTo>
                          <a:pt x="299" y="115"/>
                          <a:pt x="304" y="114"/>
                          <a:pt x="308" y="110"/>
                        </a:cubicBezTo>
                        <a:cubicBezTo>
                          <a:pt x="315" y="102"/>
                          <a:pt x="315" y="90"/>
                          <a:pt x="308" y="82"/>
                        </a:cubicBezTo>
                        <a:cubicBezTo>
                          <a:pt x="225" y="0"/>
                          <a:pt x="90" y="0"/>
                          <a:pt x="7" y="82"/>
                        </a:cubicBezTo>
                        <a:cubicBezTo>
                          <a:pt x="0" y="90"/>
                          <a:pt x="0" y="102"/>
                          <a:pt x="7" y="110"/>
                        </a:cubicBezTo>
                        <a:cubicBezTo>
                          <a:pt x="15" y="117"/>
                          <a:pt x="27" y="117"/>
                          <a:pt x="35" y="110"/>
                        </a:cubicBezTo>
                        <a:cubicBezTo>
                          <a:pt x="103" y="42"/>
                          <a:pt x="213" y="42"/>
                          <a:pt x="280" y="110"/>
                        </a:cubicBezTo>
                        <a:cubicBezTo>
                          <a:pt x="284" y="114"/>
                          <a:pt x="289" y="115"/>
                          <a:pt x="294" y="1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81" name="Freeform 22"/>
                  <p:cNvSpPr>
                    <a:spLocks/>
                  </p:cNvSpPr>
                  <p:nvPr/>
                </p:nvSpPr>
                <p:spPr bwMode="auto">
                  <a:xfrm>
                    <a:off x="1394953" y="883500"/>
                    <a:ext cx="285750" cy="98425"/>
                  </a:xfrm>
                  <a:custGeom>
                    <a:avLst/>
                    <a:gdLst>
                      <a:gd name="T0" fmla="*/ 21325 w 469"/>
                      <a:gd name="T1" fmla="*/ 93534 h 161"/>
                      <a:gd name="T2" fmla="*/ 264425 w 469"/>
                      <a:gd name="T3" fmla="*/ 93534 h 161"/>
                      <a:gd name="T4" fmla="*/ 272955 w 469"/>
                      <a:gd name="T5" fmla="*/ 97202 h 161"/>
                      <a:gd name="T6" fmla="*/ 281485 w 469"/>
                      <a:gd name="T7" fmla="*/ 93534 h 161"/>
                      <a:gd name="T8" fmla="*/ 281485 w 469"/>
                      <a:gd name="T9" fmla="*/ 77028 h 161"/>
                      <a:gd name="T10" fmla="*/ 4874 w 469"/>
                      <a:gd name="T11" fmla="*/ 77028 h 161"/>
                      <a:gd name="T12" fmla="*/ 4874 w 469"/>
                      <a:gd name="T13" fmla="*/ 93534 h 161"/>
                      <a:gd name="T14" fmla="*/ 21325 w 469"/>
                      <a:gd name="T15" fmla="*/ 93534 h 1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9" h="161">
                        <a:moveTo>
                          <a:pt x="35" y="153"/>
                        </a:moveTo>
                        <a:cubicBezTo>
                          <a:pt x="145" y="43"/>
                          <a:pt x="324" y="43"/>
                          <a:pt x="434" y="153"/>
                        </a:cubicBezTo>
                        <a:cubicBezTo>
                          <a:pt x="438" y="157"/>
                          <a:pt x="443" y="159"/>
                          <a:pt x="448" y="159"/>
                        </a:cubicBezTo>
                        <a:cubicBezTo>
                          <a:pt x="453" y="159"/>
                          <a:pt x="458" y="157"/>
                          <a:pt x="462" y="153"/>
                        </a:cubicBezTo>
                        <a:cubicBezTo>
                          <a:pt x="469" y="145"/>
                          <a:pt x="469" y="133"/>
                          <a:pt x="462" y="126"/>
                        </a:cubicBezTo>
                        <a:cubicBezTo>
                          <a:pt x="336" y="0"/>
                          <a:pt x="133" y="0"/>
                          <a:pt x="8" y="126"/>
                        </a:cubicBezTo>
                        <a:cubicBezTo>
                          <a:pt x="0" y="133"/>
                          <a:pt x="0" y="145"/>
                          <a:pt x="8" y="153"/>
                        </a:cubicBezTo>
                        <a:cubicBezTo>
                          <a:pt x="15" y="161"/>
                          <a:pt x="27" y="161"/>
                          <a:pt x="35" y="1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82" name="Oval 23"/>
                  <p:cNvSpPr>
                    <a:spLocks noChangeArrowheads="1"/>
                  </p:cNvSpPr>
                  <p:nvPr/>
                </p:nvSpPr>
                <p:spPr bwMode="auto">
                  <a:xfrm>
                    <a:off x="2061703" y="848575"/>
                    <a:ext cx="233363" cy="2317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83" name="Freeform 24"/>
                  <p:cNvSpPr>
                    <a:spLocks noEditPoints="1"/>
                  </p:cNvSpPr>
                  <p:nvPr/>
                </p:nvSpPr>
                <p:spPr bwMode="auto">
                  <a:xfrm>
                    <a:off x="1350503" y="1094637"/>
                    <a:ext cx="969963" cy="390525"/>
                  </a:xfrm>
                  <a:custGeom>
                    <a:avLst/>
                    <a:gdLst>
                      <a:gd name="T0" fmla="*/ 849254 w 1583"/>
                      <a:gd name="T1" fmla="*/ 0 h 638"/>
                      <a:gd name="T2" fmla="*/ 805749 w 1583"/>
                      <a:gd name="T3" fmla="*/ 0 h 638"/>
                      <a:gd name="T4" fmla="*/ 712001 w 1583"/>
                      <a:gd name="T5" fmla="*/ 44072 h 638"/>
                      <a:gd name="T6" fmla="*/ 577198 w 1583"/>
                      <a:gd name="T7" fmla="*/ 214850 h 638"/>
                      <a:gd name="T8" fmla="*/ 438107 w 1583"/>
                      <a:gd name="T9" fmla="*/ 223419 h 638"/>
                      <a:gd name="T10" fmla="*/ 379284 w 1583"/>
                      <a:gd name="T11" fmla="*/ 65496 h 638"/>
                      <a:gd name="T12" fmla="*/ 344358 w 1583"/>
                      <a:gd name="T13" fmla="*/ 41623 h 638"/>
                      <a:gd name="T14" fmla="*/ 39215 w 1583"/>
                      <a:gd name="T15" fmla="*/ 41623 h 638"/>
                      <a:gd name="T16" fmla="*/ 8578 w 1583"/>
                      <a:gd name="T17" fmla="*/ 57538 h 638"/>
                      <a:gd name="T18" fmla="*/ 4289 w 1583"/>
                      <a:gd name="T19" fmla="*/ 91816 h 638"/>
                      <a:gd name="T20" fmla="*/ 87621 w 1583"/>
                      <a:gd name="T21" fmla="*/ 313399 h 638"/>
                      <a:gd name="T22" fmla="*/ 122547 w 1583"/>
                      <a:gd name="T23" fmla="*/ 337272 h 638"/>
                      <a:gd name="T24" fmla="*/ 427078 w 1583"/>
                      <a:gd name="T25" fmla="*/ 337272 h 638"/>
                      <a:gd name="T26" fmla="*/ 457715 w 1583"/>
                      <a:gd name="T27" fmla="*/ 321357 h 638"/>
                      <a:gd name="T28" fmla="*/ 458940 w 1583"/>
                      <a:gd name="T29" fmla="*/ 318908 h 638"/>
                      <a:gd name="T30" fmla="*/ 574135 w 1583"/>
                      <a:gd name="T31" fmla="*/ 319520 h 638"/>
                      <a:gd name="T32" fmla="*/ 639085 w 1583"/>
                      <a:gd name="T33" fmla="*/ 295648 h 638"/>
                      <a:gd name="T34" fmla="*/ 685040 w 1583"/>
                      <a:gd name="T35" fmla="*/ 237498 h 638"/>
                      <a:gd name="T36" fmla="*/ 685040 w 1583"/>
                      <a:gd name="T37" fmla="*/ 390525 h 638"/>
                      <a:gd name="T38" fmla="*/ 969963 w 1583"/>
                      <a:gd name="T39" fmla="*/ 390525 h 638"/>
                      <a:gd name="T40" fmla="*/ 969963 w 1583"/>
                      <a:gd name="T41" fmla="*/ 120585 h 638"/>
                      <a:gd name="T42" fmla="*/ 849254 w 1583"/>
                      <a:gd name="T43" fmla="*/ 0 h 638"/>
                      <a:gd name="T44" fmla="*/ 39215 w 1583"/>
                      <a:gd name="T45" fmla="*/ 78350 h 638"/>
                      <a:gd name="T46" fmla="*/ 344358 w 1583"/>
                      <a:gd name="T47" fmla="*/ 78350 h 638"/>
                      <a:gd name="T48" fmla="*/ 399505 w 1583"/>
                      <a:gd name="T49" fmla="*/ 225868 h 638"/>
                      <a:gd name="T50" fmla="*/ 354775 w 1583"/>
                      <a:gd name="T51" fmla="*/ 274224 h 638"/>
                      <a:gd name="T52" fmla="*/ 363966 w 1583"/>
                      <a:gd name="T53" fmla="*/ 299933 h 638"/>
                      <a:gd name="T54" fmla="*/ 122547 w 1583"/>
                      <a:gd name="T55" fmla="*/ 299933 h 638"/>
                      <a:gd name="T56" fmla="*/ 39215 w 1583"/>
                      <a:gd name="T57" fmla="*/ 78350 h 6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83" h="638">
                        <a:moveTo>
                          <a:pt x="1386" y="0"/>
                        </a:moveTo>
                        <a:cubicBezTo>
                          <a:pt x="1315" y="0"/>
                          <a:pt x="1315" y="0"/>
                          <a:pt x="1315" y="0"/>
                        </a:cubicBezTo>
                        <a:cubicBezTo>
                          <a:pt x="1253" y="0"/>
                          <a:pt x="1198" y="28"/>
                          <a:pt x="1162" y="72"/>
                        </a:cubicBezTo>
                        <a:cubicBezTo>
                          <a:pt x="942" y="351"/>
                          <a:pt x="942" y="351"/>
                          <a:pt x="942" y="351"/>
                        </a:cubicBezTo>
                        <a:cubicBezTo>
                          <a:pt x="715" y="365"/>
                          <a:pt x="715" y="365"/>
                          <a:pt x="715" y="365"/>
                        </a:cubicBezTo>
                        <a:cubicBezTo>
                          <a:pt x="619" y="107"/>
                          <a:pt x="619" y="107"/>
                          <a:pt x="619" y="107"/>
                        </a:cubicBezTo>
                        <a:cubicBezTo>
                          <a:pt x="610" y="84"/>
                          <a:pt x="587" y="68"/>
                          <a:pt x="562" y="68"/>
                        </a:cubicBezTo>
                        <a:cubicBezTo>
                          <a:pt x="64" y="68"/>
                          <a:pt x="64" y="68"/>
                          <a:pt x="64" y="68"/>
                        </a:cubicBezTo>
                        <a:cubicBezTo>
                          <a:pt x="44" y="68"/>
                          <a:pt x="26" y="78"/>
                          <a:pt x="14" y="94"/>
                        </a:cubicBezTo>
                        <a:cubicBezTo>
                          <a:pt x="3" y="110"/>
                          <a:pt x="0" y="131"/>
                          <a:pt x="7" y="150"/>
                        </a:cubicBezTo>
                        <a:cubicBezTo>
                          <a:pt x="143" y="512"/>
                          <a:pt x="143" y="512"/>
                          <a:pt x="143" y="512"/>
                        </a:cubicBezTo>
                        <a:cubicBezTo>
                          <a:pt x="152" y="535"/>
                          <a:pt x="174" y="551"/>
                          <a:pt x="200" y="551"/>
                        </a:cubicBezTo>
                        <a:cubicBezTo>
                          <a:pt x="697" y="551"/>
                          <a:pt x="697" y="551"/>
                          <a:pt x="697" y="551"/>
                        </a:cubicBezTo>
                        <a:cubicBezTo>
                          <a:pt x="717" y="551"/>
                          <a:pt x="736" y="541"/>
                          <a:pt x="747" y="525"/>
                        </a:cubicBezTo>
                        <a:cubicBezTo>
                          <a:pt x="748" y="524"/>
                          <a:pt x="748" y="523"/>
                          <a:pt x="749" y="521"/>
                        </a:cubicBezTo>
                        <a:cubicBezTo>
                          <a:pt x="937" y="522"/>
                          <a:pt x="937" y="522"/>
                          <a:pt x="937" y="522"/>
                        </a:cubicBezTo>
                        <a:cubicBezTo>
                          <a:pt x="981" y="522"/>
                          <a:pt x="1021" y="511"/>
                          <a:pt x="1043" y="483"/>
                        </a:cubicBezTo>
                        <a:cubicBezTo>
                          <a:pt x="1118" y="388"/>
                          <a:pt x="1118" y="388"/>
                          <a:pt x="1118" y="388"/>
                        </a:cubicBezTo>
                        <a:cubicBezTo>
                          <a:pt x="1118" y="638"/>
                          <a:pt x="1118" y="638"/>
                          <a:pt x="1118" y="638"/>
                        </a:cubicBezTo>
                        <a:cubicBezTo>
                          <a:pt x="1583" y="638"/>
                          <a:pt x="1583" y="638"/>
                          <a:pt x="1583" y="638"/>
                        </a:cubicBezTo>
                        <a:cubicBezTo>
                          <a:pt x="1583" y="197"/>
                          <a:pt x="1583" y="197"/>
                          <a:pt x="1583" y="197"/>
                        </a:cubicBezTo>
                        <a:cubicBezTo>
                          <a:pt x="1583" y="88"/>
                          <a:pt x="1495" y="0"/>
                          <a:pt x="1386" y="0"/>
                        </a:cubicBezTo>
                        <a:close/>
                        <a:moveTo>
                          <a:pt x="64" y="128"/>
                        </a:moveTo>
                        <a:cubicBezTo>
                          <a:pt x="562" y="128"/>
                          <a:pt x="562" y="128"/>
                          <a:pt x="562" y="128"/>
                        </a:cubicBezTo>
                        <a:cubicBezTo>
                          <a:pt x="652" y="369"/>
                          <a:pt x="652" y="369"/>
                          <a:pt x="652" y="369"/>
                        </a:cubicBezTo>
                        <a:cubicBezTo>
                          <a:pt x="610" y="371"/>
                          <a:pt x="578" y="406"/>
                          <a:pt x="579" y="448"/>
                        </a:cubicBezTo>
                        <a:cubicBezTo>
                          <a:pt x="580" y="464"/>
                          <a:pt x="585" y="478"/>
                          <a:pt x="594" y="490"/>
                        </a:cubicBezTo>
                        <a:cubicBezTo>
                          <a:pt x="200" y="490"/>
                          <a:pt x="200" y="490"/>
                          <a:pt x="200" y="490"/>
                        </a:cubicBezTo>
                        <a:lnTo>
                          <a:pt x="64" y="1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84" name="Freeform 25"/>
                  <p:cNvSpPr>
                    <a:spLocks/>
                  </p:cNvSpPr>
                  <p:nvPr/>
                </p:nvSpPr>
                <p:spPr bwMode="auto">
                  <a:xfrm>
                    <a:off x="1493378" y="1440712"/>
                    <a:ext cx="495300" cy="38100"/>
                  </a:xfrm>
                  <a:custGeom>
                    <a:avLst/>
                    <a:gdLst>
                      <a:gd name="T0" fmla="*/ 476910 w 808"/>
                      <a:gd name="T1" fmla="*/ 0 h 61"/>
                      <a:gd name="T2" fmla="*/ 19003 w 808"/>
                      <a:gd name="T3" fmla="*/ 0 h 61"/>
                      <a:gd name="T4" fmla="*/ 0 w 808"/>
                      <a:gd name="T5" fmla="*/ 19362 h 61"/>
                      <a:gd name="T6" fmla="*/ 19003 w 808"/>
                      <a:gd name="T7" fmla="*/ 38100 h 61"/>
                      <a:gd name="T8" fmla="*/ 476910 w 808"/>
                      <a:gd name="T9" fmla="*/ 38100 h 61"/>
                      <a:gd name="T10" fmla="*/ 495300 w 808"/>
                      <a:gd name="T11" fmla="*/ 19362 h 61"/>
                      <a:gd name="T12" fmla="*/ 476910 w 808"/>
                      <a:gd name="T13" fmla="*/ 0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8" h="61">
                        <a:moveTo>
                          <a:pt x="778" y="0"/>
                        </a:moveTo>
                        <a:cubicBezTo>
                          <a:pt x="31" y="0"/>
                          <a:pt x="31" y="0"/>
                          <a:pt x="31" y="0"/>
                        </a:cubicBezTo>
                        <a:cubicBezTo>
                          <a:pt x="14" y="0"/>
                          <a:pt x="0" y="14"/>
                          <a:pt x="0" y="31"/>
                        </a:cubicBezTo>
                        <a:cubicBezTo>
                          <a:pt x="0" y="47"/>
                          <a:pt x="14" y="61"/>
                          <a:pt x="31" y="61"/>
                        </a:cubicBezTo>
                        <a:cubicBezTo>
                          <a:pt x="778" y="61"/>
                          <a:pt x="778" y="61"/>
                          <a:pt x="778" y="61"/>
                        </a:cubicBezTo>
                        <a:cubicBezTo>
                          <a:pt x="794" y="61"/>
                          <a:pt x="808" y="47"/>
                          <a:pt x="808" y="31"/>
                        </a:cubicBezTo>
                        <a:cubicBezTo>
                          <a:pt x="808" y="14"/>
                          <a:pt x="794" y="0"/>
                          <a:pt x="77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sp>
              <p:nvSpPr>
                <p:cNvPr id="170" name="テキスト ボックス 270"/>
                <p:cNvSpPr txBox="1">
                  <a:spLocks noChangeArrowheads="1"/>
                </p:cNvSpPr>
                <p:nvPr/>
              </p:nvSpPr>
              <p:spPr bwMode="auto">
                <a:xfrm>
                  <a:off x="1250" y="8945"/>
                  <a:ext cx="1434" cy="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79285" tIns="143428" rIns="179285" bIns="143428" anchor="t" anchorCtr="0" upright="1">
                  <a:noAutofit/>
                </a:bodyPr>
                <a:lstStyle/>
                <a:p>
                  <a:pPr algn="ctr">
                    <a:lnSpc>
                      <a:spcPts val="1000"/>
                    </a:lnSpc>
                  </a:pPr>
                  <a:r>
                    <a:rPr lang="ja-JP" altLang="en-US" sz="700" u="sng">
                      <a:solidFill>
                        <a:srgbClr val="000000"/>
                      </a:solidFill>
                      <a:latin typeface="ＭＳ 明朝" panose="02020609040205080304" pitchFamily="17" charset="-128"/>
                      <a:ea typeface="Meiryo UI" panose="020B0604030504040204" pitchFamily="50" charset="-128"/>
                      <a:cs typeface="Times New Roman" panose="02020603050405020304" pitchFamily="18" charset="0"/>
                    </a:rPr>
                    <a:t>出先</a:t>
                  </a:r>
                  <a:endParaRPr lang="ja-JP" altLang="en-US" sz="1200" kern="100" spc="-60">
                    <a:latin typeface="ＭＳ 明朝" panose="02020609040205080304" pitchFamily="17" charset="-128"/>
                    <a:ea typeface="ＭＳ 明朝" panose="02020609040205080304" pitchFamily="17" charset="-128"/>
                    <a:cs typeface="Times New Roman" panose="02020603050405020304" pitchFamily="18" charset="0"/>
                  </a:endParaRPr>
                </a:p>
                <a:p>
                  <a:pPr algn="ctr">
                    <a:lnSpc>
                      <a:spcPts val="1000"/>
                    </a:lnSpc>
                  </a:pPr>
                  <a:r>
                    <a:rPr lang="ja-JP" altLang="en-US" sz="700" u="sng">
                      <a:solidFill>
                        <a:srgbClr val="000000"/>
                      </a:solidFill>
                      <a:latin typeface="ＭＳ 明朝" panose="02020609040205080304" pitchFamily="17" charset="-128"/>
                      <a:ea typeface="Meiryo UI" panose="020B0604030504040204" pitchFamily="50" charset="-128"/>
                      <a:cs typeface="Times New Roman" panose="02020603050405020304" pitchFamily="18" charset="0"/>
                    </a:rPr>
                    <a:t>出張先</a:t>
                  </a:r>
                  <a:endParaRPr lang="ja-JP" altLang="en-US" sz="1200" kern="100" spc="-60">
                    <a:latin typeface="ＭＳ 明朝" panose="02020609040205080304" pitchFamily="17" charset="-128"/>
                    <a:ea typeface="ＭＳ 明朝" panose="02020609040205080304" pitchFamily="17" charset="-128"/>
                    <a:cs typeface="Times New Roman" panose="02020603050405020304" pitchFamily="18" charset="0"/>
                  </a:endParaRPr>
                </a:p>
              </p:txBody>
            </p:sp>
            <p:grpSp>
              <p:nvGrpSpPr>
                <p:cNvPr id="171" name="グループ化 170"/>
                <p:cNvGrpSpPr>
                  <a:grpSpLocks/>
                </p:cNvGrpSpPr>
                <p:nvPr/>
              </p:nvGrpSpPr>
              <p:grpSpPr bwMode="auto">
                <a:xfrm>
                  <a:off x="4334" y="8307"/>
                  <a:ext cx="898" cy="638"/>
                  <a:chOff x="2031864" y="263173"/>
                  <a:chExt cx="816725" cy="419838"/>
                </a:xfrm>
              </p:grpSpPr>
              <p:sp>
                <p:nvSpPr>
                  <p:cNvPr id="176" name="Freeform 23"/>
                  <p:cNvSpPr>
                    <a:spLocks noEditPoints="1"/>
                  </p:cNvSpPr>
                  <p:nvPr/>
                </p:nvSpPr>
                <p:spPr bwMode="auto">
                  <a:xfrm>
                    <a:off x="2402160" y="266257"/>
                    <a:ext cx="446429" cy="324032"/>
                  </a:xfrm>
                  <a:custGeom>
                    <a:avLst/>
                    <a:gdLst>
                      <a:gd name="T0" fmla="*/ 421580 w 5803"/>
                      <a:gd name="T1" fmla="*/ 0 h 4212"/>
                      <a:gd name="T2" fmla="*/ 31926 w 5803"/>
                      <a:gd name="T3" fmla="*/ 16925 h 4212"/>
                      <a:gd name="T4" fmla="*/ 0 w 5803"/>
                      <a:gd name="T5" fmla="*/ 324032 h 4212"/>
                      <a:gd name="T6" fmla="*/ 196558 w 5803"/>
                      <a:gd name="T7" fmla="*/ 272642 h 4212"/>
                      <a:gd name="T8" fmla="*/ 254410 w 5803"/>
                      <a:gd name="T9" fmla="*/ 324032 h 4212"/>
                      <a:gd name="T10" fmla="*/ 446429 w 5803"/>
                      <a:gd name="T11" fmla="*/ 16925 h 4212"/>
                      <a:gd name="T12" fmla="*/ 90624 w 5803"/>
                      <a:gd name="T13" fmla="*/ 229176 h 4212"/>
                      <a:gd name="T14" fmla="*/ 35388 w 5803"/>
                      <a:gd name="T15" fmla="*/ 197173 h 4212"/>
                      <a:gd name="T16" fmla="*/ 90624 w 5803"/>
                      <a:gd name="T17" fmla="*/ 229176 h 4212"/>
                      <a:gd name="T18" fmla="*/ 35388 w 5803"/>
                      <a:gd name="T19" fmla="*/ 159554 h 4212"/>
                      <a:gd name="T20" fmla="*/ 90624 w 5803"/>
                      <a:gd name="T21" fmla="*/ 127628 h 4212"/>
                      <a:gd name="T22" fmla="*/ 90624 w 5803"/>
                      <a:gd name="T23" fmla="*/ 87778 h 4212"/>
                      <a:gd name="T24" fmla="*/ 35388 w 5803"/>
                      <a:gd name="T25" fmla="*/ 55775 h 4212"/>
                      <a:gd name="T26" fmla="*/ 90624 w 5803"/>
                      <a:gd name="T27" fmla="*/ 87778 h 4212"/>
                      <a:gd name="T28" fmla="*/ 145861 w 5803"/>
                      <a:gd name="T29" fmla="*/ 231023 h 4212"/>
                      <a:gd name="T30" fmla="*/ 200943 w 5803"/>
                      <a:gd name="T31" fmla="*/ 199174 h 4212"/>
                      <a:gd name="T32" fmla="*/ 200943 w 5803"/>
                      <a:gd name="T33" fmla="*/ 161401 h 4212"/>
                      <a:gd name="T34" fmla="*/ 145861 w 5803"/>
                      <a:gd name="T35" fmla="*/ 129397 h 4212"/>
                      <a:gd name="T36" fmla="*/ 200943 w 5803"/>
                      <a:gd name="T37" fmla="*/ 161401 h 4212"/>
                      <a:gd name="T38" fmla="*/ 145861 w 5803"/>
                      <a:gd name="T39" fmla="*/ 87778 h 4212"/>
                      <a:gd name="T40" fmla="*/ 200943 w 5803"/>
                      <a:gd name="T41" fmla="*/ 55775 h 4212"/>
                      <a:gd name="T42" fmla="*/ 311416 w 5803"/>
                      <a:gd name="T43" fmla="*/ 231023 h 4212"/>
                      <a:gd name="T44" fmla="*/ 256179 w 5803"/>
                      <a:gd name="T45" fmla="*/ 199174 h 4212"/>
                      <a:gd name="T46" fmla="*/ 311416 w 5803"/>
                      <a:gd name="T47" fmla="*/ 231023 h 4212"/>
                      <a:gd name="T48" fmla="*/ 256179 w 5803"/>
                      <a:gd name="T49" fmla="*/ 161401 h 4212"/>
                      <a:gd name="T50" fmla="*/ 311416 w 5803"/>
                      <a:gd name="T51" fmla="*/ 129397 h 4212"/>
                      <a:gd name="T52" fmla="*/ 311416 w 5803"/>
                      <a:gd name="T53" fmla="*/ 87778 h 4212"/>
                      <a:gd name="T54" fmla="*/ 256179 w 5803"/>
                      <a:gd name="T55" fmla="*/ 55775 h 4212"/>
                      <a:gd name="T56" fmla="*/ 311416 w 5803"/>
                      <a:gd name="T57" fmla="*/ 87778 h 4212"/>
                      <a:gd name="T58" fmla="*/ 366498 w 5803"/>
                      <a:gd name="T59" fmla="*/ 229176 h 4212"/>
                      <a:gd name="T60" fmla="*/ 421734 w 5803"/>
                      <a:gd name="T61" fmla="*/ 197173 h 4212"/>
                      <a:gd name="T62" fmla="*/ 421734 w 5803"/>
                      <a:gd name="T63" fmla="*/ 159554 h 4212"/>
                      <a:gd name="T64" fmla="*/ 366498 w 5803"/>
                      <a:gd name="T65" fmla="*/ 127628 h 4212"/>
                      <a:gd name="T66" fmla="*/ 421734 w 5803"/>
                      <a:gd name="T67" fmla="*/ 159554 h 4212"/>
                      <a:gd name="T68" fmla="*/ 366498 w 5803"/>
                      <a:gd name="T69" fmla="*/ 87778 h 4212"/>
                      <a:gd name="T70" fmla="*/ 421734 w 5803"/>
                      <a:gd name="T71" fmla="*/ 55775 h 42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803" h="4212">
                        <a:moveTo>
                          <a:pt x="5480" y="220"/>
                        </a:moveTo>
                        <a:lnTo>
                          <a:pt x="5480" y="0"/>
                        </a:lnTo>
                        <a:lnTo>
                          <a:pt x="415" y="0"/>
                        </a:lnTo>
                        <a:lnTo>
                          <a:pt x="415" y="220"/>
                        </a:lnTo>
                        <a:lnTo>
                          <a:pt x="0" y="220"/>
                        </a:lnTo>
                        <a:lnTo>
                          <a:pt x="0" y="4212"/>
                        </a:lnTo>
                        <a:lnTo>
                          <a:pt x="2555" y="4212"/>
                        </a:lnTo>
                        <a:lnTo>
                          <a:pt x="2555" y="3544"/>
                        </a:lnTo>
                        <a:lnTo>
                          <a:pt x="3307" y="3544"/>
                        </a:lnTo>
                        <a:lnTo>
                          <a:pt x="3307" y="4212"/>
                        </a:lnTo>
                        <a:lnTo>
                          <a:pt x="5803" y="4212"/>
                        </a:lnTo>
                        <a:lnTo>
                          <a:pt x="5803" y="220"/>
                        </a:lnTo>
                        <a:lnTo>
                          <a:pt x="5480" y="220"/>
                        </a:lnTo>
                        <a:close/>
                        <a:moveTo>
                          <a:pt x="1178" y="2979"/>
                        </a:moveTo>
                        <a:lnTo>
                          <a:pt x="460" y="2979"/>
                        </a:lnTo>
                        <a:lnTo>
                          <a:pt x="460" y="2563"/>
                        </a:lnTo>
                        <a:lnTo>
                          <a:pt x="1178" y="2563"/>
                        </a:lnTo>
                        <a:lnTo>
                          <a:pt x="1178" y="2979"/>
                        </a:lnTo>
                        <a:close/>
                        <a:moveTo>
                          <a:pt x="1178" y="2074"/>
                        </a:moveTo>
                        <a:lnTo>
                          <a:pt x="460" y="2074"/>
                        </a:lnTo>
                        <a:lnTo>
                          <a:pt x="460" y="1659"/>
                        </a:lnTo>
                        <a:lnTo>
                          <a:pt x="1178" y="1659"/>
                        </a:lnTo>
                        <a:lnTo>
                          <a:pt x="1178" y="2074"/>
                        </a:lnTo>
                        <a:close/>
                        <a:moveTo>
                          <a:pt x="1178" y="1141"/>
                        </a:moveTo>
                        <a:lnTo>
                          <a:pt x="460" y="1141"/>
                        </a:lnTo>
                        <a:lnTo>
                          <a:pt x="460" y="725"/>
                        </a:lnTo>
                        <a:lnTo>
                          <a:pt x="1178" y="725"/>
                        </a:lnTo>
                        <a:lnTo>
                          <a:pt x="1178" y="1141"/>
                        </a:lnTo>
                        <a:close/>
                        <a:moveTo>
                          <a:pt x="2612" y="3003"/>
                        </a:moveTo>
                        <a:lnTo>
                          <a:pt x="1896" y="3003"/>
                        </a:lnTo>
                        <a:lnTo>
                          <a:pt x="1896" y="2589"/>
                        </a:lnTo>
                        <a:lnTo>
                          <a:pt x="2612" y="2589"/>
                        </a:lnTo>
                        <a:lnTo>
                          <a:pt x="2612" y="3003"/>
                        </a:lnTo>
                        <a:close/>
                        <a:moveTo>
                          <a:pt x="2612" y="2098"/>
                        </a:moveTo>
                        <a:lnTo>
                          <a:pt x="1896" y="2098"/>
                        </a:lnTo>
                        <a:lnTo>
                          <a:pt x="1896" y="1682"/>
                        </a:lnTo>
                        <a:lnTo>
                          <a:pt x="2612" y="1682"/>
                        </a:lnTo>
                        <a:lnTo>
                          <a:pt x="2612" y="2098"/>
                        </a:lnTo>
                        <a:close/>
                        <a:moveTo>
                          <a:pt x="2612" y="1141"/>
                        </a:moveTo>
                        <a:lnTo>
                          <a:pt x="1896" y="1141"/>
                        </a:lnTo>
                        <a:lnTo>
                          <a:pt x="1896" y="725"/>
                        </a:lnTo>
                        <a:lnTo>
                          <a:pt x="2612" y="725"/>
                        </a:lnTo>
                        <a:lnTo>
                          <a:pt x="2612" y="1141"/>
                        </a:lnTo>
                        <a:close/>
                        <a:moveTo>
                          <a:pt x="4048" y="3003"/>
                        </a:moveTo>
                        <a:lnTo>
                          <a:pt x="3330" y="3003"/>
                        </a:lnTo>
                        <a:lnTo>
                          <a:pt x="3330" y="2589"/>
                        </a:lnTo>
                        <a:lnTo>
                          <a:pt x="4048" y="2589"/>
                        </a:lnTo>
                        <a:lnTo>
                          <a:pt x="4048" y="3003"/>
                        </a:lnTo>
                        <a:close/>
                        <a:moveTo>
                          <a:pt x="4048" y="2098"/>
                        </a:moveTo>
                        <a:lnTo>
                          <a:pt x="3330" y="2098"/>
                        </a:lnTo>
                        <a:lnTo>
                          <a:pt x="3330" y="1682"/>
                        </a:lnTo>
                        <a:lnTo>
                          <a:pt x="4048" y="1682"/>
                        </a:lnTo>
                        <a:lnTo>
                          <a:pt x="4048" y="2098"/>
                        </a:lnTo>
                        <a:close/>
                        <a:moveTo>
                          <a:pt x="4048" y="1141"/>
                        </a:moveTo>
                        <a:lnTo>
                          <a:pt x="3330" y="1141"/>
                        </a:lnTo>
                        <a:lnTo>
                          <a:pt x="3330" y="725"/>
                        </a:lnTo>
                        <a:lnTo>
                          <a:pt x="4048" y="725"/>
                        </a:lnTo>
                        <a:lnTo>
                          <a:pt x="4048" y="1141"/>
                        </a:lnTo>
                        <a:close/>
                        <a:moveTo>
                          <a:pt x="5482" y="2979"/>
                        </a:moveTo>
                        <a:lnTo>
                          <a:pt x="4764" y="2979"/>
                        </a:lnTo>
                        <a:lnTo>
                          <a:pt x="4764" y="2563"/>
                        </a:lnTo>
                        <a:lnTo>
                          <a:pt x="5482" y="2563"/>
                        </a:lnTo>
                        <a:lnTo>
                          <a:pt x="5482" y="2979"/>
                        </a:lnTo>
                        <a:close/>
                        <a:moveTo>
                          <a:pt x="5482" y="2074"/>
                        </a:moveTo>
                        <a:lnTo>
                          <a:pt x="4764" y="2074"/>
                        </a:lnTo>
                        <a:lnTo>
                          <a:pt x="4764" y="1659"/>
                        </a:lnTo>
                        <a:lnTo>
                          <a:pt x="5482" y="1659"/>
                        </a:lnTo>
                        <a:lnTo>
                          <a:pt x="5482" y="2074"/>
                        </a:lnTo>
                        <a:close/>
                        <a:moveTo>
                          <a:pt x="5482" y="1141"/>
                        </a:moveTo>
                        <a:lnTo>
                          <a:pt x="4764" y="1141"/>
                        </a:lnTo>
                        <a:lnTo>
                          <a:pt x="4764" y="725"/>
                        </a:lnTo>
                        <a:lnTo>
                          <a:pt x="5482" y="725"/>
                        </a:lnTo>
                        <a:lnTo>
                          <a:pt x="5482" y="1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77" name="Freeform 24"/>
                  <p:cNvSpPr>
                    <a:spLocks noEditPoints="1"/>
                  </p:cNvSpPr>
                  <p:nvPr/>
                </p:nvSpPr>
                <p:spPr bwMode="auto">
                  <a:xfrm>
                    <a:off x="2031864" y="263173"/>
                    <a:ext cx="335847" cy="419838"/>
                  </a:xfrm>
                  <a:custGeom>
                    <a:avLst/>
                    <a:gdLst>
                      <a:gd name="T0" fmla="*/ 299917 w 5814"/>
                      <a:gd name="T1" fmla="*/ 23857 h 7268"/>
                      <a:gd name="T2" fmla="*/ 299917 w 5814"/>
                      <a:gd name="T3" fmla="*/ 0 h 7268"/>
                      <a:gd name="T4" fmla="*/ 35930 w 5814"/>
                      <a:gd name="T5" fmla="*/ 0 h 7268"/>
                      <a:gd name="T6" fmla="*/ 35930 w 5814"/>
                      <a:gd name="T7" fmla="*/ 23857 h 7268"/>
                      <a:gd name="T8" fmla="*/ 0 w 5814"/>
                      <a:gd name="T9" fmla="*/ 23857 h 7268"/>
                      <a:gd name="T10" fmla="*/ 0 w 5814"/>
                      <a:gd name="T11" fmla="*/ 419838 h 7268"/>
                      <a:gd name="T12" fmla="*/ 131994 w 5814"/>
                      <a:gd name="T13" fmla="*/ 419838 h 7268"/>
                      <a:gd name="T14" fmla="*/ 131994 w 5814"/>
                      <a:gd name="T15" fmla="*/ 359820 h 7268"/>
                      <a:gd name="T16" fmla="*/ 203853 w 5814"/>
                      <a:gd name="T17" fmla="*/ 359820 h 7268"/>
                      <a:gd name="T18" fmla="*/ 203853 w 5814"/>
                      <a:gd name="T19" fmla="*/ 419838 h 7268"/>
                      <a:gd name="T20" fmla="*/ 335847 w 5814"/>
                      <a:gd name="T21" fmla="*/ 419838 h 7268"/>
                      <a:gd name="T22" fmla="*/ 335847 w 5814"/>
                      <a:gd name="T23" fmla="*/ 23857 h 7268"/>
                      <a:gd name="T24" fmla="*/ 299917 w 5814"/>
                      <a:gd name="T25" fmla="*/ 23857 h 7268"/>
                      <a:gd name="T26" fmla="*/ 294198 w 5814"/>
                      <a:gd name="T27" fmla="*/ 311759 h 7268"/>
                      <a:gd name="T28" fmla="*/ 39454 w 5814"/>
                      <a:gd name="T29" fmla="*/ 311759 h 7268"/>
                      <a:gd name="T30" fmla="*/ 39454 w 5814"/>
                      <a:gd name="T31" fmla="*/ 287902 h 7268"/>
                      <a:gd name="T32" fmla="*/ 294198 w 5814"/>
                      <a:gd name="T33" fmla="*/ 287902 h 7268"/>
                      <a:gd name="T34" fmla="*/ 294198 w 5814"/>
                      <a:gd name="T35" fmla="*/ 311759 h 7268"/>
                      <a:gd name="T36" fmla="*/ 294198 w 5814"/>
                      <a:gd name="T37" fmla="*/ 240823 h 7268"/>
                      <a:gd name="T38" fmla="*/ 39454 w 5814"/>
                      <a:gd name="T39" fmla="*/ 240823 h 7268"/>
                      <a:gd name="T40" fmla="*/ 39454 w 5814"/>
                      <a:gd name="T41" fmla="*/ 216793 h 7268"/>
                      <a:gd name="T42" fmla="*/ 294198 w 5814"/>
                      <a:gd name="T43" fmla="*/ 216793 h 7268"/>
                      <a:gd name="T44" fmla="*/ 294198 w 5814"/>
                      <a:gd name="T45" fmla="*/ 240823 h 7268"/>
                      <a:gd name="T46" fmla="*/ 294198 w 5814"/>
                      <a:gd name="T47" fmla="*/ 169714 h 7268"/>
                      <a:gd name="T48" fmla="*/ 39454 w 5814"/>
                      <a:gd name="T49" fmla="*/ 169714 h 7268"/>
                      <a:gd name="T50" fmla="*/ 39454 w 5814"/>
                      <a:gd name="T51" fmla="*/ 145742 h 7268"/>
                      <a:gd name="T52" fmla="*/ 294198 w 5814"/>
                      <a:gd name="T53" fmla="*/ 145742 h 7268"/>
                      <a:gd name="T54" fmla="*/ 294198 w 5814"/>
                      <a:gd name="T55" fmla="*/ 169714 h 7268"/>
                      <a:gd name="T56" fmla="*/ 294198 w 5814"/>
                      <a:gd name="T57" fmla="*/ 98663 h 7268"/>
                      <a:gd name="T58" fmla="*/ 39454 w 5814"/>
                      <a:gd name="T59" fmla="*/ 98663 h 7268"/>
                      <a:gd name="T60" fmla="*/ 39454 w 5814"/>
                      <a:gd name="T61" fmla="*/ 74633 h 7268"/>
                      <a:gd name="T62" fmla="*/ 294198 w 5814"/>
                      <a:gd name="T63" fmla="*/ 74633 h 7268"/>
                      <a:gd name="T64" fmla="*/ 294198 w 5814"/>
                      <a:gd name="T65" fmla="*/ 98663 h 72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814" h="7268">
                        <a:moveTo>
                          <a:pt x="5192" y="413"/>
                        </a:moveTo>
                        <a:lnTo>
                          <a:pt x="5192" y="0"/>
                        </a:lnTo>
                        <a:lnTo>
                          <a:pt x="622" y="0"/>
                        </a:lnTo>
                        <a:lnTo>
                          <a:pt x="622" y="413"/>
                        </a:lnTo>
                        <a:lnTo>
                          <a:pt x="0" y="413"/>
                        </a:lnTo>
                        <a:lnTo>
                          <a:pt x="0" y="7268"/>
                        </a:lnTo>
                        <a:lnTo>
                          <a:pt x="2285" y="7268"/>
                        </a:lnTo>
                        <a:lnTo>
                          <a:pt x="2285" y="6229"/>
                        </a:lnTo>
                        <a:lnTo>
                          <a:pt x="3529" y="6229"/>
                        </a:lnTo>
                        <a:lnTo>
                          <a:pt x="3529" y="7268"/>
                        </a:lnTo>
                        <a:lnTo>
                          <a:pt x="5814" y="7268"/>
                        </a:lnTo>
                        <a:lnTo>
                          <a:pt x="5814" y="413"/>
                        </a:lnTo>
                        <a:lnTo>
                          <a:pt x="5192" y="413"/>
                        </a:lnTo>
                        <a:close/>
                        <a:moveTo>
                          <a:pt x="5093" y="5397"/>
                        </a:moveTo>
                        <a:lnTo>
                          <a:pt x="683" y="5397"/>
                        </a:lnTo>
                        <a:lnTo>
                          <a:pt x="683" y="4984"/>
                        </a:lnTo>
                        <a:lnTo>
                          <a:pt x="5093" y="4984"/>
                        </a:lnTo>
                        <a:lnTo>
                          <a:pt x="5093" y="5397"/>
                        </a:lnTo>
                        <a:close/>
                        <a:moveTo>
                          <a:pt x="5093" y="4169"/>
                        </a:moveTo>
                        <a:lnTo>
                          <a:pt x="683" y="4169"/>
                        </a:lnTo>
                        <a:lnTo>
                          <a:pt x="683" y="3753"/>
                        </a:lnTo>
                        <a:lnTo>
                          <a:pt x="5093" y="3753"/>
                        </a:lnTo>
                        <a:lnTo>
                          <a:pt x="5093" y="4169"/>
                        </a:lnTo>
                        <a:close/>
                        <a:moveTo>
                          <a:pt x="5093" y="2938"/>
                        </a:moveTo>
                        <a:lnTo>
                          <a:pt x="683" y="2938"/>
                        </a:lnTo>
                        <a:lnTo>
                          <a:pt x="683" y="2523"/>
                        </a:lnTo>
                        <a:lnTo>
                          <a:pt x="5093" y="2523"/>
                        </a:lnTo>
                        <a:lnTo>
                          <a:pt x="5093" y="2938"/>
                        </a:lnTo>
                        <a:close/>
                        <a:moveTo>
                          <a:pt x="5093" y="1708"/>
                        </a:moveTo>
                        <a:lnTo>
                          <a:pt x="683" y="1708"/>
                        </a:lnTo>
                        <a:lnTo>
                          <a:pt x="683" y="1292"/>
                        </a:lnTo>
                        <a:lnTo>
                          <a:pt x="5093" y="1292"/>
                        </a:lnTo>
                        <a:lnTo>
                          <a:pt x="5093" y="17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sp>
              <p:nvSpPr>
                <p:cNvPr id="172" name="フリーフォーム: 図形 130"/>
                <p:cNvSpPr>
                  <a:spLocks/>
                </p:cNvSpPr>
                <p:nvPr/>
              </p:nvSpPr>
              <p:spPr bwMode="auto">
                <a:xfrm>
                  <a:off x="2500" y="8503"/>
                  <a:ext cx="1626" cy="365"/>
                </a:xfrm>
                <a:custGeom>
                  <a:avLst/>
                  <a:gdLst>
                    <a:gd name="T0" fmla="*/ 0 w 2527300"/>
                    <a:gd name="T1" fmla="*/ 0 h 520700"/>
                    <a:gd name="T2" fmla="*/ 726230 w 2527300"/>
                    <a:gd name="T3" fmla="*/ 50864 h 520700"/>
                    <a:gd name="T4" fmla="*/ 1032284 w 2527300"/>
                    <a:gd name="T5" fmla="*/ 231712 h 520700"/>
                    <a:gd name="T6" fmla="*/ 0 60000 65536"/>
                    <a:gd name="T7" fmla="*/ 0 60000 65536"/>
                    <a:gd name="T8" fmla="*/ 0 60000 65536"/>
                  </a:gdLst>
                  <a:ahLst/>
                  <a:cxnLst>
                    <a:cxn ang="T6">
                      <a:pos x="T0" y="T1"/>
                    </a:cxn>
                    <a:cxn ang="T7">
                      <a:pos x="T2" y="T3"/>
                    </a:cxn>
                    <a:cxn ang="T8">
                      <a:pos x="T4" y="T5"/>
                    </a:cxn>
                  </a:cxnLst>
                  <a:rect l="0" t="0" r="r" b="b"/>
                  <a:pathLst>
                    <a:path w="2527300" h="520700">
                      <a:moveTo>
                        <a:pt x="0" y="0"/>
                      </a:moveTo>
                      <a:cubicBezTo>
                        <a:pt x="678391" y="13758"/>
                        <a:pt x="1356783" y="27517"/>
                        <a:pt x="1778000" y="114300"/>
                      </a:cubicBezTo>
                      <a:cubicBezTo>
                        <a:pt x="2199217" y="201083"/>
                        <a:pt x="2363258" y="360891"/>
                        <a:pt x="2527300" y="520700"/>
                      </a:cubicBezTo>
                    </a:path>
                  </a:pathLst>
                </a:custGeom>
                <a:noFill/>
                <a:ln w="31750" cap="flat" cmpd="sng" algn="ctr">
                  <a:solidFill>
                    <a:srgbClr val="000000"/>
                  </a:solidFill>
                  <a:prstDash val="sysDot"/>
                  <a:miter lim="800000"/>
                  <a:headEnd/>
                  <a:tailEnd type="triangle" w="med" len="me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ja-JP" altLang="en-US"/>
                </a:p>
              </p:txBody>
            </p:sp>
            <p:cxnSp>
              <p:nvCxnSpPr>
                <p:cNvPr id="173" name="Straight Arrow Connector 280"/>
                <p:cNvCxnSpPr>
                  <a:cxnSpLocks/>
                </p:cNvCxnSpPr>
                <p:nvPr/>
              </p:nvCxnSpPr>
              <p:spPr bwMode="auto">
                <a:xfrm>
                  <a:off x="2983" y="9395"/>
                  <a:ext cx="988" cy="12"/>
                </a:xfrm>
                <a:prstGeom prst="straightConnector1">
                  <a:avLst/>
                </a:prstGeom>
                <a:noFill/>
                <a:ln w="31750" cap="rnd" cmpd="sng" algn="ctr">
                  <a:solidFill>
                    <a:srgbClr val="000000"/>
                  </a:solidFill>
                  <a:prstDash val="sysDot"/>
                  <a:miter lim="800000"/>
                  <a:headEnd type="none" w="med" len="med"/>
                  <a:tailEnd type="triangle" w="med" len="med"/>
                </a:ln>
                <a:extLst>
                  <a:ext uri="{909E8E84-426E-40DD-AFC4-6F175D3DCCD1}">
                    <a14:hiddenFill xmlns:a14="http://schemas.microsoft.com/office/drawing/2010/main">
                      <a:noFill/>
                    </a14:hiddenFill>
                  </a:ext>
                </a:extLst>
              </p:spPr>
            </p:cxnSp>
            <p:sp>
              <p:nvSpPr>
                <p:cNvPr id="174" name="円: 塗りつぶしなし 82"/>
                <p:cNvSpPr>
                  <a:spLocks noChangeArrowheads="1"/>
                </p:cNvSpPr>
                <p:nvPr/>
              </p:nvSpPr>
              <p:spPr bwMode="auto">
                <a:xfrm>
                  <a:off x="3320" y="8378"/>
                  <a:ext cx="301" cy="301"/>
                </a:xfrm>
                <a:prstGeom prst="donut">
                  <a:avLst>
                    <a:gd name="adj" fmla="val 24991"/>
                  </a:avLst>
                </a:prstGeom>
                <a:solidFill>
                  <a:srgbClr val="92D050"/>
                </a:solidFill>
                <a:ln w="12700" cap="flat" cmpd="sng" algn="ctr">
                  <a:solidFill>
                    <a:srgbClr val="92D050"/>
                  </a:solidFill>
                  <a:prstDash val="solid"/>
                  <a:miter lim="800000"/>
                  <a:headEnd/>
                  <a:tailEnd/>
                </a:ln>
              </p:spPr>
              <p:txBody>
                <a:bodyPr rot="0" vert="horz" wrap="square" lIns="91440" tIns="45720" rIns="91440" bIns="45720" anchor="ctr" anchorCtr="0" upright="1">
                  <a:noAutofit/>
                </a:bodyPr>
                <a:lstStyle/>
                <a:p>
                  <a:endParaRPr lang="ja-JP" altLang="en-US"/>
                </a:p>
              </p:txBody>
            </p:sp>
            <p:sp>
              <p:nvSpPr>
                <p:cNvPr id="175" name="円: 塗りつぶしなし 82"/>
                <p:cNvSpPr>
                  <a:spLocks noChangeArrowheads="1"/>
                </p:cNvSpPr>
                <p:nvPr/>
              </p:nvSpPr>
              <p:spPr bwMode="auto">
                <a:xfrm>
                  <a:off x="3209" y="9268"/>
                  <a:ext cx="301" cy="301"/>
                </a:xfrm>
                <a:prstGeom prst="donut">
                  <a:avLst>
                    <a:gd name="adj" fmla="val 24991"/>
                  </a:avLst>
                </a:prstGeom>
                <a:solidFill>
                  <a:srgbClr val="92D050"/>
                </a:solidFill>
                <a:ln w="12700" cap="flat" cmpd="sng" algn="ctr">
                  <a:solidFill>
                    <a:srgbClr val="92D050"/>
                  </a:solidFill>
                  <a:prstDash val="solid"/>
                  <a:miter lim="800000"/>
                  <a:headEnd/>
                  <a:tailEnd/>
                </a:ln>
              </p:spPr>
              <p:txBody>
                <a:bodyPr rot="0" vert="horz" wrap="square" lIns="91440" tIns="45720" rIns="91440" bIns="45720" anchor="ctr" anchorCtr="0" upright="1">
                  <a:noAutofit/>
                </a:bodyPr>
                <a:lstStyle/>
                <a:p>
                  <a:endParaRPr lang="ja-JP" altLang="en-US"/>
                </a:p>
              </p:txBody>
            </p:sp>
          </p:grpSp>
          <p:sp>
            <p:nvSpPr>
              <p:cNvPr id="166" name="テキスト ボックス 261">
                <a:extLst>
                  <a:ext uri="{FF2B5EF4-FFF2-40B4-BE49-F238E27FC236}">
                    <a16:creationId xmlns:a16="http://schemas.microsoft.com/office/drawing/2014/main" id="{B7F17B8A-578A-4AE3-870C-6674C4BE31C2}"/>
                  </a:ext>
                </a:extLst>
              </p:cNvPr>
              <p:cNvSpPr txBox="1">
                <a:spLocks/>
              </p:cNvSpPr>
              <p:nvPr/>
            </p:nvSpPr>
            <p:spPr>
              <a:xfrm>
                <a:off x="576316" y="77906"/>
                <a:ext cx="397565" cy="222637"/>
              </a:xfrm>
              <a:prstGeom prst="rect">
                <a:avLst/>
              </a:prstGeom>
              <a:noFill/>
            </p:spPr>
            <p:txBody>
              <a:bodyPr wrap="square" lIns="36000" tIns="36000" rIns="36000" bIns="36000" rtlCol="0">
                <a:noAutofit/>
              </a:bodyPr>
              <a:lstStyle/>
              <a:p>
                <a:pPr algn="just">
                  <a:lnSpc>
                    <a:spcPct val="90000"/>
                  </a:lnSpc>
                  <a:spcAft>
                    <a:spcPts val="590"/>
                  </a:spcAft>
                </a:pPr>
                <a:r>
                  <a:rPr lang="ja-JP" altLang="en-US" sz="700" u="sng">
                    <a:solidFill>
                      <a:srgbClr val="000000"/>
                    </a:solidFill>
                    <a:latin typeface="ＭＳ 明朝" panose="02020609040205080304" pitchFamily="17" charset="-128"/>
                    <a:ea typeface="Meiryo UI" panose="020B0604030504040204" pitchFamily="50" charset="-128"/>
                    <a:cs typeface="Times New Roman" panose="02020603050405020304" pitchFamily="18" charset="0"/>
                  </a:rPr>
                  <a:t>自宅</a:t>
                </a:r>
                <a:endParaRPr lang="ja-JP" altLang="en-US" sz="1200" kern="100" spc="-60">
                  <a:latin typeface="ＭＳ 明朝" panose="02020609040205080304" pitchFamily="17" charset="-128"/>
                  <a:ea typeface="ＭＳ 明朝" panose="02020609040205080304" pitchFamily="17" charset="-128"/>
                  <a:cs typeface="Times New Roman" panose="02020603050405020304" pitchFamily="18" charset="0"/>
                </a:endParaRPr>
              </a:p>
            </p:txBody>
          </p:sp>
        </p:grpSp>
        <p:grpSp>
          <p:nvGrpSpPr>
            <p:cNvPr id="145" name="グループ化 144"/>
            <p:cNvGrpSpPr/>
            <p:nvPr/>
          </p:nvGrpSpPr>
          <p:grpSpPr>
            <a:xfrm>
              <a:off x="1771650" y="749300"/>
              <a:ext cx="926603" cy="484496"/>
              <a:chOff x="0" y="0"/>
              <a:chExt cx="926603" cy="484496"/>
            </a:xfrm>
          </p:grpSpPr>
          <p:sp>
            <p:nvSpPr>
              <p:cNvPr id="147" name="吹き出し: 角を丸めた四角形 88"/>
              <p:cNvSpPr>
                <a:spLocks noChangeArrowheads="1"/>
              </p:cNvSpPr>
              <p:nvPr/>
            </p:nvSpPr>
            <p:spPr bwMode="auto">
              <a:xfrm>
                <a:off x="0" y="0"/>
                <a:ext cx="873760" cy="484496"/>
              </a:xfrm>
              <a:prstGeom prst="wedgeRoundRectCallout">
                <a:avLst>
                  <a:gd name="adj1" fmla="val 14546"/>
                  <a:gd name="adj2" fmla="val -66069"/>
                  <a:gd name="adj3" fmla="val 16667"/>
                </a:avLst>
              </a:prstGeom>
              <a:solidFill>
                <a:srgbClr val="FFFFFF"/>
              </a:solidFill>
              <a:ln w="12700" cap="flat" cmpd="sng" algn="ctr">
                <a:solidFill>
                  <a:srgbClr val="5558AF"/>
                </a:solidFill>
                <a:prstDash val="solid"/>
                <a:miter lim="800000"/>
                <a:headEnd/>
                <a:tailEnd/>
              </a:ln>
            </p:spPr>
            <p:txBody>
              <a:bodyPr rot="0" vert="horz" wrap="square" lIns="91440" tIns="45720" rIns="91440" bIns="45720" anchor="ctr" anchorCtr="0" upright="1">
                <a:noAutofit/>
              </a:bodyPr>
              <a:lstStyle/>
              <a:p>
                <a:endParaRPr lang="ja-JP" altLang="en-US"/>
              </a:p>
            </p:txBody>
          </p:sp>
          <p:grpSp>
            <p:nvGrpSpPr>
              <p:cNvPr id="148" name="グループ化 147"/>
              <p:cNvGrpSpPr>
                <a:grpSpLocks/>
              </p:cNvGrpSpPr>
              <p:nvPr/>
            </p:nvGrpSpPr>
            <p:grpSpPr bwMode="auto">
              <a:xfrm>
                <a:off x="571500" y="184150"/>
                <a:ext cx="178428" cy="268605"/>
                <a:chOff x="2305568" y="937709"/>
                <a:chExt cx="5175250" cy="6862184"/>
              </a:xfrm>
            </p:grpSpPr>
            <p:sp>
              <p:nvSpPr>
                <p:cNvPr id="157" name="Freeform 5"/>
                <p:cNvSpPr>
                  <a:spLocks noEditPoints="1"/>
                </p:cNvSpPr>
                <p:nvPr/>
              </p:nvSpPr>
              <p:spPr bwMode="auto">
                <a:xfrm>
                  <a:off x="2305568" y="937709"/>
                  <a:ext cx="4149731" cy="5840795"/>
                </a:xfrm>
                <a:custGeom>
                  <a:avLst/>
                  <a:gdLst>
                    <a:gd name="T0" fmla="*/ 4149725 w 2614"/>
                    <a:gd name="T1" fmla="*/ 5837238 h 3677"/>
                    <a:gd name="T2" fmla="*/ 4149725 w 2614"/>
                    <a:gd name="T3" fmla="*/ 5573713 h 3677"/>
                    <a:gd name="T4" fmla="*/ 4149725 w 2614"/>
                    <a:gd name="T5" fmla="*/ 263525 h 3677"/>
                    <a:gd name="T6" fmla="*/ 4149725 w 2614"/>
                    <a:gd name="T7" fmla="*/ 0 h 3677"/>
                    <a:gd name="T8" fmla="*/ 3886200 w 2614"/>
                    <a:gd name="T9" fmla="*/ 0 h 3677"/>
                    <a:gd name="T10" fmla="*/ 263525 w 2614"/>
                    <a:gd name="T11" fmla="*/ 0 h 3677"/>
                    <a:gd name="T12" fmla="*/ 0 w 2614"/>
                    <a:gd name="T13" fmla="*/ 0 h 3677"/>
                    <a:gd name="T14" fmla="*/ 0 w 2614"/>
                    <a:gd name="T15" fmla="*/ 263525 h 3677"/>
                    <a:gd name="T16" fmla="*/ 0 w 2614"/>
                    <a:gd name="T17" fmla="*/ 5573713 h 3677"/>
                    <a:gd name="T18" fmla="*/ 0 w 2614"/>
                    <a:gd name="T19" fmla="*/ 5837238 h 3677"/>
                    <a:gd name="T20" fmla="*/ 263525 w 2614"/>
                    <a:gd name="T21" fmla="*/ 5837238 h 3677"/>
                    <a:gd name="T22" fmla="*/ 3886200 w 2614"/>
                    <a:gd name="T23" fmla="*/ 5837238 h 3677"/>
                    <a:gd name="T24" fmla="*/ 4149725 w 2614"/>
                    <a:gd name="T25" fmla="*/ 5837238 h 3677"/>
                    <a:gd name="T26" fmla="*/ 263525 w 2614"/>
                    <a:gd name="T27" fmla="*/ 263525 h 3677"/>
                    <a:gd name="T28" fmla="*/ 3886200 w 2614"/>
                    <a:gd name="T29" fmla="*/ 263525 h 3677"/>
                    <a:gd name="T30" fmla="*/ 3886200 w 2614"/>
                    <a:gd name="T31" fmla="*/ 5573713 h 3677"/>
                    <a:gd name="T32" fmla="*/ 263525 w 2614"/>
                    <a:gd name="T33" fmla="*/ 5573713 h 3677"/>
                    <a:gd name="T34" fmla="*/ 263525 w 2614"/>
                    <a:gd name="T35" fmla="*/ 263525 h 36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14" h="3677">
                      <a:moveTo>
                        <a:pt x="2614" y="3677"/>
                      </a:moveTo>
                      <a:lnTo>
                        <a:pt x="2614" y="3511"/>
                      </a:lnTo>
                      <a:lnTo>
                        <a:pt x="2614" y="166"/>
                      </a:lnTo>
                      <a:lnTo>
                        <a:pt x="2614" y="0"/>
                      </a:lnTo>
                      <a:lnTo>
                        <a:pt x="2448" y="0"/>
                      </a:lnTo>
                      <a:lnTo>
                        <a:pt x="166" y="0"/>
                      </a:lnTo>
                      <a:lnTo>
                        <a:pt x="0" y="0"/>
                      </a:lnTo>
                      <a:lnTo>
                        <a:pt x="0" y="166"/>
                      </a:lnTo>
                      <a:lnTo>
                        <a:pt x="0" y="3511"/>
                      </a:lnTo>
                      <a:lnTo>
                        <a:pt x="0" y="3677"/>
                      </a:lnTo>
                      <a:lnTo>
                        <a:pt x="166" y="3677"/>
                      </a:lnTo>
                      <a:lnTo>
                        <a:pt x="2448" y="3677"/>
                      </a:lnTo>
                      <a:lnTo>
                        <a:pt x="2614" y="3677"/>
                      </a:lnTo>
                      <a:close/>
                      <a:moveTo>
                        <a:pt x="166" y="166"/>
                      </a:moveTo>
                      <a:lnTo>
                        <a:pt x="2448" y="166"/>
                      </a:lnTo>
                      <a:lnTo>
                        <a:pt x="2448" y="3511"/>
                      </a:lnTo>
                      <a:lnTo>
                        <a:pt x="166" y="3511"/>
                      </a:lnTo>
                      <a:lnTo>
                        <a:pt x="166" y="166"/>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58" name="Freeform 6"/>
                <p:cNvSpPr>
                  <a:spLocks/>
                </p:cNvSpPr>
                <p:nvPr/>
              </p:nvSpPr>
              <p:spPr bwMode="auto">
                <a:xfrm>
                  <a:off x="3096143" y="3299330"/>
                  <a:ext cx="2425700" cy="263525"/>
                </a:xfrm>
                <a:custGeom>
                  <a:avLst/>
                  <a:gdLst>
                    <a:gd name="T0" fmla="*/ 2293938 w 1528"/>
                    <a:gd name="T1" fmla="*/ 0 h 166"/>
                    <a:gd name="T2" fmla="*/ 131763 w 1528"/>
                    <a:gd name="T3" fmla="*/ 0 h 166"/>
                    <a:gd name="T4" fmla="*/ 131763 w 1528"/>
                    <a:gd name="T5" fmla="*/ 0 h 166"/>
                    <a:gd name="T6" fmla="*/ 106363 w 1528"/>
                    <a:gd name="T7" fmla="*/ 3175 h 166"/>
                    <a:gd name="T8" fmla="*/ 79375 w 1528"/>
                    <a:gd name="T9" fmla="*/ 9525 h 166"/>
                    <a:gd name="T10" fmla="*/ 58738 w 1528"/>
                    <a:gd name="T11" fmla="*/ 23813 h 166"/>
                    <a:gd name="T12" fmla="*/ 36513 w 1528"/>
                    <a:gd name="T13" fmla="*/ 39688 h 166"/>
                    <a:gd name="T14" fmla="*/ 22225 w 1528"/>
                    <a:gd name="T15" fmla="*/ 60325 h 166"/>
                    <a:gd name="T16" fmla="*/ 11113 w 1528"/>
                    <a:gd name="T17" fmla="*/ 80963 h 166"/>
                    <a:gd name="T18" fmla="*/ 3175 w 1528"/>
                    <a:gd name="T19" fmla="*/ 104775 h 166"/>
                    <a:gd name="T20" fmla="*/ 0 w 1528"/>
                    <a:gd name="T21" fmla="*/ 131763 h 166"/>
                    <a:gd name="T22" fmla="*/ 0 w 1528"/>
                    <a:gd name="T23" fmla="*/ 131763 h 166"/>
                    <a:gd name="T24" fmla="*/ 3175 w 1528"/>
                    <a:gd name="T25" fmla="*/ 160338 h 166"/>
                    <a:gd name="T26" fmla="*/ 11113 w 1528"/>
                    <a:gd name="T27" fmla="*/ 184150 h 166"/>
                    <a:gd name="T28" fmla="*/ 22225 w 1528"/>
                    <a:gd name="T29" fmla="*/ 204788 h 166"/>
                    <a:gd name="T30" fmla="*/ 36513 w 1528"/>
                    <a:gd name="T31" fmla="*/ 227013 h 166"/>
                    <a:gd name="T32" fmla="*/ 58738 w 1528"/>
                    <a:gd name="T33" fmla="*/ 242888 h 166"/>
                    <a:gd name="T34" fmla="*/ 79375 w 1528"/>
                    <a:gd name="T35" fmla="*/ 255588 h 166"/>
                    <a:gd name="T36" fmla="*/ 106363 w 1528"/>
                    <a:gd name="T37" fmla="*/ 260350 h 166"/>
                    <a:gd name="T38" fmla="*/ 131763 w 1528"/>
                    <a:gd name="T39" fmla="*/ 263525 h 166"/>
                    <a:gd name="T40" fmla="*/ 2293938 w 1528"/>
                    <a:gd name="T41" fmla="*/ 263525 h 166"/>
                    <a:gd name="T42" fmla="*/ 2293938 w 1528"/>
                    <a:gd name="T43" fmla="*/ 263525 h 166"/>
                    <a:gd name="T44" fmla="*/ 2320925 w 1528"/>
                    <a:gd name="T45" fmla="*/ 260350 h 166"/>
                    <a:gd name="T46" fmla="*/ 2346325 w 1528"/>
                    <a:gd name="T47" fmla="*/ 255588 h 166"/>
                    <a:gd name="T48" fmla="*/ 2368550 w 1528"/>
                    <a:gd name="T49" fmla="*/ 242888 h 166"/>
                    <a:gd name="T50" fmla="*/ 2389188 w 1528"/>
                    <a:gd name="T51" fmla="*/ 227013 h 166"/>
                    <a:gd name="T52" fmla="*/ 2405063 w 1528"/>
                    <a:gd name="T53" fmla="*/ 204788 h 166"/>
                    <a:gd name="T54" fmla="*/ 2414588 w 1528"/>
                    <a:gd name="T55" fmla="*/ 184150 h 166"/>
                    <a:gd name="T56" fmla="*/ 2422525 w 1528"/>
                    <a:gd name="T57" fmla="*/ 160338 h 166"/>
                    <a:gd name="T58" fmla="*/ 2425700 w 1528"/>
                    <a:gd name="T59" fmla="*/ 131763 h 166"/>
                    <a:gd name="T60" fmla="*/ 2425700 w 1528"/>
                    <a:gd name="T61" fmla="*/ 131763 h 166"/>
                    <a:gd name="T62" fmla="*/ 2422525 w 1528"/>
                    <a:gd name="T63" fmla="*/ 104775 h 166"/>
                    <a:gd name="T64" fmla="*/ 2414588 w 1528"/>
                    <a:gd name="T65" fmla="*/ 80963 h 166"/>
                    <a:gd name="T66" fmla="*/ 2405063 w 1528"/>
                    <a:gd name="T67" fmla="*/ 60325 h 166"/>
                    <a:gd name="T68" fmla="*/ 2389188 w 1528"/>
                    <a:gd name="T69" fmla="*/ 39688 h 166"/>
                    <a:gd name="T70" fmla="*/ 2368550 w 1528"/>
                    <a:gd name="T71" fmla="*/ 23813 h 166"/>
                    <a:gd name="T72" fmla="*/ 2346325 w 1528"/>
                    <a:gd name="T73" fmla="*/ 9525 h 166"/>
                    <a:gd name="T74" fmla="*/ 2320925 w 1528"/>
                    <a:gd name="T75" fmla="*/ 3175 h 166"/>
                    <a:gd name="T76" fmla="*/ 2293938 w 1528"/>
                    <a:gd name="T77" fmla="*/ 0 h 166"/>
                    <a:gd name="T78" fmla="*/ 2293938 w 1528"/>
                    <a:gd name="T79" fmla="*/ 0 h 1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28" h="166">
                      <a:moveTo>
                        <a:pt x="1445" y="0"/>
                      </a:moveTo>
                      <a:lnTo>
                        <a:pt x="83" y="0"/>
                      </a:lnTo>
                      <a:lnTo>
                        <a:pt x="67" y="2"/>
                      </a:lnTo>
                      <a:lnTo>
                        <a:pt x="50" y="6"/>
                      </a:lnTo>
                      <a:lnTo>
                        <a:pt x="37" y="15"/>
                      </a:lnTo>
                      <a:lnTo>
                        <a:pt x="23" y="25"/>
                      </a:lnTo>
                      <a:lnTo>
                        <a:pt x="14" y="38"/>
                      </a:lnTo>
                      <a:lnTo>
                        <a:pt x="7" y="51"/>
                      </a:lnTo>
                      <a:lnTo>
                        <a:pt x="2" y="66"/>
                      </a:lnTo>
                      <a:lnTo>
                        <a:pt x="0" y="83"/>
                      </a:lnTo>
                      <a:lnTo>
                        <a:pt x="2" y="101"/>
                      </a:lnTo>
                      <a:lnTo>
                        <a:pt x="7" y="116"/>
                      </a:lnTo>
                      <a:lnTo>
                        <a:pt x="14" y="129"/>
                      </a:lnTo>
                      <a:lnTo>
                        <a:pt x="23" y="143"/>
                      </a:lnTo>
                      <a:lnTo>
                        <a:pt x="37" y="153"/>
                      </a:lnTo>
                      <a:lnTo>
                        <a:pt x="50" y="161"/>
                      </a:lnTo>
                      <a:lnTo>
                        <a:pt x="67" y="164"/>
                      </a:lnTo>
                      <a:lnTo>
                        <a:pt x="83" y="166"/>
                      </a:lnTo>
                      <a:lnTo>
                        <a:pt x="1445" y="166"/>
                      </a:lnTo>
                      <a:lnTo>
                        <a:pt x="1462" y="164"/>
                      </a:lnTo>
                      <a:lnTo>
                        <a:pt x="1478" y="161"/>
                      </a:lnTo>
                      <a:lnTo>
                        <a:pt x="1492" y="153"/>
                      </a:lnTo>
                      <a:lnTo>
                        <a:pt x="1505" y="143"/>
                      </a:lnTo>
                      <a:lnTo>
                        <a:pt x="1515" y="129"/>
                      </a:lnTo>
                      <a:lnTo>
                        <a:pt x="1521" y="116"/>
                      </a:lnTo>
                      <a:lnTo>
                        <a:pt x="1526" y="101"/>
                      </a:lnTo>
                      <a:lnTo>
                        <a:pt x="1528" y="83"/>
                      </a:lnTo>
                      <a:lnTo>
                        <a:pt x="1526" y="66"/>
                      </a:lnTo>
                      <a:lnTo>
                        <a:pt x="1521" y="51"/>
                      </a:lnTo>
                      <a:lnTo>
                        <a:pt x="1515" y="38"/>
                      </a:lnTo>
                      <a:lnTo>
                        <a:pt x="1505" y="25"/>
                      </a:lnTo>
                      <a:lnTo>
                        <a:pt x="1492" y="15"/>
                      </a:lnTo>
                      <a:lnTo>
                        <a:pt x="1478" y="6"/>
                      </a:lnTo>
                      <a:lnTo>
                        <a:pt x="1462" y="2"/>
                      </a:lnTo>
                      <a:lnTo>
                        <a:pt x="1445" y="0"/>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59" name="Freeform 7"/>
                <p:cNvSpPr>
                  <a:spLocks/>
                </p:cNvSpPr>
                <p:nvPr/>
              </p:nvSpPr>
              <p:spPr bwMode="auto">
                <a:xfrm>
                  <a:off x="3096143" y="2634168"/>
                  <a:ext cx="2425700" cy="263525"/>
                </a:xfrm>
                <a:custGeom>
                  <a:avLst/>
                  <a:gdLst>
                    <a:gd name="T0" fmla="*/ 2293938 w 1528"/>
                    <a:gd name="T1" fmla="*/ 0 h 166"/>
                    <a:gd name="T2" fmla="*/ 131763 w 1528"/>
                    <a:gd name="T3" fmla="*/ 0 h 166"/>
                    <a:gd name="T4" fmla="*/ 131763 w 1528"/>
                    <a:gd name="T5" fmla="*/ 0 h 166"/>
                    <a:gd name="T6" fmla="*/ 106363 w 1528"/>
                    <a:gd name="T7" fmla="*/ 3175 h 166"/>
                    <a:gd name="T8" fmla="*/ 79375 w 1528"/>
                    <a:gd name="T9" fmla="*/ 11113 h 166"/>
                    <a:gd name="T10" fmla="*/ 58738 w 1528"/>
                    <a:gd name="T11" fmla="*/ 22225 h 166"/>
                    <a:gd name="T12" fmla="*/ 36513 w 1528"/>
                    <a:gd name="T13" fmla="*/ 38100 h 166"/>
                    <a:gd name="T14" fmla="*/ 22225 w 1528"/>
                    <a:gd name="T15" fmla="*/ 58738 h 166"/>
                    <a:gd name="T16" fmla="*/ 11113 w 1528"/>
                    <a:gd name="T17" fmla="*/ 79375 h 166"/>
                    <a:gd name="T18" fmla="*/ 3175 w 1528"/>
                    <a:gd name="T19" fmla="*/ 106363 h 166"/>
                    <a:gd name="T20" fmla="*/ 0 w 1528"/>
                    <a:gd name="T21" fmla="*/ 131763 h 166"/>
                    <a:gd name="T22" fmla="*/ 0 w 1528"/>
                    <a:gd name="T23" fmla="*/ 131763 h 166"/>
                    <a:gd name="T24" fmla="*/ 3175 w 1528"/>
                    <a:gd name="T25" fmla="*/ 158750 h 166"/>
                    <a:gd name="T26" fmla="*/ 11113 w 1528"/>
                    <a:gd name="T27" fmla="*/ 182563 h 166"/>
                    <a:gd name="T28" fmla="*/ 22225 w 1528"/>
                    <a:gd name="T29" fmla="*/ 206375 h 166"/>
                    <a:gd name="T30" fmla="*/ 36513 w 1528"/>
                    <a:gd name="T31" fmla="*/ 223838 h 166"/>
                    <a:gd name="T32" fmla="*/ 58738 w 1528"/>
                    <a:gd name="T33" fmla="*/ 239713 h 166"/>
                    <a:gd name="T34" fmla="*/ 79375 w 1528"/>
                    <a:gd name="T35" fmla="*/ 254000 h 166"/>
                    <a:gd name="T36" fmla="*/ 106363 w 1528"/>
                    <a:gd name="T37" fmla="*/ 261938 h 166"/>
                    <a:gd name="T38" fmla="*/ 131763 w 1528"/>
                    <a:gd name="T39" fmla="*/ 263525 h 166"/>
                    <a:gd name="T40" fmla="*/ 2293938 w 1528"/>
                    <a:gd name="T41" fmla="*/ 263525 h 166"/>
                    <a:gd name="T42" fmla="*/ 2293938 w 1528"/>
                    <a:gd name="T43" fmla="*/ 263525 h 166"/>
                    <a:gd name="T44" fmla="*/ 2320925 w 1528"/>
                    <a:gd name="T45" fmla="*/ 261938 h 166"/>
                    <a:gd name="T46" fmla="*/ 2346325 w 1528"/>
                    <a:gd name="T47" fmla="*/ 254000 h 166"/>
                    <a:gd name="T48" fmla="*/ 2368550 w 1528"/>
                    <a:gd name="T49" fmla="*/ 239713 h 166"/>
                    <a:gd name="T50" fmla="*/ 2389188 w 1528"/>
                    <a:gd name="T51" fmla="*/ 223838 h 166"/>
                    <a:gd name="T52" fmla="*/ 2405063 w 1528"/>
                    <a:gd name="T53" fmla="*/ 206375 h 166"/>
                    <a:gd name="T54" fmla="*/ 2414588 w 1528"/>
                    <a:gd name="T55" fmla="*/ 182563 h 166"/>
                    <a:gd name="T56" fmla="*/ 2422525 w 1528"/>
                    <a:gd name="T57" fmla="*/ 158750 h 166"/>
                    <a:gd name="T58" fmla="*/ 2425700 w 1528"/>
                    <a:gd name="T59" fmla="*/ 131763 h 166"/>
                    <a:gd name="T60" fmla="*/ 2425700 w 1528"/>
                    <a:gd name="T61" fmla="*/ 131763 h 166"/>
                    <a:gd name="T62" fmla="*/ 2422525 w 1528"/>
                    <a:gd name="T63" fmla="*/ 106363 h 166"/>
                    <a:gd name="T64" fmla="*/ 2414588 w 1528"/>
                    <a:gd name="T65" fmla="*/ 79375 h 166"/>
                    <a:gd name="T66" fmla="*/ 2405063 w 1528"/>
                    <a:gd name="T67" fmla="*/ 58738 h 166"/>
                    <a:gd name="T68" fmla="*/ 2389188 w 1528"/>
                    <a:gd name="T69" fmla="*/ 38100 h 166"/>
                    <a:gd name="T70" fmla="*/ 2368550 w 1528"/>
                    <a:gd name="T71" fmla="*/ 22225 h 166"/>
                    <a:gd name="T72" fmla="*/ 2346325 w 1528"/>
                    <a:gd name="T73" fmla="*/ 11113 h 166"/>
                    <a:gd name="T74" fmla="*/ 2320925 w 1528"/>
                    <a:gd name="T75" fmla="*/ 3175 h 166"/>
                    <a:gd name="T76" fmla="*/ 2293938 w 1528"/>
                    <a:gd name="T77" fmla="*/ 0 h 166"/>
                    <a:gd name="T78" fmla="*/ 2293938 w 1528"/>
                    <a:gd name="T79" fmla="*/ 0 h 1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28" h="166">
                      <a:moveTo>
                        <a:pt x="1445" y="0"/>
                      </a:moveTo>
                      <a:lnTo>
                        <a:pt x="83" y="0"/>
                      </a:lnTo>
                      <a:lnTo>
                        <a:pt x="67" y="2"/>
                      </a:lnTo>
                      <a:lnTo>
                        <a:pt x="50" y="7"/>
                      </a:lnTo>
                      <a:lnTo>
                        <a:pt x="37" y="14"/>
                      </a:lnTo>
                      <a:lnTo>
                        <a:pt x="23" y="24"/>
                      </a:lnTo>
                      <a:lnTo>
                        <a:pt x="14" y="37"/>
                      </a:lnTo>
                      <a:lnTo>
                        <a:pt x="7" y="50"/>
                      </a:lnTo>
                      <a:lnTo>
                        <a:pt x="2" y="67"/>
                      </a:lnTo>
                      <a:lnTo>
                        <a:pt x="0" y="83"/>
                      </a:lnTo>
                      <a:lnTo>
                        <a:pt x="2" y="100"/>
                      </a:lnTo>
                      <a:lnTo>
                        <a:pt x="7" y="115"/>
                      </a:lnTo>
                      <a:lnTo>
                        <a:pt x="14" y="130"/>
                      </a:lnTo>
                      <a:lnTo>
                        <a:pt x="23" y="141"/>
                      </a:lnTo>
                      <a:lnTo>
                        <a:pt x="37" y="151"/>
                      </a:lnTo>
                      <a:lnTo>
                        <a:pt x="50" y="160"/>
                      </a:lnTo>
                      <a:lnTo>
                        <a:pt x="67" y="165"/>
                      </a:lnTo>
                      <a:lnTo>
                        <a:pt x="83" y="166"/>
                      </a:lnTo>
                      <a:lnTo>
                        <a:pt x="1445" y="166"/>
                      </a:lnTo>
                      <a:lnTo>
                        <a:pt x="1462" y="165"/>
                      </a:lnTo>
                      <a:lnTo>
                        <a:pt x="1478" y="160"/>
                      </a:lnTo>
                      <a:lnTo>
                        <a:pt x="1492" y="151"/>
                      </a:lnTo>
                      <a:lnTo>
                        <a:pt x="1505" y="141"/>
                      </a:lnTo>
                      <a:lnTo>
                        <a:pt x="1515" y="130"/>
                      </a:lnTo>
                      <a:lnTo>
                        <a:pt x="1521" y="115"/>
                      </a:lnTo>
                      <a:lnTo>
                        <a:pt x="1526" y="100"/>
                      </a:lnTo>
                      <a:lnTo>
                        <a:pt x="1528" y="83"/>
                      </a:lnTo>
                      <a:lnTo>
                        <a:pt x="1526" y="67"/>
                      </a:lnTo>
                      <a:lnTo>
                        <a:pt x="1521" y="50"/>
                      </a:lnTo>
                      <a:lnTo>
                        <a:pt x="1515" y="37"/>
                      </a:lnTo>
                      <a:lnTo>
                        <a:pt x="1505" y="24"/>
                      </a:lnTo>
                      <a:lnTo>
                        <a:pt x="1492" y="14"/>
                      </a:lnTo>
                      <a:lnTo>
                        <a:pt x="1478" y="7"/>
                      </a:lnTo>
                      <a:lnTo>
                        <a:pt x="1462" y="2"/>
                      </a:lnTo>
                      <a:lnTo>
                        <a:pt x="1445" y="0"/>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60" name="Freeform 8"/>
                <p:cNvSpPr>
                  <a:spLocks/>
                </p:cNvSpPr>
                <p:nvPr/>
              </p:nvSpPr>
              <p:spPr bwMode="auto">
                <a:xfrm>
                  <a:off x="3096143" y="3966080"/>
                  <a:ext cx="2425700" cy="263525"/>
                </a:xfrm>
                <a:custGeom>
                  <a:avLst/>
                  <a:gdLst>
                    <a:gd name="T0" fmla="*/ 2293938 w 1528"/>
                    <a:gd name="T1" fmla="*/ 0 h 166"/>
                    <a:gd name="T2" fmla="*/ 131763 w 1528"/>
                    <a:gd name="T3" fmla="*/ 0 h 166"/>
                    <a:gd name="T4" fmla="*/ 131763 w 1528"/>
                    <a:gd name="T5" fmla="*/ 0 h 166"/>
                    <a:gd name="T6" fmla="*/ 106363 w 1528"/>
                    <a:gd name="T7" fmla="*/ 3175 h 166"/>
                    <a:gd name="T8" fmla="*/ 79375 w 1528"/>
                    <a:gd name="T9" fmla="*/ 11113 h 166"/>
                    <a:gd name="T10" fmla="*/ 58738 w 1528"/>
                    <a:gd name="T11" fmla="*/ 23813 h 166"/>
                    <a:gd name="T12" fmla="*/ 36513 w 1528"/>
                    <a:gd name="T13" fmla="*/ 39688 h 166"/>
                    <a:gd name="T14" fmla="*/ 22225 w 1528"/>
                    <a:gd name="T15" fmla="*/ 58738 h 166"/>
                    <a:gd name="T16" fmla="*/ 11113 w 1528"/>
                    <a:gd name="T17" fmla="*/ 82550 h 166"/>
                    <a:gd name="T18" fmla="*/ 3175 w 1528"/>
                    <a:gd name="T19" fmla="*/ 104775 h 166"/>
                    <a:gd name="T20" fmla="*/ 0 w 1528"/>
                    <a:gd name="T21" fmla="*/ 131763 h 166"/>
                    <a:gd name="T22" fmla="*/ 0 w 1528"/>
                    <a:gd name="T23" fmla="*/ 131763 h 166"/>
                    <a:gd name="T24" fmla="*/ 3175 w 1528"/>
                    <a:gd name="T25" fmla="*/ 158750 h 166"/>
                    <a:gd name="T26" fmla="*/ 11113 w 1528"/>
                    <a:gd name="T27" fmla="*/ 184150 h 166"/>
                    <a:gd name="T28" fmla="*/ 22225 w 1528"/>
                    <a:gd name="T29" fmla="*/ 206375 h 166"/>
                    <a:gd name="T30" fmla="*/ 36513 w 1528"/>
                    <a:gd name="T31" fmla="*/ 227013 h 166"/>
                    <a:gd name="T32" fmla="*/ 58738 w 1528"/>
                    <a:gd name="T33" fmla="*/ 242888 h 166"/>
                    <a:gd name="T34" fmla="*/ 79375 w 1528"/>
                    <a:gd name="T35" fmla="*/ 252413 h 166"/>
                    <a:gd name="T36" fmla="*/ 106363 w 1528"/>
                    <a:gd name="T37" fmla="*/ 260350 h 166"/>
                    <a:gd name="T38" fmla="*/ 131763 w 1528"/>
                    <a:gd name="T39" fmla="*/ 263525 h 166"/>
                    <a:gd name="T40" fmla="*/ 2293938 w 1528"/>
                    <a:gd name="T41" fmla="*/ 263525 h 166"/>
                    <a:gd name="T42" fmla="*/ 2293938 w 1528"/>
                    <a:gd name="T43" fmla="*/ 263525 h 166"/>
                    <a:gd name="T44" fmla="*/ 2320925 w 1528"/>
                    <a:gd name="T45" fmla="*/ 260350 h 166"/>
                    <a:gd name="T46" fmla="*/ 2346325 w 1528"/>
                    <a:gd name="T47" fmla="*/ 252413 h 166"/>
                    <a:gd name="T48" fmla="*/ 2368550 w 1528"/>
                    <a:gd name="T49" fmla="*/ 242888 h 166"/>
                    <a:gd name="T50" fmla="*/ 2389188 w 1528"/>
                    <a:gd name="T51" fmla="*/ 227013 h 166"/>
                    <a:gd name="T52" fmla="*/ 2405063 w 1528"/>
                    <a:gd name="T53" fmla="*/ 206375 h 166"/>
                    <a:gd name="T54" fmla="*/ 2414588 w 1528"/>
                    <a:gd name="T55" fmla="*/ 184150 h 166"/>
                    <a:gd name="T56" fmla="*/ 2422525 w 1528"/>
                    <a:gd name="T57" fmla="*/ 158750 h 166"/>
                    <a:gd name="T58" fmla="*/ 2425700 w 1528"/>
                    <a:gd name="T59" fmla="*/ 131763 h 166"/>
                    <a:gd name="T60" fmla="*/ 2425700 w 1528"/>
                    <a:gd name="T61" fmla="*/ 131763 h 166"/>
                    <a:gd name="T62" fmla="*/ 2422525 w 1528"/>
                    <a:gd name="T63" fmla="*/ 104775 h 166"/>
                    <a:gd name="T64" fmla="*/ 2414588 w 1528"/>
                    <a:gd name="T65" fmla="*/ 82550 h 166"/>
                    <a:gd name="T66" fmla="*/ 2405063 w 1528"/>
                    <a:gd name="T67" fmla="*/ 58738 h 166"/>
                    <a:gd name="T68" fmla="*/ 2389188 w 1528"/>
                    <a:gd name="T69" fmla="*/ 39688 h 166"/>
                    <a:gd name="T70" fmla="*/ 2368550 w 1528"/>
                    <a:gd name="T71" fmla="*/ 23813 h 166"/>
                    <a:gd name="T72" fmla="*/ 2346325 w 1528"/>
                    <a:gd name="T73" fmla="*/ 11113 h 166"/>
                    <a:gd name="T74" fmla="*/ 2320925 w 1528"/>
                    <a:gd name="T75" fmla="*/ 3175 h 166"/>
                    <a:gd name="T76" fmla="*/ 2293938 w 1528"/>
                    <a:gd name="T77" fmla="*/ 0 h 166"/>
                    <a:gd name="T78" fmla="*/ 2293938 w 1528"/>
                    <a:gd name="T79" fmla="*/ 0 h 1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28" h="166">
                      <a:moveTo>
                        <a:pt x="1445" y="0"/>
                      </a:moveTo>
                      <a:lnTo>
                        <a:pt x="83" y="0"/>
                      </a:lnTo>
                      <a:lnTo>
                        <a:pt x="67" y="2"/>
                      </a:lnTo>
                      <a:lnTo>
                        <a:pt x="50" y="7"/>
                      </a:lnTo>
                      <a:lnTo>
                        <a:pt x="37" y="15"/>
                      </a:lnTo>
                      <a:lnTo>
                        <a:pt x="23" y="25"/>
                      </a:lnTo>
                      <a:lnTo>
                        <a:pt x="14" y="37"/>
                      </a:lnTo>
                      <a:lnTo>
                        <a:pt x="7" y="52"/>
                      </a:lnTo>
                      <a:lnTo>
                        <a:pt x="2" y="66"/>
                      </a:lnTo>
                      <a:lnTo>
                        <a:pt x="0" y="83"/>
                      </a:lnTo>
                      <a:lnTo>
                        <a:pt x="2" y="100"/>
                      </a:lnTo>
                      <a:lnTo>
                        <a:pt x="7" y="116"/>
                      </a:lnTo>
                      <a:lnTo>
                        <a:pt x="14" y="130"/>
                      </a:lnTo>
                      <a:lnTo>
                        <a:pt x="23" y="143"/>
                      </a:lnTo>
                      <a:lnTo>
                        <a:pt x="37" y="153"/>
                      </a:lnTo>
                      <a:lnTo>
                        <a:pt x="50" y="159"/>
                      </a:lnTo>
                      <a:lnTo>
                        <a:pt x="67" y="164"/>
                      </a:lnTo>
                      <a:lnTo>
                        <a:pt x="83" y="166"/>
                      </a:lnTo>
                      <a:lnTo>
                        <a:pt x="1445" y="166"/>
                      </a:lnTo>
                      <a:lnTo>
                        <a:pt x="1462" y="164"/>
                      </a:lnTo>
                      <a:lnTo>
                        <a:pt x="1478" y="159"/>
                      </a:lnTo>
                      <a:lnTo>
                        <a:pt x="1492" y="153"/>
                      </a:lnTo>
                      <a:lnTo>
                        <a:pt x="1505" y="143"/>
                      </a:lnTo>
                      <a:lnTo>
                        <a:pt x="1515" y="130"/>
                      </a:lnTo>
                      <a:lnTo>
                        <a:pt x="1521" y="116"/>
                      </a:lnTo>
                      <a:lnTo>
                        <a:pt x="1526" y="100"/>
                      </a:lnTo>
                      <a:lnTo>
                        <a:pt x="1528" y="83"/>
                      </a:lnTo>
                      <a:lnTo>
                        <a:pt x="1526" y="66"/>
                      </a:lnTo>
                      <a:lnTo>
                        <a:pt x="1521" y="52"/>
                      </a:lnTo>
                      <a:lnTo>
                        <a:pt x="1515" y="37"/>
                      </a:lnTo>
                      <a:lnTo>
                        <a:pt x="1505" y="25"/>
                      </a:lnTo>
                      <a:lnTo>
                        <a:pt x="1492" y="15"/>
                      </a:lnTo>
                      <a:lnTo>
                        <a:pt x="1478" y="7"/>
                      </a:lnTo>
                      <a:lnTo>
                        <a:pt x="1462" y="2"/>
                      </a:lnTo>
                      <a:lnTo>
                        <a:pt x="1445" y="0"/>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61" name="Freeform 9"/>
                <p:cNvSpPr>
                  <a:spLocks/>
                </p:cNvSpPr>
                <p:nvPr/>
              </p:nvSpPr>
              <p:spPr bwMode="auto">
                <a:xfrm>
                  <a:off x="3096143" y="4632830"/>
                  <a:ext cx="2425700" cy="263525"/>
                </a:xfrm>
                <a:custGeom>
                  <a:avLst/>
                  <a:gdLst>
                    <a:gd name="T0" fmla="*/ 2293938 w 1528"/>
                    <a:gd name="T1" fmla="*/ 0 h 166"/>
                    <a:gd name="T2" fmla="*/ 131763 w 1528"/>
                    <a:gd name="T3" fmla="*/ 0 h 166"/>
                    <a:gd name="T4" fmla="*/ 131763 w 1528"/>
                    <a:gd name="T5" fmla="*/ 0 h 166"/>
                    <a:gd name="T6" fmla="*/ 106363 w 1528"/>
                    <a:gd name="T7" fmla="*/ 3175 h 166"/>
                    <a:gd name="T8" fmla="*/ 79375 w 1528"/>
                    <a:gd name="T9" fmla="*/ 11113 h 166"/>
                    <a:gd name="T10" fmla="*/ 58738 w 1528"/>
                    <a:gd name="T11" fmla="*/ 23813 h 166"/>
                    <a:gd name="T12" fmla="*/ 36513 w 1528"/>
                    <a:gd name="T13" fmla="*/ 39688 h 166"/>
                    <a:gd name="T14" fmla="*/ 22225 w 1528"/>
                    <a:gd name="T15" fmla="*/ 58738 h 166"/>
                    <a:gd name="T16" fmla="*/ 11113 w 1528"/>
                    <a:gd name="T17" fmla="*/ 82550 h 166"/>
                    <a:gd name="T18" fmla="*/ 3175 w 1528"/>
                    <a:gd name="T19" fmla="*/ 106363 h 166"/>
                    <a:gd name="T20" fmla="*/ 0 w 1528"/>
                    <a:gd name="T21" fmla="*/ 131763 h 166"/>
                    <a:gd name="T22" fmla="*/ 0 w 1528"/>
                    <a:gd name="T23" fmla="*/ 131763 h 166"/>
                    <a:gd name="T24" fmla="*/ 3175 w 1528"/>
                    <a:gd name="T25" fmla="*/ 158750 h 166"/>
                    <a:gd name="T26" fmla="*/ 11113 w 1528"/>
                    <a:gd name="T27" fmla="*/ 185738 h 166"/>
                    <a:gd name="T28" fmla="*/ 22225 w 1528"/>
                    <a:gd name="T29" fmla="*/ 206375 h 166"/>
                    <a:gd name="T30" fmla="*/ 36513 w 1528"/>
                    <a:gd name="T31" fmla="*/ 227013 h 166"/>
                    <a:gd name="T32" fmla="*/ 58738 w 1528"/>
                    <a:gd name="T33" fmla="*/ 242888 h 166"/>
                    <a:gd name="T34" fmla="*/ 79375 w 1528"/>
                    <a:gd name="T35" fmla="*/ 254000 h 166"/>
                    <a:gd name="T36" fmla="*/ 106363 w 1528"/>
                    <a:gd name="T37" fmla="*/ 261938 h 166"/>
                    <a:gd name="T38" fmla="*/ 131763 w 1528"/>
                    <a:gd name="T39" fmla="*/ 263525 h 166"/>
                    <a:gd name="T40" fmla="*/ 2293938 w 1528"/>
                    <a:gd name="T41" fmla="*/ 263525 h 166"/>
                    <a:gd name="T42" fmla="*/ 2293938 w 1528"/>
                    <a:gd name="T43" fmla="*/ 263525 h 166"/>
                    <a:gd name="T44" fmla="*/ 2320925 w 1528"/>
                    <a:gd name="T45" fmla="*/ 261938 h 166"/>
                    <a:gd name="T46" fmla="*/ 2346325 w 1528"/>
                    <a:gd name="T47" fmla="*/ 254000 h 166"/>
                    <a:gd name="T48" fmla="*/ 2368550 w 1528"/>
                    <a:gd name="T49" fmla="*/ 242888 h 166"/>
                    <a:gd name="T50" fmla="*/ 2389188 w 1528"/>
                    <a:gd name="T51" fmla="*/ 227013 h 166"/>
                    <a:gd name="T52" fmla="*/ 2405063 w 1528"/>
                    <a:gd name="T53" fmla="*/ 206375 h 166"/>
                    <a:gd name="T54" fmla="*/ 2414588 w 1528"/>
                    <a:gd name="T55" fmla="*/ 185738 h 166"/>
                    <a:gd name="T56" fmla="*/ 2422525 w 1528"/>
                    <a:gd name="T57" fmla="*/ 158750 h 166"/>
                    <a:gd name="T58" fmla="*/ 2425700 w 1528"/>
                    <a:gd name="T59" fmla="*/ 131763 h 166"/>
                    <a:gd name="T60" fmla="*/ 2425700 w 1528"/>
                    <a:gd name="T61" fmla="*/ 131763 h 166"/>
                    <a:gd name="T62" fmla="*/ 2422525 w 1528"/>
                    <a:gd name="T63" fmla="*/ 106363 h 166"/>
                    <a:gd name="T64" fmla="*/ 2414588 w 1528"/>
                    <a:gd name="T65" fmla="*/ 82550 h 166"/>
                    <a:gd name="T66" fmla="*/ 2405063 w 1528"/>
                    <a:gd name="T67" fmla="*/ 58738 h 166"/>
                    <a:gd name="T68" fmla="*/ 2389188 w 1528"/>
                    <a:gd name="T69" fmla="*/ 39688 h 166"/>
                    <a:gd name="T70" fmla="*/ 2368550 w 1528"/>
                    <a:gd name="T71" fmla="*/ 23813 h 166"/>
                    <a:gd name="T72" fmla="*/ 2346325 w 1528"/>
                    <a:gd name="T73" fmla="*/ 11113 h 166"/>
                    <a:gd name="T74" fmla="*/ 2320925 w 1528"/>
                    <a:gd name="T75" fmla="*/ 3175 h 166"/>
                    <a:gd name="T76" fmla="*/ 2293938 w 1528"/>
                    <a:gd name="T77" fmla="*/ 0 h 166"/>
                    <a:gd name="T78" fmla="*/ 2293938 w 1528"/>
                    <a:gd name="T79" fmla="*/ 0 h 1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28" h="166">
                      <a:moveTo>
                        <a:pt x="1445" y="0"/>
                      </a:moveTo>
                      <a:lnTo>
                        <a:pt x="83" y="0"/>
                      </a:lnTo>
                      <a:lnTo>
                        <a:pt x="67" y="2"/>
                      </a:lnTo>
                      <a:lnTo>
                        <a:pt x="50" y="7"/>
                      </a:lnTo>
                      <a:lnTo>
                        <a:pt x="37" y="15"/>
                      </a:lnTo>
                      <a:lnTo>
                        <a:pt x="23" y="25"/>
                      </a:lnTo>
                      <a:lnTo>
                        <a:pt x="14" y="37"/>
                      </a:lnTo>
                      <a:lnTo>
                        <a:pt x="7" y="52"/>
                      </a:lnTo>
                      <a:lnTo>
                        <a:pt x="2" y="67"/>
                      </a:lnTo>
                      <a:lnTo>
                        <a:pt x="0" y="83"/>
                      </a:lnTo>
                      <a:lnTo>
                        <a:pt x="2" y="100"/>
                      </a:lnTo>
                      <a:lnTo>
                        <a:pt x="7" y="117"/>
                      </a:lnTo>
                      <a:lnTo>
                        <a:pt x="14" y="130"/>
                      </a:lnTo>
                      <a:lnTo>
                        <a:pt x="23" y="143"/>
                      </a:lnTo>
                      <a:lnTo>
                        <a:pt x="37" y="153"/>
                      </a:lnTo>
                      <a:lnTo>
                        <a:pt x="50" y="160"/>
                      </a:lnTo>
                      <a:lnTo>
                        <a:pt x="67" y="165"/>
                      </a:lnTo>
                      <a:lnTo>
                        <a:pt x="83" y="166"/>
                      </a:lnTo>
                      <a:lnTo>
                        <a:pt x="1445" y="166"/>
                      </a:lnTo>
                      <a:lnTo>
                        <a:pt x="1462" y="165"/>
                      </a:lnTo>
                      <a:lnTo>
                        <a:pt x="1478" y="160"/>
                      </a:lnTo>
                      <a:lnTo>
                        <a:pt x="1492" y="153"/>
                      </a:lnTo>
                      <a:lnTo>
                        <a:pt x="1505" y="143"/>
                      </a:lnTo>
                      <a:lnTo>
                        <a:pt x="1515" y="130"/>
                      </a:lnTo>
                      <a:lnTo>
                        <a:pt x="1521" y="117"/>
                      </a:lnTo>
                      <a:lnTo>
                        <a:pt x="1526" y="100"/>
                      </a:lnTo>
                      <a:lnTo>
                        <a:pt x="1528" y="83"/>
                      </a:lnTo>
                      <a:lnTo>
                        <a:pt x="1526" y="67"/>
                      </a:lnTo>
                      <a:lnTo>
                        <a:pt x="1521" y="52"/>
                      </a:lnTo>
                      <a:lnTo>
                        <a:pt x="1515" y="37"/>
                      </a:lnTo>
                      <a:lnTo>
                        <a:pt x="1505" y="25"/>
                      </a:lnTo>
                      <a:lnTo>
                        <a:pt x="1492" y="15"/>
                      </a:lnTo>
                      <a:lnTo>
                        <a:pt x="1478" y="7"/>
                      </a:lnTo>
                      <a:lnTo>
                        <a:pt x="1462" y="2"/>
                      </a:lnTo>
                      <a:lnTo>
                        <a:pt x="1445" y="0"/>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62" name="Freeform 10"/>
                <p:cNvSpPr>
                  <a:spLocks/>
                </p:cNvSpPr>
                <p:nvPr/>
              </p:nvSpPr>
              <p:spPr bwMode="auto">
                <a:xfrm>
                  <a:off x="3096143" y="5299580"/>
                  <a:ext cx="1363663" cy="265113"/>
                </a:xfrm>
                <a:custGeom>
                  <a:avLst/>
                  <a:gdLst>
                    <a:gd name="T0" fmla="*/ 1231900 w 859"/>
                    <a:gd name="T1" fmla="*/ 0 h 167"/>
                    <a:gd name="T2" fmla="*/ 131763 w 859"/>
                    <a:gd name="T3" fmla="*/ 0 h 167"/>
                    <a:gd name="T4" fmla="*/ 131763 w 859"/>
                    <a:gd name="T5" fmla="*/ 0 h 167"/>
                    <a:gd name="T6" fmla="*/ 106363 w 859"/>
                    <a:gd name="T7" fmla="*/ 3175 h 167"/>
                    <a:gd name="T8" fmla="*/ 79375 w 859"/>
                    <a:gd name="T9" fmla="*/ 11113 h 167"/>
                    <a:gd name="T10" fmla="*/ 58738 w 859"/>
                    <a:gd name="T11" fmla="*/ 23813 h 167"/>
                    <a:gd name="T12" fmla="*/ 36513 w 859"/>
                    <a:gd name="T13" fmla="*/ 39688 h 167"/>
                    <a:gd name="T14" fmla="*/ 22225 w 859"/>
                    <a:gd name="T15" fmla="*/ 58738 h 167"/>
                    <a:gd name="T16" fmla="*/ 11113 w 859"/>
                    <a:gd name="T17" fmla="*/ 82550 h 167"/>
                    <a:gd name="T18" fmla="*/ 3175 w 859"/>
                    <a:gd name="T19" fmla="*/ 106363 h 167"/>
                    <a:gd name="T20" fmla="*/ 0 w 859"/>
                    <a:gd name="T21" fmla="*/ 133350 h 167"/>
                    <a:gd name="T22" fmla="*/ 0 w 859"/>
                    <a:gd name="T23" fmla="*/ 133350 h 167"/>
                    <a:gd name="T24" fmla="*/ 3175 w 859"/>
                    <a:gd name="T25" fmla="*/ 158750 h 167"/>
                    <a:gd name="T26" fmla="*/ 11113 w 859"/>
                    <a:gd name="T27" fmla="*/ 185738 h 167"/>
                    <a:gd name="T28" fmla="*/ 22225 w 859"/>
                    <a:gd name="T29" fmla="*/ 206375 h 167"/>
                    <a:gd name="T30" fmla="*/ 36513 w 859"/>
                    <a:gd name="T31" fmla="*/ 227013 h 167"/>
                    <a:gd name="T32" fmla="*/ 58738 w 859"/>
                    <a:gd name="T33" fmla="*/ 242888 h 167"/>
                    <a:gd name="T34" fmla="*/ 79375 w 859"/>
                    <a:gd name="T35" fmla="*/ 254000 h 167"/>
                    <a:gd name="T36" fmla="*/ 106363 w 859"/>
                    <a:gd name="T37" fmla="*/ 261938 h 167"/>
                    <a:gd name="T38" fmla="*/ 131763 w 859"/>
                    <a:gd name="T39" fmla="*/ 265113 h 167"/>
                    <a:gd name="T40" fmla="*/ 1231900 w 859"/>
                    <a:gd name="T41" fmla="*/ 265113 h 167"/>
                    <a:gd name="T42" fmla="*/ 1231900 w 859"/>
                    <a:gd name="T43" fmla="*/ 265113 h 167"/>
                    <a:gd name="T44" fmla="*/ 1257300 w 859"/>
                    <a:gd name="T45" fmla="*/ 261938 h 167"/>
                    <a:gd name="T46" fmla="*/ 1284288 w 859"/>
                    <a:gd name="T47" fmla="*/ 254000 h 167"/>
                    <a:gd name="T48" fmla="*/ 1304925 w 859"/>
                    <a:gd name="T49" fmla="*/ 242888 h 167"/>
                    <a:gd name="T50" fmla="*/ 1327150 w 859"/>
                    <a:gd name="T51" fmla="*/ 227013 h 167"/>
                    <a:gd name="T52" fmla="*/ 1343025 w 859"/>
                    <a:gd name="T53" fmla="*/ 206375 h 167"/>
                    <a:gd name="T54" fmla="*/ 1352550 w 859"/>
                    <a:gd name="T55" fmla="*/ 185738 h 167"/>
                    <a:gd name="T56" fmla="*/ 1360488 w 859"/>
                    <a:gd name="T57" fmla="*/ 158750 h 167"/>
                    <a:gd name="T58" fmla="*/ 1363663 w 859"/>
                    <a:gd name="T59" fmla="*/ 133350 h 167"/>
                    <a:gd name="T60" fmla="*/ 1363663 w 859"/>
                    <a:gd name="T61" fmla="*/ 133350 h 167"/>
                    <a:gd name="T62" fmla="*/ 1360488 w 859"/>
                    <a:gd name="T63" fmla="*/ 106363 h 167"/>
                    <a:gd name="T64" fmla="*/ 1352550 w 859"/>
                    <a:gd name="T65" fmla="*/ 82550 h 167"/>
                    <a:gd name="T66" fmla="*/ 1343025 w 859"/>
                    <a:gd name="T67" fmla="*/ 58738 h 167"/>
                    <a:gd name="T68" fmla="*/ 1327150 w 859"/>
                    <a:gd name="T69" fmla="*/ 39688 h 167"/>
                    <a:gd name="T70" fmla="*/ 1304925 w 859"/>
                    <a:gd name="T71" fmla="*/ 23813 h 167"/>
                    <a:gd name="T72" fmla="*/ 1284288 w 859"/>
                    <a:gd name="T73" fmla="*/ 11113 h 167"/>
                    <a:gd name="T74" fmla="*/ 1257300 w 859"/>
                    <a:gd name="T75" fmla="*/ 3175 h 167"/>
                    <a:gd name="T76" fmla="*/ 1231900 w 859"/>
                    <a:gd name="T77" fmla="*/ 0 h 167"/>
                    <a:gd name="T78" fmla="*/ 1231900 w 859"/>
                    <a:gd name="T79" fmla="*/ 0 h 16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59" h="167">
                      <a:moveTo>
                        <a:pt x="776" y="0"/>
                      </a:moveTo>
                      <a:lnTo>
                        <a:pt x="83" y="0"/>
                      </a:lnTo>
                      <a:lnTo>
                        <a:pt x="67" y="2"/>
                      </a:lnTo>
                      <a:lnTo>
                        <a:pt x="50" y="7"/>
                      </a:lnTo>
                      <a:lnTo>
                        <a:pt x="37" y="15"/>
                      </a:lnTo>
                      <a:lnTo>
                        <a:pt x="23" y="25"/>
                      </a:lnTo>
                      <a:lnTo>
                        <a:pt x="14" y="37"/>
                      </a:lnTo>
                      <a:lnTo>
                        <a:pt x="7" y="52"/>
                      </a:lnTo>
                      <a:lnTo>
                        <a:pt x="2" y="67"/>
                      </a:lnTo>
                      <a:lnTo>
                        <a:pt x="0" y="84"/>
                      </a:lnTo>
                      <a:lnTo>
                        <a:pt x="2" y="100"/>
                      </a:lnTo>
                      <a:lnTo>
                        <a:pt x="7" y="117"/>
                      </a:lnTo>
                      <a:lnTo>
                        <a:pt x="14" y="130"/>
                      </a:lnTo>
                      <a:lnTo>
                        <a:pt x="23" y="143"/>
                      </a:lnTo>
                      <a:lnTo>
                        <a:pt x="37" y="153"/>
                      </a:lnTo>
                      <a:lnTo>
                        <a:pt x="50" y="160"/>
                      </a:lnTo>
                      <a:lnTo>
                        <a:pt x="67" y="165"/>
                      </a:lnTo>
                      <a:lnTo>
                        <a:pt x="83" y="167"/>
                      </a:lnTo>
                      <a:lnTo>
                        <a:pt x="776" y="167"/>
                      </a:lnTo>
                      <a:lnTo>
                        <a:pt x="792" y="165"/>
                      </a:lnTo>
                      <a:lnTo>
                        <a:pt x="809" y="160"/>
                      </a:lnTo>
                      <a:lnTo>
                        <a:pt x="822" y="153"/>
                      </a:lnTo>
                      <a:lnTo>
                        <a:pt x="836" y="143"/>
                      </a:lnTo>
                      <a:lnTo>
                        <a:pt x="846" y="130"/>
                      </a:lnTo>
                      <a:lnTo>
                        <a:pt x="852" y="117"/>
                      </a:lnTo>
                      <a:lnTo>
                        <a:pt x="857" y="100"/>
                      </a:lnTo>
                      <a:lnTo>
                        <a:pt x="859" y="84"/>
                      </a:lnTo>
                      <a:lnTo>
                        <a:pt x="857" y="67"/>
                      </a:lnTo>
                      <a:lnTo>
                        <a:pt x="852" y="52"/>
                      </a:lnTo>
                      <a:lnTo>
                        <a:pt x="846" y="37"/>
                      </a:lnTo>
                      <a:lnTo>
                        <a:pt x="836" y="25"/>
                      </a:lnTo>
                      <a:lnTo>
                        <a:pt x="822" y="15"/>
                      </a:lnTo>
                      <a:lnTo>
                        <a:pt x="809" y="7"/>
                      </a:lnTo>
                      <a:lnTo>
                        <a:pt x="792" y="2"/>
                      </a:lnTo>
                      <a:lnTo>
                        <a:pt x="776" y="0"/>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63" name="Freeform 11"/>
                <p:cNvSpPr>
                  <a:spLocks/>
                </p:cNvSpPr>
                <p:nvPr/>
              </p:nvSpPr>
              <p:spPr bwMode="auto">
                <a:xfrm>
                  <a:off x="2899293" y="1748343"/>
                  <a:ext cx="4071938" cy="5545138"/>
                </a:xfrm>
                <a:custGeom>
                  <a:avLst/>
                  <a:gdLst>
                    <a:gd name="T0" fmla="*/ 4071938 w 2565"/>
                    <a:gd name="T1" fmla="*/ 0 h 3493"/>
                    <a:gd name="T2" fmla="*/ 3808413 w 2565"/>
                    <a:gd name="T3" fmla="*/ 0 h 3493"/>
                    <a:gd name="T4" fmla="*/ 3808413 w 2565"/>
                    <a:gd name="T5" fmla="*/ 5281613 h 3493"/>
                    <a:gd name="T6" fmla="*/ 0 w 2565"/>
                    <a:gd name="T7" fmla="*/ 5281613 h 3493"/>
                    <a:gd name="T8" fmla="*/ 0 w 2565"/>
                    <a:gd name="T9" fmla="*/ 5545138 h 3493"/>
                    <a:gd name="T10" fmla="*/ 4071938 w 2565"/>
                    <a:gd name="T11" fmla="*/ 5545138 h 3493"/>
                    <a:gd name="T12" fmla="*/ 4071938 w 2565"/>
                    <a:gd name="T13" fmla="*/ 0 h 34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65" h="3493">
                      <a:moveTo>
                        <a:pt x="2565" y="0"/>
                      </a:moveTo>
                      <a:lnTo>
                        <a:pt x="2399" y="0"/>
                      </a:lnTo>
                      <a:lnTo>
                        <a:pt x="2399" y="3327"/>
                      </a:lnTo>
                      <a:lnTo>
                        <a:pt x="0" y="3327"/>
                      </a:lnTo>
                      <a:lnTo>
                        <a:pt x="0" y="3493"/>
                      </a:lnTo>
                      <a:lnTo>
                        <a:pt x="2565" y="3493"/>
                      </a:lnTo>
                      <a:lnTo>
                        <a:pt x="2565" y="0"/>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64" name="Freeform 12"/>
                <p:cNvSpPr>
                  <a:spLocks/>
                </p:cNvSpPr>
                <p:nvPr/>
              </p:nvSpPr>
              <p:spPr bwMode="auto">
                <a:xfrm>
                  <a:off x="3405705" y="2254755"/>
                  <a:ext cx="4075113" cy="5545138"/>
                </a:xfrm>
                <a:custGeom>
                  <a:avLst/>
                  <a:gdLst>
                    <a:gd name="T0" fmla="*/ 3811588 w 2567"/>
                    <a:gd name="T1" fmla="*/ 0 h 3493"/>
                    <a:gd name="T2" fmla="*/ 3811588 w 2567"/>
                    <a:gd name="T3" fmla="*/ 5281613 h 3493"/>
                    <a:gd name="T4" fmla="*/ 0 w 2567"/>
                    <a:gd name="T5" fmla="*/ 5281613 h 3493"/>
                    <a:gd name="T6" fmla="*/ 0 w 2567"/>
                    <a:gd name="T7" fmla="*/ 5545138 h 3493"/>
                    <a:gd name="T8" fmla="*/ 4075113 w 2567"/>
                    <a:gd name="T9" fmla="*/ 5545138 h 3493"/>
                    <a:gd name="T10" fmla="*/ 4075113 w 2567"/>
                    <a:gd name="T11" fmla="*/ 0 h 3493"/>
                    <a:gd name="T12" fmla="*/ 3811588 w 2567"/>
                    <a:gd name="T13" fmla="*/ 0 h 34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67" h="3493">
                      <a:moveTo>
                        <a:pt x="2401" y="0"/>
                      </a:moveTo>
                      <a:lnTo>
                        <a:pt x="2401" y="3327"/>
                      </a:lnTo>
                      <a:lnTo>
                        <a:pt x="0" y="3327"/>
                      </a:lnTo>
                      <a:lnTo>
                        <a:pt x="0" y="3493"/>
                      </a:lnTo>
                      <a:lnTo>
                        <a:pt x="2567" y="3493"/>
                      </a:lnTo>
                      <a:lnTo>
                        <a:pt x="2567" y="0"/>
                      </a:lnTo>
                      <a:lnTo>
                        <a:pt x="2401" y="0"/>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grpSp>
            <p:nvGrpSpPr>
              <p:cNvPr id="149" name="グループ化 148"/>
              <p:cNvGrpSpPr>
                <a:grpSpLocks noChangeAspect="1"/>
              </p:cNvGrpSpPr>
              <p:nvPr/>
            </p:nvGrpSpPr>
            <p:grpSpPr bwMode="auto">
              <a:xfrm>
                <a:off x="139700" y="177800"/>
                <a:ext cx="250180" cy="278130"/>
                <a:chOff x="1912218" y="946162"/>
                <a:chExt cx="11520484" cy="10412413"/>
              </a:xfrm>
            </p:grpSpPr>
            <p:sp>
              <p:nvSpPr>
                <p:cNvPr id="152" name="Freeform 32"/>
                <p:cNvSpPr>
                  <a:spLocks noEditPoints="1"/>
                </p:cNvSpPr>
                <p:nvPr/>
              </p:nvSpPr>
              <p:spPr bwMode="auto">
                <a:xfrm>
                  <a:off x="4401423" y="5056200"/>
                  <a:ext cx="1643063" cy="2616200"/>
                </a:xfrm>
                <a:custGeom>
                  <a:avLst/>
                  <a:gdLst>
                    <a:gd name="T0" fmla="*/ 1035 w 1035"/>
                    <a:gd name="T1" fmla="*/ 1235 h 1648"/>
                    <a:gd name="T2" fmla="*/ 1035 w 1035"/>
                    <a:gd name="T3" fmla="*/ 1164 h 1648"/>
                    <a:gd name="T4" fmla="*/ 1035 w 1035"/>
                    <a:gd name="T5" fmla="*/ 0 h 1648"/>
                    <a:gd name="T6" fmla="*/ 0 w 1035"/>
                    <a:gd name="T7" fmla="*/ 0 h 1648"/>
                    <a:gd name="T8" fmla="*/ 0 w 1035"/>
                    <a:gd name="T9" fmla="*/ 1164 h 1648"/>
                    <a:gd name="T10" fmla="*/ 0 w 1035"/>
                    <a:gd name="T11" fmla="*/ 1235 h 1648"/>
                    <a:gd name="T12" fmla="*/ 0 w 1035"/>
                    <a:gd name="T13" fmla="*/ 1648 h 1648"/>
                    <a:gd name="T14" fmla="*/ 1035 w 1035"/>
                    <a:gd name="T15" fmla="*/ 1648 h 1648"/>
                    <a:gd name="T16" fmla="*/ 1035 w 1035"/>
                    <a:gd name="T17" fmla="*/ 1235 h 1648"/>
                    <a:gd name="T18" fmla="*/ 829 w 1035"/>
                    <a:gd name="T19" fmla="*/ 1029 h 1648"/>
                    <a:gd name="T20" fmla="*/ 206 w 1035"/>
                    <a:gd name="T21" fmla="*/ 1029 h 1648"/>
                    <a:gd name="T22" fmla="*/ 206 w 1035"/>
                    <a:gd name="T23" fmla="*/ 207 h 1648"/>
                    <a:gd name="T24" fmla="*/ 829 w 1035"/>
                    <a:gd name="T25" fmla="*/ 207 h 1648"/>
                    <a:gd name="T26" fmla="*/ 829 w 1035"/>
                    <a:gd name="T27" fmla="*/ 1029 h 16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35" h="1648">
                      <a:moveTo>
                        <a:pt x="1035" y="1235"/>
                      </a:moveTo>
                      <a:lnTo>
                        <a:pt x="1035" y="1164"/>
                      </a:lnTo>
                      <a:lnTo>
                        <a:pt x="1035" y="0"/>
                      </a:lnTo>
                      <a:lnTo>
                        <a:pt x="0" y="0"/>
                      </a:lnTo>
                      <a:lnTo>
                        <a:pt x="0" y="1164"/>
                      </a:lnTo>
                      <a:lnTo>
                        <a:pt x="0" y="1235"/>
                      </a:lnTo>
                      <a:lnTo>
                        <a:pt x="0" y="1648"/>
                      </a:lnTo>
                      <a:lnTo>
                        <a:pt x="1035" y="1648"/>
                      </a:lnTo>
                      <a:lnTo>
                        <a:pt x="1035" y="1235"/>
                      </a:lnTo>
                      <a:close/>
                      <a:moveTo>
                        <a:pt x="829" y="1029"/>
                      </a:moveTo>
                      <a:lnTo>
                        <a:pt x="206" y="1029"/>
                      </a:lnTo>
                      <a:lnTo>
                        <a:pt x="206" y="207"/>
                      </a:lnTo>
                      <a:lnTo>
                        <a:pt x="829" y="207"/>
                      </a:lnTo>
                      <a:lnTo>
                        <a:pt x="829" y="1029"/>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53" name="Freeform 33"/>
                <p:cNvSpPr>
                  <a:spLocks noEditPoints="1"/>
                </p:cNvSpPr>
                <p:nvPr/>
              </p:nvSpPr>
              <p:spPr bwMode="auto">
                <a:xfrm>
                  <a:off x="6850933" y="5343535"/>
                  <a:ext cx="1641470" cy="2328864"/>
                </a:xfrm>
                <a:custGeom>
                  <a:avLst/>
                  <a:gdLst>
                    <a:gd name="T0" fmla="*/ 0 w 1034"/>
                    <a:gd name="T1" fmla="*/ 619 h 1467"/>
                    <a:gd name="T2" fmla="*/ 0 w 1034"/>
                    <a:gd name="T3" fmla="*/ 832 h 1467"/>
                    <a:gd name="T4" fmla="*/ 0 w 1034"/>
                    <a:gd name="T5" fmla="*/ 1467 h 1467"/>
                    <a:gd name="T6" fmla="*/ 1034 w 1034"/>
                    <a:gd name="T7" fmla="*/ 1467 h 1467"/>
                    <a:gd name="T8" fmla="*/ 1034 w 1034"/>
                    <a:gd name="T9" fmla="*/ 832 h 1467"/>
                    <a:gd name="T10" fmla="*/ 1034 w 1034"/>
                    <a:gd name="T11" fmla="*/ 619 h 1467"/>
                    <a:gd name="T12" fmla="*/ 1034 w 1034"/>
                    <a:gd name="T13" fmla="*/ 0 h 1467"/>
                    <a:gd name="T14" fmla="*/ 0 w 1034"/>
                    <a:gd name="T15" fmla="*/ 0 h 1467"/>
                    <a:gd name="T16" fmla="*/ 0 w 1034"/>
                    <a:gd name="T17" fmla="*/ 619 h 1467"/>
                    <a:gd name="T18" fmla="*/ 201 w 1034"/>
                    <a:gd name="T19" fmla="*/ 199 h 1467"/>
                    <a:gd name="T20" fmla="*/ 834 w 1034"/>
                    <a:gd name="T21" fmla="*/ 199 h 1467"/>
                    <a:gd name="T22" fmla="*/ 834 w 1034"/>
                    <a:gd name="T23" fmla="*/ 619 h 1467"/>
                    <a:gd name="T24" fmla="*/ 201 w 1034"/>
                    <a:gd name="T25" fmla="*/ 619 h 1467"/>
                    <a:gd name="T26" fmla="*/ 201 w 1034"/>
                    <a:gd name="T27" fmla="*/ 199 h 14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34" h="1467">
                      <a:moveTo>
                        <a:pt x="0" y="619"/>
                      </a:moveTo>
                      <a:lnTo>
                        <a:pt x="0" y="832"/>
                      </a:lnTo>
                      <a:lnTo>
                        <a:pt x="0" y="1467"/>
                      </a:lnTo>
                      <a:lnTo>
                        <a:pt x="1034" y="1467"/>
                      </a:lnTo>
                      <a:lnTo>
                        <a:pt x="1034" y="832"/>
                      </a:lnTo>
                      <a:lnTo>
                        <a:pt x="1034" y="619"/>
                      </a:lnTo>
                      <a:lnTo>
                        <a:pt x="1034" y="0"/>
                      </a:lnTo>
                      <a:lnTo>
                        <a:pt x="0" y="0"/>
                      </a:lnTo>
                      <a:lnTo>
                        <a:pt x="0" y="619"/>
                      </a:lnTo>
                      <a:close/>
                      <a:moveTo>
                        <a:pt x="201" y="199"/>
                      </a:moveTo>
                      <a:lnTo>
                        <a:pt x="834" y="199"/>
                      </a:lnTo>
                      <a:lnTo>
                        <a:pt x="834" y="619"/>
                      </a:lnTo>
                      <a:lnTo>
                        <a:pt x="201" y="619"/>
                      </a:lnTo>
                      <a:lnTo>
                        <a:pt x="201" y="199"/>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54" name="Freeform 34"/>
                <p:cNvSpPr>
                  <a:spLocks noEditPoints="1"/>
                </p:cNvSpPr>
                <p:nvPr/>
              </p:nvSpPr>
              <p:spPr bwMode="auto">
                <a:xfrm>
                  <a:off x="9298861" y="4129100"/>
                  <a:ext cx="1643063" cy="3543300"/>
                </a:xfrm>
                <a:custGeom>
                  <a:avLst/>
                  <a:gdLst>
                    <a:gd name="T0" fmla="*/ 0 w 1035"/>
                    <a:gd name="T1" fmla="*/ 513 h 2232"/>
                    <a:gd name="T2" fmla="*/ 0 w 1035"/>
                    <a:gd name="T3" fmla="*/ 1264 h 2232"/>
                    <a:gd name="T4" fmla="*/ 0 w 1035"/>
                    <a:gd name="T5" fmla="*/ 2232 h 2232"/>
                    <a:gd name="T6" fmla="*/ 1035 w 1035"/>
                    <a:gd name="T7" fmla="*/ 2232 h 2232"/>
                    <a:gd name="T8" fmla="*/ 1035 w 1035"/>
                    <a:gd name="T9" fmla="*/ 1264 h 2232"/>
                    <a:gd name="T10" fmla="*/ 1035 w 1035"/>
                    <a:gd name="T11" fmla="*/ 513 h 2232"/>
                    <a:gd name="T12" fmla="*/ 1035 w 1035"/>
                    <a:gd name="T13" fmla="*/ 0 h 2232"/>
                    <a:gd name="T14" fmla="*/ 0 w 1035"/>
                    <a:gd name="T15" fmla="*/ 0 h 2232"/>
                    <a:gd name="T16" fmla="*/ 0 w 1035"/>
                    <a:gd name="T17" fmla="*/ 513 h 2232"/>
                    <a:gd name="T18" fmla="*/ 192 w 1035"/>
                    <a:gd name="T19" fmla="*/ 191 h 2232"/>
                    <a:gd name="T20" fmla="*/ 844 w 1035"/>
                    <a:gd name="T21" fmla="*/ 191 h 2232"/>
                    <a:gd name="T22" fmla="*/ 844 w 1035"/>
                    <a:gd name="T23" fmla="*/ 513 h 2232"/>
                    <a:gd name="T24" fmla="*/ 192 w 1035"/>
                    <a:gd name="T25" fmla="*/ 513 h 2232"/>
                    <a:gd name="T26" fmla="*/ 192 w 1035"/>
                    <a:gd name="T27" fmla="*/ 191 h 22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35" h="2232">
                      <a:moveTo>
                        <a:pt x="0" y="513"/>
                      </a:moveTo>
                      <a:lnTo>
                        <a:pt x="0" y="1264"/>
                      </a:lnTo>
                      <a:lnTo>
                        <a:pt x="0" y="2232"/>
                      </a:lnTo>
                      <a:lnTo>
                        <a:pt x="1035" y="2232"/>
                      </a:lnTo>
                      <a:lnTo>
                        <a:pt x="1035" y="1264"/>
                      </a:lnTo>
                      <a:lnTo>
                        <a:pt x="1035" y="513"/>
                      </a:lnTo>
                      <a:lnTo>
                        <a:pt x="1035" y="0"/>
                      </a:lnTo>
                      <a:lnTo>
                        <a:pt x="0" y="0"/>
                      </a:lnTo>
                      <a:lnTo>
                        <a:pt x="0" y="513"/>
                      </a:lnTo>
                      <a:close/>
                      <a:moveTo>
                        <a:pt x="192" y="191"/>
                      </a:moveTo>
                      <a:lnTo>
                        <a:pt x="844" y="191"/>
                      </a:lnTo>
                      <a:lnTo>
                        <a:pt x="844" y="513"/>
                      </a:lnTo>
                      <a:lnTo>
                        <a:pt x="192" y="513"/>
                      </a:lnTo>
                      <a:lnTo>
                        <a:pt x="192" y="191"/>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55" name="Freeform 35"/>
                <p:cNvSpPr>
                  <a:spLocks/>
                </p:cNvSpPr>
                <p:nvPr/>
              </p:nvSpPr>
              <p:spPr bwMode="auto">
                <a:xfrm>
                  <a:off x="4712575" y="2336809"/>
                  <a:ext cx="5921373" cy="2460625"/>
                </a:xfrm>
                <a:custGeom>
                  <a:avLst/>
                  <a:gdLst>
                    <a:gd name="T0" fmla="*/ 136 w 1579"/>
                    <a:gd name="T1" fmla="*/ 520 h 656"/>
                    <a:gd name="T2" fmla="*/ 257 w 1579"/>
                    <a:gd name="T3" fmla="*/ 446 h 656"/>
                    <a:gd name="T4" fmla="*/ 653 w 1579"/>
                    <a:gd name="T5" fmla="*/ 529 h 656"/>
                    <a:gd name="T6" fmla="*/ 789 w 1579"/>
                    <a:gd name="T7" fmla="*/ 656 h 656"/>
                    <a:gd name="T8" fmla="*/ 925 w 1579"/>
                    <a:gd name="T9" fmla="*/ 520 h 656"/>
                    <a:gd name="T10" fmla="*/ 921 w 1579"/>
                    <a:gd name="T11" fmla="*/ 485 h 656"/>
                    <a:gd name="T12" fmla="*/ 1348 w 1579"/>
                    <a:gd name="T13" fmla="*/ 234 h 656"/>
                    <a:gd name="T14" fmla="*/ 1442 w 1579"/>
                    <a:gd name="T15" fmla="*/ 272 h 656"/>
                    <a:gd name="T16" fmla="*/ 1579 w 1579"/>
                    <a:gd name="T17" fmla="*/ 136 h 656"/>
                    <a:gd name="T18" fmla="*/ 1442 w 1579"/>
                    <a:gd name="T19" fmla="*/ 0 h 656"/>
                    <a:gd name="T20" fmla="*/ 1306 w 1579"/>
                    <a:gd name="T21" fmla="*/ 136 h 656"/>
                    <a:gd name="T22" fmla="*/ 1311 w 1579"/>
                    <a:gd name="T23" fmla="*/ 171 h 656"/>
                    <a:gd name="T24" fmla="*/ 884 w 1579"/>
                    <a:gd name="T25" fmla="*/ 422 h 656"/>
                    <a:gd name="T26" fmla="*/ 789 w 1579"/>
                    <a:gd name="T27" fmla="*/ 384 h 656"/>
                    <a:gd name="T28" fmla="*/ 668 w 1579"/>
                    <a:gd name="T29" fmla="*/ 457 h 656"/>
                    <a:gd name="T30" fmla="*/ 272 w 1579"/>
                    <a:gd name="T31" fmla="*/ 375 h 656"/>
                    <a:gd name="T32" fmla="*/ 136 w 1579"/>
                    <a:gd name="T33" fmla="*/ 247 h 656"/>
                    <a:gd name="T34" fmla="*/ 0 w 1579"/>
                    <a:gd name="T35" fmla="*/ 384 h 656"/>
                    <a:gd name="T36" fmla="*/ 136 w 1579"/>
                    <a:gd name="T37" fmla="*/ 520 h 6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79" h="656">
                      <a:moveTo>
                        <a:pt x="136" y="520"/>
                      </a:moveTo>
                      <a:cubicBezTo>
                        <a:pt x="189" y="520"/>
                        <a:pt x="234" y="490"/>
                        <a:pt x="257" y="446"/>
                      </a:cubicBezTo>
                      <a:cubicBezTo>
                        <a:pt x="653" y="529"/>
                        <a:pt x="653" y="529"/>
                        <a:pt x="653" y="529"/>
                      </a:cubicBezTo>
                      <a:cubicBezTo>
                        <a:pt x="658" y="600"/>
                        <a:pt x="717" y="656"/>
                        <a:pt x="789" y="656"/>
                      </a:cubicBezTo>
                      <a:cubicBezTo>
                        <a:pt x="864" y="656"/>
                        <a:pt x="925" y="595"/>
                        <a:pt x="925" y="520"/>
                      </a:cubicBezTo>
                      <a:cubicBezTo>
                        <a:pt x="925" y="508"/>
                        <a:pt x="924" y="496"/>
                        <a:pt x="921" y="485"/>
                      </a:cubicBezTo>
                      <a:cubicBezTo>
                        <a:pt x="1348" y="234"/>
                        <a:pt x="1348" y="234"/>
                        <a:pt x="1348" y="234"/>
                      </a:cubicBezTo>
                      <a:cubicBezTo>
                        <a:pt x="1372" y="257"/>
                        <a:pt x="1406" y="272"/>
                        <a:pt x="1442" y="272"/>
                      </a:cubicBezTo>
                      <a:cubicBezTo>
                        <a:pt x="1517" y="272"/>
                        <a:pt x="1579" y="211"/>
                        <a:pt x="1579" y="136"/>
                      </a:cubicBezTo>
                      <a:cubicBezTo>
                        <a:pt x="1579" y="61"/>
                        <a:pt x="1517" y="0"/>
                        <a:pt x="1442" y="0"/>
                      </a:cubicBezTo>
                      <a:cubicBezTo>
                        <a:pt x="1367" y="0"/>
                        <a:pt x="1306" y="61"/>
                        <a:pt x="1306" y="136"/>
                      </a:cubicBezTo>
                      <a:cubicBezTo>
                        <a:pt x="1306" y="148"/>
                        <a:pt x="1308" y="160"/>
                        <a:pt x="1311" y="171"/>
                      </a:cubicBezTo>
                      <a:cubicBezTo>
                        <a:pt x="884" y="422"/>
                        <a:pt x="884" y="422"/>
                        <a:pt x="884" y="422"/>
                      </a:cubicBezTo>
                      <a:cubicBezTo>
                        <a:pt x="859" y="398"/>
                        <a:pt x="826" y="384"/>
                        <a:pt x="789" y="384"/>
                      </a:cubicBezTo>
                      <a:cubicBezTo>
                        <a:pt x="737" y="384"/>
                        <a:pt x="691" y="414"/>
                        <a:pt x="668" y="457"/>
                      </a:cubicBezTo>
                      <a:cubicBezTo>
                        <a:pt x="272" y="375"/>
                        <a:pt x="272" y="375"/>
                        <a:pt x="272" y="375"/>
                      </a:cubicBezTo>
                      <a:cubicBezTo>
                        <a:pt x="267" y="304"/>
                        <a:pt x="208" y="247"/>
                        <a:pt x="136" y="247"/>
                      </a:cubicBezTo>
                      <a:cubicBezTo>
                        <a:pt x="61" y="247"/>
                        <a:pt x="0" y="308"/>
                        <a:pt x="0" y="384"/>
                      </a:cubicBezTo>
                      <a:cubicBezTo>
                        <a:pt x="0" y="459"/>
                        <a:pt x="61" y="520"/>
                        <a:pt x="136" y="520"/>
                      </a:cubicBez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sp>
              <p:nvSpPr>
                <p:cNvPr id="156" name="Freeform 36"/>
                <p:cNvSpPr>
                  <a:spLocks noEditPoints="1"/>
                </p:cNvSpPr>
                <p:nvPr/>
              </p:nvSpPr>
              <p:spPr bwMode="auto">
                <a:xfrm>
                  <a:off x="1912218" y="946162"/>
                  <a:ext cx="11520484" cy="10412413"/>
                </a:xfrm>
                <a:custGeom>
                  <a:avLst/>
                  <a:gdLst>
                    <a:gd name="T0" fmla="*/ 2990 w 3072"/>
                    <a:gd name="T1" fmla="*/ 0 h 2777"/>
                    <a:gd name="T2" fmla="*/ 82 w 3072"/>
                    <a:gd name="T3" fmla="*/ 0 h 2777"/>
                    <a:gd name="T4" fmla="*/ 0 w 3072"/>
                    <a:gd name="T5" fmla="*/ 82 h 2777"/>
                    <a:gd name="T6" fmla="*/ 0 w 3072"/>
                    <a:gd name="T7" fmla="*/ 2097 h 2777"/>
                    <a:gd name="T8" fmla="*/ 82 w 3072"/>
                    <a:gd name="T9" fmla="*/ 2179 h 2777"/>
                    <a:gd name="T10" fmla="*/ 1268 w 3072"/>
                    <a:gd name="T11" fmla="*/ 2179 h 2777"/>
                    <a:gd name="T12" fmla="*/ 1268 w 3072"/>
                    <a:gd name="T13" fmla="*/ 2616 h 2777"/>
                    <a:gd name="T14" fmla="*/ 664 w 3072"/>
                    <a:gd name="T15" fmla="*/ 2616 h 2777"/>
                    <a:gd name="T16" fmla="*/ 664 w 3072"/>
                    <a:gd name="T17" fmla="*/ 2777 h 2777"/>
                    <a:gd name="T18" fmla="*/ 2408 w 3072"/>
                    <a:gd name="T19" fmla="*/ 2777 h 2777"/>
                    <a:gd name="T20" fmla="*/ 2408 w 3072"/>
                    <a:gd name="T21" fmla="*/ 2616 h 2777"/>
                    <a:gd name="T22" fmla="*/ 1804 w 3072"/>
                    <a:gd name="T23" fmla="*/ 2616 h 2777"/>
                    <a:gd name="T24" fmla="*/ 1804 w 3072"/>
                    <a:gd name="T25" fmla="*/ 2179 h 2777"/>
                    <a:gd name="T26" fmla="*/ 2990 w 3072"/>
                    <a:gd name="T27" fmla="*/ 2179 h 2777"/>
                    <a:gd name="T28" fmla="*/ 3072 w 3072"/>
                    <a:gd name="T29" fmla="*/ 2097 h 2777"/>
                    <a:gd name="T30" fmla="*/ 3072 w 3072"/>
                    <a:gd name="T31" fmla="*/ 82 h 2777"/>
                    <a:gd name="T32" fmla="*/ 2990 w 3072"/>
                    <a:gd name="T33" fmla="*/ 0 h 2777"/>
                    <a:gd name="T34" fmla="*/ 2912 w 3072"/>
                    <a:gd name="T35" fmla="*/ 2018 h 2777"/>
                    <a:gd name="T36" fmla="*/ 161 w 3072"/>
                    <a:gd name="T37" fmla="*/ 2018 h 2777"/>
                    <a:gd name="T38" fmla="*/ 161 w 3072"/>
                    <a:gd name="T39" fmla="*/ 161 h 2777"/>
                    <a:gd name="T40" fmla="*/ 2912 w 3072"/>
                    <a:gd name="T41" fmla="*/ 161 h 2777"/>
                    <a:gd name="T42" fmla="*/ 2912 w 3072"/>
                    <a:gd name="T43" fmla="*/ 2018 h 27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72" h="2777">
                      <a:moveTo>
                        <a:pt x="2990" y="0"/>
                      </a:moveTo>
                      <a:cubicBezTo>
                        <a:pt x="82" y="0"/>
                        <a:pt x="82" y="0"/>
                        <a:pt x="82" y="0"/>
                      </a:cubicBezTo>
                      <a:cubicBezTo>
                        <a:pt x="37" y="0"/>
                        <a:pt x="0" y="37"/>
                        <a:pt x="0" y="82"/>
                      </a:cubicBezTo>
                      <a:cubicBezTo>
                        <a:pt x="0" y="2097"/>
                        <a:pt x="0" y="2097"/>
                        <a:pt x="0" y="2097"/>
                      </a:cubicBezTo>
                      <a:cubicBezTo>
                        <a:pt x="0" y="2142"/>
                        <a:pt x="37" y="2179"/>
                        <a:pt x="82" y="2179"/>
                      </a:cubicBezTo>
                      <a:cubicBezTo>
                        <a:pt x="1268" y="2179"/>
                        <a:pt x="1268" y="2179"/>
                        <a:pt x="1268" y="2179"/>
                      </a:cubicBezTo>
                      <a:cubicBezTo>
                        <a:pt x="1268" y="2616"/>
                        <a:pt x="1268" y="2616"/>
                        <a:pt x="1268" y="2616"/>
                      </a:cubicBezTo>
                      <a:cubicBezTo>
                        <a:pt x="664" y="2616"/>
                        <a:pt x="664" y="2616"/>
                        <a:pt x="664" y="2616"/>
                      </a:cubicBezTo>
                      <a:cubicBezTo>
                        <a:pt x="664" y="2777"/>
                        <a:pt x="664" y="2777"/>
                        <a:pt x="664" y="2777"/>
                      </a:cubicBezTo>
                      <a:cubicBezTo>
                        <a:pt x="2408" y="2777"/>
                        <a:pt x="2408" y="2777"/>
                        <a:pt x="2408" y="2777"/>
                      </a:cubicBezTo>
                      <a:cubicBezTo>
                        <a:pt x="2408" y="2616"/>
                        <a:pt x="2408" y="2616"/>
                        <a:pt x="2408" y="2616"/>
                      </a:cubicBezTo>
                      <a:cubicBezTo>
                        <a:pt x="1804" y="2616"/>
                        <a:pt x="1804" y="2616"/>
                        <a:pt x="1804" y="2616"/>
                      </a:cubicBezTo>
                      <a:cubicBezTo>
                        <a:pt x="1804" y="2179"/>
                        <a:pt x="1804" y="2179"/>
                        <a:pt x="1804" y="2179"/>
                      </a:cubicBezTo>
                      <a:cubicBezTo>
                        <a:pt x="2990" y="2179"/>
                        <a:pt x="2990" y="2179"/>
                        <a:pt x="2990" y="2179"/>
                      </a:cubicBezTo>
                      <a:cubicBezTo>
                        <a:pt x="3036" y="2179"/>
                        <a:pt x="3072" y="2142"/>
                        <a:pt x="3072" y="2097"/>
                      </a:cubicBezTo>
                      <a:cubicBezTo>
                        <a:pt x="3072" y="82"/>
                        <a:pt x="3072" y="82"/>
                        <a:pt x="3072" y="82"/>
                      </a:cubicBezTo>
                      <a:cubicBezTo>
                        <a:pt x="3072" y="37"/>
                        <a:pt x="3036" y="0"/>
                        <a:pt x="2990" y="0"/>
                      </a:cubicBezTo>
                      <a:close/>
                      <a:moveTo>
                        <a:pt x="2912" y="2018"/>
                      </a:moveTo>
                      <a:cubicBezTo>
                        <a:pt x="161" y="2018"/>
                        <a:pt x="161" y="2018"/>
                        <a:pt x="161" y="2018"/>
                      </a:cubicBezTo>
                      <a:cubicBezTo>
                        <a:pt x="161" y="161"/>
                        <a:pt x="161" y="161"/>
                        <a:pt x="161" y="161"/>
                      </a:cubicBezTo>
                      <a:cubicBezTo>
                        <a:pt x="2912" y="161"/>
                        <a:pt x="2912" y="161"/>
                        <a:pt x="2912" y="161"/>
                      </a:cubicBezTo>
                      <a:lnTo>
                        <a:pt x="2912" y="2018"/>
                      </a:lnTo>
                      <a:close/>
                    </a:path>
                  </a:pathLst>
                </a:custGeom>
                <a:solidFill>
                  <a:schemeClr val="tx1">
                    <a:lumMod val="100000"/>
                    <a:lumOff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a:p>
              </p:txBody>
            </p:sp>
          </p:grpSp>
          <p:sp>
            <p:nvSpPr>
              <p:cNvPr id="150" name="テキスト ボックス 279"/>
              <p:cNvSpPr txBox="1">
                <a:spLocks noChangeArrowheads="1"/>
              </p:cNvSpPr>
              <p:nvPr/>
            </p:nvSpPr>
            <p:spPr bwMode="auto">
              <a:xfrm>
                <a:off x="104019" y="7811"/>
                <a:ext cx="436862" cy="24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36000" tIns="36000" rIns="36000" bIns="36000" anchor="t" anchorCtr="0" upright="1">
                <a:noAutofit/>
              </a:bodyPr>
              <a:lstStyle/>
              <a:p>
                <a:pPr algn="just">
                  <a:lnSpc>
                    <a:spcPct val="90000"/>
                  </a:lnSpc>
                  <a:spcAft>
                    <a:spcPts val="590"/>
                  </a:spcAft>
                </a:pPr>
                <a:r>
                  <a:rPr lang="ja-JP" altLang="en-US" sz="700" spc="-60">
                    <a:solidFill>
                      <a:srgbClr val="000000"/>
                    </a:solidFill>
                    <a:latin typeface="ＭＳ 明朝" panose="02020609040205080304" pitchFamily="17" charset="-128"/>
                    <a:ea typeface="Meiryo UI" panose="020B0604030504040204" pitchFamily="50" charset="-128"/>
                    <a:cs typeface="Times New Roman" panose="02020603050405020304" pitchFamily="18" charset="0"/>
                  </a:rPr>
                  <a:t>システム</a:t>
                </a:r>
                <a:endParaRPr lang="ja-JP" altLang="en-US" sz="1200" kern="100" spc="-6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51" name="テキスト ボックス 280"/>
              <p:cNvSpPr txBox="1">
                <a:spLocks noChangeArrowheads="1"/>
              </p:cNvSpPr>
              <p:nvPr/>
            </p:nvSpPr>
            <p:spPr bwMode="auto">
              <a:xfrm>
                <a:off x="504980" y="9422"/>
                <a:ext cx="421623" cy="25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36000" tIns="36000" rIns="36000" bIns="36000" anchor="t" anchorCtr="0" upright="1">
                <a:noAutofit/>
              </a:bodyPr>
              <a:lstStyle/>
              <a:p>
                <a:pPr algn="just">
                  <a:lnSpc>
                    <a:spcPct val="90000"/>
                  </a:lnSpc>
                  <a:spcAft>
                    <a:spcPts val="590"/>
                  </a:spcAft>
                </a:pPr>
                <a:r>
                  <a:rPr lang="ja-JP" altLang="en-US" sz="700" spc="-60">
                    <a:solidFill>
                      <a:srgbClr val="000000"/>
                    </a:solidFill>
                    <a:latin typeface="ＭＳ 明朝" panose="02020609040205080304" pitchFamily="17" charset="-128"/>
                    <a:ea typeface="Meiryo UI" panose="020B0604030504040204" pitchFamily="50" charset="-128"/>
                    <a:cs typeface="Times New Roman" panose="02020603050405020304" pitchFamily="18" charset="0"/>
                  </a:rPr>
                  <a:t>ファイル</a:t>
                </a:r>
                <a:endParaRPr lang="ja-JP" altLang="en-US" sz="1200" kern="100" spc="-60">
                  <a:latin typeface="ＭＳ 明朝" panose="02020609040205080304" pitchFamily="17" charset="-128"/>
                  <a:ea typeface="ＭＳ 明朝" panose="02020609040205080304" pitchFamily="17" charset="-128"/>
                  <a:cs typeface="Times New Roman" panose="02020603050405020304" pitchFamily="18" charset="0"/>
                </a:endParaRPr>
              </a:p>
            </p:txBody>
          </p:sp>
        </p:grpSp>
        <p:sp>
          <p:nvSpPr>
            <p:cNvPr id="146" name="正方形/長方形 145"/>
            <p:cNvSpPr/>
            <p:nvPr/>
          </p:nvSpPr>
          <p:spPr>
            <a:xfrm>
              <a:off x="20620" y="-102869"/>
              <a:ext cx="2701925" cy="2095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pPr>
              <a:r>
                <a:rPr lang="ja-JP" altLang="en-US" sz="900" b="1" kern="0" dirty="0">
                  <a:latin typeface="ＭＳ 明朝" panose="02020609040205080304" pitchFamily="17" charset="-128"/>
                  <a:ea typeface="HG丸ｺﾞｼｯｸM-PRO" panose="020F0600000000000000" pitchFamily="50" charset="-128"/>
                  <a:cs typeface="Times New Roman" panose="02020603050405020304" pitchFamily="18" charset="0"/>
                </a:rPr>
                <a:t>庁外から庁内情報資産への自由なアクセス</a:t>
              </a:r>
              <a:endParaRPr lang="ja-JP" altLang="en-US" sz="1200" kern="100" spc="-60" dirty="0">
                <a:latin typeface="ＭＳ 明朝" panose="02020609040205080304" pitchFamily="17" charset="-128"/>
                <a:ea typeface="ＭＳ 明朝" panose="02020609040205080304" pitchFamily="17" charset="-128"/>
                <a:cs typeface="Times New Roman" panose="02020603050405020304" pitchFamily="18" charset="0"/>
              </a:endParaRPr>
            </a:p>
          </p:txBody>
        </p:sp>
      </p:grpSp>
      <p:grpSp>
        <p:nvGrpSpPr>
          <p:cNvPr id="3" name="グループ化 2"/>
          <p:cNvGrpSpPr/>
          <p:nvPr/>
        </p:nvGrpSpPr>
        <p:grpSpPr>
          <a:xfrm>
            <a:off x="4462020" y="2166391"/>
            <a:ext cx="3906519" cy="992579"/>
            <a:chOff x="4462020" y="2245480"/>
            <a:chExt cx="3906519" cy="992579"/>
          </a:xfrm>
        </p:grpSpPr>
        <p:sp>
          <p:nvSpPr>
            <p:cNvPr id="16" name="テキスト ボックス 15">
              <a:extLst>
                <a:ext uri="{FF2B5EF4-FFF2-40B4-BE49-F238E27FC236}">
                  <a16:creationId xmlns:a16="http://schemas.microsoft.com/office/drawing/2014/main" id="{BAD6660E-CC6D-DE56-2F39-E0D71C28AAC5}"/>
                </a:ext>
              </a:extLst>
            </p:cNvPr>
            <p:cNvSpPr txBox="1"/>
            <p:nvPr/>
          </p:nvSpPr>
          <p:spPr>
            <a:xfrm>
              <a:off x="4462020" y="2245480"/>
              <a:ext cx="3906519" cy="992579"/>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③出先機関の無線化への現地調査実施</a:t>
              </a:r>
              <a:endPar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アクセスポイント</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設置場所及び必要個数調査</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④スマートフォン等を利⽤したコミュニケーション基盤の構築</a:t>
              </a:r>
            </a:p>
            <a:p>
              <a:endParaRPr lang="en-US" altLang="ja-JP" sz="3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スマホやタブレット端末から庁内メール</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や</a:t>
              </a:r>
              <a:r>
                <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Microsoft Teams</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できる接続</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環境整備（</a:t>
              </a:r>
              <a:r>
                <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R4.12</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79" name="直線コネクタ 78"/>
            <p:cNvCxnSpPr/>
            <p:nvPr/>
          </p:nvCxnSpPr>
          <p:spPr bwMode="blackWhite">
            <a:xfrm>
              <a:off x="4464000" y="2393885"/>
              <a:ext cx="2268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bwMode="blackWhite">
            <a:xfrm>
              <a:off x="4464160" y="2843935"/>
              <a:ext cx="3744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2" name="グループ化 1"/>
          <p:cNvGrpSpPr/>
          <p:nvPr/>
        </p:nvGrpSpPr>
        <p:grpSpPr>
          <a:xfrm>
            <a:off x="1003005" y="2168860"/>
            <a:ext cx="3231654" cy="861774"/>
            <a:chOff x="1003005" y="2168860"/>
            <a:chExt cx="3231654" cy="861774"/>
          </a:xfrm>
        </p:grpSpPr>
        <p:sp>
          <p:nvSpPr>
            <p:cNvPr id="72" name="テキスト ボックス 71">
              <a:extLst>
                <a:ext uri="{FF2B5EF4-FFF2-40B4-BE49-F238E27FC236}">
                  <a16:creationId xmlns:a16="http://schemas.microsoft.com/office/drawing/2014/main" id="{BAD6660E-CC6D-DE56-2F39-E0D71C28AAC5}"/>
                </a:ext>
              </a:extLst>
            </p:cNvPr>
            <p:cNvSpPr txBox="1"/>
            <p:nvPr/>
          </p:nvSpPr>
          <p:spPr>
            <a:xfrm>
              <a:off x="1003005" y="2168860"/>
              <a:ext cx="3231654" cy="861774"/>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どこからでも庁内に接続できる環境の全体設計</a:t>
              </a:r>
              <a:endPar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端末・ネットワーク・セキュリティを総合的に設計</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②セキュリティ対策の⾼度化</a:t>
              </a:r>
              <a:endPar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個⼈情報・機密情報の漏洩対策の強化</a:t>
              </a:r>
            </a:p>
          </p:txBody>
        </p:sp>
        <p:cxnSp>
          <p:nvCxnSpPr>
            <p:cNvPr id="75" name="直線コネクタ 74"/>
            <p:cNvCxnSpPr/>
            <p:nvPr/>
          </p:nvCxnSpPr>
          <p:spPr bwMode="blackWhite">
            <a:xfrm>
              <a:off x="1007860" y="2301698"/>
              <a:ext cx="2916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bwMode="blackWhite">
            <a:xfrm>
              <a:off x="1008000" y="2751748"/>
              <a:ext cx="1728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1078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8469433"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37</a:t>
            </a:r>
            <a:endParaRPr lang="ja-JP" altLang="en-US" dirty="0">
              <a:solidFill>
                <a:schemeClr val="tx1"/>
              </a:solidFill>
            </a:endParaRPr>
          </a:p>
        </p:txBody>
      </p:sp>
      <p:cxnSp>
        <p:nvCxnSpPr>
          <p:cNvPr id="6" name="直線コネクタ 5"/>
          <p:cNvCxnSpPr/>
          <p:nvPr/>
        </p:nvCxnSpPr>
        <p:spPr>
          <a:xfrm>
            <a:off x="971600" y="1281066"/>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テキスト ボックス 8"/>
          <p:cNvSpPr txBox="1"/>
          <p:nvPr/>
        </p:nvSpPr>
        <p:spPr>
          <a:xfrm>
            <a:off x="705620" y="683695"/>
            <a:ext cx="8020792" cy="523220"/>
          </a:xfrm>
          <a:prstGeom prst="rect">
            <a:avLst/>
          </a:prstGeom>
          <a:noFill/>
        </p:spPr>
        <p:txBody>
          <a:bodyPr wrap="square" rtlCol="0">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３　健全で規律ある行財政運営 </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970735" y="1493785"/>
            <a:ext cx="7200800" cy="2527230"/>
          </a:xfrm>
          <a:prstGeom prst="rect">
            <a:avLst/>
          </a:prstGeom>
        </p:spPr>
        <p:txBody>
          <a:bodyPr wrap="square" numCol="1">
            <a:spAutoFit/>
          </a:bodyPr>
          <a:lstStyle/>
          <a:p>
            <a:pPr defTabSz="647700">
              <a:lnSpc>
                <a:spcPct val="15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（１）組織運営体制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ct val="15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（２）財政運営</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ct val="15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①歳入確保　　</a:t>
            </a:r>
          </a:p>
          <a:p>
            <a:pPr defTabSz="647700">
              <a:lnSpc>
                <a:spcPct val="15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②歳出改革　　</a:t>
            </a:r>
          </a:p>
          <a:p>
            <a:pPr defTabSz="647700">
              <a:lnSpc>
                <a:spcPct val="15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（３）出資法人等の改革　　</a:t>
            </a:r>
          </a:p>
          <a:p>
            <a:pPr defTabSz="647700">
              <a:lnSpc>
                <a:spcPct val="15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（４）公の施設の改革</a:t>
            </a:r>
          </a:p>
        </p:txBody>
      </p:sp>
    </p:spTree>
    <p:extLst>
      <p:ext uri="{BB962C8B-B14F-4D97-AF65-F5344CB8AC3E}">
        <p14:creationId xmlns:p14="http://schemas.microsoft.com/office/powerpoint/2010/main" val="3161687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83873"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正方形/長方形 13"/>
          <p:cNvSpPr/>
          <p:nvPr/>
        </p:nvSpPr>
        <p:spPr>
          <a:xfrm>
            <a:off x="26495" y="107340"/>
            <a:ext cx="8820472"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（１）組織運営体制</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8509901" y="6507096"/>
            <a:ext cx="607604"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38</a:t>
            </a:r>
            <a:endParaRPr lang="ja-JP" altLang="en-US" dirty="0">
              <a:solidFill>
                <a:prstClr val="black"/>
              </a:solidFill>
            </a:endParaRPr>
          </a:p>
        </p:txBody>
      </p:sp>
      <p:sp>
        <p:nvSpPr>
          <p:cNvPr id="8" name="正方形/長方形 7"/>
          <p:cNvSpPr/>
          <p:nvPr/>
        </p:nvSpPr>
        <p:spPr>
          <a:xfrm>
            <a:off x="192062" y="794895"/>
            <a:ext cx="8668748" cy="5016758"/>
          </a:xfrm>
          <a:prstGeom prst="rect">
            <a:avLst/>
          </a:prstGeom>
          <a:solidFill>
            <a:schemeClr val="bg1"/>
          </a:solidFill>
          <a:ln>
            <a:solidFill>
              <a:schemeClr val="bg1">
                <a:alpha val="0"/>
              </a:schemeClr>
            </a:solidFill>
          </a:ln>
        </p:spPr>
        <p:txBody>
          <a:bodyPr wrap="square">
            <a:spAutoFit/>
          </a:bodyPr>
          <a:lstStyle/>
          <a:p>
            <a:pPr marL="174625" indent="-174625" defTabSz="647700">
              <a:spcBef>
                <a:spcPct val="0"/>
              </a:spcBef>
              <a:tabLst>
                <a:tab pos="8256588" algn="r"/>
              </a:tabLs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自律的な改革を支える体制の構築</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defTabSz="647700">
              <a:spcBef>
                <a:spcPct val="0"/>
              </a:spcBef>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新たな課題に的確に対応し、最大のパフォーマンスを発揮することができるよう、求める人材を適切に確保するとともに、職員が働きやすい環境づくりを進め、女性職員を幅広い分野へ積極的に任用します。</a:t>
            </a:r>
          </a:p>
          <a:p>
            <a:pPr marL="174625" indent="-174625" defTabSz="647700">
              <a:spcBef>
                <a:spcPct val="0"/>
              </a:spcBef>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また、令和５年度からの定年年齢の段階的な引き上げによる高齢期の職員の活用を見据えつつ、再任用職員の短時間・フルタイム勤務の運用等、府庁の様々な人材を最大限活用することにより、必要な組織人員体制を整え、自律的な改革を進めます。</a:t>
            </a:r>
          </a:p>
          <a:p>
            <a:pPr marL="174625" indent="-174625" defTabSz="647700">
              <a:spcBef>
                <a:spcPct val="0"/>
              </a:spcBef>
              <a:tabLst>
                <a:tab pos="8256588" algn="r"/>
              </a:tabLs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defTabSz="647700">
              <a:spcBef>
                <a:spcPct val="0"/>
              </a:spcBef>
              <a:tabLst>
                <a:tab pos="8256588" algn="r"/>
              </a:tabLs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働き方改革の実現</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defTabSz="647700">
              <a:spcBef>
                <a:spcPct val="0"/>
              </a:spcBef>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庁版「働き方改革」を踏まえ、フレックスタイム制度の活用など柔軟な働き方の浸透を図るとともに、長時間労働の是正や育児休業等の取得促進などに一層取り組み、働く職員の心身の健康確保・ワークライフバランス・女性活躍の促進等を図り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defTabSz="647700">
              <a:spcBef>
                <a:spcPct val="0"/>
              </a:spcBef>
              <a:tabLst>
                <a:tab pos="8256588" algn="r"/>
              </a:tabLst>
              <a:defRPr/>
            </a:pP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defTabSz="647700">
              <a:spcBef>
                <a:spcPct val="0"/>
              </a:spcBef>
              <a:tabLst>
                <a:tab pos="8256588" algn="r"/>
              </a:tabLs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令和５年度の組織体制と人員編成</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defTabSz="647700">
              <a:spcBef>
                <a:spcPct val="0"/>
              </a:spcBef>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府政</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の重要課題に適切に対応するとともに、効率的かつ効果的な行政運営を図るため、必要な組織体制の整備を行います。</a:t>
            </a:r>
          </a:p>
          <a:p>
            <a:pPr marL="174625" indent="-174625" defTabSz="647700">
              <a:spcBef>
                <a:spcPct val="0"/>
              </a:spcBef>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人員編成については、事務事業の見直しや事務の効率化等による組織のスリム化に努めつつ、万博に向けた取組みなど緊急かつ重要な行政需要に適切に対応していくことができるよう重点的に人員を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配置します。なお、コロナ対策においては、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感染症法上</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の５類感染症への位置づけ見直しも踏まえ、必要な体制を確保していきます。</a:t>
            </a:r>
          </a:p>
          <a:p>
            <a:pPr marL="174625" indent="-174625" defTabSz="647700">
              <a:spcBef>
                <a:spcPct val="0"/>
              </a:spcBef>
              <a:tabLst>
                <a:tab pos="8256588" algn="r"/>
              </a:tabLst>
              <a:defRPr/>
            </a:pP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393330" y="5679250"/>
            <a:ext cx="8453637" cy="662530"/>
          </a:xfrm>
          <a:prstGeom prst="rect">
            <a:avLst/>
          </a:prstGeom>
          <a:noFill/>
          <a:ln w="190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職員数管理目標</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R5.</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令和</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の職員数管理目標は</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、令和４年度当初の職員数と同規模の</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8,600</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人（グロス</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職員数</a:t>
            </a:r>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する。</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グロス職員数＝　常勤職員数（フルタイム再任用数含む）＋常勤換算後の短時間再任用数）</a:t>
            </a:r>
          </a:p>
        </p:txBody>
      </p:sp>
    </p:spTree>
    <p:extLst>
      <p:ext uri="{BB962C8B-B14F-4D97-AF65-F5344CB8AC3E}">
        <p14:creationId xmlns:p14="http://schemas.microsoft.com/office/powerpoint/2010/main" val="3230212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83873"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8451308" y="6507096"/>
            <a:ext cx="607604"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39</a:t>
            </a:r>
            <a:endParaRPr lang="ja-JP" altLang="en-US" dirty="0">
              <a:solidFill>
                <a:prstClr val="black"/>
              </a:solidFill>
            </a:endParaRPr>
          </a:p>
        </p:txBody>
      </p:sp>
      <p:sp>
        <p:nvSpPr>
          <p:cNvPr id="14" name="正方形/長方形 13"/>
          <p:cNvSpPr/>
          <p:nvPr/>
        </p:nvSpPr>
        <p:spPr>
          <a:xfrm>
            <a:off x="26495" y="107340"/>
            <a:ext cx="8820472"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（２）財政運営</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98655" y="799172"/>
            <a:ext cx="8558810" cy="5124480"/>
          </a:xfrm>
          <a:prstGeom prst="rect">
            <a:avLst/>
          </a:prstGeom>
          <a:noFill/>
        </p:spPr>
        <p:txBody>
          <a:bodyPr wrap="square" rtlCol="0">
            <a:spAutoFit/>
          </a:bodyPr>
          <a:lstStyle/>
          <a:p>
            <a:pPr marL="252000" indent="-457200"/>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財政規律の確保</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252000" indent="-4572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令和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以降も多額の収支不足が見込まれることから、これまでの改革の取組みを継承しつつ、財政運営基本条例に基づき、将来世代に負担を先送りしないよう、健全で規律ある財政運営を行います。</a:t>
            </a:r>
          </a:p>
          <a:p>
            <a:pPr marL="252000" indent="-457200"/>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収支不足への対応</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381000" indent="-17463"/>
            <a:r>
              <a:rPr lang="ja-JP" altLang="en-US" sz="1400" dirty="0">
                <a:latin typeface="Meiryo UI" panose="020B0604030504040204" pitchFamily="50" charset="-128"/>
                <a:ea typeface="Meiryo UI" panose="020B0604030504040204" pitchFamily="50" charset="-128"/>
                <a:cs typeface="Meiryo UI" panose="020B0604030504040204" pitchFamily="50" charset="-128"/>
              </a:rPr>
              <a:t>　「具体的取組み編」に掲げる歳入確保や歳出の見直しについて検討・具体化を進めるとともに、それでもなお収支不足額が生じる場合は、財政調整基金を機動的に活用したうえで、年度を通じた効果的・効率的な予算執行により対応していき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52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財政調整基金の確保</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p>
          <a:p>
            <a:pPr marL="363538"/>
            <a:r>
              <a:rPr lang="ja-JP" altLang="en-US" sz="1400" dirty="0">
                <a:latin typeface="Meiryo UI" panose="020B0604030504040204" pitchFamily="50" charset="-128"/>
                <a:ea typeface="Meiryo UI" panose="020B0604030504040204" pitchFamily="50" charset="-128"/>
                <a:cs typeface="Meiryo UI" panose="020B0604030504040204" pitchFamily="50" charset="-128"/>
              </a:rPr>
              <a:t>　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年度末に財政運営基本条例に基づく目標額（令和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年度末までに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1,400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億円）を確保できる見込みですが、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令和</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年度以降も収支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不足が見込まれるなか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、財政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リスク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に対応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していくため、引き続き安定的な確保に努めます。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504000" indent="-457200"/>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504000" indent="-457200"/>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財政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調整基金残高（令和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年度末見込み）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1,619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億円</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504000" indent="-457200"/>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上記残高には、後年度の普通交付税算定における精算対応のための一時的な積立分を含まない</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504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504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減債基金積立不足額</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復元完了</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363538"/>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財政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再建団体転落回避のため、平成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年度の間に、減債基金から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借入れを実施した合計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5,202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億円の積立不足額については、令和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に復元</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が完了する見込みです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10265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76829" y="449915"/>
            <a:ext cx="8887636" cy="626445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lang="ja-JP" altLang="en-US" sz="16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◆多様な企業との対話によるアイデア収集・市場ニーズ把握　</a:t>
            </a:r>
            <a:r>
              <a:rPr lang="en-US" altLang="ja-JP" sz="11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1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財務部 行政経営課</a:t>
            </a:r>
            <a:r>
              <a:rPr lang="en-US" altLang="ja-JP" sz="11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p>
            <a:pPr>
              <a:lnSpc>
                <a:spcPts val="1200"/>
              </a:lnSpc>
              <a:defRPr/>
            </a:pP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r>
              <a:rPr lang="ja-JP" altLang="en-US"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サウンディング型市場調査の実施</a:t>
            </a:r>
            <a:r>
              <a:rPr lang="en-US" altLang="ja-JP"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p>
            <a:pPr>
              <a:defRPr/>
            </a:pPr>
            <a:r>
              <a:rPr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r>
              <a:rPr lang="ja-JP" altLang="en-US"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en-US" altLang="ja-JP"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tabLst>
                <a:tab pos="266700" algn="l"/>
              </a:tabLst>
              <a:defRPr/>
            </a:pP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tabLst>
                <a:tab pos="266700" algn="l"/>
              </a:tabLst>
              <a:defRPr/>
            </a:pPr>
            <a:endParaRPr lang="en-US" altLang="ja-JP"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tabLst>
                <a:tab pos="266700" algn="l"/>
              </a:tabLst>
              <a:defRPr/>
            </a:pPr>
            <a:endParaRPr lang="en-US" altLang="ja-JP"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tabLst>
                <a:tab pos="266700" algn="l"/>
              </a:tabLst>
              <a:defRPr/>
            </a:pPr>
            <a:endParaRPr lang="en-US" altLang="ja-JP"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tabLst>
                <a:tab pos="266700" algn="l"/>
              </a:tabLst>
              <a:defRPr/>
            </a:pPr>
            <a:r>
              <a:rPr lang="en-US" altLang="ja-JP"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en-US" altLang="ja-JP" sz="1100" strike="sngStrike"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2" name="正方形/長方形 11"/>
          <p:cNvSpPr/>
          <p:nvPr/>
        </p:nvSpPr>
        <p:spPr>
          <a:xfrm>
            <a:off x="236603" y="8624"/>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＜参考事例</a:t>
            </a:r>
            <a:r>
              <a:rPr lang="en-US" altLang="ja-JP" sz="16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14</a:t>
            </a:r>
            <a:r>
              <a:rPr lang="ja-JP" altLang="en-US" sz="16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lang="ja-JP" altLang="en-US" sz="16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7" name="テキスト ボックス 6"/>
          <p:cNvSpPr txBox="1"/>
          <p:nvPr/>
        </p:nvSpPr>
        <p:spPr>
          <a:xfrm>
            <a:off x="587009" y="1255431"/>
            <a:ext cx="8359680" cy="706506"/>
          </a:xfrm>
          <a:prstGeom prst="rect">
            <a:avLst/>
          </a:prstGeom>
          <a:noFill/>
          <a:ln>
            <a:noFill/>
          </a:ln>
        </p:spPr>
        <p:txBody>
          <a:bodyPr wrap="square" rtlCol="0">
            <a:noAutofit/>
          </a:bodyPr>
          <a:lstStyle/>
          <a:p>
            <a:pPr marL="93663" indent="-93663">
              <a:buFont typeface="Arial" panose="020B0604020202020204" pitchFamily="34" charset="0"/>
              <a:buChar cha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施策の検討にあたり、</a:t>
            </a:r>
            <a:r>
              <a:rPr lang="ja-JP" altLang="en-US" sz="1200" spc="-20" dirty="0">
                <a:latin typeface="メイリオ" panose="020B0604030504040204" pitchFamily="50" charset="-128"/>
                <a:ea typeface="メイリオ" panose="020B0604030504040204" pitchFamily="50" charset="-128"/>
                <a:cs typeface="メイリオ" panose="020B0604030504040204" pitchFamily="50" charset="-128"/>
              </a:rPr>
              <a:t>企業等との「対話」により、公平性と透明性を担保しつつ、幅広く提案・意見を募る市場調査を行い、様々なアイデアや市場のニーズを把握。（例：</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事業実現性の可能性、施設の活性化や跡地活用</a:t>
            </a:r>
            <a:r>
              <a:rPr lang="ja-JP" altLang="en-US" sz="1200" dirty="0">
                <a:latin typeface="メイリオ" panose="020B0604030504040204" pitchFamily="50" charset="-128"/>
                <a:ea typeface="メイリオ" panose="020B0604030504040204" pitchFamily="50" charset="-128"/>
              </a:rPr>
              <a:t>等の検討）</a:t>
            </a:r>
            <a:endParaRPr lang="en-US" altLang="ja-JP" sz="1200" dirty="0">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spc="-20" dirty="0">
                <a:latin typeface="メイリオ" panose="020B0604030504040204" pitchFamily="50" charset="-128"/>
                <a:ea typeface="メイリオ" panose="020B0604030504040204" pitchFamily="50" charset="-128"/>
                <a:cs typeface="メイリオ" panose="020B0604030504040204" pitchFamily="50" charset="-128"/>
              </a:rPr>
              <a:t>　</a:t>
            </a:r>
          </a:p>
        </p:txBody>
      </p:sp>
      <p:grpSp>
        <p:nvGrpSpPr>
          <p:cNvPr id="42" name="グループ化 41"/>
          <p:cNvGrpSpPr/>
          <p:nvPr/>
        </p:nvGrpSpPr>
        <p:grpSpPr>
          <a:xfrm>
            <a:off x="358524" y="3401609"/>
            <a:ext cx="8679746" cy="3132736"/>
            <a:chOff x="302744" y="3305849"/>
            <a:chExt cx="8679746" cy="3132736"/>
          </a:xfrm>
        </p:grpSpPr>
        <p:grpSp>
          <p:nvGrpSpPr>
            <p:cNvPr id="43" name="グループ化 42">
              <a:extLst>
                <a:ext uri="{FF2B5EF4-FFF2-40B4-BE49-F238E27FC236}">
                  <a16:creationId xmlns:a16="http://schemas.microsoft.com/office/drawing/2014/main" id="{A67033BF-0625-43D5-AC8E-F7857542EFE7}"/>
                </a:ext>
              </a:extLst>
            </p:cNvPr>
            <p:cNvGrpSpPr/>
            <p:nvPr/>
          </p:nvGrpSpPr>
          <p:grpSpPr>
            <a:xfrm>
              <a:off x="302744" y="3305849"/>
              <a:ext cx="8679746" cy="3132736"/>
              <a:chOff x="539661" y="3425471"/>
              <a:chExt cx="3627294" cy="2878661"/>
            </a:xfrm>
          </p:grpSpPr>
          <p:grpSp>
            <p:nvGrpSpPr>
              <p:cNvPr id="53" name="グループ化 52">
                <a:extLst>
                  <a:ext uri="{FF2B5EF4-FFF2-40B4-BE49-F238E27FC236}">
                    <a16:creationId xmlns:a16="http://schemas.microsoft.com/office/drawing/2014/main" id="{C121A74E-5880-44FA-8C9B-8FC69C78DF09}"/>
                  </a:ext>
                </a:extLst>
              </p:cNvPr>
              <p:cNvGrpSpPr/>
              <p:nvPr/>
            </p:nvGrpSpPr>
            <p:grpSpPr>
              <a:xfrm>
                <a:off x="539661" y="3613111"/>
                <a:ext cx="3627294" cy="2691021"/>
                <a:chOff x="382299" y="3957698"/>
                <a:chExt cx="8590378" cy="1016972"/>
              </a:xfrm>
            </p:grpSpPr>
            <p:sp>
              <p:nvSpPr>
                <p:cNvPr id="55" name="角丸四角形 43">
                  <a:extLst>
                    <a:ext uri="{FF2B5EF4-FFF2-40B4-BE49-F238E27FC236}">
                      <a16:creationId xmlns:a16="http://schemas.microsoft.com/office/drawing/2014/main" id="{1D92579E-8F78-4D8E-98CE-3D54686C9BB7}"/>
                    </a:ext>
                  </a:extLst>
                </p:cNvPr>
                <p:cNvSpPr/>
                <p:nvPr/>
              </p:nvSpPr>
              <p:spPr>
                <a:xfrm>
                  <a:off x="410022" y="3957698"/>
                  <a:ext cx="8441683" cy="1016972"/>
                </a:xfrm>
                <a:prstGeom prst="roundRect">
                  <a:avLst>
                    <a:gd name="adj" fmla="val 5163"/>
                  </a:avLst>
                </a:prstGeom>
                <a:solidFill>
                  <a:schemeClr val="tx2">
                    <a:lumMod val="20000"/>
                    <a:lumOff val="80000"/>
                  </a:schemeClr>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tIns="108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b="1"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en-US" altLang="ja-JP" sz="1050" b="1"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b="1"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b="1"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57" name="正方形/長方形 56">
                  <a:extLst>
                    <a:ext uri="{FF2B5EF4-FFF2-40B4-BE49-F238E27FC236}">
                      <a16:creationId xmlns:a16="http://schemas.microsoft.com/office/drawing/2014/main" id="{A5762048-8849-4650-97BD-C2436282A577}"/>
                    </a:ext>
                  </a:extLst>
                </p:cNvPr>
                <p:cNvSpPr/>
                <p:nvPr/>
              </p:nvSpPr>
              <p:spPr>
                <a:xfrm>
                  <a:off x="382299" y="4020296"/>
                  <a:ext cx="8590378" cy="9294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nSpc>
                      <a:spcPts val="500"/>
                    </a:lnSpc>
                  </a:pPr>
                  <a:endParaRPr lang="en-US" altLang="ja-JP" sz="1100" b="1"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p:txBody>
            </p:sp>
          </p:grpSp>
          <p:sp>
            <p:nvSpPr>
              <p:cNvPr id="54" name="角丸四角形 34">
                <a:extLst>
                  <a:ext uri="{FF2B5EF4-FFF2-40B4-BE49-F238E27FC236}">
                    <a16:creationId xmlns:a16="http://schemas.microsoft.com/office/drawing/2014/main" id="{74D7B6DC-7D6C-4043-9CC7-4724AFE99661}"/>
                  </a:ext>
                </a:extLst>
              </p:cNvPr>
              <p:cNvSpPr/>
              <p:nvPr/>
            </p:nvSpPr>
            <p:spPr>
              <a:xfrm>
                <a:off x="543313" y="3425471"/>
                <a:ext cx="1268172" cy="290027"/>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rPr>
                  <a:t>対話により事業検討が進展した例</a:t>
                </a:r>
                <a:endParaRPr kumimoji="0" lang="en-US" altLang="ja-JP" sz="12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grpSp>
        <p:sp>
          <p:nvSpPr>
            <p:cNvPr id="44" name="テキスト ボックス 43"/>
            <p:cNvSpPr txBox="1"/>
            <p:nvPr/>
          </p:nvSpPr>
          <p:spPr>
            <a:xfrm>
              <a:off x="428995" y="3682874"/>
              <a:ext cx="5668091" cy="2354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○大阪府立花の文化園の施設管理運営方策に関するサウンディング型市場調査</a:t>
              </a:r>
              <a:endParaRPr kumimoji="1"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角丸四角形 44"/>
            <p:cNvSpPr/>
            <p:nvPr/>
          </p:nvSpPr>
          <p:spPr>
            <a:xfrm>
              <a:off x="446083" y="3951688"/>
              <a:ext cx="1774882" cy="2412268"/>
            </a:xfrm>
            <a:prstGeom prst="roundRect">
              <a:avLst>
                <a:gd name="adj" fmla="val 3960"/>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050" b="1" dirty="0">
                  <a:solidFill>
                    <a:schemeClr val="tx1"/>
                  </a:solidFill>
                  <a:latin typeface="メイリオ" panose="020B0604030504040204" pitchFamily="50" charset="-128"/>
                  <a:ea typeface="メイリオ" panose="020B0604030504040204" pitchFamily="50" charset="-128"/>
                </a:rPr>
                <a:t>実施の背景・目的</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nSpc>
                  <a:spcPts val="500"/>
                </a:lnSpc>
              </a:pP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（背 景）</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・開業から</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年以上が経過</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し、施設設備が老朽化</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・価値観の多様化等により　</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来園者数も減少傾向</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（目 的）</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・施設の</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活性化策や活用方　</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法等について、民間事業</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者の自由かつ実現可能な　</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アイデア提案を募集</a:t>
              </a:r>
            </a:p>
            <a:p>
              <a:endParaRPr kumimoji="1" lang="ja-JP" altLang="en-US" sz="900" dirty="0">
                <a:solidFill>
                  <a:schemeClr val="tx1"/>
                </a:solidFill>
                <a:latin typeface="メイリオ" panose="020B0604030504040204" pitchFamily="50" charset="-128"/>
                <a:ea typeface="メイリオ" panose="020B0604030504040204" pitchFamily="50" charset="-128"/>
              </a:endParaRPr>
            </a:p>
          </p:txBody>
        </p:sp>
        <p:sp>
          <p:nvSpPr>
            <p:cNvPr id="47" name="角丸四角形 46"/>
            <p:cNvSpPr/>
            <p:nvPr/>
          </p:nvSpPr>
          <p:spPr>
            <a:xfrm>
              <a:off x="2649553" y="3951688"/>
              <a:ext cx="1776657" cy="2412267"/>
            </a:xfrm>
            <a:prstGeom prst="roundRect">
              <a:avLst>
                <a:gd name="adj" fmla="val 3960"/>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050" b="1" dirty="0">
                  <a:solidFill>
                    <a:schemeClr val="tx1"/>
                  </a:solidFill>
                  <a:latin typeface="メイリオ" panose="020B0604030504040204" pitchFamily="50" charset="-128"/>
                  <a:ea typeface="メイリオ" panose="020B0604030504040204" pitchFamily="50" charset="-128"/>
                </a:rPr>
                <a:t>調査の実施</a:t>
              </a:r>
              <a:endParaRPr lang="en-US" altLang="ja-JP" sz="1000" dirty="0">
                <a:solidFill>
                  <a:schemeClr val="tx1"/>
                </a:solidFill>
                <a:latin typeface="メイリオ" panose="020B0604030504040204" pitchFamily="50" charset="-128"/>
                <a:ea typeface="メイリオ" panose="020B0604030504040204" pitchFamily="50" charset="-128"/>
              </a:endParaRPr>
            </a:p>
            <a:p>
              <a:pPr>
                <a:lnSpc>
                  <a:spcPts val="500"/>
                </a:lnSpc>
              </a:pPr>
              <a:endParaRPr lang="en-US" altLang="ja-JP" sz="3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（実施期間）</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a:t>
              </a:r>
              <a:r>
                <a:rPr lang="en-US" altLang="ja-JP" sz="900" dirty="0">
                  <a:solidFill>
                    <a:schemeClr val="tx1"/>
                  </a:solidFill>
                  <a:latin typeface="メイリオ" panose="020B0604030504040204" pitchFamily="50" charset="-128"/>
                  <a:ea typeface="メイリオ" panose="020B0604030504040204" pitchFamily="50" charset="-128"/>
                </a:rPr>
                <a:t>R3.6</a:t>
              </a:r>
              <a:r>
                <a:rPr lang="ja-JP" altLang="en-US" sz="900" dirty="0">
                  <a:solidFill>
                    <a:schemeClr val="tx1"/>
                  </a:solidFill>
                  <a:latin typeface="メイリオ" panose="020B0604030504040204" pitchFamily="50" charset="-128"/>
                  <a:ea typeface="メイリオ" panose="020B0604030504040204" pitchFamily="50" charset="-128"/>
                </a:rPr>
                <a:t>～</a:t>
              </a:r>
              <a:r>
                <a:rPr lang="en-US" altLang="ja-JP" sz="900" dirty="0">
                  <a:solidFill>
                    <a:schemeClr val="tx1"/>
                  </a:solidFill>
                  <a:latin typeface="メイリオ" panose="020B0604030504040204" pitchFamily="50" charset="-128"/>
                  <a:ea typeface="メイリオ" panose="020B0604030504040204" pitchFamily="50" charset="-128"/>
                </a:rPr>
                <a:t>R3.9</a:t>
              </a:r>
            </a:p>
            <a:p>
              <a:endParaRPr lang="en-US" altLang="ja-JP" sz="3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（参加事業者）</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a:t>
              </a:r>
              <a:r>
                <a:rPr lang="en-US" altLang="ja-JP" sz="900" dirty="0">
                  <a:solidFill>
                    <a:schemeClr val="tx1"/>
                  </a:solidFill>
                  <a:latin typeface="メイリオ" panose="020B0604030504040204" pitchFamily="50" charset="-128"/>
                  <a:ea typeface="メイリオ" panose="020B0604030504040204" pitchFamily="50" charset="-128"/>
                </a:rPr>
                <a:t>13</a:t>
              </a:r>
              <a:r>
                <a:rPr lang="ja-JP" altLang="en-US" sz="900" dirty="0">
                  <a:solidFill>
                    <a:schemeClr val="tx1"/>
                  </a:solidFill>
                  <a:latin typeface="メイリオ" panose="020B0604030504040204" pitchFamily="50" charset="-128"/>
                  <a:ea typeface="メイリオ" panose="020B0604030504040204" pitchFamily="50" charset="-128"/>
                </a:rPr>
                <a:t>社</a:t>
              </a:r>
              <a:endParaRPr lang="en-US" altLang="ja-JP" sz="900" dirty="0">
                <a:solidFill>
                  <a:schemeClr val="tx1"/>
                </a:solidFill>
                <a:latin typeface="メイリオ" panose="020B0604030504040204" pitchFamily="50" charset="-128"/>
                <a:ea typeface="メイリオ" panose="020B0604030504040204" pitchFamily="50" charset="-128"/>
              </a:endParaRPr>
            </a:p>
            <a:p>
              <a:endParaRPr lang="en-US" altLang="ja-JP" sz="3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（調査結果）</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・レストランや大温室、エ　</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ントランスゲート等の改　</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修等による魅力向上</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・自主事業としての観光農　</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園や</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BBQ</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施設等の設置</a:t>
              </a:r>
            </a:p>
            <a:p>
              <a:r>
                <a:rPr kumimoji="1" lang="ja-JP" altLang="en-US" sz="900" dirty="0">
                  <a:solidFill>
                    <a:schemeClr val="tx1"/>
                  </a:solidFill>
                  <a:latin typeface="メイリオ" panose="020B0604030504040204" pitchFamily="50" charset="-128"/>
                  <a:ea typeface="メイリオ" panose="020B0604030504040204" pitchFamily="50" charset="-128"/>
                </a:rPr>
                <a:t>　・投資可能額は約</a:t>
              </a:r>
              <a:r>
                <a:rPr lang="en-US" altLang="ja-JP" sz="900" dirty="0">
                  <a:solidFill>
                    <a:schemeClr val="tx1"/>
                  </a:solidFill>
                  <a:latin typeface="メイリオ" panose="020B0604030504040204" pitchFamily="50" charset="-128"/>
                  <a:ea typeface="メイリオ" panose="020B0604030504040204" pitchFamily="50" charset="-128"/>
                </a:rPr>
                <a:t>1,000</a:t>
              </a:r>
              <a:r>
                <a:rPr lang="ja-JP" altLang="en-US" sz="900" dirty="0">
                  <a:solidFill>
                    <a:schemeClr val="tx1"/>
                  </a:solidFill>
                  <a:latin typeface="メイリオ" panose="020B0604030504040204" pitchFamily="50" charset="-128"/>
                  <a:ea typeface="メイリオ" panose="020B0604030504040204" pitchFamily="50" charset="-128"/>
                </a:rPr>
                <a:t>万～　</a:t>
              </a:r>
              <a:endParaRPr lang="en-US" altLang="ja-JP" sz="9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約</a:t>
              </a:r>
              <a:r>
                <a:rPr lang="en-US" altLang="ja-JP" sz="900" dirty="0">
                  <a:solidFill>
                    <a:schemeClr val="tx1"/>
                  </a:solidFill>
                  <a:latin typeface="メイリオ" panose="020B0604030504040204" pitchFamily="50" charset="-128"/>
                  <a:ea typeface="メイリオ" panose="020B0604030504040204" pitchFamily="50" charset="-128"/>
                </a:rPr>
                <a:t>3,000</a:t>
              </a:r>
              <a:r>
                <a:rPr lang="ja-JP" altLang="en-US" sz="900" dirty="0">
                  <a:solidFill>
                    <a:schemeClr val="tx1"/>
                  </a:solidFill>
                  <a:latin typeface="メイリオ" panose="020B0604030504040204" pitchFamily="50" charset="-128"/>
                  <a:ea typeface="メイリオ" panose="020B0604030504040204" pitchFamily="50" charset="-128"/>
                </a:rPr>
                <a:t>万円まで</a:t>
              </a:r>
              <a:endParaRPr lang="en-US" altLang="ja-JP" sz="900" dirty="0">
                <a:solidFill>
                  <a:schemeClr val="tx1"/>
                </a:solidFill>
                <a:latin typeface="メイリオ" panose="020B0604030504040204" pitchFamily="50" charset="-128"/>
                <a:ea typeface="メイリオ" panose="020B0604030504040204" pitchFamily="50" charset="-128"/>
              </a:endParaRPr>
            </a:p>
            <a:p>
              <a:r>
                <a:rPr kumimoji="1" lang="ja-JP" altLang="en-US" sz="900" dirty="0">
                  <a:solidFill>
                    <a:schemeClr val="tx1"/>
                  </a:solidFill>
                  <a:latin typeface="メイリオ" panose="020B0604030504040204" pitchFamily="50" charset="-128"/>
                  <a:ea typeface="メイリオ" panose="020B0604030504040204" pitchFamily="50" charset="-128"/>
                </a:rPr>
                <a:t>　・指定期間は投資回収期間　</a:t>
              </a:r>
              <a:endParaRPr kumimoji="1" lang="en-US" altLang="ja-JP" sz="9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a:t>
              </a:r>
              <a:r>
                <a:rPr kumimoji="1" lang="ja-JP" altLang="en-US" sz="900" dirty="0">
                  <a:solidFill>
                    <a:schemeClr val="tx1"/>
                  </a:solidFill>
                  <a:latin typeface="メイリオ" panose="020B0604030504040204" pitchFamily="50" charset="-128"/>
                  <a:ea typeface="メイリオ" panose="020B0604030504040204" pitchFamily="50" charset="-128"/>
                </a:rPr>
                <a:t>として</a:t>
              </a:r>
              <a:r>
                <a:rPr kumimoji="1" lang="en-US" altLang="ja-JP" sz="900" dirty="0">
                  <a:solidFill>
                    <a:schemeClr val="tx1"/>
                  </a:solidFill>
                  <a:latin typeface="メイリオ" panose="020B0604030504040204" pitchFamily="50" charset="-128"/>
                  <a:ea typeface="メイリオ" panose="020B0604030504040204" pitchFamily="50" charset="-128"/>
                </a:rPr>
                <a:t>10</a:t>
              </a:r>
              <a:r>
                <a:rPr kumimoji="1" lang="ja-JP" altLang="en-US" sz="900" dirty="0">
                  <a:solidFill>
                    <a:schemeClr val="tx1"/>
                  </a:solidFill>
                  <a:latin typeface="メイリオ" panose="020B0604030504040204" pitchFamily="50" charset="-128"/>
                  <a:ea typeface="メイリオ" panose="020B0604030504040204" pitchFamily="50" charset="-128"/>
                </a:rPr>
                <a:t>年～</a:t>
              </a:r>
              <a:r>
                <a:rPr kumimoji="1" lang="en-US" altLang="ja-JP" sz="900" dirty="0">
                  <a:solidFill>
                    <a:schemeClr val="tx1"/>
                  </a:solidFill>
                  <a:latin typeface="メイリオ" panose="020B0604030504040204" pitchFamily="50" charset="-128"/>
                  <a:ea typeface="メイリオ" panose="020B0604030504040204" pitchFamily="50" charset="-128"/>
                </a:rPr>
                <a:t>15</a:t>
              </a:r>
              <a:r>
                <a:rPr kumimoji="1" lang="ja-JP" altLang="en-US" sz="900" dirty="0">
                  <a:solidFill>
                    <a:schemeClr val="tx1"/>
                  </a:solidFill>
                  <a:latin typeface="メイリオ" panose="020B0604030504040204" pitchFamily="50" charset="-128"/>
                  <a:ea typeface="メイリオ" panose="020B0604030504040204" pitchFamily="50" charset="-128"/>
                </a:rPr>
                <a:t>年が必要</a:t>
              </a:r>
              <a:endParaRPr kumimoji="1" lang="en-US" altLang="ja-JP" sz="900" dirty="0">
                <a:solidFill>
                  <a:schemeClr val="tx1"/>
                </a:solidFill>
                <a:latin typeface="メイリオ" panose="020B0604030504040204" pitchFamily="50" charset="-128"/>
                <a:ea typeface="メイリオ" panose="020B0604030504040204" pitchFamily="50" charset="-128"/>
              </a:endParaRPr>
            </a:p>
          </p:txBody>
        </p:sp>
        <p:sp>
          <p:nvSpPr>
            <p:cNvPr id="48" name="角丸四角形 47"/>
            <p:cNvSpPr/>
            <p:nvPr/>
          </p:nvSpPr>
          <p:spPr>
            <a:xfrm>
              <a:off x="4861515" y="3917218"/>
              <a:ext cx="1769940" cy="2446738"/>
            </a:xfrm>
            <a:prstGeom prst="roundRect">
              <a:avLst>
                <a:gd name="adj" fmla="val 3960"/>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050" b="1" dirty="0">
                  <a:solidFill>
                    <a:schemeClr val="tx1"/>
                  </a:solidFill>
                  <a:latin typeface="メイリオ" panose="020B0604030504040204" pitchFamily="50" charset="-128"/>
                  <a:ea typeface="メイリオ" panose="020B0604030504040204" pitchFamily="50" charset="-128"/>
                </a:rPr>
                <a:t>募集要項への反映</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nSpc>
                  <a:spcPts val="500"/>
                </a:lnSpc>
              </a:pP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（最低投資額）</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lang="en-US" altLang="ja-JP" sz="900" dirty="0">
                  <a:solidFill>
                    <a:schemeClr val="tx1"/>
                  </a:solidFill>
                  <a:latin typeface="メイリオ" panose="020B0604030504040204" pitchFamily="50" charset="-128"/>
                  <a:ea typeface="メイリオ" panose="020B0604030504040204" pitchFamily="50" charset="-128"/>
                </a:rPr>
                <a:t>1,000</a:t>
              </a:r>
              <a:r>
                <a:rPr lang="ja-JP" altLang="en-US" sz="900" dirty="0">
                  <a:solidFill>
                    <a:schemeClr val="tx1"/>
                  </a:solidFill>
                  <a:latin typeface="メイリオ" panose="020B0604030504040204" pitchFamily="50" charset="-128"/>
                  <a:ea typeface="メイリオ" panose="020B0604030504040204" pitchFamily="50" charset="-128"/>
                </a:rPr>
                <a:t>万円</a:t>
              </a:r>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3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（指定期間）</a:t>
              </a:r>
              <a:endParaRPr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　　</a:t>
              </a:r>
              <a:r>
                <a:rPr kumimoji="1" lang="en-US" altLang="ja-JP" sz="900" dirty="0">
                  <a:solidFill>
                    <a:schemeClr val="tx1"/>
                  </a:solidFill>
                  <a:latin typeface="メイリオ" panose="020B0604030504040204" pitchFamily="50" charset="-128"/>
                  <a:ea typeface="メイリオ" panose="020B0604030504040204" pitchFamily="50" charset="-128"/>
                </a:rPr>
                <a:t>10</a:t>
              </a:r>
              <a:r>
                <a:rPr kumimoji="1" lang="ja-JP" altLang="en-US" sz="900" dirty="0">
                  <a:solidFill>
                    <a:schemeClr val="tx1"/>
                  </a:solidFill>
                  <a:latin typeface="メイリオ" panose="020B0604030504040204" pitchFamily="50" charset="-128"/>
                  <a:ea typeface="メイリオ" panose="020B0604030504040204" pitchFamily="50" charset="-128"/>
                </a:rPr>
                <a:t>年に長期化</a:t>
              </a:r>
              <a:r>
                <a:rPr lang="ja-JP" altLang="en-US" sz="900" dirty="0">
                  <a:solidFill>
                    <a:schemeClr val="tx1"/>
                  </a:solidFill>
                  <a:latin typeface="メイリオ" panose="020B0604030504040204" pitchFamily="50" charset="-128"/>
                  <a:ea typeface="メイリオ" panose="020B0604030504040204" pitchFamily="50" charset="-128"/>
                </a:rPr>
                <a:t>　　　　　</a:t>
              </a:r>
              <a:endParaRPr lang="en-US" altLang="ja-JP" sz="9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a:t>
              </a:r>
              <a:r>
                <a:rPr lang="en-US" altLang="ja-JP" sz="900" dirty="0">
                  <a:solidFill>
                    <a:schemeClr val="tx1"/>
                  </a:solidFill>
                  <a:latin typeface="メイリオ" panose="020B0604030504040204" pitchFamily="50" charset="-128"/>
                  <a:ea typeface="メイリオ" panose="020B0604030504040204" pitchFamily="50" charset="-128"/>
                </a:rPr>
                <a:t>※</a:t>
              </a:r>
              <a:r>
                <a:rPr lang="ja-JP" altLang="en-US" sz="900" dirty="0">
                  <a:solidFill>
                    <a:schemeClr val="tx1"/>
                  </a:solidFill>
                  <a:latin typeface="メイリオ" panose="020B0604030504040204" pitchFamily="50" charset="-128"/>
                  <a:ea typeface="メイリオ" panose="020B0604030504040204" pitchFamily="50" charset="-128"/>
                </a:rPr>
                <a:t>従来は</a:t>
              </a:r>
              <a:r>
                <a:rPr lang="en-US" altLang="ja-JP" sz="900" dirty="0">
                  <a:solidFill>
                    <a:schemeClr val="tx1"/>
                  </a:solidFill>
                  <a:latin typeface="メイリオ" panose="020B0604030504040204" pitchFamily="50" charset="-128"/>
                  <a:ea typeface="メイリオ" panose="020B0604030504040204" pitchFamily="50" charset="-128"/>
                </a:rPr>
                <a:t>5</a:t>
              </a:r>
              <a:r>
                <a:rPr lang="ja-JP" altLang="en-US" sz="900" dirty="0">
                  <a:solidFill>
                    <a:schemeClr val="tx1"/>
                  </a:solidFill>
                  <a:latin typeface="メイリオ" panose="020B0604030504040204" pitchFamily="50" charset="-128"/>
                  <a:ea typeface="メイリオ" panose="020B0604030504040204" pitchFamily="50" charset="-128"/>
                </a:rPr>
                <a:t>年</a:t>
              </a:r>
              <a:endParaRPr lang="en-US" altLang="ja-JP" sz="900" dirty="0">
                <a:solidFill>
                  <a:schemeClr val="tx1"/>
                </a:solidFill>
                <a:latin typeface="メイリオ" panose="020B0604030504040204" pitchFamily="50" charset="-128"/>
                <a:ea typeface="メイリオ" panose="020B0604030504040204" pitchFamily="50" charset="-128"/>
              </a:endParaRPr>
            </a:p>
            <a:p>
              <a:endParaRPr lang="en-US" altLang="ja-JP" sz="3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（利益還元）</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lang="ja-JP" altLang="en-US" sz="900" dirty="0">
                  <a:solidFill>
                    <a:schemeClr val="tx1"/>
                  </a:solidFill>
                  <a:latin typeface="メイリオ" panose="020B0604030504040204" pitchFamily="50" charset="-128"/>
                  <a:ea typeface="メイリオ" panose="020B0604030504040204" pitchFamily="50" charset="-128"/>
                </a:rPr>
                <a:t>収益が費用を上回った場</a:t>
              </a:r>
              <a:endParaRPr lang="en-US" altLang="ja-JP" sz="9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合の利益還元の仕組みを</a:t>
              </a:r>
              <a:endParaRPr lang="en-US" altLang="ja-JP" sz="9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求める（利益の一定割合　　　</a:t>
              </a:r>
              <a:endParaRPr lang="en-US" altLang="ja-JP" sz="9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を魅力づくりのために再　</a:t>
              </a:r>
              <a:endParaRPr lang="en-US" altLang="ja-JP" sz="9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投資）</a:t>
              </a:r>
              <a:endParaRPr kumimoji="1" lang="ja-JP" altLang="en-US" sz="900" dirty="0">
                <a:solidFill>
                  <a:schemeClr val="tx1"/>
                </a:solidFill>
                <a:latin typeface="メイリオ" panose="020B0604030504040204" pitchFamily="50" charset="-128"/>
                <a:ea typeface="メイリオ" panose="020B0604030504040204" pitchFamily="50" charset="-128"/>
              </a:endParaRPr>
            </a:p>
          </p:txBody>
        </p:sp>
        <p:sp>
          <p:nvSpPr>
            <p:cNvPr id="49" name="角丸四角形 48"/>
            <p:cNvSpPr/>
            <p:nvPr/>
          </p:nvSpPr>
          <p:spPr>
            <a:xfrm>
              <a:off x="6974500" y="3907425"/>
              <a:ext cx="1817193" cy="2456530"/>
            </a:xfrm>
            <a:prstGeom prst="roundRect">
              <a:avLst>
                <a:gd name="adj" fmla="val 8852"/>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050" b="1" dirty="0">
                  <a:solidFill>
                    <a:schemeClr val="tx1"/>
                  </a:solidFill>
                  <a:latin typeface="メイリオ" panose="020B0604030504040204" pitchFamily="50" charset="-128"/>
                  <a:ea typeface="メイリオ" panose="020B0604030504040204" pitchFamily="50" charset="-128"/>
                </a:rPr>
                <a:t>次期指定管理者の決定</a:t>
              </a:r>
              <a:endParaRPr lang="en-US" altLang="ja-JP" sz="1050" b="1" dirty="0">
                <a:solidFill>
                  <a:schemeClr val="tx1"/>
                </a:solidFill>
                <a:latin typeface="メイリオ" panose="020B0604030504040204" pitchFamily="50" charset="-128"/>
                <a:ea typeface="メイリオ" panose="020B0604030504040204" pitchFamily="50" charset="-128"/>
              </a:endParaRPr>
            </a:p>
            <a:p>
              <a:pPr>
                <a:lnSpc>
                  <a:spcPts val="500"/>
                </a:lnSpc>
              </a:pP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（指定管理候補者からの</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提案内容）</a:t>
              </a:r>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 dirty="0">
                <a:solidFill>
                  <a:schemeClr val="tx1"/>
                </a:solidFill>
                <a:latin typeface="メイリオ" panose="020B0604030504040204" pitchFamily="50" charset="-128"/>
                <a:ea typeface="メイリオ" panose="020B0604030504040204" pitchFamily="50" charset="-128"/>
              </a:endParaRPr>
            </a:p>
            <a:p>
              <a:pPr marL="268288" indent="-93663">
                <a:buFont typeface="Arial" panose="020B0604020202020204" pitchFamily="34" charset="0"/>
                <a:buChar char="•"/>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レストランの</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内装リニューアル</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等（投資）や、既存施設を活用した農作業体験や地場産農産物を使ったヘルシーメニュー、健康づくりに向けた体験機会等の</a:t>
              </a:r>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提供</a:t>
              </a:r>
              <a:endParaRPr lang="en-US" altLang="ja-JP"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4625">
                <a:lnSpc>
                  <a:spcPts val="200"/>
                </a:lnSpc>
              </a:pP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8288" indent="-93663">
                <a:buFont typeface="Arial" panose="020B0604020202020204" pitchFamily="34" charset="0"/>
                <a:buChar char="•"/>
              </a:pPr>
              <a:r>
                <a:rPr lang="ja-JP" altLang="en-US" sz="900" dirty="0">
                  <a:solidFill>
                    <a:prstClr val="black"/>
                  </a:solidFill>
                  <a:latin typeface="メイリオ" panose="020B0604030504040204" pitchFamily="50" charset="-128"/>
                  <a:ea typeface="メイリオ" panose="020B0604030504040204" pitchFamily="50" charset="-128"/>
                </a:rPr>
                <a:t>利益の一定割合を施設や設備の整備、改修に還元し、施設の利便性や魅力を向上</a:t>
              </a:r>
              <a:endParaRPr lang="ja-JP" altLang="en-US" sz="900" dirty="0">
                <a:solidFill>
                  <a:schemeClr val="tx1"/>
                </a:solidFill>
                <a:latin typeface="メイリオ" panose="020B0604030504040204" pitchFamily="50" charset="-128"/>
                <a:ea typeface="メイリオ" panose="020B0604030504040204" pitchFamily="50" charset="-128"/>
              </a:endParaRPr>
            </a:p>
          </p:txBody>
        </p:sp>
        <p:sp>
          <p:nvSpPr>
            <p:cNvPr id="50" name="二等辺三角形 49"/>
            <p:cNvSpPr/>
            <p:nvPr/>
          </p:nvSpPr>
          <p:spPr>
            <a:xfrm rot="5400000">
              <a:off x="1316398" y="5024496"/>
              <a:ext cx="2247773" cy="191431"/>
            </a:xfrm>
            <a:prstGeom prst="triangl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51" name="二等辺三角形 50"/>
            <p:cNvSpPr/>
            <p:nvPr/>
          </p:nvSpPr>
          <p:spPr>
            <a:xfrm rot="5400000">
              <a:off x="3563247" y="5013223"/>
              <a:ext cx="2247773" cy="191431"/>
            </a:xfrm>
            <a:prstGeom prst="triangl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52" name="二等辺三角形 51"/>
            <p:cNvSpPr/>
            <p:nvPr/>
          </p:nvSpPr>
          <p:spPr>
            <a:xfrm rot="5400000">
              <a:off x="5712744" y="5025426"/>
              <a:ext cx="2247773" cy="191431"/>
            </a:xfrm>
            <a:prstGeom prst="triangl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grpSp>
        <p:nvGrpSpPr>
          <p:cNvPr id="26" name="グループ化 25"/>
          <p:cNvGrpSpPr/>
          <p:nvPr/>
        </p:nvGrpSpPr>
        <p:grpSpPr>
          <a:xfrm>
            <a:off x="386535" y="1673806"/>
            <a:ext cx="8460939" cy="1626652"/>
            <a:chOff x="521550" y="1553705"/>
            <a:chExt cx="8626367" cy="1626652"/>
          </a:xfrm>
        </p:grpSpPr>
        <p:grpSp>
          <p:nvGrpSpPr>
            <p:cNvPr id="27" name="グループ化 26"/>
            <p:cNvGrpSpPr/>
            <p:nvPr/>
          </p:nvGrpSpPr>
          <p:grpSpPr>
            <a:xfrm>
              <a:off x="521550" y="1553705"/>
              <a:ext cx="8626367" cy="1515256"/>
              <a:chOff x="404493" y="1914557"/>
              <a:chExt cx="8626367" cy="1408907"/>
            </a:xfrm>
          </p:grpSpPr>
          <p:pic>
            <p:nvPicPr>
              <p:cNvPr id="30" name="Picture 2" descr="D:\UedaYu\Desktop\nagare5.png"/>
              <p:cNvPicPr>
                <a:picLocks noChangeAspect="1" noChangeArrowheads="1"/>
              </p:cNvPicPr>
              <p:nvPr/>
            </p:nvPicPr>
            <p:blipFill rotWithShape="1">
              <a:blip r:embed="rId3">
                <a:extLst>
                  <a:ext uri="{28A0092B-C50C-407E-A947-70E740481C1C}">
                    <a14:useLocalDpi xmlns:a14="http://schemas.microsoft.com/office/drawing/2010/main" val="0"/>
                  </a:ext>
                </a:extLst>
              </a:blip>
              <a:srcRect l="1567" r="733"/>
              <a:stretch/>
            </p:blipFill>
            <p:spPr bwMode="auto">
              <a:xfrm>
                <a:off x="614925" y="1956403"/>
                <a:ext cx="8415935" cy="1367061"/>
              </a:xfrm>
              <a:prstGeom prst="rect">
                <a:avLst/>
              </a:prstGeom>
              <a:noFill/>
              <a:extLst>
                <a:ext uri="{909E8E84-426E-40DD-AFC4-6F175D3DCCD1}">
                  <a14:hiddenFill xmlns:a14="http://schemas.microsoft.com/office/drawing/2010/main">
                    <a:solidFill>
                      <a:srgbClr val="FFFFFF"/>
                    </a:solidFill>
                  </a14:hiddenFill>
                </a:ext>
              </a:extLst>
            </p:spPr>
          </p:pic>
          <p:sp>
            <p:nvSpPr>
              <p:cNvPr id="31" name="角丸四角形 30"/>
              <p:cNvSpPr/>
              <p:nvPr/>
            </p:nvSpPr>
            <p:spPr>
              <a:xfrm>
                <a:off x="404493" y="1914557"/>
                <a:ext cx="1530170" cy="363710"/>
              </a:xfrm>
              <a:prstGeom prst="roundRect">
                <a:avLst>
                  <a:gd name="adj" fmla="val 22172"/>
                </a:avLst>
              </a:prstGeom>
              <a:noFill/>
              <a:ln w="6350">
                <a:noFill/>
                <a:prstDash val="solid"/>
              </a:ln>
            </p:spPr>
            <p:style>
              <a:lnRef idx="2">
                <a:schemeClr val="accent1"/>
              </a:lnRef>
              <a:fillRef idx="1">
                <a:schemeClr val="l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tab pos="266700" algn="l"/>
                  </a:tabLst>
                  <a:defRPr/>
                </a:pP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lang="ja-JP" altLang="en-US"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基本的な流れ</a:t>
                </a:r>
                <a:endPar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grpSp>
        <p:sp>
          <p:nvSpPr>
            <p:cNvPr id="28" name="右中かっこ 27"/>
            <p:cNvSpPr/>
            <p:nvPr/>
          </p:nvSpPr>
          <p:spPr>
            <a:xfrm rot="5400000">
              <a:off x="3833147" y="-243159"/>
              <a:ext cx="220343" cy="6210693"/>
            </a:xfrm>
            <a:prstGeom prst="rightBrace">
              <a:avLst>
                <a:gd name="adj1" fmla="val 47819"/>
                <a:gd name="adj2" fmla="val 5205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effectLst/>
                <a:uLnTx/>
                <a:uFillTx/>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2956212" y="2933945"/>
              <a:ext cx="1507667" cy="246412"/>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サウンディング型市場調査</a:t>
              </a:r>
            </a:p>
          </p:txBody>
        </p:sp>
      </p:grpSp>
      <p:sp>
        <p:nvSpPr>
          <p:cNvPr id="13" name="正方形/長方形 12"/>
          <p:cNvSpPr/>
          <p:nvPr/>
        </p:nvSpPr>
        <p:spPr>
          <a:xfrm>
            <a:off x="8444404" y="651497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22</a:t>
            </a:r>
            <a:endParaRPr lang="ja-JP" altLang="en-US"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697984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72597" y="1136647"/>
            <a:ext cx="8485711" cy="1077218"/>
          </a:xfrm>
          <a:prstGeom prst="rect">
            <a:avLst/>
          </a:prstGeom>
          <a:noFill/>
        </p:spPr>
        <p:txBody>
          <a:bodyPr wrap="square" rtlCol="0">
            <a:spAutoFit/>
          </a:bodyPr>
          <a:lstStyle/>
          <a:p>
            <a:pPr marL="177800" indent="-177800"/>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①歳入確保</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府税については、課税自主権を活用した収入確保に取り組むとともに、徴収向上方策の推進に取り組みます。また、 「大阪府ファシリティマネジメント基本方針</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（令和</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月改訂）</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基づく取組みなどによる府有財産の売却等を進めます。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8509901" y="6507096"/>
            <a:ext cx="607604"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40</a:t>
            </a:r>
            <a:endParaRPr lang="ja-JP" altLang="en-US" dirty="0">
              <a:solidFill>
                <a:prstClr val="black"/>
              </a:solidFill>
            </a:endParaRPr>
          </a:p>
        </p:txBody>
      </p:sp>
      <p:cxnSp>
        <p:nvCxnSpPr>
          <p:cNvPr id="17" name="直線コネクタ 16"/>
          <p:cNvCxnSpPr/>
          <p:nvPr/>
        </p:nvCxnSpPr>
        <p:spPr>
          <a:xfrm>
            <a:off x="183873" y="77370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26495" y="107342"/>
            <a:ext cx="8820472" cy="646331"/>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（２）財政運営</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①歳入確保、②歳出改革</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大かっこ 8"/>
          <p:cNvSpPr/>
          <p:nvPr/>
        </p:nvSpPr>
        <p:spPr>
          <a:xfrm>
            <a:off x="586791" y="5049180"/>
            <a:ext cx="8300177" cy="1260140"/>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＜主な取組み＞</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・ファシリティマネジメント基本</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方針に</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基づき、計画的な改修（予防保全</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着実に実施し、</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長</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寿命化</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により維持･更新（建替）経費の軽減･平準化を図るとともに、</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引き続き</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、総量の最適化</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有効</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活用に</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取り組みます。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・地域福祉・高齢者福祉交付金について、新基準による交付金配分の効果検証を踏まえ、引き続　</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err="1">
                <a:latin typeface="メイリオ" panose="020B0604030504040204" pitchFamily="50" charset="-128"/>
                <a:ea typeface="メイリオ" panose="020B0604030504040204" pitchFamily="50" charset="-128"/>
                <a:cs typeface="メイリオ" panose="020B0604030504040204" pitchFamily="50" charset="-128"/>
              </a:rPr>
              <a:t>き</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より効果的な配分方法等の検討を</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行います。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333507" y="3791942"/>
            <a:ext cx="8485711" cy="1077218"/>
          </a:xfrm>
          <a:prstGeom prst="rect">
            <a:avLst/>
          </a:prstGeom>
          <a:noFill/>
        </p:spPr>
        <p:txBody>
          <a:bodyPr wrap="square" rtlCol="0">
            <a:spAutoFit/>
          </a:bodyPr>
          <a:lstStyle/>
          <a:p>
            <a:pPr marL="177800" indent="-177800"/>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②歳出改革</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85738"/>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限られた財源や人材で最大の効果を発揮していくため、</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PDCA</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サイクルによる施策効果の高い事業への重点化や、政策実現に向けた民間との幅広い分野の連携、業務フローの点検見直しによる業務の改善と効率化などに取り組みます。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大かっこ 10"/>
          <p:cNvSpPr/>
          <p:nvPr/>
        </p:nvSpPr>
        <p:spPr>
          <a:xfrm>
            <a:off x="586789" y="2245551"/>
            <a:ext cx="8080666" cy="1273461"/>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＜主な取組み＞</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森林環境税、宿泊税、</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法人二税の超過課税による収入確保に</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取り組みます。</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・大阪府域地方税徴収機構の共同徴収を継続</a:t>
            </a: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します。</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・元府立高校など府有財産の売却を</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進めます。</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p:txBody>
      </p:sp>
    </p:spTree>
    <p:extLst>
      <p:ext uri="{BB962C8B-B14F-4D97-AF65-F5344CB8AC3E}">
        <p14:creationId xmlns:p14="http://schemas.microsoft.com/office/powerpoint/2010/main" val="841404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右矢印 50"/>
          <p:cNvSpPr/>
          <p:nvPr/>
        </p:nvSpPr>
        <p:spPr bwMode="auto">
          <a:xfrm>
            <a:off x="2740757" y="3173146"/>
            <a:ext cx="3316822" cy="1522789"/>
          </a:xfrm>
          <a:prstGeom prst="rightArrow">
            <a:avLst>
              <a:gd name="adj1" fmla="val 50000"/>
              <a:gd name="adj2" fmla="val 2085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3"/>
          <p:cNvGraphicFramePr>
            <a:graphicFrameLocks noGrp="1"/>
          </p:cNvGraphicFramePr>
          <p:nvPr/>
        </p:nvGraphicFramePr>
        <p:xfrm>
          <a:off x="7452320" y="6237312"/>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kumimoji="1" lang="ja-JP" altLang="en-US" dirty="0"/>
                    </a:p>
                  </a:txBody>
                  <a:tcPr>
                    <a:lnL w="12700" cmpd="sng">
                      <a:noFill/>
                      <a:prstDash val="solid"/>
                    </a:lnL>
                    <a:lnR w="12700" cmpd="sng">
                      <a:noFill/>
                      <a:prstDash val="solid"/>
                    </a:lnR>
                    <a:lnT w="12700" cmpd="sng">
                      <a:noFill/>
                      <a:prstDash val="solid"/>
                    </a:lnT>
                    <a:lnB w="12700" cmpd="sng">
                      <a:noFill/>
                      <a:prstDash val="solid"/>
                    </a:lnB>
                  </a:tcPr>
                </a:tc>
                <a:extLst>
                  <a:ext uri="{0D108BD9-81ED-4DB2-BD59-A6C34878D82A}">
                    <a16:rowId xmlns:a16="http://schemas.microsoft.com/office/drawing/2014/main" val="10000"/>
                  </a:ext>
                </a:extLst>
              </a:tr>
            </a:tbl>
          </a:graphicData>
        </a:graphic>
      </p:graphicFrame>
      <p:sp>
        <p:nvSpPr>
          <p:cNvPr id="8" name="正方形/長方形 7"/>
          <p:cNvSpPr/>
          <p:nvPr/>
        </p:nvSpPr>
        <p:spPr>
          <a:xfrm>
            <a:off x="161631" y="728700"/>
            <a:ext cx="8730970" cy="861774"/>
          </a:xfrm>
          <a:prstGeom prst="rect">
            <a:avLst/>
          </a:prstGeom>
        </p:spPr>
        <p:txBody>
          <a:bodyPr wrap="square">
            <a:spAutoFit/>
          </a:bodyPr>
          <a:lstStyle/>
          <a:p>
            <a:pPr>
              <a:defRPr/>
            </a:pP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指定出資法人</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定出資法人（</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法人）</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について、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これまでに策定した行財政計画に基づく取組み状況や進捗状況を踏まえ、点検を実施しました。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○引き続き、点検に基づく改革の方向性の具体化を図るとともに、「出資法人等への関与事項等を定める条例」 に基づく経営評価制度や</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人的関与の必要性の点検等により</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、府としての法人に対する関与の見直し、法人の経営改善を進めます。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26497" y="44624"/>
            <a:ext cx="8333101"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（３）出資法人等の改革</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4" name="直線コネクタ 53"/>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318" name="正方形/長方形 36"/>
          <p:cNvSpPr>
            <a:spLocks noChangeArrowheads="1"/>
          </p:cNvSpPr>
          <p:nvPr/>
        </p:nvSpPr>
        <p:spPr bwMode="auto">
          <a:xfrm>
            <a:off x="126011" y="1833743"/>
            <a:ext cx="22992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＜出資法人改革の進捗＞</a:t>
            </a:r>
          </a:p>
        </p:txBody>
      </p:sp>
      <p:grpSp>
        <p:nvGrpSpPr>
          <p:cNvPr id="3" name="グループ化 2"/>
          <p:cNvGrpSpPr/>
          <p:nvPr/>
        </p:nvGrpSpPr>
        <p:grpSpPr>
          <a:xfrm>
            <a:off x="273091" y="2161854"/>
            <a:ext cx="2342764" cy="4160344"/>
            <a:chOff x="322201" y="2078851"/>
            <a:chExt cx="2342764" cy="3859118"/>
          </a:xfrm>
        </p:grpSpPr>
        <p:sp>
          <p:nvSpPr>
            <p:cNvPr id="85" name="角丸四角形 4"/>
            <p:cNvSpPr>
              <a:spLocks noChangeArrowheads="1"/>
            </p:cNvSpPr>
            <p:nvPr/>
          </p:nvSpPr>
          <p:spPr bwMode="auto">
            <a:xfrm>
              <a:off x="425143" y="2179697"/>
              <a:ext cx="2071189" cy="371654"/>
            </a:xfrm>
            <a:prstGeom prst="roundRect">
              <a:avLst>
                <a:gd name="adj" fmla="val 16667"/>
              </a:avLst>
            </a:prstGeom>
            <a:solidFill>
              <a:srgbClr val="0070C0"/>
            </a:solidFill>
            <a:ln w="19050" algn="ctr">
              <a:solidFill>
                <a:srgbClr val="002060"/>
              </a:solidFill>
              <a:round/>
              <a:headEnd/>
              <a:tailEnd/>
            </a:ln>
          </p:spPr>
          <p:txBody>
            <a:bodyPr wrap="none" lIns="0" tIns="72000" rIns="0" bIns="72000" anchor="ctr"/>
            <a:lstStyle/>
            <a:p>
              <a:pPr algn="ct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財政再建プログラム（案）</a:t>
              </a:r>
              <a:r>
                <a:rPr lang="en-US" altLang="ja-JP"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H20.6</a:t>
              </a:r>
            </a:p>
            <a:p>
              <a:pPr algn="ctr"/>
              <a:r>
                <a:rPr lang="ja-JP" altLang="en-US"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法人）</a:t>
              </a:r>
              <a:endParaRPr lang="en-US" altLang="ja-JP"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5" name="正方形/長方形 134"/>
            <p:cNvSpPr/>
            <p:nvPr/>
          </p:nvSpPr>
          <p:spPr bwMode="auto">
            <a:xfrm>
              <a:off x="456578" y="3598528"/>
              <a:ext cx="2012591" cy="401912"/>
            </a:xfrm>
            <a:prstGeom prst="rect">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○統合</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・類似の事業を行う法人と統合する法人</a:t>
              </a:r>
              <a:endParaRPr lang="ja-JP" altLang="en-US" sz="700"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正方形/長方形 135"/>
            <p:cNvSpPr/>
            <p:nvPr/>
          </p:nvSpPr>
          <p:spPr bwMode="auto">
            <a:xfrm>
              <a:off x="447103" y="4085372"/>
              <a:ext cx="2027265" cy="340395"/>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○民営化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・事業を民営化する法人</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7" name="正方形/長方形 136"/>
            <p:cNvSpPr/>
            <p:nvPr/>
          </p:nvSpPr>
          <p:spPr bwMode="auto">
            <a:xfrm>
              <a:off x="449680" y="4495810"/>
              <a:ext cx="2024688" cy="674531"/>
            </a:xfrm>
            <a:prstGeom prst="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○自立化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・一定の自己収入を有する法人で、府の財</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政的・人的関与を最小限に抑制し、自立</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化を促す法人</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8" name="正方形/長方形 137"/>
            <p:cNvSpPr/>
            <p:nvPr/>
          </p:nvSpPr>
          <p:spPr bwMode="auto">
            <a:xfrm>
              <a:off x="456578" y="5240385"/>
              <a:ext cx="2033060" cy="413344"/>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○存続</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正方形/長方形 83"/>
            <p:cNvSpPr/>
            <p:nvPr/>
          </p:nvSpPr>
          <p:spPr bwMode="auto">
            <a:xfrm>
              <a:off x="322201" y="2078851"/>
              <a:ext cx="2342764" cy="3859118"/>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bwMode="auto">
            <a:xfrm>
              <a:off x="456578" y="2626207"/>
              <a:ext cx="2008317" cy="882176"/>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○廃止</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抜本的見直し</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撤退</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・法人が行う事業を見直した結果、廃止</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又は撤退する法人</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・府の施策を代替している法人で、事業</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精査後、事業を府で実施し、廃止する</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a:solidFill>
                    <a:prstClr val="black"/>
                  </a:solidFill>
                  <a:latin typeface="Meiryo UI" panose="020B0604030504040204" pitchFamily="50" charset="-128"/>
                  <a:ea typeface="Meiryo UI" panose="020B0604030504040204" pitchFamily="50" charset="-128"/>
                  <a:cs typeface="Meiryo UI" panose="020B0604030504040204" pitchFamily="50" charset="-128"/>
                </a:rPr>
                <a:t>　　法人</a:t>
              </a:r>
              <a:endPar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8" name="グループ化 37"/>
          <p:cNvGrpSpPr/>
          <p:nvPr/>
        </p:nvGrpSpPr>
        <p:grpSpPr>
          <a:xfrm>
            <a:off x="6091012" y="2044212"/>
            <a:ext cx="2385265" cy="4170122"/>
            <a:chOff x="6485738" y="2560238"/>
            <a:chExt cx="2623792" cy="3914179"/>
          </a:xfrm>
        </p:grpSpPr>
        <p:sp>
          <p:nvSpPr>
            <p:cNvPr id="40" name="角丸四角形 4"/>
            <p:cNvSpPr>
              <a:spLocks noChangeArrowheads="1"/>
            </p:cNvSpPr>
            <p:nvPr/>
          </p:nvSpPr>
          <p:spPr bwMode="auto">
            <a:xfrm>
              <a:off x="6634255" y="2612256"/>
              <a:ext cx="2314050" cy="372907"/>
            </a:xfrm>
            <a:prstGeom prst="roundRect">
              <a:avLst>
                <a:gd name="adj" fmla="val 16667"/>
              </a:avLst>
            </a:prstGeom>
            <a:solidFill>
              <a:srgbClr val="0070C0"/>
            </a:solidFill>
            <a:ln w="19050" algn="ctr">
              <a:solidFill>
                <a:srgbClr val="002060"/>
              </a:solidFill>
              <a:prstDash val="solid"/>
              <a:round/>
              <a:headEnd/>
              <a:tailEnd/>
            </a:ln>
          </p:spPr>
          <p:txBody>
            <a:bodyPr wrap="none" lIns="0" tIns="72000" rIns="0" bIns="72000" anchor="ctr"/>
            <a:lstStyle/>
            <a:p>
              <a:pPr algn="ct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年度行政経営の取組み</a:t>
              </a:r>
              <a:endPar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法人</a:t>
              </a: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正方形/長方形 54"/>
            <p:cNvSpPr/>
            <p:nvPr/>
          </p:nvSpPr>
          <p:spPr bwMode="auto">
            <a:xfrm>
              <a:off x="6614252" y="3164351"/>
              <a:ext cx="2377001" cy="539403"/>
            </a:xfrm>
            <a:prstGeom prst="rect">
              <a:avLst/>
            </a:prstGeom>
            <a:solidFill>
              <a:schemeClr val="accent4">
                <a:lumMod val="20000"/>
                <a:lumOff val="8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133985">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○民営化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266700">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大阪鶴見フラワーセンター</a:t>
              </a:r>
              <a:endParaRPr lang="en-US" altLang="ja-JP"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266700">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大阪外環状鉄道</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7" name="正方形/長方形 56"/>
            <p:cNvSpPr/>
            <p:nvPr/>
          </p:nvSpPr>
          <p:spPr bwMode="auto">
            <a:xfrm>
              <a:off x="6614252" y="3839500"/>
              <a:ext cx="2377001" cy="584041"/>
            </a:xfrm>
            <a:prstGeom prst="rect">
              <a:avLst/>
            </a:prstGeom>
            <a:solidFill>
              <a:schemeClr val="accent2">
                <a:lumMod val="20000"/>
                <a:lumOff val="8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○抜本的見直し</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国際会議場</a:t>
              </a:r>
              <a:endParaRPr lang="en-US" altLang="ja-JP" sz="800"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大阪府保健医療財団</a:t>
              </a:r>
              <a:endParaRPr lang="en-US" altLang="ja-JP" sz="800"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大阪府道路公社 </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堺泉北埠頭</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8" name="正方形/長方形 57"/>
            <p:cNvSpPr/>
            <p:nvPr/>
          </p:nvSpPr>
          <p:spPr bwMode="auto">
            <a:xfrm>
              <a:off x="6614252" y="4578603"/>
              <a:ext cx="2377001" cy="1699259"/>
            </a:xfrm>
            <a:prstGeom prst="rect">
              <a:avLst/>
            </a:prstGeom>
            <a:solidFill>
              <a:schemeClr val="bg1">
                <a:lumMod val="95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9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存続</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900"/>
                </a:lnSpc>
                <a:defRPr/>
              </a:pP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大阪国際平和センター</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zh-TW"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大阪府国際交流財団</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大阪産業局</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千里ライフサイエンス振興財団</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西成労働福祉センター</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大阪信用保証協会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大阪府みどり公社</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大阪府漁業振興基金</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大阪府都市整備推進センター</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大阪モノレール</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大阪府土地開発公社</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大阪府住宅供給公社</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a:p>
              <a:pPr>
                <a:lnSpc>
                  <a:spcPts val="9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大阪府文化財センター </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大阪府育英会</a:t>
              </a:r>
            </a:p>
          </p:txBody>
        </p:sp>
        <p:sp>
          <p:nvSpPr>
            <p:cNvPr id="59" name="正方形/長方形 58"/>
            <p:cNvSpPr/>
            <p:nvPr/>
          </p:nvSpPr>
          <p:spPr bwMode="auto">
            <a:xfrm>
              <a:off x="6485738" y="2560238"/>
              <a:ext cx="2623792" cy="3914179"/>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6" name="グループ化 5"/>
          <p:cNvGrpSpPr/>
          <p:nvPr/>
        </p:nvGrpSpPr>
        <p:grpSpPr>
          <a:xfrm>
            <a:off x="3092514" y="2102995"/>
            <a:ext cx="2356899" cy="4251330"/>
            <a:chOff x="3101955" y="1823912"/>
            <a:chExt cx="2356899" cy="4251330"/>
          </a:xfrm>
        </p:grpSpPr>
        <p:sp>
          <p:nvSpPr>
            <p:cNvPr id="61" name="正方形/長方形 60"/>
            <p:cNvSpPr/>
            <p:nvPr/>
          </p:nvSpPr>
          <p:spPr bwMode="auto">
            <a:xfrm>
              <a:off x="3189315" y="2778666"/>
              <a:ext cx="2269539" cy="547200"/>
            </a:xfrm>
            <a:prstGeom prst="rect">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93663">
                <a:defRPr/>
              </a:pP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○統合</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indent="133985">
                <a:defRPr/>
              </a:pP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大阪国際ビジネス振興協会 </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33985">
                <a:defRPr/>
              </a:pP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大阪がん予防検診センター</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33985">
                <a:defRPr/>
              </a:pP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大阪府タウン管理財団</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bwMode="auto">
            <a:xfrm>
              <a:off x="3185196" y="3363239"/>
              <a:ext cx="2273658" cy="455846"/>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93663">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○民営化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大阪府都市開発（株） </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大阪府食品流通センター</a:t>
              </a:r>
            </a:p>
          </p:txBody>
        </p:sp>
        <p:sp>
          <p:nvSpPr>
            <p:cNvPr id="63" name="正方形/長方形 62"/>
            <p:cNvSpPr/>
            <p:nvPr/>
          </p:nvSpPr>
          <p:spPr bwMode="auto">
            <a:xfrm>
              <a:off x="3185196" y="3865090"/>
              <a:ext cx="2273658" cy="1860754"/>
            </a:xfrm>
            <a:prstGeom prst="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○自立化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大阪府マリーナ協会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大阪府公園協会</a:t>
              </a:r>
              <a:endPar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福</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大阪府総合福祉協会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大阪繊維リソースセンター</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大阪労働協会</a:t>
              </a:r>
              <a:endPar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大阪府職業能力開発協会</a:t>
              </a:r>
              <a:endPar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アジア・太平洋人権情報センター</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世紀協会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大阪府男女共同参画推進財団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大阪府スポーツ・教育振興財団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大阪国際児童文学館</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大阪体育協会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大阪府青少年活動財団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大阪府文化振興財団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大阪府地域福祉推進財団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福</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大阪府障害者福祉事業団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bwMode="auto">
            <a:xfrm>
              <a:off x="3190948" y="2183952"/>
              <a:ext cx="2267906" cy="548709"/>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93663">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○廃止</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大阪生涯職業教育振興協会</a:t>
              </a:r>
              <a:endPar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大阪府水道サービス公社</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財</a:t>
              </a:r>
              <a:r>
                <a:rPr lang="en-US" altLang="zh-TW"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大阪府産業基盤整備協会</a:t>
              </a:r>
              <a:endPar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3101955" y="5736688"/>
              <a:ext cx="2298872" cy="338554"/>
            </a:xfrm>
            <a:prstGeom prst="rect">
              <a:avLst/>
            </a:prstGeom>
          </p:spPr>
          <p:txBody>
            <a:bodyPr wrap="square">
              <a:spAutoFit/>
            </a:bodyPr>
            <a:lstStyle/>
            <a:p>
              <a:pPr>
                <a:defRPr/>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法人名称については、財政再建プログラム</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案）　　</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策定時のものとする。</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角丸四角形 4"/>
            <p:cNvSpPr>
              <a:spLocks noChangeArrowheads="1"/>
            </p:cNvSpPr>
            <p:nvPr/>
          </p:nvSpPr>
          <p:spPr bwMode="auto">
            <a:xfrm>
              <a:off x="3269914" y="1823912"/>
              <a:ext cx="2103681" cy="295247"/>
            </a:xfrm>
            <a:prstGeom prst="roundRect">
              <a:avLst>
                <a:gd name="adj" fmla="val 16667"/>
              </a:avLst>
            </a:prstGeom>
            <a:solidFill>
              <a:srgbClr val="0070C0"/>
            </a:solidFill>
            <a:ln w="19050" algn="ctr">
              <a:solidFill>
                <a:srgbClr val="002060"/>
              </a:solidFill>
              <a:prstDash val="solid"/>
              <a:round/>
              <a:headEnd/>
              <a:tailEnd/>
            </a:ln>
          </p:spPr>
          <p:txBody>
            <a:bodyPr wrap="none" lIns="0" tIns="72000" rIns="0" bIns="72000" anchor="ctr"/>
            <a:lstStyle/>
            <a:p>
              <a:pPr algn="ct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廃止・統合等（</a:t>
              </a: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法人）</a:t>
              </a:r>
              <a:endParaRPr lang="en-US" altLang="ja-JP"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3" name="正方形/長方形 32"/>
          <p:cNvSpPr/>
          <p:nvPr/>
        </p:nvSpPr>
        <p:spPr bwMode="auto">
          <a:xfrm>
            <a:off x="386523" y="6061736"/>
            <a:ext cx="2033060" cy="21449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引き続き調整を行う法人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8469433"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41</a:t>
            </a:r>
            <a:endParaRPr lang="ja-JP" altLang="en-US" dirty="0">
              <a:solidFill>
                <a:schemeClr val="tx1"/>
              </a:solidFill>
            </a:endParaRPr>
          </a:p>
        </p:txBody>
      </p:sp>
    </p:spTree>
    <p:extLst>
      <p:ext uri="{BB962C8B-B14F-4D97-AF65-F5344CB8AC3E}">
        <p14:creationId xmlns:p14="http://schemas.microsoft.com/office/powerpoint/2010/main" val="21095329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右矢印 34"/>
          <p:cNvSpPr/>
          <p:nvPr/>
        </p:nvSpPr>
        <p:spPr bwMode="auto">
          <a:xfrm>
            <a:off x="2981227" y="3605198"/>
            <a:ext cx="3435978" cy="1522789"/>
          </a:xfrm>
          <a:prstGeom prst="rightArrow">
            <a:avLst>
              <a:gd name="adj1" fmla="val 50000"/>
              <a:gd name="adj2" fmla="val 17023"/>
            </a:avLst>
          </a:prstGeom>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597" name="テキスト ボックス 7"/>
          <p:cNvSpPr txBox="1">
            <a:spLocks noChangeArrowheads="1"/>
          </p:cNvSpPr>
          <p:nvPr/>
        </p:nvSpPr>
        <p:spPr bwMode="auto">
          <a:xfrm>
            <a:off x="179420" y="6264315"/>
            <a:ext cx="58118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solidFill>
                  <a:prstClr val="black"/>
                </a:solidFill>
                <a:latin typeface="ＭＳ Ｐゴシック"/>
                <a:ea typeface="ＭＳ Ｐゴシック"/>
                <a:cs typeface="Meiryo UI" panose="020B0604030504040204" pitchFamily="50" charset="-128"/>
              </a:rPr>
              <a:t>平成</a:t>
            </a:r>
            <a:r>
              <a:rPr lang="en-US" altLang="ja-JP" sz="800" dirty="0">
                <a:solidFill>
                  <a:prstClr val="black"/>
                </a:solidFill>
                <a:latin typeface="ＭＳ Ｐゴシック"/>
                <a:ea typeface="ＭＳ Ｐゴシック"/>
                <a:cs typeface="Meiryo UI" pitchFamily="50" charset="-128"/>
              </a:rPr>
              <a:t>22</a:t>
            </a:r>
            <a:r>
              <a:rPr lang="ja-JP" altLang="en-US" sz="800" dirty="0">
                <a:solidFill>
                  <a:prstClr val="black"/>
                </a:solidFill>
                <a:latin typeface="ＭＳ Ｐゴシック"/>
                <a:ea typeface="ＭＳ Ｐゴシック"/>
                <a:cs typeface="Meiryo UI" pitchFamily="50" charset="-128"/>
              </a:rPr>
              <a:t>年度から、指定出資法人による孫法人への委託など孫法人の状況について点検を実施し、府</a:t>
            </a:r>
            <a:r>
              <a:rPr lang="en-US" altLang="ja-JP" sz="800" dirty="0">
                <a:solidFill>
                  <a:prstClr val="black"/>
                </a:solidFill>
                <a:latin typeface="ＭＳ Ｐゴシック"/>
                <a:ea typeface="ＭＳ Ｐゴシック"/>
                <a:cs typeface="Meiryo UI" pitchFamily="50" charset="-128"/>
              </a:rPr>
              <a:t>HP</a:t>
            </a:r>
            <a:r>
              <a:rPr lang="ja-JP" altLang="en-US" sz="800" dirty="0">
                <a:solidFill>
                  <a:prstClr val="black"/>
                </a:solidFill>
                <a:latin typeface="ＭＳ Ｐゴシック"/>
                <a:ea typeface="ＭＳ Ｐゴシック"/>
                <a:cs typeface="Meiryo UI" panose="020B0604030504040204" pitchFamily="50" charset="-128"/>
              </a:rPr>
              <a:t>に公表</a:t>
            </a:r>
            <a:endParaRPr lang="en-US" altLang="ja-JP" sz="800" dirty="0">
              <a:solidFill>
                <a:prstClr val="black"/>
              </a:solidFill>
              <a:latin typeface="ＭＳ Ｐゴシック"/>
              <a:ea typeface="ＭＳ Ｐゴシック"/>
              <a:cs typeface="Meiryo UI" panose="020B0604030504040204" pitchFamily="50" charset="-128"/>
            </a:endParaRPr>
          </a:p>
        </p:txBody>
      </p:sp>
      <p:sp>
        <p:nvSpPr>
          <p:cNvPr id="22599" name="角丸四角形 4"/>
          <p:cNvSpPr>
            <a:spLocks noChangeArrowheads="1"/>
          </p:cNvSpPr>
          <p:nvPr/>
        </p:nvSpPr>
        <p:spPr bwMode="auto">
          <a:xfrm>
            <a:off x="297099" y="1763815"/>
            <a:ext cx="2964058" cy="432000"/>
          </a:xfrm>
          <a:prstGeom prst="roundRect">
            <a:avLst>
              <a:gd name="adj" fmla="val 16667"/>
            </a:avLst>
          </a:prstGeom>
          <a:solidFill>
            <a:srgbClr val="0070C0"/>
          </a:solidFill>
          <a:ln w="19050" algn="ctr">
            <a:solidFill>
              <a:srgbClr val="002060"/>
            </a:solidFill>
            <a:round/>
            <a:headEnd/>
            <a:tailEnd/>
          </a:ln>
        </p:spPr>
        <p:txBody>
          <a:bodyPr wrap="none" lIns="0" tIns="36000" rIns="0" bIns="36000" anchor="ctr"/>
          <a:lstStyle/>
          <a:p>
            <a:pPr algn="ct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大阪府財政構造改革プラン（案）</a:t>
            </a:r>
            <a:r>
              <a:rPr lang="en-US" altLang="ja-JP" sz="1100" b="1" dirty="0">
                <a:solidFill>
                  <a:prstClr val="white"/>
                </a:solidFill>
                <a:latin typeface="Meiryo UI" panose="020B0604030504040204" pitchFamily="50" charset="-128"/>
                <a:ea typeface="Meiryo UI" panose="020B0604030504040204" pitchFamily="50" charset="-128"/>
                <a:cs typeface="Meiryo UI" pitchFamily="50" charset="-128"/>
              </a:rPr>
              <a:t>H22.10</a:t>
            </a: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 </a:t>
            </a:r>
            <a:endParaRPr lang="en-US" altLang="ja-JP" sz="1100" b="1" dirty="0">
              <a:solidFill>
                <a:prstClr val="white"/>
              </a:solidFill>
              <a:latin typeface="Meiryo UI" panose="020B0604030504040204" pitchFamily="50" charset="-128"/>
              <a:ea typeface="Meiryo UI" panose="020B0604030504040204" pitchFamily="50" charset="-128"/>
              <a:cs typeface="Meiryo UI" pitchFamily="50" charset="-128"/>
            </a:endParaRPr>
          </a:p>
          <a:p>
            <a:pPr algn="ct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a:t>
            </a:r>
            <a:r>
              <a:rPr lang="en-US" altLang="ja-JP" sz="1100" b="1" dirty="0">
                <a:solidFill>
                  <a:prstClr val="white"/>
                </a:solidFill>
                <a:latin typeface="Meiryo UI" panose="020B0604030504040204" pitchFamily="50" charset="-128"/>
                <a:ea typeface="Meiryo UI" panose="020B0604030504040204" pitchFamily="50" charset="-128"/>
                <a:cs typeface="Meiryo UI" pitchFamily="50" charset="-128"/>
              </a:rPr>
              <a:t>9</a:t>
            </a: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法人）</a:t>
            </a:r>
            <a:endParaRPr lang="en-US" altLang="ja-JP" sz="1100" b="1" dirty="0">
              <a:solidFill>
                <a:prstClr val="white"/>
              </a:solidFill>
              <a:latin typeface="Meiryo UI" panose="020B0604030504040204" pitchFamily="50" charset="-128"/>
              <a:ea typeface="Meiryo UI" panose="020B0604030504040204" pitchFamily="50" charset="-128"/>
              <a:cs typeface="Meiryo UI" pitchFamily="50" charset="-128"/>
            </a:endParaRPr>
          </a:p>
        </p:txBody>
      </p:sp>
      <p:sp>
        <p:nvSpPr>
          <p:cNvPr id="23" name="角丸四角形 4"/>
          <p:cNvSpPr>
            <a:spLocks noChangeArrowheads="1"/>
          </p:cNvSpPr>
          <p:nvPr/>
        </p:nvSpPr>
        <p:spPr bwMode="auto">
          <a:xfrm>
            <a:off x="3491882" y="1763815"/>
            <a:ext cx="2549689" cy="432000"/>
          </a:xfrm>
          <a:prstGeom prst="roundRect">
            <a:avLst>
              <a:gd name="adj" fmla="val 16667"/>
            </a:avLst>
          </a:prstGeom>
          <a:solidFill>
            <a:srgbClr val="0070C0"/>
          </a:solidFill>
          <a:ln w="19050" algn="ctr">
            <a:solidFill>
              <a:srgbClr val="002060"/>
            </a:solidFill>
            <a:round/>
            <a:headEnd/>
            <a:tailEnd/>
          </a:ln>
        </p:spPr>
        <p:txBody>
          <a:bodyPr wrap="none" lIns="0" tIns="36000" rIns="0" bIns="36000" anchor="ctr"/>
          <a:lstStyle/>
          <a:p>
            <a:pPr algn="ctr"/>
            <a:r>
              <a:rPr lang="ja-JP" altLang="en-US" sz="1100" b="1" dirty="0">
                <a:solidFill>
                  <a:prstClr val="white"/>
                </a:solidFill>
                <a:latin typeface="ＭＳ Ｐゴシック" charset="-128"/>
                <a:ea typeface="Meiryo UI" pitchFamily="50" charset="-128"/>
                <a:cs typeface="Meiryo UI" pitchFamily="50" charset="-128"/>
              </a:rPr>
              <a:t>民営化・解散（</a:t>
            </a:r>
            <a:r>
              <a:rPr lang="en-US" altLang="ja-JP" sz="11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100" b="1" dirty="0">
                <a:solidFill>
                  <a:prstClr val="white"/>
                </a:solidFill>
                <a:latin typeface="ＭＳ Ｐゴシック" charset="-128"/>
                <a:ea typeface="Meiryo UI" pitchFamily="50" charset="-128"/>
                <a:cs typeface="Meiryo UI" pitchFamily="50" charset="-128"/>
              </a:rPr>
              <a:t>法人）</a:t>
            </a:r>
            <a:endParaRPr lang="en-US" altLang="ja-JP" sz="1100" b="1" dirty="0">
              <a:solidFill>
                <a:prstClr val="white"/>
              </a:solidFill>
              <a:latin typeface="ＭＳ Ｐゴシック" charset="-128"/>
              <a:ea typeface="Meiryo UI" pitchFamily="50" charset="-128"/>
              <a:cs typeface="Meiryo UI" pitchFamily="50" charset="-128"/>
            </a:endParaRPr>
          </a:p>
        </p:txBody>
      </p:sp>
      <p:sp>
        <p:nvSpPr>
          <p:cNvPr id="22" name="角丸四角形 4"/>
          <p:cNvSpPr>
            <a:spLocks noChangeArrowheads="1"/>
          </p:cNvSpPr>
          <p:nvPr/>
        </p:nvSpPr>
        <p:spPr bwMode="auto">
          <a:xfrm>
            <a:off x="6462210" y="1763815"/>
            <a:ext cx="2232000" cy="432000"/>
          </a:xfrm>
          <a:prstGeom prst="roundRect">
            <a:avLst>
              <a:gd name="adj" fmla="val 16667"/>
            </a:avLst>
          </a:prstGeom>
          <a:solidFill>
            <a:srgbClr val="0070C0"/>
          </a:solidFill>
          <a:ln w="19050" algn="ctr">
            <a:solidFill>
              <a:srgbClr val="002060"/>
            </a:solidFill>
            <a:round/>
            <a:headEnd/>
            <a:tailEnd/>
          </a:ln>
        </p:spPr>
        <p:txBody>
          <a:bodyPr wrap="none" lIns="0" tIns="36000" rIns="0" bIns="36000" anchor="ctr"/>
          <a:lstStyle/>
          <a:p>
            <a:pPr algn="ct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令和</a:t>
            </a:r>
            <a:r>
              <a:rPr lang="en-US" altLang="ja-JP" sz="1100" b="1" dirty="0">
                <a:solidFill>
                  <a:prstClr val="white"/>
                </a:solidFill>
                <a:latin typeface="Meiryo UI" panose="020B0604030504040204" pitchFamily="50" charset="-128"/>
                <a:ea typeface="Meiryo UI" panose="020B0604030504040204" pitchFamily="50" charset="-128"/>
                <a:cs typeface="Meiryo UI" pitchFamily="50" charset="-128"/>
              </a:rPr>
              <a:t>5</a:t>
            </a: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年</a:t>
            </a:r>
            <a:r>
              <a:rPr lang="ja-JP" altLang="en-US" sz="1100" b="1" dirty="0">
                <a:solidFill>
                  <a:prstClr val="white"/>
                </a:solidFill>
                <a:latin typeface="ＭＳ Ｐゴシック" charset="-128"/>
                <a:ea typeface="Meiryo UI" pitchFamily="50" charset="-128"/>
                <a:cs typeface="Meiryo UI" pitchFamily="50" charset="-128"/>
              </a:rPr>
              <a:t>度行政経営の取組み</a:t>
            </a:r>
            <a:endParaRPr lang="en-US" altLang="ja-JP" sz="1100" b="1" dirty="0">
              <a:solidFill>
                <a:prstClr val="white"/>
              </a:solidFill>
              <a:latin typeface="ＭＳ Ｐゴシック" charset="-128"/>
              <a:ea typeface="Meiryo UI" pitchFamily="50" charset="-128"/>
              <a:cs typeface="Meiryo UI" pitchFamily="50" charset="-128"/>
            </a:endParaRPr>
          </a:p>
          <a:p>
            <a:pPr algn="ctr"/>
            <a:r>
              <a:rPr lang="ja-JP" altLang="en-US" sz="1100" b="1" dirty="0">
                <a:solidFill>
                  <a:prstClr val="white"/>
                </a:solidFill>
                <a:latin typeface="ＭＳ Ｐゴシック" charset="-128"/>
                <a:ea typeface="Meiryo UI" pitchFamily="50" charset="-128"/>
                <a:cs typeface="Meiryo UI" pitchFamily="50" charset="-128"/>
              </a:rPr>
              <a:t>（</a:t>
            </a:r>
            <a:r>
              <a:rPr lang="en-US" altLang="ja-JP" sz="11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100" b="1" dirty="0">
                <a:solidFill>
                  <a:prstClr val="white"/>
                </a:solidFill>
                <a:latin typeface="ＭＳ Ｐゴシック" charset="-128"/>
                <a:ea typeface="Meiryo UI" pitchFamily="50" charset="-128"/>
                <a:cs typeface="Meiryo UI" pitchFamily="50" charset="-128"/>
              </a:rPr>
              <a:t>法人）</a:t>
            </a:r>
            <a:endParaRPr lang="en-US" altLang="ja-JP" sz="1100" b="1" dirty="0">
              <a:solidFill>
                <a:prstClr val="white"/>
              </a:solidFill>
              <a:latin typeface="ＭＳ Ｐゴシック" charset="-128"/>
              <a:ea typeface="Meiryo UI" pitchFamily="50" charset="-128"/>
              <a:cs typeface="Meiryo UI" pitchFamily="50" charset="-128"/>
            </a:endParaRPr>
          </a:p>
        </p:txBody>
      </p:sp>
      <p:graphicFrame>
        <p:nvGraphicFramePr>
          <p:cNvPr id="3" name="表 2"/>
          <p:cNvGraphicFramePr>
            <a:graphicFrameLocks noGrp="1"/>
          </p:cNvGraphicFramePr>
          <p:nvPr/>
        </p:nvGraphicFramePr>
        <p:xfrm>
          <a:off x="6462210" y="2303877"/>
          <a:ext cx="2232000" cy="2002267"/>
        </p:xfrm>
        <a:graphic>
          <a:graphicData uri="http://schemas.openxmlformats.org/drawingml/2006/table">
            <a:tbl>
              <a:tblPr/>
              <a:tblGrid>
                <a:gridCol w="2232000">
                  <a:extLst>
                    <a:ext uri="{9D8B030D-6E8A-4147-A177-3AD203B41FA5}">
                      <a16:colId xmlns:a16="http://schemas.microsoft.com/office/drawing/2014/main" val="20000"/>
                    </a:ext>
                  </a:extLst>
                </a:gridCol>
              </a:tblGrid>
              <a:tr h="435454">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en-US" altLang="ja-JP"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r>
                        <a:rPr kumimoji="1" lang="ja-JP" altLang="en-US"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引き続き点検を実施する</a:t>
                      </a:r>
                      <a:endParaRPr kumimoji="1" lang="en-US" altLang="ja-JP"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　　　　　　　孫法人</a:t>
                      </a:r>
                      <a:r>
                        <a:rPr kumimoji="1" lang="en-US" altLang="ja-JP" sz="105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法人</a:t>
                      </a:r>
                      <a:r>
                        <a:rPr kumimoji="1" lang="en-US" altLang="ja-JP"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ja-JP" altLang="en-US"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0"/>
                  </a:ext>
                </a:extLst>
              </a:tr>
              <a:tr h="493441">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charset="-128"/>
                          <a:ea typeface="Meiryo UI" pitchFamily="50" charset="-128"/>
                          <a:cs typeface="Meiryo UI" pitchFamily="50" charset="-128"/>
                        </a:rPr>
                        <a:t>保証協会コンピュータサービス</a:t>
                      </a: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36686">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大阪モノレールサービス㈱</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36686">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charset="-128"/>
                          <a:ea typeface="Meiryo UI" pitchFamily="50" charset="-128"/>
                          <a:cs typeface="Meiryo UI" pitchFamily="50" charset="-128"/>
                        </a:rPr>
                        <a:t>千里北センター㈱</a:t>
                      </a:r>
                      <a:endParaRPr kumimoji="1" lang="en-US" altLang="ja-JP" sz="1000" b="0" i="0" u="none" strike="noStrike" kern="1200" cap="none" spc="0" normalizeH="0" baseline="0" noProof="0" dirty="0">
                        <a:ln>
                          <a:noFill/>
                        </a:ln>
                        <a:solidFill>
                          <a:prstClr val="black"/>
                        </a:solidFill>
                        <a:effectLst/>
                        <a:uLnTx/>
                        <a:uFillTx/>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25" name="正方形/長方形 24"/>
          <p:cNvSpPr/>
          <p:nvPr/>
        </p:nvSpPr>
        <p:spPr>
          <a:xfrm>
            <a:off x="26495" y="44333"/>
            <a:ext cx="8136904"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（３）出資法人等の改革</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5" name="正方形/長方形 14"/>
          <p:cNvSpPr/>
          <p:nvPr/>
        </p:nvSpPr>
        <p:spPr>
          <a:xfrm>
            <a:off x="129991" y="636486"/>
            <a:ext cx="8730970" cy="861774"/>
          </a:xfrm>
          <a:prstGeom prst="rect">
            <a:avLst/>
          </a:prstGeom>
        </p:spPr>
        <p:txBody>
          <a:bodyPr wrap="square">
            <a:spAutoFit/>
          </a:bodyPr>
          <a:lstStyle/>
          <a:p>
            <a:pPr>
              <a:defRPr/>
            </a:pP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指定出資法人が出資等をする法人（いわゆる孫法人）</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「大阪府財政構造改革プラン（案）」以降、孫法人について、出資元法人の関与の状況等を確認・点検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しており、平成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に設立された保証協会コンピュータサービス（株）</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出資元：大阪信用保証協会</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を含め、引き続き点検を実施する法人は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法人です。</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今後も孫法人については、その必要性などについて定期的に点検を行います。</a:t>
            </a:r>
          </a:p>
        </p:txBody>
      </p:sp>
      <p:graphicFrame>
        <p:nvGraphicFramePr>
          <p:cNvPr id="2" name="表 1"/>
          <p:cNvGraphicFramePr>
            <a:graphicFrameLocks noGrp="1"/>
          </p:cNvGraphicFramePr>
          <p:nvPr/>
        </p:nvGraphicFramePr>
        <p:xfrm>
          <a:off x="251518" y="2280337"/>
          <a:ext cx="2974818" cy="3869787"/>
        </p:xfrm>
        <a:graphic>
          <a:graphicData uri="http://schemas.openxmlformats.org/drawingml/2006/table">
            <a:tbl>
              <a:tblPr firstRow="1" bandRow="1">
                <a:tableStyleId>{5940675A-B579-460E-94D1-54222C63F5DA}</a:tableStyleId>
              </a:tblPr>
              <a:tblGrid>
                <a:gridCol w="1487409">
                  <a:extLst>
                    <a:ext uri="{9D8B030D-6E8A-4147-A177-3AD203B41FA5}">
                      <a16:colId xmlns:a16="http://schemas.microsoft.com/office/drawing/2014/main" val="1638183848"/>
                    </a:ext>
                  </a:extLst>
                </a:gridCol>
                <a:gridCol w="1487409">
                  <a:extLst>
                    <a:ext uri="{9D8B030D-6E8A-4147-A177-3AD203B41FA5}">
                      <a16:colId xmlns:a16="http://schemas.microsoft.com/office/drawing/2014/main" val="1845804885"/>
                    </a:ext>
                  </a:extLst>
                </a:gridCol>
              </a:tblGrid>
              <a:tr h="434289">
                <a:tc>
                  <a:txBody>
                    <a:bodyPr/>
                    <a:lstStyle/>
                    <a:p>
                      <a:pPr algn="ctr"/>
                      <a:r>
                        <a:rPr kumimoji="1" lang="zh-TW" altLang="en-US" sz="1100" b="1" dirty="0">
                          <a:latin typeface="Meiryo UI" panose="020B0604030504040204" pitchFamily="50" charset="-128"/>
                          <a:ea typeface="Meiryo UI" panose="020B0604030504040204" pitchFamily="50" charset="-128"/>
                        </a:rPr>
                        <a:t>出資元法人名</a:t>
                      </a:r>
                      <a:endParaRPr kumimoji="1" lang="ja-JP" altLang="en-US" sz="1100" b="1"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孫法人名</a:t>
                      </a:r>
                      <a:endParaRPr kumimoji="1" lang="en-US" altLang="ja-JP" sz="11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anchor="ctr">
                    <a:solidFill>
                      <a:schemeClr val="accent1">
                        <a:lumMod val="20000"/>
                        <a:lumOff val="80000"/>
                      </a:schemeClr>
                    </a:solidFill>
                  </a:tcPr>
                </a:tc>
                <a:extLst>
                  <a:ext uri="{0D108BD9-81ED-4DB2-BD59-A6C34878D82A}">
                    <a16:rowId xmlns:a16="http://schemas.microsoft.com/office/drawing/2014/main" val="2021701094"/>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㈱大阪府食品流通センター</a:t>
                      </a: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㈱北部冷蔵サービスセンター</a:t>
                      </a:r>
                    </a:p>
                  </a:txBody>
                  <a:tcPr marL="90012" marR="90012" marT="46806" marB="46806" anchor="ctr" horzOverflow="overflow">
                    <a:solidFill>
                      <a:schemeClr val="bg1"/>
                    </a:solidFill>
                  </a:tcPr>
                </a:tc>
                <a:extLst>
                  <a:ext uri="{0D108BD9-81ED-4DB2-BD59-A6C34878D82A}">
                    <a16:rowId xmlns:a16="http://schemas.microsoft.com/office/drawing/2014/main" val="3917405127"/>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大阪高速鉄道㈱</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大阪モノレールサービス㈱</a:t>
                      </a:r>
                    </a:p>
                  </a:txBody>
                  <a:tcPr marL="90012" marR="90012" marT="46806" marB="46806" anchor="ctr" horzOverflow="overflow">
                    <a:solidFill>
                      <a:schemeClr val="bg1"/>
                    </a:solidFill>
                  </a:tcPr>
                </a:tc>
                <a:extLst>
                  <a:ext uri="{0D108BD9-81ED-4DB2-BD59-A6C34878D82A}">
                    <a16:rowId xmlns:a16="http://schemas.microsoft.com/office/drawing/2014/main" val="859372990"/>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zh-TW"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大阪府都市開発㈱</a:t>
                      </a: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大阪りんくうホテル㈱ </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734114006"/>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大阪府都市開発㈱</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りんくう国際物流㈱</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3362851573"/>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大阪府都市開発㈱</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泉北鉄道サービス㈱</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3896362011"/>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zh-TW"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大阪府都市開発㈱</a:t>
                      </a: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泉鉄産業㈱</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3618958203"/>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zh-TW"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大阪府都市開発㈱</a:t>
                      </a: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㈱パンジョ</a:t>
                      </a:r>
                    </a:p>
                  </a:txBody>
                  <a:tcPr marL="90012" marR="90012" marT="46806" marB="46806" anchor="ctr" horzOverflow="overflow">
                    <a:solidFill>
                      <a:schemeClr val="bg1"/>
                    </a:solidFill>
                  </a:tcPr>
                </a:tc>
                <a:extLst>
                  <a:ext uri="{0D108BD9-81ED-4DB2-BD59-A6C34878D82A}">
                    <a16:rowId xmlns:a16="http://schemas.microsoft.com/office/drawing/2014/main" val="2929548683"/>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大阪府住宅供給公社</a:t>
                      </a: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㈱大阪住宅公社サービス</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522726171"/>
                  </a:ext>
                </a:extLst>
              </a:tr>
              <a:tr h="381722">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en-US" altLang="ja-JP" sz="85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5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一財</a:t>
                      </a:r>
                      <a:r>
                        <a:rPr kumimoji="1" lang="en-US" altLang="ja-JP" sz="85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5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大阪府タウン管理財団</a:t>
                      </a:r>
                      <a:endParaRPr kumimoji="1" lang="en-US" altLang="ja-JP" sz="85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千里北センター㈱</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2147855025"/>
                  </a:ext>
                </a:extLst>
              </a:tr>
            </a:tbl>
          </a:graphicData>
        </a:graphic>
      </p:graphicFrame>
      <p:graphicFrame>
        <p:nvGraphicFramePr>
          <p:cNvPr id="34" name="表 33"/>
          <p:cNvGraphicFramePr>
            <a:graphicFrameLocks noGrp="1"/>
          </p:cNvGraphicFramePr>
          <p:nvPr/>
        </p:nvGraphicFramePr>
        <p:xfrm>
          <a:off x="3493716" y="2280332"/>
          <a:ext cx="2546016" cy="2762748"/>
        </p:xfrm>
        <a:graphic>
          <a:graphicData uri="http://schemas.openxmlformats.org/drawingml/2006/table">
            <a:tbl>
              <a:tblPr firstRow="1" bandRow="1">
                <a:tableStyleId>{5940675A-B579-460E-94D1-54222C63F5DA}</a:tableStyleId>
              </a:tblPr>
              <a:tblGrid>
                <a:gridCol w="2546016">
                  <a:extLst>
                    <a:ext uri="{9D8B030D-6E8A-4147-A177-3AD203B41FA5}">
                      <a16:colId xmlns:a16="http://schemas.microsoft.com/office/drawing/2014/main" val="1845804885"/>
                    </a:ext>
                  </a:extLst>
                </a:gridCol>
              </a:tblGrid>
              <a:tr h="3906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出資元法人の民営化により</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孫法人でなくなった法人：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3</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p>
                  </a:txBody>
                  <a:tcPr anchor="ctr">
                    <a:solidFill>
                      <a:schemeClr val="accent1">
                        <a:lumMod val="20000"/>
                        <a:lumOff val="80000"/>
                      </a:schemeClr>
                    </a:solidFill>
                  </a:tcPr>
                </a:tc>
                <a:extLst>
                  <a:ext uri="{0D108BD9-81ED-4DB2-BD59-A6C34878D82A}">
                    <a16:rowId xmlns:a16="http://schemas.microsoft.com/office/drawing/2014/main" val="2021701094"/>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泉北鉄道サービス㈱</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H26.7</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4124514011"/>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泉鉄産業㈱</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H26.7</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3917405127"/>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㈱パンジョ</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H26.7</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90012" marR="90012" marT="46806" marB="46806" anchor="ctr" horzOverflow="overflow">
                    <a:solidFill>
                      <a:schemeClr val="bg1"/>
                    </a:solidFill>
                  </a:tcPr>
                </a:tc>
                <a:extLst>
                  <a:ext uri="{0D108BD9-81ED-4DB2-BD59-A6C34878D82A}">
                    <a16:rowId xmlns:a16="http://schemas.microsoft.com/office/drawing/2014/main" val="859372990"/>
                  </a:ext>
                </a:extLst>
              </a:tr>
              <a:tr h="392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出資元法人の株式譲渡により</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孫法人でなくなった法人：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1</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p>
                  </a:txBody>
                  <a:tcPr marL="90012" marR="90012" marT="46806" marB="46806" anchor="ctr" horzOverflow="overflow">
                    <a:solidFill>
                      <a:schemeClr val="accent1">
                        <a:lumMod val="20000"/>
                        <a:lumOff val="80000"/>
                      </a:schemeClr>
                    </a:solidFill>
                  </a:tcPr>
                </a:tc>
                <a:extLst>
                  <a:ext uri="{0D108BD9-81ED-4DB2-BD59-A6C34878D82A}">
                    <a16:rowId xmlns:a16="http://schemas.microsoft.com/office/drawing/2014/main" val="734114006"/>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㈱北部冷蔵サービスセンター</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H26.6</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90012" marR="90012" marT="46806" marB="46806" anchor="ctr" horzOverflow="overflow">
                    <a:solidFill>
                      <a:schemeClr val="bg1"/>
                    </a:solidFill>
                  </a:tcPr>
                </a:tc>
                <a:extLst>
                  <a:ext uri="{0D108BD9-81ED-4DB2-BD59-A6C34878D82A}">
                    <a16:rowId xmlns:a16="http://schemas.microsoft.com/office/drawing/2014/main" val="3362851573"/>
                  </a:ext>
                </a:extLst>
              </a:tr>
              <a:tr h="242548">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解散した孫法人：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3</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p>
                  </a:txBody>
                  <a:tcPr marL="90012" marR="90012" marT="46806" marB="46806" anchor="ctr" horzOverflow="overflow">
                    <a:solidFill>
                      <a:schemeClr val="accent1">
                        <a:lumMod val="20000"/>
                        <a:lumOff val="80000"/>
                      </a:schemeClr>
                    </a:solidFill>
                  </a:tcPr>
                </a:tc>
                <a:extLst>
                  <a:ext uri="{0D108BD9-81ED-4DB2-BD59-A6C34878D82A}">
                    <a16:rowId xmlns:a16="http://schemas.microsoft.com/office/drawing/2014/main" val="3896362011"/>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大阪りんくうホテル㈱（</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H23.11</a:t>
                      </a: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en-US" altLang="ja-JP"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3618958203"/>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りんくう国際物流㈱ （</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H24.2</a:t>
                      </a: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en-US" altLang="ja-JP"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2929548683"/>
                  </a:ext>
                </a:extLst>
              </a:tr>
              <a:tr h="242548">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㈱大阪住宅公社サービス （</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H24.3</a:t>
                      </a: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en-US" altLang="ja-JP"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2147855025"/>
                  </a:ext>
                </a:extLst>
              </a:tr>
            </a:tbl>
          </a:graphicData>
        </a:graphic>
      </p:graphicFrame>
      <p:graphicFrame>
        <p:nvGraphicFramePr>
          <p:cNvPr id="14" name="表 13"/>
          <p:cNvGraphicFramePr>
            <a:graphicFrameLocks noGrp="1"/>
          </p:cNvGraphicFramePr>
          <p:nvPr/>
        </p:nvGraphicFramePr>
        <p:xfrm>
          <a:off x="3491880" y="5658098"/>
          <a:ext cx="2546016" cy="492024"/>
        </p:xfrm>
        <a:graphic>
          <a:graphicData uri="http://schemas.openxmlformats.org/drawingml/2006/table">
            <a:tbl>
              <a:tblPr firstRow="1" bandRow="1">
                <a:tableStyleId>{5940675A-B579-460E-94D1-54222C63F5DA}</a:tableStyleId>
              </a:tblPr>
              <a:tblGrid>
                <a:gridCol w="2546016">
                  <a:extLst>
                    <a:ext uri="{9D8B030D-6E8A-4147-A177-3AD203B41FA5}">
                      <a16:colId xmlns:a16="http://schemas.microsoft.com/office/drawing/2014/main" val="1845804885"/>
                    </a:ext>
                  </a:extLst>
                </a:gridCol>
              </a:tblGrid>
              <a:tr h="194043">
                <a:tc>
                  <a:txBody>
                    <a:bodyPr/>
                    <a:lstStyle/>
                    <a:p>
                      <a:pPr marL="0" marR="0" lvl="0" indent="0" algn="ctr"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en-US" altLang="ja-JP"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r>
                        <a:rPr kumimoji="1" lang="ja-JP" altLang="en-US"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新たに設立した孫法人：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1</a:t>
                      </a:r>
                      <a:r>
                        <a:rPr kumimoji="1" lang="ja-JP" altLang="en-US"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p>
                  </a:txBody>
                  <a:tcPr marL="90012" marR="90012" marT="46806" marB="46806" anchor="ctr" horzOverflow="overflow">
                    <a:solidFill>
                      <a:schemeClr val="accent1">
                        <a:lumMod val="20000"/>
                        <a:lumOff val="80000"/>
                      </a:schemeClr>
                    </a:solidFill>
                  </a:tcPr>
                </a:tc>
                <a:extLst>
                  <a:ext uri="{0D108BD9-81ED-4DB2-BD59-A6C34878D82A}">
                    <a16:rowId xmlns:a16="http://schemas.microsoft.com/office/drawing/2014/main" val="1465321100"/>
                  </a:ext>
                </a:extLst>
              </a:tr>
              <a:tr h="194043">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保証協会コンピュータサービス</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H27.6</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p>
                  </a:txBody>
                  <a:tcPr marL="90012" marR="90012" marT="46806" marB="46806" anchor="ctr" horzOverflow="overflow">
                    <a:solidFill>
                      <a:schemeClr val="bg1"/>
                    </a:solidFill>
                  </a:tcPr>
                </a:tc>
                <a:extLst>
                  <a:ext uri="{0D108BD9-81ED-4DB2-BD59-A6C34878D82A}">
                    <a16:rowId xmlns:a16="http://schemas.microsoft.com/office/drawing/2014/main" val="2122291934"/>
                  </a:ext>
                </a:extLst>
              </a:tr>
            </a:tbl>
          </a:graphicData>
        </a:graphic>
      </p:graphicFrame>
      <p:sp>
        <p:nvSpPr>
          <p:cNvPr id="16" name="角丸四角形 4"/>
          <p:cNvSpPr>
            <a:spLocks noChangeArrowheads="1"/>
          </p:cNvSpPr>
          <p:nvPr/>
        </p:nvSpPr>
        <p:spPr bwMode="auto">
          <a:xfrm>
            <a:off x="3491882" y="5184195"/>
            <a:ext cx="2549689" cy="432000"/>
          </a:xfrm>
          <a:prstGeom prst="roundRect">
            <a:avLst>
              <a:gd name="adj" fmla="val 16667"/>
            </a:avLst>
          </a:prstGeom>
          <a:solidFill>
            <a:srgbClr val="0070C0"/>
          </a:solidFill>
          <a:ln w="19050" algn="ctr">
            <a:solidFill>
              <a:srgbClr val="002060"/>
            </a:solidFill>
            <a:round/>
            <a:headEnd/>
            <a:tailEnd/>
          </a:ln>
        </p:spPr>
        <p:txBody>
          <a:bodyPr wrap="none" lIns="0" tIns="36000" rIns="0" bIns="36000" anchor="ctr"/>
          <a:lstStyle/>
          <a:p>
            <a:pPr algn="ctr"/>
            <a:r>
              <a:rPr lang="ja-JP" altLang="en-US" sz="1100" b="1" dirty="0">
                <a:solidFill>
                  <a:prstClr val="white"/>
                </a:solidFill>
                <a:latin typeface="ＭＳ Ｐゴシック" charset="-128"/>
                <a:ea typeface="Meiryo UI" pitchFamily="50" charset="-128"/>
                <a:cs typeface="Meiryo UI" pitchFamily="50" charset="-128"/>
              </a:rPr>
              <a:t>新規設立（</a:t>
            </a:r>
            <a:r>
              <a:rPr lang="en-US" altLang="ja-JP" sz="11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b="1" dirty="0">
                <a:solidFill>
                  <a:prstClr val="white"/>
                </a:solidFill>
                <a:latin typeface="ＭＳ Ｐゴシック" charset="-128"/>
                <a:ea typeface="Meiryo UI" pitchFamily="50" charset="-128"/>
                <a:cs typeface="Meiryo UI" pitchFamily="50" charset="-128"/>
              </a:rPr>
              <a:t>法人）</a:t>
            </a:r>
            <a:endParaRPr lang="en-US" altLang="ja-JP" sz="1100" b="1" dirty="0">
              <a:solidFill>
                <a:prstClr val="white"/>
              </a:solidFill>
              <a:latin typeface="ＭＳ Ｐゴシック" charset="-128"/>
              <a:ea typeface="Meiryo UI" pitchFamily="50" charset="-128"/>
              <a:cs typeface="Meiryo UI" pitchFamily="50" charset="-128"/>
            </a:endParaRPr>
          </a:p>
        </p:txBody>
      </p:sp>
      <p:sp>
        <p:nvSpPr>
          <p:cNvPr id="18" name="正方形/長方形 17"/>
          <p:cNvSpPr/>
          <p:nvPr/>
        </p:nvSpPr>
        <p:spPr>
          <a:xfrm>
            <a:off x="8469433"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42</a:t>
            </a:r>
            <a:endParaRPr lang="ja-JP" altLang="en-US" dirty="0">
              <a:solidFill>
                <a:schemeClr val="tx1"/>
              </a:solidFill>
            </a:endParaRPr>
          </a:p>
        </p:txBody>
      </p:sp>
    </p:spTree>
    <p:extLst>
      <p:ext uri="{BB962C8B-B14F-4D97-AF65-F5344CB8AC3E}">
        <p14:creationId xmlns:p14="http://schemas.microsoft.com/office/powerpoint/2010/main" val="1989426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5"/>
          <p:cNvSpPr>
            <a:spLocks noChangeArrowheads="1"/>
          </p:cNvSpPr>
          <p:nvPr/>
        </p:nvSpPr>
        <p:spPr bwMode="auto">
          <a:xfrm>
            <a:off x="179512" y="548680"/>
            <a:ext cx="8457836" cy="491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ts val="1350"/>
              </a:lnSpc>
              <a:spcBef>
                <a:spcPct val="0"/>
              </a:spcBef>
              <a:spcAft>
                <a:spcPct val="0"/>
              </a:spcAft>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■地方独立行政法人</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50"/>
              </a:lnSpc>
              <a:spcBef>
                <a:spcPct val="0"/>
              </a:spcBef>
              <a:spcAft>
                <a:spcPct val="0"/>
              </a:spcAft>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引き続き、大阪市の法人との統合等をめざします。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50"/>
              </a:lnSpc>
              <a:spcBef>
                <a:spcPct val="0"/>
              </a:spcBef>
              <a:spcAft>
                <a:spcPct val="0"/>
              </a:spcAft>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＜これまでの経過＞</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公立大学法人大阪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月］公立大学法人大阪府立大学を設立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zh-CN" altLang="en-US" sz="1200" dirty="0">
                <a:latin typeface="Meiryo UI" panose="020B0604030504040204" pitchFamily="50" charset="-128"/>
                <a:ea typeface="Meiryo UI" panose="020B0604030504040204" pitchFamily="50" charset="-128"/>
                <a:cs typeface="Meiryo UI" panose="020B0604030504040204" pitchFamily="50" charset="-128"/>
              </a:rPr>
              <a:t>公立大学法人大阪府立大学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と公立大学法人大阪</a:t>
            </a:r>
            <a:r>
              <a:rPr lang="zh-CN" altLang="en-US" sz="1200" dirty="0">
                <a:latin typeface="Meiryo UI" panose="020B0604030504040204" pitchFamily="50" charset="-128"/>
                <a:ea typeface="Meiryo UI" panose="020B0604030504040204" pitchFamily="50" charset="-128"/>
                <a:cs typeface="Meiryo UI" panose="020B0604030504040204" pitchFamily="50" charset="-128"/>
              </a:rPr>
              <a:t>市立大学</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とを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法人統合し、</a:t>
            </a:r>
            <a:r>
              <a:rPr lang="zh-CN" altLang="en-US" sz="1200" dirty="0">
                <a:latin typeface="Meiryo UI" panose="020B0604030504040204" pitchFamily="50" charset="-128"/>
                <a:ea typeface="Meiryo UI" panose="020B0604030504040204" pitchFamily="50" charset="-128"/>
                <a:cs typeface="Meiryo UI" panose="020B0604030504040204" pitchFamily="50" charset="-128"/>
              </a:rPr>
              <a:t>公立大学法人大阪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を設立</a:t>
            </a:r>
            <a:endParaRPr lang="en-US" altLang="ja-JP" sz="1200" strike="dblStrike"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［令和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月］府立大学と市立大学とを大学統合し、大阪公立大学を開学</a:t>
            </a:r>
            <a:endParaRPr lang="en-US" altLang="ja-JP" sz="1200" strike="dblStrike"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675"/>
              </a:lnSpc>
              <a:spcBef>
                <a:spcPct val="0"/>
              </a:spcBef>
              <a:spcAft>
                <a:spcPct val="0"/>
              </a:spcAf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地方独立行政法人大阪府立病院機構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　設立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6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地方独立行政法人大阪産業技術研究所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月］（地独）大阪府立産業技術総合研究所を設立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月］（地独）大阪府立産業技術総合研究所と（地独）大阪市立工業研究所とを法人統合し、</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地独）大阪産業技術研究所を設立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675"/>
              </a:lnSpc>
              <a:spcBef>
                <a:spcPct val="0"/>
              </a:spcBef>
              <a:spcAft>
                <a:spcPct val="0"/>
              </a:spcAf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地方独立行政法人大阪府立環境農林水産総合研究所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 設立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675"/>
              </a:lnSpc>
              <a:spcBef>
                <a:spcPct val="0"/>
              </a:spcBef>
              <a:spcAft>
                <a:spcPct val="0"/>
              </a:spcAf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地方独立行政法人大阪健康安全基盤研究所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 設立（府立公衆衛生研究所と市立環境科学研究所衛生部門とを統合）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＜現在の取組状況＞</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（府市の地方独立行政法人の統合）</a:t>
            </a: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市及び府・市法人と連携を図り、府立病院機構、市民病院機構の法人統合に向けて検討を進める。</a:t>
            </a:r>
          </a:p>
          <a:p>
            <a:pPr eaLnBrk="0" fontAlgn="base" hangingPunct="0">
              <a:lnSpc>
                <a:spcPts val="675"/>
              </a:lnSpc>
              <a:spcBef>
                <a:spcPct val="0"/>
              </a:spcBef>
              <a:spcAft>
                <a:spcPct val="0"/>
              </a:spcAf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（市の地方独立行政法人への合流）</a:t>
            </a:r>
            <a:endParaRPr lang="ja-JP"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府の博物館</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施設について、大阪市等との協議の結果、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地独</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大阪市博物館機構への合流に替え、広報や調査研究・展示</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など事業面での連携を進めることとした。</a:t>
            </a:r>
          </a:p>
          <a:p>
            <a:pPr eaLnBrk="0" fontAlgn="base" hangingPunct="0">
              <a:lnSpc>
                <a:spcPts val="1275"/>
              </a:lnSpc>
              <a:spcBef>
                <a:spcPct val="0"/>
              </a:spcBef>
              <a:spcAft>
                <a:spcPct val="0"/>
              </a:spcAft>
              <a:defRPr/>
            </a:pPr>
            <a:r>
              <a:rPr lang="en-US" altLang="ja-JP" sz="1100" strike="sngStrike"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strike="sngStrike"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26495" y="44333"/>
            <a:ext cx="8136904"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（３）出資法人等の改革</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a:extLst>
              <a:ext uri="{FF2B5EF4-FFF2-40B4-BE49-F238E27FC236}">
                <a16:creationId xmlns:a16="http://schemas.microsoft.com/office/drawing/2014/main" id="{992A0A5A-1FA2-4702-BEDA-7ABFEEBBEA0C}"/>
              </a:ext>
            </a:extLst>
          </p:cNvPr>
          <p:cNvSpPr/>
          <p:nvPr/>
        </p:nvSpPr>
        <p:spPr>
          <a:xfrm>
            <a:off x="8469433"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43</a:t>
            </a:r>
            <a:endParaRPr lang="ja-JP" altLang="en-US" dirty="0">
              <a:solidFill>
                <a:prstClr val="black"/>
              </a:solidFill>
            </a:endParaRPr>
          </a:p>
        </p:txBody>
      </p:sp>
    </p:spTree>
    <p:extLst>
      <p:ext uri="{BB962C8B-B14F-4D97-AF65-F5344CB8AC3E}">
        <p14:creationId xmlns:p14="http://schemas.microsoft.com/office/powerpoint/2010/main" val="2071906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正方形/長方形 1"/>
          <p:cNvSpPr>
            <a:spLocks noChangeArrowheads="1"/>
          </p:cNvSpPr>
          <p:nvPr/>
        </p:nvSpPr>
        <p:spPr bwMode="auto">
          <a:xfrm>
            <a:off x="269524" y="1380256"/>
            <a:ext cx="2817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ja-JP" altLang="en-US" sz="1400" dirty="0">
                <a:solidFill>
                  <a:prstClr val="black"/>
                </a:solidFill>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公の施設の点検状況</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2051" name="グループ化 2"/>
          <p:cNvGrpSpPr>
            <a:grpSpLocks/>
          </p:cNvGrpSpPr>
          <p:nvPr/>
        </p:nvGrpSpPr>
        <p:grpSpPr bwMode="auto">
          <a:xfrm>
            <a:off x="656567" y="1858019"/>
            <a:ext cx="8121081" cy="4721333"/>
            <a:chOff x="398576" y="1319344"/>
            <a:chExt cx="8551384" cy="3954218"/>
          </a:xfrm>
        </p:grpSpPr>
        <p:sp>
          <p:nvSpPr>
            <p:cNvPr id="5" name="正方形/長方形 4"/>
            <p:cNvSpPr/>
            <p:nvPr/>
          </p:nvSpPr>
          <p:spPr>
            <a:xfrm>
              <a:off x="416386" y="1678096"/>
              <a:ext cx="2322091" cy="3451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○万国博覧会記念公園</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○男女共同参画・青少年センター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○国際会議場</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上方演芸資料館</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○江之子島文化芸術創造センター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者交流促進センター</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稲スポーツセンター</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○福祉情報コミュニケーションセンター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者自立センター</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○砂川厚生福祉センター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こんごう福祉センター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○青少年海洋センター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青少年海洋センター・ファミリー棟</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○母子・父子福祉センター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修徳学院</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子どもライフサポートセンター</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女性自立支援センター（</a:t>
              </a:r>
              <a:r>
                <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寮）</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中河内救命救急センター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労働センター</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高等職業技術専門校（</a:t>
              </a:r>
              <a:r>
                <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校）</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ja-JP" altLang="ja-JP" sz="1000" kern="100" dirty="0">
                <a:solidFill>
                  <a:schemeClr val="tx1"/>
                </a:solidFill>
                <a:ea typeface="ＭＳ 明朝"/>
                <a:cs typeface="Times New Roman"/>
              </a:endParaRPr>
            </a:p>
            <a:p>
              <a:pPr algn="just">
                <a:lnSpc>
                  <a:spcPts val="1500"/>
                </a:lnSpc>
                <a:defRPr/>
              </a:pPr>
              <a:endParaRPr lang="ja-JP" altLang="ja-JP" sz="1000" kern="100" dirty="0">
                <a:solidFill>
                  <a:prstClr val="white"/>
                </a:solidFill>
                <a:ea typeface="ＭＳ 明朝"/>
                <a:cs typeface="Times New Roman"/>
              </a:endParaRPr>
            </a:p>
            <a:p>
              <a:pPr algn="ctr">
                <a:lnSpc>
                  <a:spcPts val="1500"/>
                </a:lnSpc>
                <a:defRPr/>
              </a:pPr>
              <a:r>
                <a:rPr lang="en-US" sz="1000" kern="100" dirty="0">
                  <a:solidFill>
                    <a:srgbClr val="000000"/>
                  </a:solidFill>
                  <a:latin typeface="ＭＳ ゴシック"/>
                  <a:ea typeface="ＭＳ 明朝"/>
                  <a:cs typeface="Times New Roman"/>
                </a:rPr>
                <a:t> </a:t>
              </a:r>
              <a:endParaRPr lang="ja-JP" altLang="en-US" sz="1000" kern="100" dirty="0">
                <a:solidFill>
                  <a:prstClr val="white"/>
                </a:solidFill>
                <a:ea typeface="ＭＳ 明朝"/>
                <a:cs typeface="Times New Roman"/>
              </a:endParaRPr>
            </a:p>
          </p:txBody>
        </p:sp>
        <p:sp>
          <p:nvSpPr>
            <p:cNvPr id="6" name="正方形/長方形 5"/>
            <p:cNvSpPr/>
            <p:nvPr/>
          </p:nvSpPr>
          <p:spPr>
            <a:xfrm>
              <a:off x="2548911" y="1662253"/>
              <a:ext cx="1946423" cy="3521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○府民の森（</a:t>
              </a:r>
              <a:r>
                <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園地）</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○金剛登山道駐車場</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○花の文化園</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○農業公園</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○中央卸売市場</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○府営駐車場（</a:t>
              </a:r>
              <a:r>
                <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狭山池博物館</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○府営公園（</a:t>
              </a:r>
              <a:r>
                <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○港湾施設</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門真スポーツセンター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○体育会館</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○臨海スポーツセンター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○漕艇センター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少年自然の家</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○中央図書館</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中之島図書館</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○弥生文化博物館</a:t>
              </a: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a:t>
              </a:r>
              <a:r>
                <a:rPr lang="ja-JP" altLang="en-US" sz="10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飛鳥博物館</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a:t>
              </a:r>
              <a:r>
                <a:rPr lang="ja-JP" altLang="en-US" sz="10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飛鳥風土記の丘</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＋府営住宅（</a:t>
              </a:r>
              <a:r>
                <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305</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団地）</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公表時点</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en-US" altLang="ja-JP" sz="1000" kern="100" dirty="0">
                <a:solidFill>
                  <a:prstClr val="black"/>
                </a:solidFill>
                <a:ea typeface="ＭＳ ゴシック"/>
                <a:cs typeface="Times New Roman"/>
              </a:endParaRPr>
            </a:p>
            <a:p>
              <a:pPr algn="just">
                <a:lnSpc>
                  <a:spcPts val="1500"/>
                </a:lnSpc>
                <a:defRPr/>
              </a:pPr>
              <a:endParaRPr lang="en-US" altLang="ja-JP" sz="1000" kern="100" dirty="0">
                <a:solidFill>
                  <a:prstClr val="black"/>
                </a:solidFill>
                <a:ea typeface="ＭＳ ゴシック"/>
                <a:cs typeface="Times New Roman"/>
              </a:endParaRPr>
            </a:p>
            <a:p>
              <a:pPr algn="just">
                <a:lnSpc>
                  <a:spcPts val="1500"/>
                </a:lnSpc>
                <a:defRPr/>
              </a:pPr>
              <a:endParaRPr lang="ja-JP" altLang="ja-JP" sz="1000" kern="100" dirty="0">
                <a:solidFill>
                  <a:prstClr val="white"/>
                </a:solidFill>
                <a:ea typeface="ＭＳ 明朝"/>
                <a:cs typeface="Times New Roman"/>
              </a:endParaRPr>
            </a:p>
            <a:p>
              <a:pPr algn="just">
                <a:lnSpc>
                  <a:spcPts val="1500"/>
                </a:lnSpc>
                <a:defRPr/>
              </a:pPr>
              <a:endParaRPr lang="ja-JP" altLang="en-US" sz="1000" kern="100" dirty="0">
                <a:solidFill>
                  <a:prstClr val="white"/>
                </a:solidFill>
                <a:ea typeface="ＭＳ 明朝"/>
                <a:cs typeface="Times New Roman"/>
              </a:endParaRPr>
            </a:p>
          </p:txBody>
        </p:sp>
        <p:sp>
          <p:nvSpPr>
            <p:cNvPr id="7" name="角丸四角形 6"/>
            <p:cNvSpPr/>
            <p:nvPr/>
          </p:nvSpPr>
          <p:spPr>
            <a:xfrm>
              <a:off x="398576" y="1467691"/>
              <a:ext cx="3903757" cy="3805871"/>
            </a:xfrm>
            <a:prstGeom prst="roundRect">
              <a:avLst>
                <a:gd name="adj" fmla="val 9167"/>
              </a:avLst>
            </a:prstGeom>
            <a:noFill/>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prstClr val="white"/>
                </a:solidFill>
              </a:endParaRPr>
            </a:p>
          </p:txBody>
        </p:sp>
        <p:sp>
          <p:nvSpPr>
            <p:cNvPr id="4" name="正方形/長方形 3"/>
            <p:cNvSpPr/>
            <p:nvPr/>
          </p:nvSpPr>
          <p:spPr>
            <a:xfrm>
              <a:off x="1648514" y="1320867"/>
              <a:ext cx="1326907" cy="2743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公の施設</a:t>
              </a:r>
              <a:endParaRPr lang="ja-JP" altLang="en-US" sz="1400"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5125755" y="1467691"/>
              <a:ext cx="3824205" cy="3805871"/>
            </a:xfrm>
            <a:prstGeom prst="roundRect">
              <a:avLst>
                <a:gd name="adj" fmla="val 5190"/>
              </a:avLst>
            </a:prstGeom>
            <a:noFill/>
            <a:ln w="38100" cap="flat" cmpd="sng" algn="ctr">
              <a:solidFill>
                <a:srgbClr val="4F81BD">
                  <a:shade val="50000"/>
                </a:srgbClr>
              </a:solidFill>
              <a:prstDash val="solid"/>
            </a:ln>
            <a:effectLst>
              <a:outerShdw blurRad="50800" dist="38100" dir="2700000" algn="tl" rotWithShape="0">
                <a:prstClr val="black">
                  <a:alpha val="40000"/>
                </a:prstClr>
              </a:outerShdw>
            </a:effectLst>
          </p:spPr>
          <p:txBody>
            <a:bodyPr/>
            <a:lstStyle/>
            <a:p>
              <a:pPr indent="114300">
                <a:defRPr/>
              </a:pPr>
              <a:r>
                <a:rPr lang="en-US" sz="900" kern="100" dirty="0">
                  <a:solidFill>
                    <a:prstClr val="black"/>
                  </a:solidFill>
                  <a:latin typeface="ＭＳ ゴシック"/>
                  <a:ea typeface="ＭＳ 明朝"/>
                  <a:cs typeface="Times New Roman"/>
                </a:rPr>
                <a:t> </a:t>
              </a:r>
              <a:endParaRPr lang="ja-JP" altLang="en-US" sz="1050" kern="100" dirty="0">
                <a:solidFill>
                  <a:prstClr val="black"/>
                </a:solidFill>
                <a:latin typeface="Century"/>
                <a:ea typeface="ＭＳ 明朝"/>
                <a:cs typeface="Times New Roman"/>
              </a:endParaRPr>
            </a:p>
          </p:txBody>
        </p:sp>
        <p:sp>
          <p:nvSpPr>
            <p:cNvPr id="13" name="正方形/長方形 12"/>
            <p:cNvSpPr/>
            <p:nvPr/>
          </p:nvSpPr>
          <p:spPr>
            <a:xfrm>
              <a:off x="5652644" y="1319344"/>
              <a:ext cx="2802167" cy="274323"/>
            </a:xfrm>
            <a:prstGeom prst="rect">
              <a:avLst/>
            </a:prstGeom>
            <a:solidFill>
              <a:sysClr val="window" lastClr="FFFFFF"/>
            </a:solidFill>
            <a:ln w="25400" cap="flat" cmpd="sng" algn="ctr">
              <a:solidFill>
                <a:srgbClr val="4F81BD">
                  <a:shade val="50000"/>
                </a:srgbClr>
              </a:solidFill>
              <a:prstDash val="solid"/>
            </a:ln>
            <a:effectLst/>
          </p:spPr>
          <p:txBody>
            <a:bodyPr anchor="ctr"/>
            <a:lstStyle/>
            <a:p>
              <a:pPr algn="ctr">
                <a:defRPr/>
              </a:pP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重点的に取組みを進める施設</a:t>
              </a:r>
            </a:p>
          </p:txBody>
        </p:sp>
        <p:sp>
          <p:nvSpPr>
            <p:cNvPr id="2062" name="右矢印 14"/>
            <p:cNvSpPr>
              <a:spLocks noChangeArrowheads="1"/>
            </p:cNvSpPr>
            <p:nvPr/>
          </p:nvSpPr>
          <p:spPr bwMode="auto">
            <a:xfrm>
              <a:off x="4499932" y="2535885"/>
              <a:ext cx="371437" cy="1617804"/>
            </a:xfrm>
            <a:prstGeom prst="rightArrow">
              <a:avLst>
                <a:gd name="adj1" fmla="val 47944"/>
                <a:gd name="adj2" fmla="val 50000"/>
              </a:avLst>
            </a:prstGeom>
            <a:solidFill>
              <a:srgbClr val="4F81BD"/>
            </a:solidFill>
            <a:ln w="25400" algn="ctr">
              <a:solidFill>
                <a:srgbClr val="385D8A"/>
              </a:solidFill>
              <a:miter lim="800000"/>
              <a:headEnd/>
              <a:tailEnd/>
            </a:ln>
          </p:spPr>
          <p:txBody>
            <a:bodyPr anchor="ctr"/>
            <a:lstStyle/>
            <a:p>
              <a:pPr fontAlgn="base">
                <a:spcBef>
                  <a:spcPct val="0"/>
                </a:spcBef>
                <a:spcAft>
                  <a:spcPct val="0"/>
                </a:spcAft>
              </a:pPr>
              <a:endParaRPr lang="ja-JP" altLang="en-US">
                <a:solidFill>
                  <a:prstClr val="black"/>
                </a:solidFill>
              </a:endParaRPr>
            </a:p>
          </p:txBody>
        </p:sp>
      </p:grpSp>
      <p:sp>
        <p:nvSpPr>
          <p:cNvPr id="2053" name="正方形/長方形 15"/>
          <p:cNvSpPr>
            <a:spLocks noChangeArrowheads="1"/>
          </p:cNvSpPr>
          <p:nvPr/>
        </p:nvSpPr>
        <p:spPr bwMode="auto">
          <a:xfrm>
            <a:off x="372219" y="568132"/>
            <a:ext cx="8577953" cy="784830"/>
          </a:xfrm>
          <a:prstGeom prst="rect">
            <a:avLst/>
          </a:prstGeom>
          <a:noFill/>
          <a:ln>
            <a:noFill/>
          </a:ln>
        </p:spPr>
        <p:txBody>
          <a:bodyPr wrap="square">
            <a:spAutoFit/>
          </a:bodyPr>
          <a:lstStyle/>
          <a:p>
            <a:pPr fontAlgn="base">
              <a:lnSpc>
                <a:spcPts val="1800"/>
              </a:lnSpc>
              <a:spcBef>
                <a:spcPct val="0"/>
              </a:spcBef>
              <a:spcAft>
                <a:spcPct val="0"/>
              </a:spcAf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公の施設（</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施設（府営住宅を除く）＋府営住宅</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団地）について、これまでの取組みの進捗状況や社会情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800"/>
              </a:lnSpc>
              <a:spcBef>
                <a:spcPct val="0"/>
              </a:spcBef>
              <a:spcAft>
                <a:spcPct val="0"/>
              </a:spcAft>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勢の変化を踏まえた点検を実施し、令和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年度については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施設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について重点的に取組みを進めていきます。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800"/>
              </a:lnSpc>
              <a:spcBef>
                <a:spcPct val="0"/>
              </a:spcBef>
              <a:spcAft>
                <a:spcPct val="0"/>
              </a:spcAf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その他の施設についても、「ファシリティマネジメント基本方針」に基づく総量最適化等の観点から、点検を行います。　</a:t>
            </a:r>
          </a:p>
        </p:txBody>
      </p:sp>
      <p:sp>
        <p:nvSpPr>
          <p:cNvPr id="23" name="正方形/長方形 22"/>
          <p:cNvSpPr/>
          <p:nvPr/>
        </p:nvSpPr>
        <p:spPr>
          <a:xfrm>
            <a:off x="170511" y="893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（４）公の施設の改革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コネクタ 17"/>
          <p:cNvCxnSpPr/>
          <p:nvPr/>
        </p:nvCxnSpPr>
        <p:spPr>
          <a:xfrm>
            <a:off x="179512" y="47725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7" name="正方形/長方形 16"/>
          <p:cNvSpPr/>
          <p:nvPr/>
        </p:nvSpPr>
        <p:spPr bwMode="auto">
          <a:xfrm>
            <a:off x="5463562" y="2394557"/>
            <a:ext cx="3271483" cy="3780420"/>
          </a:xfrm>
          <a:prstGeom prst="rect">
            <a:avLst/>
          </a:prstGeom>
          <a:noFill/>
          <a:ln w="25400" cap="flat" cmpd="sng" algn="ctr">
            <a:noFill/>
            <a:prstDash val="solid"/>
          </a:ln>
          <a:effectLst/>
        </p:spPr>
        <p:txBody>
          <a:bodyPr/>
          <a:lstStyle/>
          <a:p>
            <a:pPr>
              <a:lnSpc>
                <a:spcPct val="20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青少年海洋センター</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20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青少年海洋センター・ファミリー棟</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20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中河内救命救急</a:t>
            </a:r>
            <a:r>
              <a:rPr lang="ja-JP" altLang="ja-JP" sz="13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センター</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a:lnSpc>
                <a:spcPct val="200000"/>
              </a:lnSpc>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中央卸売市場</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200000"/>
              </a:lnSpc>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府営公園（久宝寺緑地、りんくう公園）</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200000"/>
              </a:lnSpc>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弥生文化博物館</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a:lnSpc>
                <a:spcPct val="200000"/>
              </a:lnSpc>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近</a:t>
            </a:r>
            <a:r>
              <a:rPr lang="ja-JP" altLang="en-US" sz="1300" kern="100" dirty="0" err="1">
                <a:latin typeface="Meiryo UI" panose="020B0604030504040204" pitchFamily="50" charset="-128"/>
                <a:ea typeface="Meiryo UI" panose="020B0604030504040204" pitchFamily="50" charset="-128"/>
                <a:cs typeface="Meiryo UI" panose="020B0604030504040204" pitchFamily="50" charset="-128"/>
              </a:rPr>
              <a:t>つ</a:t>
            </a: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飛鳥博物館　　　</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a:lnSpc>
                <a:spcPct val="20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近</a:t>
            </a:r>
            <a:r>
              <a:rPr lang="ja-JP" altLang="en-US" sz="1300" kern="1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飛鳥風土記の丘</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a:extLst>
              <a:ext uri="{FF2B5EF4-FFF2-40B4-BE49-F238E27FC236}">
                <a16:creationId xmlns:a16="http://schemas.microsoft.com/office/drawing/2014/main" id="{992A0A5A-1FA2-4702-BEDA-7ABFEEBBEA0C}"/>
              </a:ext>
            </a:extLst>
          </p:cNvPr>
          <p:cNvSpPr/>
          <p:nvPr/>
        </p:nvSpPr>
        <p:spPr>
          <a:xfrm>
            <a:off x="8432528"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44</a:t>
            </a:r>
            <a:endParaRPr lang="ja-JP" altLang="en-US" dirty="0">
              <a:solidFill>
                <a:prstClr val="black"/>
              </a:solidFill>
            </a:endParaRPr>
          </a:p>
        </p:txBody>
      </p:sp>
    </p:spTree>
    <p:extLst>
      <p:ext uri="{BB962C8B-B14F-4D97-AF65-F5344CB8AC3E}">
        <p14:creationId xmlns:p14="http://schemas.microsoft.com/office/powerpoint/2010/main" val="3476595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表 38"/>
          <p:cNvGraphicFramePr>
            <a:graphicFrameLocks noGrp="1"/>
          </p:cNvGraphicFramePr>
          <p:nvPr>
            <p:extLst>
              <p:ext uri="{D42A27DB-BD31-4B8C-83A1-F6EECF244321}">
                <p14:modId xmlns:p14="http://schemas.microsoft.com/office/powerpoint/2010/main" val="2245162880"/>
              </p:ext>
            </p:extLst>
          </p:nvPr>
        </p:nvGraphicFramePr>
        <p:xfrm>
          <a:off x="4751697" y="1870651"/>
          <a:ext cx="3980349" cy="2240315"/>
        </p:xfrm>
        <a:graphic>
          <a:graphicData uri="http://schemas.openxmlformats.org/drawingml/2006/table">
            <a:tbl>
              <a:tblPr bandRow="1">
                <a:tableStyleId>{F5AB1C69-6EDB-4FF4-983F-18BD219EF322}</a:tableStyleId>
              </a:tblPr>
              <a:tblGrid>
                <a:gridCol w="1935540">
                  <a:extLst>
                    <a:ext uri="{9D8B030D-6E8A-4147-A177-3AD203B41FA5}">
                      <a16:colId xmlns:a16="http://schemas.microsoft.com/office/drawing/2014/main" val="20000"/>
                    </a:ext>
                  </a:extLst>
                </a:gridCol>
                <a:gridCol w="990110">
                  <a:extLst>
                    <a:ext uri="{9D8B030D-6E8A-4147-A177-3AD203B41FA5}">
                      <a16:colId xmlns:a16="http://schemas.microsoft.com/office/drawing/2014/main" val="20001"/>
                    </a:ext>
                  </a:extLst>
                </a:gridCol>
                <a:gridCol w="1054699">
                  <a:extLst>
                    <a:ext uri="{9D8B030D-6E8A-4147-A177-3AD203B41FA5}">
                      <a16:colId xmlns:a16="http://schemas.microsoft.com/office/drawing/2014/main" val="682711076"/>
                    </a:ext>
                  </a:extLst>
                </a:gridCol>
              </a:tblGrid>
              <a:tr h="342120">
                <a:tc>
                  <a:txBody>
                    <a:bodyPr/>
                    <a:lstStyle/>
                    <a:p>
                      <a:pPr marL="0" indent="0" algn="ctr">
                        <a:lnSpc>
                          <a:spcPts val="700"/>
                        </a:lnSpc>
                        <a:buFont typeface="Wingdings" panose="05000000000000000000" pitchFamily="2" charset="2"/>
                        <a:buNone/>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tc>
                  <a:txBody>
                    <a:bodyPr/>
                    <a:lstStyle/>
                    <a:p>
                      <a:pPr algn="ctr">
                        <a:lnSpc>
                          <a:spcPts val="1300"/>
                        </a:lnSpc>
                      </a:pPr>
                      <a:r>
                        <a:rPr kumimoji="1" lang="ja-JP" altLang="en-US" sz="1000" b="0" dirty="0">
                          <a:solidFill>
                            <a:schemeClr val="tx1"/>
                          </a:solidFill>
                          <a:latin typeface="メイリオ" panose="020B0604030504040204" pitchFamily="50" charset="-128"/>
                          <a:ea typeface="メイリオ" panose="020B0604030504040204" pitchFamily="50" charset="-128"/>
                        </a:rPr>
                        <a:t>令和</a:t>
                      </a:r>
                      <a:r>
                        <a:rPr kumimoji="1" lang="en-US" altLang="ja-JP" sz="1000" b="0" dirty="0">
                          <a:solidFill>
                            <a:schemeClr val="tx1"/>
                          </a:solidFill>
                          <a:latin typeface="メイリオ" panose="020B0604030504040204" pitchFamily="50" charset="-128"/>
                          <a:ea typeface="メイリオ" panose="020B0604030504040204" pitchFamily="50" charset="-128"/>
                        </a:rPr>
                        <a:t>3</a:t>
                      </a:r>
                      <a:r>
                        <a:rPr kumimoji="1" lang="ja-JP" altLang="en-US" sz="1000" b="0" dirty="0">
                          <a:solidFill>
                            <a:schemeClr val="tx1"/>
                          </a:solidFill>
                          <a:latin typeface="メイリオ" panose="020B0604030504040204" pitchFamily="50" charset="-128"/>
                          <a:ea typeface="メイリオ" panose="020B0604030504040204" pitchFamily="50" charset="-128"/>
                        </a:rPr>
                        <a:t>年度</a:t>
                      </a:r>
                      <a:endParaRPr kumimoji="1" lang="ja-JP" altLang="en-US" sz="10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T="108000" marB="108000" anchor="ct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000" b="0" strike="noStrike" dirty="0">
                          <a:solidFill>
                            <a:schemeClr val="tx1"/>
                          </a:solidFill>
                          <a:latin typeface="メイリオ" panose="020B0604030504040204" pitchFamily="50" charset="-128"/>
                          <a:ea typeface="メイリオ" panose="020B0604030504040204" pitchFamily="50" charset="-128"/>
                        </a:rPr>
                        <a:t>令和</a:t>
                      </a:r>
                      <a:r>
                        <a:rPr kumimoji="1" lang="en-US" altLang="ja-JP" sz="1000" b="0" strike="noStrike" dirty="0">
                          <a:solidFill>
                            <a:schemeClr val="tx1"/>
                          </a:solidFill>
                          <a:latin typeface="メイリオ" panose="020B0604030504040204" pitchFamily="50" charset="-128"/>
                          <a:ea typeface="メイリオ" panose="020B0604030504040204" pitchFamily="50" charset="-128"/>
                        </a:rPr>
                        <a:t>4</a:t>
                      </a:r>
                      <a:r>
                        <a:rPr kumimoji="1" lang="ja-JP" altLang="en-US" sz="1000" b="0" strike="noStrike" dirty="0">
                          <a:solidFill>
                            <a:schemeClr val="tx1"/>
                          </a:solidFill>
                          <a:latin typeface="メイリオ" panose="020B0604030504040204" pitchFamily="50" charset="-128"/>
                          <a:ea typeface="メイリオ" panose="020B0604030504040204" pitchFamily="50" charset="-128"/>
                        </a:rPr>
                        <a:t>年度</a:t>
                      </a:r>
                      <a:endParaRPr kumimoji="1" lang="en-US" altLang="ja-JP" sz="1000" b="0" strike="noStrike" dirty="0">
                        <a:solidFill>
                          <a:schemeClr val="tx1"/>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ts val="700"/>
                        </a:lnSpc>
                        <a:spcBef>
                          <a:spcPts val="0"/>
                        </a:spcBef>
                        <a:spcAft>
                          <a:spcPts val="0"/>
                        </a:spcAft>
                        <a:buClrTx/>
                        <a:buSzTx/>
                        <a:buFontTx/>
                        <a:buNone/>
                        <a:tabLst/>
                        <a:defRPr/>
                      </a:pPr>
                      <a:r>
                        <a:rPr kumimoji="1" lang="ja-JP" altLang="en-US" sz="700" b="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a:t>
                      </a:r>
                      <a:r>
                        <a:rPr kumimoji="1" lang="en-US" altLang="ja-JP" sz="700" b="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R4.12</a:t>
                      </a:r>
                      <a:r>
                        <a:rPr kumimoji="1" lang="ja-JP" altLang="en-US" sz="700" b="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末時点）</a:t>
                      </a:r>
                      <a:endParaRPr kumimoji="1" lang="ja-JP" altLang="en-US" sz="7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marT="108000" marB="108000" anchor="ctr"/>
                </a:tc>
                <a:extLst>
                  <a:ext uri="{0D108BD9-81ED-4DB2-BD59-A6C34878D82A}">
                    <a16:rowId xmlns:a16="http://schemas.microsoft.com/office/drawing/2014/main" val="1493685583"/>
                  </a:ext>
                </a:extLst>
              </a:tr>
              <a:tr h="465440">
                <a:tc>
                  <a:txBody>
                    <a:bodyPr/>
                    <a:lstStyle/>
                    <a:p>
                      <a:pPr marL="0" indent="0">
                        <a:lnSpc>
                          <a:spcPts val="700"/>
                        </a:lnSpc>
                        <a:buFont typeface="Wingdings" panose="05000000000000000000" pitchFamily="2" charset="2"/>
                        <a:buNone/>
                      </a:pPr>
                      <a:r>
                        <a:rPr kumimoji="1" lang="ja-JP" altLang="en-US" sz="900" dirty="0">
                          <a:latin typeface="Meiryo UI" panose="020B0604030504040204" pitchFamily="50" charset="-128"/>
                          <a:ea typeface="Meiryo UI" panose="020B0604030504040204" pitchFamily="50" charset="-128"/>
                        </a:rPr>
                        <a:t>◆包括連携協定締結数</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tc>
                  <a:txBody>
                    <a:bodyPr/>
                    <a:lstStyle/>
                    <a:p>
                      <a:pPr algn="ctr">
                        <a:lnSpc>
                          <a:spcPts val="700"/>
                        </a:lnSpc>
                      </a:pPr>
                      <a:r>
                        <a:rPr kumimoji="1" lang="en-US" altLang="ja-JP" sz="1000" strike="noStrike" dirty="0">
                          <a:solidFill>
                            <a:schemeClr val="tx1"/>
                          </a:solidFill>
                          <a:latin typeface="Meiryo UI" panose="020B0604030504040204" pitchFamily="50" charset="-128"/>
                          <a:ea typeface="Meiryo UI" panose="020B0604030504040204" pitchFamily="50" charset="-128"/>
                        </a:rPr>
                        <a:t>5</a:t>
                      </a:r>
                      <a:r>
                        <a:rPr kumimoji="1" lang="ja-JP" altLang="en-US" sz="1000" strike="noStrike" dirty="0">
                          <a:solidFill>
                            <a:schemeClr val="tx1"/>
                          </a:solidFill>
                          <a:latin typeface="Meiryo UI" panose="020B0604030504040204" pitchFamily="50" charset="-128"/>
                          <a:ea typeface="Meiryo UI" panose="020B0604030504040204" pitchFamily="50" charset="-128"/>
                        </a:rPr>
                        <a:t>件</a:t>
                      </a:r>
                      <a:endParaRPr kumimoji="1" lang="ja-JP" altLang="en-US" sz="10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tc>
                  <a:txBody>
                    <a:bodyPr/>
                    <a:lstStyle/>
                    <a:p>
                      <a:pPr marL="0" algn="ctr" defTabSz="914400" rtl="0" eaLnBrk="1" latinLnBrk="0" hangingPunct="1">
                        <a:lnSpc>
                          <a:spcPts val="700"/>
                        </a:lnSpc>
                      </a:pPr>
                      <a:r>
                        <a:rPr kumimoji="1" lang="en-US" altLang="ja-JP" sz="1000" strike="noStrike" kern="1200" dirty="0">
                          <a:solidFill>
                            <a:schemeClr val="tx1"/>
                          </a:solidFill>
                          <a:latin typeface="Meiryo UI" panose="020B0604030504040204" pitchFamily="50" charset="-128"/>
                          <a:ea typeface="Meiryo UI" panose="020B0604030504040204" pitchFamily="50" charset="-128"/>
                        </a:rPr>
                        <a:t>3</a:t>
                      </a:r>
                      <a:r>
                        <a:rPr kumimoji="1" lang="ja-JP" altLang="en-US" sz="1000" strike="noStrike" kern="1200" dirty="0">
                          <a:solidFill>
                            <a:schemeClr val="tx1"/>
                          </a:solidFill>
                          <a:latin typeface="Meiryo UI" panose="020B0604030504040204" pitchFamily="50" charset="-128"/>
                          <a:ea typeface="Meiryo UI" panose="020B0604030504040204" pitchFamily="50" charset="-128"/>
                        </a:rPr>
                        <a:t>件 </a:t>
                      </a:r>
                      <a:r>
                        <a:rPr kumimoji="1" lang="en-US" altLang="ja-JP" sz="1000" strike="noStrike" kern="1200" dirty="0">
                          <a:solidFill>
                            <a:schemeClr val="tx1"/>
                          </a:solidFill>
                          <a:latin typeface="Meiryo UI" panose="020B0604030504040204" pitchFamily="50" charset="-128"/>
                          <a:ea typeface="Meiryo UI" panose="020B0604030504040204" pitchFamily="50" charset="-128"/>
                        </a:rPr>
                        <a:t>※</a:t>
                      </a:r>
                      <a:endParaRPr kumimoji="1" lang="en-US" altLang="ja-JP" sz="1000" b="1" strike="noStrike"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extLst>
                  <a:ext uri="{0D108BD9-81ED-4DB2-BD59-A6C34878D82A}">
                    <a16:rowId xmlns:a16="http://schemas.microsoft.com/office/drawing/2014/main" val="10000"/>
                  </a:ext>
                </a:extLst>
              </a:tr>
              <a:tr h="607605">
                <a:tc>
                  <a:txBody>
                    <a:bodyPr/>
                    <a:lstStyle/>
                    <a:p>
                      <a:pPr>
                        <a:lnSpc>
                          <a:spcPts val="700"/>
                        </a:lnSpc>
                      </a:pPr>
                      <a:r>
                        <a:rPr kumimoji="1" lang="ja-JP" altLang="en-US" sz="900" dirty="0">
                          <a:latin typeface="Meiryo UI" panose="020B0604030504040204" pitchFamily="50" charset="-128"/>
                          <a:ea typeface="Meiryo UI" panose="020B0604030504040204" pitchFamily="50" charset="-128"/>
                        </a:rPr>
                        <a:t>◆デスクがコーディネートした</a:t>
                      </a:r>
                      <a:endParaRPr kumimoji="1" lang="en-US" altLang="ja-JP" sz="900" dirty="0">
                        <a:latin typeface="Meiryo UI" panose="020B0604030504040204" pitchFamily="50" charset="-128"/>
                        <a:ea typeface="Meiryo UI" panose="020B0604030504040204" pitchFamily="50" charset="-128"/>
                      </a:endParaRPr>
                    </a:p>
                    <a:p>
                      <a:pPr>
                        <a:lnSpc>
                          <a:spcPts val="700"/>
                        </a:lnSpc>
                      </a:pPr>
                      <a:endParaRPr kumimoji="1" lang="en-US" altLang="ja-JP" sz="900" dirty="0">
                        <a:latin typeface="Meiryo UI" panose="020B0604030504040204" pitchFamily="50" charset="-128"/>
                        <a:ea typeface="Meiryo UI" panose="020B0604030504040204" pitchFamily="50" charset="-128"/>
                      </a:endParaRPr>
                    </a:p>
                    <a:p>
                      <a:pPr>
                        <a:lnSpc>
                          <a:spcPts val="700"/>
                        </a:lnSpc>
                      </a:pPr>
                      <a:r>
                        <a:rPr kumimoji="1" lang="ja-JP" altLang="en-US" sz="900" dirty="0">
                          <a:latin typeface="Meiryo UI" panose="020B0604030504040204" pitchFamily="50" charset="-128"/>
                          <a:ea typeface="Meiryo UI" panose="020B0604030504040204" pitchFamily="50" charset="-128"/>
                        </a:rPr>
                        <a:t>　 企業・大学と部局等との連携数</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R="72000" marT="108000" marB="108000" anchor="ctr"/>
                </a:tc>
                <a:tc>
                  <a:txBody>
                    <a:bodyPr/>
                    <a:lstStyle/>
                    <a:p>
                      <a:pPr algn="ctr">
                        <a:lnSpc>
                          <a:spcPts val="700"/>
                        </a:lnSpc>
                      </a:pPr>
                      <a:r>
                        <a:rPr kumimoji="1" lang="en-US" altLang="ja-JP" sz="1000" strike="noStrike" dirty="0">
                          <a:solidFill>
                            <a:schemeClr val="tx1"/>
                          </a:solidFill>
                          <a:latin typeface="Meiryo UI" panose="020B0604030504040204" pitchFamily="50" charset="-128"/>
                          <a:ea typeface="Meiryo UI" panose="020B0604030504040204" pitchFamily="50" charset="-128"/>
                        </a:rPr>
                        <a:t>431</a:t>
                      </a:r>
                      <a:r>
                        <a:rPr kumimoji="1" lang="ja-JP" altLang="en-US" sz="1000" strike="noStrike" dirty="0">
                          <a:solidFill>
                            <a:schemeClr val="tx1"/>
                          </a:solidFill>
                          <a:latin typeface="Meiryo UI" panose="020B0604030504040204" pitchFamily="50" charset="-128"/>
                          <a:ea typeface="Meiryo UI" panose="020B0604030504040204" pitchFamily="50" charset="-128"/>
                        </a:rPr>
                        <a:t>件</a:t>
                      </a:r>
                      <a:endParaRPr kumimoji="1" lang="ja-JP" altLang="en-US" sz="6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tc>
                  <a:txBody>
                    <a:bodyPr/>
                    <a:lstStyle/>
                    <a:p>
                      <a:pPr algn="ctr">
                        <a:lnSpc>
                          <a:spcPts val="700"/>
                        </a:lnSpc>
                      </a:pPr>
                      <a:r>
                        <a:rPr kumimoji="1" lang="en-US" altLang="ja-JP" sz="1000" strike="noStrike" dirty="0">
                          <a:solidFill>
                            <a:schemeClr val="tx1"/>
                          </a:solidFill>
                          <a:latin typeface="Meiryo UI" panose="020B0604030504040204" pitchFamily="50" charset="-128"/>
                          <a:ea typeface="Meiryo UI" panose="020B0604030504040204" pitchFamily="50" charset="-128"/>
                        </a:rPr>
                        <a:t>383</a:t>
                      </a:r>
                      <a:r>
                        <a:rPr kumimoji="1" lang="ja-JP" altLang="en-US" sz="1000" strike="noStrike" dirty="0">
                          <a:solidFill>
                            <a:schemeClr val="tx1"/>
                          </a:solidFill>
                          <a:latin typeface="Meiryo UI" panose="020B0604030504040204" pitchFamily="50" charset="-128"/>
                          <a:ea typeface="Meiryo UI" panose="020B0604030504040204" pitchFamily="50" charset="-128"/>
                        </a:rPr>
                        <a:t>件</a:t>
                      </a:r>
                      <a:endParaRPr kumimoji="1" lang="en-US" altLang="ja-JP" sz="1000" b="1"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extLst>
                  <a:ext uri="{0D108BD9-81ED-4DB2-BD59-A6C34878D82A}">
                    <a16:rowId xmlns:a16="http://schemas.microsoft.com/office/drawing/2014/main" val="10001"/>
                  </a:ext>
                </a:extLst>
              </a:tr>
              <a:tr h="709970">
                <a:tc>
                  <a:txBody>
                    <a:bodyPr/>
                    <a:lstStyle/>
                    <a:p>
                      <a:pPr>
                        <a:lnSpc>
                          <a:spcPts val="700"/>
                        </a:lnSpc>
                      </a:pPr>
                      <a:r>
                        <a:rPr kumimoji="1" lang="ja-JP" altLang="en-US" sz="900" dirty="0">
                          <a:latin typeface="Meiryo UI" panose="020B0604030504040204" pitchFamily="50" charset="-128"/>
                          <a:ea typeface="Meiryo UI" panose="020B0604030504040204" pitchFamily="50" charset="-128"/>
                        </a:rPr>
                        <a:t>◆直接的効果額</a:t>
                      </a:r>
                      <a:endParaRPr kumimoji="1" lang="en-US" altLang="ja-JP" sz="900" dirty="0">
                        <a:latin typeface="Meiryo UI" panose="020B0604030504040204" pitchFamily="50" charset="-128"/>
                        <a:ea typeface="Meiryo UI" panose="020B0604030504040204" pitchFamily="50" charset="-128"/>
                      </a:endParaRPr>
                    </a:p>
                    <a:p>
                      <a:pPr>
                        <a:lnSpc>
                          <a:spcPts val="300"/>
                        </a:lnSpc>
                      </a:pPr>
                      <a:endParaRPr kumimoji="1" lang="en-US" altLang="ja-JP" sz="900" dirty="0">
                        <a:latin typeface="Meiryo UI" panose="020B0604030504040204" pitchFamily="50" charset="-128"/>
                        <a:ea typeface="Meiryo UI" panose="020B0604030504040204" pitchFamily="50" charset="-128"/>
                      </a:endParaRPr>
                    </a:p>
                    <a:p>
                      <a:pPr>
                        <a:lnSpc>
                          <a:spcPts val="900"/>
                        </a:lnSpc>
                      </a:pPr>
                      <a:r>
                        <a:rPr kumimoji="1" lang="en-US" altLang="ja-JP" sz="700" dirty="0">
                          <a:latin typeface="Meiryo UI" panose="020B0604030504040204" pitchFamily="50" charset="-128"/>
                          <a:ea typeface="Meiryo UI" panose="020B0604030504040204" pitchFamily="50" charset="-128"/>
                        </a:rPr>
                        <a:t>   (</a:t>
                      </a:r>
                      <a:r>
                        <a:rPr kumimoji="1" lang="ja-JP" altLang="en-US" sz="700" dirty="0">
                          <a:latin typeface="Meiryo UI" panose="020B0604030504040204" pitchFamily="50" charset="-128"/>
                          <a:ea typeface="Meiryo UI" panose="020B0604030504040204" pitchFamily="50" charset="-128"/>
                        </a:rPr>
                        <a:t>デスクが関わった取組みについて「仮に府が</a:t>
                      </a:r>
                      <a:endParaRPr kumimoji="1" lang="en-US" altLang="ja-JP" sz="700" dirty="0">
                        <a:latin typeface="Meiryo UI" panose="020B0604030504040204" pitchFamily="50" charset="-128"/>
                        <a:ea typeface="Meiryo UI" panose="020B0604030504040204" pitchFamily="50" charset="-128"/>
                      </a:endParaRPr>
                    </a:p>
                    <a:p>
                      <a:pPr>
                        <a:lnSpc>
                          <a:spcPts val="900"/>
                        </a:lnSpc>
                      </a:pPr>
                      <a:r>
                        <a:rPr kumimoji="1" lang="en-US" altLang="ja-JP" sz="700" dirty="0">
                          <a:latin typeface="Meiryo UI" panose="020B0604030504040204" pitchFamily="50" charset="-128"/>
                          <a:ea typeface="Meiryo UI" panose="020B0604030504040204" pitchFamily="50" charset="-128"/>
                        </a:rPr>
                        <a:t>    </a:t>
                      </a:r>
                      <a:r>
                        <a:rPr kumimoji="1" lang="ja-JP" altLang="en-US" sz="700" dirty="0">
                          <a:latin typeface="Meiryo UI" panose="020B0604030504040204" pitchFamily="50" charset="-128"/>
                          <a:ea typeface="Meiryo UI" panose="020B0604030504040204" pitchFamily="50" charset="-128"/>
                        </a:rPr>
                        <a:t>直接実施した場合に必要となる金額」を試算）</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R="36000" marT="108000" marB="108000" anchor="ctr"/>
                </a:tc>
                <a:tc>
                  <a:txBody>
                    <a:bodyPr/>
                    <a:lstStyle/>
                    <a:p>
                      <a:pPr algn="ctr">
                        <a:lnSpc>
                          <a:spcPts val="700"/>
                        </a:lnSpc>
                      </a:pPr>
                      <a:r>
                        <a:rPr kumimoji="1" lang="en-US" altLang="ja-JP" sz="1000" strike="noStrike" dirty="0">
                          <a:solidFill>
                            <a:schemeClr val="tx1"/>
                          </a:solidFill>
                          <a:latin typeface="Meiryo UI" panose="020B0604030504040204" pitchFamily="50" charset="-128"/>
                          <a:ea typeface="Meiryo UI" panose="020B0604030504040204" pitchFamily="50" charset="-128"/>
                        </a:rPr>
                        <a:t>1</a:t>
                      </a:r>
                      <a:r>
                        <a:rPr kumimoji="1" lang="ja-JP" altLang="en-US" sz="1000" strike="noStrike" dirty="0">
                          <a:solidFill>
                            <a:schemeClr val="tx1"/>
                          </a:solidFill>
                          <a:latin typeface="Meiryo UI" panose="020B0604030504040204" pitchFamily="50" charset="-128"/>
                          <a:ea typeface="Meiryo UI" panose="020B0604030504040204" pitchFamily="50" charset="-128"/>
                        </a:rPr>
                        <a:t>億</a:t>
                      </a:r>
                      <a:r>
                        <a:rPr kumimoji="1" lang="en-US" altLang="ja-JP" sz="1000" strike="noStrike" dirty="0">
                          <a:solidFill>
                            <a:schemeClr val="tx1"/>
                          </a:solidFill>
                          <a:latin typeface="Meiryo UI" panose="020B0604030504040204" pitchFamily="50" charset="-128"/>
                          <a:ea typeface="Meiryo UI" panose="020B0604030504040204" pitchFamily="50" charset="-128"/>
                        </a:rPr>
                        <a:t>9,000</a:t>
                      </a:r>
                      <a:r>
                        <a:rPr kumimoji="1" lang="ja-JP" altLang="en-US" sz="1000" strike="noStrike" dirty="0">
                          <a:solidFill>
                            <a:schemeClr val="tx1"/>
                          </a:solidFill>
                          <a:latin typeface="Meiryo UI" panose="020B0604030504040204" pitchFamily="50" charset="-128"/>
                          <a:ea typeface="Meiryo UI" panose="020B0604030504040204" pitchFamily="50" charset="-128"/>
                        </a:rPr>
                        <a:t>万円</a:t>
                      </a:r>
                      <a:endParaRPr kumimoji="1" lang="en-US" altLang="ja-JP" sz="6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R="36000" marT="108000" marB="108000" anchor="ctr"/>
                </a:tc>
                <a:tc>
                  <a:txBody>
                    <a:bodyPr/>
                    <a:lstStyle/>
                    <a:p>
                      <a:pPr algn="ctr">
                        <a:lnSpc>
                          <a:spcPts val="700"/>
                        </a:lnSpc>
                      </a:pPr>
                      <a:r>
                        <a:rPr kumimoji="1" lang="ja-JP" altLang="en-US" sz="1000" kern="1200" dirty="0">
                          <a:solidFill>
                            <a:schemeClr val="tx1"/>
                          </a:solidFill>
                          <a:latin typeface="Meiryo UI" panose="020B0604030504040204" pitchFamily="50" charset="-128"/>
                          <a:ea typeface="Meiryo UI" panose="020B0604030504040204" pitchFamily="50" charset="-128"/>
                        </a:rPr>
                        <a:t>　ー　</a:t>
                      </a:r>
                      <a:endParaRPr kumimoji="1" lang="en-US" altLang="ja-JP" sz="1000" kern="1200" dirty="0">
                        <a:solidFill>
                          <a:schemeClr val="tx1"/>
                        </a:solidFill>
                        <a:latin typeface="Meiryo UI" panose="020B0604030504040204" pitchFamily="50" charset="-128"/>
                        <a:ea typeface="Meiryo UI" panose="020B0604030504040204" pitchFamily="50" charset="-128"/>
                      </a:endParaRPr>
                    </a:p>
                    <a:p>
                      <a:pPr algn="ctr">
                        <a:lnSpc>
                          <a:spcPts val="700"/>
                        </a:lnSpc>
                      </a:pPr>
                      <a:r>
                        <a:rPr kumimoji="1" lang="en-US" altLang="ja-JP" sz="600" kern="1200" dirty="0">
                          <a:solidFill>
                            <a:schemeClr val="tx1"/>
                          </a:solidFill>
                          <a:latin typeface="Meiryo UI" panose="020B0604030504040204" pitchFamily="50" charset="-128"/>
                          <a:ea typeface="Meiryo UI" panose="020B0604030504040204" pitchFamily="50" charset="-128"/>
                        </a:rPr>
                        <a:t>(</a:t>
                      </a:r>
                      <a:r>
                        <a:rPr kumimoji="1" lang="ja-JP" altLang="en-US" sz="600" kern="1200" dirty="0">
                          <a:solidFill>
                            <a:schemeClr val="tx1"/>
                          </a:solidFill>
                          <a:latin typeface="Meiryo UI" panose="020B0604030504040204" pitchFamily="50" charset="-128"/>
                          <a:ea typeface="Meiryo UI" panose="020B0604030504040204" pitchFamily="50" charset="-128"/>
                        </a:rPr>
                        <a:t>今後公表予定）</a:t>
                      </a:r>
                      <a:endParaRPr kumimoji="1" lang="en-US" altLang="ja-JP" sz="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R="36000" marT="108000" marB="108000" anchor="ctr"/>
                </a:tc>
                <a:extLst>
                  <a:ext uri="{0D108BD9-81ED-4DB2-BD59-A6C34878D82A}">
                    <a16:rowId xmlns:a16="http://schemas.microsoft.com/office/drawing/2014/main" val="10003"/>
                  </a:ext>
                </a:extLst>
              </a:tr>
            </a:tbl>
          </a:graphicData>
        </a:graphic>
      </p:graphicFrame>
      <p:sp>
        <p:nvSpPr>
          <p:cNvPr id="27" name="正方形/長方形 26"/>
          <p:cNvSpPr/>
          <p:nvPr/>
        </p:nvSpPr>
        <p:spPr>
          <a:xfrm>
            <a:off x="236601" y="8622"/>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タイトル 5"/>
          <p:cNvSpPr txBox="1">
            <a:spLocks/>
          </p:cNvSpPr>
          <p:nvPr/>
        </p:nvSpPr>
        <p:spPr>
          <a:xfrm>
            <a:off x="7343318" y="4112200"/>
            <a:ext cx="1541748" cy="222105"/>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lgn="ctr" defTabSz="914400" rtl="0" eaLnBrk="1" latinLnBrk="0" hangingPunct="1">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累計数は</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1E933E72-4C7B-422A-AF18-8A05FBFF77EE}"/>
              </a:ext>
            </a:extLst>
          </p:cNvPr>
          <p:cNvSpPr txBox="1"/>
          <p:nvPr/>
        </p:nvSpPr>
        <p:spPr>
          <a:xfrm>
            <a:off x="4841546" y="6014745"/>
            <a:ext cx="2306519" cy="246221"/>
          </a:xfrm>
          <a:prstGeom prst="rect">
            <a:avLst/>
          </a:prstGeom>
          <a:noFill/>
          <a:ln w="12700">
            <a:noFill/>
            <a:prstDash val="lgDash"/>
          </a:ln>
        </p:spPr>
        <p:txBody>
          <a:bodyPr wrap="square" rtlCol="0">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事例⑦　大阪産</a:t>
            </a:r>
            <a:r>
              <a:rPr lang="en-US" altLang="ja-JP" sz="1000" b="1" dirty="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もん</a:t>
            </a:r>
            <a:r>
              <a:rPr lang="en-US" altLang="ja-JP" sz="1000" b="1" dirty="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の販売促進</a:t>
            </a:r>
            <a:endParaRPr lang="en-US" altLang="ja-JP" sz="1000" b="1" dirty="0">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63CD1C80-9C95-45AC-B38E-AE90071C9DEA}"/>
              </a:ext>
            </a:extLst>
          </p:cNvPr>
          <p:cNvSpPr/>
          <p:nvPr/>
        </p:nvSpPr>
        <p:spPr>
          <a:xfrm>
            <a:off x="521550" y="4785988"/>
            <a:ext cx="1846980" cy="246221"/>
          </a:xfrm>
          <a:prstGeom prst="rect">
            <a:avLst/>
          </a:prstGeom>
        </p:spPr>
        <p:txBody>
          <a:bodyPr wrap="none">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事例①　キャリア教育の実施</a:t>
            </a:r>
            <a:endParaRPr lang="en-US" altLang="ja-JP" sz="1000" b="1" strike="sngStrike" dirty="0">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86F2935B-FBD5-465C-9DF0-67B3139C42FA}"/>
              </a:ext>
            </a:extLst>
          </p:cNvPr>
          <p:cNvSpPr/>
          <p:nvPr/>
        </p:nvSpPr>
        <p:spPr>
          <a:xfrm>
            <a:off x="618330" y="5040668"/>
            <a:ext cx="1910539" cy="646331"/>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子どもたちの</a:t>
            </a:r>
            <a:r>
              <a:rPr lang="en-US" altLang="ja-JP" sz="900" dirty="0">
                <a:latin typeface="Meiryo UI" panose="020B0604030504040204" pitchFamily="50" charset="-128"/>
                <a:ea typeface="Meiryo UI" panose="020B0604030504040204" pitchFamily="50" charset="-128"/>
              </a:rPr>
              <a:t>SDGs</a:t>
            </a:r>
            <a:r>
              <a:rPr lang="ja-JP" altLang="en-US" sz="900" dirty="0">
                <a:latin typeface="Meiryo UI" panose="020B0604030504040204" pitchFamily="50" charset="-128"/>
                <a:ea typeface="Meiryo UI" panose="020B0604030504040204" pitchFamily="50" charset="-128"/>
              </a:rPr>
              <a:t>の理解促進に向け、府内中学校に</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おいてキャリア</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教育を実施</a:t>
            </a:r>
            <a:endParaRPr lang="en-US" altLang="ja-JP" sz="900" dirty="0">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F4372709-EB55-4247-A2B9-F341FCCDC636}"/>
              </a:ext>
            </a:extLst>
          </p:cNvPr>
          <p:cNvSpPr/>
          <p:nvPr/>
        </p:nvSpPr>
        <p:spPr>
          <a:xfrm>
            <a:off x="2591782" y="4790042"/>
            <a:ext cx="1688283" cy="246221"/>
          </a:xfrm>
          <a:prstGeom prst="rect">
            <a:avLst/>
          </a:prstGeom>
        </p:spPr>
        <p:txBody>
          <a:bodyPr wrap="none">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事例③　がん検診の啓発</a:t>
            </a:r>
            <a:endParaRPr lang="en-US" altLang="ja-JP" sz="1000" b="1" dirty="0">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0D1B5879-0ECB-4153-BB49-E4B8FAEE2C14}"/>
              </a:ext>
            </a:extLst>
          </p:cNvPr>
          <p:cNvSpPr/>
          <p:nvPr/>
        </p:nvSpPr>
        <p:spPr>
          <a:xfrm>
            <a:off x="2670771" y="5027038"/>
            <a:ext cx="1029384" cy="507831"/>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乳がん検診を啓発するリーフレットの</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共同制作・配布　</a:t>
            </a:r>
            <a:endParaRPr lang="en-US" altLang="ja-JP" sz="900" dirty="0">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27538AD2-3621-4BC3-B6D5-C2282B3935FF}"/>
              </a:ext>
            </a:extLst>
          </p:cNvPr>
          <p:cNvSpPr txBox="1"/>
          <p:nvPr/>
        </p:nvSpPr>
        <p:spPr>
          <a:xfrm>
            <a:off x="521550" y="5835245"/>
            <a:ext cx="2067514" cy="246221"/>
          </a:xfrm>
          <a:prstGeom prst="rect">
            <a:avLst/>
          </a:prstGeom>
          <a:noFill/>
          <a:ln w="12700">
            <a:noFill/>
            <a:prstDash val="lgDash"/>
          </a:ln>
        </p:spPr>
        <p:txBody>
          <a:bodyPr wrap="square" rtlCol="0">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事例②　福祉課題の啓発</a:t>
            </a:r>
            <a:endParaRPr lang="en-US" altLang="ja-JP" sz="1000" b="1" dirty="0">
              <a:latin typeface="Meiryo UI" panose="020B0604030504040204" pitchFamily="50" charset="-128"/>
              <a:ea typeface="Meiryo UI" panose="020B0604030504040204" pitchFamily="50" charset="-128"/>
            </a:endParaRPr>
          </a:p>
        </p:txBody>
      </p:sp>
      <p:sp>
        <p:nvSpPr>
          <p:cNvPr id="38" name="正方形/長方形 37">
            <a:extLst>
              <a:ext uri="{FF2B5EF4-FFF2-40B4-BE49-F238E27FC236}">
                <a16:creationId xmlns:a16="http://schemas.microsoft.com/office/drawing/2014/main" id="{538B7A1A-FED1-42D3-B266-E1EF9EDE0EAE}"/>
              </a:ext>
            </a:extLst>
          </p:cNvPr>
          <p:cNvSpPr/>
          <p:nvPr/>
        </p:nvSpPr>
        <p:spPr>
          <a:xfrm>
            <a:off x="624441" y="6029047"/>
            <a:ext cx="1701361" cy="507831"/>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府が主催する孤独・孤立セミナーへの協力や、里親、オレンジリボンキャンペーンへの協力</a:t>
            </a:r>
          </a:p>
        </p:txBody>
      </p:sp>
      <p:sp>
        <p:nvSpPr>
          <p:cNvPr id="41" name="正方形/長方形 40">
            <a:extLst>
              <a:ext uri="{FF2B5EF4-FFF2-40B4-BE49-F238E27FC236}">
                <a16:creationId xmlns:a16="http://schemas.microsoft.com/office/drawing/2014/main" id="{1304189A-0D61-4743-ABE4-9BB27BCC412C}"/>
              </a:ext>
            </a:extLst>
          </p:cNvPr>
          <p:cNvSpPr/>
          <p:nvPr/>
        </p:nvSpPr>
        <p:spPr>
          <a:xfrm>
            <a:off x="7075085" y="5025600"/>
            <a:ext cx="1952410" cy="507831"/>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府が主催する、女性活躍推進や多様な人材の活躍をテーマとしたセミナーでの講師の派遣協力　</a:t>
            </a:r>
          </a:p>
        </p:txBody>
      </p:sp>
      <p:sp>
        <p:nvSpPr>
          <p:cNvPr id="42" name="テキスト ボックス 41">
            <a:extLst>
              <a:ext uri="{FF2B5EF4-FFF2-40B4-BE49-F238E27FC236}">
                <a16:creationId xmlns:a16="http://schemas.microsoft.com/office/drawing/2014/main" id="{E776AD9C-01FF-4177-BA5E-69390C57FC28}"/>
              </a:ext>
            </a:extLst>
          </p:cNvPr>
          <p:cNvSpPr txBox="1"/>
          <p:nvPr/>
        </p:nvSpPr>
        <p:spPr>
          <a:xfrm>
            <a:off x="7001993" y="4792238"/>
            <a:ext cx="2065657" cy="253916"/>
          </a:xfrm>
          <a:prstGeom prst="rect">
            <a:avLst/>
          </a:prstGeom>
          <a:noFill/>
          <a:ln w="12700">
            <a:noFill/>
            <a:prstDash val="lgDash"/>
          </a:ln>
        </p:spPr>
        <p:txBody>
          <a:bodyPr wrap="square" rtlCol="0">
            <a:spAutoFit/>
          </a:bodyPr>
          <a:lstStyle>
            <a:defPPr>
              <a:defRPr lang="en-US"/>
            </a:defPPr>
            <a:lvl1pPr>
              <a:defRPr sz="1200" b="1" u="sng">
                <a:solidFill>
                  <a:srgbClr val="FF0000"/>
                </a:solidFill>
                <a:latin typeface="Meiryo UI" panose="020B0604030504040204" pitchFamily="50" charset="-128"/>
                <a:ea typeface="Meiryo UI" panose="020B0604030504040204" pitchFamily="50" charset="-128"/>
              </a:defRPr>
            </a:lvl1pPr>
          </a:lstStyle>
          <a:p>
            <a:pPr marL="171450" indent="-171450">
              <a:buFont typeface="Wingdings" panose="05000000000000000000" pitchFamily="2" charset="2"/>
              <a:buChar char="Ø"/>
            </a:pPr>
            <a:r>
              <a:rPr lang="ja-JP" altLang="en-US" sz="1000" u="none" dirty="0">
                <a:solidFill>
                  <a:schemeClr val="tx1"/>
                </a:solidFill>
              </a:rPr>
              <a:t>事例⑤　セミナーへの講師派遣</a:t>
            </a:r>
            <a:r>
              <a:rPr lang="ja-JP" altLang="en-US" sz="1050" dirty="0">
                <a:solidFill>
                  <a:schemeClr val="tx1"/>
                </a:solidFill>
              </a:rPr>
              <a:t>　</a:t>
            </a:r>
            <a:endParaRPr lang="en-US" altLang="ja-JP" sz="1050" dirty="0">
              <a:solidFill>
                <a:schemeClr val="tx1"/>
              </a:solidFill>
            </a:endParaRPr>
          </a:p>
        </p:txBody>
      </p:sp>
      <p:sp>
        <p:nvSpPr>
          <p:cNvPr id="40" name="テキスト ボックス 39">
            <a:extLst>
              <a:ext uri="{FF2B5EF4-FFF2-40B4-BE49-F238E27FC236}">
                <a16:creationId xmlns:a16="http://schemas.microsoft.com/office/drawing/2014/main" id="{DE53C9D7-9EA9-4501-91CC-570D0FA9481B}"/>
              </a:ext>
            </a:extLst>
          </p:cNvPr>
          <p:cNvSpPr txBox="1"/>
          <p:nvPr/>
        </p:nvSpPr>
        <p:spPr>
          <a:xfrm>
            <a:off x="2586621" y="6025444"/>
            <a:ext cx="2378303" cy="246221"/>
          </a:xfrm>
          <a:prstGeom prst="rect">
            <a:avLst/>
          </a:prstGeom>
          <a:noFill/>
          <a:ln w="12700">
            <a:noFill/>
            <a:prstDash val="lgDash"/>
          </a:ln>
        </p:spPr>
        <p:txBody>
          <a:bodyPr wrap="square" rtlCol="0">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事例⑥　災害に備えるための啓発</a:t>
            </a:r>
            <a:endParaRPr lang="en-US" altLang="ja-JP" sz="1000" b="1" dirty="0">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8CD71A99-084F-4A68-8F4E-8CBD8988E1F2}"/>
              </a:ext>
            </a:extLst>
          </p:cNvPr>
          <p:cNvSpPr txBox="1"/>
          <p:nvPr/>
        </p:nvSpPr>
        <p:spPr>
          <a:xfrm>
            <a:off x="4867128" y="4778932"/>
            <a:ext cx="2075246" cy="400110"/>
          </a:xfrm>
          <a:prstGeom prst="rect">
            <a:avLst/>
          </a:prstGeom>
          <a:noFill/>
          <a:ln w="12700">
            <a:noFill/>
            <a:prstDash val="lgDash"/>
          </a:ln>
        </p:spPr>
        <p:txBody>
          <a:bodyPr wrap="square" rtlCol="0">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事例④　脱炭素社会実現に</a:t>
            </a:r>
            <a:endParaRPr lang="en-US" altLang="ja-JP" sz="10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　　　　　　　 向けた取組み</a:t>
            </a:r>
            <a:endParaRPr lang="en-US" altLang="ja-JP" sz="1000" b="1" dirty="0">
              <a:latin typeface="Meiryo UI" panose="020B0604030504040204" pitchFamily="50" charset="-128"/>
              <a:ea typeface="Meiryo UI" panose="020B0604030504040204" pitchFamily="50" charset="-128"/>
            </a:endParaRPr>
          </a:p>
        </p:txBody>
      </p:sp>
      <p:sp>
        <p:nvSpPr>
          <p:cNvPr id="47" name="正方形/長方形 46">
            <a:extLst>
              <a:ext uri="{FF2B5EF4-FFF2-40B4-BE49-F238E27FC236}">
                <a16:creationId xmlns:a16="http://schemas.microsoft.com/office/drawing/2014/main" id="{FA35B324-9940-4382-857D-9F38B9B5C265}"/>
              </a:ext>
            </a:extLst>
          </p:cNvPr>
          <p:cNvSpPr/>
          <p:nvPr/>
        </p:nvSpPr>
        <p:spPr>
          <a:xfrm>
            <a:off x="2726797" y="6234181"/>
            <a:ext cx="2037535" cy="369332"/>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企業が実施するイベント等において、</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ブース出展・府民への啓発を実施</a:t>
            </a:r>
            <a:endParaRPr lang="en-US" altLang="ja-JP" sz="900" dirty="0">
              <a:latin typeface="Meiryo UI" panose="020B0604030504040204" pitchFamily="50" charset="-128"/>
              <a:ea typeface="Meiryo UI" panose="020B0604030504040204" pitchFamily="50" charset="-128"/>
            </a:endParaRPr>
          </a:p>
        </p:txBody>
      </p:sp>
      <p:sp>
        <p:nvSpPr>
          <p:cNvPr id="48" name="正方形/長方形 47">
            <a:extLst>
              <a:ext uri="{FF2B5EF4-FFF2-40B4-BE49-F238E27FC236}">
                <a16:creationId xmlns:a16="http://schemas.microsoft.com/office/drawing/2014/main" id="{9BC41EB1-945A-4ED6-8E3C-E56366532FE6}"/>
              </a:ext>
            </a:extLst>
          </p:cNvPr>
          <p:cNvSpPr/>
          <p:nvPr/>
        </p:nvSpPr>
        <p:spPr>
          <a:xfrm>
            <a:off x="4929114" y="5128261"/>
            <a:ext cx="1054150" cy="661720"/>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府民のライフスタイル変革を促すため、商業施設等におけるブース出展　　　</a:t>
            </a:r>
            <a:r>
              <a:rPr lang="ja-JP" altLang="en-US" sz="1000" dirty="0">
                <a:latin typeface="Meiryo UI" panose="020B0604030504040204" pitchFamily="50" charset="-128"/>
                <a:ea typeface="Meiryo UI" panose="020B0604030504040204" pitchFamily="50" charset="-128"/>
              </a:rPr>
              <a:t>　　　　　　　　　　</a:t>
            </a:r>
          </a:p>
        </p:txBody>
      </p:sp>
      <p:grpSp>
        <p:nvGrpSpPr>
          <p:cNvPr id="12" name="グループ化 11"/>
          <p:cNvGrpSpPr/>
          <p:nvPr/>
        </p:nvGrpSpPr>
        <p:grpSpPr>
          <a:xfrm>
            <a:off x="7182290" y="1031480"/>
            <a:ext cx="1528593" cy="820936"/>
            <a:chOff x="7182290" y="1031480"/>
            <a:chExt cx="1528593" cy="820936"/>
          </a:xfrm>
        </p:grpSpPr>
        <p:sp>
          <p:nvSpPr>
            <p:cNvPr id="15" name="アーチ 14"/>
            <p:cNvSpPr/>
            <p:nvPr/>
          </p:nvSpPr>
          <p:spPr>
            <a:xfrm>
              <a:off x="7361305" y="1093969"/>
              <a:ext cx="1151996" cy="755647"/>
            </a:xfrm>
            <a:prstGeom prst="blockArc">
              <a:avLst>
                <a:gd name="adj1" fmla="val 8997194"/>
                <a:gd name="adj2" fmla="val 16329466"/>
                <a:gd name="adj3" fmla="val 464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アーチ 16"/>
            <p:cNvSpPr/>
            <p:nvPr/>
          </p:nvSpPr>
          <p:spPr>
            <a:xfrm>
              <a:off x="7367498" y="1113585"/>
              <a:ext cx="1151996" cy="738831"/>
            </a:xfrm>
            <a:prstGeom prst="blockArc">
              <a:avLst>
                <a:gd name="adj1" fmla="val 1667519"/>
                <a:gd name="adj2" fmla="val 9132490"/>
                <a:gd name="adj3" fmla="val 464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8" name="アーチ 17"/>
            <p:cNvSpPr/>
            <p:nvPr/>
          </p:nvSpPr>
          <p:spPr>
            <a:xfrm>
              <a:off x="7373557" y="1126419"/>
              <a:ext cx="1151996" cy="691207"/>
            </a:xfrm>
            <a:prstGeom prst="blockArc">
              <a:avLst>
                <a:gd name="adj1" fmla="val 16200000"/>
                <a:gd name="adj2" fmla="val 1800000"/>
                <a:gd name="adj3" fmla="val 464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フリーフォーム 18"/>
            <p:cNvSpPr/>
            <p:nvPr/>
          </p:nvSpPr>
          <p:spPr>
            <a:xfrm>
              <a:off x="7463569" y="1365612"/>
              <a:ext cx="986954" cy="263188"/>
            </a:xfrm>
            <a:custGeom>
              <a:avLst/>
              <a:gdLst>
                <a:gd name="connsiteX0" fmla="*/ 0 w 986954"/>
                <a:gd name="connsiteY0" fmla="*/ 131594 h 263188"/>
                <a:gd name="connsiteX1" fmla="*/ 493477 w 986954"/>
                <a:gd name="connsiteY1" fmla="*/ 0 h 263188"/>
                <a:gd name="connsiteX2" fmla="*/ 986954 w 986954"/>
                <a:gd name="connsiteY2" fmla="*/ 131594 h 263188"/>
                <a:gd name="connsiteX3" fmla="*/ 493477 w 986954"/>
                <a:gd name="connsiteY3" fmla="*/ 263188 h 263188"/>
                <a:gd name="connsiteX4" fmla="*/ 0 w 986954"/>
                <a:gd name="connsiteY4" fmla="*/ 131594 h 26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954" h="263188">
                  <a:moveTo>
                    <a:pt x="0" y="131594"/>
                  </a:moveTo>
                  <a:cubicBezTo>
                    <a:pt x="0" y="58917"/>
                    <a:pt x="220937" y="0"/>
                    <a:pt x="493477" y="0"/>
                  </a:cubicBezTo>
                  <a:cubicBezTo>
                    <a:pt x="766017" y="0"/>
                    <a:pt x="986954" y="58917"/>
                    <a:pt x="986954" y="131594"/>
                  </a:cubicBezTo>
                  <a:cubicBezTo>
                    <a:pt x="986954" y="204271"/>
                    <a:pt x="766017" y="263188"/>
                    <a:pt x="493477" y="263188"/>
                  </a:cubicBezTo>
                  <a:cubicBezTo>
                    <a:pt x="220937" y="263188"/>
                    <a:pt x="0" y="204271"/>
                    <a:pt x="0" y="131594"/>
                  </a:cubicBez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5966" tIns="49973" rIns="155966" bIns="49973" numCol="1" spcCol="1270" anchor="ctr" anchorCtr="0">
              <a:noAutofit/>
            </a:bodyPr>
            <a:lstStyle/>
            <a:p>
              <a:pPr lvl="0" algn="ctr" defTabSz="400050">
                <a:lnSpc>
                  <a:spcPct val="90000"/>
                </a:lnSpc>
                <a:spcBef>
                  <a:spcPct val="0"/>
                </a:spcBef>
                <a:spcAft>
                  <a:spcPct val="35000"/>
                </a:spcAft>
              </a:pPr>
              <a:r>
                <a:rPr kumimoji="1" lang="ja-JP" altLang="en-US" sz="900" kern="1200" dirty="0">
                  <a:latin typeface="Meiryo UI" panose="020B0604030504040204" pitchFamily="50" charset="-128"/>
                  <a:ea typeface="Meiryo UI" panose="020B0604030504040204" pitchFamily="50" charset="-128"/>
                </a:rPr>
                <a:t>三方良し</a:t>
              </a:r>
            </a:p>
          </p:txBody>
        </p:sp>
        <p:sp>
          <p:nvSpPr>
            <p:cNvPr id="20" name="フリーフォーム 19"/>
            <p:cNvSpPr/>
            <p:nvPr/>
          </p:nvSpPr>
          <p:spPr>
            <a:xfrm>
              <a:off x="7702816" y="1031480"/>
              <a:ext cx="493478" cy="230290"/>
            </a:xfrm>
            <a:custGeom>
              <a:avLst/>
              <a:gdLst>
                <a:gd name="connsiteX0" fmla="*/ 0 w 493478"/>
                <a:gd name="connsiteY0" fmla="*/ 115145 h 230290"/>
                <a:gd name="connsiteX1" fmla="*/ 246739 w 493478"/>
                <a:gd name="connsiteY1" fmla="*/ 0 h 230290"/>
                <a:gd name="connsiteX2" fmla="*/ 493478 w 493478"/>
                <a:gd name="connsiteY2" fmla="*/ 115145 h 230290"/>
                <a:gd name="connsiteX3" fmla="*/ 246739 w 493478"/>
                <a:gd name="connsiteY3" fmla="*/ 230290 h 230290"/>
                <a:gd name="connsiteX4" fmla="*/ 0 w 493478"/>
                <a:gd name="connsiteY4" fmla="*/ 115145 h 23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78" h="230290">
                  <a:moveTo>
                    <a:pt x="0" y="115145"/>
                  </a:moveTo>
                  <a:cubicBezTo>
                    <a:pt x="0" y="51552"/>
                    <a:pt x="110469" y="0"/>
                    <a:pt x="246739" y="0"/>
                  </a:cubicBezTo>
                  <a:cubicBezTo>
                    <a:pt x="383009" y="0"/>
                    <a:pt x="493478" y="51552"/>
                    <a:pt x="493478" y="115145"/>
                  </a:cubicBezTo>
                  <a:cubicBezTo>
                    <a:pt x="493478" y="178738"/>
                    <a:pt x="383009" y="230290"/>
                    <a:pt x="246739" y="230290"/>
                  </a:cubicBezTo>
                  <a:cubicBezTo>
                    <a:pt x="110469" y="230290"/>
                    <a:pt x="0" y="178738"/>
                    <a:pt x="0" y="11514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428" tIns="43885" rIns="82428" bIns="43885" numCol="1" spcCol="1270" anchor="ctr" anchorCtr="0">
              <a:noAutofit/>
            </a:bodyPr>
            <a:lstStyle/>
            <a:p>
              <a:pPr lvl="0" algn="ctr" defTabSz="355600">
                <a:lnSpc>
                  <a:spcPct val="90000"/>
                </a:lnSpc>
                <a:spcBef>
                  <a:spcPct val="0"/>
                </a:spcBef>
                <a:spcAft>
                  <a:spcPct val="35000"/>
                </a:spcAft>
              </a:pPr>
              <a:r>
                <a:rPr kumimoji="1" lang="ja-JP" altLang="en-US" sz="800" kern="1200" dirty="0">
                  <a:latin typeface="Meiryo UI" panose="020B0604030504040204" pitchFamily="50" charset="-128"/>
                  <a:ea typeface="Meiryo UI" panose="020B0604030504040204" pitchFamily="50" charset="-128"/>
                </a:rPr>
                <a:t>府民</a:t>
              </a:r>
            </a:p>
          </p:txBody>
        </p:sp>
        <p:sp>
          <p:nvSpPr>
            <p:cNvPr id="21" name="フリーフォーム 20"/>
            <p:cNvSpPr/>
            <p:nvPr/>
          </p:nvSpPr>
          <p:spPr>
            <a:xfrm>
              <a:off x="8217405" y="1583795"/>
              <a:ext cx="493478" cy="230290"/>
            </a:xfrm>
            <a:custGeom>
              <a:avLst/>
              <a:gdLst>
                <a:gd name="connsiteX0" fmla="*/ 0 w 493478"/>
                <a:gd name="connsiteY0" fmla="*/ 115145 h 230290"/>
                <a:gd name="connsiteX1" fmla="*/ 246739 w 493478"/>
                <a:gd name="connsiteY1" fmla="*/ 0 h 230290"/>
                <a:gd name="connsiteX2" fmla="*/ 493478 w 493478"/>
                <a:gd name="connsiteY2" fmla="*/ 115145 h 230290"/>
                <a:gd name="connsiteX3" fmla="*/ 246739 w 493478"/>
                <a:gd name="connsiteY3" fmla="*/ 230290 h 230290"/>
                <a:gd name="connsiteX4" fmla="*/ 0 w 493478"/>
                <a:gd name="connsiteY4" fmla="*/ 115145 h 23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78" h="230290">
                  <a:moveTo>
                    <a:pt x="0" y="115145"/>
                  </a:moveTo>
                  <a:cubicBezTo>
                    <a:pt x="0" y="51552"/>
                    <a:pt x="110469" y="0"/>
                    <a:pt x="246739" y="0"/>
                  </a:cubicBezTo>
                  <a:cubicBezTo>
                    <a:pt x="383009" y="0"/>
                    <a:pt x="493478" y="51552"/>
                    <a:pt x="493478" y="115145"/>
                  </a:cubicBezTo>
                  <a:cubicBezTo>
                    <a:pt x="493478" y="178738"/>
                    <a:pt x="383009" y="230290"/>
                    <a:pt x="246739" y="230290"/>
                  </a:cubicBezTo>
                  <a:cubicBezTo>
                    <a:pt x="110469" y="230290"/>
                    <a:pt x="0" y="178738"/>
                    <a:pt x="0" y="11514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428" tIns="43885" rIns="82428" bIns="43885" numCol="1" spcCol="1270" anchor="ctr" anchorCtr="0">
              <a:noAutofit/>
            </a:bodyPr>
            <a:lstStyle/>
            <a:p>
              <a:pPr lvl="0" algn="ctr" defTabSz="355600">
                <a:lnSpc>
                  <a:spcPct val="90000"/>
                </a:lnSpc>
                <a:spcBef>
                  <a:spcPct val="0"/>
                </a:spcBef>
                <a:spcAft>
                  <a:spcPct val="35000"/>
                </a:spcAft>
              </a:pPr>
              <a:r>
                <a:rPr kumimoji="1" lang="ja-JP" altLang="en-US" sz="800" kern="1200" dirty="0"/>
                <a:t>行政</a:t>
              </a:r>
            </a:p>
          </p:txBody>
        </p:sp>
        <p:sp>
          <p:nvSpPr>
            <p:cNvPr id="22" name="フリーフォーム 21"/>
            <p:cNvSpPr/>
            <p:nvPr/>
          </p:nvSpPr>
          <p:spPr>
            <a:xfrm>
              <a:off x="7182290" y="1578530"/>
              <a:ext cx="493478" cy="230290"/>
            </a:xfrm>
            <a:custGeom>
              <a:avLst/>
              <a:gdLst>
                <a:gd name="connsiteX0" fmla="*/ 0 w 493478"/>
                <a:gd name="connsiteY0" fmla="*/ 115145 h 230290"/>
                <a:gd name="connsiteX1" fmla="*/ 246739 w 493478"/>
                <a:gd name="connsiteY1" fmla="*/ 0 h 230290"/>
                <a:gd name="connsiteX2" fmla="*/ 493478 w 493478"/>
                <a:gd name="connsiteY2" fmla="*/ 115145 h 230290"/>
                <a:gd name="connsiteX3" fmla="*/ 246739 w 493478"/>
                <a:gd name="connsiteY3" fmla="*/ 230290 h 230290"/>
                <a:gd name="connsiteX4" fmla="*/ 0 w 493478"/>
                <a:gd name="connsiteY4" fmla="*/ 115145 h 23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78" h="230290">
                  <a:moveTo>
                    <a:pt x="0" y="115145"/>
                  </a:moveTo>
                  <a:cubicBezTo>
                    <a:pt x="0" y="51552"/>
                    <a:pt x="110469" y="0"/>
                    <a:pt x="246739" y="0"/>
                  </a:cubicBezTo>
                  <a:cubicBezTo>
                    <a:pt x="383009" y="0"/>
                    <a:pt x="493478" y="51552"/>
                    <a:pt x="493478" y="115145"/>
                  </a:cubicBezTo>
                  <a:cubicBezTo>
                    <a:pt x="493478" y="178738"/>
                    <a:pt x="383009" y="230290"/>
                    <a:pt x="246739" y="230290"/>
                  </a:cubicBezTo>
                  <a:cubicBezTo>
                    <a:pt x="110469" y="230290"/>
                    <a:pt x="0" y="178738"/>
                    <a:pt x="0" y="11514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428" tIns="43885" rIns="82428" bIns="43885" numCol="1" spcCol="1270" anchor="ctr" anchorCtr="0">
              <a:noAutofit/>
            </a:bodyPr>
            <a:lstStyle/>
            <a:p>
              <a:pPr lvl="0" algn="ctr" defTabSz="355600">
                <a:lnSpc>
                  <a:spcPct val="90000"/>
                </a:lnSpc>
                <a:spcBef>
                  <a:spcPct val="0"/>
                </a:spcBef>
                <a:spcAft>
                  <a:spcPct val="35000"/>
                </a:spcAft>
              </a:pPr>
              <a:r>
                <a:rPr kumimoji="1" lang="ja-JP" altLang="en-US" sz="800" kern="1200" dirty="0"/>
                <a:t>企業</a:t>
              </a:r>
            </a:p>
          </p:txBody>
        </p:sp>
      </p:grpSp>
      <p:sp>
        <p:nvSpPr>
          <p:cNvPr id="52" name="角丸四角形 51"/>
          <p:cNvSpPr/>
          <p:nvPr/>
        </p:nvSpPr>
        <p:spPr>
          <a:xfrm>
            <a:off x="4751697" y="1353493"/>
            <a:ext cx="1182817" cy="230302"/>
          </a:xfrm>
          <a:prstGeom prst="roundRect">
            <a:avLst>
              <a:gd name="adj" fmla="val 14009"/>
            </a:avLst>
          </a:prstGeom>
          <a:solidFill>
            <a:srgbClr val="33996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取組み効果</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角丸四角形 53"/>
          <p:cNvSpPr/>
          <p:nvPr/>
        </p:nvSpPr>
        <p:spPr>
          <a:xfrm>
            <a:off x="578787" y="4575103"/>
            <a:ext cx="1832975" cy="216000"/>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子ども・教育・福祉</a:t>
            </a:r>
          </a:p>
        </p:txBody>
      </p:sp>
      <p:sp>
        <p:nvSpPr>
          <p:cNvPr id="59" name="角丸四角形 58"/>
          <p:cNvSpPr/>
          <p:nvPr/>
        </p:nvSpPr>
        <p:spPr>
          <a:xfrm>
            <a:off x="2676714" y="4574040"/>
            <a:ext cx="1836000" cy="206892"/>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4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健　康</a:t>
            </a:r>
          </a:p>
        </p:txBody>
      </p:sp>
      <p:sp>
        <p:nvSpPr>
          <p:cNvPr id="61" name="角丸四角形 60"/>
          <p:cNvSpPr/>
          <p:nvPr/>
        </p:nvSpPr>
        <p:spPr>
          <a:xfrm>
            <a:off x="4916272" y="4574040"/>
            <a:ext cx="1836000" cy="216000"/>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環　境</a:t>
            </a:r>
          </a:p>
        </p:txBody>
      </p:sp>
      <p:sp>
        <p:nvSpPr>
          <p:cNvPr id="62" name="角丸四角形 61"/>
          <p:cNvSpPr/>
          <p:nvPr/>
        </p:nvSpPr>
        <p:spPr>
          <a:xfrm>
            <a:off x="7044128" y="4574042"/>
            <a:ext cx="1832975" cy="218257"/>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産業・雇用</a:t>
            </a:r>
          </a:p>
        </p:txBody>
      </p:sp>
      <p:sp>
        <p:nvSpPr>
          <p:cNvPr id="63" name="角丸四角形 62"/>
          <p:cNvSpPr/>
          <p:nvPr/>
        </p:nvSpPr>
        <p:spPr>
          <a:xfrm>
            <a:off x="2708848" y="5803850"/>
            <a:ext cx="1836000" cy="216000"/>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安全・安心</a:t>
            </a:r>
          </a:p>
        </p:txBody>
      </p:sp>
      <p:sp>
        <p:nvSpPr>
          <p:cNvPr id="64" name="角丸四角形 63"/>
          <p:cNvSpPr/>
          <p:nvPr/>
        </p:nvSpPr>
        <p:spPr>
          <a:xfrm>
            <a:off x="4916272" y="5807513"/>
            <a:ext cx="1836000" cy="216000"/>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地域活性化</a:t>
            </a:r>
          </a:p>
        </p:txBody>
      </p:sp>
      <p:sp>
        <p:nvSpPr>
          <p:cNvPr id="35" name="正方形/長方形 34">
            <a:extLst>
              <a:ext uri="{FF2B5EF4-FFF2-40B4-BE49-F238E27FC236}">
                <a16:creationId xmlns:a16="http://schemas.microsoft.com/office/drawing/2014/main" id="{47DC3DA3-F601-4374-B69D-564067A59D4A}"/>
              </a:ext>
            </a:extLst>
          </p:cNvPr>
          <p:cNvSpPr/>
          <p:nvPr/>
        </p:nvSpPr>
        <p:spPr>
          <a:xfrm>
            <a:off x="4931795" y="6226939"/>
            <a:ext cx="2274105" cy="369332"/>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大阪産（もん）を使用した各社のオリジナル商品（軽食・飲料等）の開発・販売</a:t>
            </a:r>
            <a:endParaRPr lang="en-US" altLang="ja-JP" sz="9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t="14307" b="8008"/>
          <a:stretch/>
        </p:blipFill>
        <p:spPr>
          <a:xfrm>
            <a:off x="1464334" y="5256135"/>
            <a:ext cx="872896" cy="508347"/>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3213" y="5050100"/>
            <a:ext cx="869503" cy="651833"/>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5511" y="5810095"/>
            <a:ext cx="891983" cy="726783"/>
          </a:xfrm>
          <a:prstGeom prst="rect">
            <a:avLst/>
          </a:prstGeom>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2637" y="5181215"/>
            <a:ext cx="775976" cy="581982"/>
          </a:xfrm>
          <a:prstGeom prst="rect">
            <a:avLst/>
          </a:prstGeom>
        </p:spPr>
      </p:pic>
      <p:pic>
        <p:nvPicPr>
          <p:cNvPr id="5" name="図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55" y="1090602"/>
            <a:ext cx="4115206" cy="3381521"/>
          </a:xfrm>
          <a:prstGeom prst="rect">
            <a:avLst/>
          </a:prstGeom>
        </p:spPr>
      </p:pic>
      <p:sp>
        <p:nvSpPr>
          <p:cNvPr id="11" name="角丸四角形 10"/>
          <p:cNvSpPr/>
          <p:nvPr/>
        </p:nvSpPr>
        <p:spPr>
          <a:xfrm>
            <a:off x="124937" y="368660"/>
            <a:ext cx="8839822" cy="6306736"/>
          </a:xfrm>
          <a:prstGeom prst="roundRect">
            <a:avLst>
              <a:gd name="adj" fmla="val 4447"/>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◆公民連携の推進（公民戦略連携デスクの取組み）</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財務部 行政経営課</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lnSpc>
                <a:spcPts val="600"/>
              </a:lnSpc>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8900"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・企業</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･大学等と府庁の各担当部局を繋ぐワンストップ窓口として「公民戦略連携デスク」を設置（平成</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企業</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の強みと行政の強みを束ね、府民・企業・大学にとっての「三方良し」となる取組みを推進。</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角丸四角形 48"/>
          <p:cNvSpPr/>
          <p:nvPr/>
        </p:nvSpPr>
        <p:spPr>
          <a:xfrm>
            <a:off x="573433" y="4276412"/>
            <a:ext cx="1731763" cy="230302"/>
          </a:xfrm>
          <a:prstGeom prst="roundRect">
            <a:avLst>
              <a:gd name="adj" fmla="val 14009"/>
            </a:avLst>
          </a:prstGeom>
          <a:solidFill>
            <a:srgbClr val="33996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年度の取組み事例</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角丸四角形 49"/>
          <p:cNvSpPr/>
          <p:nvPr/>
        </p:nvSpPr>
        <p:spPr>
          <a:xfrm>
            <a:off x="521550" y="1353493"/>
            <a:ext cx="667669" cy="230302"/>
          </a:xfrm>
          <a:prstGeom prst="roundRect">
            <a:avLst>
              <a:gd name="adj" fmla="val 14009"/>
            </a:avLst>
          </a:prstGeom>
          <a:solidFill>
            <a:srgbClr val="33996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目　的</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8469433"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23</a:t>
            </a:r>
            <a:endParaRPr lang="ja-JP" altLang="en-US" dirty="0">
              <a:solidFill>
                <a:schemeClr val="tx1"/>
              </a:solidFill>
            </a:endParaRPr>
          </a:p>
        </p:txBody>
      </p:sp>
    </p:spTree>
    <p:extLst>
      <p:ext uri="{BB962C8B-B14F-4D97-AF65-F5344CB8AC3E}">
        <p14:creationId xmlns:p14="http://schemas.microsoft.com/office/powerpoint/2010/main" val="651248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61303" y="413666"/>
            <a:ext cx="8839822" cy="6173991"/>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◆公民連携の推進（公民戦略連携デスクの取組み）（つづき）</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財務部 行政経営課</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lvl="0">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236601" y="22407"/>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8469433"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prstClr val="black"/>
                </a:solidFill>
                <a:latin typeface="Calibri"/>
                <a:ea typeface="ＭＳ Ｐゴシック" panose="020B0600070205080204" pitchFamily="50" charset="-128"/>
              </a:rPr>
              <a:t>24</a:t>
            </a:r>
            <a:endParaRPr lang="ja-JP" altLang="en-US" dirty="0">
              <a:solidFill>
                <a:prstClr val="black"/>
              </a:solidFill>
              <a:latin typeface="Calibri"/>
              <a:ea typeface="ＭＳ Ｐゴシック" panose="020B0600070205080204" pitchFamily="50" charset="-128"/>
            </a:endParaRPr>
          </a:p>
        </p:txBody>
      </p:sp>
      <p:sp>
        <p:nvSpPr>
          <p:cNvPr id="14" name="テキスト ボックス 13"/>
          <p:cNvSpPr txBox="1"/>
          <p:nvPr/>
        </p:nvSpPr>
        <p:spPr>
          <a:xfrm>
            <a:off x="798201" y="1482171"/>
            <a:ext cx="4005340" cy="1015663"/>
          </a:xfrm>
          <a:prstGeom prst="rect">
            <a:avLst/>
          </a:prstGeom>
          <a:noFill/>
          <a:ln>
            <a:noFill/>
            <a:prstDash val="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200" dirty="0">
                <a:latin typeface="メイリオ" panose="020B0604030504040204" pitchFamily="50" charset="-128"/>
                <a:ea typeface="メイリオ" panose="020B0604030504040204" pitchFamily="50" charset="-128"/>
              </a:rPr>
              <a:t>公民連携に関心のある企業・大学や府内市町村、関係団体を対象に、公民連携の取組み成果や、今後の展望などを共有し、公民連携を促進し、機運を醸成。</a:t>
            </a:r>
            <a:endParaRPr lang="en-US" altLang="ja-JP" sz="1200" dirty="0">
              <a:latin typeface="メイリオ" panose="020B0604030504040204" pitchFamily="50" charset="-128"/>
              <a:ea typeface="メイリオ" panose="020B0604030504040204" pitchFamily="50" charset="-128"/>
            </a:endParaRPr>
          </a:p>
          <a:p>
            <a:pPr>
              <a:defRPr/>
            </a:pPr>
            <a:r>
              <a:rPr lang="ja-JP" altLang="en-US" sz="1200" dirty="0">
                <a:latin typeface="メイリオ" panose="020B0604030504040204" pitchFamily="50" charset="-128"/>
                <a:ea typeface="メイリオ" panose="020B0604030504040204" pitchFamily="50" charset="-128"/>
              </a:rPr>
              <a:t>企業と行政のみならず、企業同士の新たな出会いや共創のきっかけ、ビジネスチャンスの創出。</a:t>
            </a:r>
            <a:endParaRPr lang="en-US" altLang="ja-JP" sz="1200" dirty="0">
              <a:latin typeface="メイリオ" panose="020B0604030504040204" pitchFamily="50" charset="-128"/>
              <a:ea typeface="メイリオ" panose="020B0604030504040204" pitchFamily="50" charset="-128"/>
            </a:endParaRPr>
          </a:p>
        </p:txBody>
      </p:sp>
      <p:sp>
        <p:nvSpPr>
          <p:cNvPr id="42" name="正方形/長方形 41">
            <a:extLst>
              <a:ext uri="{FF2B5EF4-FFF2-40B4-BE49-F238E27FC236}">
                <a16:creationId xmlns:a16="http://schemas.microsoft.com/office/drawing/2014/main" id="{1E6F85F8-2EE4-4FCC-BA8E-881E3E242783}"/>
              </a:ext>
            </a:extLst>
          </p:cNvPr>
          <p:cNvSpPr/>
          <p:nvPr/>
        </p:nvSpPr>
        <p:spPr>
          <a:xfrm>
            <a:off x="431540" y="953725"/>
            <a:ext cx="3057247" cy="307777"/>
          </a:xfrm>
          <a:prstGeom prst="rect">
            <a:avLst/>
          </a:prstGeom>
        </p:spPr>
        <p:txBody>
          <a:bodyPr wrap="none">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複数</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企業・大学との連携・</a:t>
            </a:r>
            <a:r>
              <a:rPr lang="ja-JP" altLang="en-US"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協働</a:t>
            </a:r>
            <a:r>
              <a:rPr lang="en-US" altLang="ja-JP" sz="14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テキスト ボックス 43">
            <a:extLst>
              <a:ext uri="{FF2B5EF4-FFF2-40B4-BE49-F238E27FC236}">
                <a16:creationId xmlns:a16="http://schemas.microsoft.com/office/drawing/2014/main" id="{CCA84426-D89E-4C63-A30D-4DABA2076974}"/>
              </a:ext>
            </a:extLst>
          </p:cNvPr>
          <p:cNvSpPr txBox="1"/>
          <p:nvPr/>
        </p:nvSpPr>
        <p:spPr>
          <a:xfrm>
            <a:off x="431540" y="5101443"/>
            <a:ext cx="3622423" cy="307777"/>
          </a:xfrm>
          <a:prstGeom prst="rect">
            <a:avLst/>
          </a:prstGeom>
          <a:noFill/>
        </p:spPr>
        <p:txBody>
          <a:bodyPr wrap="square" rtlCol="0">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smtClean="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公民</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連携の取組みの市町村への</a:t>
            </a:r>
            <a:r>
              <a:rPr lang="ja-JP" altLang="en-US" sz="1400" b="1" dirty="0" smtClean="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拡大</a:t>
            </a:r>
            <a:r>
              <a:rPr lang="en-US" altLang="ja-JP" sz="1400" b="1" dirty="0" smtClean="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a:t>
            </a:r>
            <a:endParaRPr lang="ja-JP" altLang="en-US" sz="105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52" name="角丸四角形 42">
            <a:extLst>
              <a:ext uri="{FF2B5EF4-FFF2-40B4-BE49-F238E27FC236}">
                <a16:creationId xmlns:a16="http://schemas.microsoft.com/office/drawing/2014/main" id="{AB469BF9-05E8-4D9B-8305-B82EE17B6231}"/>
              </a:ext>
            </a:extLst>
          </p:cNvPr>
          <p:cNvSpPr/>
          <p:nvPr/>
        </p:nvSpPr>
        <p:spPr>
          <a:xfrm>
            <a:off x="746575" y="5300648"/>
            <a:ext cx="6869528" cy="37860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pPr marL="85725" indent="-85725">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より幅広い社会課題の解決をめざし、公民連携の取組みを住民に近い市町村へ拡大。</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角丸四角形 32">
            <a:extLst>
              <a:ext uri="{FF2B5EF4-FFF2-40B4-BE49-F238E27FC236}">
                <a16:creationId xmlns:a16="http://schemas.microsoft.com/office/drawing/2014/main" id="{2032BAC6-F4DD-48BA-9510-62F5AEF7494A}"/>
              </a:ext>
            </a:extLst>
          </p:cNvPr>
          <p:cNvSpPr/>
          <p:nvPr/>
        </p:nvSpPr>
        <p:spPr>
          <a:xfrm>
            <a:off x="3716907" y="5150015"/>
            <a:ext cx="978539" cy="182031"/>
          </a:xfrm>
          <a:prstGeom prst="roundRect">
            <a:avLst>
              <a:gd name="adj" fmla="val 14009"/>
            </a:avLst>
          </a:prstGeom>
          <a:ln/>
          <a:effectLst>
            <a:outerShdw blurRad="4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ja-JP" altLang="en-US" sz="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8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8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参照</a:t>
            </a:r>
            <a:endParaRPr lang="en-US" altLang="ja-JP" sz="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角丸四角形 42"/>
          <p:cNvSpPr/>
          <p:nvPr/>
        </p:nvSpPr>
        <p:spPr>
          <a:xfrm>
            <a:off x="904140" y="5658208"/>
            <a:ext cx="6727398" cy="734325"/>
          </a:xfrm>
          <a:prstGeom prst="roundRect">
            <a:avLst>
              <a:gd name="adj" fmla="val 11951"/>
            </a:avLst>
          </a:prstGeom>
          <a:solidFill>
            <a:srgbClr val="FEFAD2"/>
          </a:solidFill>
          <a:ln w="6350">
            <a:solidFill>
              <a:schemeClr val="tx1"/>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lvl="0"/>
            <a:r>
              <a:rPr lang="ja-JP" altLang="en-US" sz="1200" dirty="0">
                <a:solidFill>
                  <a:schemeClr val="tx1"/>
                </a:solidFill>
                <a:latin typeface="Meiryo UI" panose="020B0604030504040204" pitchFamily="50" charset="-128"/>
                <a:ea typeface="Meiryo UI" panose="020B0604030504040204" pitchFamily="50" charset="-128"/>
              </a:rPr>
              <a:t>◆ 大阪府・市町村公民連携推進協議会における情報共有と発信</a:t>
            </a:r>
          </a:p>
          <a:p>
            <a:r>
              <a:rPr lang="ja-JP" altLang="en-US" sz="1200" dirty="0">
                <a:solidFill>
                  <a:schemeClr val="tx1"/>
                </a:solidFill>
                <a:latin typeface="Meiryo UI" panose="020B0604030504040204" pitchFamily="50" charset="-128"/>
                <a:ea typeface="Meiryo UI" panose="020B0604030504040204" pitchFamily="50" charset="-128"/>
              </a:rPr>
              <a:t>◆ 市町村における公民連携推進への支援</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企業や市町村との公民連携のプラットフォーム「</a:t>
            </a:r>
            <a:r>
              <a:rPr lang="en-US" altLang="ja-JP" sz="1200" dirty="0">
                <a:solidFill>
                  <a:schemeClr val="tx1"/>
                </a:solidFill>
                <a:latin typeface="Meiryo UI" panose="020B0604030504040204" pitchFamily="50" charset="-128"/>
                <a:ea typeface="Meiryo UI" panose="020B0604030504040204" pitchFamily="50" charset="-128"/>
              </a:rPr>
              <a:t>OSAKA</a:t>
            </a: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KOUMIN Action Platform</a:t>
            </a:r>
            <a:r>
              <a:rPr lang="ja-JP" altLang="en-US" sz="1200" dirty="0">
                <a:solidFill>
                  <a:schemeClr val="tx1"/>
                </a:solidFill>
                <a:latin typeface="Meiryo UI" panose="020B0604030504040204" pitchFamily="50" charset="-128"/>
                <a:ea typeface="Meiryo UI" panose="020B0604030504040204" pitchFamily="50" charset="-128"/>
              </a:rPr>
              <a:t>」での連携</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611560" y="1243384"/>
            <a:ext cx="2263283" cy="276999"/>
          </a:xfrm>
          <a:prstGeom prst="rect">
            <a:avLst/>
          </a:prstGeom>
          <a:noFill/>
        </p:spPr>
        <p:txBody>
          <a:bodyPr wrap="square" rtlCol="0">
            <a:spAutoFit/>
          </a:bodyPr>
          <a:lstStyle/>
          <a:p>
            <a:pPr lvl="0">
              <a:defRPr/>
            </a:pPr>
            <a:r>
              <a:rPr lang="ja-JP" altLang="en-US" sz="1200" b="1" dirty="0">
                <a:latin typeface="メイリオ" panose="020B0604030504040204" pitchFamily="50" charset="-128"/>
                <a:ea typeface="メイリオ" panose="020B0604030504040204" pitchFamily="50" charset="-128"/>
                <a:cs typeface="Meiryo UI" panose="020B0604030504040204" pitchFamily="50" charset="-128"/>
              </a:rPr>
              <a:t>◇公民連携フォーラム</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798506" y="2952286"/>
            <a:ext cx="8150225" cy="646331"/>
          </a:xfrm>
          <a:prstGeom prst="rect">
            <a:avLst/>
          </a:prstGeom>
          <a:noFill/>
          <a:ln>
            <a:noFill/>
            <a:prstDash val="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200" dirty="0">
                <a:latin typeface="メイリオ" panose="020B0604030504040204" pitchFamily="50" charset="-128"/>
                <a:ea typeface="メイリオ" panose="020B0604030504040204" pitchFamily="50" charset="-128"/>
              </a:rPr>
              <a:t>公民連携で解決すべき行政課題をテーマに設定し、府の現状や取組みを紹介するとともに、企業や市町村等、多様な参加者と共にワークショップを実施することで、「対話」から様々なアイデアを生み出す公民連携の新たな仕組み。</a:t>
            </a:r>
            <a:endParaRPr lang="en-US" altLang="ja-JP" sz="1200" dirty="0">
              <a:latin typeface="メイリオ" panose="020B0604030504040204" pitchFamily="50" charset="-128"/>
              <a:ea typeface="メイリオ" panose="020B0604030504040204" pitchFamily="50" charset="-128"/>
            </a:endParaRPr>
          </a:p>
          <a:p>
            <a:pPr>
              <a:defRPr/>
            </a:pPr>
            <a:r>
              <a:rPr lang="ja-JP" altLang="en-US" sz="1200" dirty="0">
                <a:latin typeface="メイリオ" panose="020B0604030504040204" pitchFamily="50" charset="-128"/>
                <a:ea typeface="メイリオ" panose="020B0604030504040204" pitchFamily="50" charset="-128"/>
              </a:rPr>
              <a:t>令和</a:t>
            </a:r>
            <a:r>
              <a:rPr lang="en-US" altLang="ja-JP" sz="1200" dirty="0">
                <a:latin typeface="メイリオ" panose="020B0604030504040204" pitchFamily="50" charset="-128"/>
                <a:ea typeface="メイリオ" panose="020B0604030504040204" pitchFamily="50" charset="-128"/>
              </a:rPr>
              <a:t>4</a:t>
            </a:r>
            <a:r>
              <a:rPr lang="ja-JP" altLang="en-US" sz="1200" dirty="0">
                <a:latin typeface="メイリオ" panose="020B0604030504040204" pitchFamily="50" charset="-128"/>
                <a:ea typeface="メイリオ" panose="020B0604030504040204" pitchFamily="50" charset="-128"/>
              </a:rPr>
              <a:t>年度は「カーボンニュートラル」をテーマに開催。</a:t>
            </a:r>
            <a:endParaRPr lang="ja-JP" altLang="en-US" sz="1400" dirty="0">
              <a:latin typeface="メイリオ" panose="020B0604030504040204" pitchFamily="50" charset="-128"/>
              <a:ea typeface="メイリオ" panose="020B0604030504040204" pitchFamily="50" charset="-128"/>
            </a:endParaRPr>
          </a:p>
        </p:txBody>
      </p:sp>
      <p:sp>
        <p:nvSpPr>
          <p:cNvPr id="26" name="テキスト ボックス 25"/>
          <p:cNvSpPr txBox="1"/>
          <p:nvPr/>
        </p:nvSpPr>
        <p:spPr>
          <a:xfrm>
            <a:off x="611560" y="2708920"/>
            <a:ext cx="2263283" cy="276999"/>
          </a:xfrm>
          <a:prstGeom prst="rect">
            <a:avLst/>
          </a:prstGeom>
          <a:noFill/>
        </p:spPr>
        <p:txBody>
          <a:bodyPr wrap="square" rtlCol="0">
            <a:spAutoFit/>
          </a:bodyPr>
          <a:lstStyle/>
          <a:p>
            <a:pPr lvl="0">
              <a:defRPr/>
            </a:pPr>
            <a:r>
              <a:rPr lang="ja-JP" altLang="en-US" sz="1200" b="1" dirty="0">
                <a:latin typeface="メイリオ" panose="020B0604030504040204" pitchFamily="50" charset="-128"/>
                <a:ea typeface="メイリオ" panose="020B0604030504040204" pitchFamily="50" charset="-128"/>
                <a:cs typeface="Meiryo UI" panose="020B0604030504040204" pitchFamily="50" charset="-128"/>
              </a:rPr>
              <a:t>◇創発ダイアログ</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図 28"/>
          <p:cNvPicPr>
            <a:picLocks noChangeAspect="1"/>
          </p:cNvPicPr>
          <p:nvPr/>
        </p:nvPicPr>
        <p:blipFill rotWithShape="1">
          <a:blip r:embed="rId3">
            <a:extLst>
              <a:ext uri="{28A0092B-C50C-407E-A947-70E740481C1C}">
                <a14:useLocalDpi xmlns:a14="http://schemas.microsoft.com/office/drawing/2010/main" val="0"/>
              </a:ext>
            </a:extLst>
          </a:blip>
          <a:srcRect t="47415"/>
          <a:stretch/>
        </p:blipFill>
        <p:spPr>
          <a:xfrm>
            <a:off x="1601670" y="3555065"/>
            <a:ext cx="2086222" cy="1416170"/>
          </a:xfrm>
          <a:prstGeom prst="rect">
            <a:avLst/>
          </a:prstGeom>
          <a:noFill/>
        </p:spPr>
      </p:pic>
      <p:pic>
        <p:nvPicPr>
          <p:cNvPr id="2" name="図 1"/>
          <p:cNvPicPr>
            <a:picLocks noChangeAspect="1"/>
          </p:cNvPicPr>
          <p:nvPr/>
        </p:nvPicPr>
        <p:blipFill>
          <a:blip r:embed="rId4"/>
          <a:stretch>
            <a:fillRect/>
          </a:stretch>
        </p:blipFill>
        <p:spPr>
          <a:xfrm>
            <a:off x="6901234" y="3744035"/>
            <a:ext cx="1582128" cy="1035115"/>
          </a:xfrm>
          <a:prstGeom prst="rect">
            <a:avLst/>
          </a:prstGeom>
        </p:spPr>
      </p:pic>
      <p:pic>
        <p:nvPicPr>
          <p:cNvPr id="3" name="図 2"/>
          <p:cNvPicPr>
            <a:picLocks noChangeAspect="1"/>
          </p:cNvPicPr>
          <p:nvPr/>
        </p:nvPicPr>
        <p:blipFill>
          <a:blip r:embed="rId5"/>
          <a:stretch>
            <a:fillRect/>
          </a:stretch>
        </p:blipFill>
        <p:spPr>
          <a:xfrm>
            <a:off x="5141087" y="3742531"/>
            <a:ext cx="1571044" cy="1036619"/>
          </a:xfrm>
          <a:prstGeom prst="rect">
            <a:avLst/>
          </a:prstGeom>
        </p:spPr>
      </p:pic>
      <p:pic>
        <p:nvPicPr>
          <p:cNvPr id="10" name="図 9"/>
          <p:cNvPicPr>
            <a:picLocks noChangeAspect="1"/>
          </p:cNvPicPr>
          <p:nvPr/>
        </p:nvPicPr>
        <p:blipFill>
          <a:blip r:embed="rId6"/>
          <a:stretch>
            <a:fillRect/>
          </a:stretch>
        </p:blipFill>
        <p:spPr>
          <a:xfrm>
            <a:off x="6912563" y="1453582"/>
            <a:ext cx="1572904" cy="1030313"/>
          </a:xfrm>
          <a:prstGeom prst="rect">
            <a:avLst/>
          </a:prstGeom>
        </p:spPr>
      </p:pic>
      <p:pic>
        <p:nvPicPr>
          <p:cNvPr id="12" name="図 11"/>
          <p:cNvPicPr>
            <a:picLocks noChangeAspect="1"/>
          </p:cNvPicPr>
          <p:nvPr/>
        </p:nvPicPr>
        <p:blipFill>
          <a:blip r:embed="rId7"/>
          <a:stretch>
            <a:fillRect/>
          </a:stretch>
        </p:blipFill>
        <p:spPr>
          <a:xfrm>
            <a:off x="5137385" y="1453582"/>
            <a:ext cx="1579001" cy="1018120"/>
          </a:xfrm>
          <a:prstGeom prst="rect">
            <a:avLst/>
          </a:prstGeom>
        </p:spPr>
      </p:pic>
    </p:spTree>
    <p:extLst>
      <p:ext uri="{BB962C8B-B14F-4D97-AF65-F5344CB8AC3E}">
        <p14:creationId xmlns:p14="http://schemas.microsoft.com/office/powerpoint/2010/main" val="588083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61308" y="371487"/>
            <a:ext cx="8839823" cy="6248179"/>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defRPr/>
            </a:pPr>
            <a:r>
              <a:rPr lang="ja-JP" altLang="en-US" sz="1600" b="1"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◆スマートシティ分野における公民</a:t>
            </a:r>
            <a:r>
              <a:rPr lang="ja-JP" altLang="en-US" sz="1600" b="1"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連携</a:t>
            </a:r>
            <a:r>
              <a:rPr lang="ja-JP" altLang="en-US" sz="1600" b="1"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による課題解決の仕組みづくり</a:t>
            </a:r>
          </a:p>
          <a:p>
            <a:pPr algn="r">
              <a:defRPr/>
            </a:pPr>
            <a:r>
              <a:rPr lang="ja-JP" altLang="en-US" sz="1600" b="1" i="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スマートシティ戦略部 戦略推進室 地域戦略推進課</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1400" b="1" i="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i="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161307" y="-27887"/>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テキスト ボックス 47">
            <a:extLst>
              <a:ext uri="{FF2B5EF4-FFF2-40B4-BE49-F238E27FC236}">
                <a16:creationId xmlns:a16="http://schemas.microsoft.com/office/drawing/2014/main" id="{AA06E65D-7891-2F4F-982E-67486385BB33}"/>
              </a:ext>
            </a:extLst>
          </p:cNvPr>
          <p:cNvSpPr txBox="1"/>
          <p:nvPr/>
        </p:nvSpPr>
        <p:spPr>
          <a:xfrm>
            <a:off x="5391068" y="2478690"/>
            <a:ext cx="3662460" cy="555921"/>
          </a:xfrm>
          <a:prstGeom prst="rect">
            <a:avLst/>
          </a:prstGeom>
          <a:noFill/>
          <a:ln w="3175">
            <a:noFill/>
          </a:ln>
        </p:spPr>
        <p:txBody>
          <a:bodyPr wrap="square" rtlCol="0">
            <a:spAutoFit/>
          </a:bodyPr>
          <a:lstStyle/>
          <a:p>
            <a:pPr>
              <a:lnSpc>
                <a:spcPts val="1200"/>
              </a:lnSpc>
              <a:defRPr/>
            </a:pPr>
            <a:r>
              <a:rPr lang="ja-JP" altLang="en-US" sz="105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行政の持つデータの活用や社会課題、テクノロジーなどのテーマに応じたワークショップ、企業等と連携したセミナー等の開催。</a:t>
            </a:r>
            <a:endParaRPr lang="en-US" altLang="ja-JP" sz="105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52" name="テキスト ボックス 51"/>
          <p:cNvSpPr txBox="1"/>
          <p:nvPr/>
        </p:nvSpPr>
        <p:spPr>
          <a:xfrm>
            <a:off x="338072" y="1274411"/>
            <a:ext cx="8572714" cy="600164"/>
          </a:xfrm>
          <a:prstGeom prst="rect">
            <a:avLst/>
          </a:prstGeom>
          <a:noFill/>
        </p:spPr>
        <p:txBody>
          <a:bodyPr wrap="square" rtlCol="0">
            <a:spAutoFit/>
          </a:bodyPr>
          <a:lstStyle/>
          <a:p>
            <a:pPr marL="88900" indent="-88900">
              <a:buFont typeface="Arial" panose="020B0604020202020204" pitchFamily="34" charset="0"/>
              <a:buChar char="•"/>
              <a:defRPr/>
            </a:pPr>
            <a:r>
              <a:rPr lang="ja-JP" altLang="en-US" sz="1100" dirty="0">
                <a:latin typeface="メイリオ" panose="020B0604030504040204" pitchFamily="50" charset="-128"/>
                <a:ea typeface="メイリオ" panose="020B0604030504040204" pitchFamily="50" charset="-128"/>
              </a:rPr>
              <a:t>スマートシティ実現に向けて、府内</a:t>
            </a:r>
            <a:r>
              <a:rPr lang="en-US" altLang="ja-JP" sz="1100" dirty="0">
                <a:latin typeface="メイリオ" panose="020B0604030504040204" pitchFamily="50" charset="-128"/>
                <a:ea typeface="メイリオ" panose="020B0604030504040204" pitchFamily="50" charset="-128"/>
              </a:rPr>
              <a:t>43</a:t>
            </a:r>
            <a:r>
              <a:rPr lang="ja-JP" altLang="en-US" sz="1100" dirty="0">
                <a:latin typeface="メイリオ" panose="020B0604030504040204" pitchFamily="50" charset="-128"/>
                <a:ea typeface="メイリオ" panose="020B0604030504040204" pitchFamily="50" charset="-128"/>
              </a:rPr>
              <a:t>市町村、企業、大学、シビックテック</a:t>
            </a:r>
            <a:r>
              <a:rPr lang="en-US" altLang="ja-JP" sz="1100" baseline="30000" dirty="0">
                <a:latin typeface="メイリオ" panose="020B0604030504040204" pitchFamily="50" charset="-128"/>
                <a:ea typeface="メイリオ" panose="020B0604030504040204" pitchFamily="50" charset="-128"/>
              </a:rPr>
              <a:t>*8</a:t>
            </a:r>
            <a:r>
              <a:rPr lang="ja-JP" altLang="en-US" sz="1100" dirty="0">
                <a:latin typeface="メイリオ" panose="020B0604030504040204" pitchFamily="50" charset="-128"/>
                <a:ea typeface="メイリオ" panose="020B0604030504040204" pitchFamily="50" charset="-128"/>
              </a:rPr>
              <a:t>と連携し、デジタル技術を活用することで地域・社会課題を解決していく公民連携プラットフォームとして令和</a:t>
            </a:r>
            <a:r>
              <a:rPr lang="en-US" altLang="ja-JP" sz="1100" dirty="0">
                <a:latin typeface="メイリオ" panose="020B0604030504040204" pitchFamily="50" charset="-128"/>
                <a:ea typeface="メイリオ" panose="020B0604030504040204" pitchFamily="50" charset="-128"/>
              </a:rPr>
              <a:t>2</a:t>
            </a:r>
            <a:r>
              <a:rPr lang="ja-JP" altLang="en-US" sz="1100" dirty="0">
                <a:latin typeface="メイリオ" panose="020B0604030504040204" pitchFamily="50" charset="-128"/>
                <a:ea typeface="メイリオ" panose="020B0604030504040204" pitchFamily="50" charset="-128"/>
              </a:rPr>
              <a:t>年</a:t>
            </a:r>
            <a:r>
              <a:rPr lang="en-US" altLang="ja-JP" sz="1100" dirty="0">
                <a:latin typeface="メイリオ" panose="020B0604030504040204" pitchFamily="50" charset="-128"/>
                <a:ea typeface="メイリオ" panose="020B0604030504040204" pitchFamily="50" charset="-128"/>
              </a:rPr>
              <a:t>8</a:t>
            </a:r>
            <a:r>
              <a:rPr lang="ja-JP" altLang="en-US" sz="1100" dirty="0">
                <a:latin typeface="メイリオ" panose="020B0604030504040204" pitchFamily="50" charset="-128"/>
                <a:ea typeface="メイリオ" panose="020B0604030504040204" pitchFamily="50" charset="-128"/>
              </a:rPr>
              <a:t>月に設立。</a:t>
            </a:r>
            <a:endParaRPr lang="en-US" altLang="ja-JP" sz="1100" dirty="0">
              <a:latin typeface="メイリオ" panose="020B0604030504040204" pitchFamily="50" charset="-128"/>
              <a:ea typeface="メイリオ" panose="020B0604030504040204" pitchFamily="50" charset="-128"/>
            </a:endParaRPr>
          </a:p>
          <a:p>
            <a:pPr marL="88900" indent="-88900">
              <a:buFont typeface="Arial" panose="020B0604020202020204" pitchFamily="34" charset="0"/>
              <a:buChar char="•"/>
              <a:defRPr/>
            </a:pPr>
            <a:r>
              <a:rPr lang="en-US" altLang="ja-JP" sz="1100" dirty="0">
                <a:latin typeface="メイリオ" panose="020B0604030504040204" pitchFamily="50" charset="-128"/>
                <a:ea typeface="メイリオ" panose="020B0604030504040204" pitchFamily="50" charset="-128"/>
              </a:rPr>
              <a:t>466</a:t>
            </a:r>
            <a:r>
              <a:rPr lang="ja-JP" altLang="en-US" sz="1100" dirty="0">
                <a:latin typeface="メイリオ" panose="020B0604030504040204" pitchFamily="50" charset="-128"/>
                <a:ea typeface="メイリオ" panose="020B0604030504040204" pitchFamily="50" charset="-128"/>
              </a:rPr>
              <a:t>企業・団体が参画 （自治体では日本最大規模）（</a:t>
            </a:r>
            <a:r>
              <a:rPr lang="en-US" altLang="ja-JP" sz="1100" dirty="0">
                <a:latin typeface="メイリオ" panose="020B0604030504040204" pitchFamily="50" charset="-128"/>
                <a:ea typeface="メイリオ" panose="020B0604030504040204" pitchFamily="50" charset="-128"/>
              </a:rPr>
              <a:t>R4.12</a:t>
            </a:r>
            <a:r>
              <a:rPr lang="ja-JP" altLang="en-US" sz="1100" dirty="0">
                <a:latin typeface="メイリオ" panose="020B0604030504040204" pitchFamily="50" charset="-128"/>
                <a:ea typeface="メイリオ" panose="020B0604030504040204" pitchFamily="50" charset="-128"/>
              </a:rPr>
              <a:t>末時点）。</a:t>
            </a:r>
            <a:r>
              <a:rPr lang="en-US" altLang="ja-JP" sz="1100" dirty="0">
                <a:latin typeface="メイリオ" panose="020B0604030504040204" pitchFamily="50" charset="-128"/>
                <a:ea typeface="メイリオ" panose="020B0604030504040204" pitchFamily="50" charset="-128"/>
              </a:rPr>
              <a:t>  </a:t>
            </a:r>
          </a:p>
        </p:txBody>
      </p:sp>
      <p:sp>
        <p:nvSpPr>
          <p:cNvPr id="16" name="角丸四角形 15"/>
          <p:cNvSpPr/>
          <p:nvPr/>
        </p:nvSpPr>
        <p:spPr>
          <a:xfrm>
            <a:off x="7768" y="1937354"/>
            <a:ext cx="1620180" cy="335039"/>
          </a:xfrm>
          <a:prstGeom prst="roundRect">
            <a:avLst/>
          </a:prstGeom>
          <a:noFill/>
          <a:ln w="190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■取組みの概要</a:t>
            </a:r>
          </a:p>
        </p:txBody>
      </p:sp>
      <p:sp>
        <p:nvSpPr>
          <p:cNvPr id="35" name="角丸四角形 34"/>
          <p:cNvSpPr/>
          <p:nvPr/>
        </p:nvSpPr>
        <p:spPr>
          <a:xfrm>
            <a:off x="5373862" y="2225607"/>
            <a:ext cx="1946032" cy="212845"/>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algn="ctr" defTabSz="457189">
              <a:defRPr/>
            </a:pPr>
            <a:r>
              <a:rPr kumimoji="0" lang="ja-JP" altLang="en-US" sz="1100" b="1" kern="0" dirty="0">
                <a:latin typeface="Meiryo UI" panose="020B0604030504040204" pitchFamily="50" charset="-128"/>
                <a:ea typeface="Meiryo UI" panose="020B0604030504040204" pitchFamily="50" charset="-128"/>
              </a:rPr>
              <a:t>ワークショップ・セミナー開催</a:t>
            </a:r>
            <a:endParaRPr kumimoji="0" lang="en-US" altLang="ja-JP" sz="1100" b="1" kern="0" dirty="0">
              <a:latin typeface="Meiryo UI" panose="020B0604030504040204" pitchFamily="50" charset="-128"/>
              <a:ea typeface="Meiryo UI" panose="020B0604030504040204" pitchFamily="50" charset="-128"/>
            </a:endParaRPr>
          </a:p>
        </p:txBody>
      </p:sp>
      <p:sp>
        <p:nvSpPr>
          <p:cNvPr id="37" name="角丸四角形 36"/>
          <p:cNvSpPr/>
          <p:nvPr/>
        </p:nvSpPr>
        <p:spPr>
          <a:xfrm>
            <a:off x="5391068" y="5740661"/>
            <a:ext cx="907839" cy="216507"/>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algn="ctr" defTabSz="457189">
              <a:defRPr/>
            </a:pPr>
            <a:r>
              <a:rPr kumimoji="0" lang="ja-JP" altLang="en-US" sz="1100" b="1" kern="0" dirty="0">
                <a:latin typeface="Meiryo UI" panose="020B0604030504040204" pitchFamily="50" charset="-128"/>
                <a:ea typeface="Meiryo UI" panose="020B0604030504040204" pitchFamily="50" charset="-128"/>
              </a:rPr>
              <a:t>情報発信</a:t>
            </a:r>
            <a:endParaRPr kumimoji="0" lang="en-US" altLang="ja-JP" sz="1100" b="1" kern="0" dirty="0">
              <a:latin typeface="Meiryo UI" panose="020B0604030504040204" pitchFamily="50" charset="-128"/>
              <a:ea typeface="Meiryo UI" panose="020B0604030504040204" pitchFamily="50" charset="-128"/>
            </a:endParaRPr>
          </a:p>
        </p:txBody>
      </p:sp>
      <p:sp>
        <p:nvSpPr>
          <p:cNvPr id="44" name="角丸四角形 43"/>
          <p:cNvSpPr/>
          <p:nvPr/>
        </p:nvSpPr>
        <p:spPr>
          <a:xfrm>
            <a:off x="386537" y="2228963"/>
            <a:ext cx="1847529" cy="216000"/>
          </a:xfrm>
          <a:prstGeom prst="roundRect">
            <a:avLst/>
          </a:prstGeom>
          <a:solidFill>
            <a:sysClr val="window" lastClr="FFFFFF"/>
          </a:solidFill>
          <a:ln w="31750" cap="flat" cmpd="sng" algn="ctr">
            <a:solidFill>
              <a:schemeClr val="accent1"/>
            </a:solidFill>
            <a:prstDash val="solid"/>
            <a:miter lim="800000"/>
          </a:ln>
          <a:effectLst/>
        </p:spPr>
        <p:txBody>
          <a:bodyPr vert="horz" lIns="36000" rIns="36000" rtlCol="0" anchor="ctr"/>
          <a:lstStyle/>
          <a:p>
            <a:pPr algn="ctr" defTabSz="457189">
              <a:defRPr/>
            </a:pPr>
            <a:r>
              <a:rPr kumimoji="0" lang="en-US" altLang="ja-JP" sz="1100" b="1" kern="0" dirty="0">
                <a:latin typeface="Meiryo UI" panose="020B0604030504040204" pitchFamily="50" charset="-128"/>
                <a:ea typeface="Meiryo UI" panose="020B0604030504040204" pitchFamily="50" charset="-128"/>
              </a:rPr>
              <a:t>OSPF </a:t>
            </a:r>
            <a:r>
              <a:rPr kumimoji="0" lang="ja-JP" altLang="en-US" sz="1100" b="1" kern="0" dirty="0">
                <a:latin typeface="Meiryo UI" panose="020B0604030504040204" pitchFamily="50" charset="-128"/>
                <a:ea typeface="Meiryo UI" panose="020B0604030504040204" pitchFamily="50" charset="-128"/>
              </a:rPr>
              <a:t>プロジェクトの推進</a:t>
            </a:r>
            <a:endParaRPr kumimoji="0" lang="en-US" altLang="ja-JP" sz="1100" b="1" kern="0" dirty="0">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FE80C3C5-5465-4074-9E52-18E300E0A302}"/>
              </a:ext>
            </a:extLst>
          </p:cNvPr>
          <p:cNvSpPr txBox="1"/>
          <p:nvPr/>
        </p:nvSpPr>
        <p:spPr>
          <a:xfrm>
            <a:off x="338072" y="6619665"/>
            <a:ext cx="8418492" cy="274720"/>
          </a:xfrm>
          <a:prstGeom prst="rect">
            <a:avLst/>
          </a:prstGeom>
          <a:noFill/>
          <a:ln>
            <a:noFill/>
          </a:ln>
        </p:spPr>
        <p:txBody>
          <a:bodyPr wrap="none" rtlCol="0">
            <a:noAutofit/>
          </a:bodyPr>
          <a:lstStyle/>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(*8)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地域が抱える課題について</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を活用し、市民・企業・技術者等が連携参加して解決していく仕組み。（再掲）</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8469433" y="651376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prstClr val="black"/>
                </a:solidFill>
                <a:latin typeface="Calibri"/>
                <a:ea typeface="ＭＳ Ｐゴシック" panose="020B0600070205080204" pitchFamily="50" charset="-128"/>
              </a:rPr>
              <a:t>25</a:t>
            </a:r>
            <a:endParaRPr lang="ja-JP" altLang="en-US" dirty="0">
              <a:solidFill>
                <a:prstClr val="black"/>
              </a:solidFill>
              <a:latin typeface="Calibri"/>
              <a:ea typeface="ＭＳ Ｐゴシック" panose="020B0600070205080204" pitchFamily="50" charset="-128"/>
            </a:endParaRPr>
          </a:p>
        </p:txBody>
      </p:sp>
      <p:sp>
        <p:nvSpPr>
          <p:cNvPr id="47" name="角丸四角形 46"/>
          <p:cNvSpPr/>
          <p:nvPr/>
        </p:nvSpPr>
        <p:spPr>
          <a:xfrm>
            <a:off x="196532" y="1027378"/>
            <a:ext cx="4871367" cy="335039"/>
          </a:xfrm>
          <a:prstGeom prst="roundRect">
            <a:avLst/>
          </a:prstGeom>
          <a:noFill/>
          <a:ln w="190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大阪スマートシティパートナーズフォーラム（</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OSPF</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a:extLst>
              <a:ext uri="{FF2B5EF4-FFF2-40B4-BE49-F238E27FC236}">
                <a16:creationId xmlns:a16="http://schemas.microsoft.com/office/drawing/2014/main" id="{44BC1697-1533-4942-A015-8708D01023C9}"/>
              </a:ext>
            </a:extLst>
          </p:cNvPr>
          <p:cNvSpPr txBox="1"/>
          <p:nvPr/>
        </p:nvSpPr>
        <p:spPr>
          <a:xfrm>
            <a:off x="432423" y="2491881"/>
            <a:ext cx="4677808" cy="577081"/>
          </a:xfrm>
          <a:prstGeom prst="rect">
            <a:avLst/>
          </a:prstGeom>
          <a:noFill/>
        </p:spPr>
        <p:txBody>
          <a:bodyPr wrap="square">
            <a:spAutoFit/>
          </a:bodyPr>
          <a:lstStyle/>
          <a:p>
            <a:pPr defTabSz="685783">
              <a:defRPr/>
            </a:pPr>
            <a:r>
              <a:rPr lang="ja-JP" altLang="en-US" sz="1050" dirty="0">
                <a:solidFill>
                  <a:prstClr val="black"/>
                </a:solidFill>
                <a:latin typeface="メイリオ" panose="020B0604030504040204" pitchFamily="50" charset="-128"/>
                <a:ea typeface="メイリオ" panose="020B0604030504040204" pitchFamily="50" charset="-128"/>
              </a:rPr>
              <a:t>コーディネーター企業を中心に各分野の課題解決に向けた</a:t>
            </a:r>
            <a:r>
              <a:rPr lang="en-US" altLang="ja-JP" sz="1050" dirty="0">
                <a:solidFill>
                  <a:prstClr val="black"/>
                </a:solidFill>
                <a:latin typeface="メイリオ" panose="020B0604030504040204" pitchFamily="50" charset="-128"/>
                <a:ea typeface="メイリオ" panose="020B0604030504040204" pitchFamily="50" charset="-128"/>
              </a:rPr>
              <a:t>n</a:t>
            </a:r>
            <a:r>
              <a:rPr lang="ja-JP" altLang="en-US" sz="1050" dirty="0">
                <a:solidFill>
                  <a:prstClr val="black"/>
                </a:solidFill>
                <a:latin typeface="メイリオ" panose="020B0604030504040204" pitchFamily="50" charset="-128"/>
                <a:ea typeface="メイリオ" panose="020B0604030504040204" pitchFamily="50" charset="-128"/>
              </a:rPr>
              <a:t>対</a:t>
            </a:r>
            <a:r>
              <a:rPr lang="en-US" altLang="ja-JP" sz="1050" dirty="0">
                <a:solidFill>
                  <a:prstClr val="black"/>
                </a:solidFill>
                <a:latin typeface="メイリオ" panose="020B0604030504040204" pitchFamily="50" charset="-128"/>
                <a:ea typeface="メイリオ" panose="020B0604030504040204" pitchFamily="50" charset="-128"/>
              </a:rPr>
              <a:t>n</a:t>
            </a:r>
            <a:r>
              <a:rPr lang="ja-JP" altLang="en-US" sz="1050" dirty="0">
                <a:solidFill>
                  <a:prstClr val="black"/>
                </a:solidFill>
                <a:latin typeface="メイリオ" panose="020B0604030504040204" pitchFamily="50" charset="-128"/>
                <a:ea typeface="メイリオ" panose="020B0604030504040204" pitchFamily="50" charset="-128"/>
              </a:rPr>
              <a:t>（複数企業対複数市町村）のサービス・ビジネスモデルを実証・実装する。横断的なテーマについては相互に連携。</a:t>
            </a:r>
            <a:endParaRPr lang="en-US" altLang="ja-JP" sz="788" dirty="0">
              <a:solidFill>
                <a:prstClr val="black"/>
              </a:solidFill>
              <a:latin typeface="メイリオ" panose="020B0604030504040204" pitchFamily="50" charset="-128"/>
              <a:ea typeface="メイリオ" panose="020B0604030504040204" pitchFamily="50" charset="-128"/>
            </a:endParaRPr>
          </a:p>
        </p:txBody>
      </p:sp>
      <p:sp>
        <p:nvSpPr>
          <p:cNvPr id="84" name="テキスト ボックス 83"/>
          <p:cNvSpPr txBox="1"/>
          <p:nvPr/>
        </p:nvSpPr>
        <p:spPr>
          <a:xfrm>
            <a:off x="4076945" y="3879050"/>
            <a:ext cx="280058" cy="213585"/>
          </a:xfrm>
          <a:prstGeom prst="rect">
            <a:avLst/>
          </a:prstGeom>
          <a:noFill/>
        </p:spPr>
        <p:txBody>
          <a:bodyPr wrap="square" rtlCol="0">
            <a:spAutoFit/>
          </a:bodyPr>
          <a:lstStyle/>
          <a:p>
            <a:r>
              <a:rPr lang="en-US" altLang="ja-JP" sz="788" dirty="0"/>
              <a:t>※</a:t>
            </a:r>
            <a:endParaRPr lang="ja-JP" altLang="en-US" sz="788" dirty="0"/>
          </a:p>
        </p:txBody>
      </p:sp>
      <p:grpSp>
        <p:nvGrpSpPr>
          <p:cNvPr id="4" name="グループ化 3">
            <a:extLst>
              <a:ext uri="{FF2B5EF4-FFF2-40B4-BE49-F238E27FC236}">
                <a16:creationId xmlns:a16="http://schemas.microsoft.com/office/drawing/2014/main" id="{9525E9A1-74AC-4757-91F0-21FDB88587E1}"/>
              </a:ext>
            </a:extLst>
          </p:cNvPr>
          <p:cNvGrpSpPr/>
          <p:nvPr/>
        </p:nvGrpSpPr>
        <p:grpSpPr>
          <a:xfrm>
            <a:off x="295579" y="3037709"/>
            <a:ext cx="5201626" cy="1171188"/>
            <a:chOff x="228867" y="2893089"/>
            <a:chExt cx="5201626" cy="1171188"/>
          </a:xfrm>
        </p:grpSpPr>
        <p:sp>
          <p:nvSpPr>
            <p:cNvPr id="33" name="正方形/長方形 32">
              <a:extLst>
                <a:ext uri="{FF2B5EF4-FFF2-40B4-BE49-F238E27FC236}">
                  <a16:creationId xmlns:a16="http://schemas.microsoft.com/office/drawing/2014/main" id="{BCDC4053-43C9-4675-B753-8085147D5E37}"/>
                </a:ext>
              </a:extLst>
            </p:cNvPr>
            <p:cNvSpPr/>
            <p:nvPr/>
          </p:nvSpPr>
          <p:spPr>
            <a:xfrm>
              <a:off x="228867" y="2961348"/>
              <a:ext cx="945272" cy="962455"/>
            </a:xfrm>
            <a:prstGeom prst="rect">
              <a:avLst/>
            </a:prstGeom>
            <a:gradFill>
              <a:gsLst>
                <a:gs pos="0">
                  <a:schemeClr val="accent5">
                    <a:lumMod val="75000"/>
                  </a:scheme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algn="ctr" defTabSz="685783">
                <a:defRPr/>
              </a:pPr>
              <a:r>
                <a:rPr lang="ja-JP" altLang="en-US" sz="900" b="1" dirty="0">
                  <a:solidFill>
                    <a:prstClr val="white"/>
                  </a:solidFill>
                  <a:latin typeface="メイリオ" panose="020B0604030504040204" pitchFamily="50" charset="-128"/>
                  <a:ea typeface="メイリオ" panose="020B0604030504040204" pitchFamily="50" charset="-128"/>
                </a:rPr>
                <a:t>令和</a:t>
              </a:r>
              <a:r>
                <a:rPr lang="en-US" altLang="ja-JP" sz="900" b="1" dirty="0">
                  <a:solidFill>
                    <a:prstClr val="white"/>
                  </a:solidFill>
                  <a:latin typeface="メイリオ" panose="020B0604030504040204" pitchFamily="50" charset="-128"/>
                  <a:ea typeface="メイリオ" panose="020B0604030504040204" pitchFamily="50" charset="-128"/>
                </a:rPr>
                <a:t>4</a:t>
              </a:r>
              <a:r>
                <a:rPr lang="ja-JP" altLang="en-US" sz="900" b="1" dirty="0">
                  <a:solidFill>
                    <a:prstClr val="white"/>
                  </a:solidFill>
                  <a:latin typeface="メイリオ" panose="020B0604030504040204" pitchFamily="50" charset="-128"/>
                  <a:ea typeface="メイリオ" panose="020B0604030504040204" pitchFamily="50" charset="-128"/>
                </a:rPr>
                <a:t>年度</a:t>
              </a:r>
              <a:endParaRPr lang="en-US" altLang="ja-JP" sz="900" b="1" dirty="0">
                <a:solidFill>
                  <a:prstClr val="white"/>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white"/>
                  </a:solidFill>
                  <a:latin typeface="メイリオ" panose="020B0604030504040204" pitchFamily="50" charset="-128"/>
                  <a:ea typeface="メイリオ" panose="020B0604030504040204" pitchFamily="50" charset="-128"/>
                </a:rPr>
                <a:t>プロジェクト</a:t>
              </a:r>
              <a:endParaRPr lang="en-US" altLang="ja-JP" sz="900" b="1" dirty="0">
                <a:solidFill>
                  <a:prstClr val="white"/>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white"/>
                  </a:solidFill>
                  <a:latin typeface="メイリオ" panose="020B0604030504040204" pitchFamily="50" charset="-128"/>
                  <a:ea typeface="メイリオ" panose="020B0604030504040204" pitchFamily="50" charset="-128"/>
                </a:rPr>
                <a:t>分野</a:t>
              </a:r>
            </a:p>
          </p:txBody>
        </p:sp>
        <p:sp>
          <p:nvSpPr>
            <p:cNvPr id="34" name="角丸四角形 21">
              <a:extLst>
                <a:ext uri="{FF2B5EF4-FFF2-40B4-BE49-F238E27FC236}">
                  <a16:creationId xmlns:a16="http://schemas.microsoft.com/office/drawing/2014/main" id="{5C68C45C-F6D9-4041-A605-331A5977755B}"/>
                </a:ext>
              </a:extLst>
            </p:cNvPr>
            <p:cNvSpPr/>
            <p:nvPr/>
          </p:nvSpPr>
          <p:spPr>
            <a:xfrm>
              <a:off x="1227771" y="3026111"/>
              <a:ext cx="972000"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 tIns="54000" rIns="54000" bIns="54000" rtlCol="0" anchor="b" anchorCtr="1"/>
            <a:lstStyle/>
            <a:p>
              <a:pPr algn="ctr" defTabSz="685783">
                <a:defRPr/>
              </a:pPr>
              <a:endParaRPr lang="en-US" altLang="ja-JP" sz="11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スマート</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ヘルスシティ</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38" name="角丸四角形 14">
              <a:extLst>
                <a:ext uri="{FF2B5EF4-FFF2-40B4-BE49-F238E27FC236}">
                  <a16:creationId xmlns:a16="http://schemas.microsoft.com/office/drawing/2014/main" id="{097E15CC-E523-49EC-8C8C-8B5195EE0DB8}"/>
                </a:ext>
              </a:extLst>
            </p:cNvPr>
            <p:cNvSpPr/>
            <p:nvPr/>
          </p:nvSpPr>
          <p:spPr>
            <a:xfrm>
              <a:off x="2236857" y="3026111"/>
              <a:ext cx="972000"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r>
                <a:rPr lang="ja-JP" altLang="en-US" sz="825" b="1" dirty="0">
                  <a:solidFill>
                    <a:prstClr val="black"/>
                  </a:solidFill>
                  <a:latin typeface="メイリオ" panose="020B0604030504040204" pitchFamily="50" charset="-128"/>
                  <a:ea typeface="メイリオ" panose="020B0604030504040204" pitchFamily="50" charset="-128"/>
                </a:rPr>
                <a:t>高齢者にやさしい</a:t>
              </a:r>
              <a:endParaRPr lang="en-US" altLang="ja-JP" sz="825"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825" b="1" dirty="0">
                  <a:solidFill>
                    <a:prstClr val="black"/>
                  </a:solidFill>
                  <a:latin typeface="メイリオ" panose="020B0604030504040204" pitchFamily="50" charset="-128"/>
                  <a:ea typeface="メイリオ" panose="020B0604030504040204" pitchFamily="50" charset="-128"/>
                </a:rPr>
                <a:t>まちづくり</a:t>
              </a:r>
              <a:endParaRPr lang="en-US" altLang="ja-JP" sz="825" b="1" dirty="0">
                <a:solidFill>
                  <a:prstClr val="black"/>
                </a:solidFill>
                <a:latin typeface="メイリオ" panose="020B0604030504040204" pitchFamily="50" charset="-128"/>
                <a:ea typeface="メイリオ" panose="020B0604030504040204" pitchFamily="50" charset="-128"/>
              </a:endParaRPr>
            </a:p>
          </p:txBody>
        </p:sp>
        <p:sp>
          <p:nvSpPr>
            <p:cNvPr id="39" name="角丸四角形 18">
              <a:extLst>
                <a:ext uri="{FF2B5EF4-FFF2-40B4-BE49-F238E27FC236}">
                  <a16:creationId xmlns:a16="http://schemas.microsoft.com/office/drawing/2014/main" id="{3B3E21ED-A451-4115-A0F4-36A9EFF17162}"/>
                </a:ext>
              </a:extLst>
            </p:cNvPr>
            <p:cNvSpPr/>
            <p:nvPr/>
          </p:nvSpPr>
          <p:spPr>
            <a:xfrm>
              <a:off x="3254002" y="3026111"/>
              <a:ext cx="972000"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子育てしやすい</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まちづくり</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40" name="角丸四角形 24">
              <a:extLst>
                <a:ext uri="{FF2B5EF4-FFF2-40B4-BE49-F238E27FC236}">
                  <a16:creationId xmlns:a16="http://schemas.microsoft.com/office/drawing/2014/main" id="{76A7A6EF-1BD8-4898-BFBE-4904FBEF3BF8}"/>
                </a:ext>
              </a:extLst>
            </p:cNvPr>
            <p:cNvSpPr/>
            <p:nvPr/>
          </p:nvSpPr>
          <p:spPr>
            <a:xfrm>
              <a:off x="4282292" y="3026111"/>
              <a:ext cx="972000"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移動がスムーズな</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まちづくり</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41" name="角丸四角形 20">
              <a:extLst>
                <a:ext uri="{FF2B5EF4-FFF2-40B4-BE49-F238E27FC236}">
                  <a16:creationId xmlns:a16="http://schemas.microsoft.com/office/drawing/2014/main" id="{AA210153-C9A1-4554-89E6-20731EAF9C8A}"/>
                </a:ext>
              </a:extLst>
            </p:cNvPr>
            <p:cNvSpPr/>
            <p:nvPr/>
          </p:nvSpPr>
          <p:spPr>
            <a:xfrm>
              <a:off x="1230454" y="3501207"/>
              <a:ext cx="972000"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　インバウンド</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・観光の再生</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42" name="角丸四角形 32">
              <a:extLst>
                <a:ext uri="{FF2B5EF4-FFF2-40B4-BE49-F238E27FC236}">
                  <a16:creationId xmlns:a16="http://schemas.microsoft.com/office/drawing/2014/main" id="{A43651EA-2BA1-42F6-97FC-D2738E3A9D32}"/>
                </a:ext>
              </a:extLst>
            </p:cNvPr>
            <p:cNvSpPr/>
            <p:nvPr/>
          </p:nvSpPr>
          <p:spPr>
            <a:xfrm>
              <a:off x="2250105" y="3503094"/>
              <a:ext cx="972000"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　大阪ものづくり</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en-US" altLang="ja-JP" sz="900" b="1" dirty="0">
                  <a:solidFill>
                    <a:prstClr val="black"/>
                  </a:solidFill>
                  <a:latin typeface="メイリオ" panose="020B0604030504040204" pitchFamily="50" charset="-128"/>
                  <a:ea typeface="メイリオ" panose="020B0604030504040204" pitchFamily="50" charset="-128"/>
                </a:rPr>
                <a:t>2.0</a:t>
              </a:r>
            </a:p>
          </p:txBody>
        </p:sp>
        <p:sp>
          <p:nvSpPr>
            <p:cNvPr id="45" name="角丸四角形 30">
              <a:extLst>
                <a:ext uri="{FF2B5EF4-FFF2-40B4-BE49-F238E27FC236}">
                  <a16:creationId xmlns:a16="http://schemas.microsoft.com/office/drawing/2014/main" id="{786A2B00-C4B9-45A8-907A-C95F8178B14F}"/>
                </a:ext>
              </a:extLst>
            </p:cNvPr>
            <p:cNvSpPr/>
            <p:nvPr/>
          </p:nvSpPr>
          <p:spPr>
            <a:xfrm>
              <a:off x="4282292" y="3511016"/>
              <a:ext cx="972000" cy="393284"/>
            </a:xfrm>
            <a:prstGeom prst="roundRect">
              <a:avLst>
                <a:gd name="adj" fmla="val 0"/>
              </a:avLst>
            </a:prstGeom>
            <a:no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データ利活用</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46" name="角丸四角形 30">
              <a:extLst>
                <a:ext uri="{FF2B5EF4-FFF2-40B4-BE49-F238E27FC236}">
                  <a16:creationId xmlns:a16="http://schemas.microsoft.com/office/drawing/2014/main" id="{36A837E8-753E-4545-A4FB-07849EADD85C}"/>
                </a:ext>
              </a:extLst>
            </p:cNvPr>
            <p:cNvSpPr/>
            <p:nvPr/>
          </p:nvSpPr>
          <p:spPr>
            <a:xfrm>
              <a:off x="3266792" y="3505150"/>
              <a:ext cx="972000"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　安全・安心な</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まちづくり</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grpSp>
          <p:nvGrpSpPr>
            <p:cNvPr id="51" name="グループ化 50">
              <a:extLst>
                <a:ext uri="{FF2B5EF4-FFF2-40B4-BE49-F238E27FC236}">
                  <a16:creationId xmlns:a16="http://schemas.microsoft.com/office/drawing/2014/main" id="{952013A7-C684-699A-878D-586F115734F1}"/>
                </a:ext>
              </a:extLst>
            </p:cNvPr>
            <p:cNvGrpSpPr/>
            <p:nvPr/>
          </p:nvGrpSpPr>
          <p:grpSpPr>
            <a:xfrm>
              <a:off x="1211225" y="2894263"/>
              <a:ext cx="190102" cy="190102"/>
              <a:chOff x="586029" y="4976368"/>
              <a:chExt cx="253469" cy="253469"/>
            </a:xfrm>
          </p:grpSpPr>
          <p:sp>
            <p:nvSpPr>
              <p:cNvPr id="55" name="角丸四角形 54">
                <a:extLst>
                  <a:ext uri="{FF2B5EF4-FFF2-40B4-BE49-F238E27FC236}">
                    <a16:creationId xmlns:a16="http://schemas.microsoft.com/office/drawing/2014/main" id="{DF832E86-2B71-2314-B58B-953E6A90B387}"/>
                  </a:ext>
                </a:extLst>
              </p:cNvPr>
              <p:cNvSpPr/>
              <p:nvPr/>
            </p:nvSpPr>
            <p:spPr>
              <a:xfrm>
                <a:off x="586029" y="4976368"/>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56" name="図 55">
                <a:extLst>
                  <a:ext uri="{FF2B5EF4-FFF2-40B4-BE49-F238E27FC236}">
                    <a16:creationId xmlns:a16="http://schemas.microsoft.com/office/drawing/2014/main" id="{400BABF1-1115-9D42-546E-9F84940F162D}"/>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631249" y="5023028"/>
                <a:ext cx="163028" cy="163028"/>
              </a:xfrm>
              <a:prstGeom prst="rect">
                <a:avLst/>
              </a:prstGeom>
            </p:spPr>
          </p:pic>
        </p:grpSp>
        <p:grpSp>
          <p:nvGrpSpPr>
            <p:cNvPr id="57" name="グループ化 56">
              <a:extLst>
                <a:ext uri="{FF2B5EF4-FFF2-40B4-BE49-F238E27FC236}">
                  <a16:creationId xmlns:a16="http://schemas.microsoft.com/office/drawing/2014/main" id="{5910E58E-EC3B-2C60-679E-DC7305C9C847}"/>
                </a:ext>
              </a:extLst>
            </p:cNvPr>
            <p:cNvGrpSpPr/>
            <p:nvPr/>
          </p:nvGrpSpPr>
          <p:grpSpPr>
            <a:xfrm>
              <a:off x="2218461" y="2893089"/>
              <a:ext cx="190102" cy="190102"/>
              <a:chOff x="3278015" y="4239660"/>
              <a:chExt cx="253469" cy="253468"/>
            </a:xfrm>
          </p:grpSpPr>
          <p:sp>
            <p:nvSpPr>
              <p:cNvPr id="58" name="角丸四角形 57">
                <a:extLst>
                  <a:ext uri="{FF2B5EF4-FFF2-40B4-BE49-F238E27FC236}">
                    <a16:creationId xmlns:a16="http://schemas.microsoft.com/office/drawing/2014/main" id="{2C1C5271-6163-8F1E-1E49-10E9D5BADEA8}"/>
                  </a:ext>
                </a:extLst>
              </p:cNvPr>
              <p:cNvSpPr/>
              <p:nvPr/>
            </p:nvSpPr>
            <p:spPr>
              <a:xfrm>
                <a:off x="3278015" y="4239660"/>
                <a:ext cx="253469" cy="253468"/>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59" name="図 58">
                <a:extLst>
                  <a:ext uri="{FF2B5EF4-FFF2-40B4-BE49-F238E27FC236}">
                    <a16:creationId xmlns:a16="http://schemas.microsoft.com/office/drawing/2014/main" id="{D100067B-D528-E721-9DF8-8D52B1991318}"/>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3312467" y="4257233"/>
                <a:ext cx="208646" cy="208648"/>
              </a:xfrm>
              <a:prstGeom prst="rect">
                <a:avLst/>
              </a:prstGeom>
            </p:spPr>
          </p:pic>
        </p:grpSp>
        <p:grpSp>
          <p:nvGrpSpPr>
            <p:cNvPr id="60" name="グループ化 59">
              <a:extLst>
                <a:ext uri="{FF2B5EF4-FFF2-40B4-BE49-F238E27FC236}">
                  <a16:creationId xmlns:a16="http://schemas.microsoft.com/office/drawing/2014/main" id="{C11FDBBD-B3ED-6DC2-603B-DB8147E9D972}"/>
                </a:ext>
              </a:extLst>
            </p:cNvPr>
            <p:cNvGrpSpPr/>
            <p:nvPr/>
          </p:nvGrpSpPr>
          <p:grpSpPr>
            <a:xfrm>
              <a:off x="3244612" y="2893089"/>
              <a:ext cx="190102" cy="190102"/>
              <a:chOff x="5524646" y="4219606"/>
              <a:chExt cx="253469" cy="253469"/>
            </a:xfrm>
          </p:grpSpPr>
          <p:sp>
            <p:nvSpPr>
              <p:cNvPr id="61" name="角丸四角形 60">
                <a:extLst>
                  <a:ext uri="{FF2B5EF4-FFF2-40B4-BE49-F238E27FC236}">
                    <a16:creationId xmlns:a16="http://schemas.microsoft.com/office/drawing/2014/main" id="{A00F5F3D-D410-061D-3EB0-5FFCE1684061}"/>
                  </a:ext>
                </a:extLst>
              </p:cNvPr>
              <p:cNvSpPr/>
              <p:nvPr/>
            </p:nvSpPr>
            <p:spPr>
              <a:xfrm>
                <a:off x="5524646" y="4219606"/>
                <a:ext cx="253469" cy="253469"/>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62" name="図 61">
                <a:extLst>
                  <a:ext uri="{FF2B5EF4-FFF2-40B4-BE49-F238E27FC236}">
                    <a16:creationId xmlns:a16="http://schemas.microsoft.com/office/drawing/2014/main" id="{683FD6F0-18CB-4F39-CC36-0F76F81F9328}"/>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5556211" y="4237134"/>
                <a:ext cx="199205" cy="199205"/>
              </a:xfrm>
              <a:prstGeom prst="rect">
                <a:avLst/>
              </a:prstGeom>
            </p:spPr>
          </p:pic>
        </p:grpSp>
        <p:grpSp>
          <p:nvGrpSpPr>
            <p:cNvPr id="63" name="グループ化 62">
              <a:extLst>
                <a:ext uri="{FF2B5EF4-FFF2-40B4-BE49-F238E27FC236}">
                  <a16:creationId xmlns:a16="http://schemas.microsoft.com/office/drawing/2014/main" id="{885D5EEC-C84E-648B-3BAA-C2BA924C3783}"/>
                </a:ext>
              </a:extLst>
            </p:cNvPr>
            <p:cNvGrpSpPr/>
            <p:nvPr/>
          </p:nvGrpSpPr>
          <p:grpSpPr>
            <a:xfrm>
              <a:off x="4255637" y="2906668"/>
              <a:ext cx="190102" cy="190102"/>
              <a:chOff x="7680899" y="4913770"/>
              <a:chExt cx="253469" cy="253469"/>
            </a:xfrm>
          </p:grpSpPr>
          <p:sp>
            <p:nvSpPr>
              <p:cNvPr id="64" name="角丸四角形 63">
                <a:extLst>
                  <a:ext uri="{FF2B5EF4-FFF2-40B4-BE49-F238E27FC236}">
                    <a16:creationId xmlns:a16="http://schemas.microsoft.com/office/drawing/2014/main" id="{FD5ABF72-D697-4DB9-8247-0413DEBA81F6}"/>
                  </a:ext>
                </a:extLst>
              </p:cNvPr>
              <p:cNvSpPr/>
              <p:nvPr/>
            </p:nvSpPr>
            <p:spPr>
              <a:xfrm>
                <a:off x="7680899" y="4913770"/>
                <a:ext cx="253469" cy="253469"/>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dirty="0">
                  <a:solidFill>
                    <a:prstClr val="white"/>
                  </a:solidFill>
                  <a:latin typeface="游ゴシック" panose="020F0502020204030204"/>
                  <a:ea typeface="游ゴシック" panose="020B0400000000000000" pitchFamily="50" charset="-128"/>
                </a:endParaRPr>
              </a:p>
            </p:txBody>
          </p:sp>
          <p:pic>
            <p:nvPicPr>
              <p:cNvPr id="65" name="図 64">
                <a:extLst>
                  <a:ext uri="{FF2B5EF4-FFF2-40B4-BE49-F238E27FC236}">
                    <a16:creationId xmlns:a16="http://schemas.microsoft.com/office/drawing/2014/main" id="{01B94214-B7C2-AFC6-2295-DB90BC226FF0}"/>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7727356" y="4946521"/>
                <a:ext cx="181416" cy="181416"/>
              </a:xfrm>
              <a:prstGeom prst="rect">
                <a:avLst/>
              </a:prstGeom>
            </p:spPr>
          </p:pic>
        </p:grpSp>
        <p:grpSp>
          <p:nvGrpSpPr>
            <p:cNvPr id="66" name="グループ化 65">
              <a:extLst>
                <a:ext uri="{FF2B5EF4-FFF2-40B4-BE49-F238E27FC236}">
                  <a16:creationId xmlns:a16="http://schemas.microsoft.com/office/drawing/2014/main" id="{9DF668C6-C288-8CBC-4368-D0070273990C}"/>
                </a:ext>
              </a:extLst>
            </p:cNvPr>
            <p:cNvGrpSpPr/>
            <p:nvPr/>
          </p:nvGrpSpPr>
          <p:grpSpPr>
            <a:xfrm>
              <a:off x="1213524" y="3409313"/>
              <a:ext cx="190102" cy="190102"/>
              <a:chOff x="924303" y="6234792"/>
              <a:chExt cx="253469" cy="253470"/>
            </a:xfrm>
          </p:grpSpPr>
          <p:sp>
            <p:nvSpPr>
              <p:cNvPr id="67" name="角丸四角形 66">
                <a:extLst>
                  <a:ext uri="{FF2B5EF4-FFF2-40B4-BE49-F238E27FC236}">
                    <a16:creationId xmlns:a16="http://schemas.microsoft.com/office/drawing/2014/main" id="{692F6713-A2AC-C020-82C1-3D6AA5363FB4}"/>
                  </a:ext>
                </a:extLst>
              </p:cNvPr>
              <p:cNvSpPr/>
              <p:nvPr/>
            </p:nvSpPr>
            <p:spPr>
              <a:xfrm>
                <a:off x="924303" y="6234792"/>
                <a:ext cx="253469" cy="253470"/>
              </a:xfrm>
              <a:prstGeom prst="round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68" name="図 67">
                <a:extLst>
                  <a:ext uri="{FF2B5EF4-FFF2-40B4-BE49-F238E27FC236}">
                    <a16:creationId xmlns:a16="http://schemas.microsoft.com/office/drawing/2014/main" id="{94A087AE-3D6E-5874-4B9E-B56BFC9BF27D}"/>
                  </a:ext>
                </a:extLst>
              </p:cNvPr>
              <p:cNvPicPr>
                <a:picLocks noChangeAspect="1"/>
              </p:cNvPicPr>
              <p:nvPr/>
            </p:nvPicPr>
            <p:blipFill>
              <a:blip r:embed="rId7" cstate="screen">
                <a:biLevel thresh="25000"/>
                <a:extLst>
                  <a:ext uri="{28A0092B-C50C-407E-A947-70E740481C1C}">
                    <a14:useLocalDpi xmlns:a14="http://schemas.microsoft.com/office/drawing/2010/main"/>
                  </a:ext>
                </a:extLst>
              </a:blip>
              <a:stretch>
                <a:fillRect/>
              </a:stretch>
            </p:blipFill>
            <p:spPr>
              <a:xfrm>
                <a:off x="959259" y="6266211"/>
                <a:ext cx="188185" cy="188184"/>
              </a:xfrm>
              <a:prstGeom prst="rect">
                <a:avLst/>
              </a:prstGeom>
            </p:spPr>
          </p:pic>
        </p:grpSp>
        <p:grpSp>
          <p:nvGrpSpPr>
            <p:cNvPr id="75" name="グループ化 74">
              <a:extLst>
                <a:ext uri="{FF2B5EF4-FFF2-40B4-BE49-F238E27FC236}">
                  <a16:creationId xmlns:a16="http://schemas.microsoft.com/office/drawing/2014/main" id="{0667878C-0B11-44A2-7480-0676FD007860}"/>
                </a:ext>
              </a:extLst>
            </p:cNvPr>
            <p:cNvGrpSpPr/>
            <p:nvPr/>
          </p:nvGrpSpPr>
          <p:grpSpPr>
            <a:xfrm>
              <a:off x="2245803" y="3400345"/>
              <a:ext cx="190102" cy="190102"/>
              <a:chOff x="3296771" y="6430038"/>
              <a:chExt cx="253469" cy="253469"/>
            </a:xfrm>
          </p:grpSpPr>
          <p:sp>
            <p:nvSpPr>
              <p:cNvPr id="76" name="角丸四角形 75">
                <a:extLst>
                  <a:ext uri="{FF2B5EF4-FFF2-40B4-BE49-F238E27FC236}">
                    <a16:creationId xmlns:a16="http://schemas.microsoft.com/office/drawing/2014/main" id="{28BF6FA5-4226-7906-0A77-123BD5DE1519}"/>
                  </a:ext>
                </a:extLst>
              </p:cNvPr>
              <p:cNvSpPr/>
              <p:nvPr/>
            </p:nvSpPr>
            <p:spPr>
              <a:xfrm>
                <a:off x="3296771" y="6430038"/>
                <a:ext cx="253469" cy="253469"/>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77" name="図 76">
                <a:extLst>
                  <a:ext uri="{FF2B5EF4-FFF2-40B4-BE49-F238E27FC236}">
                    <a16:creationId xmlns:a16="http://schemas.microsoft.com/office/drawing/2014/main" id="{315B687C-E6DE-9EAF-6924-6E09D1FE1224}"/>
                  </a:ext>
                </a:extLst>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3355839" y="6475953"/>
                <a:ext cx="152806" cy="152806"/>
              </a:xfrm>
              <a:prstGeom prst="rect">
                <a:avLst/>
              </a:prstGeom>
            </p:spPr>
          </p:pic>
        </p:grpSp>
        <p:sp>
          <p:nvSpPr>
            <p:cNvPr id="80" name="テキスト ボックス 79"/>
            <p:cNvSpPr txBox="1"/>
            <p:nvPr/>
          </p:nvSpPr>
          <p:spPr>
            <a:xfrm>
              <a:off x="1978235" y="3725955"/>
              <a:ext cx="280058" cy="213585"/>
            </a:xfrm>
            <a:prstGeom prst="rect">
              <a:avLst/>
            </a:prstGeom>
            <a:noFill/>
          </p:spPr>
          <p:txBody>
            <a:bodyPr wrap="square" rtlCol="0">
              <a:spAutoFit/>
            </a:bodyPr>
            <a:lstStyle/>
            <a:p>
              <a:r>
                <a:rPr lang="en-US" altLang="ja-JP" sz="788" dirty="0"/>
                <a:t>※</a:t>
              </a:r>
              <a:endParaRPr lang="ja-JP" altLang="en-US" sz="788" dirty="0"/>
            </a:p>
          </p:txBody>
        </p:sp>
        <p:sp>
          <p:nvSpPr>
            <p:cNvPr id="81" name="テキスト ボックス 80"/>
            <p:cNvSpPr txBox="1"/>
            <p:nvPr/>
          </p:nvSpPr>
          <p:spPr>
            <a:xfrm>
              <a:off x="4012262" y="3239375"/>
              <a:ext cx="280058" cy="213585"/>
            </a:xfrm>
            <a:prstGeom prst="rect">
              <a:avLst/>
            </a:prstGeom>
            <a:noFill/>
          </p:spPr>
          <p:txBody>
            <a:bodyPr wrap="square" rtlCol="0">
              <a:spAutoFit/>
            </a:bodyPr>
            <a:lstStyle/>
            <a:p>
              <a:r>
                <a:rPr lang="en-US" altLang="ja-JP" sz="788" dirty="0"/>
                <a:t>※</a:t>
              </a:r>
              <a:endParaRPr lang="ja-JP" altLang="en-US" sz="788" dirty="0"/>
            </a:p>
          </p:txBody>
        </p:sp>
        <p:sp>
          <p:nvSpPr>
            <p:cNvPr id="83" name="テキスト ボックス 82"/>
            <p:cNvSpPr txBox="1"/>
            <p:nvPr/>
          </p:nvSpPr>
          <p:spPr>
            <a:xfrm>
              <a:off x="5028480" y="3239375"/>
              <a:ext cx="280058" cy="213585"/>
            </a:xfrm>
            <a:prstGeom prst="rect">
              <a:avLst/>
            </a:prstGeom>
            <a:noFill/>
          </p:spPr>
          <p:txBody>
            <a:bodyPr wrap="square" rtlCol="0">
              <a:spAutoFit/>
            </a:bodyPr>
            <a:lstStyle/>
            <a:p>
              <a:r>
                <a:rPr lang="en-US" altLang="ja-JP" sz="788" dirty="0"/>
                <a:t>※</a:t>
              </a:r>
              <a:endParaRPr lang="ja-JP" altLang="en-US" sz="788" dirty="0"/>
            </a:p>
          </p:txBody>
        </p:sp>
        <p:sp>
          <p:nvSpPr>
            <p:cNvPr id="85" name="テキスト ボックス 84"/>
            <p:cNvSpPr txBox="1"/>
            <p:nvPr/>
          </p:nvSpPr>
          <p:spPr>
            <a:xfrm>
              <a:off x="4313743" y="3943025"/>
              <a:ext cx="1116750" cy="121252"/>
            </a:xfrm>
            <a:prstGeom prst="rect">
              <a:avLst/>
            </a:prstGeom>
            <a:noFill/>
          </p:spPr>
          <p:txBody>
            <a:bodyPr wrap="square" lIns="0" tIns="0" rIns="0" bIns="0" rtlCol="0">
              <a:spAutoFit/>
            </a:bodyPr>
            <a:lstStyle/>
            <a:p>
              <a:r>
                <a:rPr lang="en-US" altLang="ja-JP" sz="788" dirty="0"/>
                <a:t>※ </a:t>
              </a:r>
              <a:r>
                <a:rPr lang="ja-JP" altLang="en-US" sz="788" dirty="0"/>
                <a:t>ワーキンググループ</a:t>
              </a:r>
            </a:p>
          </p:txBody>
        </p:sp>
      </p:grpSp>
      <p:grpSp>
        <p:nvGrpSpPr>
          <p:cNvPr id="72" name="グループ化 71">
            <a:extLst>
              <a:ext uri="{FF2B5EF4-FFF2-40B4-BE49-F238E27FC236}">
                <a16:creationId xmlns:a16="http://schemas.microsoft.com/office/drawing/2014/main" id="{119BBD54-EFF2-51A4-25C4-38F420B3549E}"/>
              </a:ext>
            </a:extLst>
          </p:cNvPr>
          <p:cNvGrpSpPr/>
          <p:nvPr/>
        </p:nvGrpSpPr>
        <p:grpSpPr>
          <a:xfrm>
            <a:off x="4343645" y="3558879"/>
            <a:ext cx="190102" cy="190102"/>
            <a:chOff x="7674754" y="6304797"/>
            <a:chExt cx="253469" cy="253469"/>
          </a:xfrm>
        </p:grpSpPr>
        <p:sp>
          <p:nvSpPr>
            <p:cNvPr id="73" name="角丸四角形 72">
              <a:extLst>
                <a:ext uri="{FF2B5EF4-FFF2-40B4-BE49-F238E27FC236}">
                  <a16:creationId xmlns:a16="http://schemas.microsoft.com/office/drawing/2014/main" id="{66D3408C-6E81-402C-AEA7-15A63B86C0E4}"/>
                </a:ext>
              </a:extLst>
            </p:cNvPr>
            <p:cNvSpPr/>
            <p:nvPr/>
          </p:nvSpPr>
          <p:spPr>
            <a:xfrm>
              <a:off x="7674754" y="6304797"/>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dirty="0">
                <a:solidFill>
                  <a:prstClr val="white"/>
                </a:solidFill>
                <a:latin typeface="游ゴシック" panose="020F0502020204030204"/>
                <a:ea typeface="游ゴシック" panose="020B0400000000000000" pitchFamily="50" charset="-128"/>
              </a:endParaRPr>
            </a:p>
          </p:txBody>
        </p:sp>
        <p:pic>
          <p:nvPicPr>
            <p:cNvPr id="74" name="図 73">
              <a:extLst>
                <a:ext uri="{FF2B5EF4-FFF2-40B4-BE49-F238E27FC236}">
                  <a16:creationId xmlns:a16="http://schemas.microsoft.com/office/drawing/2014/main" id="{6DB696C5-D2A2-C801-F39C-CDE896AE846D}"/>
                </a:ext>
              </a:extLst>
            </p:cNvPr>
            <p:cNvPicPr>
              <a:picLocks noChangeAspect="1"/>
            </p:cNvPicPr>
            <p:nvPr/>
          </p:nvPicPr>
          <p:blipFill>
            <a:blip r:embed="rId9" cstate="screen">
              <a:biLevel thresh="25000"/>
              <a:extLst>
                <a:ext uri="{28A0092B-C50C-407E-A947-70E740481C1C}">
                  <a14:useLocalDpi xmlns:a14="http://schemas.microsoft.com/office/drawing/2010/main"/>
                </a:ext>
              </a:extLst>
            </a:blip>
            <a:stretch>
              <a:fillRect/>
            </a:stretch>
          </p:blipFill>
          <p:spPr>
            <a:xfrm>
              <a:off x="7709007" y="6320641"/>
              <a:ext cx="190821" cy="190821"/>
            </a:xfrm>
            <a:prstGeom prst="rect">
              <a:avLst/>
            </a:prstGeom>
          </p:spPr>
        </p:pic>
      </p:grpSp>
      <p:grpSp>
        <p:nvGrpSpPr>
          <p:cNvPr id="69" name="グループ化 68">
            <a:extLst>
              <a:ext uri="{FF2B5EF4-FFF2-40B4-BE49-F238E27FC236}">
                <a16:creationId xmlns:a16="http://schemas.microsoft.com/office/drawing/2014/main" id="{27FFD030-2DE2-821A-245E-513A1796FE63}"/>
              </a:ext>
            </a:extLst>
          </p:cNvPr>
          <p:cNvGrpSpPr/>
          <p:nvPr/>
        </p:nvGrpSpPr>
        <p:grpSpPr>
          <a:xfrm>
            <a:off x="3311324" y="3553933"/>
            <a:ext cx="190102" cy="190102"/>
            <a:chOff x="5448643" y="6302306"/>
            <a:chExt cx="253469" cy="253469"/>
          </a:xfrm>
        </p:grpSpPr>
        <p:sp>
          <p:nvSpPr>
            <p:cNvPr id="70" name="角丸四角形 69">
              <a:extLst>
                <a:ext uri="{FF2B5EF4-FFF2-40B4-BE49-F238E27FC236}">
                  <a16:creationId xmlns:a16="http://schemas.microsoft.com/office/drawing/2014/main" id="{3E69FDC9-335B-F75C-D6B9-691AE578D216}"/>
                </a:ext>
              </a:extLst>
            </p:cNvPr>
            <p:cNvSpPr/>
            <p:nvPr/>
          </p:nvSpPr>
          <p:spPr>
            <a:xfrm>
              <a:off x="5448643" y="6302306"/>
              <a:ext cx="253469" cy="253469"/>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71" name="図 70">
              <a:extLst>
                <a:ext uri="{FF2B5EF4-FFF2-40B4-BE49-F238E27FC236}">
                  <a16:creationId xmlns:a16="http://schemas.microsoft.com/office/drawing/2014/main" id="{EDE9C4C7-8944-FE77-0679-9355B23B17EB}"/>
                </a:ext>
              </a:extLst>
            </p:cNvPr>
            <p:cNvPicPr>
              <a:picLocks noChangeAspect="1"/>
            </p:cNvPicPr>
            <p:nvPr/>
          </p:nvPicPr>
          <p:blipFill>
            <a:blip r:embed="rId10" cstate="screen">
              <a:biLevel thresh="25000"/>
              <a:extLst>
                <a:ext uri="{28A0092B-C50C-407E-A947-70E740481C1C}">
                  <a14:useLocalDpi xmlns:a14="http://schemas.microsoft.com/office/drawing/2010/main"/>
                </a:ext>
              </a:extLst>
            </a:blip>
            <a:stretch>
              <a:fillRect/>
            </a:stretch>
          </p:blipFill>
          <p:spPr>
            <a:xfrm>
              <a:off x="5486369" y="6344398"/>
              <a:ext cx="182475" cy="182475"/>
            </a:xfrm>
            <a:prstGeom prst="rect">
              <a:avLst/>
            </a:prstGeom>
          </p:spPr>
        </p:pic>
      </p:grpSp>
      <p:sp>
        <p:nvSpPr>
          <p:cNvPr id="82" name="テキスト ボックス 81">
            <a:extLst>
              <a:ext uri="{FF2B5EF4-FFF2-40B4-BE49-F238E27FC236}">
                <a16:creationId xmlns:a16="http://schemas.microsoft.com/office/drawing/2014/main" id="{AA06E65D-7891-2F4F-982E-67486385BB33}"/>
              </a:ext>
            </a:extLst>
          </p:cNvPr>
          <p:cNvSpPr txBox="1"/>
          <p:nvPr/>
        </p:nvSpPr>
        <p:spPr>
          <a:xfrm>
            <a:off x="5381823" y="5999220"/>
            <a:ext cx="3528963" cy="400110"/>
          </a:xfrm>
          <a:prstGeom prst="rect">
            <a:avLst/>
          </a:prstGeom>
          <a:noFill/>
          <a:ln w="3175">
            <a:noFill/>
          </a:ln>
        </p:spPr>
        <p:txBody>
          <a:bodyPr wrap="square" rtlCol="0">
            <a:spAutoFit/>
          </a:bodyPr>
          <a:lstStyle/>
          <a:p>
            <a:pPr>
              <a:lnSpc>
                <a:spcPts val="1200"/>
              </a:lnSpc>
              <a:defRPr/>
            </a:pPr>
            <a:r>
              <a:rPr lang="ja-JP" altLang="en-US" sz="1050" dirty="0">
                <a:solidFill>
                  <a:prstClr val="black"/>
                </a:solidFill>
                <a:latin typeface="Meiryo UI" panose="020B0604030504040204" pitchFamily="50" charset="-128"/>
                <a:ea typeface="Meiryo UI" panose="020B0604030504040204" pitchFamily="50" charset="-128"/>
              </a:rPr>
              <a:t>ウェブサイト情報での会員の取組み紹介など、大阪のスマートシティ推進に関する幅広い情報発信。</a:t>
            </a:r>
            <a:endParaRPr lang="en-US" altLang="ja-JP" sz="1050" dirty="0">
              <a:solidFill>
                <a:prstClr val="black"/>
              </a:solidFill>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5369910" y="3005136"/>
            <a:ext cx="3745438" cy="1240026"/>
            <a:chOff x="5421396" y="3089074"/>
            <a:chExt cx="3745438" cy="1240026"/>
          </a:xfrm>
        </p:grpSpPr>
        <p:pic>
          <p:nvPicPr>
            <p:cNvPr id="90" name="図 89"/>
            <p:cNvPicPr>
              <a:picLocks noChangeAspect="1"/>
            </p:cNvPicPr>
            <p:nvPr/>
          </p:nvPicPr>
          <p:blipFill rotWithShape="1">
            <a:blip r:embed="rId11"/>
            <a:srcRect t="9879" r="3241"/>
            <a:stretch/>
          </p:blipFill>
          <p:spPr>
            <a:xfrm>
              <a:off x="7210324" y="3264811"/>
              <a:ext cx="1483356" cy="1052040"/>
            </a:xfrm>
            <a:prstGeom prst="rect">
              <a:avLst/>
            </a:prstGeom>
          </p:spPr>
        </p:pic>
        <p:grpSp>
          <p:nvGrpSpPr>
            <p:cNvPr id="2" name="グループ化 1"/>
            <p:cNvGrpSpPr/>
            <p:nvPr/>
          </p:nvGrpSpPr>
          <p:grpSpPr>
            <a:xfrm>
              <a:off x="5421396" y="3089074"/>
              <a:ext cx="1805517" cy="1240026"/>
              <a:chOff x="5421396" y="3089074"/>
              <a:chExt cx="1805517" cy="1240026"/>
            </a:xfrm>
          </p:grpSpPr>
          <p:pic>
            <p:nvPicPr>
              <p:cNvPr id="89" name="図 88"/>
              <p:cNvPicPr>
                <a:picLocks noChangeAspect="1"/>
              </p:cNvPicPr>
              <p:nvPr/>
            </p:nvPicPr>
            <p:blipFill rotWithShape="1">
              <a:blip r:embed="rId12"/>
              <a:srcRect t="3747"/>
              <a:stretch/>
            </p:blipFill>
            <p:spPr>
              <a:xfrm>
                <a:off x="5523586" y="3268636"/>
                <a:ext cx="1446489" cy="1060464"/>
              </a:xfrm>
              <a:prstGeom prst="rect">
                <a:avLst/>
              </a:prstGeom>
            </p:spPr>
          </p:pic>
          <p:sp>
            <p:nvSpPr>
              <p:cNvPr id="91" name="テキスト ボックス 90">
                <a:extLst>
                  <a:ext uri="{FF2B5EF4-FFF2-40B4-BE49-F238E27FC236}">
                    <a16:creationId xmlns:a16="http://schemas.microsoft.com/office/drawing/2014/main" id="{C377B73C-CC12-4D04-B739-2D87D1E85FF3}"/>
                  </a:ext>
                </a:extLst>
              </p:cNvPr>
              <p:cNvSpPr txBox="1"/>
              <p:nvPr/>
            </p:nvSpPr>
            <p:spPr>
              <a:xfrm>
                <a:off x="5421396" y="3089074"/>
                <a:ext cx="1805517" cy="215444"/>
              </a:xfrm>
              <a:prstGeom prst="rect">
                <a:avLst/>
              </a:prstGeom>
              <a:noFill/>
            </p:spPr>
            <p:txBody>
              <a:bodyPr wrap="square">
                <a:spAutoFit/>
              </a:bodyPr>
              <a:lstStyle/>
              <a:p>
                <a:pPr marL="128585" indent="-128585" defTabSz="278599">
                  <a:buFont typeface="Wingdings" panose="05000000000000000000" pitchFamily="2" charset="2"/>
                  <a:buChar char="Ø"/>
                  <a:defRPr/>
                </a:pPr>
                <a:r>
                  <a:rPr lang="en-US" altLang="ja-JP" sz="800" dirty="0">
                    <a:solidFill>
                      <a:prstClr val="black"/>
                    </a:solidFill>
                    <a:latin typeface="メイリオ" panose="020B0604030504040204" pitchFamily="50" charset="-128"/>
                    <a:ea typeface="メイリオ" panose="020B0604030504040204" pitchFamily="50" charset="-128"/>
                  </a:rPr>
                  <a:t>Smart City Osaka Pitch</a:t>
                </a:r>
              </a:p>
            </p:txBody>
          </p:sp>
        </p:grpSp>
        <p:sp>
          <p:nvSpPr>
            <p:cNvPr id="92" name="テキスト ボックス 91">
              <a:extLst>
                <a:ext uri="{FF2B5EF4-FFF2-40B4-BE49-F238E27FC236}">
                  <a16:creationId xmlns:a16="http://schemas.microsoft.com/office/drawing/2014/main" id="{C377B73C-CC12-4D04-B739-2D87D1E85FF3}"/>
                </a:ext>
              </a:extLst>
            </p:cNvPr>
            <p:cNvSpPr txBox="1"/>
            <p:nvPr/>
          </p:nvSpPr>
          <p:spPr>
            <a:xfrm>
              <a:off x="7090483" y="3094009"/>
              <a:ext cx="2076351" cy="215444"/>
            </a:xfrm>
            <a:prstGeom prst="rect">
              <a:avLst/>
            </a:prstGeom>
            <a:noFill/>
          </p:spPr>
          <p:txBody>
            <a:bodyPr wrap="square">
              <a:spAutoFit/>
            </a:bodyPr>
            <a:lstStyle/>
            <a:p>
              <a:pPr marL="128585" indent="-128585" defTabSz="278599">
                <a:buFont typeface="Wingdings" panose="05000000000000000000" pitchFamily="2" charset="2"/>
                <a:buChar char="Ø"/>
                <a:defRPr/>
              </a:pPr>
              <a:r>
                <a:rPr lang="ja-JP" altLang="en-US" sz="800" dirty="0">
                  <a:solidFill>
                    <a:prstClr val="black"/>
                  </a:solidFill>
                  <a:latin typeface="メイリオ" panose="020B0604030504040204" pitchFamily="50" charset="-128"/>
                  <a:ea typeface="メイリオ" panose="020B0604030504040204" pitchFamily="50" charset="-128"/>
                </a:rPr>
                <a:t>自治体職員向け</a:t>
              </a:r>
              <a:r>
                <a:rPr lang="en-US" altLang="ja-JP" sz="800" dirty="0">
                  <a:solidFill>
                    <a:prstClr val="black"/>
                  </a:solidFill>
                  <a:latin typeface="メイリオ" panose="020B0604030504040204" pitchFamily="50" charset="-128"/>
                  <a:ea typeface="メイリオ" panose="020B0604030504040204" pitchFamily="50" charset="-128"/>
                </a:rPr>
                <a:t>LINE</a:t>
              </a:r>
              <a:r>
                <a:rPr lang="ja-JP" altLang="en-US" sz="800" dirty="0">
                  <a:solidFill>
                    <a:prstClr val="black"/>
                  </a:solidFill>
                  <a:latin typeface="メイリオ" panose="020B0604030504040204" pitchFamily="50" charset="-128"/>
                  <a:ea typeface="メイリオ" panose="020B0604030504040204" pitchFamily="50" charset="-128"/>
                </a:rPr>
                <a:t>勉強会</a:t>
              </a:r>
            </a:p>
          </p:txBody>
        </p:sp>
      </p:grpSp>
      <p:grpSp>
        <p:nvGrpSpPr>
          <p:cNvPr id="7" name="グループ化 6"/>
          <p:cNvGrpSpPr/>
          <p:nvPr/>
        </p:nvGrpSpPr>
        <p:grpSpPr>
          <a:xfrm>
            <a:off x="5369910" y="4383686"/>
            <a:ext cx="3715610" cy="1205556"/>
            <a:chOff x="5369910" y="4404266"/>
            <a:chExt cx="3715610" cy="1205556"/>
          </a:xfrm>
        </p:grpSpPr>
        <p:sp>
          <p:nvSpPr>
            <p:cNvPr id="93" name="テキスト ボックス 92">
              <a:extLst>
                <a:ext uri="{FF2B5EF4-FFF2-40B4-BE49-F238E27FC236}">
                  <a16:creationId xmlns:a16="http://schemas.microsoft.com/office/drawing/2014/main" id="{C377B73C-CC12-4D04-B739-2D87D1E85FF3}"/>
                </a:ext>
              </a:extLst>
            </p:cNvPr>
            <p:cNvSpPr txBox="1"/>
            <p:nvPr/>
          </p:nvSpPr>
          <p:spPr>
            <a:xfrm>
              <a:off x="5369910" y="4404266"/>
              <a:ext cx="2128045" cy="215444"/>
            </a:xfrm>
            <a:prstGeom prst="rect">
              <a:avLst/>
            </a:prstGeom>
            <a:noFill/>
          </p:spPr>
          <p:txBody>
            <a:bodyPr wrap="square">
              <a:spAutoFit/>
            </a:bodyPr>
            <a:lstStyle/>
            <a:p>
              <a:pPr marL="128585" indent="-128585" defTabSz="278599">
                <a:buFont typeface="Wingdings" panose="05000000000000000000" pitchFamily="2" charset="2"/>
                <a:buChar char="Ø"/>
                <a:defRPr/>
              </a:pPr>
              <a:r>
                <a:rPr lang="ja-JP" altLang="en-US" sz="800" dirty="0">
                  <a:solidFill>
                    <a:prstClr val="black"/>
                  </a:solidFill>
                  <a:latin typeface="メイリオ" panose="020B0604030504040204" pitchFamily="50" charset="-128"/>
                  <a:ea typeface="メイリオ" panose="020B0604030504040204" pitchFamily="50" charset="-128"/>
                </a:rPr>
                <a:t>データ利活用ワークショップ</a:t>
              </a:r>
              <a:endParaRPr lang="en-US" altLang="ja-JP" sz="800" dirty="0">
                <a:solidFill>
                  <a:prstClr val="black"/>
                </a:solidFill>
                <a:latin typeface="メイリオ" panose="020B0604030504040204" pitchFamily="50" charset="-128"/>
                <a:ea typeface="メイリオ" panose="020B0604030504040204" pitchFamily="50" charset="-128"/>
              </a:endParaRPr>
            </a:p>
          </p:txBody>
        </p:sp>
        <p:pic>
          <p:nvPicPr>
            <p:cNvPr id="94" name="図 93"/>
            <p:cNvPicPr>
              <a:picLocks noChangeAspect="1"/>
            </p:cNvPicPr>
            <p:nvPr/>
          </p:nvPicPr>
          <p:blipFill rotWithShape="1">
            <a:blip r:embed="rId13"/>
            <a:srcRect t="6819" r="586"/>
            <a:stretch/>
          </p:blipFill>
          <p:spPr>
            <a:xfrm>
              <a:off x="5472100" y="4589549"/>
              <a:ext cx="1451369" cy="1020273"/>
            </a:xfrm>
            <a:prstGeom prst="rect">
              <a:avLst/>
            </a:prstGeom>
          </p:spPr>
        </p:pic>
        <p:sp>
          <p:nvSpPr>
            <p:cNvPr id="95" name="テキスト ボックス 94">
              <a:extLst>
                <a:ext uri="{FF2B5EF4-FFF2-40B4-BE49-F238E27FC236}">
                  <a16:creationId xmlns:a16="http://schemas.microsoft.com/office/drawing/2014/main" id="{C377B73C-CC12-4D04-B739-2D87D1E85FF3}"/>
                </a:ext>
              </a:extLst>
            </p:cNvPr>
            <p:cNvSpPr txBox="1"/>
            <p:nvPr/>
          </p:nvSpPr>
          <p:spPr>
            <a:xfrm>
              <a:off x="7036063" y="4404266"/>
              <a:ext cx="2049457" cy="215444"/>
            </a:xfrm>
            <a:prstGeom prst="rect">
              <a:avLst/>
            </a:prstGeom>
            <a:noFill/>
          </p:spPr>
          <p:txBody>
            <a:bodyPr wrap="square">
              <a:spAutoFit/>
            </a:bodyPr>
            <a:lstStyle/>
            <a:p>
              <a:pPr marL="128585" indent="-128585" defTabSz="278599">
                <a:buFont typeface="Wingdings" panose="05000000000000000000" pitchFamily="2" charset="2"/>
                <a:buChar char="Ø"/>
                <a:defRPr/>
              </a:pPr>
              <a:r>
                <a:rPr lang="en-US" altLang="ja-JP" sz="800" dirty="0">
                  <a:solidFill>
                    <a:prstClr val="black"/>
                  </a:solidFill>
                  <a:latin typeface="メイリオ" panose="020B0604030504040204" pitchFamily="50" charset="-128"/>
                  <a:ea typeface="メイリオ" panose="020B0604030504040204" pitchFamily="50" charset="-128"/>
                </a:rPr>
                <a:t>OSAKA Smart City Meet-up</a:t>
              </a:r>
              <a:r>
                <a:rPr lang="ja-JP" altLang="en-US" sz="800" dirty="0">
                  <a:solidFill>
                    <a:prstClr val="black"/>
                  </a:solidFill>
                  <a:latin typeface="メイリオ" panose="020B0604030504040204" pitchFamily="50" charset="-128"/>
                  <a:ea typeface="メイリオ" panose="020B0604030504040204" pitchFamily="50" charset="-128"/>
                </a:rPr>
                <a:t> </a:t>
              </a:r>
              <a:r>
                <a:rPr lang="en-US" altLang="ja-JP" sz="800" dirty="0">
                  <a:solidFill>
                    <a:prstClr val="black"/>
                  </a:solidFill>
                  <a:latin typeface="メイリオ" panose="020B0604030504040204" pitchFamily="50" charset="-128"/>
                  <a:ea typeface="メイリオ" panose="020B0604030504040204" pitchFamily="50" charset="-128"/>
                </a:rPr>
                <a:t>2022</a:t>
              </a:r>
            </a:p>
          </p:txBody>
        </p:sp>
      </p:grpSp>
      <p:pic>
        <p:nvPicPr>
          <p:cNvPr id="97" name="図 96"/>
          <p:cNvPicPr>
            <a:picLocks noChangeAspect="1"/>
          </p:cNvPicPr>
          <p:nvPr/>
        </p:nvPicPr>
        <p:blipFill rotWithShape="1">
          <a:blip r:embed="rId14"/>
          <a:srcRect t="10306" r="2746"/>
          <a:stretch/>
        </p:blipFill>
        <p:spPr>
          <a:xfrm>
            <a:off x="7163277" y="4575747"/>
            <a:ext cx="1483356" cy="1013495"/>
          </a:xfrm>
          <a:prstGeom prst="rect">
            <a:avLst/>
          </a:prstGeom>
        </p:spPr>
      </p:pic>
      <p:sp>
        <p:nvSpPr>
          <p:cNvPr id="87" name="テキスト ボックス 86">
            <a:extLst>
              <a:ext uri="{FF2B5EF4-FFF2-40B4-BE49-F238E27FC236}">
                <a16:creationId xmlns:a16="http://schemas.microsoft.com/office/drawing/2014/main" id="{C377B73C-CC12-4D04-B739-2D87D1E85FF3}"/>
              </a:ext>
            </a:extLst>
          </p:cNvPr>
          <p:cNvSpPr txBox="1"/>
          <p:nvPr/>
        </p:nvSpPr>
        <p:spPr>
          <a:xfrm>
            <a:off x="296500" y="4233593"/>
            <a:ext cx="1748447" cy="2431435"/>
          </a:xfrm>
          <a:prstGeom prst="rect">
            <a:avLst/>
          </a:prstGeom>
          <a:noFill/>
        </p:spPr>
        <p:txBody>
          <a:bodyPr wrap="square">
            <a:spAutoFit/>
          </a:bodyPr>
          <a:lstStyle/>
          <a:p>
            <a:pPr marL="128585" indent="-128585" defTabSz="278599">
              <a:buFont typeface="Wingdings" panose="05000000000000000000" pitchFamily="2" charset="2"/>
              <a:buChar char="Ø"/>
              <a:defRPr/>
            </a:pPr>
            <a:r>
              <a:rPr lang="ja-JP" altLang="en-US" sz="900" dirty="0">
                <a:solidFill>
                  <a:prstClr val="black"/>
                </a:solidFill>
                <a:latin typeface="メイリオ" panose="020B0604030504040204" pitchFamily="50" charset="-128"/>
                <a:ea typeface="メイリオ" panose="020B0604030504040204" pitchFamily="50" charset="-128"/>
              </a:rPr>
              <a:t>「スマートヘルスシティ」「高齢者にやさしいまちづくり」など</a:t>
            </a:r>
            <a:r>
              <a:rPr lang="en-US" altLang="ja-JP" sz="900" dirty="0">
                <a:solidFill>
                  <a:prstClr val="black"/>
                </a:solidFill>
                <a:latin typeface="メイリオ" panose="020B0604030504040204" pitchFamily="50" charset="-128"/>
                <a:ea typeface="メイリオ" panose="020B0604030504040204" pitchFamily="50" charset="-128"/>
              </a:rPr>
              <a:t>8</a:t>
            </a:r>
            <a:r>
              <a:rPr lang="ja-JP" altLang="en-US" sz="900" dirty="0">
                <a:solidFill>
                  <a:prstClr val="black"/>
                </a:solidFill>
                <a:latin typeface="メイリオ" panose="020B0604030504040204" pitchFamily="50" charset="-128"/>
                <a:ea typeface="メイリオ" panose="020B0604030504040204" pitchFamily="50" charset="-128"/>
              </a:rPr>
              <a:t>分野、</a:t>
            </a:r>
            <a:r>
              <a:rPr lang="en-US" altLang="ja-JP" sz="900" dirty="0">
                <a:solidFill>
                  <a:prstClr val="black"/>
                </a:solidFill>
                <a:latin typeface="メイリオ" panose="020B0604030504040204" pitchFamily="50" charset="-128"/>
                <a:ea typeface="メイリオ" panose="020B0604030504040204" pitchFamily="50" charset="-128"/>
              </a:rPr>
              <a:t>16</a:t>
            </a:r>
            <a:r>
              <a:rPr lang="ja-JP" altLang="en-US" sz="900" dirty="0">
                <a:solidFill>
                  <a:prstClr val="black"/>
                </a:solidFill>
                <a:latin typeface="メイリオ" panose="020B0604030504040204" pitchFamily="50" charset="-128"/>
                <a:ea typeface="メイリオ" panose="020B0604030504040204" pitchFamily="50" charset="-128"/>
              </a:rPr>
              <a:t>市町で</a:t>
            </a:r>
            <a:r>
              <a:rPr lang="en-US" altLang="ja-JP" sz="900" dirty="0">
                <a:solidFill>
                  <a:prstClr val="black"/>
                </a:solidFill>
                <a:latin typeface="メイリオ" panose="020B0604030504040204" pitchFamily="50" charset="-128"/>
                <a:ea typeface="メイリオ" panose="020B0604030504040204" pitchFamily="50" charset="-128"/>
              </a:rPr>
              <a:t>22</a:t>
            </a:r>
            <a:r>
              <a:rPr lang="ja-JP" altLang="en-US" sz="900" dirty="0">
                <a:solidFill>
                  <a:prstClr val="black"/>
                </a:solidFill>
                <a:latin typeface="メイリオ" panose="020B0604030504040204" pitchFamily="50" charset="-128"/>
                <a:ea typeface="メイリオ" panose="020B0604030504040204" pitchFamily="50" charset="-128"/>
              </a:rPr>
              <a:t>プロジェクトを推進中。</a:t>
            </a:r>
            <a:endParaRPr lang="en-US" altLang="ja-JP" sz="900" dirty="0">
              <a:solidFill>
                <a:prstClr val="black"/>
              </a:solidFill>
              <a:latin typeface="メイリオ" panose="020B0604030504040204" pitchFamily="50" charset="-128"/>
              <a:ea typeface="メイリオ" panose="020B0604030504040204" pitchFamily="50" charset="-128"/>
            </a:endParaRPr>
          </a:p>
          <a:p>
            <a:pPr defTabSz="278599">
              <a:defRPr/>
            </a:pPr>
            <a:endParaRPr lang="en-US" altLang="ja-JP" sz="675" dirty="0">
              <a:solidFill>
                <a:prstClr val="black"/>
              </a:solidFill>
              <a:latin typeface="メイリオ" panose="020B0604030504040204" pitchFamily="50" charset="-128"/>
              <a:ea typeface="メイリオ" panose="020B0604030504040204" pitchFamily="50" charset="-128"/>
            </a:endParaRPr>
          </a:p>
          <a:p>
            <a:pPr marL="128585" indent="-128585" defTabSz="278599">
              <a:spcBef>
                <a:spcPts val="450"/>
              </a:spcBef>
              <a:buFont typeface="Wingdings" panose="05000000000000000000" pitchFamily="2" charset="2"/>
              <a:buChar char="Ø"/>
              <a:defRPr/>
            </a:pPr>
            <a:r>
              <a:rPr lang="ja-JP" altLang="en-US" sz="900" dirty="0">
                <a:solidFill>
                  <a:prstClr val="black"/>
                </a:solidFill>
                <a:latin typeface="メイリオ" panose="020B0604030504040204" pitchFamily="50" charset="-128"/>
                <a:ea typeface="メイリオ" panose="020B0604030504040204" pitchFamily="50" charset="-128"/>
              </a:rPr>
              <a:t>大企業とスタートアップ・ベンチャー企業等の連携によるプロジェクトを展開。</a:t>
            </a:r>
            <a:endParaRPr lang="en-US" altLang="ja-JP" sz="900" dirty="0">
              <a:solidFill>
                <a:prstClr val="black"/>
              </a:solidFill>
              <a:latin typeface="メイリオ" panose="020B0604030504040204" pitchFamily="50" charset="-128"/>
              <a:ea typeface="メイリオ" panose="020B0604030504040204" pitchFamily="50" charset="-128"/>
            </a:endParaRPr>
          </a:p>
          <a:p>
            <a:pPr marL="128585" indent="-128585" defTabSz="278599">
              <a:spcBef>
                <a:spcPts val="450"/>
              </a:spcBef>
              <a:buFont typeface="Wingdings" panose="05000000000000000000" pitchFamily="2" charset="2"/>
              <a:buChar char="Ø"/>
              <a:defRPr/>
            </a:pPr>
            <a:endParaRPr lang="en-US" altLang="ja-JP" sz="675" dirty="0">
              <a:solidFill>
                <a:prstClr val="black"/>
              </a:solidFill>
              <a:latin typeface="メイリオ" panose="020B0604030504040204" pitchFamily="50" charset="-128"/>
              <a:ea typeface="メイリオ" panose="020B0604030504040204" pitchFamily="50" charset="-128"/>
            </a:endParaRPr>
          </a:p>
          <a:p>
            <a:pPr marL="128585" indent="-128585" defTabSz="278599">
              <a:spcBef>
                <a:spcPts val="450"/>
              </a:spcBef>
              <a:buFont typeface="Wingdings" panose="05000000000000000000" pitchFamily="2" charset="2"/>
              <a:buChar char="Ø"/>
              <a:defRPr/>
            </a:pPr>
            <a:r>
              <a:rPr lang="ja-JP" altLang="en-US" sz="900" dirty="0">
                <a:solidFill>
                  <a:prstClr val="black"/>
                </a:solidFill>
                <a:latin typeface="メイリオ" panose="020B0604030504040204" pitchFamily="50" charset="-128"/>
                <a:ea typeface="メイリオ" panose="020B0604030504040204" pitchFamily="50" charset="-128"/>
              </a:rPr>
              <a:t>複数の市町村が参加するワーキンググループを開催し、課題の見える化を行うとともに、個別サービスの有用性や先行事例の研究をし、実証・実装に向け検討中。</a:t>
            </a:r>
            <a:endParaRPr lang="en-US" altLang="ja-JP" sz="900" dirty="0">
              <a:solidFill>
                <a:prstClr val="black"/>
              </a:solidFill>
              <a:latin typeface="メイリオ" panose="020B0604030504040204" pitchFamily="50" charset="-128"/>
              <a:ea typeface="メイリオ" panose="020B0604030504040204" pitchFamily="50" charset="-128"/>
            </a:endParaRPr>
          </a:p>
        </p:txBody>
      </p:sp>
      <p:pic>
        <p:nvPicPr>
          <p:cNvPr id="79" name="図 78">
            <a:extLst>
              <a:ext uri="{FF2B5EF4-FFF2-40B4-BE49-F238E27FC236}">
                <a16:creationId xmlns:a16="http://schemas.microsoft.com/office/drawing/2014/main" id="{8D6ED52E-9765-4987-96FD-604F1AB8541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221858" y="4235610"/>
            <a:ext cx="3112283" cy="2308568"/>
          </a:xfrm>
          <a:prstGeom prst="rect">
            <a:avLst/>
          </a:prstGeom>
        </p:spPr>
      </p:pic>
    </p:spTree>
    <p:extLst>
      <p:ext uri="{BB962C8B-B14F-4D97-AF65-F5344CB8AC3E}">
        <p14:creationId xmlns:p14="http://schemas.microsoft.com/office/powerpoint/2010/main" val="4176736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73068" y="413667"/>
            <a:ext cx="8887636" cy="6350103"/>
          </a:xfrm>
          <a:prstGeom prst="roundRect">
            <a:avLst>
              <a:gd name="adj" fmla="val 4915"/>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lvl="0">
              <a:defRPr/>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◆公共施設における民間活力の導入（府営公園の</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PMO</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型指定管理等）</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都市整備部 公園課</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endPar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6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u="sng"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u="sng"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8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236601" y="8622"/>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17</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四角形: 角を丸くする 6">
            <a:extLst>
              <a:ext uri="{FF2B5EF4-FFF2-40B4-BE49-F238E27FC236}">
                <a16:creationId xmlns:a16="http://schemas.microsoft.com/office/drawing/2014/main" id="{C2C7503B-6D59-424D-8221-ABCB4B6F279D}"/>
              </a:ext>
            </a:extLst>
          </p:cNvPr>
          <p:cNvSpPr/>
          <p:nvPr/>
        </p:nvSpPr>
        <p:spPr>
          <a:xfrm>
            <a:off x="83296" y="950589"/>
            <a:ext cx="5202438" cy="26161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US" altLang="ja-JP" sz="1400" b="1" dirty="0">
                <a:solidFill>
                  <a:schemeClr val="tx1"/>
                </a:solidFill>
                <a:latin typeface="メイリオ" panose="020B0604030504040204" pitchFamily="50" charset="-128"/>
                <a:ea typeface="メイリオ" panose="020B0604030504040204" pitchFamily="50" charset="-128"/>
              </a:rPr>
              <a:t>《PMO</a:t>
            </a:r>
            <a:r>
              <a:rPr lang="ja-JP" altLang="en-US" sz="1400" b="1" dirty="0">
                <a:solidFill>
                  <a:schemeClr val="tx1"/>
                </a:solidFill>
                <a:latin typeface="メイリオ" panose="020B0604030504040204" pitchFamily="50" charset="-128"/>
                <a:ea typeface="メイリオ" panose="020B0604030504040204" pitchFamily="50" charset="-128"/>
              </a:rPr>
              <a:t>型指定管理（施設整備を伴う指定管理者制度）</a:t>
            </a:r>
            <a:r>
              <a:rPr lang="en-US" altLang="ja-JP" sz="1400" b="1" dirty="0">
                <a:solidFill>
                  <a:schemeClr val="tx1"/>
                </a:solidFill>
                <a:latin typeface="メイリオ" panose="020B0604030504040204" pitchFamily="50" charset="-128"/>
                <a:ea typeface="メイリオ" panose="020B0604030504040204" pitchFamily="50" charset="-128"/>
              </a:rPr>
              <a:t>》</a:t>
            </a:r>
            <a:endParaRPr lang="ja-JP" altLang="en-US" sz="1400" b="1" dirty="0">
              <a:solidFill>
                <a:schemeClr val="tx1"/>
              </a:solidFill>
              <a:latin typeface="メイリオ" panose="020B0604030504040204" pitchFamily="50" charset="-128"/>
              <a:ea typeface="メイリオ" panose="020B0604030504040204" pitchFamily="50" charset="-128"/>
            </a:endParaRPr>
          </a:p>
        </p:txBody>
      </p:sp>
      <p:sp>
        <p:nvSpPr>
          <p:cNvPr id="16" name="四角形: 角を丸くする 6">
            <a:extLst>
              <a:ext uri="{FF2B5EF4-FFF2-40B4-BE49-F238E27FC236}">
                <a16:creationId xmlns:a16="http://schemas.microsoft.com/office/drawing/2014/main" id="{C2C7503B-6D59-424D-8221-ABCB4B6F279D}"/>
              </a:ext>
            </a:extLst>
          </p:cNvPr>
          <p:cNvSpPr/>
          <p:nvPr/>
        </p:nvSpPr>
        <p:spPr>
          <a:xfrm>
            <a:off x="3221850" y="2016262"/>
            <a:ext cx="5147720" cy="287614"/>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r>
              <a:rPr lang="ja-JP" altLang="en-US" sz="1050" dirty="0">
                <a:solidFill>
                  <a:schemeClr val="tx1"/>
                </a:solidFill>
                <a:latin typeface="メイリオ" panose="020B0604030504040204" pitchFamily="50" charset="-128"/>
                <a:ea typeface="メイリオ" panose="020B0604030504040204" pitchFamily="50" charset="-128"/>
              </a:rPr>
              <a:t>（</a:t>
            </a:r>
            <a:r>
              <a:rPr lang="en-US" altLang="ja-JP" sz="1050" dirty="0">
                <a:solidFill>
                  <a:schemeClr val="tx1"/>
                </a:solidFill>
                <a:latin typeface="メイリオ" panose="020B0604030504040204" pitchFamily="50" charset="-128"/>
                <a:ea typeface="メイリオ" panose="020B0604030504040204" pitchFamily="50" charset="-128"/>
              </a:rPr>
              <a:t>R3</a:t>
            </a:r>
            <a:r>
              <a:rPr lang="ja-JP" altLang="en-US" sz="1050" dirty="0">
                <a:solidFill>
                  <a:schemeClr val="tx1"/>
                </a:solidFill>
                <a:latin typeface="メイリオ" panose="020B0604030504040204" pitchFamily="50" charset="-128"/>
                <a:ea typeface="メイリオ" panose="020B0604030504040204" pitchFamily="50" charset="-128"/>
              </a:rPr>
              <a:t>年度に公募、</a:t>
            </a:r>
            <a:r>
              <a:rPr lang="en-US" altLang="ja-JP" sz="1050" dirty="0">
                <a:solidFill>
                  <a:schemeClr val="tx1"/>
                </a:solidFill>
                <a:latin typeface="メイリオ" panose="020B0604030504040204" pitchFamily="50" charset="-128"/>
                <a:ea typeface="メイリオ" panose="020B0604030504040204" pitchFamily="50" charset="-128"/>
              </a:rPr>
              <a:t>R5</a:t>
            </a:r>
            <a:r>
              <a:rPr lang="ja-JP" altLang="en-US" sz="1050" dirty="0" smtClean="0">
                <a:solidFill>
                  <a:schemeClr val="tx1"/>
                </a:solidFill>
                <a:latin typeface="メイリオ" panose="020B0604030504040204" pitchFamily="50" charset="-128"/>
                <a:ea typeface="メイリオ" panose="020B0604030504040204" pitchFamily="50" charset="-128"/>
              </a:rPr>
              <a:t>年度から指定</a:t>
            </a:r>
            <a:r>
              <a:rPr lang="ja-JP" altLang="en-US" sz="1050" dirty="0">
                <a:solidFill>
                  <a:schemeClr val="tx1"/>
                </a:solidFill>
                <a:latin typeface="メイリオ" panose="020B0604030504040204" pitchFamily="50" charset="-128"/>
                <a:ea typeface="メイリオ" panose="020B0604030504040204" pitchFamily="50" charset="-128"/>
              </a:rPr>
              <a:t>管理者による事業開始予定（指定期間</a:t>
            </a:r>
            <a:r>
              <a:rPr lang="en-US" altLang="ja-JP" sz="1050" dirty="0">
                <a:solidFill>
                  <a:schemeClr val="tx1"/>
                </a:solidFill>
                <a:latin typeface="メイリオ" panose="020B0604030504040204" pitchFamily="50" charset="-128"/>
                <a:ea typeface="メイリオ" panose="020B0604030504040204" pitchFamily="50" charset="-128"/>
              </a:rPr>
              <a:t>20</a:t>
            </a:r>
            <a:r>
              <a:rPr lang="ja-JP" altLang="en-US" sz="1050" dirty="0">
                <a:solidFill>
                  <a:schemeClr val="tx1"/>
                </a:solidFill>
                <a:latin typeface="メイリオ" panose="020B0604030504040204" pitchFamily="50" charset="-128"/>
                <a:ea typeface="メイリオ" panose="020B0604030504040204" pitchFamily="50" charset="-128"/>
              </a:rPr>
              <a:t>年））</a:t>
            </a:r>
            <a:endParaRPr lang="ja-JP" altLang="en-US" sz="900" dirty="0">
              <a:solidFill>
                <a:schemeClr val="tx1"/>
              </a:solidFill>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8F87F21C-410C-4980-A5A4-83897D26E628}"/>
              </a:ext>
            </a:extLst>
          </p:cNvPr>
          <p:cNvSpPr txBox="1"/>
          <p:nvPr/>
        </p:nvSpPr>
        <p:spPr>
          <a:xfrm>
            <a:off x="572494" y="1223755"/>
            <a:ext cx="8319986" cy="82524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・公園</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の維持管理だけでなく、施設整備（ハード事業）からイベント企画・立案 （ソフト事業）に至るまでを指定管理者が</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一体</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的</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に行うことにより、公園全体の包括的なマネジメントを実現。</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300"/>
              </a:lnSpc>
            </a:pP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・ハード面</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とソフト面の事業を戦略的に展開することにより、利用者サービスの向上など、公園全体の魅力を高め、周辺地域の</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活</a:t>
            </a:r>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性化</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に期待。</a:t>
            </a:r>
          </a:p>
        </p:txBody>
      </p:sp>
      <p:sp>
        <p:nvSpPr>
          <p:cNvPr id="15" name="テキスト ボックス 14">
            <a:extLst>
              <a:ext uri="{FF2B5EF4-FFF2-40B4-BE49-F238E27FC236}">
                <a16:creationId xmlns:a16="http://schemas.microsoft.com/office/drawing/2014/main" id="{E4F5B664-7827-431F-89D9-34D36391B6D7}"/>
              </a:ext>
            </a:extLst>
          </p:cNvPr>
          <p:cNvSpPr txBox="1"/>
          <p:nvPr/>
        </p:nvSpPr>
        <p:spPr>
          <a:xfrm>
            <a:off x="480136" y="2016261"/>
            <a:ext cx="3188061" cy="2744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■導入する公園と事業者の提案概要</a:t>
            </a:r>
          </a:p>
        </p:txBody>
      </p:sp>
      <p:grpSp>
        <p:nvGrpSpPr>
          <p:cNvPr id="20" name="グループ化 19"/>
          <p:cNvGrpSpPr/>
          <p:nvPr/>
        </p:nvGrpSpPr>
        <p:grpSpPr>
          <a:xfrm>
            <a:off x="684420" y="2312283"/>
            <a:ext cx="7674960" cy="2106827"/>
            <a:chOff x="649606" y="2348880"/>
            <a:chExt cx="7664760" cy="2106827"/>
          </a:xfrm>
        </p:grpSpPr>
        <p:sp>
          <p:nvSpPr>
            <p:cNvPr id="30" name="角丸四角形 29"/>
            <p:cNvSpPr/>
            <p:nvPr/>
          </p:nvSpPr>
          <p:spPr>
            <a:xfrm>
              <a:off x="705176" y="2491702"/>
              <a:ext cx="7609190" cy="1964005"/>
            </a:xfrm>
            <a:prstGeom prst="roundRect">
              <a:avLst>
                <a:gd name="adj" fmla="val 4492"/>
              </a:avLst>
            </a:prstGeom>
            <a:solidFill>
              <a:schemeClr val="accent6">
                <a:lumMod val="20000"/>
                <a:lumOff val="80000"/>
                <a:alpha val="2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36" name="角丸四角形 34">
              <a:extLst>
                <a:ext uri="{FF2B5EF4-FFF2-40B4-BE49-F238E27FC236}">
                  <a16:creationId xmlns:a16="http://schemas.microsoft.com/office/drawing/2014/main" id="{9F5A9EE7-AA54-267D-EC4D-A9D52C09CD53}"/>
                </a:ext>
              </a:extLst>
            </p:cNvPr>
            <p:cNvSpPr/>
            <p:nvPr/>
          </p:nvSpPr>
          <p:spPr>
            <a:xfrm>
              <a:off x="649606" y="2348880"/>
              <a:ext cx="1985433" cy="271902"/>
            </a:xfrm>
            <a:prstGeom prst="roundRect">
              <a:avLst/>
            </a:prstGeom>
            <a:solidFill>
              <a:schemeClr val="bg1"/>
            </a:solidFill>
            <a:ln w="31750" cap="flat" cmpd="sng" algn="ctr">
              <a:solidFill>
                <a:schemeClr val="tx1"/>
              </a:solidFill>
              <a:prstDash val="solid"/>
              <a:miter lim="800000"/>
            </a:ln>
            <a:effectLst/>
          </p:spPr>
          <p:txBody>
            <a:bodyPr vert="horz" lIns="36000" rIns="36000" rtlCol="0" anchor="ctr"/>
            <a:lstStyle/>
            <a:p>
              <a:pPr algn="ctr" defTabSz="457189">
                <a:defRPr/>
              </a:pPr>
              <a:r>
                <a:rPr kumimoji="0" lang="ja-JP" altLang="en-US" sz="1100" b="1" kern="0" dirty="0">
                  <a:latin typeface="Meiryo UI" panose="020B0604030504040204" pitchFamily="50" charset="-128"/>
                  <a:ea typeface="Meiryo UI" panose="020B0604030504040204" pitchFamily="50" charset="-128"/>
                </a:rPr>
                <a:t>服部緑地</a:t>
              </a:r>
              <a:endParaRPr kumimoji="0" lang="en-US" altLang="ja-JP" sz="1100" b="1" kern="0" dirty="0">
                <a:latin typeface="Meiryo UI" panose="020B0604030504040204" pitchFamily="50" charset="-128"/>
                <a:ea typeface="Meiryo UI" panose="020B0604030504040204" pitchFamily="50" charset="-128"/>
              </a:endParaRPr>
            </a:p>
          </p:txBody>
        </p:sp>
      </p:grpSp>
      <p:sp>
        <p:nvSpPr>
          <p:cNvPr id="13" name="正方形/長方形 12"/>
          <p:cNvSpPr/>
          <p:nvPr/>
        </p:nvSpPr>
        <p:spPr>
          <a:xfrm>
            <a:off x="8442430"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schemeClr val="tx1"/>
                </a:solidFill>
                <a:latin typeface="Calibri"/>
                <a:ea typeface="ＭＳ Ｐゴシック" panose="020B0600070205080204" pitchFamily="50" charset="-128"/>
              </a:rPr>
              <a:t>26</a:t>
            </a:r>
            <a:endParaRPr lang="ja-JP" altLang="en-US" dirty="0">
              <a:solidFill>
                <a:schemeClr val="tx1"/>
              </a:solidFill>
              <a:latin typeface="Calibri"/>
              <a:ea typeface="ＭＳ Ｐゴシック" panose="020B0600070205080204" pitchFamily="50" charset="-128"/>
            </a:endParaRPr>
          </a:p>
        </p:txBody>
      </p:sp>
      <p:grpSp>
        <p:nvGrpSpPr>
          <p:cNvPr id="21" name="グループ化 20"/>
          <p:cNvGrpSpPr/>
          <p:nvPr/>
        </p:nvGrpSpPr>
        <p:grpSpPr>
          <a:xfrm>
            <a:off x="701570" y="4539262"/>
            <a:ext cx="7657810" cy="2099956"/>
            <a:chOff x="649605" y="4554125"/>
            <a:chExt cx="7657810" cy="2099956"/>
          </a:xfrm>
        </p:grpSpPr>
        <p:sp>
          <p:nvSpPr>
            <p:cNvPr id="32" name="角丸四角形 31"/>
            <p:cNvSpPr/>
            <p:nvPr/>
          </p:nvSpPr>
          <p:spPr>
            <a:xfrm>
              <a:off x="705176" y="4690076"/>
              <a:ext cx="7602239" cy="1964005"/>
            </a:xfrm>
            <a:prstGeom prst="roundRect">
              <a:avLst>
                <a:gd name="adj" fmla="val 4492"/>
              </a:avLst>
            </a:prstGeom>
            <a:solidFill>
              <a:schemeClr val="accent6">
                <a:lumMod val="20000"/>
                <a:lumOff val="80000"/>
                <a:alpha val="2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37" name="角丸四角形 34">
              <a:extLst>
                <a:ext uri="{FF2B5EF4-FFF2-40B4-BE49-F238E27FC236}">
                  <a16:creationId xmlns:a16="http://schemas.microsoft.com/office/drawing/2014/main" id="{903D4337-38D4-17E2-2F98-B77E32FED4A2}"/>
                </a:ext>
              </a:extLst>
            </p:cNvPr>
            <p:cNvSpPr/>
            <p:nvPr/>
          </p:nvSpPr>
          <p:spPr>
            <a:xfrm>
              <a:off x="649605" y="4554125"/>
              <a:ext cx="1985433" cy="271902"/>
            </a:xfrm>
            <a:prstGeom prst="roundRect">
              <a:avLst/>
            </a:prstGeom>
            <a:solidFill>
              <a:schemeClr val="bg1"/>
            </a:solidFill>
            <a:ln w="31750" cap="flat" cmpd="sng" algn="ctr">
              <a:solidFill>
                <a:schemeClr val="tx1"/>
              </a:solidFill>
              <a:prstDash val="solid"/>
              <a:miter lim="800000"/>
            </a:ln>
            <a:effectLst/>
          </p:spPr>
          <p:txBody>
            <a:bodyPr vert="horz" lIns="36000" rIns="36000" rtlCol="0" anchor="ctr"/>
            <a:lstStyle/>
            <a:p>
              <a:pPr algn="ctr" defTabSz="457189">
                <a:defRPr/>
              </a:pPr>
              <a:r>
                <a:rPr kumimoji="0" lang="ja-JP" altLang="en-US" sz="1100" b="1" kern="0" dirty="0">
                  <a:latin typeface="Meiryo UI" panose="020B0604030504040204" pitchFamily="50" charset="-128"/>
                  <a:ea typeface="Meiryo UI" panose="020B0604030504040204" pitchFamily="50" charset="-128"/>
                </a:rPr>
                <a:t>浜寺公園</a:t>
              </a:r>
              <a:endParaRPr kumimoji="0" lang="en-US" altLang="ja-JP" sz="1100" b="1" kern="0" dirty="0">
                <a:latin typeface="Meiryo UI" panose="020B0604030504040204" pitchFamily="50" charset="-128"/>
                <a:ea typeface="Meiryo UI" panose="020B0604030504040204" pitchFamily="50" charset="-128"/>
              </a:endParaRPr>
            </a:p>
          </p:txBody>
        </p:sp>
      </p:grpSp>
      <p:sp>
        <p:nvSpPr>
          <p:cNvPr id="9" name="テキスト ボックス 8">
            <a:extLst>
              <a:ext uri="{FF2B5EF4-FFF2-40B4-BE49-F238E27FC236}">
                <a16:creationId xmlns:a16="http://schemas.microsoft.com/office/drawing/2014/main" id="{3BB80D30-BFD7-E774-4DEE-96AE42312D17}"/>
              </a:ext>
            </a:extLst>
          </p:cNvPr>
          <p:cNvSpPr txBox="1"/>
          <p:nvPr/>
        </p:nvSpPr>
        <p:spPr>
          <a:xfrm>
            <a:off x="881590" y="3383995"/>
            <a:ext cx="2772000" cy="900000"/>
          </a:xfrm>
          <a:prstGeom prst="rect">
            <a:avLst/>
          </a:prstGeom>
          <a:solidFill>
            <a:schemeClr val="bg1"/>
          </a:solidFill>
          <a:ln w="12700">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rtlCol="0" anchor="ctr">
            <a:noAutofit/>
          </a:bodyPr>
          <a:lstStyle/>
          <a:p>
            <a:r>
              <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♦魅力向上事業の提案</a:t>
            </a:r>
            <a:endParaRPr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pPr>
            <a:endPar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ハード事業</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・カフェ、スケートボード場等の新設、レストハウ</a:t>
            </a:r>
            <a:endParaRPr kumimoji="1"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ス等の</a:t>
            </a:r>
            <a:r>
              <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改修</a:t>
            </a:r>
            <a:endParaRPr kumimoji="1"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pPr>
            <a:endPar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ソフト事業</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・大規模アウトドアイベント、スポーツ教室の開催等</a:t>
            </a:r>
            <a:endPar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a:extLst>
              <a:ext uri="{FF2B5EF4-FFF2-40B4-BE49-F238E27FC236}">
                <a16:creationId xmlns:a16="http://schemas.microsoft.com/office/drawing/2014/main" id="{55FF9270-1F20-ECD3-58C2-485D8B39D6F1}"/>
              </a:ext>
            </a:extLst>
          </p:cNvPr>
          <p:cNvSpPr txBox="1"/>
          <p:nvPr/>
        </p:nvSpPr>
        <p:spPr>
          <a:xfrm>
            <a:off x="881590" y="5639960"/>
            <a:ext cx="2772000" cy="900000"/>
          </a:xfrm>
          <a:prstGeom prst="rect">
            <a:avLst/>
          </a:prstGeom>
          <a:solidFill>
            <a:schemeClr val="bg1"/>
          </a:solidFill>
          <a:ln w="12700">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rtlCol="0" anchor="ctr">
            <a:noAutofit/>
          </a:bodyPr>
          <a:lstStyle/>
          <a:p>
            <a:r>
              <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♦魅力向上事業の提案</a:t>
            </a:r>
            <a:endParaRPr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pPr>
            <a:endPar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ハード事業</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・カフェ、ランニングバイク練習場等の新設</a:t>
            </a:r>
            <a:endParaRPr kumimoji="1"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pPr>
            <a:endPar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ソフト事業</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・フィッシングパーク、フードイベントの開催等</a:t>
            </a:r>
            <a:endPar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a:extLst>
              <a:ext uri="{FF2B5EF4-FFF2-40B4-BE49-F238E27FC236}">
                <a16:creationId xmlns:a16="http://schemas.microsoft.com/office/drawing/2014/main" id="{B3966052-D413-6F83-0540-D022CA919877}"/>
              </a:ext>
            </a:extLst>
          </p:cNvPr>
          <p:cNvSpPr txBox="1"/>
          <p:nvPr/>
        </p:nvSpPr>
        <p:spPr>
          <a:xfrm>
            <a:off x="881590" y="2686227"/>
            <a:ext cx="2772000" cy="587633"/>
          </a:xfrm>
          <a:prstGeom prst="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ja-JP" altLang="en-US"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～多様な人と自然がつながるサードプレイス～</a:t>
            </a:r>
            <a:endParaRPr lang="en-US" altLang="ja-JP"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心・体・社会が元気になる公園</a:t>
            </a:r>
            <a:endParaRPr kumimoji="1" lang="en-US" altLang="ja-JP"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200"/>
              </a:lnSpc>
            </a:pPr>
            <a:endParaRPr kumimoji="1" lang="en-US" altLang="ja-JP"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900" b="1" dirty="0">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Hattori Well-being Park</a:t>
            </a:r>
            <a:endParaRPr kumimoji="1" lang="ja-JP" altLang="en-US" sz="900" b="1" dirty="0">
              <a:solidFill>
                <a:srgbClr val="FFFF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a:extLst>
              <a:ext uri="{FF2B5EF4-FFF2-40B4-BE49-F238E27FC236}">
                <a16:creationId xmlns:a16="http://schemas.microsoft.com/office/drawing/2014/main" id="{D2FDDC24-54AC-3986-3C46-88E1DDBFD35A}"/>
              </a:ext>
            </a:extLst>
          </p:cNvPr>
          <p:cNvSpPr txBox="1"/>
          <p:nvPr/>
        </p:nvSpPr>
        <p:spPr>
          <a:xfrm>
            <a:off x="881590" y="4896005"/>
            <a:ext cx="2772000" cy="587633"/>
          </a:xfrm>
          <a:prstGeom prst="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ja-JP" altLang="en-US"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賑わい・健康・歴史を育む浜寺公園</a:t>
            </a:r>
            <a:endParaRPr lang="en-US" altLang="ja-JP"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600"/>
              </a:lnSpc>
            </a:pPr>
            <a:endParaRPr lang="en-US" altLang="ja-JP"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～悠久の松林～</a:t>
            </a:r>
            <a:endParaRPr lang="en-US" altLang="ja-JP"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 name="グループ化 7"/>
          <p:cNvGrpSpPr/>
          <p:nvPr/>
        </p:nvGrpSpPr>
        <p:grpSpPr>
          <a:xfrm>
            <a:off x="3777758" y="2686226"/>
            <a:ext cx="2481329" cy="1615132"/>
            <a:chOff x="3729189" y="2361475"/>
            <a:chExt cx="2983501" cy="1942003"/>
          </a:xfrm>
        </p:grpSpPr>
        <p:pic>
          <p:nvPicPr>
            <p:cNvPr id="24" name="図 23"/>
            <p:cNvPicPr>
              <a:picLocks noChangeAspect="1"/>
            </p:cNvPicPr>
            <p:nvPr/>
          </p:nvPicPr>
          <p:blipFill rotWithShape="1">
            <a:blip r:embed="rId3" cstate="hqprint">
              <a:extLst>
                <a:ext uri="{28A0092B-C50C-407E-A947-70E740481C1C}">
                  <a14:useLocalDpi xmlns:a14="http://schemas.microsoft.com/office/drawing/2010/main"/>
                </a:ext>
              </a:extLst>
            </a:blip>
            <a:srcRect l="2801" t="6730" r="3196" b="7536"/>
            <a:stretch/>
          </p:blipFill>
          <p:spPr bwMode="auto">
            <a:xfrm>
              <a:off x="3729189" y="2361475"/>
              <a:ext cx="2983500" cy="1929416"/>
            </a:xfrm>
            <a:prstGeom prst="rect">
              <a:avLst/>
            </a:prstGeom>
            <a:noFill/>
            <a:ln>
              <a:noFill/>
            </a:ln>
            <a:extLst>
              <a:ext uri="{53640926-AAD7-44D8-BBD7-CCE9431645EC}">
                <a14:shadowObscured xmlns:a14="http://schemas.microsoft.com/office/drawing/2010/main"/>
              </a:ext>
            </a:extLst>
          </p:spPr>
        </p:pic>
        <p:sp>
          <p:nvSpPr>
            <p:cNvPr id="25" name="テキスト ボックス 482"/>
            <p:cNvSpPr txBox="1"/>
            <p:nvPr/>
          </p:nvSpPr>
          <p:spPr>
            <a:xfrm>
              <a:off x="5731633" y="4149285"/>
              <a:ext cx="981057" cy="154193"/>
            </a:xfrm>
            <a:prstGeom prst="rect">
              <a:avLst/>
            </a:prstGeom>
            <a:solidFill>
              <a:srgbClr val="FFFFFF">
                <a:alpha val="80000"/>
              </a:srgbClr>
            </a:solidFill>
            <a:ln w="6350">
              <a:noFill/>
            </a:ln>
          </p:spPr>
          <p:txBody>
            <a:bodyPr rot="0" spcFirstLastPara="0" vert="horz" wrap="none" lIns="0" tIns="0" rIns="0" bIns="0" numCol="1" spcCol="0" rtlCol="0" fromWordArt="0" anchor="ctr" anchorCtr="0" forceAA="0" compatLnSpc="1">
              <a:prstTxWarp prst="textNoShape">
                <a:avLst/>
              </a:prstTxWarp>
              <a:spAutoFit/>
            </a:bodyPr>
            <a:lstStyle/>
            <a:p>
              <a:pPr marL="145753" indent="-145753" algn="r">
                <a:lnSpc>
                  <a:spcPts val="975"/>
                </a:lnSpc>
                <a:tabLst>
                  <a:tab pos="145753" algn="l"/>
                </a:tabLst>
              </a:pP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東中央広場改修 イメージ</a:t>
              </a:r>
            </a:p>
          </p:txBody>
        </p:sp>
      </p:grpSp>
      <p:grpSp>
        <p:nvGrpSpPr>
          <p:cNvPr id="11" name="グループ化 10"/>
          <p:cNvGrpSpPr/>
          <p:nvPr/>
        </p:nvGrpSpPr>
        <p:grpSpPr>
          <a:xfrm>
            <a:off x="6435742" y="2689794"/>
            <a:ext cx="1626354" cy="821819"/>
            <a:chOff x="6338659" y="1367338"/>
            <a:chExt cx="2983500" cy="1507601"/>
          </a:xfrm>
        </p:grpSpPr>
        <p:pic>
          <p:nvPicPr>
            <p:cNvPr id="27" name="図 26" descr="建物, 写真, テーブル, 男 が含まれている画像&#10;&#10;自動的に生成された説明"/>
            <p:cNvPicPr>
              <a:picLocks noChangeAspect="1"/>
            </p:cNvPicPr>
            <p:nvPr/>
          </p:nvPicPr>
          <p:blipFill rotWithShape="1">
            <a:blip r:embed="rId4" cstate="print">
              <a:extLst>
                <a:ext uri="{28A0092B-C50C-407E-A947-70E740481C1C}">
                  <a14:useLocalDpi xmlns:a14="http://schemas.microsoft.com/office/drawing/2010/main" val="0"/>
                </a:ext>
              </a:extLst>
            </a:blip>
            <a:srcRect l="5472" t="17439" r="7273" b="21036"/>
            <a:stretch/>
          </p:blipFill>
          <p:spPr bwMode="auto">
            <a:xfrm>
              <a:off x="6338659" y="1367338"/>
              <a:ext cx="2983500" cy="1491750"/>
            </a:xfrm>
            <a:prstGeom prst="rect">
              <a:avLst/>
            </a:prstGeom>
            <a:ln>
              <a:noFill/>
            </a:ln>
            <a:extLst>
              <a:ext uri="{53640926-AAD7-44D8-BBD7-CCE9431645EC}">
                <a14:shadowObscured xmlns:a14="http://schemas.microsoft.com/office/drawing/2010/main"/>
              </a:ext>
            </a:extLst>
          </p:spPr>
        </p:pic>
        <p:sp>
          <p:nvSpPr>
            <p:cNvPr id="28" name="テキスト ボックス 482"/>
            <p:cNvSpPr txBox="1"/>
            <p:nvPr/>
          </p:nvSpPr>
          <p:spPr>
            <a:xfrm>
              <a:off x="7605094" y="2637192"/>
              <a:ext cx="1717065" cy="237747"/>
            </a:xfrm>
            <a:prstGeom prst="rect">
              <a:avLst/>
            </a:prstGeom>
            <a:solidFill>
              <a:srgbClr val="FFFFFF">
                <a:alpha val="80000"/>
              </a:srgbClr>
            </a:solidFill>
            <a:ln w="6350">
              <a:noFill/>
            </a:ln>
          </p:spPr>
          <p:txBody>
            <a:bodyPr rot="0" spcFirstLastPara="0" vert="horz" wrap="none" lIns="0" tIns="0" rIns="0" bIns="0" numCol="1" spcCol="0" rtlCol="0" fromWordArt="0" anchor="ctr" anchorCtr="0" forceAA="0" compatLnSpc="1">
              <a:prstTxWarp prst="textNoShape">
                <a:avLst/>
              </a:prstTxWarp>
              <a:spAutoFit/>
            </a:bodyPr>
            <a:lstStyle/>
            <a:p>
              <a:pPr marL="145753" indent="-145753" algn="r">
                <a:lnSpc>
                  <a:spcPts val="975"/>
                </a:lnSpc>
                <a:tabLst>
                  <a:tab pos="145753" algn="l"/>
                </a:tabLst>
              </a:pP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レストハウスの建替 イメージ</a:t>
              </a:r>
            </a:p>
          </p:txBody>
        </p:sp>
      </p:grpSp>
      <p:grpSp>
        <p:nvGrpSpPr>
          <p:cNvPr id="10" name="グループ化 9"/>
          <p:cNvGrpSpPr/>
          <p:nvPr/>
        </p:nvGrpSpPr>
        <p:grpSpPr>
          <a:xfrm>
            <a:off x="6432594" y="3538096"/>
            <a:ext cx="1640531" cy="766921"/>
            <a:chOff x="6338659" y="2932091"/>
            <a:chExt cx="2903957" cy="1357552"/>
          </a:xfrm>
        </p:grpSpPr>
        <p:pic>
          <p:nvPicPr>
            <p:cNvPr id="29" name="図 28" descr="草, 民衆, グループ, フィールド が含まれている画像&#10;&#10;自動的に生成された説明"/>
            <p:cNvPicPr>
              <a:picLocks noChangeAspect="1"/>
            </p:cNvPicPr>
            <p:nvPr/>
          </p:nvPicPr>
          <p:blipFill rotWithShape="1">
            <a:blip r:embed="rId5" cstate="print">
              <a:extLst>
                <a:ext uri="{28A0092B-C50C-407E-A947-70E740481C1C}">
                  <a14:useLocalDpi xmlns:a14="http://schemas.microsoft.com/office/drawing/2010/main" val="0"/>
                </a:ext>
              </a:extLst>
            </a:blip>
            <a:srcRect l="4144" t="21380" r="4398" b="18251"/>
            <a:stretch/>
          </p:blipFill>
          <p:spPr bwMode="auto">
            <a:xfrm>
              <a:off x="6338659" y="2932091"/>
              <a:ext cx="2890002" cy="1352357"/>
            </a:xfrm>
            <a:prstGeom prst="rect">
              <a:avLst/>
            </a:prstGeom>
            <a:ln>
              <a:noFill/>
            </a:ln>
            <a:extLst>
              <a:ext uri="{53640926-AAD7-44D8-BBD7-CCE9431645EC}">
                <a14:shadowObscured xmlns:a14="http://schemas.microsoft.com/office/drawing/2010/main"/>
              </a:ext>
            </a:extLst>
          </p:spPr>
        </p:pic>
        <p:sp>
          <p:nvSpPr>
            <p:cNvPr id="31" name="テキスト ボックス 482"/>
            <p:cNvSpPr txBox="1"/>
            <p:nvPr/>
          </p:nvSpPr>
          <p:spPr>
            <a:xfrm>
              <a:off x="7840671" y="4009254"/>
              <a:ext cx="1401945" cy="280389"/>
            </a:xfrm>
            <a:prstGeom prst="rect">
              <a:avLst/>
            </a:prstGeom>
            <a:solidFill>
              <a:srgbClr val="FFFFFF">
                <a:alpha val="80000"/>
              </a:srgbClr>
            </a:solidFill>
            <a:ln w="6350">
              <a:noFill/>
            </a:ln>
          </p:spPr>
          <p:txBody>
            <a:bodyPr rot="0" spcFirstLastPara="0" vert="horz" wrap="none" lIns="0" tIns="0" rIns="0" bIns="0" numCol="1" spcCol="0" rtlCol="0" fromWordArt="0" anchor="ctr" anchorCtr="0" forceAA="0" compatLnSpc="1">
              <a:prstTxWarp prst="textNoShape">
                <a:avLst/>
              </a:prstTxWarp>
              <a:spAutoFit/>
            </a:bodyPr>
            <a:lstStyle/>
            <a:p>
              <a:pPr marL="145753" indent="-145753" algn="r">
                <a:lnSpc>
                  <a:spcPts val="975"/>
                </a:lnSpc>
                <a:tabLst>
                  <a:tab pos="145753" algn="l"/>
                </a:tabLst>
              </a:pP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円形花壇改修 イメージ</a:t>
              </a:r>
            </a:p>
          </p:txBody>
        </p:sp>
      </p:grpSp>
      <p:pic>
        <p:nvPicPr>
          <p:cNvPr id="33" name="図 32"/>
          <p:cNvPicPr>
            <a:picLocks noChangeAspect="1"/>
          </p:cNvPicPr>
          <p:nvPr/>
        </p:nvPicPr>
        <p:blipFill rotWithShape="1">
          <a:blip r:embed="rId6" cstate="print">
            <a:extLst>
              <a:ext uri="{28A0092B-C50C-407E-A947-70E740481C1C}">
                <a14:useLocalDpi xmlns:a14="http://schemas.microsoft.com/office/drawing/2010/main" val="0"/>
              </a:ext>
            </a:extLst>
          </a:blip>
          <a:srcRect l="7389" r="4347"/>
          <a:stretch/>
        </p:blipFill>
        <p:spPr>
          <a:xfrm>
            <a:off x="3777758" y="4906843"/>
            <a:ext cx="2250742" cy="1644773"/>
          </a:xfrm>
          <a:prstGeom prst="rect">
            <a:avLst/>
          </a:prstGeom>
          <a:ln>
            <a:noFill/>
          </a:ln>
          <a:effectLst/>
        </p:spPr>
      </p:pic>
      <p:sp>
        <p:nvSpPr>
          <p:cNvPr id="34" name="テキスト ボックス 482"/>
          <p:cNvSpPr txBox="1"/>
          <p:nvPr/>
        </p:nvSpPr>
        <p:spPr>
          <a:xfrm>
            <a:off x="5556061" y="6423376"/>
            <a:ext cx="479298" cy="128240"/>
          </a:xfrm>
          <a:prstGeom prst="rect">
            <a:avLst/>
          </a:prstGeom>
          <a:solidFill>
            <a:srgbClr val="FFFFFF">
              <a:alpha val="80000"/>
            </a:srgbClr>
          </a:solidFill>
          <a:ln w="6350">
            <a:noFill/>
          </a:ln>
        </p:spPr>
        <p:txBody>
          <a:bodyPr rot="0" spcFirstLastPara="0" vert="horz" wrap="none" lIns="0" tIns="0" rIns="0" bIns="0" numCol="1" spcCol="0" rtlCol="0" fromWordArt="0" anchor="ctr" anchorCtr="0" forceAA="0" compatLnSpc="1">
            <a:prstTxWarp prst="textNoShape">
              <a:avLst/>
            </a:prstTxWarp>
            <a:spAutoFit/>
          </a:bodyPr>
          <a:lstStyle/>
          <a:p>
            <a:pPr marL="145753" indent="-145753" algn="r">
              <a:lnSpc>
                <a:spcPts val="975"/>
              </a:lnSpc>
              <a:tabLst>
                <a:tab pos="145753" algn="l"/>
              </a:tabLst>
            </a:pP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カフェ イメージ</a:t>
            </a:r>
          </a:p>
        </p:txBody>
      </p:sp>
      <p:grpSp>
        <p:nvGrpSpPr>
          <p:cNvPr id="17" name="グループ化 16"/>
          <p:cNvGrpSpPr/>
          <p:nvPr/>
        </p:nvGrpSpPr>
        <p:grpSpPr>
          <a:xfrm>
            <a:off x="6108575" y="4902155"/>
            <a:ext cx="1984360" cy="1651305"/>
            <a:chOff x="6137238" y="4293135"/>
            <a:chExt cx="2692361" cy="2240479"/>
          </a:xfrm>
        </p:grpSpPr>
        <p:pic>
          <p:nvPicPr>
            <p:cNvPr id="35" name="図 34"/>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2650" t="25349" r="6777" b="24689"/>
            <a:stretch/>
          </p:blipFill>
          <p:spPr>
            <a:xfrm>
              <a:off x="6137238" y="4293135"/>
              <a:ext cx="2692361" cy="1161411"/>
            </a:xfrm>
            <a:prstGeom prst="rect">
              <a:avLst/>
            </a:prstGeom>
          </p:spPr>
        </p:pic>
        <p:pic>
          <p:nvPicPr>
            <p:cNvPr id="38" name="図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0858" y="5595088"/>
              <a:ext cx="1368740" cy="910545"/>
            </a:xfrm>
            <a:prstGeom prst="roundRect">
              <a:avLst>
                <a:gd name="adj" fmla="val 0"/>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39" name="図 38"/>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137238" y="5578398"/>
              <a:ext cx="1273619" cy="955216"/>
            </a:xfrm>
            <a:prstGeom prst="rect">
              <a:avLst/>
            </a:prstGeom>
            <a:ln>
              <a:noFill/>
            </a:ln>
            <a:effectLst/>
          </p:spPr>
        </p:pic>
      </p:grpSp>
      <p:sp>
        <p:nvSpPr>
          <p:cNvPr id="40" name="テキスト ボックス 482"/>
          <p:cNvSpPr txBox="1"/>
          <p:nvPr/>
        </p:nvSpPr>
        <p:spPr>
          <a:xfrm>
            <a:off x="6154402" y="6425220"/>
            <a:ext cx="892873" cy="128240"/>
          </a:xfrm>
          <a:prstGeom prst="rect">
            <a:avLst/>
          </a:prstGeom>
          <a:solidFill>
            <a:srgbClr val="FFFFFF">
              <a:alpha val="80000"/>
            </a:srgbClr>
          </a:solidFill>
          <a:ln w="6350">
            <a:noFill/>
          </a:ln>
        </p:spPr>
        <p:txBody>
          <a:bodyPr rot="0" spcFirstLastPara="0" vert="horz" wrap="none" lIns="0" tIns="0" rIns="0" bIns="0" numCol="1" spcCol="0" rtlCol="0" fromWordArt="0" anchor="ctr" anchorCtr="0" forceAA="0" compatLnSpc="1">
            <a:prstTxWarp prst="textNoShape">
              <a:avLst/>
            </a:prstTxWarp>
            <a:spAutoFit/>
          </a:bodyPr>
          <a:lstStyle/>
          <a:p>
            <a:pPr marL="145753" indent="-145753" algn="r">
              <a:lnSpc>
                <a:spcPts val="975"/>
              </a:lnSpc>
              <a:tabLst>
                <a:tab pos="145753" algn="l"/>
              </a:tabLst>
            </a:pP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デジタルサイネージ イメージ</a:t>
            </a:r>
          </a:p>
        </p:txBody>
      </p:sp>
      <p:sp>
        <p:nvSpPr>
          <p:cNvPr id="41" name="テキスト ボックス 482"/>
          <p:cNvSpPr txBox="1"/>
          <p:nvPr/>
        </p:nvSpPr>
        <p:spPr>
          <a:xfrm>
            <a:off x="7020525" y="5635782"/>
            <a:ext cx="1072409" cy="128240"/>
          </a:xfrm>
          <a:prstGeom prst="rect">
            <a:avLst/>
          </a:prstGeom>
          <a:solidFill>
            <a:srgbClr val="FFFFFF">
              <a:alpha val="80000"/>
            </a:srgbClr>
          </a:solidFill>
          <a:ln w="6350">
            <a:noFill/>
          </a:ln>
        </p:spPr>
        <p:txBody>
          <a:bodyPr rot="0" spcFirstLastPara="0" vert="horz" wrap="none" lIns="0" tIns="0" rIns="0" bIns="0" numCol="1" spcCol="0" rtlCol="0" fromWordArt="0" anchor="ctr" anchorCtr="0" forceAA="0" compatLnSpc="1">
            <a:prstTxWarp prst="textNoShape">
              <a:avLst/>
            </a:prstTxWarp>
            <a:spAutoFit/>
          </a:bodyPr>
          <a:lstStyle/>
          <a:p>
            <a:pPr marL="145753" indent="-145753" algn="r">
              <a:lnSpc>
                <a:spcPts val="975"/>
              </a:lnSpc>
              <a:tabLst>
                <a:tab pos="145753" algn="l"/>
              </a:tabLst>
            </a:pP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ランニングバイク練習場　イメージ</a:t>
            </a:r>
          </a:p>
        </p:txBody>
      </p:sp>
      <p:sp>
        <p:nvSpPr>
          <p:cNvPr id="42" name="テキスト ボックス 482"/>
          <p:cNvSpPr txBox="1"/>
          <p:nvPr/>
        </p:nvSpPr>
        <p:spPr>
          <a:xfrm>
            <a:off x="7661726" y="6402753"/>
            <a:ext cx="431208" cy="128240"/>
          </a:xfrm>
          <a:prstGeom prst="rect">
            <a:avLst/>
          </a:prstGeom>
          <a:solidFill>
            <a:srgbClr val="FFFFFF">
              <a:alpha val="80000"/>
            </a:srgbClr>
          </a:solidFill>
          <a:ln w="6350">
            <a:noFill/>
          </a:ln>
        </p:spPr>
        <p:txBody>
          <a:bodyPr rot="0" spcFirstLastPara="0" vert="horz" wrap="none" lIns="0" tIns="0" rIns="0" bIns="0" numCol="1" spcCol="0" rtlCol="0" fromWordArt="0" anchor="ctr" anchorCtr="0" forceAA="0" compatLnSpc="1">
            <a:prstTxWarp prst="textNoShape">
              <a:avLst/>
            </a:prstTxWarp>
            <a:spAutoFit/>
          </a:bodyPr>
          <a:lstStyle/>
          <a:p>
            <a:pPr marL="145753" indent="-145753" algn="r">
              <a:lnSpc>
                <a:spcPts val="975"/>
              </a:lnSpc>
              <a:tabLst>
                <a:tab pos="145753" algn="l"/>
              </a:tabLst>
            </a:pP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売店 イメージ</a:t>
            </a:r>
          </a:p>
        </p:txBody>
      </p:sp>
    </p:spTree>
    <p:extLst>
      <p:ext uri="{BB962C8B-B14F-4D97-AF65-F5344CB8AC3E}">
        <p14:creationId xmlns:p14="http://schemas.microsoft.com/office/powerpoint/2010/main" val="2959264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44759" y="413665"/>
            <a:ext cx="8887636" cy="6315382"/>
          </a:xfrm>
          <a:prstGeom prst="roundRect">
            <a:avLst>
              <a:gd name="adj" fmla="val 4915"/>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lvl="0">
              <a:defRPr/>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◆公共施設における民間活力の導入 （府営公園の</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PMO</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型指定管理等） 　（つづき）</a:t>
            </a:r>
            <a:endPar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r">
              <a:defRPr/>
            </a:pP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都市整備部 公園課</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endPar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6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u="sng"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u="sng"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marL="628650" lvl="1" indent="-171450">
              <a:buFont typeface="Arial" panose="020B0604020202020204" pitchFamily="34" charset="0"/>
              <a:buChar char="•"/>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marL="628650" lvl="1" indent="-171450">
              <a:buFont typeface="Arial" panose="020B0604020202020204" pitchFamily="34" charset="0"/>
              <a:buChar char="•"/>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8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236601" y="8622"/>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17</a:t>
            </a:r>
            <a:r>
              <a:rPr lang="ja-JP" altLang="en-US" sz="1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四角形: 角を丸くする 6">
            <a:extLst>
              <a:ext uri="{FF2B5EF4-FFF2-40B4-BE49-F238E27FC236}">
                <a16:creationId xmlns:a16="http://schemas.microsoft.com/office/drawing/2014/main" id="{C2C7503B-6D59-424D-8221-ABCB4B6F279D}"/>
              </a:ext>
            </a:extLst>
          </p:cNvPr>
          <p:cNvSpPr/>
          <p:nvPr/>
        </p:nvSpPr>
        <p:spPr>
          <a:xfrm>
            <a:off x="3064073" y="3834044"/>
            <a:ext cx="5693392" cy="360143"/>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050" dirty="0">
                <a:solidFill>
                  <a:schemeClr val="tx1"/>
                </a:solidFill>
                <a:latin typeface="メイリオ" panose="020B0604030504040204" pitchFamily="50" charset="-128"/>
                <a:ea typeface="メイリオ" panose="020B0604030504040204" pitchFamily="50" charset="-128"/>
              </a:rPr>
              <a:t>（</a:t>
            </a:r>
            <a:r>
              <a:rPr lang="en-US" altLang="ja-JP" sz="1050" dirty="0">
                <a:solidFill>
                  <a:schemeClr val="tx1"/>
                </a:solidFill>
                <a:latin typeface="メイリオ" panose="020B0604030504040204" pitchFamily="50" charset="-128"/>
                <a:ea typeface="メイリオ" panose="020B0604030504040204" pitchFamily="50" charset="-128"/>
              </a:rPr>
              <a:t>R3</a:t>
            </a:r>
            <a:r>
              <a:rPr lang="ja-JP" altLang="en-US" sz="1050" dirty="0">
                <a:solidFill>
                  <a:schemeClr val="tx1"/>
                </a:solidFill>
                <a:latin typeface="メイリオ" panose="020B0604030504040204" pitchFamily="50" charset="-128"/>
                <a:ea typeface="メイリオ" panose="020B0604030504040204" pitchFamily="50" charset="-128"/>
              </a:rPr>
              <a:t>年度に公募、</a:t>
            </a:r>
            <a:r>
              <a:rPr lang="en-US" altLang="ja-JP" sz="1050" dirty="0">
                <a:solidFill>
                  <a:schemeClr val="tx1"/>
                </a:solidFill>
                <a:latin typeface="メイリオ" panose="020B0604030504040204" pitchFamily="50" charset="-128"/>
                <a:ea typeface="メイリオ" panose="020B0604030504040204" pitchFamily="50" charset="-128"/>
              </a:rPr>
              <a:t>R5</a:t>
            </a:r>
            <a:r>
              <a:rPr lang="ja-JP" altLang="en-US" sz="1050" dirty="0" smtClean="0">
                <a:solidFill>
                  <a:schemeClr val="tx1"/>
                </a:solidFill>
                <a:latin typeface="メイリオ" panose="020B0604030504040204" pitchFamily="50" charset="-128"/>
                <a:ea typeface="メイリオ" panose="020B0604030504040204" pitchFamily="50" charset="-128"/>
              </a:rPr>
              <a:t>年度</a:t>
            </a:r>
            <a:r>
              <a:rPr lang="ja-JP" altLang="en-US" sz="1050" dirty="0">
                <a:solidFill>
                  <a:schemeClr val="tx1"/>
                </a:solidFill>
                <a:latin typeface="メイリオ" panose="020B0604030504040204" pitchFamily="50" charset="-128"/>
                <a:ea typeface="メイリオ" panose="020B0604030504040204" pitchFamily="50" charset="-128"/>
              </a:rPr>
              <a:t>に</a:t>
            </a:r>
            <a:r>
              <a:rPr lang="ja-JP" altLang="en-US" sz="1050" dirty="0" smtClean="0">
                <a:solidFill>
                  <a:schemeClr val="tx1"/>
                </a:solidFill>
                <a:latin typeface="メイリオ" panose="020B0604030504040204" pitchFamily="50" charset="-128"/>
                <a:ea typeface="メイリオ" panose="020B0604030504040204" pitchFamily="50" charset="-128"/>
              </a:rPr>
              <a:t>公募</a:t>
            </a:r>
            <a:r>
              <a:rPr lang="ja-JP" altLang="en-US" sz="1050" dirty="0">
                <a:solidFill>
                  <a:schemeClr val="tx1"/>
                </a:solidFill>
                <a:latin typeface="メイリオ" panose="020B0604030504040204" pitchFamily="50" charset="-128"/>
                <a:ea typeface="メイリオ" panose="020B0604030504040204" pitchFamily="50" charset="-128"/>
              </a:rPr>
              <a:t>対象公園施設が開業予定（事業期間</a:t>
            </a:r>
            <a:r>
              <a:rPr lang="en-US" altLang="ja-JP" sz="1050" dirty="0">
                <a:solidFill>
                  <a:schemeClr val="tx1"/>
                </a:solidFill>
                <a:latin typeface="メイリオ" panose="020B0604030504040204" pitchFamily="50" charset="-128"/>
                <a:ea typeface="メイリオ" panose="020B0604030504040204" pitchFamily="50" charset="-128"/>
              </a:rPr>
              <a:t>20</a:t>
            </a:r>
            <a:r>
              <a:rPr lang="ja-JP" altLang="en-US" sz="1050" dirty="0">
                <a:solidFill>
                  <a:schemeClr val="tx1"/>
                </a:solidFill>
                <a:latin typeface="メイリオ" panose="020B0604030504040204" pitchFamily="50" charset="-128"/>
                <a:ea typeface="メイリオ" panose="020B0604030504040204" pitchFamily="50" charset="-128"/>
              </a:rPr>
              <a:t>年</a:t>
            </a:r>
            <a:r>
              <a:rPr lang="en-US" altLang="ja-JP" sz="1100" baseline="30000" dirty="0">
                <a:solidFill>
                  <a:schemeClr val="tx1"/>
                </a:solidFill>
                <a:latin typeface="メイリオ" panose="020B0604030504040204" pitchFamily="50" charset="-128"/>
                <a:ea typeface="メイリオ" panose="020B0604030504040204" pitchFamily="50" charset="-128"/>
              </a:rPr>
              <a:t>※</a:t>
            </a:r>
            <a:r>
              <a:rPr lang="ja-JP" altLang="en-US" sz="1050" dirty="0">
                <a:solidFill>
                  <a:schemeClr val="tx1"/>
                </a:solidFill>
                <a:latin typeface="メイリオ" panose="020B0604030504040204" pitchFamily="50" charset="-128"/>
                <a:ea typeface="メイリオ" panose="020B0604030504040204" pitchFamily="50" charset="-128"/>
              </a:rPr>
              <a:t>））</a:t>
            </a:r>
            <a:endParaRPr lang="en-US" altLang="ja-JP" sz="1050" dirty="0">
              <a:solidFill>
                <a:schemeClr val="tx1"/>
              </a:solidFill>
              <a:latin typeface="メイリオ" panose="020B0604030504040204" pitchFamily="50" charset="-128"/>
              <a:ea typeface="メイリオ" panose="020B0604030504040204" pitchFamily="50" charset="-128"/>
            </a:endParaRPr>
          </a:p>
          <a:p>
            <a:pPr>
              <a:lnSpc>
                <a:spcPts val="100"/>
              </a:lnSpc>
            </a:pPr>
            <a:endParaRPr lang="en-US" altLang="ja-JP" sz="1050" dirty="0">
              <a:solidFill>
                <a:schemeClr val="tx1"/>
              </a:solidFill>
              <a:latin typeface="メイリオ" panose="020B0604030504040204" pitchFamily="50" charset="-128"/>
              <a:ea typeface="メイリオ" panose="020B0604030504040204" pitchFamily="50" charset="-128"/>
            </a:endParaRPr>
          </a:p>
          <a:p>
            <a:pPr algn="r"/>
            <a:r>
              <a:rPr lang="en-US" altLang="ja-JP" sz="800" dirty="0">
                <a:solidFill>
                  <a:schemeClr val="tx1"/>
                </a:solidFill>
                <a:latin typeface="メイリオ" panose="020B0604030504040204" pitchFamily="50" charset="-128"/>
                <a:ea typeface="メイリオ" panose="020B0604030504040204" pitchFamily="50" charset="-128"/>
              </a:rPr>
              <a:t> ※</a:t>
            </a:r>
            <a:r>
              <a:rPr lang="ja-JP" altLang="en-US" sz="800" dirty="0">
                <a:solidFill>
                  <a:schemeClr val="tx1"/>
                </a:solidFill>
                <a:latin typeface="メイリオ" panose="020B0604030504040204" pitchFamily="50" charset="-128"/>
                <a:ea typeface="メイリオ" panose="020B0604030504040204" pitchFamily="50" charset="-128"/>
              </a:rPr>
              <a:t>事業期間</a:t>
            </a:r>
            <a:r>
              <a:rPr lang="en-US" altLang="ja-JP" sz="800" dirty="0">
                <a:solidFill>
                  <a:schemeClr val="tx1"/>
                </a:solidFill>
                <a:latin typeface="メイリオ" panose="020B0604030504040204" pitchFamily="50" charset="-128"/>
                <a:ea typeface="メイリオ" panose="020B0604030504040204" pitchFamily="50" charset="-128"/>
              </a:rPr>
              <a:t>20</a:t>
            </a:r>
            <a:r>
              <a:rPr lang="ja-JP" altLang="en-US" sz="800" dirty="0">
                <a:solidFill>
                  <a:schemeClr val="tx1"/>
                </a:solidFill>
                <a:latin typeface="メイリオ" panose="020B0604030504040204" pitchFamily="50" charset="-128"/>
                <a:ea typeface="メイリオ" panose="020B0604030504040204" pitchFamily="50" charset="-128"/>
              </a:rPr>
              <a:t>年には施設開業前後の設置・撤去に係る期間が含まれる。</a:t>
            </a:r>
          </a:p>
        </p:txBody>
      </p:sp>
      <p:sp>
        <p:nvSpPr>
          <p:cNvPr id="84" name="四角形: 角を丸くする 38">
            <a:extLst>
              <a:ext uri="{FF2B5EF4-FFF2-40B4-BE49-F238E27FC236}">
                <a16:creationId xmlns:a16="http://schemas.microsoft.com/office/drawing/2014/main" id="{D8CEDDE5-58ED-4E9B-BEE5-22F1B1DFB5C4}"/>
              </a:ext>
            </a:extLst>
          </p:cNvPr>
          <p:cNvSpPr/>
          <p:nvPr/>
        </p:nvSpPr>
        <p:spPr>
          <a:xfrm>
            <a:off x="307747" y="3023955"/>
            <a:ext cx="3797442" cy="242107"/>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en-US" altLang="ja-JP" sz="1400" b="1" dirty="0">
                <a:solidFill>
                  <a:schemeClr val="tx1"/>
                </a:solidFill>
                <a:latin typeface="メイリオ" panose="020B0604030504040204" pitchFamily="50" charset="-128"/>
                <a:ea typeface="メイリオ" panose="020B0604030504040204" pitchFamily="50" charset="-128"/>
              </a:rPr>
              <a:t>《P-PFI</a:t>
            </a:r>
            <a:r>
              <a:rPr lang="ja-JP" altLang="en-US" sz="1400" b="1" dirty="0">
                <a:solidFill>
                  <a:schemeClr val="tx1"/>
                </a:solidFill>
                <a:latin typeface="メイリオ" panose="020B0604030504040204" pitchFamily="50" charset="-128"/>
                <a:ea typeface="メイリオ" panose="020B0604030504040204" pitchFamily="50" charset="-128"/>
              </a:rPr>
              <a:t>型施設整備（公募設置管理制度）</a:t>
            </a:r>
            <a:r>
              <a:rPr lang="en-US" altLang="ja-JP" sz="1400" b="1" dirty="0">
                <a:solidFill>
                  <a:schemeClr val="tx1"/>
                </a:solidFill>
                <a:latin typeface="メイリオ" panose="020B0604030504040204" pitchFamily="50" charset="-128"/>
                <a:ea typeface="メイリオ" panose="020B0604030504040204" pitchFamily="50" charset="-128"/>
              </a:rPr>
              <a:t>》</a:t>
            </a:r>
            <a:endParaRPr lang="ja-JP" altLang="en-US" sz="1400" b="1" dirty="0">
              <a:solidFill>
                <a:schemeClr val="tx1"/>
              </a:solidFill>
              <a:latin typeface="メイリオ" panose="020B0604030504040204" pitchFamily="50" charset="-128"/>
              <a:ea typeface="メイリオ" panose="020B0604030504040204" pitchFamily="50" charset="-128"/>
            </a:endParaRPr>
          </a:p>
        </p:txBody>
      </p:sp>
      <p:sp>
        <p:nvSpPr>
          <p:cNvPr id="23" name="テキスト ボックス 22"/>
          <p:cNvSpPr txBox="1"/>
          <p:nvPr/>
        </p:nvSpPr>
        <p:spPr>
          <a:xfrm>
            <a:off x="476545" y="3834045"/>
            <a:ext cx="3188061" cy="2744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■導入する公園と事業者の提案概要</a:t>
            </a:r>
          </a:p>
        </p:txBody>
      </p:sp>
      <p:sp>
        <p:nvSpPr>
          <p:cNvPr id="27" name="テキスト ボックス 26">
            <a:extLst>
              <a:ext uri="{FF2B5EF4-FFF2-40B4-BE49-F238E27FC236}">
                <a16:creationId xmlns:a16="http://schemas.microsoft.com/office/drawing/2014/main" id="{BA0D7C89-DDCA-4574-BC05-F2EBCBD250C2}"/>
              </a:ext>
            </a:extLst>
          </p:cNvPr>
          <p:cNvSpPr txBox="1"/>
          <p:nvPr/>
        </p:nvSpPr>
        <p:spPr>
          <a:xfrm>
            <a:off x="504031" y="3293620"/>
            <a:ext cx="8169091" cy="61609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・公募</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対象エリアにおいて、来園者の利便性向上に資する公募対象公園施設（飲食店・売店等）の設置及び管理と、一般の来園者</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a:t>
            </a:r>
            <a:endParaRPr lang="en-US" altLang="ja-JP"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利用</a:t>
            </a: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できる特定公園施設（周辺の園路・広場等）の整備を民間事業者が一体的に実施。</a:t>
            </a:r>
          </a:p>
          <a:p>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公募エリア外の公園の維持管理とイベント企画立案等については、別途、指定管理者が行う。</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角丸四角形 27"/>
          <p:cNvSpPr/>
          <p:nvPr/>
        </p:nvSpPr>
        <p:spPr>
          <a:xfrm>
            <a:off x="764576" y="1145974"/>
            <a:ext cx="8053666" cy="1734234"/>
          </a:xfrm>
          <a:prstGeom prst="roundRect">
            <a:avLst>
              <a:gd name="adj" fmla="val 4492"/>
            </a:avLst>
          </a:prstGeom>
          <a:solidFill>
            <a:schemeClr val="accent6">
              <a:lumMod val="20000"/>
              <a:lumOff val="80000"/>
              <a:alpha val="2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5" name="角丸四角形 34">
            <a:extLst>
              <a:ext uri="{FF2B5EF4-FFF2-40B4-BE49-F238E27FC236}">
                <a16:creationId xmlns:a16="http://schemas.microsoft.com/office/drawing/2014/main" id="{685E9A69-550F-D2B7-B87D-3A779F5A6578}"/>
              </a:ext>
            </a:extLst>
          </p:cNvPr>
          <p:cNvSpPr/>
          <p:nvPr/>
        </p:nvSpPr>
        <p:spPr>
          <a:xfrm>
            <a:off x="746575" y="1010959"/>
            <a:ext cx="1590529" cy="271902"/>
          </a:xfrm>
          <a:prstGeom prst="roundRect">
            <a:avLst/>
          </a:prstGeom>
          <a:solidFill>
            <a:schemeClr val="bg1"/>
          </a:solidFill>
          <a:ln w="31750" cap="flat" cmpd="sng" algn="ctr">
            <a:solidFill>
              <a:schemeClr val="tx1"/>
            </a:solidFill>
            <a:prstDash val="solid"/>
            <a:miter lim="800000"/>
          </a:ln>
          <a:effectLst/>
        </p:spPr>
        <p:txBody>
          <a:bodyPr vert="horz" lIns="36000" rIns="36000" rtlCol="0" anchor="ctr"/>
          <a:lstStyle/>
          <a:p>
            <a:pPr algn="ctr" defTabSz="457189">
              <a:defRPr/>
            </a:pPr>
            <a:r>
              <a:rPr kumimoji="0" lang="ja-JP" altLang="en-US" sz="1100" b="1" kern="0" dirty="0">
                <a:latin typeface="Meiryo UI" panose="020B0604030504040204" pitchFamily="50" charset="-128"/>
                <a:ea typeface="Meiryo UI" panose="020B0604030504040204" pitchFamily="50" charset="-128"/>
              </a:rPr>
              <a:t>二色の浜公園</a:t>
            </a:r>
            <a:endParaRPr kumimoji="0" lang="en-US" altLang="ja-JP" sz="1100" b="1" kern="0" dirty="0">
              <a:latin typeface="Meiryo UI" panose="020B0604030504040204" pitchFamily="50" charset="-128"/>
              <a:ea typeface="Meiryo UI" panose="020B0604030504040204" pitchFamily="50" charset="-128"/>
            </a:endParaRPr>
          </a:p>
        </p:txBody>
      </p:sp>
      <p:grpSp>
        <p:nvGrpSpPr>
          <p:cNvPr id="53" name="グループ化 52"/>
          <p:cNvGrpSpPr/>
          <p:nvPr/>
        </p:nvGrpSpPr>
        <p:grpSpPr>
          <a:xfrm>
            <a:off x="746575" y="4104075"/>
            <a:ext cx="8026663" cy="2533018"/>
            <a:chOff x="656565" y="4244713"/>
            <a:chExt cx="8026663" cy="2533018"/>
          </a:xfrm>
        </p:grpSpPr>
        <p:grpSp>
          <p:nvGrpSpPr>
            <p:cNvPr id="52" name="グループ化 51"/>
            <p:cNvGrpSpPr/>
            <p:nvPr/>
          </p:nvGrpSpPr>
          <p:grpSpPr>
            <a:xfrm>
              <a:off x="656565" y="4244713"/>
              <a:ext cx="8026663" cy="2533018"/>
              <a:chOff x="820812" y="4244713"/>
              <a:chExt cx="8026663" cy="2533018"/>
            </a:xfrm>
          </p:grpSpPr>
          <p:sp>
            <p:nvSpPr>
              <p:cNvPr id="44" name="角丸四角形 43"/>
              <p:cNvSpPr/>
              <p:nvPr/>
            </p:nvSpPr>
            <p:spPr>
              <a:xfrm>
                <a:off x="838813" y="4365731"/>
                <a:ext cx="8008662" cy="2412000"/>
              </a:xfrm>
              <a:prstGeom prst="roundRect">
                <a:avLst>
                  <a:gd name="adj" fmla="val 4492"/>
                </a:avLst>
              </a:prstGeom>
              <a:solidFill>
                <a:schemeClr val="accent6">
                  <a:lumMod val="20000"/>
                  <a:lumOff val="80000"/>
                  <a:alpha val="2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138C3D9C-C730-C95E-C192-F02590D25D0E}"/>
                  </a:ext>
                </a:extLst>
              </p:cNvPr>
              <p:cNvSpPr txBox="1"/>
              <p:nvPr/>
            </p:nvSpPr>
            <p:spPr>
              <a:xfrm>
                <a:off x="2325366" y="4734414"/>
                <a:ext cx="2974125" cy="809482"/>
              </a:xfrm>
              <a:prstGeom prst="rect">
                <a:avLst/>
              </a:prstGeom>
              <a:solidFill>
                <a:schemeClr val="bg1"/>
              </a:solidFill>
              <a:ln w="6350">
                <a:solidFill>
                  <a:schemeClr val="tx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r>
                  <a:rPr kumimoji="1"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公募対象公園施設（便益施設）</a:t>
                </a:r>
                <a:r>
                  <a:rPr kumimoji="1"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・汐掛道の北側に飲食施設を</a:t>
                </a:r>
                <a:r>
                  <a:rPr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棟整備</a:t>
                </a:r>
                <a:endParaRPr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（カフェ</a:t>
                </a:r>
                <a:r>
                  <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店舗、レストラン</a:t>
                </a:r>
                <a:r>
                  <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店舗）</a:t>
                </a:r>
                <a:endPar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pPr>
                <a:endPar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特定公園施設（一般利用可能な施設）</a:t>
                </a:r>
                <a:r>
                  <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棟の建物の間にデッキを整備</a:t>
                </a:r>
                <a:endPar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・自由に利用できる可動式のテーブル・イスセットを設置</a:t>
                </a:r>
                <a:endPar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テキスト ボックス 34">
                <a:extLst>
                  <a:ext uri="{FF2B5EF4-FFF2-40B4-BE49-F238E27FC236}">
                    <a16:creationId xmlns:a16="http://schemas.microsoft.com/office/drawing/2014/main" id="{EB75F426-8E74-ADAC-9A00-A4173BD4098B}"/>
                  </a:ext>
                </a:extLst>
              </p:cNvPr>
              <p:cNvSpPr txBox="1"/>
              <p:nvPr/>
            </p:nvSpPr>
            <p:spPr>
              <a:xfrm>
                <a:off x="2196665" y="4536000"/>
                <a:ext cx="1160200" cy="27508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wrap="square" rtlCol="0">
                <a:noAutofit/>
              </a:bodyPr>
              <a:lstStyle/>
              <a:p>
                <a:r>
                  <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ハード事業</a:t>
                </a:r>
                <a:r>
                  <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テキスト ボックス 35">
                <a:extLst>
                  <a:ext uri="{FF2B5EF4-FFF2-40B4-BE49-F238E27FC236}">
                    <a16:creationId xmlns:a16="http://schemas.microsoft.com/office/drawing/2014/main" id="{117226B2-9FC6-F774-4D7A-846A94730070}"/>
                  </a:ext>
                </a:extLst>
              </p:cNvPr>
              <p:cNvSpPr txBox="1"/>
              <p:nvPr/>
            </p:nvSpPr>
            <p:spPr>
              <a:xfrm>
                <a:off x="2186735" y="5557144"/>
                <a:ext cx="1125125" cy="22502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ソフト</a:t>
                </a:r>
                <a:r>
                  <a:rPr kumimoji="1"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a:t>
                </a:r>
                <a:r>
                  <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正方形/長方形 44"/>
              <p:cNvSpPr/>
              <p:nvPr/>
            </p:nvSpPr>
            <p:spPr>
              <a:xfrm>
                <a:off x="821005" y="4536841"/>
                <a:ext cx="1223412" cy="230832"/>
              </a:xfrm>
              <a:prstGeom prst="rect">
                <a:avLst/>
              </a:prstGeom>
            </p:spPr>
            <p:txBody>
              <a:bodyPr wrap="none">
                <a:spAutoFit/>
              </a:bodyPr>
              <a:lstStyle/>
              <a:p>
                <a:r>
                  <a:rPr lang="en-US" altLang="ja-JP" sz="900" b="1" dirty="0">
                    <a:latin typeface="メイリオ" panose="020B0604030504040204" pitchFamily="50" charset="-128"/>
                    <a:ea typeface="メイリオ" panose="020B0604030504040204" pitchFamily="50" charset="-128"/>
                  </a:rPr>
                  <a:t>【</a:t>
                </a:r>
                <a:r>
                  <a:rPr lang="ja-JP" altLang="en-US" sz="900" b="1" dirty="0">
                    <a:latin typeface="メイリオ" panose="020B0604030504040204" pitchFamily="50" charset="-128"/>
                    <a:ea typeface="メイリオ" panose="020B0604030504040204" pitchFamily="50" charset="-128"/>
                  </a:rPr>
                  <a:t>事業コンセプト</a:t>
                </a:r>
                <a:r>
                  <a:rPr lang="en-US" altLang="ja-JP" sz="900" b="1" dirty="0">
                    <a:latin typeface="メイリオ" panose="020B0604030504040204" pitchFamily="50" charset="-128"/>
                    <a:ea typeface="メイリオ" panose="020B0604030504040204" pitchFamily="50" charset="-128"/>
                  </a:rPr>
                  <a:t>】</a:t>
                </a:r>
                <a:endParaRPr lang="ja-JP" altLang="en-US" sz="900" b="1" dirty="0">
                  <a:latin typeface="メイリオ" panose="020B0604030504040204" pitchFamily="50" charset="-128"/>
                  <a:ea typeface="メイリオ" panose="020B0604030504040204" pitchFamily="50" charset="-128"/>
                </a:endParaRPr>
              </a:p>
            </p:txBody>
          </p:sp>
          <p:sp>
            <p:nvSpPr>
              <p:cNvPr id="30" name="角丸四角形 34">
                <a:extLst>
                  <a:ext uri="{FF2B5EF4-FFF2-40B4-BE49-F238E27FC236}">
                    <a16:creationId xmlns:a16="http://schemas.microsoft.com/office/drawing/2014/main" id="{DF37DCDE-96CA-BDE0-074F-7B260C1B8A84}"/>
                  </a:ext>
                </a:extLst>
              </p:cNvPr>
              <p:cNvSpPr/>
              <p:nvPr/>
            </p:nvSpPr>
            <p:spPr>
              <a:xfrm>
                <a:off x="820812" y="4244713"/>
                <a:ext cx="1538508" cy="264407"/>
              </a:xfrm>
              <a:prstGeom prst="roundRect">
                <a:avLst/>
              </a:prstGeom>
              <a:solidFill>
                <a:schemeClr val="bg1"/>
              </a:solidFill>
              <a:ln w="31750" cap="flat" cmpd="sng" algn="ctr">
                <a:solidFill>
                  <a:schemeClr val="tx1"/>
                </a:solidFill>
                <a:prstDash val="solid"/>
                <a:miter lim="800000"/>
              </a:ln>
              <a:effectLst/>
            </p:spPr>
            <p:txBody>
              <a:bodyPr vert="horz" lIns="36000" rIns="36000" rtlCol="0" anchor="ctr"/>
              <a:lstStyle/>
              <a:p>
                <a:pPr algn="ctr" defTabSz="457189">
                  <a:defRPr/>
                </a:pPr>
                <a:r>
                  <a:rPr kumimoji="0" lang="ja-JP" altLang="en-US" sz="1100" b="1" kern="0" dirty="0">
                    <a:latin typeface="Meiryo UI" panose="020B0604030504040204" pitchFamily="50" charset="-128"/>
                    <a:ea typeface="Meiryo UI" panose="020B0604030504040204" pitchFamily="50" charset="-128"/>
                  </a:rPr>
                  <a:t>住吉公園</a:t>
                </a:r>
                <a:endParaRPr kumimoji="0" lang="en-US" altLang="ja-JP" sz="1100" b="1" kern="0" dirty="0">
                  <a:latin typeface="Meiryo UI" panose="020B0604030504040204" pitchFamily="50" charset="-128"/>
                  <a:ea typeface="Meiryo UI" panose="020B0604030504040204" pitchFamily="50" charset="-128"/>
                </a:endParaRPr>
              </a:p>
            </p:txBody>
          </p:sp>
          <p:pic>
            <p:nvPicPr>
              <p:cNvPr id="18" name="図 17"/>
              <p:cNvPicPr>
                <a:picLocks noChangeAspect="1"/>
              </p:cNvPicPr>
              <p:nvPr/>
            </p:nvPicPr>
            <p:blipFill>
              <a:blip r:embed="rId3"/>
              <a:stretch>
                <a:fillRect/>
              </a:stretch>
            </p:blipFill>
            <p:spPr>
              <a:xfrm>
                <a:off x="6933173" y="4566219"/>
                <a:ext cx="1776553" cy="1240010"/>
              </a:xfrm>
              <a:prstGeom prst="rect">
                <a:avLst/>
              </a:prstGeom>
            </p:spPr>
          </p:pic>
          <p:sp>
            <p:nvSpPr>
              <p:cNvPr id="46" name="正方形/長方形 45"/>
              <p:cNvSpPr/>
              <p:nvPr/>
            </p:nvSpPr>
            <p:spPr>
              <a:xfrm>
                <a:off x="946977" y="4762889"/>
                <a:ext cx="1296000" cy="646331"/>
              </a:xfrm>
              <a:prstGeom prst="rect">
                <a:avLst/>
              </a:prstGeom>
              <a:solidFill>
                <a:srgbClr val="00B050"/>
              </a:soli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nchor="ctr">
                <a:spAutoFit/>
              </a:bodyPr>
              <a:lstStyle/>
              <a:p>
                <a:pPr algn="ctr"/>
                <a:endParaRPr lang="en-US" altLang="ja-JP" sz="900" dirty="0">
                  <a:latin typeface="UD デジタル 教科書体 NP-B" panose="02020700000000000000" pitchFamily="18" charset="-128"/>
                  <a:ea typeface="UD デジタル 教科書体 NP-B" panose="02020700000000000000" pitchFamily="18" charset="-128"/>
                </a:endParaRPr>
              </a:p>
              <a:p>
                <a:pPr algn="ctr"/>
                <a:r>
                  <a:rPr lang="ja-JP" altLang="en-US" sz="900" dirty="0">
                    <a:latin typeface="UD デジタル 教科書体 NP-B" panose="02020700000000000000" pitchFamily="18" charset="-128"/>
                    <a:ea typeface="UD デジタル 教科書体 NP-B" panose="02020700000000000000" pitchFamily="18" charset="-128"/>
                  </a:rPr>
                  <a:t>まちと楽しむ</a:t>
                </a:r>
                <a:endParaRPr lang="en-US" altLang="ja-JP" sz="900" dirty="0">
                  <a:latin typeface="UD デジタル 教科書体 NP-B" panose="02020700000000000000" pitchFamily="18" charset="-128"/>
                  <a:ea typeface="UD デジタル 教科書体 NP-B" panose="02020700000000000000" pitchFamily="18" charset="-128"/>
                </a:endParaRPr>
              </a:p>
              <a:p>
                <a:pPr algn="ctr"/>
                <a:r>
                  <a:rPr lang="ja-JP" altLang="en-US" sz="900" dirty="0">
                    <a:latin typeface="UD デジタル 教科書体 NP-B" panose="02020700000000000000" pitchFamily="18" charset="-128"/>
                    <a:ea typeface="UD デジタル 教科書体 NP-B" panose="02020700000000000000" pitchFamily="18" charset="-128"/>
                  </a:rPr>
                  <a:t>住吉公園</a:t>
                </a:r>
                <a:endParaRPr lang="en-US" altLang="ja-JP" sz="900" dirty="0">
                  <a:latin typeface="UD デジタル 教科書体 NP-B" panose="02020700000000000000" pitchFamily="18" charset="-128"/>
                  <a:ea typeface="UD デジタル 教科書体 NP-B" panose="02020700000000000000" pitchFamily="18" charset="-128"/>
                </a:endParaRPr>
              </a:p>
              <a:p>
                <a:pPr algn="ctr"/>
                <a:endParaRPr lang="ja-JP" altLang="en-US" sz="900" dirty="0">
                  <a:latin typeface="UD デジタル 教科書体 NP-B" panose="02020700000000000000" pitchFamily="18" charset="-128"/>
                  <a:ea typeface="UD デジタル 教科書体 NP-B" panose="02020700000000000000" pitchFamily="18" charset="-128"/>
                </a:endParaRPr>
              </a:p>
            </p:txBody>
          </p:sp>
          <p:sp>
            <p:nvSpPr>
              <p:cNvPr id="47" name="正方形/長方形 46"/>
              <p:cNvSpPr/>
              <p:nvPr/>
            </p:nvSpPr>
            <p:spPr>
              <a:xfrm>
                <a:off x="946977" y="5504853"/>
                <a:ext cx="1296000" cy="1200329"/>
              </a:xfrm>
              <a:prstGeom prst="rect">
                <a:avLst/>
              </a:prstGeom>
              <a:solidFill>
                <a:srgbClr val="00B050"/>
              </a:soli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anchor="ctr">
                <a:spAutoFit/>
              </a:bodyPr>
              <a:lstStyle/>
              <a:p>
                <a:pPr marL="136371" indent="-136371">
                  <a:buFont typeface="Wingdings" panose="05000000000000000000" pitchFamily="2" charset="2"/>
                  <a:buChar char="ü"/>
                </a:pPr>
                <a:r>
                  <a:rPr lang="ja-JP" altLang="en-US" sz="900" spc="-63" dirty="0">
                    <a:latin typeface="UD デジタル 教科書体 N-R" panose="02020400000000000000" pitchFamily="17" charset="-128"/>
                    <a:ea typeface="UD デジタル 教科書体 N-R" panose="02020400000000000000" pitchFamily="17" charset="-128"/>
                  </a:rPr>
                  <a:t>エリアマネジメントにつなげる協働性</a:t>
                </a:r>
                <a:endParaRPr lang="en-US" altLang="ja-JP" sz="900" spc="-63" dirty="0">
                  <a:latin typeface="UD デジタル 教科書体 N-R" panose="02020400000000000000" pitchFamily="17" charset="-128"/>
                  <a:ea typeface="UD デジタル 教科書体 N-R" panose="02020400000000000000" pitchFamily="17" charset="-128"/>
                </a:endParaRPr>
              </a:p>
              <a:p>
                <a:pPr marL="136371" indent="-136371">
                  <a:buFont typeface="Wingdings" panose="05000000000000000000" pitchFamily="2" charset="2"/>
                  <a:buChar char="ü"/>
                </a:pPr>
                <a:endParaRPr lang="en-US" altLang="ja-JP" sz="900" spc="-63" dirty="0">
                  <a:latin typeface="UD デジタル 教科書体 N-R" panose="02020400000000000000" pitchFamily="17" charset="-128"/>
                  <a:ea typeface="UD デジタル 教科書体 N-R" panose="02020400000000000000" pitchFamily="17" charset="-128"/>
                </a:endParaRPr>
              </a:p>
              <a:p>
                <a:pPr marL="136371" indent="-136371">
                  <a:buFont typeface="Wingdings" panose="05000000000000000000" pitchFamily="2" charset="2"/>
                  <a:buChar char="ü"/>
                </a:pPr>
                <a:r>
                  <a:rPr lang="ja-JP" altLang="en-US" sz="900" dirty="0">
                    <a:latin typeface="UD デジタル 教科書体 N-R" panose="02020400000000000000" pitchFamily="17" charset="-128"/>
                    <a:ea typeface="UD デジタル 教科書体 N-R" panose="02020400000000000000" pitchFamily="17" charset="-128"/>
                  </a:rPr>
                  <a:t>門前参道「軸」の賑わい復活</a:t>
                </a:r>
                <a:endParaRPr lang="en-US" altLang="ja-JP" sz="900" dirty="0">
                  <a:latin typeface="UD デジタル 教科書体 N-R" panose="02020400000000000000" pitchFamily="17" charset="-128"/>
                  <a:ea typeface="UD デジタル 教科書体 N-R" panose="02020400000000000000" pitchFamily="17" charset="-128"/>
                </a:endParaRPr>
              </a:p>
              <a:p>
                <a:pPr marL="136371" indent="-136371">
                  <a:buFont typeface="Wingdings" panose="05000000000000000000" pitchFamily="2" charset="2"/>
                  <a:buChar char="ü"/>
                </a:pPr>
                <a:endParaRPr lang="en-US" altLang="ja-JP" sz="900" dirty="0">
                  <a:latin typeface="UD デジタル 教科書体 N-R" panose="02020400000000000000" pitchFamily="17" charset="-128"/>
                  <a:ea typeface="UD デジタル 教科書体 N-R" panose="02020400000000000000" pitchFamily="17" charset="-128"/>
                </a:endParaRPr>
              </a:p>
              <a:p>
                <a:pPr marL="136371" indent="-136371">
                  <a:buFont typeface="Wingdings" panose="05000000000000000000" pitchFamily="2" charset="2"/>
                  <a:buChar char="ü"/>
                </a:pPr>
                <a:r>
                  <a:rPr lang="ja-JP" altLang="en-US" sz="900" dirty="0">
                    <a:latin typeface="UD デジタル 教科書体 N-R" panose="02020400000000000000" pitchFamily="17" charset="-128"/>
                    <a:ea typeface="UD デジタル 教科書体 N-R" panose="02020400000000000000" pitchFamily="17" charset="-128"/>
                  </a:rPr>
                  <a:t>地域住民・インバウンドの利便増進</a:t>
                </a:r>
              </a:p>
            </p:txBody>
          </p:sp>
          <p:pic>
            <p:nvPicPr>
              <p:cNvPr id="24" name="図 23"/>
              <p:cNvPicPr>
                <a:picLocks noChangeAspect="1"/>
              </p:cNvPicPr>
              <p:nvPr/>
            </p:nvPicPr>
            <p:blipFill>
              <a:blip r:embed="rId4"/>
              <a:stretch>
                <a:fillRect/>
              </a:stretch>
            </p:blipFill>
            <p:spPr>
              <a:xfrm>
                <a:off x="5453842" y="4566219"/>
                <a:ext cx="1593434" cy="1267769"/>
              </a:xfrm>
              <a:prstGeom prst="rect">
                <a:avLst/>
              </a:prstGeom>
            </p:spPr>
          </p:pic>
        </p:grpSp>
        <p:sp>
          <p:nvSpPr>
            <p:cNvPr id="37" name="テキスト ボックス 36">
              <a:extLst>
                <a:ext uri="{FF2B5EF4-FFF2-40B4-BE49-F238E27FC236}">
                  <a16:creationId xmlns:a16="http://schemas.microsoft.com/office/drawing/2014/main" id="{4C7FA07B-3CEE-8659-E27C-7F7EC71E923B}"/>
                </a:ext>
              </a:extLst>
            </p:cNvPr>
            <p:cNvSpPr txBox="1"/>
            <p:nvPr/>
          </p:nvSpPr>
          <p:spPr>
            <a:xfrm>
              <a:off x="2161118" y="5738259"/>
              <a:ext cx="2974125" cy="976012"/>
            </a:xfrm>
            <a:prstGeom prst="rect">
              <a:avLst/>
            </a:prstGeom>
            <a:solidFill>
              <a:schemeClr val="bg1"/>
            </a:solidFill>
            <a:ln w="6350">
              <a:solidFill>
                <a:schemeClr val="tx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r>
                <a:rPr kumimoji="1" lang="en-US" altLang="ja-JP" sz="8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住吉公園全体の魅力向上</a:t>
              </a:r>
              <a:r>
                <a:rPr kumimoji="1"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・住吉公園の資産を活かしたイベントやワークショップの実施</a:t>
              </a:r>
              <a:endParaRPr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0"/>
                </a:lnSpc>
              </a:pPr>
              <a:endPar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地域との連携</a:t>
              </a:r>
              <a:r>
                <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・地域で活動する団体等が情報交換できる仕組みの構築や場の提供</a:t>
              </a:r>
              <a:endPar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8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（飲食施設内に一般利用可能なコミュニティスペースを設置）</a:t>
              </a:r>
              <a:endPar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0"/>
                </a:lnSpc>
              </a:pPr>
              <a:endPar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指定管理者との連携</a:t>
              </a:r>
              <a:r>
                <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・公園全体を管理する指定管理者が実施するイベントへの参画や指</a:t>
              </a:r>
              <a:endPar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定管理者との定期的な連絡会を実施。</a:t>
              </a:r>
              <a:endPar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3" name="正方形/長方形 12"/>
          <p:cNvSpPr/>
          <p:nvPr/>
        </p:nvSpPr>
        <p:spPr>
          <a:xfrm>
            <a:off x="8469433" y="653152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smtClean="0">
                <a:solidFill>
                  <a:schemeClr val="tx1"/>
                </a:solidFill>
                <a:latin typeface="Calibri"/>
                <a:ea typeface="ＭＳ Ｐゴシック" panose="020B0600070205080204" pitchFamily="50" charset="-128"/>
              </a:rPr>
              <a:t>27</a:t>
            </a:r>
            <a:endParaRPr lang="ja-JP" altLang="en-US" dirty="0">
              <a:solidFill>
                <a:schemeClr val="tx1"/>
              </a:solidFill>
              <a:latin typeface="Calibri"/>
              <a:ea typeface="ＭＳ Ｐゴシック" panose="020B0600070205080204" pitchFamily="50" charset="-128"/>
            </a:endParaRPr>
          </a:p>
        </p:txBody>
      </p:sp>
      <p:sp>
        <p:nvSpPr>
          <p:cNvPr id="3" name="テキスト ボックス 2">
            <a:extLst>
              <a:ext uri="{FF2B5EF4-FFF2-40B4-BE49-F238E27FC236}">
                <a16:creationId xmlns:a16="http://schemas.microsoft.com/office/drawing/2014/main" id="{59FA7A0A-9549-A8F5-4988-6062C42B00B1}"/>
              </a:ext>
            </a:extLst>
          </p:cNvPr>
          <p:cNvSpPr txBox="1"/>
          <p:nvPr/>
        </p:nvSpPr>
        <p:spPr>
          <a:xfrm>
            <a:off x="874564" y="1948131"/>
            <a:ext cx="2772000" cy="862928"/>
          </a:xfrm>
          <a:prstGeom prst="rect">
            <a:avLst/>
          </a:prstGeom>
          <a:solidFill>
            <a:schemeClr val="bg1"/>
          </a:solidFill>
          <a:ln w="12700">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rtlCol="0" anchor="ctr">
            <a:noAutofit/>
          </a:bodyPr>
          <a:lstStyle/>
          <a:p>
            <a:r>
              <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♦魅力向上事業の提案</a:t>
            </a:r>
            <a:endParaRPr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pPr>
            <a:endPar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ハード事業</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・グランピング施設、</a:t>
            </a:r>
            <a:r>
              <a:rPr kumimoji="1"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BBQ</a:t>
            </a:r>
            <a:r>
              <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場、スケートパーク等の</a:t>
            </a:r>
            <a:endParaRPr kumimoji="1"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新設</a:t>
            </a:r>
            <a:endParaRPr kumimoji="1"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
              </a:lnSpc>
            </a:pPr>
            <a:endParaRPr kumimoji="1" lang="en-US" altLang="ja-JP"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ソフト事業</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・地元農家・飲食店と連携したマルシェの開催等</a:t>
            </a:r>
            <a:endParaRPr kumimoji="1" lang="ja-JP" altLang="en-US" sz="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テキスト ボックス 3">
            <a:extLst>
              <a:ext uri="{FF2B5EF4-FFF2-40B4-BE49-F238E27FC236}">
                <a16:creationId xmlns:a16="http://schemas.microsoft.com/office/drawing/2014/main" id="{8C756DCC-48C9-7C73-AF30-F4BC7340C787}"/>
              </a:ext>
            </a:extLst>
          </p:cNvPr>
          <p:cNvSpPr txBox="1"/>
          <p:nvPr/>
        </p:nvSpPr>
        <p:spPr>
          <a:xfrm>
            <a:off x="874560" y="1382648"/>
            <a:ext cx="2772000" cy="499061"/>
          </a:xfrm>
          <a:prstGeom prst="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kumimoji="1" lang="ja-JP" altLang="en-US"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地域と繋がり、地域と共に育てる公園づくり</a:t>
            </a:r>
          </a:p>
        </p:txBody>
      </p:sp>
      <p:pic>
        <p:nvPicPr>
          <p:cNvPr id="8" name="図 7"/>
          <p:cNvPicPr>
            <a:picLocks noChangeAspect="1"/>
          </p:cNvPicPr>
          <p:nvPr/>
        </p:nvPicPr>
        <p:blipFill>
          <a:blip r:embed="rId5"/>
          <a:stretch>
            <a:fillRect/>
          </a:stretch>
        </p:blipFill>
        <p:spPr>
          <a:xfrm>
            <a:off x="5831258" y="5724255"/>
            <a:ext cx="1215993" cy="854482"/>
          </a:xfrm>
          <a:prstGeom prst="rect">
            <a:avLst/>
          </a:prstGeom>
        </p:spPr>
      </p:pic>
      <p:pic>
        <p:nvPicPr>
          <p:cNvPr id="9" name="図 8"/>
          <p:cNvPicPr>
            <a:picLocks noChangeAspect="1"/>
          </p:cNvPicPr>
          <p:nvPr/>
        </p:nvPicPr>
        <p:blipFill>
          <a:blip r:embed="rId6"/>
          <a:stretch>
            <a:fillRect/>
          </a:stretch>
        </p:blipFill>
        <p:spPr>
          <a:xfrm>
            <a:off x="7153103" y="5724255"/>
            <a:ext cx="1176403" cy="854482"/>
          </a:xfrm>
          <a:prstGeom prst="rect">
            <a:avLst/>
          </a:prstGeom>
        </p:spPr>
      </p:pic>
      <p:grpSp>
        <p:nvGrpSpPr>
          <p:cNvPr id="6" name="グループ化 5"/>
          <p:cNvGrpSpPr/>
          <p:nvPr/>
        </p:nvGrpSpPr>
        <p:grpSpPr>
          <a:xfrm>
            <a:off x="3773674" y="1384454"/>
            <a:ext cx="3273624" cy="1426577"/>
            <a:chOff x="3866240" y="1548355"/>
            <a:chExt cx="2869516" cy="1250475"/>
          </a:xfrm>
        </p:grpSpPr>
        <p:pic>
          <p:nvPicPr>
            <p:cNvPr id="33" name="図 32"/>
            <p:cNvPicPr>
              <a:picLocks noChangeAspect="1"/>
            </p:cNvPicPr>
            <p:nvPr/>
          </p:nvPicPr>
          <p:blipFill rotWithShape="1">
            <a:blip r:embed="rId7" cstate="print">
              <a:extLst>
                <a:ext uri="{28A0092B-C50C-407E-A947-70E740481C1C}">
                  <a14:useLocalDpi xmlns:a14="http://schemas.microsoft.com/office/drawing/2010/main" val="0"/>
                </a:ext>
              </a:extLst>
            </a:blip>
            <a:srcRect t="23095" b="6754"/>
            <a:stretch/>
          </p:blipFill>
          <p:spPr bwMode="auto">
            <a:xfrm>
              <a:off x="3866240" y="1548355"/>
              <a:ext cx="2866500" cy="1250475"/>
            </a:xfrm>
            <a:prstGeom prst="rect">
              <a:avLst/>
            </a:prstGeom>
            <a:ln w="19050">
              <a:solidFill>
                <a:schemeClr val="bg1"/>
              </a:solidFill>
            </a:ln>
            <a:extLst>
              <a:ext uri="{53640926-AAD7-44D8-BBD7-CCE9431645EC}">
                <a14:shadowObscured xmlns:a14="http://schemas.microsoft.com/office/drawing/2010/main"/>
              </a:ext>
            </a:extLst>
          </p:spPr>
        </p:pic>
        <p:sp>
          <p:nvSpPr>
            <p:cNvPr id="38" name="テキスト ボックス 482"/>
            <p:cNvSpPr txBox="1"/>
            <p:nvPr/>
          </p:nvSpPr>
          <p:spPr>
            <a:xfrm>
              <a:off x="5961534" y="2693421"/>
              <a:ext cx="774222" cy="103641"/>
            </a:xfrm>
            <a:prstGeom prst="rect">
              <a:avLst/>
            </a:prstGeom>
            <a:solidFill>
              <a:srgbClr val="FFFFFF">
                <a:alpha val="80000"/>
              </a:srgbClr>
            </a:solidFill>
            <a:ln w="6350">
              <a:noFill/>
            </a:ln>
          </p:spPr>
          <p:txBody>
            <a:bodyPr rot="0" spcFirstLastPara="0" vert="horz" wrap="none" lIns="0" tIns="0" rIns="0" bIns="0" numCol="1" spcCol="0" rtlCol="0" fromWordArt="0" anchor="ctr" anchorCtr="0" forceAA="0" compatLnSpc="1">
              <a:prstTxWarp prst="textNoShape">
                <a:avLst/>
              </a:prstTxWarp>
              <a:spAutoFit/>
            </a:bodyPr>
            <a:lstStyle/>
            <a:p>
              <a:pPr marL="145753" indent="-145753" algn="ctr">
                <a:lnSpc>
                  <a:spcPts val="975"/>
                </a:lnSpc>
                <a:tabLst>
                  <a:tab pos="145753" algn="l"/>
                </a:tabLst>
              </a:pPr>
              <a:r>
                <a:rPr lang="en-US" altLang="ja-JP"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BBQ</a:t>
              </a: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ガーデン施設 イメージ</a:t>
              </a:r>
            </a:p>
          </p:txBody>
        </p:sp>
      </p:grpSp>
      <p:grpSp>
        <p:nvGrpSpPr>
          <p:cNvPr id="7" name="グループ化 6"/>
          <p:cNvGrpSpPr/>
          <p:nvPr/>
        </p:nvGrpSpPr>
        <p:grpSpPr>
          <a:xfrm>
            <a:off x="7194259" y="1383747"/>
            <a:ext cx="1083923" cy="1427310"/>
            <a:chOff x="6932250" y="1169435"/>
            <a:chExt cx="1574037" cy="2072690"/>
          </a:xfrm>
        </p:grpSpPr>
        <p:pic>
          <p:nvPicPr>
            <p:cNvPr id="39" name="図 38" descr="C:\Users\05489\Desktop\2015_pj_42-olhf3deljtqmg1y0prf40p7e2jwjvmkbdj9mvp0by8.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32250" y="1169435"/>
              <a:ext cx="1550250" cy="992535"/>
            </a:xfrm>
            <a:prstGeom prst="rect">
              <a:avLst/>
            </a:prstGeom>
            <a:noFill/>
            <a:ln w="19050">
              <a:solidFill>
                <a:schemeClr val="bg1"/>
              </a:solidFill>
            </a:ln>
          </p:spPr>
        </p:pic>
        <p:sp>
          <p:nvSpPr>
            <p:cNvPr id="40" name="テキスト ボックス 482"/>
            <p:cNvSpPr txBox="1"/>
            <p:nvPr/>
          </p:nvSpPr>
          <p:spPr>
            <a:xfrm>
              <a:off x="7062525" y="1989012"/>
              <a:ext cx="1419975" cy="171700"/>
            </a:xfrm>
            <a:prstGeom prst="rect">
              <a:avLst/>
            </a:prstGeom>
            <a:solidFill>
              <a:srgbClr val="FFFFFF">
                <a:alpha val="80000"/>
              </a:srgbClr>
            </a:solidFill>
            <a:ln w="6350">
              <a:noFill/>
            </a:ln>
          </p:spPr>
          <p:txBody>
            <a:bodyPr rot="0" spcFirstLastPara="0" vert="horz" wrap="none" lIns="0" tIns="0" rIns="0" bIns="0" numCol="1" spcCol="0" rtlCol="0" fromWordArt="0" anchor="ctr" anchorCtr="0" forceAA="0" compatLnSpc="1">
              <a:prstTxWarp prst="textNoShape">
                <a:avLst/>
              </a:prstTxWarp>
              <a:spAutoFit/>
            </a:bodyPr>
            <a:lstStyle/>
            <a:p>
              <a:pPr marL="145753" indent="-145753" algn="ctr">
                <a:lnSpc>
                  <a:spcPts val="975"/>
                </a:lnSpc>
                <a:tabLst>
                  <a:tab pos="145753" algn="l"/>
                </a:tabLst>
              </a:pP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マリンレジャー（</a:t>
              </a:r>
              <a:r>
                <a:rPr lang="en-US" altLang="ja-JP"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SUP</a:t>
              </a: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 イメージ</a:t>
              </a:r>
            </a:p>
          </p:txBody>
        </p:sp>
        <p:pic>
          <p:nvPicPr>
            <p:cNvPr id="41" name="図 40"/>
            <p:cNvPicPr>
              <a:picLocks noChangeAspect="1"/>
            </p:cNvPicPr>
            <p:nvPr/>
          </p:nvPicPr>
          <p:blipFill rotWithShape="1">
            <a:blip r:embed="rId9" cstate="print">
              <a:extLst>
                <a:ext uri="{28A0092B-C50C-407E-A947-70E740481C1C}">
                  <a14:useLocalDpi xmlns:a14="http://schemas.microsoft.com/office/drawing/2010/main" val="0"/>
                </a:ext>
              </a:extLst>
            </a:blip>
            <a:srcRect b="2361"/>
            <a:stretch/>
          </p:blipFill>
          <p:spPr>
            <a:xfrm>
              <a:off x="6937240" y="2234462"/>
              <a:ext cx="1550250" cy="1007663"/>
            </a:xfrm>
            <a:prstGeom prst="rect">
              <a:avLst/>
            </a:prstGeom>
            <a:ln w="19050">
              <a:solidFill>
                <a:schemeClr val="bg1"/>
              </a:solidFill>
            </a:ln>
          </p:spPr>
        </p:pic>
        <p:sp>
          <p:nvSpPr>
            <p:cNvPr id="42" name="テキスト ボックス 482"/>
            <p:cNvSpPr txBox="1"/>
            <p:nvPr/>
          </p:nvSpPr>
          <p:spPr>
            <a:xfrm>
              <a:off x="7329900" y="3052976"/>
              <a:ext cx="1176387" cy="186226"/>
            </a:xfrm>
            <a:prstGeom prst="rect">
              <a:avLst/>
            </a:prstGeom>
            <a:solidFill>
              <a:srgbClr val="FFFFFF">
                <a:alpha val="80000"/>
              </a:srgbClr>
            </a:solidFill>
            <a:ln w="6350">
              <a:noFill/>
            </a:ln>
          </p:spPr>
          <p:txBody>
            <a:bodyPr rot="0" spcFirstLastPara="0" vert="horz" wrap="square" lIns="0" tIns="0" rIns="0" bIns="0" numCol="1" spcCol="0" rtlCol="0" fromWordArt="0" anchor="ctr" anchorCtr="0" forceAA="0" compatLnSpc="1">
              <a:prstTxWarp prst="textNoShape">
                <a:avLst/>
              </a:prstTxWarp>
              <a:spAutoFit/>
            </a:bodyPr>
            <a:lstStyle/>
            <a:p>
              <a:pPr marL="145753" indent="-145753" algn="ctr">
                <a:lnSpc>
                  <a:spcPts val="975"/>
                </a:lnSpc>
                <a:tabLst>
                  <a:tab pos="145753" algn="l"/>
                </a:tabLst>
              </a:pPr>
              <a:r>
                <a:rPr lang="ja-JP" altLang="en-US" sz="600" kern="100" dirty="0">
                  <a:latin typeface="UD デジタル 教科書体 NK-R" panose="02020400000000000000" pitchFamily="18" charset="-128"/>
                  <a:ea typeface="UD デジタル 教科書体 NK-R" panose="02020400000000000000" pitchFamily="18" charset="-128"/>
                  <a:cs typeface="Arial" panose="020B0604020202020204" pitchFamily="34" charset="0"/>
                </a:rPr>
                <a:t>スケートパーク イメージ</a:t>
              </a:r>
            </a:p>
          </p:txBody>
        </p:sp>
      </p:grpSp>
    </p:spTree>
    <p:extLst>
      <p:ext uri="{BB962C8B-B14F-4D97-AF65-F5344CB8AC3E}">
        <p14:creationId xmlns:p14="http://schemas.microsoft.com/office/powerpoint/2010/main" val="2519141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146589" y="-29430"/>
            <a:ext cx="1680106"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a:t>
            </a:r>
            <a:r>
              <a:rPr lang="ja-JP" altLang="en-US"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146588" y="388249"/>
            <a:ext cx="8853665" cy="6326116"/>
          </a:xfrm>
          <a:prstGeom prst="roundRect">
            <a:avLst>
              <a:gd name="adj" fmla="val 4915"/>
            </a:avLst>
          </a:prstGeom>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◆民間の活躍環境の整備（実証事業推進チーム大阪による企業等への実証フィールドの提供）</a:t>
            </a:r>
            <a:endPar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商工労働部 成長産業振興室 産業創造課、都市整備部 事業調整室 事業企画課</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334711" y="982469"/>
            <a:ext cx="8475693" cy="646331"/>
          </a:xfrm>
          <a:prstGeom prst="rect">
            <a:avLst/>
          </a:prstGeom>
        </p:spPr>
        <p:txBody>
          <a:bodyPr wrap="square">
            <a:spAutoFit/>
          </a:bodyPr>
          <a:lstStyle/>
          <a:p>
            <a:pPr marL="85725" indent="-85725">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「実証事業推進チーム大阪」が実証実験を支援。</a:t>
            </a:r>
          </a:p>
          <a:p>
            <a:pPr marL="85725" indent="-85725">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自動運転や空飛ぶクルマなど先端技術を活用した革新的ビジネスについて、</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2025</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年までに社会実装することをめざし、大阪における新たなビジネス創出への取組み。</a:t>
            </a:r>
          </a:p>
        </p:txBody>
      </p:sp>
      <p:grpSp>
        <p:nvGrpSpPr>
          <p:cNvPr id="18" name="グループ化 17"/>
          <p:cNvGrpSpPr/>
          <p:nvPr/>
        </p:nvGrpSpPr>
        <p:grpSpPr>
          <a:xfrm>
            <a:off x="334711" y="1760537"/>
            <a:ext cx="4201441" cy="1623466"/>
            <a:chOff x="2126366" y="1725188"/>
            <a:chExt cx="4125488" cy="1775504"/>
          </a:xfrm>
        </p:grpSpPr>
        <p:grpSp>
          <p:nvGrpSpPr>
            <p:cNvPr id="23" name="グループ化 22"/>
            <p:cNvGrpSpPr/>
            <p:nvPr/>
          </p:nvGrpSpPr>
          <p:grpSpPr>
            <a:xfrm>
              <a:off x="2126366" y="1725188"/>
              <a:ext cx="4125488" cy="1775504"/>
              <a:chOff x="824413" y="1956914"/>
              <a:chExt cx="4116965" cy="1296066"/>
            </a:xfrm>
          </p:grpSpPr>
          <p:sp>
            <p:nvSpPr>
              <p:cNvPr id="37" name="角丸四角形 36"/>
              <p:cNvSpPr/>
              <p:nvPr/>
            </p:nvSpPr>
            <p:spPr>
              <a:xfrm>
                <a:off x="924618" y="1956914"/>
                <a:ext cx="1792156" cy="306641"/>
              </a:xfrm>
              <a:prstGeom prst="roundRect">
                <a:avLst>
                  <a:gd name="adj" fmla="val 101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実証実験の実施主体</a:t>
                </a:r>
              </a:p>
            </p:txBody>
          </p:sp>
          <p:sp>
            <p:nvSpPr>
              <p:cNvPr id="35" name="角丸四角形 34"/>
              <p:cNvSpPr/>
              <p:nvPr/>
            </p:nvSpPr>
            <p:spPr>
              <a:xfrm>
                <a:off x="3124101" y="2310995"/>
                <a:ext cx="1817277" cy="617607"/>
              </a:xfrm>
              <a:prstGeom prst="roundRect">
                <a:avLst>
                  <a:gd name="adj" fmla="val 72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ts val="1500"/>
                  </a:lnSpc>
                </a:pP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大阪府、大阪市、</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500"/>
                  </a:lnSpc>
                </a:pP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大阪商工会議所で構成</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100"/>
                  </a:lnSpc>
                  <a:spcBef>
                    <a:spcPts val="400"/>
                  </a:spcBef>
                </a:pP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（窓口：大阪商工会議所）</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2912913" y="1996894"/>
                <a:ext cx="1369758" cy="184281"/>
              </a:xfrm>
              <a:prstGeom prst="rect">
                <a:avLst/>
              </a:prstGeom>
            </p:spPr>
            <p:txBody>
              <a:bodyPr wrap="square">
                <a:spAutoFit/>
              </a:bodyPr>
              <a:lstStyle/>
              <a:p>
                <a:pPr marL="88900" indent="-88900"/>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実証フィールド希望</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角丸四角形 32"/>
              <p:cNvSpPr/>
              <p:nvPr/>
            </p:nvSpPr>
            <p:spPr>
              <a:xfrm>
                <a:off x="911727" y="2726047"/>
                <a:ext cx="1794822" cy="526933"/>
              </a:xfrm>
              <a:prstGeom prst="roundRect">
                <a:avLst>
                  <a:gd name="adj" fmla="val 540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大阪府、大阪市、大阪商工会議所の会員企業等の</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関連施設</a:t>
                </a:r>
              </a:p>
            </p:txBody>
          </p:sp>
          <p:sp>
            <p:nvSpPr>
              <p:cNvPr id="29" name="正方形/長方形 28"/>
              <p:cNvSpPr/>
              <p:nvPr/>
            </p:nvSpPr>
            <p:spPr>
              <a:xfrm>
                <a:off x="2998902" y="2980507"/>
                <a:ext cx="1680288" cy="196566"/>
              </a:xfrm>
              <a:prstGeom prst="rect">
                <a:avLst/>
              </a:prstGeom>
            </p:spPr>
            <p:txBody>
              <a:bodyPr wrap="square">
                <a:spAutoFit/>
              </a:bodyPr>
              <a:lstStyle/>
              <a:p>
                <a:pPr marL="88900" indent="-88900"/>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フィールド調査・事前協議</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824413" y="2339703"/>
                <a:ext cx="701852" cy="294850"/>
              </a:xfrm>
              <a:prstGeom prst="rect">
                <a:avLst/>
              </a:prstGeom>
            </p:spPr>
            <p:txBody>
              <a:bodyPr wrap="square">
                <a:spAutoFit/>
              </a:bodyPr>
              <a:lstStyle/>
              <a:p>
                <a:pPr marL="88900" indent="-88900"/>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必要な</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marL="88900" indent="-88900"/>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費用負担</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7" name="グループ化 16"/>
            <p:cNvGrpSpPr/>
            <p:nvPr/>
          </p:nvGrpSpPr>
          <p:grpSpPr>
            <a:xfrm>
              <a:off x="2752699" y="2000376"/>
              <a:ext cx="1665784" cy="1283564"/>
              <a:chOff x="2752699" y="2000376"/>
              <a:chExt cx="1665784" cy="1283564"/>
            </a:xfrm>
          </p:grpSpPr>
          <p:sp>
            <p:nvSpPr>
              <p:cNvPr id="4" name="テキスト ボックス 3"/>
              <p:cNvSpPr txBox="1"/>
              <p:nvPr/>
            </p:nvSpPr>
            <p:spPr>
              <a:xfrm>
                <a:off x="3061803" y="2244244"/>
                <a:ext cx="1008973" cy="374667"/>
              </a:xfrm>
              <a:prstGeom prst="rect">
                <a:avLst/>
              </a:prstGeom>
              <a:noFill/>
              <a:ln>
                <a:noFill/>
              </a:ln>
            </p:spPr>
            <p:txBody>
              <a:bodyPr wrap="none" rtlCol="0">
                <a:noAutofit/>
              </a:bodyPr>
              <a:lstStyle/>
              <a:p>
                <a:pPr algn="ct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フィールド</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提供</a:t>
                </a:r>
              </a:p>
            </p:txBody>
          </p:sp>
          <p:grpSp>
            <p:nvGrpSpPr>
              <p:cNvPr id="15" name="グループ化 14"/>
              <p:cNvGrpSpPr/>
              <p:nvPr/>
            </p:nvGrpSpPr>
            <p:grpSpPr>
              <a:xfrm>
                <a:off x="2752699" y="2000376"/>
                <a:ext cx="1665784" cy="1283564"/>
                <a:chOff x="2752699" y="2000376"/>
                <a:chExt cx="1665784" cy="1283564"/>
              </a:xfrm>
            </p:grpSpPr>
            <p:sp>
              <p:nvSpPr>
                <p:cNvPr id="40" name="右矢印 39"/>
                <p:cNvSpPr/>
                <p:nvPr/>
              </p:nvSpPr>
              <p:spPr>
                <a:xfrm rot="5400000" flipV="1">
                  <a:off x="2685618" y="2315256"/>
                  <a:ext cx="313026" cy="178864"/>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000" dirty="0"/>
                </a:p>
              </p:txBody>
            </p:sp>
            <p:sp>
              <p:nvSpPr>
                <p:cNvPr id="54" name="右矢印 53"/>
                <p:cNvSpPr/>
                <p:nvPr/>
              </p:nvSpPr>
              <p:spPr>
                <a:xfrm rot="16200000" flipV="1">
                  <a:off x="2944348" y="2282953"/>
                  <a:ext cx="313026" cy="178864"/>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000" dirty="0"/>
                </a:p>
              </p:txBody>
            </p:sp>
            <p:sp>
              <p:nvSpPr>
                <p:cNvPr id="55" name="右矢印 54"/>
                <p:cNvSpPr/>
                <p:nvPr/>
              </p:nvSpPr>
              <p:spPr>
                <a:xfrm rot="1618275" flipV="1">
                  <a:off x="4105457" y="2000376"/>
                  <a:ext cx="313026" cy="178864"/>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000" dirty="0"/>
                </a:p>
              </p:txBody>
            </p:sp>
            <p:sp>
              <p:nvSpPr>
                <p:cNvPr id="56" name="右矢印 55"/>
                <p:cNvSpPr/>
                <p:nvPr/>
              </p:nvSpPr>
              <p:spPr>
                <a:xfrm rot="8083862" flipV="1">
                  <a:off x="4036133" y="3037995"/>
                  <a:ext cx="313026" cy="178864"/>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000" dirty="0"/>
                </a:p>
              </p:txBody>
            </p:sp>
          </p:grpSp>
        </p:grpSp>
      </p:grpSp>
      <p:sp>
        <p:nvSpPr>
          <p:cNvPr id="59" name="正方形/長方形 58"/>
          <p:cNvSpPr/>
          <p:nvPr/>
        </p:nvSpPr>
        <p:spPr>
          <a:xfrm>
            <a:off x="4601557" y="1660981"/>
            <a:ext cx="1578627" cy="1518364"/>
          </a:xfrm>
          <a:prstGeom prst="rect">
            <a:avLst/>
          </a:prstGeom>
          <a:solidFill>
            <a:schemeClr val="accent5">
              <a:lumMod val="20000"/>
              <a:lumOff val="80000"/>
            </a:schemeClr>
          </a:solidFill>
          <a:ln w="3175">
            <a:solidFill>
              <a:schemeClr val="tx1"/>
            </a:solidFill>
          </a:ln>
        </p:spPr>
        <p:txBody>
          <a:bodyPr wrap="square" lIns="0" rIns="0" anchor="ctr">
            <a:spAutoFit/>
          </a:bodyPr>
          <a:lstStyle/>
          <a:p>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対象分野</a:t>
            </a:r>
            <a:r>
              <a:rPr lang="en-US" altLang="ja-JP" sz="1100" b="1" dirty="0" smtClean="0">
                <a:latin typeface="メイリオ" panose="020B0604030504040204" pitchFamily="50" charset="-128"/>
                <a:ea typeface="メイリオ" panose="020B0604030504040204" pitchFamily="50" charset="-128"/>
                <a:cs typeface="メイリオ" panose="020B0604030504040204" pitchFamily="50" charset="-128"/>
              </a:rPr>
              <a:t>】</a:t>
            </a:r>
          </a:p>
          <a:p>
            <a:pPr>
              <a:lnSpc>
                <a:spcPts val="200"/>
              </a:lnSpc>
            </a:pP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① 先進的なまちづくり　</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② </a:t>
            </a:r>
            <a:r>
              <a:rPr lang="en-US" altLang="ja-JP" sz="1000" dirty="0" err="1">
                <a:latin typeface="Meiryo UI" panose="020B0604030504040204" pitchFamily="50" charset="-128"/>
                <a:ea typeface="Meiryo UI" panose="020B0604030504040204" pitchFamily="50" charset="-128"/>
                <a:cs typeface="メイリオ" panose="020B0604030504040204" pitchFamily="50" charset="-128"/>
              </a:rPr>
              <a:t>IoT</a:t>
            </a:r>
            <a:r>
              <a:rPr lang="ja-JP" altLang="en-US" sz="1000" dirty="0" err="1">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ロボットテクノロジー</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③ 自動運転</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spc="-50" dirty="0">
                <a:latin typeface="Meiryo UI" panose="020B0604030504040204" pitchFamily="50" charset="-128"/>
                <a:ea typeface="Meiryo UI" panose="020B0604030504040204" pitchFamily="50" charset="-128"/>
                <a:cs typeface="メイリオ" panose="020B0604030504040204" pitchFamily="50" charset="-128"/>
              </a:rPr>
              <a:t>　④ ドローン　</a:t>
            </a:r>
            <a:endParaRPr lang="en-US" altLang="ja-JP" sz="1000" spc="-5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spc="-50" dirty="0">
                <a:latin typeface="Meiryo UI" panose="020B0604030504040204" pitchFamily="50" charset="-128"/>
                <a:ea typeface="Meiryo UI" panose="020B0604030504040204" pitchFamily="50" charset="-128"/>
                <a:cs typeface="メイリオ" panose="020B0604030504040204" pitchFamily="50" charset="-128"/>
              </a:rPr>
              <a:t>　⑤ </a:t>
            </a:r>
            <a:r>
              <a:rPr lang="en-US" altLang="ja-JP" sz="1000" spc="-50" dirty="0">
                <a:latin typeface="Meiryo UI" panose="020B0604030504040204" pitchFamily="50" charset="-128"/>
                <a:ea typeface="Meiryo UI" panose="020B0604030504040204" pitchFamily="50" charset="-128"/>
                <a:cs typeface="メイリオ" panose="020B0604030504040204" pitchFamily="50" charset="-128"/>
              </a:rPr>
              <a:t>AI</a:t>
            </a:r>
            <a:r>
              <a:rPr lang="ja-JP" altLang="en-US" sz="1000" spc="-50" dirty="0">
                <a:latin typeface="Meiryo UI" panose="020B0604030504040204" pitchFamily="50" charset="-128"/>
                <a:ea typeface="Meiryo UI" panose="020B0604030504040204" pitchFamily="50" charset="-128"/>
                <a:cs typeface="メイリオ" panose="020B0604030504040204" pitchFamily="50" charset="-128"/>
              </a:rPr>
              <a:t>（人工知能）</a:t>
            </a:r>
            <a:endParaRPr lang="en-US" altLang="ja-JP" sz="1000" spc="-5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spc="-50" dirty="0">
                <a:latin typeface="Meiryo UI" panose="020B0604030504040204" pitchFamily="50" charset="-128"/>
                <a:ea typeface="Meiryo UI" panose="020B0604030504040204" pitchFamily="50" charset="-128"/>
                <a:cs typeface="メイリオ" panose="020B0604030504040204" pitchFamily="50" charset="-128"/>
              </a:rPr>
              <a:t>　⑥ ヘルスケア　</a:t>
            </a:r>
            <a:endParaRPr lang="en-US" altLang="ja-JP" sz="1000" spc="-5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spc="-50" dirty="0">
                <a:latin typeface="Meiryo UI" panose="020B0604030504040204" pitchFamily="50" charset="-128"/>
                <a:ea typeface="Meiryo UI" panose="020B0604030504040204" pitchFamily="50" charset="-128"/>
                <a:cs typeface="メイリオ" panose="020B0604030504040204" pitchFamily="50" charset="-128"/>
              </a:rPr>
              <a:t>　⑦ オープンデータ、ビッグデータ</a:t>
            </a:r>
            <a:endParaRPr lang="en-US" altLang="ja-JP" sz="1000" spc="-50" dirty="0">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1000" spc="-5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60" name="正方形/長方形 59"/>
          <p:cNvSpPr/>
          <p:nvPr/>
        </p:nvSpPr>
        <p:spPr>
          <a:xfrm>
            <a:off x="6245589" y="1660270"/>
            <a:ext cx="2619014" cy="1518364"/>
          </a:xfrm>
          <a:prstGeom prst="rect">
            <a:avLst/>
          </a:prstGeom>
          <a:solidFill>
            <a:schemeClr val="accent5">
              <a:lumMod val="20000"/>
              <a:lumOff val="80000"/>
            </a:schemeClr>
          </a:solidFill>
          <a:ln w="3175">
            <a:solidFill>
              <a:schemeClr val="tx1"/>
            </a:solidFill>
          </a:ln>
        </p:spPr>
        <p:txBody>
          <a:bodyPr wrap="square" lIns="0" rIns="0" anchor="ctr">
            <a:spAutoFit/>
          </a:bodyPr>
          <a:lstStyle/>
          <a:p>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支援の内容</a:t>
            </a:r>
            <a:r>
              <a:rPr lang="en-US" altLang="ja-JP" sz="1100" b="1" dirty="0" smtClean="0">
                <a:latin typeface="メイリオ" panose="020B0604030504040204" pitchFamily="50" charset="-128"/>
                <a:ea typeface="メイリオ" panose="020B0604030504040204" pitchFamily="50" charset="-128"/>
                <a:cs typeface="メイリオ" panose="020B0604030504040204" pitchFamily="50" charset="-128"/>
              </a:rPr>
              <a:t>】</a:t>
            </a:r>
          </a:p>
          <a:p>
            <a:pPr>
              <a:lnSpc>
                <a:spcPts val="200"/>
              </a:lnSpc>
            </a:pP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a:p>
            <a:pPr marL="266700" indent="-180975">
              <a:buFont typeface="+mj-ea"/>
              <a:buAutoNum type="circleNumDbPlain"/>
            </a:pP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大阪府・市の関連施設における実証フィールド　の提供</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pPr marL="266700" indent="-180975">
              <a:buFont typeface="+mj-ea"/>
              <a:buAutoNum type="circleNumDbPlain"/>
            </a:pP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企業間連携による民間企業保有施設における実証フィールドの提供</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pPr marL="266700" indent="-180975">
              <a:buFont typeface="+mj-ea"/>
              <a:buAutoNum type="circleNumDbPlain"/>
            </a:pP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民間企業による実証実験を支援するサービスの提供</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
            </a:r>
            <a:br>
              <a:rPr lang="en-US" altLang="ja-JP" sz="1000" dirty="0">
                <a:latin typeface="Meiryo UI" panose="020B0604030504040204" pitchFamily="50" charset="-128"/>
                <a:ea typeface="Meiryo UI" panose="020B0604030504040204" pitchFamily="50" charset="-128"/>
                <a:cs typeface="メイリオ" panose="020B0604030504040204" pitchFamily="50" charset="-128"/>
              </a:rPr>
            </a:b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・リスクアセスメントサービスや保険商品</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
            </a:r>
            <a:br>
              <a:rPr lang="en-US" altLang="ja-JP" sz="1000" dirty="0">
                <a:latin typeface="Meiryo UI" panose="020B0604030504040204" pitchFamily="50" charset="-128"/>
                <a:ea typeface="Meiryo UI" panose="020B0604030504040204" pitchFamily="50" charset="-128"/>
                <a:cs typeface="メイリオ" panose="020B0604030504040204" pitchFamily="50" charset="-128"/>
              </a:rPr>
            </a:b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5G</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の技術検証環境の提供</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grpSp>
        <p:nvGrpSpPr>
          <p:cNvPr id="3" name="グループ化 2"/>
          <p:cNvGrpSpPr/>
          <p:nvPr/>
        </p:nvGrpSpPr>
        <p:grpSpPr>
          <a:xfrm>
            <a:off x="383161" y="3519254"/>
            <a:ext cx="8481440" cy="3235338"/>
            <a:chOff x="383160" y="3329537"/>
            <a:chExt cx="8481440" cy="3235338"/>
          </a:xfrm>
        </p:grpSpPr>
        <p:grpSp>
          <p:nvGrpSpPr>
            <p:cNvPr id="14" name="グループ化 13"/>
            <p:cNvGrpSpPr/>
            <p:nvPr/>
          </p:nvGrpSpPr>
          <p:grpSpPr>
            <a:xfrm>
              <a:off x="383160" y="3329537"/>
              <a:ext cx="8481440" cy="3235338"/>
              <a:chOff x="2288761" y="3665832"/>
              <a:chExt cx="8313124" cy="2813905"/>
            </a:xfrm>
          </p:grpSpPr>
          <p:grpSp>
            <p:nvGrpSpPr>
              <p:cNvPr id="12" name="グループ化 11"/>
              <p:cNvGrpSpPr/>
              <p:nvPr/>
            </p:nvGrpSpPr>
            <p:grpSpPr>
              <a:xfrm>
                <a:off x="2328611" y="3781389"/>
                <a:ext cx="8273274" cy="2698348"/>
                <a:chOff x="4667462" y="3830626"/>
                <a:chExt cx="8273274" cy="2698348"/>
              </a:xfrm>
            </p:grpSpPr>
            <p:sp>
              <p:nvSpPr>
                <p:cNvPr id="51" name="角丸四角形 50"/>
                <p:cNvSpPr/>
                <p:nvPr/>
              </p:nvSpPr>
              <p:spPr>
                <a:xfrm>
                  <a:off x="4667462" y="3830626"/>
                  <a:ext cx="8273274" cy="2562098"/>
                </a:xfrm>
                <a:prstGeom prst="roundRect">
                  <a:avLst>
                    <a:gd name="adj" fmla="val 5163"/>
                  </a:avLst>
                </a:prstGeom>
                <a:solidFill>
                  <a:srgbClr val="FFFFCC"/>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tIns="108000" rIns="72000" rtlCol="0" anchor="t"/>
                <a:lstStyle/>
                <a:p>
                  <a:pPr>
                    <a:lnSpc>
                      <a:spcPts val="500"/>
                    </a:lnSpc>
                  </a:pPr>
                  <a:endParaRPr lang="en-US" altLang="ja-JP" sz="1100" b="1" dirty="0">
                    <a:solidFill>
                      <a:schemeClr val="tx1"/>
                    </a:solidFill>
                    <a:latin typeface="Meiryo UI" panose="020B0604030504040204" pitchFamily="50" charset="-128"/>
                    <a:ea typeface="Meiryo UI" panose="020B0604030504040204" pitchFamily="50" charset="-128"/>
                  </a:endParaRPr>
                </a:p>
                <a:p>
                  <a:pPr>
                    <a:lnSpc>
                      <a:spcPts val="1000"/>
                    </a:lnSpc>
                  </a:pPr>
                  <a:endParaRPr lang="en-US" altLang="ja-JP" sz="1200" b="1"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52" name="正方形/長方形 51"/>
                <p:cNvSpPr/>
                <p:nvPr/>
              </p:nvSpPr>
              <p:spPr>
                <a:xfrm>
                  <a:off x="4858086" y="4208684"/>
                  <a:ext cx="5788171" cy="232029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171450" indent="-171450">
                    <a:buFont typeface="Wingdings" panose="05000000000000000000" pitchFamily="2" charset="2"/>
                    <a:buChar char="n"/>
                  </a:pPr>
                  <a:r>
                    <a:rPr lang="ja-JP" altLang="en-US" sz="1100" dirty="0">
                      <a:solidFill>
                        <a:schemeClr val="tx1"/>
                      </a:solidFill>
                      <a:latin typeface="メイリオ" panose="020B0604030504040204" pitchFamily="50" charset="-128"/>
                      <a:ea typeface="メイリオ" panose="020B0604030504040204" pitchFamily="50" charset="-128"/>
                    </a:rPr>
                    <a:t>実施主体</a:t>
                  </a:r>
                  <a:r>
                    <a:rPr lang="en-US" altLang="ja-JP" sz="1050" dirty="0">
                      <a:solidFill>
                        <a:schemeClr val="tx1"/>
                      </a:solidFill>
                      <a:latin typeface="メイリオ" panose="020B0604030504040204" pitchFamily="50" charset="-128"/>
                      <a:ea typeface="メイリオ" panose="020B0604030504040204" pitchFamily="50" charset="-128"/>
                    </a:rPr>
                    <a:t/>
                  </a:r>
                  <a:br>
                    <a:rPr lang="en-US" altLang="ja-JP" sz="1050" dirty="0">
                      <a:solidFill>
                        <a:schemeClr val="tx1"/>
                      </a:solidFill>
                      <a:latin typeface="メイリオ" panose="020B0604030504040204" pitchFamily="50" charset="-128"/>
                      <a:ea typeface="メイリオ" panose="020B0604030504040204" pitchFamily="50" charset="-128"/>
                    </a:rPr>
                  </a:br>
                  <a:r>
                    <a:rPr lang="ja-JP" altLang="en-US" sz="1000" dirty="0">
                      <a:solidFill>
                        <a:schemeClr val="tx1"/>
                      </a:solidFill>
                      <a:latin typeface="メイリオ" panose="020B0604030504040204" pitchFamily="50" charset="-128"/>
                      <a:ea typeface="メイリオ" panose="020B0604030504040204" pitchFamily="50" charset="-128"/>
                    </a:rPr>
                    <a:t>代表法人：大阪市高速電気軌道株式会社</a:t>
                  </a:r>
                  <a:endParaRPr lang="en-US" altLang="ja-JP" sz="1000"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n"/>
                  </a:pPr>
                  <a:endParaRPr lang="en-US" altLang="ja-JP" sz="600" dirty="0">
                    <a:solidFill>
                      <a:schemeClr val="tx1"/>
                    </a:solidFill>
                    <a:latin typeface="Meiryo UI" panose="020B0604030504040204" pitchFamily="50" charset="-128"/>
                    <a:ea typeface="Meiryo UI" panose="020B0604030504040204" pitchFamily="50" charset="-128"/>
                  </a:endParaRPr>
                </a:p>
                <a:p>
                  <a:r>
                    <a:rPr lang="ja-JP" altLang="en-US" sz="1100" dirty="0" smtClean="0">
                      <a:solidFill>
                        <a:schemeClr val="tx1"/>
                      </a:solidFill>
                      <a:latin typeface="メイリオ" panose="020B0604030504040204" pitchFamily="50" charset="-128"/>
                      <a:ea typeface="メイリオ" panose="020B0604030504040204" pitchFamily="50" charset="-128"/>
                    </a:rPr>
                    <a:t>■実証</a:t>
                  </a:r>
                  <a:r>
                    <a:rPr lang="ja-JP" altLang="en-US" sz="1100" dirty="0">
                      <a:solidFill>
                        <a:schemeClr val="tx1"/>
                      </a:solidFill>
                      <a:latin typeface="メイリオ" panose="020B0604030504040204" pitchFamily="50" charset="-128"/>
                      <a:ea typeface="メイリオ" panose="020B0604030504040204" pitchFamily="50" charset="-128"/>
                    </a:rPr>
                    <a:t>内容</a:t>
                  </a:r>
                  <a:r>
                    <a:rPr lang="en-US" altLang="ja-JP" sz="1100" dirty="0">
                      <a:solidFill>
                        <a:schemeClr val="tx1"/>
                      </a:solidFill>
                      <a:latin typeface="メイリオ" panose="020B0604030504040204" pitchFamily="50" charset="-128"/>
                      <a:ea typeface="メイリオ" panose="020B0604030504040204" pitchFamily="50" charset="-128"/>
                    </a:rPr>
                    <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smtClean="0">
                      <a:solidFill>
                        <a:schemeClr val="tx1"/>
                      </a:solidFill>
                      <a:latin typeface="メイリオ" panose="020B0604030504040204" pitchFamily="50" charset="-128"/>
                      <a:ea typeface="メイリオ" panose="020B0604030504040204" pitchFamily="50" charset="-128"/>
                    </a:rPr>
                    <a:t>　</a:t>
                  </a:r>
                  <a:r>
                    <a:rPr lang="ja-JP" altLang="en-US" sz="1000" dirty="0" smtClean="0">
                      <a:solidFill>
                        <a:schemeClr val="tx1"/>
                      </a:solidFill>
                      <a:latin typeface="メイリオ" panose="020B0604030504040204" pitchFamily="50" charset="-128"/>
                      <a:ea typeface="メイリオ" panose="020B0604030504040204" pitchFamily="50" charset="-128"/>
                    </a:rPr>
                    <a:t>舞</a:t>
                  </a:r>
                  <a:r>
                    <a:rPr lang="ja-JP" altLang="en-US" sz="1000" dirty="0">
                      <a:solidFill>
                        <a:schemeClr val="tx1"/>
                      </a:solidFill>
                      <a:latin typeface="メイリオ" panose="020B0604030504040204" pitchFamily="50" charset="-128"/>
                      <a:ea typeface="メイリオ" panose="020B0604030504040204" pitchFamily="50" charset="-128"/>
                    </a:rPr>
                    <a:t>洲スポーツアイランド内に１周約</a:t>
                  </a:r>
                  <a:r>
                    <a:rPr lang="en-US" altLang="ja-JP" sz="1000" dirty="0">
                      <a:solidFill>
                        <a:schemeClr val="tx1"/>
                      </a:solidFill>
                      <a:latin typeface="メイリオ" panose="020B0604030504040204" pitchFamily="50" charset="-128"/>
                      <a:ea typeface="メイリオ" panose="020B0604030504040204" pitchFamily="50" charset="-128"/>
                    </a:rPr>
                    <a:t>400</a:t>
                  </a:r>
                  <a:r>
                    <a:rPr lang="ja-JP" altLang="en-US" sz="1000" dirty="0">
                      <a:solidFill>
                        <a:schemeClr val="tx1"/>
                      </a:solidFill>
                      <a:latin typeface="メイリオ" panose="020B0604030504040204" pitchFamily="50" charset="-128"/>
                      <a:ea typeface="メイリオ" panose="020B0604030504040204" pitchFamily="50" charset="-128"/>
                    </a:rPr>
                    <a:t>メートルのテストコースを整備し</a:t>
                  </a:r>
                  <a:r>
                    <a:rPr lang="ja-JP" altLang="en-US" sz="1000" dirty="0" smtClean="0">
                      <a:solidFill>
                        <a:schemeClr val="tx1"/>
                      </a:solidFill>
                      <a:latin typeface="メイリオ" panose="020B0604030504040204" pitchFamily="50" charset="-128"/>
                      <a:ea typeface="メイリオ" panose="020B0604030504040204" pitchFamily="50" charset="-128"/>
                    </a:rPr>
                    <a:t>、テストコース内と周辺</a:t>
                  </a:r>
                  <a:endParaRPr lang="en-US" altLang="ja-JP" sz="1000" dirty="0" smtClean="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lang="ja-JP" altLang="en-US" sz="1000" dirty="0" smtClean="0">
                      <a:solidFill>
                        <a:schemeClr val="tx1"/>
                      </a:solidFill>
                      <a:latin typeface="メイリオ" panose="020B0604030504040204" pitchFamily="50" charset="-128"/>
                      <a:ea typeface="メイリオ" panose="020B0604030504040204" pitchFamily="50" charset="-128"/>
                    </a:rPr>
                    <a:t>公道での</a:t>
                  </a:r>
                  <a:r>
                    <a:rPr lang="ja-JP" altLang="en-US" sz="1000" dirty="0">
                      <a:solidFill>
                        <a:schemeClr val="tx1"/>
                      </a:solidFill>
                      <a:latin typeface="メイリオ" panose="020B0604030504040204" pitchFamily="50" charset="-128"/>
                      <a:ea typeface="メイリオ" panose="020B0604030504040204" pitchFamily="50" charset="-128"/>
                    </a:rPr>
                    <a:t>自動運転車両の走行や、遠隔監視</a:t>
                  </a:r>
                  <a:r>
                    <a:rPr lang="ja-JP" altLang="en-US" sz="1000" dirty="0" smtClean="0">
                      <a:solidFill>
                        <a:schemeClr val="tx1"/>
                      </a:solidFill>
                      <a:latin typeface="メイリオ" panose="020B0604030504040204" pitchFamily="50" charset="-128"/>
                      <a:ea typeface="メイリオ" panose="020B0604030504040204" pitchFamily="50" charset="-128"/>
                    </a:rPr>
                    <a:t>システムでの</a:t>
                  </a:r>
                  <a:r>
                    <a:rPr lang="ja-JP" altLang="en-US" sz="1000" dirty="0">
                      <a:solidFill>
                        <a:schemeClr val="tx1"/>
                      </a:solidFill>
                      <a:latin typeface="メイリオ" panose="020B0604030504040204" pitchFamily="50" charset="-128"/>
                      <a:ea typeface="メイリオ" panose="020B0604030504040204" pitchFamily="50" charset="-128"/>
                    </a:rPr>
                    <a:t>複数の自動運転車両の</a:t>
                  </a:r>
                  <a:r>
                    <a:rPr lang="ja-JP" altLang="en-US" sz="1000" dirty="0" smtClean="0">
                      <a:solidFill>
                        <a:schemeClr val="tx1"/>
                      </a:solidFill>
                      <a:latin typeface="メイリオ" panose="020B0604030504040204" pitchFamily="50" charset="-128"/>
                      <a:ea typeface="メイリオ" panose="020B0604030504040204" pitchFamily="50" charset="-128"/>
                    </a:rPr>
                    <a:t>一元管理に</a:t>
                  </a:r>
                  <a:r>
                    <a:rPr lang="ja-JP" altLang="en-US" sz="1000" dirty="0">
                      <a:solidFill>
                        <a:schemeClr val="tx1"/>
                      </a:solidFill>
                      <a:latin typeface="メイリオ" panose="020B0604030504040204" pitchFamily="50" charset="-128"/>
                      <a:ea typeface="メイリオ" panose="020B0604030504040204" pitchFamily="50" charset="-128"/>
                    </a:rPr>
                    <a:t>よる</a:t>
                  </a:r>
                  <a:r>
                    <a:rPr lang="ja-JP" altLang="en-US" sz="1000" dirty="0" smtClean="0">
                      <a:solidFill>
                        <a:schemeClr val="tx1"/>
                      </a:solidFill>
                      <a:latin typeface="メイリオ" panose="020B0604030504040204" pitchFamily="50" charset="-128"/>
                      <a:ea typeface="メイリオ" panose="020B0604030504040204" pitchFamily="50" charset="-128"/>
                    </a:rPr>
                    <a:t>万博</a:t>
                  </a:r>
                  <a:endParaRPr lang="en-US" altLang="ja-JP" sz="1000" dirty="0" smtClean="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lang="ja-JP" altLang="en-US" sz="1000" dirty="0" smtClean="0">
                      <a:solidFill>
                        <a:schemeClr val="tx1"/>
                      </a:solidFill>
                      <a:latin typeface="メイリオ" panose="020B0604030504040204" pitchFamily="50" charset="-128"/>
                      <a:ea typeface="メイリオ" panose="020B0604030504040204" pitchFamily="50" charset="-128"/>
                    </a:rPr>
                    <a:t>会場</a:t>
                  </a:r>
                  <a:r>
                    <a:rPr lang="ja-JP" altLang="en-US" sz="1000" dirty="0">
                      <a:solidFill>
                        <a:schemeClr val="tx1"/>
                      </a:solidFill>
                      <a:latin typeface="メイリオ" panose="020B0604030504040204" pitchFamily="50" charset="-128"/>
                      <a:ea typeface="メイリオ" panose="020B0604030504040204" pitchFamily="50" charset="-128"/>
                    </a:rPr>
                    <a:t>内外の</a:t>
                  </a:r>
                  <a:r>
                    <a:rPr lang="ja-JP" altLang="en-US" sz="1000" dirty="0" smtClean="0">
                      <a:solidFill>
                        <a:schemeClr val="tx1"/>
                      </a:solidFill>
                      <a:latin typeface="メイリオ" panose="020B0604030504040204" pitchFamily="50" charset="-128"/>
                      <a:ea typeface="メイリオ" panose="020B0604030504040204" pitchFamily="50" charset="-128"/>
                    </a:rPr>
                    <a:t>輸送</a:t>
                  </a:r>
                  <a:r>
                    <a:rPr lang="ja-JP" altLang="en-US" sz="1000" dirty="0">
                      <a:solidFill>
                        <a:schemeClr val="tx1"/>
                      </a:solidFill>
                      <a:latin typeface="メイリオ" panose="020B0604030504040204" pitchFamily="50" charset="-128"/>
                      <a:ea typeface="メイリオ" panose="020B0604030504040204" pitchFamily="50" charset="-128"/>
                    </a:rPr>
                    <a:t>における</a:t>
                  </a:r>
                  <a:r>
                    <a:rPr lang="ja-JP" altLang="en-US" sz="1000" dirty="0" smtClean="0">
                      <a:solidFill>
                        <a:schemeClr val="tx1"/>
                      </a:solidFill>
                      <a:latin typeface="メイリオ" panose="020B0604030504040204" pitchFamily="50" charset="-128"/>
                      <a:ea typeface="メイリオ" panose="020B0604030504040204" pitchFamily="50" charset="-128"/>
                    </a:rPr>
                    <a:t>レベル</a:t>
                  </a:r>
                  <a:r>
                    <a:rPr lang="ja-JP" altLang="en-US" sz="1000" dirty="0">
                      <a:solidFill>
                        <a:schemeClr val="tx1"/>
                      </a:solidFill>
                      <a:latin typeface="メイリオ" panose="020B0604030504040204" pitchFamily="50" charset="-128"/>
                      <a:ea typeface="メイリオ" panose="020B0604030504040204" pitchFamily="50" charset="-128"/>
                    </a:rPr>
                    <a:t>４を見据えた自動運転走行に係る課題</a:t>
                  </a:r>
                  <a:r>
                    <a:rPr lang="ja-JP" altLang="en-US" sz="1000" dirty="0" smtClean="0">
                      <a:solidFill>
                        <a:schemeClr val="tx1"/>
                      </a:solidFill>
                      <a:latin typeface="メイリオ" panose="020B0604030504040204" pitchFamily="50" charset="-128"/>
                      <a:ea typeface="メイリオ" panose="020B0604030504040204" pitchFamily="50" charset="-128"/>
                    </a:rPr>
                    <a:t>の抽出</a:t>
                  </a:r>
                  <a:r>
                    <a:rPr lang="ja-JP" altLang="en-US" sz="1000" dirty="0">
                      <a:solidFill>
                        <a:schemeClr val="tx1"/>
                      </a:solidFill>
                      <a:latin typeface="メイリオ" panose="020B0604030504040204" pitchFamily="50" charset="-128"/>
                      <a:ea typeface="メイリオ" panose="020B0604030504040204" pitchFamily="50" charset="-128"/>
                    </a:rPr>
                    <a:t>、</a:t>
                  </a:r>
                  <a:r>
                    <a:rPr lang="ja-JP" altLang="en-US" sz="1000" dirty="0" smtClean="0">
                      <a:solidFill>
                        <a:schemeClr val="tx1"/>
                      </a:solidFill>
                      <a:latin typeface="メイリオ" panose="020B0604030504040204" pitchFamily="50" charset="-128"/>
                      <a:ea typeface="メイリオ" panose="020B0604030504040204" pitchFamily="50" charset="-128"/>
                    </a:rPr>
                    <a:t>非接触</a:t>
                  </a:r>
                  <a:r>
                    <a:rPr lang="ja-JP" altLang="en-US" sz="1000" dirty="0">
                      <a:solidFill>
                        <a:schemeClr val="tx1"/>
                      </a:solidFill>
                      <a:latin typeface="メイリオ" panose="020B0604030504040204" pitchFamily="50" charset="-128"/>
                      <a:ea typeface="メイリオ" panose="020B0604030504040204" pitchFamily="50" charset="-128"/>
                    </a:rPr>
                    <a:t>充電に</a:t>
                  </a:r>
                  <a:r>
                    <a:rPr lang="ja-JP" altLang="en-US" sz="1000" dirty="0" smtClean="0">
                      <a:solidFill>
                        <a:schemeClr val="tx1"/>
                      </a:solidFill>
                      <a:latin typeface="メイリオ" panose="020B0604030504040204" pitchFamily="50" charset="-128"/>
                      <a:ea typeface="メイリオ" panose="020B0604030504040204" pitchFamily="50" charset="-128"/>
                    </a:rPr>
                    <a:t>よる電</a:t>
                  </a:r>
                  <a:endParaRPr lang="en-US" altLang="ja-JP" sz="1000" dirty="0" smtClean="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lang="ja-JP" altLang="en-US" sz="1000" dirty="0" smtClean="0">
                      <a:solidFill>
                        <a:schemeClr val="tx1"/>
                      </a:solidFill>
                      <a:latin typeface="メイリオ" panose="020B0604030504040204" pitchFamily="50" charset="-128"/>
                      <a:ea typeface="メイリオ" panose="020B0604030504040204" pitchFamily="50" charset="-128"/>
                    </a:rPr>
                    <a:t>動モビリティ</a:t>
                  </a:r>
                  <a:r>
                    <a:rPr lang="ja-JP" altLang="en-US" sz="1000" dirty="0">
                      <a:solidFill>
                        <a:schemeClr val="tx1"/>
                      </a:solidFill>
                      <a:latin typeface="メイリオ" panose="020B0604030504040204" pitchFamily="50" charset="-128"/>
                      <a:ea typeface="メイリオ" panose="020B0604030504040204" pitchFamily="50" charset="-128"/>
                    </a:rPr>
                    <a:t>への</a:t>
                  </a:r>
                  <a:r>
                    <a:rPr lang="ja-JP" altLang="en-US" sz="1000" dirty="0" smtClean="0">
                      <a:solidFill>
                        <a:schemeClr val="tx1"/>
                      </a:solidFill>
                      <a:latin typeface="メイリオ" panose="020B0604030504040204" pitchFamily="50" charset="-128"/>
                      <a:ea typeface="メイリオ" panose="020B0604030504040204" pitchFamily="50" charset="-128"/>
                    </a:rPr>
                    <a:t>充電</a:t>
                  </a:r>
                  <a:r>
                    <a:rPr lang="ja-JP" altLang="en-US" sz="1000" dirty="0">
                      <a:solidFill>
                        <a:schemeClr val="tx1"/>
                      </a:solidFill>
                      <a:latin typeface="メイリオ" panose="020B0604030504040204" pitchFamily="50" charset="-128"/>
                      <a:ea typeface="メイリオ" panose="020B0604030504040204" pitchFamily="50" charset="-128"/>
                    </a:rPr>
                    <a:t>制御に関するエネルギーマネジメント</a:t>
                  </a:r>
                  <a:r>
                    <a:rPr lang="ja-JP" altLang="en-US" sz="1000" dirty="0" smtClean="0">
                      <a:solidFill>
                        <a:schemeClr val="tx1"/>
                      </a:solidFill>
                      <a:latin typeface="メイリオ" panose="020B0604030504040204" pitchFamily="50" charset="-128"/>
                      <a:ea typeface="メイリオ" panose="020B0604030504040204" pitchFamily="50" charset="-128"/>
                    </a:rPr>
                    <a:t>の技術</a:t>
                  </a:r>
                  <a:r>
                    <a:rPr lang="ja-JP" altLang="en-US" sz="1000" dirty="0">
                      <a:solidFill>
                        <a:schemeClr val="tx1"/>
                      </a:solidFill>
                      <a:latin typeface="メイリオ" panose="020B0604030504040204" pitchFamily="50" charset="-128"/>
                      <a:ea typeface="メイリオ" panose="020B0604030504040204" pitchFamily="50" charset="-128"/>
                    </a:rPr>
                    <a:t>検証等</a:t>
                  </a:r>
                  <a:r>
                    <a:rPr lang="ja-JP" altLang="en-US" sz="1000" dirty="0" smtClean="0">
                      <a:solidFill>
                        <a:schemeClr val="tx1"/>
                      </a:solidFill>
                      <a:latin typeface="メイリオ" panose="020B0604030504040204" pitchFamily="50" charset="-128"/>
                      <a:ea typeface="メイリオ" panose="020B0604030504040204" pitchFamily="50" charset="-128"/>
                    </a:rPr>
                    <a:t>を実施</a:t>
                  </a:r>
                  <a:r>
                    <a:rPr lang="ja-JP" altLang="en-US" sz="1000" dirty="0">
                      <a:solidFill>
                        <a:schemeClr val="tx1"/>
                      </a:solidFill>
                      <a:latin typeface="メイリオ" panose="020B0604030504040204" pitchFamily="50" charset="-128"/>
                      <a:ea typeface="メイリオ" panose="020B0604030504040204" pitchFamily="50" charset="-128"/>
                    </a:rPr>
                    <a:t>。</a:t>
                  </a:r>
                  <a:endParaRPr lang="en-US" altLang="ja-JP" sz="1000"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n"/>
                  </a:pPr>
                  <a:endParaRPr lang="en-US" altLang="ja-JP" sz="600" dirty="0">
                    <a:solidFill>
                      <a:schemeClr val="tx1"/>
                    </a:solidFill>
                    <a:latin typeface="メイリオ" panose="020B0604030504040204" pitchFamily="50" charset="-128"/>
                    <a:ea typeface="メイリオ" panose="020B0604030504040204" pitchFamily="50" charset="-128"/>
                  </a:endParaRPr>
                </a:p>
                <a:p>
                  <a:r>
                    <a:rPr lang="ja-JP" altLang="en-US" sz="1100" dirty="0" smtClean="0">
                      <a:solidFill>
                        <a:schemeClr val="tx1"/>
                      </a:solidFill>
                      <a:latin typeface="メイリオ" panose="020B0604030504040204" pitchFamily="50" charset="-128"/>
                      <a:ea typeface="メイリオ" panose="020B0604030504040204" pitchFamily="50" charset="-128"/>
                    </a:rPr>
                    <a:t>■提供</a:t>
                  </a:r>
                  <a:r>
                    <a:rPr lang="ja-JP" altLang="en-US" sz="1100" dirty="0">
                      <a:solidFill>
                        <a:schemeClr val="tx1"/>
                      </a:solidFill>
                      <a:latin typeface="メイリオ" panose="020B0604030504040204" pitchFamily="50" charset="-128"/>
                      <a:ea typeface="メイリオ" panose="020B0604030504040204" pitchFamily="50" charset="-128"/>
                    </a:rPr>
                    <a:t>したフィールド</a:t>
                  </a:r>
                  <a:r>
                    <a:rPr lang="en-US" altLang="ja-JP" sz="1100" dirty="0">
                      <a:solidFill>
                        <a:schemeClr val="tx1"/>
                      </a:solidFill>
                      <a:latin typeface="メイリオ" panose="020B0604030504040204" pitchFamily="50" charset="-128"/>
                      <a:ea typeface="メイリオ" panose="020B0604030504040204" pitchFamily="50" charset="-128"/>
                    </a:rPr>
                    <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smtClean="0">
                      <a:solidFill>
                        <a:schemeClr val="tx1"/>
                      </a:solidFill>
                      <a:latin typeface="メイリオ" panose="020B0604030504040204" pitchFamily="50" charset="-128"/>
                      <a:ea typeface="メイリオ" panose="020B0604030504040204" pitchFamily="50" charset="-128"/>
                    </a:rPr>
                    <a:t>　</a:t>
                  </a:r>
                  <a:r>
                    <a:rPr lang="ja-JP" altLang="en-US" sz="1000" dirty="0" smtClean="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舞洲スポーツアイランド内「舞洲実証実験会場」 </a:t>
                  </a:r>
                  <a:endParaRPr lang="en-US" altLang="ja-JP" sz="1000" dirty="0" smtClean="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lang="ja-JP" altLang="en-US" sz="1000" dirty="0" smtClean="0">
                      <a:solidFill>
                        <a:schemeClr val="tx1"/>
                      </a:solidFill>
                      <a:latin typeface="メイリオ" panose="020B0604030504040204" pitchFamily="50" charset="-128"/>
                      <a:ea typeface="メイリオ" panose="020B0604030504040204" pitchFamily="50" charset="-128"/>
                    </a:rPr>
                    <a:t>・舞</a:t>
                  </a:r>
                  <a:r>
                    <a:rPr lang="ja-JP" altLang="en-US" sz="1000" dirty="0">
                      <a:solidFill>
                        <a:schemeClr val="tx1"/>
                      </a:solidFill>
                      <a:latin typeface="メイリオ" panose="020B0604030504040204" pitchFamily="50" charset="-128"/>
                      <a:ea typeface="メイリオ" panose="020B0604030504040204" pitchFamily="50" charset="-128"/>
                    </a:rPr>
                    <a:t>洲実証実験</a:t>
                  </a:r>
                  <a:r>
                    <a:rPr lang="ja-JP" altLang="en-US" sz="1000" dirty="0" smtClean="0">
                      <a:solidFill>
                        <a:schemeClr val="tx1"/>
                      </a:solidFill>
                      <a:latin typeface="メイリオ" panose="020B0604030504040204" pitchFamily="50" charset="-128"/>
                      <a:ea typeface="メイリオ" panose="020B0604030504040204" pitchFamily="50" charset="-128"/>
                    </a:rPr>
                    <a:t>会場から</a:t>
                  </a:r>
                  <a:r>
                    <a:rPr lang="ja-JP" altLang="en-US" sz="1000" dirty="0">
                      <a:solidFill>
                        <a:schemeClr val="tx1"/>
                      </a:solidFill>
                      <a:latin typeface="メイリオ" panose="020B0604030504040204" pitchFamily="50" charset="-128"/>
                      <a:ea typeface="メイリオ" panose="020B0604030504040204" pitchFamily="50" charset="-128"/>
                    </a:rPr>
                    <a:t>コスモスクエア駅</a:t>
                  </a:r>
                  <a:r>
                    <a:rPr lang="ja-JP" altLang="en-US" sz="1000" dirty="0" smtClean="0">
                      <a:solidFill>
                        <a:schemeClr val="tx1"/>
                      </a:solidFill>
                      <a:latin typeface="メイリオ" panose="020B0604030504040204" pitchFamily="50" charset="-128"/>
                      <a:ea typeface="メイリオ" panose="020B0604030504040204" pitchFamily="50" charset="-128"/>
                    </a:rPr>
                    <a:t>の区間</a:t>
                  </a:r>
                  <a:r>
                    <a:rPr lang="ja-JP" altLang="en-US" sz="1000" dirty="0">
                      <a:solidFill>
                        <a:schemeClr val="tx1"/>
                      </a:solidFill>
                      <a:latin typeface="メイリオ" panose="020B0604030504040204" pitchFamily="50" charset="-128"/>
                      <a:ea typeface="メイリオ" panose="020B0604030504040204" pitchFamily="50" charset="-128"/>
                    </a:rPr>
                    <a:t>等の公道　</a:t>
                  </a:r>
                  <a:endParaRPr lang="en-US" altLang="ja-JP" sz="1000" b="1"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n"/>
                  </a:pPr>
                  <a:endParaRPr lang="en-US" altLang="ja-JP" sz="600" b="1"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n"/>
                  </a:pPr>
                  <a:r>
                    <a:rPr lang="ja-JP" altLang="en-US" sz="1100" dirty="0">
                      <a:solidFill>
                        <a:schemeClr val="tx1"/>
                      </a:solidFill>
                      <a:latin typeface="メイリオ" panose="020B0604030504040204" pitchFamily="50" charset="-128"/>
                      <a:ea typeface="メイリオ" panose="020B0604030504040204" pitchFamily="50" charset="-128"/>
                    </a:rPr>
                    <a:t>実施期間</a:t>
                  </a:r>
                  <a:r>
                    <a:rPr lang="en-US" altLang="ja-JP" sz="1100" dirty="0">
                      <a:solidFill>
                        <a:schemeClr val="tx1"/>
                      </a:solidFill>
                      <a:latin typeface="メイリオ" panose="020B0604030504040204" pitchFamily="50" charset="-128"/>
                      <a:ea typeface="メイリオ" panose="020B0604030504040204" pitchFamily="50" charset="-128"/>
                    </a:rPr>
                    <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000" b="1"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第</a:t>
                  </a:r>
                  <a:r>
                    <a:rPr lang="en-US" altLang="ja-JP" sz="1000" dirty="0">
                      <a:solidFill>
                        <a:schemeClr val="tx1"/>
                      </a:solidFill>
                      <a:latin typeface="メイリオ" panose="020B0604030504040204" pitchFamily="50" charset="-128"/>
                      <a:ea typeface="メイリオ" panose="020B0604030504040204" pitchFamily="50" charset="-128"/>
                    </a:rPr>
                    <a:t>1</a:t>
                  </a:r>
                  <a:r>
                    <a:rPr lang="ja-JP" altLang="en-US" sz="1000" dirty="0">
                      <a:solidFill>
                        <a:schemeClr val="tx1"/>
                      </a:solidFill>
                      <a:latin typeface="メイリオ" panose="020B0604030504040204" pitchFamily="50" charset="-128"/>
                      <a:ea typeface="メイリオ" panose="020B0604030504040204" pitchFamily="50" charset="-128"/>
                    </a:rPr>
                    <a:t>回：</a:t>
                  </a:r>
                  <a:r>
                    <a:rPr lang="en-US" altLang="ja-JP" sz="1000" dirty="0">
                      <a:solidFill>
                        <a:schemeClr val="tx1"/>
                      </a:solidFill>
                      <a:latin typeface="メイリオ" panose="020B0604030504040204" pitchFamily="50" charset="-128"/>
                      <a:ea typeface="メイリオ" panose="020B0604030504040204" pitchFamily="50" charset="-128"/>
                    </a:rPr>
                    <a:t>R4.3</a:t>
                  </a:r>
                  <a:r>
                    <a:rPr lang="ja-JP" altLang="en-US" sz="1000" dirty="0">
                      <a:solidFill>
                        <a:schemeClr val="tx1"/>
                      </a:solidFill>
                      <a:latin typeface="メイリオ" panose="020B0604030504040204" pitchFamily="50" charset="-128"/>
                      <a:ea typeface="メイリオ" panose="020B0604030504040204" pitchFamily="50" charset="-128"/>
                    </a:rPr>
                    <a:t>～</a:t>
                  </a:r>
                  <a:r>
                    <a:rPr lang="en-US" altLang="ja-JP" sz="1000" dirty="0">
                      <a:solidFill>
                        <a:schemeClr val="tx1"/>
                      </a:solidFill>
                      <a:latin typeface="メイリオ" panose="020B0604030504040204" pitchFamily="50" charset="-128"/>
                      <a:ea typeface="メイリオ" panose="020B0604030504040204" pitchFamily="50" charset="-128"/>
                    </a:rPr>
                    <a:t>R4.4  </a:t>
                  </a:r>
                  <a:r>
                    <a:rPr lang="ja-JP" altLang="en-US" sz="1000" dirty="0" smtClean="0">
                      <a:solidFill>
                        <a:schemeClr val="tx1"/>
                      </a:solidFill>
                      <a:latin typeface="メイリオ" panose="020B0604030504040204" pitchFamily="50" charset="-128"/>
                      <a:ea typeface="メイリオ" panose="020B0604030504040204" pitchFamily="50" charset="-128"/>
                    </a:rPr>
                    <a:t>　　　　</a:t>
                  </a:r>
                  <a:endParaRPr lang="en-US" altLang="ja-JP" sz="1000" dirty="0" smtClean="0">
                    <a:solidFill>
                      <a:schemeClr val="tx1"/>
                    </a:solidFill>
                    <a:latin typeface="メイリオ" panose="020B0604030504040204" pitchFamily="50" charset="-128"/>
                    <a:ea typeface="メイリオ" panose="020B0604030504040204" pitchFamily="50" charset="-128"/>
                  </a:endParaRPr>
                </a:p>
                <a:p>
                  <a:r>
                    <a:rPr lang="ja-JP" altLang="en-US" sz="1000" b="1" dirty="0">
                      <a:solidFill>
                        <a:schemeClr val="tx1"/>
                      </a:solidFill>
                      <a:latin typeface="メイリオ" panose="020B0604030504040204" pitchFamily="50" charset="-128"/>
                      <a:ea typeface="メイリオ" panose="020B0604030504040204" pitchFamily="50" charset="-128"/>
                    </a:rPr>
                    <a:t>　</a:t>
                  </a:r>
                  <a:r>
                    <a:rPr lang="ja-JP" altLang="en-US" sz="1000" b="1" dirty="0" smtClean="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第</a:t>
                  </a:r>
                  <a:r>
                    <a:rPr lang="en-US" altLang="ja-JP" sz="1000" dirty="0">
                      <a:solidFill>
                        <a:schemeClr val="tx1"/>
                      </a:solidFill>
                      <a:latin typeface="メイリオ" panose="020B0604030504040204" pitchFamily="50" charset="-128"/>
                      <a:ea typeface="メイリオ" panose="020B0604030504040204" pitchFamily="50" charset="-128"/>
                    </a:rPr>
                    <a:t>2</a:t>
                  </a:r>
                  <a:r>
                    <a:rPr lang="ja-JP" altLang="en-US" sz="1000" dirty="0">
                      <a:solidFill>
                        <a:schemeClr val="tx1"/>
                      </a:solidFill>
                      <a:latin typeface="メイリオ" panose="020B0604030504040204" pitchFamily="50" charset="-128"/>
                      <a:ea typeface="メイリオ" panose="020B0604030504040204" pitchFamily="50" charset="-128"/>
                    </a:rPr>
                    <a:t>回</a:t>
                  </a:r>
                  <a:r>
                    <a:rPr lang="ja-JP" altLang="en-US" sz="1000" dirty="0" smtClean="0">
                      <a:solidFill>
                        <a:schemeClr val="tx1"/>
                      </a:solidFill>
                      <a:latin typeface="メイリオ" panose="020B0604030504040204" pitchFamily="50" charset="-128"/>
                      <a:ea typeface="メイリオ" panose="020B0604030504040204" pitchFamily="50" charset="-128"/>
                    </a:rPr>
                    <a:t>：</a:t>
                  </a:r>
                  <a:r>
                    <a:rPr lang="en-US" altLang="ja-JP" sz="1000" dirty="0">
                      <a:solidFill>
                        <a:schemeClr val="tx1"/>
                      </a:solidFill>
                      <a:latin typeface="メイリオ" panose="020B0604030504040204" pitchFamily="50" charset="-128"/>
                      <a:ea typeface="メイリオ" panose="020B0604030504040204" pitchFamily="50" charset="-128"/>
                    </a:rPr>
                    <a:t>R4.12~R5.1</a:t>
                  </a:r>
                </a:p>
              </p:txBody>
            </p:sp>
          </p:grpSp>
          <p:sp>
            <p:nvSpPr>
              <p:cNvPr id="47" name="角丸四角形 34">
                <a:extLst>
                  <a:ext uri="{FF2B5EF4-FFF2-40B4-BE49-F238E27FC236}">
                    <a16:creationId xmlns:a16="http://schemas.microsoft.com/office/drawing/2014/main" id="{4616A6B5-019A-5039-9E44-CE04D4B0C417}"/>
                  </a:ext>
                </a:extLst>
              </p:cNvPr>
              <p:cNvSpPr/>
              <p:nvPr/>
            </p:nvSpPr>
            <p:spPr>
              <a:xfrm>
                <a:off x="2288761" y="3665832"/>
                <a:ext cx="1946032" cy="236484"/>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algn="ctr" defTabSz="457189">
                  <a:defRPr/>
                </a:pPr>
                <a:r>
                  <a:rPr kumimoji="0" lang="ja-JP" altLang="en-US" sz="1100" b="1" kern="0" dirty="0">
                    <a:latin typeface="Meiryo UI" panose="020B0604030504040204" pitchFamily="50" charset="-128"/>
                    <a:ea typeface="Meiryo UI" panose="020B0604030504040204" pitchFamily="50" charset="-128"/>
                  </a:rPr>
                  <a:t>令和</a:t>
                </a:r>
                <a:r>
                  <a:rPr kumimoji="0" lang="en-US" altLang="ja-JP" sz="1100" b="1" kern="0" dirty="0">
                    <a:latin typeface="Meiryo UI" panose="020B0604030504040204" pitchFamily="50" charset="-128"/>
                    <a:ea typeface="Meiryo UI" panose="020B0604030504040204" pitchFamily="50" charset="-128"/>
                  </a:rPr>
                  <a:t>4</a:t>
                </a:r>
                <a:r>
                  <a:rPr kumimoji="0" lang="ja-JP" altLang="en-US" sz="1100" b="1" kern="0" dirty="0">
                    <a:latin typeface="Meiryo UI" panose="020B0604030504040204" pitchFamily="50" charset="-128"/>
                    <a:ea typeface="Meiryo UI" panose="020B0604030504040204" pitchFamily="50" charset="-128"/>
                  </a:rPr>
                  <a:t>年度の実施例</a:t>
                </a:r>
                <a:endParaRPr kumimoji="0" lang="en-US" altLang="ja-JP" sz="1100" b="1" kern="0" dirty="0">
                  <a:latin typeface="Meiryo UI" panose="020B0604030504040204" pitchFamily="50" charset="-128"/>
                  <a:ea typeface="Meiryo UI" panose="020B0604030504040204" pitchFamily="50" charset="-128"/>
                </a:endParaRPr>
              </a:p>
            </p:txBody>
          </p:sp>
        </p:grpSp>
        <p:sp>
          <p:nvSpPr>
            <p:cNvPr id="39" name="正方形/長方形 38"/>
            <p:cNvSpPr/>
            <p:nvPr/>
          </p:nvSpPr>
          <p:spPr>
            <a:xfrm>
              <a:off x="500412" y="3605121"/>
              <a:ext cx="5466743" cy="25168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nSpc>
                  <a:spcPts val="500"/>
                </a:lnSpc>
              </a:pPr>
              <a:endParaRPr lang="en-US" altLang="ja-JP" sz="1050" dirty="0">
                <a:solidFill>
                  <a:schemeClr val="tx1"/>
                </a:solidFill>
                <a:latin typeface="Meiryo UI" panose="020B0604030504040204" pitchFamily="50" charset="-128"/>
                <a:ea typeface="Meiryo UI" panose="020B0604030504040204" pitchFamily="50" charset="-128"/>
              </a:endParaRPr>
            </a:p>
            <a:p>
              <a:pPr lvl="0"/>
              <a:r>
                <a:rPr lang="ja-JP" altLang="en-US" sz="1100" b="1" dirty="0">
                  <a:solidFill>
                    <a:prstClr val="black"/>
                  </a:solidFill>
                  <a:latin typeface="Meiryo UI" panose="020B0604030504040204" pitchFamily="50" charset="-128"/>
                  <a:ea typeface="Meiryo UI" panose="020B0604030504040204" pitchFamily="50" charset="-128"/>
                </a:rPr>
                <a:t>「自動運転を活用した未来社会の実装検討」へのフィールド</a:t>
              </a:r>
              <a:r>
                <a:rPr lang="ja-JP" altLang="en-US" sz="1100" b="1" dirty="0" smtClean="0">
                  <a:solidFill>
                    <a:prstClr val="black"/>
                  </a:solidFill>
                  <a:latin typeface="Meiryo UI" panose="020B0604030504040204" pitchFamily="50" charset="-128"/>
                  <a:ea typeface="Meiryo UI" panose="020B0604030504040204" pitchFamily="50" charset="-128"/>
                </a:rPr>
                <a:t>の提供</a:t>
              </a:r>
              <a:endParaRPr lang="en-US" altLang="ja-JP" sz="1100" dirty="0">
                <a:solidFill>
                  <a:schemeClr val="tx1"/>
                </a:solidFill>
                <a:latin typeface="メイリオ" panose="020B0604030504040204" pitchFamily="50" charset="-128"/>
                <a:ea typeface="メイリオ" panose="020B0604030504040204" pitchFamily="50" charset="-128"/>
              </a:endParaRPr>
            </a:p>
          </p:txBody>
        </p:sp>
      </p:grpSp>
      <p:sp>
        <p:nvSpPr>
          <p:cNvPr id="44" name="正方形/長方形 43"/>
          <p:cNvSpPr/>
          <p:nvPr/>
        </p:nvSpPr>
        <p:spPr>
          <a:xfrm>
            <a:off x="2765910" y="2028253"/>
            <a:ext cx="1699993" cy="261610"/>
          </a:xfrm>
          <a:prstGeom prst="rect">
            <a:avLst/>
          </a:prstGeom>
          <a:solidFill>
            <a:schemeClr val="lt1"/>
          </a:solidFill>
          <a:ln>
            <a:solidFill>
              <a:schemeClr val="bg1">
                <a:alpha val="0"/>
              </a:schemeClr>
            </a:solidFill>
          </a:ln>
        </p:spPr>
        <p:txBody>
          <a:bodyPr wrap="square">
            <a:spAutoFit/>
          </a:bodyPr>
          <a:lstStyle/>
          <a:p>
            <a:pPr algn="ct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実証事業推進チーム大阪</a:t>
            </a:r>
          </a:p>
        </p:txBody>
      </p:sp>
      <p:sp>
        <p:nvSpPr>
          <p:cNvPr id="42" name="正方形/長方形 41"/>
          <p:cNvSpPr/>
          <p:nvPr/>
        </p:nvSpPr>
        <p:spPr>
          <a:xfrm>
            <a:off x="971600" y="1637220"/>
            <a:ext cx="745190" cy="261610"/>
          </a:xfrm>
          <a:prstGeom prst="rect">
            <a:avLst/>
          </a:prstGeom>
          <a:solidFill>
            <a:schemeClr val="bg1"/>
          </a:solidFill>
          <a:ln>
            <a:solidFill>
              <a:schemeClr val="bg1">
                <a:alpha val="0"/>
              </a:schemeClr>
            </a:solidFill>
          </a:ln>
        </p:spPr>
        <p:txBody>
          <a:bodyPr wrap="square">
            <a:spAutoFit/>
          </a:bodyPr>
          <a:lstStyle/>
          <a:p>
            <a:pPr algn="ct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事業者</a:t>
            </a:r>
          </a:p>
        </p:txBody>
      </p:sp>
      <p:sp>
        <p:nvSpPr>
          <p:cNvPr id="43" name="正方形/長方形 42"/>
          <p:cNvSpPr/>
          <p:nvPr/>
        </p:nvSpPr>
        <p:spPr>
          <a:xfrm>
            <a:off x="694307" y="2552709"/>
            <a:ext cx="1223868" cy="246221"/>
          </a:xfrm>
          <a:prstGeom prst="rect">
            <a:avLst/>
          </a:prstGeom>
          <a:solidFill>
            <a:schemeClr val="bg1"/>
          </a:solidFill>
          <a:ln>
            <a:solidFill>
              <a:schemeClr val="bg1">
                <a:alpha val="0"/>
              </a:schemeClr>
            </a:solidFill>
          </a:ln>
        </p:spPr>
        <p:txBody>
          <a:bodyPr wrap="square">
            <a:spAutoFit/>
          </a:bodyPr>
          <a:lstStyle/>
          <a:p>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フィールド管理者</a:t>
            </a: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666" y="3743234"/>
            <a:ext cx="2098784" cy="2791111"/>
          </a:xfrm>
          <a:prstGeom prst="rect">
            <a:avLst/>
          </a:prstGeom>
        </p:spPr>
      </p:pic>
      <p:sp>
        <p:nvSpPr>
          <p:cNvPr id="41" name="正方形/長方形 40"/>
          <p:cNvSpPr/>
          <p:nvPr/>
        </p:nvSpPr>
        <p:spPr>
          <a:xfrm>
            <a:off x="8469433"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28</a:t>
            </a:r>
            <a:endParaRPr lang="ja-JP" altLang="en-US" dirty="0">
              <a:solidFill>
                <a:schemeClr val="tx1"/>
              </a:solidFill>
            </a:endParaRPr>
          </a:p>
        </p:txBody>
      </p:sp>
    </p:spTree>
    <p:extLst>
      <p:ext uri="{BB962C8B-B14F-4D97-AF65-F5344CB8AC3E}">
        <p14:creationId xmlns:p14="http://schemas.microsoft.com/office/powerpoint/2010/main" val="4198265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36599" y="409048"/>
            <a:ext cx="8733546" cy="6309933"/>
          </a:xfrm>
          <a:prstGeom prst="roundRect">
            <a:avLst>
              <a:gd name="adj" fmla="val 4915"/>
            </a:avLst>
          </a:prstGeom>
          <a:ln w="25400"/>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◆民間資金の活用①</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236599" y="8622"/>
            <a:ext cx="1680106"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a:t>
            </a:r>
            <a:r>
              <a:rPr lang="ja-JP" altLang="en-US"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事例</a:t>
            </a:r>
            <a:r>
              <a:rPr lang="en-US" altLang="ja-JP"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19</a:t>
            </a:r>
            <a:r>
              <a:rPr lang="ja-JP" altLang="en-US"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a:extLst>
              <a:ext uri="{FF2B5EF4-FFF2-40B4-BE49-F238E27FC236}">
                <a16:creationId xmlns:a16="http://schemas.microsoft.com/office/drawing/2014/main" id="{DD70332A-B0CD-42DD-86EE-C42504D16D51}"/>
              </a:ext>
            </a:extLst>
          </p:cNvPr>
          <p:cNvSpPr/>
          <p:nvPr/>
        </p:nvSpPr>
        <p:spPr>
          <a:xfrm>
            <a:off x="720257" y="1088740"/>
            <a:ext cx="8137199" cy="438582"/>
          </a:xfrm>
          <a:prstGeom prst="rect">
            <a:avLst/>
          </a:prstGeom>
        </p:spPr>
        <p:txBody>
          <a:bodyPr wrap="square">
            <a:spAutoFit/>
          </a:bodyPr>
          <a:lstStyle/>
          <a:p>
            <a:pPr marL="85725" indent="-85725">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大阪府が設置している各基金について、より効果的に寄附金を確保し、事業に活用。</a:t>
            </a:r>
          </a:p>
          <a:p>
            <a:pPr algn="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府が寄附金を募集している基金（</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R5.2</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時点）：</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19</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基金</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8469433" y="6516466"/>
            <a:ext cx="648072" cy="317860"/>
          </a:xfrm>
          <a:prstGeom prst="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schemeClr val="tx1"/>
                </a:solidFill>
              </a:rPr>
              <a:t>29</a:t>
            </a:r>
            <a:endParaRPr lang="ja-JP" altLang="en-US" dirty="0">
              <a:solidFill>
                <a:schemeClr val="tx1"/>
              </a:solidFill>
            </a:endParaRPr>
          </a:p>
        </p:txBody>
      </p:sp>
      <p:grpSp>
        <p:nvGrpSpPr>
          <p:cNvPr id="18" name="グループ化 17"/>
          <p:cNvGrpSpPr/>
          <p:nvPr/>
        </p:nvGrpSpPr>
        <p:grpSpPr>
          <a:xfrm>
            <a:off x="832815" y="1494350"/>
            <a:ext cx="7564610" cy="793649"/>
            <a:chOff x="697800" y="1538790"/>
            <a:chExt cx="7564610" cy="793649"/>
          </a:xfrm>
        </p:grpSpPr>
        <p:sp>
          <p:nvSpPr>
            <p:cNvPr id="6" name="正方形/長方形 5"/>
            <p:cNvSpPr/>
            <p:nvPr/>
          </p:nvSpPr>
          <p:spPr>
            <a:xfrm>
              <a:off x="697800" y="1538790"/>
              <a:ext cx="7564610" cy="793649"/>
            </a:xfrm>
            <a:prstGeom prst="rect">
              <a:avLst/>
            </a:prstGeom>
            <a:solidFill>
              <a:schemeClr val="accent6">
                <a:lumMod val="20000"/>
                <a:lumOff val="80000"/>
              </a:schemeClr>
            </a:solidFill>
            <a:ln w="3175">
              <a:solidFill>
                <a:schemeClr val="accent6">
                  <a:lumMod val="50000"/>
                </a:schemeClr>
              </a:solidFill>
            </a:ln>
          </p:spPr>
          <p:style>
            <a:lnRef idx="2">
              <a:schemeClr val="dk1"/>
            </a:lnRef>
            <a:fillRef idx="1">
              <a:schemeClr val="lt1"/>
            </a:fillRef>
            <a:effectRef idx="0">
              <a:schemeClr val="dk1"/>
            </a:effectRef>
            <a:fontRef idx="minor">
              <a:schemeClr val="dk1"/>
            </a:fontRef>
          </p:style>
          <p:txBody>
            <a:bodyPr lIns="36000" rIns="36000" rtlCol="0" anchor="t"/>
            <a:lstStyle/>
            <a:p>
              <a:pPr algn="ctr"/>
              <a:endParaRPr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10" name="雲形吹き出し 9"/>
            <p:cNvSpPr/>
            <p:nvPr/>
          </p:nvSpPr>
          <p:spPr>
            <a:xfrm>
              <a:off x="6556805" y="1740281"/>
              <a:ext cx="1440278" cy="379781"/>
            </a:xfrm>
            <a:prstGeom prst="cloudCallout">
              <a:avLst>
                <a:gd name="adj1" fmla="val -59230"/>
                <a:gd name="adj2" fmla="val 18744"/>
              </a:avLst>
            </a:prstGeom>
            <a:solidFill>
              <a:schemeClr val="accent6">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rtlCol="0" anchor="t"/>
            <a:lstStyle/>
            <a:p>
              <a:pPr algn="ctr"/>
              <a:r>
                <a:rPr lang="ja-JP" altLang="en-US" sz="1000" dirty="0">
                  <a:solidFill>
                    <a:schemeClr val="tx1"/>
                  </a:solidFill>
                  <a:latin typeface="Meiryo UI" panose="020B0604030504040204" pitchFamily="50" charset="-128"/>
                  <a:ea typeface="Meiryo UI" panose="020B0604030504040204" pitchFamily="50" charset="-128"/>
                </a:rPr>
                <a:t>府の施策に共感</a:t>
              </a:r>
            </a:p>
          </p:txBody>
        </p:sp>
        <p:sp>
          <p:nvSpPr>
            <p:cNvPr id="44" name="正方形/長方形 43">
              <a:extLst>
                <a:ext uri="{FF2B5EF4-FFF2-40B4-BE49-F238E27FC236}">
                  <a16:creationId xmlns:a16="http://schemas.microsoft.com/office/drawing/2014/main" id="{DD70332A-B0CD-42DD-86EE-C42504D16D51}"/>
                </a:ext>
              </a:extLst>
            </p:cNvPr>
            <p:cNvSpPr/>
            <p:nvPr/>
          </p:nvSpPr>
          <p:spPr>
            <a:xfrm>
              <a:off x="729893" y="1628800"/>
              <a:ext cx="3253272" cy="561692"/>
            </a:xfrm>
            <a:prstGeom prst="rect">
              <a:avLst/>
            </a:prstGeom>
          </p:spPr>
          <p:txBody>
            <a:bodyPr wrap="square">
              <a:spAutoFit/>
            </a:bodyPr>
            <a:lstStyle/>
            <a:p>
              <a:r>
                <a:rPr lang="ja-JP" altLang="en-US" sz="1050" b="1" dirty="0">
                  <a:latin typeface="Meiryo UI" panose="020B0604030504040204" pitchFamily="50" charset="-128"/>
                  <a:ea typeface="Meiryo UI" panose="020B0604030504040204" pitchFamily="50" charset="-128"/>
                  <a:cs typeface="メイリオ" panose="020B0604030504040204" pitchFamily="50" charset="-128"/>
                </a:rPr>
                <a:t>○寄附金募集のコミュニケーションサイクル</a:t>
              </a:r>
              <a:endParaRPr lang="en-US" altLang="ja-JP" sz="1050" b="1"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200" b="1"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府にご寄附いただくためには、府政への共感を得るために</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en-US" altLang="ja-JP" sz="10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社会と継続的にコミュニケーションを行うことが必要。</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grpSp>
          <p:nvGrpSpPr>
            <p:cNvPr id="8" name="グループ化 7"/>
            <p:cNvGrpSpPr/>
            <p:nvPr/>
          </p:nvGrpSpPr>
          <p:grpSpPr>
            <a:xfrm>
              <a:off x="4070279" y="1583795"/>
              <a:ext cx="2280395" cy="712189"/>
              <a:chOff x="3275733" y="1249795"/>
              <a:chExt cx="2280395" cy="819342"/>
            </a:xfrm>
          </p:grpSpPr>
          <p:sp>
            <p:nvSpPr>
              <p:cNvPr id="4" name="下カーブ矢印 3"/>
              <p:cNvSpPr/>
              <p:nvPr/>
            </p:nvSpPr>
            <p:spPr>
              <a:xfrm>
                <a:off x="3576086" y="1413064"/>
                <a:ext cx="1686533" cy="211047"/>
              </a:xfrm>
              <a:prstGeom prst="curvedDownArrow">
                <a:avLst/>
              </a:prstGeom>
              <a:solidFill>
                <a:schemeClr val="accent6">
                  <a:lumMod val="5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endParaRPr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5" name="下カーブ矢印 4"/>
              <p:cNvSpPr/>
              <p:nvPr/>
            </p:nvSpPr>
            <p:spPr>
              <a:xfrm flipH="1" flipV="1">
                <a:off x="3533310" y="1848005"/>
                <a:ext cx="1705394" cy="221132"/>
              </a:xfrm>
              <a:prstGeom prst="curvedDownArrow">
                <a:avLst/>
              </a:prstGeom>
              <a:solidFill>
                <a:schemeClr val="accent6">
                  <a:lumMod val="5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endParaRPr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39" name="角丸四角形 38"/>
              <p:cNvSpPr/>
              <p:nvPr/>
            </p:nvSpPr>
            <p:spPr>
              <a:xfrm>
                <a:off x="4025531" y="1249795"/>
                <a:ext cx="985186" cy="355092"/>
              </a:xfrm>
              <a:prstGeom prst="roundRect">
                <a:avLst>
                  <a:gd name="adj" fmla="val 0"/>
                </a:avLst>
              </a:prstGeom>
              <a:noFill/>
              <a:ln w="31750" cap="flat" cmpd="sng" algn="ctr">
                <a:noFill/>
                <a:prstDash val="solid"/>
                <a:miter lim="800000"/>
              </a:ln>
              <a:effectLst/>
            </p:spPr>
            <p:txBody>
              <a:bodyPr vert="horz" lIns="36000" rIns="36000" rtlCol="0" anchor="ctr"/>
              <a:lstStyle/>
              <a:p>
                <a:pPr defTabSz="457200">
                  <a:lnSpc>
                    <a:spcPts val="1500"/>
                  </a:lnSpc>
                  <a:defRPr/>
                </a:pPr>
                <a:r>
                  <a:rPr kumimoji="0" lang="ja-JP" altLang="en-US" sz="900" b="1" kern="0" dirty="0">
                    <a:latin typeface="Meiryo UI" panose="020B0604030504040204" pitchFamily="50" charset="-128"/>
                    <a:ea typeface="Meiryo UI" panose="020B0604030504040204" pitchFamily="50" charset="-128"/>
                  </a:rPr>
                  <a:t>①情報発信</a:t>
                </a:r>
                <a:endParaRPr kumimoji="0" lang="en-US" altLang="ja-JP" sz="900" b="1" kern="0" dirty="0">
                  <a:latin typeface="Meiryo UI" panose="020B0604030504040204" pitchFamily="50" charset="-128"/>
                  <a:ea typeface="Meiryo UI" panose="020B0604030504040204" pitchFamily="50" charset="-128"/>
                </a:endParaRPr>
              </a:p>
              <a:p>
                <a:pPr defTabSz="457200">
                  <a:lnSpc>
                    <a:spcPts val="1500"/>
                  </a:lnSpc>
                  <a:defRPr/>
                </a:pPr>
                <a:r>
                  <a:rPr kumimoji="0" lang="ja-JP" altLang="en-US" sz="900" b="1" kern="0" dirty="0">
                    <a:latin typeface="Meiryo UI" panose="020B0604030504040204" pitchFamily="50" charset="-128"/>
                    <a:ea typeface="Meiryo UI" panose="020B0604030504040204" pitchFamily="50" charset="-128"/>
                  </a:rPr>
                  <a:t>③お礼、事業報告</a:t>
                </a:r>
                <a:endParaRPr kumimoji="0" lang="en-US" altLang="ja-JP" sz="900" b="1" kern="0" dirty="0">
                  <a:latin typeface="Meiryo UI" panose="020B0604030504040204" pitchFamily="50" charset="-128"/>
                  <a:ea typeface="Meiryo UI" panose="020B0604030504040204" pitchFamily="50" charset="-128"/>
                </a:endParaRPr>
              </a:p>
            </p:txBody>
          </p:sp>
          <p:sp>
            <p:nvSpPr>
              <p:cNvPr id="35" name="角丸四角形 34"/>
              <p:cNvSpPr/>
              <p:nvPr/>
            </p:nvSpPr>
            <p:spPr>
              <a:xfrm>
                <a:off x="3275733" y="1626022"/>
                <a:ext cx="600351" cy="221121"/>
              </a:xfrm>
              <a:prstGeom prst="roundRect">
                <a:avLst/>
              </a:prstGeom>
              <a:ln/>
            </p:spPr>
            <p:style>
              <a:lnRef idx="1">
                <a:schemeClr val="accent6"/>
              </a:lnRef>
              <a:fillRef idx="3">
                <a:schemeClr val="accent6"/>
              </a:fillRef>
              <a:effectRef idx="2">
                <a:schemeClr val="accent6"/>
              </a:effectRef>
              <a:fontRef idx="minor">
                <a:schemeClr val="lt1"/>
              </a:fontRef>
            </p:style>
            <p:txBody>
              <a:bodyPr vert="horz" lIns="36000" rIns="36000" rtlCol="0" anchor="ctr"/>
              <a:lstStyle/>
              <a:p>
                <a:pPr algn="ctr" defTabSz="457200">
                  <a:defRPr/>
                </a:pPr>
                <a:r>
                  <a:rPr kumimoji="0" lang="ja-JP" altLang="en-US" sz="1000" b="1" kern="0" dirty="0">
                    <a:solidFill>
                      <a:schemeClr val="bg1"/>
                    </a:solidFill>
                    <a:latin typeface="Meiryo UI" panose="020B0604030504040204" pitchFamily="50" charset="-128"/>
                    <a:ea typeface="Meiryo UI" panose="020B0604030504040204" pitchFamily="50" charset="-128"/>
                  </a:rPr>
                  <a:t>大阪府</a:t>
                </a:r>
                <a:endParaRPr kumimoji="0" lang="en-US" altLang="ja-JP" sz="1000" b="1" kern="0" dirty="0">
                  <a:solidFill>
                    <a:schemeClr val="bg1"/>
                  </a:solidFill>
                  <a:latin typeface="Meiryo UI" panose="020B0604030504040204" pitchFamily="50" charset="-128"/>
                  <a:ea typeface="Meiryo UI" panose="020B0604030504040204" pitchFamily="50" charset="-128"/>
                </a:endParaRPr>
              </a:p>
            </p:txBody>
          </p:sp>
          <p:sp>
            <p:nvSpPr>
              <p:cNvPr id="36" name="角丸四角形 35"/>
              <p:cNvSpPr/>
              <p:nvPr/>
            </p:nvSpPr>
            <p:spPr>
              <a:xfrm>
                <a:off x="4955777" y="1624347"/>
                <a:ext cx="600351" cy="221121"/>
              </a:xfrm>
              <a:prstGeom prst="roundRect">
                <a:avLst/>
              </a:prstGeom>
              <a:ln/>
            </p:spPr>
            <p:style>
              <a:lnRef idx="1">
                <a:schemeClr val="accent6"/>
              </a:lnRef>
              <a:fillRef idx="3">
                <a:schemeClr val="accent6"/>
              </a:fillRef>
              <a:effectRef idx="2">
                <a:schemeClr val="accent6"/>
              </a:effectRef>
              <a:fontRef idx="minor">
                <a:schemeClr val="lt1"/>
              </a:fontRef>
            </p:style>
            <p:txBody>
              <a:bodyPr vert="horz" lIns="36000" rIns="36000" rtlCol="0" anchor="ctr"/>
              <a:lstStyle/>
              <a:p>
                <a:pPr algn="ctr" defTabSz="457200">
                  <a:defRPr/>
                </a:pPr>
                <a:r>
                  <a:rPr kumimoji="0" lang="ja-JP" altLang="en-US" sz="1000" b="1" kern="0" dirty="0">
                    <a:solidFill>
                      <a:schemeClr val="bg1"/>
                    </a:solidFill>
                    <a:latin typeface="Meiryo UI" panose="020B0604030504040204" pitchFamily="50" charset="-128"/>
                    <a:ea typeface="Meiryo UI" panose="020B0604030504040204" pitchFamily="50" charset="-128"/>
                  </a:rPr>
                  <a:t>寄附者</a:t>
                </a:r>
                <a:endParaRPr kumimoji="0" lang="en-US" altLang="ja-JP" sz="1000" b="1" kern="0" dirty="0">
                  <a:solidFill>
                    <a:schemeClr val="bg1"/>
                  </a:solidFill>
                  <a:latin typeface="Meiryo UI" panose="020B0604030504040204" pitchFamily="50" charset="-128"/>
                  <a:ea typeface="Meiryo UI" panose="020B0604030504040204" pitchFamily="50" charset="-128"/>
                </a:endParaRPr>
              </a:p>
            </p:txBody>
          </p:sp>
        </p:grpSp>
        <p:sp>
          <p:nvSpPr>
            <p:cNvPr id="26" name="角丸四角形 25"/>
            <p:cNvSpPr/>
            <p:nvPr/>
          </p:nvSpPr>
          <p:spPr>
            <a:xfrm>
              <a:off x="4861522" y="2078850"/>
              <a:ext cx="672895" cy="207505"/>
            </a:xfrm>
            <a:prstGeom prst="roundRect">
              <a:avLst>
                <a:gd name="adj" fmla="val 0"/>
              </a:avLst>
            </a:prstGeom>
            <a:noFill/>
            <a:ln w="31750" cap="flat" cmpd="sng" algn="ctr">
              <a:noFill/>
              <a:prstDash val="solid"/>
              <a:miter lim="800000"/>
            </a:ln>
            <a:effectLst/>
          </p:spPr>
          <p:txBody>
            <a:bodyPr vert="horz" lIns="36000" rIns="36000" rtlCol="0" anchor="ctr"/>
            <a:lstStyle/>
            <a:p>
              <a:pPr defTabSz="457200">
                <a:defRPr/>
              </a:pPr>
              <a:r>
                <a:rPr kumimoji="0" lang="ja-JP" altLang="en-US" sz="900" b="1" kern="0" dirty="0">
                  <a:latin typeface="Meiryo UI" panose="020B0604030504040204" pitchFamily="50" charset="-128"/>
                  <a:ea typeface="Meiryo UI" panose="020B0604030504040204" pitchFamily="50" charset="-128"/>
                </a:rPr>
                <a:t>②ご寄附</a:t>
              </a:r>
              <a:endParaRPr kumimoji="0" lang="en-US" altLang="ja-JP" sz="900" b="1" kern="0" dirty="0">
                <a:latin typeface="Meiryo UI" panose="020B0604030504040204" pitchFamily="50" charset="-128"/>
                <a:ea typeface="Meiryo UI" panose="020B0604030504040204" pitchFamily="50" charset="-128"/>
              </a:endParaRPr>
            </a:p>
          </p:txBody>
        </p:sp>
      </p:grpSp>
      <p:sp>
        <p:nvSpPr>
          <p:cNvPr id="27" name="テキスト ボックス 26">
            <a:extLst>
              <a:ext uri="{FF2B5EF4-FFF2-40B4-BE49-F238E27FC236}">
                <a16:creationId xmlns:a16="http://schemas.microsoft.com/office/drawing/2014/main" id="{F26C24B6-DD08-458D-B479-73F28F204598}"/>
              </a:ext>
            </a:extLst>
          </p:cNvPr>
          <p:cNvSpPr txBox="1"/>
          <p:nvPr/>
        </p:nvSpPr>
        <p:spPr>
          <a:xfrm>
            <a:off x="477655" y="818712"/>
            <a:ext cx="5039449" cy="469359"/>
          </a:xfrm>
          <a:prstGeom prst="rect">
            <a:avLst/>
          </a:prstGeom>
          <a:noFill/>
        </p:spPr>
        <p:txBody>
          <a:bodyPr wrap="square" rtlCol="0">
            <a:spAutoFit/>
          </a:bodyPr>
          <a:lstStyle/>
          <a:p>
            <a:pPr>
              <a:defRPr/>
            </a:pP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効果的な寄附金の確保</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en-US" altLang="ja-JP" sz="1400" b="1" dirty="0">
                <a:latin typeface="メイリオ" panose="020B0604030504040204" pitchFamily="50" charset="-128"/>
                <a:ea typeface="メイリオ" panose="020B0604030504040204" pitchFamily="50" charset="-128"/>
              </a:rPr>
              <a:t> </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財務部 行政経営課</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ja-JP" altLang="en-US" sz="105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69" name="テキスト ボックス 68"/>
          <p:cNvSpPr txBox="1"/>
          <p:nvPr/>
        </p:nvSpPr>
        <p:spPr>
          <a:xfrm>
            <a:off x="923277" y="6155578"/>
            <a:ext cx="8146519" cy="61219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marL="85725" indent="-85725">
              <a:buFont typeface="Arial" panose="020B0604020202020204" pitchFamily="34" charset="0"/>
              <a:buChar cha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寄附金確保に関するノウハウや課題を庁内で共有し、さらなる展開が図られるよう、外部講師を招き、担当者を対象とした研修を実施。（第</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回：</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R4.7</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第</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回：</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R5.2</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5725" indent="-85725">
              <a:buFont typeface="Arial" panose="020B0604020202020204" pitchFamily="34" charset="0"/>
              <a:buChar cha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各基金において、研修で得たノウハウを活かし、各基金のアピールポイント等を踏まえたチラシや事業報告書の見直し等を実施。</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角丸四角形 47">
            <a:extLst>
              <a:ext uri="{FF2B5EF4-FFF2-40B4-BE49-F238E27FC236}">
                <a16:creationId xmlns:a16="http://schemas.microsoft.com/office/drawing/2014/main" id="{D56891E6-3B78-4296-8647-BA0E3CF6046A}"/>
              </a:ext>
            </a:extLst>
          </p:cNvPr>
          <p:cNvSpPr/>
          <p:nvPr/>
        </p:nvSpPr>
        <p:spPr>
          <a:xfrm>
            <a:off x="1208170" y="5373766"/>
            <a:ext cx="4940802" cy="395494"/>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180975" indent="-112713" defTabSz="457200">
              <a:buFont typeface="Arial" panose="020B0604020202020204" pitchFamily="34" charset="0"/>
              <a:buChar char="•"/>
              <a:defRPr/>
            </a:pPr>
            <a:r>
              <a:rPr kumimoji="0" lang="ja-JP" altLang="en-US" sz="105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寄附金を活用して実施した事業等を紹介する事業報告書やニュースレターを作成し、 </a:t>
            </a:r>
            <a:r>
              <a:rPr kumimoji="0" lang="en-US" altLang="ja-JP" sz="105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kumimoji="0" lang="en-US" altLang="ja-JP" sz="105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kumimoji="0" lang="ja-JP" altLang="en-US" sz="105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寄附者を個別訪問又は郵送　等</a:t>
            </a:r>
          </a:p>
        </p:txBody>
      </p:sp>
      <p:sp>
        <p:nvSpPr>
          <p:cNvPr id="7" name="テキスト ボックス 6"/>
          <p:cNvSpPr txBox="1"/>
          <p:nvPr/>
        </p:nvSpPr>
        <p:spPr>
          <a:xfrm>
            <a:off x="682610" y="5910216"/>
            <a:ext cx="4601911" cy="26408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■効果的な寄附金確保を目的とした庁内研修の実施</a:t>
            </a:r>
          </a:p>
        </p:txBody>
      </p:sp>
      <p:sp>
        <p:nvSpPr>
          <p:cNvPr id="50" name="テキスト ボックス 49"/>
          <p:cNvSpPr txBox="1"/>
          <p:nvPr/>
        </p:nvSpPr>
        <p:spPr>
          <a:xfrm>
            <a:off x="682610" y="2438892"/>
            <a:ext cx="3709370" cy="26133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■効果的な寄附金確保のための取組み例</a:t>
            </a:r>
            <a:endParaRPr lang="en-US" altLang="ja-JP" sz="13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角丸四角形 47">
            <a:extLst>
              <a:ext uri="{FF2B5EF4-FFF2-40B4-BE49-F238E27FC236}">
                <a16:creationId xmlns:a16="http://schemas.microsoft.com/office/drawing/2014/main" id="{AEDBBCB5-6C23-49B6-BBA7-1FE6AB7A1EF3}"/>
              </a:ext>
            </a:extLst>
          </p:cNvPr>
          <p:cNvSpPr/>
          <p:nvPr/>
        </p:nvSpPr>
        <p:spPr>
          <a:xfrm>
            <a:off x="1202079" y="4352092"/>
            <a:ext cx="4700265" cy="292043"/>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180975" indent="-95250" defTabSz="457200">
              <a:buFont typeface="Arial" panose="020B0604020202020204" pitchFamily="34" charset="0"/>
              <a:buChar char="•"/>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企業に事業趣旨に共感いただき、売上げの一部やポイントによるご寄附等をいただく　等</a:t>
            </a:r>
            <a:endParaRPr kumimoji="0" lang="en-US" altLang="ja-JP" sz="1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47">
            <a:extLst>
              <a:ext uri="{FF2B5EF4-FFF2-40B4-BE49-F238E27FC236}">
                <a16:creationId xmlns:a16="http://schemas.microsoft.com/office/drawing/2014/main" id="{430D3A41-D151-4162-A104-740EBA16B1B0}"/>
              </a:ext>
            </a:extLst>
          </p:cNvPr>
          <p:cNvSpPr/>
          <p:nvPr/>
        </p:nvSpPr>
        <p:spPr>
          <a:xfrm>
            <a:off x="1016605" y="4194085"/>
            <a:ext cx="3788028" cy="144000"/>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239804" indent="-171450" defTabSz="457200">
              <a:buFont typeface="Wingdings" panose="05000000000000000000" pitchFamily="2" charset="2"/>
              <a:buChar char="Ø"/>
              <a:defRPr/>
            </a:pPr>
            <a:r>
              <a:rPr kumimoji="0" lang="ja-JP" altLang="en-US" sz="105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民間企業のご理解を得て、寄附金確保の機会を増やす</a:t>
            </a:r>
            <a:endParaRPr kumimoji="0" lang="en-US" altLang="ja-JP" sz="5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47">
            <a:extLst>
              <a:ext uri="{FF2B5EF4-FFF2-40B4-BE49-F238E27FC236}">
                <a16:creationId xmlns:a16="http://schemas.microsoft.com/office/drawing/2014/main" id="{E4E94C3D-B285-4649-B6A2-96F6E50DA562}"/>
              </a:ext>
            </a:extLst>
          </p:cNvPr>
          <p:cNvSpPr/>
          <p:nvPr/>
        </p:nvSpPr>
        <p:spPr>
          <a:xfrm>
            <a:off x="1202079" y="3216304"/>
            <a:ext cx="3564757" cy="212696"/>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180975" indent="-95250" defTabSz="457200">
              <a:buFont typeface="Arial" panose="020B0604020202020204" pitchFamily="34" charset="0"/>
              <a:buChar char="•"/>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寄附金を活用した事業の実施時に、基金について</a:t>
            </a:r>
            <a:r>
              <a:rPr kumimoji="0" lang="en-US" altLang="ja-JP"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PR</a:t>
            </a: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等</a:t>
            </a:r>
            <a:endParaRPr kumimoji="0" lang="en-US" altLang="ja-JP"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endParaRPr kumimoji="0" lang="en-US" altLang="ja-JP" sz="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角丸四角形 47">
            <a:extLst>
              <a:ext uri="{FF2B5EF4-FFF2-40B4-BE49-F238E27FC236}">
                <a16:creationId xmlns:a16="http://schemas.microsoft.com/office/drawing/2014/main" id="{430D3A41-D151-4162-A104-740EBA16B1B0}"/>
              </a:ext>
            </a:extLst>
          </p:cNvPr>
          <p:cNvSpPr/>
          <p:nvPr/>
        </p:nvSpPr>
        <p:spPr>
          <a:xfrm>
            <a:off x="1017005" y="3014970"/>
            <a:ext cx="3600000" cy="144000"/>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239804" indent="-171450" defTabSz="457200">
              <a:buFont typeface="Wingdings" panose="05000000000000000000" pitchFamily="2" charset="2"/>
              <a:buChar char="Ø"/>
              <a:defRPr/>
            </a:pPr>
            <a:r>
              <a:rPr kumimoji="0" lang="ja-JP" altLang="en-US" sz="105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事業等を通じて、府政の課題や基金への関心を呼びこむ</a:t>
            </a:r>
          </a:p>
        </p:txBody>
      </p:sp>
      <p:sp>
        <p:nvSpPr>
          <p:cNvPr id="34" name="角丸四角形 47">
            <a:extLst>
              <a:ext uri="{FF2B5EF4-FFF2-40B4-BE49-F238E27FC236}">
                <a16:creationId xmlns:a16="http://schemas.microsoft.com/office/drawing/2014/main" id="{E4E94C3D-B285-4649-B6A2-96F6E50DA562}"/>
              </a:ext>
            </a:extLst>
          </p:cNvPr>
          <p:cNvSpPr/>
          <p:nvPr/>
        </p:nvSpPr>
        <p:spPr>
          <a:xfrm>
            <a:off x="1202079" y="3638841"/>
            <a:ext cx="4018619" cy="195204"/>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180975" indent="-95250" defTabSz="457200">
              <a:buFont typeface="Arial" panose="020B0604020202020204" pitchFamily="34" charset="0"/>
              <a:buChar char="•"/>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企業等のご協力により、基金を紹介するチラシやポスターを作成　等　</a:t>
            </a:r>
          </a:p>
        </p:txBody>
      </p:sp>
      <p:sp>
        <p:nvSpPr>
          <p:cNvPr id="60" name="角丸四角形 47">
            <a:extLst>
              <a:ext uri="{FF2B5EF4-FFF2-40B4-BE49-F238E27FC236}">
                <a16:creationId xmlns:a16="http://schemas.microsoft.com/office/drawing/2014/main" id="{430D3A41-D151-4162-A104-740EBA16B1B0}"/>
              </a:ext>
            </a:extLst>
          </p:cNvPr>
          <p:cNvSpPr/>
          <p:nvPr/>
        </p:nvSpPr>
        <p:spPr>
          <a:xfrm>
            <a:off x="1023223" y="3432175"/>
            <a:ext cx="4133842" cy="131840"/>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239804" indent="-171450" defTabSz="457200">
              <a:buFont typeface="Wingdings" panose="05000000000000000000" pitchFamily="2" charset="2"/>
              <a:buChar char="Ø"/>
              <a:defRPr/>
            </a:pPr>
            <a:r>
              <a:rPr kumimoji="0" lang="ja-JP" altLang="en-US" sz="105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基金についての発信ツールを工夫し、より多くの人に知っていただく</a:t>
            </a:r>
          </a:p>
        </p:txBody>
      </p:sp>
      <p:sp>
        <p:nvSpPr>
          <p:cNvPr id="67" name="角丸四角形 47">
            <a:extLst>
              <a:ext uri="{FF2B5EF4-FFF2-40B4-BE49-F238E27FC236}">
                <a16:creationId xmlns:a16="http://schemas.microsoft.com/office/drawing/2014/main" id="{D0A5DE38-F749-4D6C-A500-7B714A277113}"/>
              </a:ext>
            </a:extLst>
          </p:cNvPr>
          <p:cNvSpPr/>
          <p:nvPr/>
        </p:nvSpPr>
        <p:spPr>
          <a:xfrm>
            <a:off x="1202079" y="4799432"/>
            <a:ext cx="2895535" cy="294753"/>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180975" indent="-95250" defTabSz="457200">
              <a:buFont typeface="Arial" panose="020B0604020202020204" pitchFamily="34" charset="0"/>
              <a:buChar char="•"/>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寄附者に大阪マラソン出走権を進呈　等　　</a:t>
            </a:r>
            <a:endParaRPr kumimoji="0" lang="en-US" altLang="ja-JP"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角丸四角形 47">
            <a:extLst>
              <a:ext uri="{FF2B5EF4-FFF2-40B4-BE49-F238E27FC236}">
                <a16:creationId xmlns:a16="http://schemas.microsoft.com/office/drawing/2014/main" id="{41F0CEA9-DCFC-4B1E-9CAE-881A0B501620}"/>
              </a:ext>
            </a:extLst>
          </p:cNvPr>
          <p:cNvSpPr/>
          <p:nvPr/>
        </p:nvSpPr>
        <p:spPr>
          <a:xfrm>
            <a:off x="1017005" y="4649612"/>
            <a:ext cx="3600000" cy="174543"/>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239804" indent="-171450" defTabSz="457200">
              <a:buFont typeface="Wingdings" panose="05000000000000000000" pitchFamily="2" charset="2"/>
              <a:buChar char="Ø"/>
              <a:defRPr/>
            </a:pPr>
            <a:r>
              <a:rPr kumimoji="0" lang="ja-JP" altLang="en-US" sz="105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事業参加機会を提供し、寄附意欲を高める</a:t>
            </a:r>
          </a:p>
        </p:txBody>
      </p:sp>
      <p:sp>
        <p:nvSpPr>
          <p:cNvPr id="53" name="角丸四角形 52"/>
          <p:cNvSpPr/>
          <p:nvPr/>
        </p:nvSpPr>
        <p:spPr>
          <a:xfrm>
            <a:off x="940794" y="2737305"/>
            <a:ext cx="648000" cy="235401"/>
          </a:xfrm>
          <a:prstGeom prst="roundRect">
            <a:avLst/>
          </a:prstGeom>
          <a:solidFill>
            <a:sysClr val="window" lastClr="FFFFFF"/>
          </a:solidFill>
          <a:ln w="19050" cap="flat" cmpd="sng" algn="ctr">
            <a:solidFill>
              <a:srgbClr val="5B9BD5"/>
            </a:solidFill>
            <a:prstDash val="solid"/>
            <a:miter lim="800000"/>
          </a:ln>
          <a:effectLst/>
        </p:spPr>
        <p:txBody>
          <a:bodyPr vert="horz" lIns="36000" rIns="36000" rtlCol="0" anchor="ctr"/>
          <a:lstStyle/>
          <a:p>
            <a:pPr defTabSz="457200">
              <a:defRPr/>
            </a:pPr>
            <a:r>
              <a:rPr kumimoji="0" lang="ja-JP" altLang="en-US" sz="1050" b="1" kern="0" dirty="0">
                <a:latin typeface="Meiryo UI" panose="020B0604030504040204" pitchFamily="50" charset="-128"/>
                <a:ea typeface="Meiryo UI" panose="020B0604030504040204" pitchFamily="50" charset="-128"/>
              </a:rPr>
              <a:t>情報発信</a:t>
            </a:r>
            <a:endParaRPr kumimoji="0" lang="en-US" altLang="ja-JP" sz="1050" b="1" kern="0" dirty="0">
              <a:latin typeface="Meiryo UI" panose="020B0604030504040204" pitchFamily="50" charset="-128"/>
              <a:ea typeface="Meiryo UI" panose="020B0604030504040204" pitchFamily="50" charset="-128"/>
            </a:endParaRPr>
          </a:p>
        </p:txBody>
      </p:sp>
      <p:sp>
        <p:nvSpPr>
          <p:cNvPr id="55" name="角丸四角形 54"/>
          <p:cNvSpPr/>
          <p:nvPr/>
        </p:nvSpPr>
        <p:spPr>
          <a:xfrm>
            <a:off x="949979" y="3879051"/>
            <a:ext cx="2628000" cy="234000"/>
          </a:xfrm>
          <a:prstGeom prst="roundRect">
            <a:avLst/>
          </a:prstGeom>
          <a:solidFill>
            <a:sysClr val="window" lastClr="FFFFFF"/>
          </a:solidFill>
          <a:ln w="19050" cap="flat" cmpd="sng" algn="ctr">
            <a:solidFill>
              <a:srgbClr val="5B9BD5"/>
            </a:solidFill>
            <a:prstDash val="solid"/>
            <a:miter lim="800000"/>
          </a:ln>
          <a:effectLst/>
        </p:spPr>
        <p:txBody>
          <a:bodyPr vert="horz" lIns="36000" rIns="36000" rtlCol="0" anchor="ctr"/>
          <a:lstStyle/>
          <a:p>
            <a:pPr defTabSz="457200">
              <a:defRPr/>
            </a:pPr>
            <a:r>
              <a:rPr kumimoji="0" lang="ja-JP" altLang="en-US" sz="1050" b="1" kern="0" dirty="0">
                <a:latin typeface="Meiryo UI" panose="020B0604030504040204" pitchFamily="50" charset="-128"/>
                <a:ea typeface="Meiryo UI" panose="020B0604030504040204" pitchFamily="50" charset="-128"/>
              </a:rPr>
              <a:t>事業への共感者を増やし、ご寄附いただく工夫</a:t>
            </a:r>
          </a:p>
        </p:txBody>
      </p:sp>
      <p:sp>
        <p:nvSpPr>
          <p:cNvPr id="62" name="角丸四角形 61"/>
          <p:cNvSpPr/>
          <p:nvPr/>
        </p:nvSpPr>
        <p:spPr>
          <a:xfrm>
            <a:off x="949979" y="5130215"/>
            <a:ext cx="1836000" cy="234000"/>
          </a:xfrm>
          <a:prstGeom prst="roundRect">
            <a:avLst/>
          </a:prstGeom>
          <a:solidFill>
            <a:sysClr val="window" lastClr="FFFFFF"/>
          </a:solidFill>
          <a:ln w="19050" cap="flat" cmpd="sng" algn="ctr">
            <a:solidFill>
              <a:srgbClr val="5B9BD5"/>
            </a:solidFill>
            <a:prstDash val="solid"/>
            <a:miter lim="800000"/>
          </a:ln>
          <a:effectLst/>
        </p:spPr>
        <p:txBody>
          <a:bodyPr vert="horz" lIns="36000" rIns="36000" rtlCol="0" anchor="ctr"/>
          <a:lstStyle/>
          <a:p>
            <a:pPr defTabSz="457200">
              <a:defRPr/>
            </a:pPr>
            <a:r>
              <a:rPr kumimoji="0" lang="ja-JP" altLang="en-US" sz="1050" b="1" kern="0" dirty="0">
                <a:latin typeface="Meiryo UI" panose="020B0604030504040204" pitchFamily="50" charset="-128"/>
                <a:ea typeface="Meiryo UI" panose="020B0604030504040204" pitchFamily="50" charset="-128"/>
              </a:rPr>
              <a:t>丁寧かつ迅速なお礼・事業報告</a:t>
            </a:r>
          </a:p>
        </p:txBody>
      </p:sp>
      <p:pic>
        <p:nvPicPr>
          <p:cNvPr id="2" name="図 1"/>
          <p:cNvPicPr>
            <a:picLocks noChangeAspect="1"/>
          </p:cNvPicPr>
          <p:nvPr/>
        </p:nvPicPr>
        <p:blipFill>
          <a:blip r:embed="rId2"/>
          <a:stretch>
            <a:fillRect/>
          </a:stretch>
        </p:blipFill>
        <p:spPr>
          <a:xfrm>
            <a:off x="6168265" y="4034113"/>
            <a:ext cx="1210379" cy="1708771"/>
          </a:xfrm>
          <a:prstGeom prst="rect">
            <a:avLst/>
          </a:prstGeom>
        </p:spPr>
      </p:pic>
      <p:pic>
        <p:nvPicPr>
          <p:cNvPr id="3" name="図 2"/>
          <p:cNvPicPr>
            <a:picLocks noChangeAspect="1"/>
          </p:cNvPicPr>
          <p:nvPr/>
        </p:nvPicPr>
        <p:blipFill>
          <a:blip r:embed="rId3"/>
          <a:stretch>
            <a:fillRect/>
          </a:stretch>
        </p:blipFill>
        <p:spPr>
          <a:xfrm>
            <a:off x="6120559" y="2644129"/>
            <a:ext cx="1380534" cy="1301940"/>
          </a:xfrm>
          <a:prstGeom prst="rect">
            <a:avLst/>
          </a:prstGeom>
        </p:spPr>
      </p:pic>
      <p:pic>
        <p:nvPicPr>
          <p:cNvPr id="12" name="図 11"/>
          <p:cNvPicPr>
            <a:picLocks noChangeAspect="1"/>
          </p:cNvPicPr>
          <p:nvPr/>
        </p:nvPicPr>
        <p:blipFill>
          <a:blip r:embed="rId4"/>
          <a:stretch>
            <a:fillRect/>
          </a:stretch>
        </p:blipFill>
        <p:spPr>
          <a:xfrm>
            <a:off x="7567417" y="4056910"/>
            <a:ext cx="1100037" cy="1601010"/>
          </a:xfrm>
          <a:prstGeom prst="rect">
            <a:avLst/>
          </a:prstGeom>
        </p:spPr>
      </p:pic>
      <p:cxnSp>
        <p:nvCxnSpPr>
          <p:cNvPr id="45" name="直線コネクタ 44"/>
          <p:cNvCxnSpPr/>
          <p:nvPr/>
        </p:nvCxnSpPr>
        <p:spPr bwMode="blackWhite">
          <a:xfrm>
            <a:off x="1202079" y="3168000"/>
            <a:ext cx="3096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bwMode="blackWhite">
          <a:xfrm>
            <a:off x="1242030" y="3564015"/>
            <a:ext cx="3600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bwMode="blackWhite">
          <a:xfrm>
            <a:off x="1241970" y="4356000"/>
            <a:ext cx="3060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bwMode="blackWhite">
          <a:xfrm>
            <a:off x="1223900" y="4824155"/>
            <a:ext cx="2448000" cy="0"/>
          </a:xfrm>
          <a:prstGeom prst="line">
            <a:avLst/>
          </a:prstGeom>
          <a:ln w="34925">
            <a:solidFill>
              <a:schemeClr val="accent1">
                <a:lumMod val="75000"/>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58694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lumMod val="20000"/>
            <a:lumOff val="80000"/>
          </a:schemeClr>
        </a:solidFill>
        <a:ln w="9525">
          <a:solidFill>
            <a:schemeClr val="accent1"/>
          </a:solidFill>
        </a:ln>
      </a:spPr>
      <a:bodyPr lIns="72000" rIns="72000" rtlCol="0" anchor="t"/>
      <a:lstStyle>
        <a:defPPr algn="ctr">
          <a:defRPr kumimoji="1" sz="1050" b="1" dirty="0">
            <a:solidFill>
              <a:schemeClr val="tx1"/>
            </a:solidFill>
            <a:latin typeface="メイリオ" panose="020B0604030504040204" pitchFamily="50" charset="-128"/>
            <a:ea typeface="メイリオ"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accent1">
            <a:lumMod val="40000"/>
            <a:lumOff val="60000"/>
          </a:schemeClr>
        </a:solidFill>
        <a:ln>
          <a:noFill/>
        </a:ln>
      </a:spPr>
      <a:bodyPr wrap="square" rtlCol="0">
        <a:noAutofit/>
      </a:bodyPr>
      <a:lstStyle>
        <a:defPPr>
          <a:defRPr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defRPr>
        </a:defPPr>
      </a:lstStyle>
      <a:style>
        <a:lnRef idx="2">
          <a:schemeClr val="accent1"/>
        </a:lnRef>
        <a:fillRef idx="1">
          <a:schemeClr val="lt1"/>
        </a:fillRef>
        <a:effectRef idx="0">
          <a:schemeClr val="accent1"/>
        </a:effectRef>
        <a:fontRef idx="minor">
          <a:schemeClr val="dk1"/>
        </a:fontRef>
      </a: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07E6B2563C5974F855A033BF4CD7D6B" ma:contentTypeVersion="1" ma:contentTypeDescription="新しいドキュメントを作成します。" ma:contentTypeScope="" ma:versionID="b52222f96eb85fa396d0288595578117">
  <xsd:schema xmlns:xsd="http://www.w3.org/2001/XMLSchema" xmlns:xs="http://www.w3.org/2001/XMLSchema" xmlns:p="http://schemas.microsoft.com/office/2006/metadata/properties" xmlns:ns2="d2154339-bb8e-4cd7-baa9-573b28e40672" targetNamespace="http://schemas.microsoft.com/office/2006/metadata/properties" ma:root="true" ma:fieldsID="b05fdce7faa1f2ad82d7c0eafa9f5a81" ns2:_="">
    <xsd:import namespace="d2154339-bb8e-4cd7-baa9-573b28e40672"/>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154339-bb8e-4cd7-baa9-573b28e40672"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FD13421D-47B8-4EE1-AFD8-43F894A84F80}">
  <ds:schemaRefs>
    <ds:schemaRef ds:uri="http://schemas.microsoft.com/sharepoint/v3/contenttype/forms"/>
  </ds:schemaRefs>
</ds:datastoreItem>
</file>

<file path=customXml/itemProps2.xml><?xml version="1.0" encoding="utf-8"?>
<ds:datastoreItem xmlns:ds="http://schemas.openxmlformats.org/officeDocument/2006/customXml" ds:itemID="{C2094BF0-82E0-4D7A-A68F-9CC54AB966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154339-bb8e-4cd7-baa9-573b28e406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32240C-9678-49BC-876E-9028F5F0CBF7}">
  <ds:schemaRefs>
    <ds:schemaRef ds:uri="http://purl.org/dc/elements/1.1/"/>
    <ds:schemaRef ds:uri="http://purl.org/dc/dcmitype/"/>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http://purl.org/dc/terms/"/>
    <ds:schemaRef ds:uri="d2154339-bb8e-4cd7-baa9-573b28e40672"/>
  </ds:schemaRefs>
</ds:datastoreItem>
</file>

<file path=docProps/app.xml><?xml version="1.0" encoding="utf-8"?>
<Properties xmlns="http://schemas.openxmlformats.org/officeDocument/2006/extended-properties" xmlns:vt="http://schemas.openxmlformats.org/officeDocument/2006/docPropsVTypes">
  <Template>Ion</Template>
  <TotalTime>64278</TotalTime>
  <Words>9147</Words>
  <Application>Microsoft Office PowerPoint</Application>
  <PresentationFormat>画面に合わせる (4:3)</PresentationFormat>
  <Paragraphs>1061</Paragraphs>
  <Slides>24</Slides>
  <Notes>11</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24</vt:i4>
      </vt:variant>
    </vt:vector>
  </HeadingPairs>
  <TitlesOfParts>
    <vt:vector size="40" baseType="lpstr">
      <vt:lpstr>HG丸ｺﾞｼｯｸM-PRO</vt:lpstr>
      <vt:lpstr>Meiryo UI</vt:lpstr>
      <vt:lpstr>ＭＳ Ｐゴシック</vt:lpstr>
      <vt:lpstr>ＭＳ ゴシック</vt:lpstr>
      <vt:lpstr>ＭＳ 明朝</vt:lpstr>
      <vt:lpstr>UD デジタル 教科書体 NK-R</vt:lpstr>
      <vt:lpstr>UD デジタル 教科書体 NP-B</vt:lpstr>
      <vt:lpstr>UD デジタル 教科書体 N-R</vt:lpstr>
      <vt:lpstr>メイリオ</vt:lpstr>
      <vt:lpstr>游ゴシック</vt:lpstr>
      <vt:lpstr>Arial</vt:lpstr>
      <vt:lpstr>Calibri</vt:lpstr>
      <vt:lpstr>Century</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宮崎　弘行</cp:lastModifiedBy>
  <cp:revision>6797</cp:revision>
  <cp:lastPrinted>2023-02-09T12:17:12Z</cp:lastPrinted>
  <dcterms:created xsi:type="dcterms:W3CDTF">2014-06-17T12:02:58Z</dcterms:created>
  <dcterms:modified xsi:type="dcterms:W3CDTF">2023-03-20T02:41:50Z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0x010100807E6B2563C5974F855A033BF4CD7D6B</vt:lpwstr>
  </property>
</Properties>
</file>