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Lst>
  <p:notesMasterIdLst>
    <p:notesMasterId r:id="rId85"/>
  </p:notesMasterIdLst>
  <p:handoutMasterIdLst>
    <p:handoutMasterId r:id="rId86"/>
  </p:handoutMasterIdLst>
  <p:sldIdLst>
    <p:sldId id="2235" r:id="rId5"/>
    <p:sldId id="2236" r:id="rId6"/>
    <p:sldId id="2237" r:id="rId7"/>
    <p:sldId id="2238" r:id="rId8"/>
    <p:sldId id="2239" r:id="rId9"/>
    <p:sldId id="2240" r:id="rId10"/>
    <p:sldId id="2241" r:id="rId11"/>
    <p:sldId id="2242" r:id="rId12"/>
    <p:sldId id="2069" r:id="rId13"/>
    <p:sldId id="2264" r:id="rId14"/>
    <p:sldId id="2296" r:id="rId15"/>
    <p:sldId id="2297" r:id="rId16"/>
    <p:sldId id="2327" r:id="rId17"/>
    <p:sldId id="2199" r:id="rId18"/>
    <p:sldId id="2245" r:id="rId19"/>
    <p:sldId id="2246" r:id="rId20"/>
    <p:sldId id="2210" r:id="rId21"/>
    <p:sldId id="2195" r:id="rId22"/>
    <p:sldId id="2247" r:id="rId23"/>
    <p:sldId id="2200" r:id="rId24"/>
    <p:sldId id="2326" r:id="rId25"/>
    <p:sldId id="2328" r:id="rId26"/>
    <p:sldId id="2329" r:id="rId27"/>
    <p:sldId id="2330" r:id="rId28"/>
    <p:sldId id="2331" r:id="rId29"/>
    <p:sldId id="2332" r:id="rId30"/>
    <p:sldId id="2333" r:id="rId31"/>
    <p:sldId id="2334" r:id="rId32"/>
    <p:sldId id="2335" r:id="rId33"/>
    <p:sldId id="2336" r:id="rId34"/>
    <p:sldId id="2337" r:id="rId35"/>
    <p:sldId id="2338" r:id="rId36"/>
    <p:sldId id="2339" r:id="rId37"/>
    <p:sldId id="2340" r:id="rId38"/>
    <p:sldId id="2341" r:id="rId39"/>
    <p:sldId id="2342" r:id="rId40"/>
    <p:sldId id="2343" r:id="rId41"/>
    <p:sldId id="2344" r:id="rId42"/>
    <p:sldId id="2345" r:id="rId43"/>
    <p:sldId id="2346" r:id="rId44"/>
    <p:sldId id="2347" r:id="rId45"/>
    <p:sldId id="2348" r:id="rId46"/>
    <p:sldId id="2349" r:id="rId47"/>
    <p:sldId id="2350" r:id="rId48"/>
    <p:sldId id="2351" r:id="rId49"/>
    <p:sldId id="2352" r:id="rId50"/>
    <p:sldId id="2353" r:id="rId51"/>
    <p:sldId id="2354" r:id="rId52"/>
    <p:sldId id="2355" r:id="rId53"/>
    <p:sldId id="2356" r:id="rId54"/>
    <p:sldId id="2357" r:id="rId55"/>
    <p:sldId id="2358" r:id="rId56"/>
    <p:sldId id="2359" r:id="rId57"/>
    <p:sldId id="2360" r:id="rId58"/>
    <p:sldId id="2361" r:id="rId59"/>
    <p:sldId id="2362" r:id="rId60"/>
    <p:sldId id="2363" r:id="rId61"/>
    <p:sldId id="2364" r:id="rId62"/>
    <p:sldId id="2365" r:id="rId63"/>
    <p:sldId id="2366" r:id="rId64"/>
    <p:sldId id="2367" r:id="rId65"/>
    <p:sldId id="2368" r:id="rId66"/>
    <p:sldId id="2369" r:id="rId67"/>
    <p:sldId id="2370" r:id="rId68"/>
    <p:sldId id="2371" r:id="rId69"/>
    <p:sldId id="2372" r:id="rId70"/>
    <p:sldId id="2373" r:id="rId71"/>
    <p:sldId id="2374" r:id="rId72"/>
    <p:sldId id="2375" r:id="rId73"/>
    <p:sldId id="2376" r:id="rId74"/>
    <p:sldId id="2377" r:id="rId75"/>
    <p:sldId id="2378" r:id="rId76"/>
    <p:sldId id="2379" r:id="rId77"/>
    <p:sldId id="2380" r:id="rId78"/>
    <p:sldId id="2381" r:id="rId79"/>
    <p:sldId id="2382" r:id="rId80"/>
    <p:sldId id="2383" r:id="rId81"/>
    <p:sldId id="2384" r:id="rId82"/>
    <p:sldId id="2385" r:id="rId83"/>
    <p:sldId id="2386" r:id="rId84"/>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川根　みゆき" initials="川根　みゆき" lastIdx="1" clrIdx="0">
    <p:extLst>
      <p:ext uri="{19B8F6BF-5375-455C-9EA6-DF929625EA0E}">
        <p15:presenceInfo xmlns:p15="http://schemas.microsoft.com/office/powerpoint/2012/main" userId="S-1-5-21-161959346-1900351369-444732941-195774" providerId="AD"/>
      </p:ext>
    </p:extLst>
  </p:cmAuthor>
  <p:cmAuthor id="2" name="岡崎　誠" initials="岡崎　誠" lastIdx="12" clrIdx="1">
    <p:extLst>
      <p:ext uri="{19B8F6BF-5375-455C-9EA6-DF929625EA0E}">
        <p15:presenceInfo xmlns:p15="http://schemas.microsoft.com/office/powerpoint/2012/main" userId="S-1-5-21-161959346-1900351369-444732941-67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F37"/>
    <a:srgbClr val="006664"/>
    <a:srgbClr val="25714B"/>
    <a:srgbClr val="2C8458"/>
    <a:srgbClr val="339966"/>
    <a:srgbClr val="006666"/>
    <a:srgbClr val="008080"/>
    <a:srgbClr val="FFFFFF"/>
    <a:srgbClr val="006600"/>
    <a:srgbClr val="C1E4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74" autoAdjust="0"/>
    <p:restoredTop sz="98057" autoAdjust="0"/>
  </p:normalViewPr>
  <p:slideViewPr>
    <p:cSldViewPr>
      <p:cViewPr varScale="1">
        <p:scale>
          <a:sx n="85" d="100"/>
          <a:sy n="85" d="100"/>
        </p:scale>
        <p:origin x="1061" y="72"/>
      </p:cViewPr>
      <p:guideLst>
        <p:guide orient="horz" pos="2160"/>
        <p:guide pos="2880"/>
      </p:guideLst>
    </p:cSldViewPr>
  </p:slideViewPr>
  <p:outlineViewPr>
    <p:cViewPr>
      <p:scale>
        <a:sx n="33" d="100"/>
        <a:sy n="33" d="100"/>
      </p:scale>
      <p:origin x="0" y="1422"/>
    </p:cViewPr>
  </p:outlin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commentAuthors" Target="commen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0993B6-E655-467E-AA99-C217B3782C32}"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kumimoji="1" lang="ja-JP" altLang="en-US"/>
        </a:p>
      </dgm:t>
    </dgm:pt>
    <dgm:pt modelId="{ED2436C9-BC5D-40C1-82E8-964E742281ED}">
      <dgm:prSet phldrT="[テキスト]" custT="1"/>
      <dgm:spPr>
        <a:solidFill>
          <a:srgbClr val="92D050"/>
        </a:solidFill>
      </dgm:spPr>
      <dgm:t>
        <a:bodyPr/>
        <a:lstStyle/>
        <a:p>
          <a:r>
            <a:rPr kumimoji="1" lang="ja-JP" altLang="en-US" sz="900" dirty="0">
              <a:latin typeface="Meiryo UI" panose="020B0604030504040204" pitchFamily="50" charset="-128"/>
              <a:ea typeface="Meiryo UI" panose="020B0604030504040204" pitchFamily="50" charset="-128"/>
            </a:rPr>
            <a:t>三方良し</a:t>
          </a:r>
        </a:p>
      </dgm:t>
    </dgm:pt>
    <dgm:pt modelId="{9AD202FE-B58E-4FC4-9BD7-5B20CC657428}" type="parTrans" cxnId="{B5D16D28-A86A-4AB8-8C7B-C50FED2BEA21}">
      <dgm:prSet/>
      <dgm:spPr/>
      <dgm:t>
        <a:bodyPr/>
        <a:lstStyle/>
        <a:p>
          <a:endParaRPr kumimoji="1" lang="ja-JP" altLang="en-US"/>
        </a:p>
      </dgm:t>
    </dgm:pt>
    <dgm:pt modelId="{68A7D5F2-185A-4A5D-90CE-2989F5B6B0B6}" type="sibTrans" cxnId="{B5D16D28-A86A-4AB8-8C7B-C50FED2BEA21}">
      <dgm:prSet/>
      <dgm:spPr/>
      <dgm:t>
        <a:bodyPr/>
        <a:lstStyle/>
        <a:p>
          <a:endParaRPr kumimoji="1" lang="ja-JP" altLang="en-US"/>
        </a:p>
      </dgm:t>
    </dgm:pt>
    <dgm:pt modelId="{ACAD1E5C-AE43-4232-91B2-1DBA430511E7}">
      <dgm:prSet phldrT="[テキスト]" custT="1"/>
      <dgm:spPr/>
      <dgm:t>
        <a:bodyPr/>
        <a:lstStyle/>
        <a:p>
          <a:r>
            <a:rPr kumimoji="1" lang="ja-JP" altLang="en-US" sz="800" dirty="0">
              <a:latin typeface="Meiryo UI" panose="020B0604030504040204" pitchFamily="50" charset="-128"/>
              <a:ea typeface="Meiryo UI" panose="020B0604030504040204" pitchFamily="50" charset="-128"/>
            </a:rPr>
            <a:t>府民</a:t>
          </a:r>
        </a:p>
      </dgm:t>
    </dgm:pt>
    <dgm:pt modelId="{7B95923F-CF55-49CB-8597-B897BB6750A5}" type="parTrans" cxnId="{944E6F54-2B4C-4EE2-8643-4C88AE01A1B3}">
      <dgm:prSet/>
      <dgm:spPr/>
      <dgm:t>
        <a:bodyPr/>
        <a:lstStyle/>
        <a:p>
          <a:endParaRPr kumimoji="1" lang="ja-JP" altLang="en-US"/>
        </a:p>
      </dgm:t>
    </dgm:pt>
    <dgm:pt modelId="{DF2DB115-C94B-4E51-B1E6-047F56796BC4}" type="sibTrans" cxnId="{944E6F54-2B4C-4EE2-8643-4C88AE01A1B3}">
      <dgm:prSet/>
      <dgm:spPr/>
      <dgm:t>
        <a:bodyPr/>
        <a:lstStyle/>
        <a:p>
          <a:endParaRPr kumimoji="1" lang="ja-JP" altLang="en-US"/>
        </a:p>
      </dgm:t>
    </dgm:pt>
    <dgm:pt modelId="{0EA694E9-AB06-4F6D-AFC4-9E641FD49347}">
      <dgm:prSet phldrT="[テキスト]" custT="1"/>
      <dgm:spPr/>
      <dgm:t>
        <a:bodyPr/>
        <a:lstStyle/>
        <a:p>
          <a:r>
            <a:rPr kumimoji="1" lang="ja-JP" altLang="en-US" sz="800" dirty="0"/>
            <a:t>行政</a:t>
          </a:r>
        </a:p>
      </dgm:t>
    </dgm:pt>
    <dgm:pt modelId="{3B777701-3C7C-4B3C-8892-6B732A94DCE6}" type="parTrans" cxnId="{B659CE4B-02D6-41C1-806F-7BF06D59FEAF}">
      <dgm:prSet/>
      <dgm:spPr/>
      <dgm:t>
        <a:bodyPr/>
        <a:lstStyle/>
        <a:p>
          <a:endParaRPr kumimoji="1" lang="ja-JP" altLang="en-US"/>
        </a:p>
      </dgm:t>
    </dgm:pt>
    <dgm:pt modelId="{5721272B-431C-41B1-948B-7714A254503C}" type="sibTrans" cxnId="{B659CE4B-02D6-41C1-806F-7BF06D59FEAF}">
      <dgm:prSet/>
      <dgm:spPr/>
      <dgm:t>
        <a:bodyPr/>
        <a:lstStyle/>
        <a:p>
          <a:endParaRPr kumimoji="1" lang="ja-JP" altLang="en-US"/>
        </a:p>
      </dgm:t>
    </dgm:pt>
    <dgm:pt modelId="{BD82FE48-0FCD-4D86-BF24-48973C7D98EF}">
      <dgm:prSet phldrT="[テキスト]" custT="1"/>
      <dgm:spPr/>
      <dgm:t>
        <a:bodyPr/>
        <a:lstStyle/>
        <a:p>
          <a:r>
            <a:rPr kumimoji="1" lang="ja-JP" altLang="en-US" sz="800" dirty="0"/>
            <a:t>企業</a:t>
          </a:r>
        </a:p>
      </dgm:t>
    </dgm:pt>
    <dgm:pt modelId="{744FA299-8B25-4DCA-8C74-C67D24A7E618}" type="parTrans" cxnId="{9BD8BB13-696B-4321-A6E9-10002097C5E9}">
      <dgm:prSet/>
      <dgm:spPr/>
      <dgm:t>
        <a:bodyPr/>
        <a:lstStyle/>
        <a:p>
          <a:endParaRPr kumimoji="1" lang="ja-JP" altLang="en-US"/>
        </a:p>
      </dgm:t>
    </dgm:pt>
    <dgm:pt modelId="{E742F2E6-4583-4386-86A7-7CE123295FC9}" type="sibTrans" cxnId="{9BD8BB13-696B-4321-A6E9-10002097C5E9}">
      <dgm:prSet/>
      <dgm:spPr/>
      <dgm:t>
        <a:bodyPr/>
        <a:lstStyle/>
        <a:p>
          <a:endParaRPr kumimoji="1" lang="ja-JP" altLang="en-US"/>
        </a:p>
      </dgm:t>
    </dgm:pt>
    <dgm:pt modelId="{BF8E60CF-71A0-4AEA-87EB-849645503A2E}" type="pres">
      <dgm:prSet presAssocID="{850993B6-E655-467E-AA99-C217B3782C32}" presName="Name0" presStyleCnt="0">
        <dgm:presLayoutVars>
          <dgm:chMax val="1"/>
          <dgm:dir/>
          <dgm:animLvl val="ctr"/>
          <dgm:resizeHandles val="exact"/>
        </dgm:presLayoutVars>
      </dgm:prSet>
      <dgm:spPr/>
    </dgm:pt>
    <dgm:pt modelId="{339EA861-B21A-43CE-A6DE-B1DC2E5EDD25}" type="pres">
      <dgm:prSet presAssocID="{ED2436C9-BC5D-40C1-82E8-964E742281ED}" presName="centerShape" presStyleLbl="node0" presStyleIdx="0" presStyleCnt="1" custScaleX="205349" custScaleY="82643" custLinFactNeighborX="1151" custLinFactNeighborY="-7017"/>
      <dgm:spPr/>
    </dgm:pt>
    <dgm:pt modelId="{1B83A55F-7BBD-4625-81AC-27E9FA9976CC}" type="pres">
      <dgm:prSet presAssocID="{ACAD1E5C-AE43-4232-91B2-1DBA430511E7}" presName="node" presStyleLbl="node1" presStyleIdx="0" presStyleCnt="3" custScaleX="142450" custScaleY="146962">
        <dgm:presLayoutVars>
          <dgm:bulletEnabled val="1"/>
        </dgm:presLayoutVars>
      </dgm:prSet>
      <dgm:spPr/>
    </dgm:pt>
    <dgm:pt modelId="{0AFBD6E8-BEED-4725-AF39-D34F3D253E79}" type="pres">
      <dgm:prSet presAssocID="{ACAD1E5C-AE43-4232-91B2-1DBA430511E7}" presName="dummy" presStyleCnt="0"/>
      <dgm:spPr/>
    </dgm:pt>
    <dgm:pt modelId="{D2F2140C-0D7E-41EB-970E-69975BFEF83C}" type="pres">
      <dgm:prSet presAssocID="{DF2DB115-C94B-4E51-B1E6-047F56796BC4}" presName="sibTrans" presStyleLbl="sibTrans2D1" presStyleIdx="0" presStyleCnt="3" custScaleX="113790" custScaleY="103745"/>
      <dgm:spPr/>
    </dgm:pt>
    <dgm:pt modelId="{AC1766C2-F079-477C-8CF7-02B6D248F1F7}" type="pres">
      <dgm:prSet presAssocID="{0EA694E9-AB06-4F6D-AFC4-9E641FD49347}" presName="node" presStyleLbl="node1" presStyleIdx="1" presStyleCnt="3" custScaleX="149816" custScaleY="134895">
        <dgm:presLayoutVars>
          <dgm:bulletEnabled val="1"/>
        </dgm:presLayoutVars>
      </dgm:prSet>
      <dgm:spPr/>
    </dgm:pt>
    <dgm:pt modelId="{0EF80010-4290-4ABB-ADAB-6C5F265D341E}" type="pres">
      <dgm:prSet presAssocID="{0EA694E9-AB06-4F6D-AFC4-9E641FD49347}" presName="dummy" presStyleCnt="0"/>
      <dgm:spPr/>
    </dgm:pt>
    <dgm:pt modelId="{C211D75C-DC6F-4BA9-A69B-F930D02AF914}" type="pres">
      <dgm:prSet presAssocID="{5721272B-431C-41B1-948B-7714A254503C}" presName="sibTrans" presStyleLbl="sibTrans2D1" presStyleIdx="1" presStyleCnt="3" custScaleY="110893"/>
      <dgm:spPr/>
    </dgm:pt>
    <dgm:pt modelId="{FB08D565-95B6-4843-B949-E9E7C13A1B10}" type="pres">
      <dgm:prSet presAssocID="{BD82FE48-0FCD-4D86-BF24-48973C7D98EF}" presName="node" presStyleLbl="node1" presStyleIdx="2" presStyleCnt="3" custScaleX="135848" custScaleY="134895">
        <dgm:presLayoutVars>
          <dgm:bulletEnabled val="1"/>
        </dgm:presLayoutVars>
      </dgm:prSet>
      <dgm:spPr/>
    </dgm:pt>
    <dgm:pt modelId="{1D38C5ED-FD42-4E37-8651-11DEF8D7BCD1}" type="pres">
      <dgm:prSet presAssocID="{BD82FE48-0FCD-4D86-BF24-48973C7D98EF}" presName="dummy" presStyleCnt="0"/>
      <dgm:spPr/>
    </dgm:pt>
    <dgm:pt modelId="{47196224-9A2C-4F9E-AED3-BD9EFF9941CE}" type="pres">
      <dgm:prSet presAssocID="{E742F2E6-4583-4386-86A7-7CE123295FC9}" presName="sibTrans" presStyleLbl="sibTrans2D1" presStyleIdx="2" presStyleCnt="3" custScaleX="127258" custScaleY="113417"/>
      <dgm:spPr/>
    </dgm:pt>
  </dgm:ptLst>
  <dgm:cxnLst>
    <dgm:cxn modelId="{9BD8BB13-696B-4321-A6E9-10002097C5E9}" srcId="{ED2436C9-BC5D-40C1-82E8-964E742281ED}" destId="{BD82FE48-0FCD-4D86-BF24-48973C7D98EF}" srcOrd="2" destOrd="0" parTransId="{744FA299-8B25-4DCA-8C74-C67D24A7E618}" sibTransId="{E742F2E6-4583-4386-86A7-7CE123295FC9}"/>
    <dgm:cxn modelId="{2CD4F627-A0F7-4FDD-B497-C428CACE3638}" type="presOf" srcId="{ED2436C9-BC5D-40C1-82E8-964E742281ED}" destId="{339EA861-B21A-43CE-A6DE-B1DC2E5EDD25}" srcOrd="0" destOrd="0" presId="urn:microsoft.com/office/officeart/2005/8/layout/radial6"/>
    <dgm:cxn modelId="{B5D16D28-A86A-4AB8-8C7B-C50FED2BEA21}" srcId="{850993B6-E655-467E-AA99-C217B3782C32}" destId="{ED2436C9-BC5D-40C1-82E8-964E742281ED}" srcOrd="0" destOrd="0" parTransId="{9AD202FE-B58E-4FC4-9BD7-5B20CC657428}" sibTransId="{68A7D5F2-185A-4A5D-90CE-2989F5B6B0B6}"/>
    <dgm:cxn modelId="{90046F63-F613-41DD-82FD-540CB99C5408}" type="presOf" srcId="{DF2DB115-C94B-4E51-B1E6-047F56796BC4}" destId="{D2F2140C-0D7E-41EB-970E-69975BFEF83C}" srcOrd="0" destOrd="0" presId="urn:microsoft.com/office/officeart/2005/8/layout/radial6"/>
    <dgm:cxn modelId="{B659CE4B-02D6-41C1-806F-7BF06D59FEAF}" srcId="{ED2436C9-BC5D-40C1-82E8-964E742281ED}" destId="{0EA694E9-AB06-4F6D-AFC4-9E641FD49347}" srcOrd="1" destOrd="0" parTransId="{3B777701-3C7C-4B3C-8892-6B732A94DCE6}" sibTransId="{5721272B-431C-41B1-948B-7714A254503C}"/>
    <dgm:cxn modelId="{944E6F54-2B4C-4EE2-8643-4C88AE01A1B3}" srcId="{ED2436C9-BC5D-40C1-82E8-964E742281ED}" destId="{ACAD1E5C-AE43-4232-91B2-1DBA430511E7}" srcOrd="0" destOrd="0" parTransId="{7B95923F-CF55-49CB-8597-B897BB6750A5}" sibTransId="{DF2DB115-C94B-4E51-B1E6-047F56796BC4}"/>
    <dgm:cxn modelId="{C2F7798A-222E-4D90-8CEF-6665AB7B8029}" type="presOf" srcId="{ACAD1E5C-AE43-4232-91B2-1DBA430511E7}" destId="{1B83A55F-7BBD-4625-81AC-27E9FA9976CC}" srcOrd="0" destOrd="0" presId="urn:microsoft.com/office/officeart/2005/8/layout/radial6"/>
    <dgm:cxn modelId="{85F2BC96-7974-4DC8-84AE-D953A8706FB5}" type="presOf" srcId="{850993B6-E655-467E-AA99-C217B3782C32}" destId="{BF8E60CF-71A0-4AEA-87EB-849645503A2E}" srcOrd="0" destOrd="0" presId="urn:microsoft.com/office/officeart/2005/8/layout/radial6"/>
    <dgm:cxn modelId="{54B98F9F-C517-469B-BF84-4D8C577770D0}" type="presOf" srcId="{BD82FE48-0FCD-4D86-BF24-48973C7D98EF}" destId="{FB08D565-95B6-4843-B949-E9E7C13A1B10}" srcOrd="0" destOrd="0" presId="urn:microsoft.com/office/officeart/2005/8/layout/radial6"/>
    <dgm:cxn modelId="{A0A433A0-E8C7-4934-BA22-A183603E6862}" type="presOf" srcId="{E742F2E6-4583-4386-86A7-7CE123295FC9}" destId="{47196224-9A2C-4F9E-AED3-BD9EFF9941CE}" srcOrd="0" destOrd="0" presId="urn:microsoft.com/office/officeart/2005/8/layout/radial6"/>
    <dgm:cxn modelId="{EFDC01EB-2225-4697-B6AB-9C2833D1F995}" type="presOf" srcId="{0EA694E9-AB06-4F6D-AFC4-9E641FD49347}" destId="{AC1766C2-F079-477C-8CF7-02B6D248F1F7}" srcOrd="0" destOrd="0" presId="urn:microsoft.com/office/officeart/2005/8/layout/radial6"/>
    <dgm:cxn modelId="{7C2B83F9-D374-4C3D-A376-24F461AC9D7F}" type="presOf" srcId="{5721272B-431C-41B1-948B-7714A254503C}" destId="{C211D75C-DC6F-4BA9-A69B-F930D02AF914}" srcOrd="0" destOrd="0" presId="urn:microsoft.com/office/officeart/2005/8/layout/radial6"/>
    <dgm:cxn modelId="{8FA15725-62E2-4323-BBCD-CEDFFF18613E}" type="presParOf" srcId="{BF8E60CF-71A0-4AEA-87EB-849645503A2E}" destId="{339EA861-B21A-43CE-A6DE-B1DC2E5EDD25}" srcOrd="0" destOrd="0" presId="urn:microsoft.com/office/officeart/2005/8/layout/radial6"/>
    <dgm:cxn modelId="{F71F5EB6-5227-4FCC-8522-5687F21D96C0}" type="presParOf" srcId="{BF8E60CF-71A0-4AEA-87EB-849645503A2E}" destId="{1B83A55F-7BBD-4625-81AC-27E9FA9976CC}" srcOrd="1" destOrd="0" presId="urn:microsoft.com/office/officeart/2005/8/layout/radial6"/>
    <dgm:cxn modelId="{B8E383D8-CA1E-498A-A4DB-231E4CD0B7D5}" type="presParOf" srcId="{BF8E60CF-71A0-4AEA-87EB-849645503A2E}" destId="{0AFBD6E8-BEED-4725-AF39-D34F3D253E79}" srcOrd="2" destOrd="0" presId="urn:microsoft.com/office/officeart/2005/8/layout/radial6"/>
    <dgm:cxn modelId="{F6EECCAB-9F56-434E-A5EA-A9457FD4CEFF}" type="presParOf" srcId="{BF8E60CF-71A0-4AEA-87EB-849645503A2E}" destId="{D2F2140C-0D7E-41EB-970E-69975BFEF83C}" srcOrd="3" destOrd="0" presId="urn:microsoft.com/office/officeart/2005/8/layout/radial6"/>
    <dgm:cxn modelId="{6C618ABE-F657-4914-9D79-4E7CBEF079C0}" type="presParOf" srcId="{BF8E60CF-71A0-4AEA-87EB-849645503A2E}" destId="{AC1766C2-F079-477C-8CF7-02B6D248F1F7}" srcOrd="4" destOrd="0" presId="urn:microsoft.com/office/officeart/2005/8/layout/radial6"/>
    <dgm:cxn modelId="{922445CF-E980-410A-B9FC-1C886C2E6F0E}" type="presParOf" srcId="{BF8E60CF-71A0-4AEA-87EB-849645503A2E}" destId="{0EF80010-4290-4ABB-ADAB-6C5F265D341E}" srcOrd="5" destOrd="0" presId="urn:microsoft.com/office/officeart/2005/8/layout/radial6"/>
    <dgm:cxn modelId="{26034829-FF95-4FB8-A53E-2166299D9C77}" type="presParOf" srcId="{BF8E60CF-71A0-4AEA-87EB-849645503A2E}" destId="{C211D75C-DC6F-4BA9-A69B-F930D02AF914}" srcOrd="6" destOrd="0" presId="urn:microsoft.com/office/officeart/2005/8/layout/radial6"/>
    <dgm:cxn modelId="{4AA12EB4-03B0-4610-A057-2C970C7A49C3}" type="presParOf" srcId="{BF8E60CF-71A0-4AEA-87EB-849645503A2E}" destId="{FB08D565-95B6-4843-B949-E9E7C13A1B10}" srcOrd="7" destOrd="0" presId="urn:microsoft.com/office/officeart/2005/8/layout/radial6"/>
    <dgm:cxn modelId="{CB8405FD-65AC-4CC0-904F-D92FB8373828}" type="presParOf" srcId="{BF8E60CF-71A0-4AEA-87EB-849645503A2E}" destId="{1D38C5ED-FD42-4E37-8651-11DEF8D7BCD1}" srcOrd="8" destOrd="0" presId="urn:microsoft.com/office/officeart/2005/8/layout/radial6"/>
    <dgm:cxn modelId="{0D1077EF-8E08-4773-BBEB-7C0516F4BBD9}" type="presParOf" srcId="{BF8E60CF-71A0-4AEA-87EB-849645503A2E}" destId="{47196224-9A2C-4F9E-AED3-BD9EFF9941CE}"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96224-9A2C-4F9E-AED3-BD9EFF9941CE}">
      <dsp:nvSpPr>
        <dsp:cNvPr id="0" name=""/>
        <dsp:cNvSpPr/>
      </dsp:nvSpPr>
      <dsp:spPr>
        <a:xfrm>
          <a:off x="204391" y="88013"/>
          <a:ext cx="927791" cy="826882"/>
        </a:xfrm>
        <a:prstGeom prst="blockArc">
          <a:avLst>
            <a:gd name="adj1" fmla="val 9000000"/>
            <a:gd name="adj2" fmla="val 162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11D75C-DC6F-4BA9-A69B-F930D02AF914}">
      <dsp:nvSpPr>
        <dsp:cNvPr id="0" name=""/>
        <dsp:cNvSpPr/>
      </dsp:nvSpPr>
      <dsp:spPr>
        <a:xfrm>
          <a:off x="303755" y="97213"/>
          <a:ext cx="729063" cy="808480"/>
        </a:xfrm>
        <a:prstGeom prst="blockArc">
          <a:avLst>
            <a:gd name="adj1" fmla="val 1800000"/>
            <a:gd name="adj2" fmla="val 90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F2140C-0D7E-41EB-970E-69975BFEF83C}">
      <dsp:nvSpPr>
        <dsp:cNvPr id="0" name=""/>
        <dsp:cNvSpPr/>
      </dsp:nvSpPr>
      <dsp:spPr>
        <a:xfrm>
          <a:off x="253486" y="123270"/>
          <a:ext cx="829601" cy="756367"/>
        </a:xfrm>
        <a:prstGeom prst="blockArc">
          <a:avLst>
            <a:gd name="adj1" fmla="val 16200000"/>
            <a:gd name="adj2" fmla="val 18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9EA861-B21A-43CE-A6DE-B1DC2E5EDD25}">
      <dsp:nvSpPr>
        <dsp:cNvPr id="0" name=""/>
        <dsp:cNvSpPr/>
      </dsp:nvSpPr>
      <dsp:spPr>
        <a:xfrm>
          <a:off x="331905" y="312806"/>
          <a:ext cx="689156" cy="277352"/>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kumimoji="1" lang="ja-JP" altLang="en-US" sz="900" kern="1200" dirty="0">
              <a:latin typeface="Meiryo UI" panose="020B0604030504040204" pitchFamily="50" charset="-128"/>
              <a:ea typeface="Meiryo UI" panose="020B0604030504040204" pitchFamily="50" charset="-128"/>
            </a:rPr>
            <a:t>三方良し</a:t>
          </a:r>
        </a:p>
      </dsp:txBody>
      <dsp:txXfrm>
        <a:off x="432830" y="353423"/>
        <a:ext cx="487306" cy="196118"/>
      </dsp:txXfrm>
    </dsp:sp>
    <dsp:sp modelId="{1B83A55F-7BBD-4625-81AC-27E9FA9976CC}">
      <dsp:nvSpPr>
        <dsp:cNvPr id="0" name=""/>
        <dsp:cNvSpPr/>
      </dsp:nvSpPr>
      <dsp:spPr>
        <a:xfrm>
          <a:off x="500963" y="-27243"/>
          <a:ext cx="334646" cy="3452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kumimoji="1" lang="ja-JP" altLang="en-US" sz="800" kern="1200" dirty="0">
              <a:latin typeface="Meiryo UI" panose="020B0604030504040204" pitchFamily="50" charset="-128"/>
              <a:ea typeface="Meiryo UI" panose="020B0604030504040204" pitchFamily="50" charset="-128"/>
            </a:rPr>
            <a:t>府民</a:t>
          </a:r>
        </a:p>
      </dsp:txBody>
      <dsp:txXfrm>
        <a:off x="549971" y="23317"/>
        <a:ext cx="236630" cy="244125"/>
      </dsp:txXfrm>
    </dsp:sp>
    <dsp:sp modelId="{AC1766C2-F079-477C-8CF7-02B6D248F1F7}">
      <dsp:nvSpPr>
        <dsp:cNvPr id="0" name=""/>
        <dsp:cNvSpPr/>
      </dsp:nvSpPr>
      <dsp:spPr>
        <a:xfrm>
          <a:off x="800681" y="521042"/>
          <a:ext cx="351950" cy="31689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kumimoji="1" lang="ja-JP" altLang="en-US" sz="800" kern="1200" dirty="0"/>
            <a:t>行政</a:t>
          </a:r>
        </a:p>
      </dsp:txBody>
      <dsp:txXfrm>
        <a:off x="852223" y="567450"/>
        <a:ext cx="248866" cy="224081"/>
      </dsp:txXfrm>
    </dsp:sp>
    <dsp:sp modelId="{FB08D565-95B6-4843-B949-E9E7C13A1B10}">
      <dsp:nvSpPr>
        <dsp:cNvPr id="0" name=""/>
        <dsp:cNvSpPr/>
      </dsp:nvSpPr>
      <dsp:spPr>
        <a:xfrm>
          <a:off x="200348" y="521042"/>
          <a:ext cx="319136" cy="31689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kumimoji="1" lang="ja-JP" altLang="en-US" sz="800" kern="1200" dirty="0"/>
            <a:t>企業</a:t>
          </a:r>
        </a:p>
      </dsp:txBody>
      <dsp:txXfrm>
        <a:off x="247084" y="567450"/>
        <a:ext cx="225664" cy="22408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575" cy="496888"/>
          </a:xfrm>
          <a:prstGeom prst="rect">
            <a:avLst/>
          </a:prstGeom>
        </p:spPr>
        <p:txBody>
          <a:bodyPr vert="horz" lIns="91425" tIns="45714" rIns="91425" bIns="45714" rtlCol="0"/>
          <a:lstStyle>
            <a:lvl1pPr algn="l">
              <a:defRPr sz="1200"/>
            </a:lvl1pPr>
          </a:lstStyle>
          <a:p>
            <a:r>
              <a:rPr kumimoji="1" lang="ja-JP" altLang="en-US"/>
              <a:t>部局意見照会用</a:t>
            </a:r>
            <a:r>
              <a:rPr kumimoji="1" lang="en-US" altLang="ja-JP"/>
              <a:t>ver.</a:t>
            </a:r>
            <a:endParaRPr kumimoji="1" lang="ja-JP" altLang="en-US"/>
          </a:p>
        </p:txBody>
      </p:sp>
      <p:sp>
        <p:nvSpPr>
          <p:cNvPr id="3" name="日付プレースホルダー 2"/>
          <p:cNvSpPr>
            <a:spLocks noGrp="1"/>
          </p:cNvSpPr>
          <p:nvPr>
            <p:ph type="dt" sz="quarter" idx="1"/>
          </p:nvPr>
        </p:nvSpPr>
        <p:spPr>
          <a:xfrm>
            <a:off x="3856040" y="0"/>
            <a:ext cx="2949575" cy="496888"/>
          </a:xfrm>
          <a:prstGeom prst="rect">
            <a:avLst/>
          </a:prstGeom>
        </p:spPr>
        <p:txBody>
          <a:bodyPr vert="horz" lIns="91425" tIns="45714" rIns="91425" bIns="45714" rtlCol="0"/>
          <a:lstStyle>
            <a:lvl1pPr algn="r">
              <a:defRPr sz="1200"/>
            </a:lvl1pPr>
          </a:lstStyle>
          <a:p>
            <a:fld id="{BF868B9E-B285-4A45-9CF7-6DC8372BDF37}" type="datetimeFigureOut">
              <a:rPr kumimoji="1" lang="ja-JP" altLang="en-US" smtClean="0"/>
              <a:t>2022/3/25</a:t>
            </a:fld>
            <a:endParaRPr kumimoji="1" lang="ja-JP" altLang="en-US"/>
          </a:p>
        </p:txBody>
      </p:sp>
      <p:sp>
        <p:nvSpPr>
          <p:cNvPr id="4" name="フッター プレースホルダー 3"/>
          <p:cNvSpPr>
            <a:spLocks noGrp="1"/>
          </p:cNvSpPr>
          <p:nvPr>
            <p:ph type="ftr" sz="quarter" idx="2"/>
          </p:nvPr>
        </p:nvSpPr>
        <p:spPr>
          <a:xfrm>
            <a:off x="2" y="9440863"/>
            <a:ext cx="2949575" cy="496887"/>
          </a:xfrm>
          <a:prstGeom prst="rect">
            <a:avLst/>
          </a:prstGeom>
        </p:spPr>
        <p:txBody>
          <a:bodyPr vert="horz" lIns="91425" tIns="45714" rIns="91425" bIns="4571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0" y="9440863"/>
            <a:ext cx="2949575" cy="496887"/>
          </a:xfrm>
          <a:prstGeom prst="rect">
            <a:avLst/>
          </a:prstGeom>
        </p:spPr>
        <p:txBody>
          <a:bodyPr vert="horz" lIns="91425" tIns="45714" rIns="91425" bIns="45714" rtlCol="0" anchor="b"/>
          <a:lstStyle>
            <a:lvl1pPr algn="r">
              <a:defRPr sz="1200"/>
            </a:lvl1pPr>
          </a:lstStyle>
          <a:p>
            <a:fld id="{07C14DE1-35E5-49A1-9D54-83ABAF301631}" type="slidenum">
              <a:rPr kumimoji="1" lang="ja-JP" altLang="en-US" smtClean="0"/>
              <a:t>‹#›</a:t>
            </a:fld>
            <a:endParaRPr kumimoji="1" lang="ja-JP" altLang="en-US"/>
          </a:p>
        </p:txBody>
      </p:sp>
    </p:spTree>
    <p:extLst>
      <p:ext uri="{BB962C8B-B14F-4D97-AF65-F5344CB8AC3E}">
        <p14:creationId xmlns:p14="http://schemas.microsoft.com/office/powerpoint/2010/main" val="2910489614"/>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3"/>
            <a:ext cx="2949787" cy="496967"/>
          </a:xfrm>
          <a:prstGeom prst="rect">
            <a:avLst/>
          </a:prstGeom>
        </p:spPr>
        <p:txBody>
          <a:bodyPr vert="horz" lIns="91419" tIns="45711" rIns="91419" bIns="45711" rtlCol="0"/>
          <a:lstStyle>
            <a:lvl1pPr algn="l">
              <a:defRPr sz="1200"/>
            </a:lvl1pPr>
          </a:lstStyle>
          <a:p>
            <a:r>
              <a:rPr kumimoji="1" lang="ja-JP" altLang="en-US"/>
              <a:t>部局意見照会用</a:t>
            </a:r>
            <a:r>
              <a:rPr kumimoji="1" lang="en-US" altLang="ja-JP"/>
              <a:t>ver.</a:t>
            </a:r>
            <a:endParaRPr kumimoji="1" lang="ja-JP" altLang="en-US"/>
          </a:p>
        </p:txBody>
      </p:sp>
      <p:sp>
        <p:nvSpPr>
          <p:cNvPr id="3" name="日付プレースホルダー 2"/>
          <p:cNvSpPr>
            <a:spLocks noGrp="1"/>
          </p:cNvSpPr>
          <p:nvPr>
            <p:ph type="dt" idx="1"/>
          </p:nvPr>
        </p:nvSpPr>
        <p:spPr>
          <a:xfrm>
            <a:off x="3855841" y="3"/>
            <a:ext cx="2949787" cy="496967"/>
          </a:xfrm>
          <a:prstGeom prst="rect">
            <a:avLst/>
          </a:prstGeom>
        </p:spPr>
        <p:txBody>
          <a:bodyPr vert="horz" lIns="91419" tIns="45711" rIns="91419" bIns="45711" rtlCol="0"/>
          <a:lstStyle>
            <a:lvl1pPr algn="r">
              <a:defRPr sz="1200"/>
            </a:lvl1pPr>
          </a:lstStyle>
          <a:p>
            <a:fld id="{3F2D28A0-6F62-4A73-959C-6359E5DDD042}" type="datetimeFigureOut">
              <a:rPr kumimoji="1" lang="ja-JP" altLang="en-US" smtClean="0"/>
              <a:t>2022/3/25</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19" tIns="45711" rIns="91419" bIns="45711"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19" tIns="45711" rIns="91419" bIns="4571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9"/>
            <a:ext cx="2949787" cy="496967"/>
          </a:xfrm>
          <a:prstGeom prst="rect">
            <a:avLst/>
          </a:prstGeom>
        </p:spPr>
        <p:txBody>
          <a:bodyPr vert="horz" lIns="91419" tIns="45711" rIns="91419"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1" y="9440649"/>
            <a:ext cx="2949787" cy="496967"/>
          </a:xfrm>
          <a:prstGeom prst="rect">
            <a:avLst/>
          </a:prstGeom>
        </p:spPr>
        <p:txBody>
          <a:bodyPr vert="horz" lIns="91419" tIns="45711" rIns="91419" bIns="45711" rtlCol="0" anchor="b"/>
          <a:lstStyle>
            <a:lvl1pPr algn="r">
              <a:defRPr sz="1200"/>
            </a:lvl1pPr>
          </a:lstStyle>
          <a:p>
            <a:fld id="{51875A66-8240-4C7B-8F63-ACC40D2513BA}" type="slidenum">
              <a:rPr kumimoji="1" lang="ja-JP" altLang="en-US" smtClean="0"/>
              <a:t>‹#›</a:t>
            </a:fld>
            <a:endParaRPr kumimoji="1" lang="ja-JP" altLang="en-US"/>
          </a:p>
        </p:txBody>
      </p:sp>
    </p:spTree>
    <p:extLst>
      <p:ext uri="{BB962C8B-B14F-4D97-AF65-F5344CB8AC3E}">
        <p14:creationId xmlns:p14="http://schemas.microsoft.com/office/powerpoint/2010/main" val="3136648269"/>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A5C514A-B6EE-4628-87B8-3755CB0013A9}" type="slidenum">
              <a:rPr lang="ja-JP" altLang="en-US" smtClean="0">
                <a:solidFill>
                  <a:prstClr val="black"/>
                </a:solidFill>
              </a:rPr>
              <a:pPr/>
              <a:t>0</a:t>
            </a:fld>
            <a:endParaRPr lang="ja-JP" altLang="en-US" dirty="0">
              <a:solidFill>
                <a:prstClr val="black"/>
              </a:solidFill>
            </a:endParaRPr>
          </a:p>
        </p:txBody>
      </p:sp>
      <p:sp>
        <p:nvSpPr>
          <p:cNvPr id="5" name="ヘッダー プレースホルダー 4"/>
          <p:cNvSpPr>
            <a:spLocks noGrp="1"/>
          </p:cNvSpPr>
          <p:nvPr>
            <p:ph type="hdr" sz="quarter" idx="11"/>
          </p:nvPr>
        </p:nvSpPr>
        <p:spPr/>
        <p:txBody>
          <a:bodyPr/>
          <a:lstStyle/>
          <a:p>
            <a:r>
              <a:rPr kumimoji="1" lang="ja-JP" altLang="en-US" dirty="0"/>
              <a:t>部局意見照会用</a:t>
            </a:r>
            <a:r>
              <a:rPr kumimoji="1" lang="en-US" altLang="ja-JP" dirty="0"/>
              <a:t>ver.</a:t>
            </a:r>
            <a:endParaRPr kumimoji="1" lang="ja-JP" altLang="en-US" dirty="0"/>
          </a:p>
        </p:txBody>
      </p:sp>
    </p:spTree>
    <p:extLst>
      <p:ext uri="{BB962C8B-B14F-4D97-AF65-F5344CB8AC3E}">
        <p14:creationId xmlns:p14="http://schemas.microsoft.com/office/powerpoint/2010/main" val="2144085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875A66-8240-4C7B-8F63-ACC40D2513BA}" type="slidenum">
              <a:rPr lang="ja-JP" altLang="en-US">
                <a:solidFill>
                  <a:prstClr val="black"/>
                </a:solidFill>
              </a:rPr>
              <a:pPr/>
              <a:t>42</a:t>
            </a:fld>
            <a:endParaRPr lang="ja-JP" altLang="en-US">
              <a:solidFill>
                <a:prstClr val="black"/>
              </a:solidFill>
            </a:endParaRPr>
          </a:p>
        </p:txBody>
      </p:sp>
    </p:spTree>
    <p:extLst>
      <p:ext uri="{BB962C8B-B14F-4D97-AF65-F5344CB8AC3E}">
        <p14:creationId xmlns:p14="http://schemas.microsoft.com/office/powerpoint/2010/main" val="1383792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3777EF0-3F4C-46BE-95A4-3421FFFD8177}" type="slidenum">
              <a:rPr lang="ja-JP" altLang="en-US" smtClean="0">
                <a:solidFill>
                  <a:prstClr val="black"/>
                </a:solidFill>
              </a:rPr>
              <a:pPr/>
              <a:t>46</a:t>
            </a:fld>
            <a:endParaRPr lang="ja-JP" altLang="en-US" dirty="0">
              <a:solidFill>
                <a:prstClr val="black"/>
              </a:solidFill>
            </a:endParaRPr>
          </a:p>
        </p:txBody>
      </p:sp>
    </p:spTree>
    <p:extLst>
      <p:ext uri="{BB962C8B-B14F-4D97-AF65-F5344CB8AC3E}">
        <p14:creationId xmlns:p14="http://schemas.microsoft.com/office/powerpoint/2010/main" val="4155086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5B65995-D060-42C8-8F20-A1FCCDAC0113}" type="slidenum">
              <a:rPr lang="ja-JP" altLang="en-US" smtClean="0">
                <a:solidFill>
                  <a:prstClr val="black"/>
                </a:solidFill>
              </a:rPr>
              <a:pPr/>
              <a:t>47</a:t>
            </a:fld>
            <a:endParaRPr lang="ja-JP" altLang="en-US">
              <a:solidFill>
                <a:prstClr val="black"/>
              </a:solidFill>
            </a:endParaRPr>
          </a:p>
        </p:txBody>
      </p:sp>
    </p:spTree>
    <p:extLst>
      <p:ext uri="{BB962C8B-B14F-4D97-AF65-F5344CB8AC3E}">
        <p14:creationId xmlns:p14="http://schemas.microsoft.com/office/powerpoint/2010/main" val="606864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875A66-8240-4C7B-8F63-ACC40D2513BA}" type="slidenum">
              <a:rPr lang="ja-JP" altLang="en-US">
                <a:solidFill>
                  <a:prstClr val="black"/>
                </a:solidFill>
              </a:rPr>
              <a:pPr/>
              <a:t>50</a:t>
            </a:fld>
            <a:endParaRPr lang="ja-JP" altLang="en-US">
              <a:solidFill>
                <a:prstClr val="black"/>
              </a:solidFill>
            </a:endParaRPr>
          </a:p>
        </p:txBody>
      </p:sp>
    </p:spTree>
    <p:extLst>
      <p:ext uri="{BB962C8B-B14F-4D97-AF65-F5344CB8AC3E}">
        <p14:creationId xmlns:p14="http://schemas.microsoft.com/office/powerpoint/2010/main" val="416830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875A66-8240-4C7B-8F63-ACC40D2513BA}" type="slidenum">
              <a:rPr lang="ja-JP" altLang="en-US">
                <a:solidFill>
                  <a:prstClr val="black"/>
                </a:solidFill>
              </a:rPr>
              <a:pPr/>
              <a:t>2</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r>
              <a:rPr kumimoji="1" lang="ja-JP" altLang="en-US"/>
              <a:t>部局意見照会用</a:t>
            </a:r>
            <a:r>
              <a:rPr kumimoji="1" lang="en-US" altLang="ja-JP"/>
              <a:t>ver.</a:t>
            </a:r>
            <a:endParaRPr kumimoji="1" lang="ja-JP" altLang="en-US"/>
          </a:p>
        </p:txBody>
      </p:sp>
    </p:spTree>
    <p:extLst>
      <p:ext uri="{BB962C8B-B14F-4D97-AF65-F5344CB8AC3E}">
        <p14:creationId xmlns:p14="http://schemas.microsoft.com/office/powerpoint/2010/main" val="532921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913120">
              <a:defRPr/>
            </a:pPr>
            <a:r>
              <a:rPr lang="ja-JP" altLang="en-US">
                <a:solidFill>
                  <a:prstClr val="black"/>
                </a:solidFill>
                <a:latin typeface="Calibri"/>
                <a:ea typeface="ＭＳ Ｐゴシック" panose="020B0600070205080204" pitchFamily="50" charset="-128"/>
              </a:rPr>
              <a:t>部局意見照会用</a:t>
            </a:r>
            <a:r>
              <a:rPr lang="en-US" altLang="ja-JP">
                <a:solidFill>
                  <a:prstClr val="black"/>
                </a:solidFill>
                <a:latin typeface="Calibri"/>
                <a:ea typeface="ＭＳ Ｐゴシック" panose="020B0600070205080204" pitchFamily="50" charset="-128"/>
              </a:rPr>
              <a:t>ver.</a:t>
            </a:r>
            <a:endParaRPr lang="ja-JP" altLang="en-US">
              <a:solidFill>
                <a:prstClr val="black"/>
              </a:solidFill>
              <a:latin typeface="Calibri"/>
              <a:ea typeface="ＭＳ Ｐゴシック" panose="020B0600070205080204" pitchFamily="50" charset="-128"/>
            </a:endParaRPr>
          </a:p>
        </p:txBody>
      </p:sp>
      <p:sp>
        <p:nvSpPr>
          <p:cNvPr id="5" name="スライド番号プレースホルダー 4"/>
          <p:cNvSpPr>
            <a:spLocks noGrp="1"/>
          </p:cNvSpPr>
          <p:nvPr>
            <p:ph type="sldNum" sz="quarter" idx="11"/>
          </p:nvPr>
        </p:nvSpPr>
        <p:spPr/>
        <p:txBody>
          <a:bodyPr/>
          <a:lstStyle/>
          <a:p>
            <a:pPr defTabSz="913120">
              <a:defRPr/>
            </a:pPr>
            <a:fld id="{51875A66-8240-4C7B-8F63-ACC40D2513BA}" type="slidenum">
              <a:rPr lang="ja-JP" altLang="en-US">
                <a:solidFill>
                  <a:prstClr val="black"/>
                </a:solidFill>
                <a:latin typeface="Calibri"/>
                <a:ea typeface="ＭＳ Ｐゴシック" panose="020B0600070205080204" pitchFamily="50" charset="-128"/>
              </a:rPr>
              <a:pPr defTabSz="913120">
                <a:defRPr/>
              </a:pPr>
              <a:t>11</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632813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913120">
              <a:defRPr/>
            </a:pPr>
            <a:r>
              <a:rPr lang="ja-JP" altLang="en-US">
                <a:solidFill>
                  <a:prstClr val="black"/>
                </a:solidFill>
                <a:latin typeface="Calibri"/>
                <a:ea typeface="ＭＳ Ｐゴシック" panose="020B0600070205080204" pitchFamily="50" charset="-128"/>
              </a:rPr>
              <a:t>部局意見照会用</a:t>
            </a:r>
            <a:r>
              <a:rPr lang="en-US" altLang="ja-JP">
                <a:solidFill>
                  <a:prstClr val="black"/>
                </a:solidFill>
                <a:latin typeface="Calibri"/>
                <a:ea typeface="ＭＳ Ｐゴシック" panose="020B0600070205080204" pitchFamily="50" charset="-128"/>
              </a:rPr>
              <a:t>ver.</a:t>
            </a:r>
            <a:endParaRPr lang="ja-JP" altLang="en-US">
              <a:solidFill>
                <a:prstClr val="black"/>
              </a:solidFill>
              <a:latin typeface="Calibri"/>
              <a:ea typeface="ＭＳ Ｐゴシック" panose="020B0600070205080204" pitchFamily="50" charset="-128"/>
            </a:endParaRPr>
          </a:p>
        </p:txBody>
      </p:sp>
      <p:sp>
        <p:nvSpPr>
          <p:cNvPr id="5" name="スライド番号プレースホルダー 4"/>
          <p:cNvSpPr>
            <a:spLocks noGrp="1"/>
          </p:cNvSpPr>
          <p:nvPr>
            <p:ph type="sldNum" sz="quarter" idx="11"/>
          </p:nvPr>
        </p:nvSpPr>
        <p:spPr/>
        <p:txBody>
          <a:bodyPr/>
          <a:lstStyle/>
          <a:p>
            <a:pPr defTabSz="913120">
              <a:defRPr/>
            </a:pPr>
            <a:fld id="{51875A66-8240-4C7B-8F63-ACC40D2513BA}" type="slidenum">
              <a:rPr lang="ja-JP" altLang="en-US">
                <a:solidFill>
                  <a:prstClr val="black"/>
                </a:solidFill>
                <a:latin typeface="Calibri"/>
                <a:ea typeface="ＭＳ Ｐゴシック" panose="020B0600070205080204" pitchFamily="50" charset="-128"/>
              </a:rPr>
              <a:pPr defTabSz="913120">
                <a:defRPr/>
              </a:pPr>
              <a:t>12</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056032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a:t>部局意見照会用</a:t>
            </a:r>
            <a:r>
              <a:rPr kumimoji="1" lang="en-US" altLang="ja-JP"/>
              <a:t>ver.</a:t>
            </a:r>
            <a:endParaRPr kumimoji="1" lang="ja-JP" altLang="en-US"/>
          </a:p>
        </p:txBody>
      </p:sp>
      <p:sp>
        <p:nvSpPr>
          <p:cNvPr id="5" name="スライド番号プレースホルダー 4"/>
          <p:cNvSpPr>
            <a:spLocks noGrp="1"/>
          </p:cNvSpPr>
          <p:nvPr>
            <p:ph type="sldNum" sz="quarter" idx="11"/>
          </p:nvPr>
        </p:nvSpPr>
        <p:spPr/>
        <p:txBody>
          <a:bodyPr/>
          <a:lstStyle/>
          <a:p>
            <a:fld id="{51875A66-8240-4C7B-8F63-ACC40D2513BA}" type="slidenum">
              <a:rPr kumimoji="1" lang="ja-JP" altLang="en-US" smtClean="0"/>
              <a:t>13</a:t>
            </a:fld>
            <a:endParaRPr kumimoji="1" lang="ja-JP" altLang="en-US"/>
          </a:p>
        </p:txBody>
      </p:sp>
    </p:spTree>
    <p:extLst>
      <p:ext uri="{BB962C8B-B14F-4D97-AF65-F5344CB8AC3E}">
        <p14:creationId xmlns:p14="http://schemas.microsoft.com/office/powerpoint/2010/main" val="2786306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部局意見照会用</a:t>
            </a:r>
            <a:r>
              <a:rPr kumimoji="1" lang="en-US" altLang="ja-JP"/>
              <a:t>ver.</a:t>
            </a:r>
            <a:endParaRPr kumimoji="1" lang="ja-JP" altLang="en-US"/>
          </a:p>
        </p:txBody>
      </p:sp>
      <p:sp>
        <p:nvSpPr>
          <p:cNvPr id="5" name="スライド番号プレースホルダー 4"/>
          <p:cNvSpPr>
            <a:spLocks noGrp="1"/>
          </p:cNvSpPr>
          <p:nvPr>
            <p:ph type="sldNum" sz="quarter" idx="5"/>
          </p:nvPr>
        </p:nvSpPr>
        <p:spPr/>
        <p:txBody>
          <a:bodyPr/>
          <a:lstStyle/>
          <a:p>
            <a:fld id="{51875A66-8240-4C7B-8F63-ACC40D2513BA}" type="slidenum">
              <a:rPr kumimoji="1" lang="ja-JP" altLang="en-US" smtClean="0"/>
              <a:t>29</a:t>
            </a:fld>
            <a:endParaRPr kumimoji="1" lang="ja-JP" altLang="en-US"/>
          </a:p>
        </p:txBody>
      </p:sp>
    </p:spTree>
    <p:extLst>
      <p:ext uri="{BB962C8B-B14F-4D97-AF65-F5344CB8AC3E}">
        <p14:creationId xmlns:p14="http://schemas.microsoft.com/office/powerpoint/2010/main" val="1402784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a:t>部局意見照会用</a:t>
            </a:r>
            <a:r>
              <a:rPr kumimoji="1" lang="en-US" altLang="ja-JP"/>
              <a:t>ver.</a:t>
            </a:r>
            <a:endParaRPr kumimoji="1" lang="ja-JP" altLang="en-US"/>
          </a:p>
        </p:txBody>
      </p:sp>
      <p:sp>
        <p:nvSpPr>
          <p:cNvPr id="5" name="スライド番号プレースホルダー 4"/>
          <p:cNvSpPr>
            <a:spLocks noGrp="1"/>
          </p:cNvSpPr>
          <p:nvPr>
            <p:ph type="sldNum" sz="quarter" idx="11"/>
          </p:nvPr>
        </p:nvSpPr>
        <p:spPr/>
        <p:txBody>
          <a:bodyPr/>
          <a:lstStyle/>
          <a:p>
            <a:fld id="{51875A66-8240-4C7B-8F63-ACC40D2513BA}" type="slidenum">
              <a:rPr kumimoji="1" lang="ja-JP" altLang="en-US" smtClean="0"/>
              <a:t>30</a:t>
            </a:fld>
            <a:endParaRPr kumimoji="1" lang="ja-JP" altLang="en-US"/>
          </a:p>
        </p:txBody>
      </p:sp>
    </p:spTree>
    <p:extLst>
      <p:ext uri="{BB962C8B-B14F-4D97-AF65-F5344CB8AC3E}">
        <p14:creationId xmlns:p14="http://schemas.microsoft.com/office/powerpoint/2010/main" val="1316801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0013" y="1141413"/>
            <a:ext cx="4108450" cy="30829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部局意見照会用</a:t>
            </a: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ver.</a:t>
            </a: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スライド番号プレースホルダー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75A66-8240-4C7B-8F63-ACC40D2513BA}"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6032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0013" y="1141413"/>
            <a:ext cx="4108450" cy="30829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部局意見照会用</a:t>
            </a: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ver.</a:t>
            </a: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スライド番号プレースホルダー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75A66-8240-4C7B-8F63-ACC40D2513BA}"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816460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F56AAE9-ECED-41AF-A4E1-DA41E7DC0D68}" type="datetime1">
              <a:rPr kumimoji="1" lang="ja-JP" altLang="en-US" smtClean="0"/>
              <a:t>2022/3/25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1104268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97EA9DE-CFC4-436B-B879-3CC0178F26C8}" type="datetime1">
              <a:rPr kumimoji="1" lang="ja-JP" altLang="en-US" smtClean="0"/>
              <a:t>2022/3/25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483047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92E5D04-17BF-40B5-88DA-CA64590F6C7F}" type="datetime1">
              <a:rPr kumimoji="1" lang="ja-JP" altLang="en-US" smtClean="0"/>
              <a:t>2022/3/25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2604883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4D73E7B-91A0-4132-A714-448B5020A064}" type="datetime1">
              <a:rPr kumimoji="1" lang="ja-JP" altLang="en-US" smtClean="0"/>
              <a:t>2022/3/25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1800304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0239A39-25E0-4085-A623-6E68AF955856}" type="datetime1">
              <a:rPr kumimoji="1" lang="ja-JP" altLang="en-US" smtClean="0"/>
              <a:t>2022/3/25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4176122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49A3EA5-B6B3-45D8-86B2-981183F3FAD8}" type="datetime1">
              <a:rPr kumimoji="1" lang="ja-JP" altLang="en-US" smtClean="0"/>
              <a:t>2022/3/25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3291856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39150A6-A5F5-465E-918C-1961E176449B}" type="datetime1">
              <a:rPr kumimoji="1" lang="ja-JP" altLang="en-US" smtClean="0"/>
              <a:t>2022/3/25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352617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A8EED59-0E57-48F8-878F-C8F5BF1C3EB6}" type="datetime1">
              <a:rPr kumimoji="1" lang="ja-JP" altLang="en-US" smtClean="0"/>
              <a:t>2022/3/25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2144313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96ED138-04E4-4F74-9358-B9C517F1FC2A}" type="datetime1">
              <a:rPr kumimoji="1" lang="ja-JP" altLang="en-US" smtClean="0"/>
              <a:t>2022/3/25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327276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56C89ED-7ACA-4DAB-825B-EE8CCD700B83}" type="datetime1">
              <a:rPr kumimoji="1" lang="ja-JP" altLang="en-US" smtClean="0"/>
              <a:t>2022/3/25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3844811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ED36DC5-89FF-4EE5-B4BF-5EE07D49A2DF}" type="datetime1">
              <a:rPr kumimoji="1" lang="ja-JP" altLang="en-US" smtClean="0"/>
              <a:t>2022/3/25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2072832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45872F-B11E-43C1-85CD-61B0440AF8BE}" type="datetime1">
              <a:rPr kumimoji="1" lang="ja-JP" altLang="en-US" smtClean="0"/>
              <a:t>2022/3/25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1083705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21.png"/><Relationship Id="rId5" Type="http://schemas.openxmlformats.org/officeDocument/2006/relationships/image" Target="../media/image16.jpeg"/><Relationship Id="rId10" Type="http://schemas.openxmlformats.org/officeDocument/2006/relationships/image" Target="../media/image20.png"/><Relationship Id="rId4" Type="http://schemas.openxmlformats.org/officeDocument/2006/relationships/image" Target="../media/image15.jpe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jpe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hyperlink" Target="https://illustrain.com/?p=7526" TargetMode="External"/><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11" Type="http://schemas.openxmlformats.org/officeDocument/2006/relationships/image" Target="../media/image69.png"/><Relationship Id="rId5" Type="http://schemas.openxmlformats.org/officeDocument/2006/relationships/image" Target="../media/image63.jpe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png"/><Relationship Id="rId7" Type="http://schemas.microsoft.com/office/2007/relationships/hdphoto" Target="../media/hdphoto4.wdp"/><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0.png"/><Relationship Id="rId5" Type="http://schemas.microsoft.com/office/2007/relationships/hdphoto" Target="../media/hdphoto3.wdp"/><Relationship Id="rId10" Type="http://schemas.openxmlformats.org/officeDocument/2006/relationships/image" Target="../media/image82.png"/><Relationship Id="rId4" Type="http://schemas.openxmlformats.org/officeDocument/2006/relationships/image" Target="../media/image79.png"/><Relationship Id="rId9"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2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1.jpe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image" Target="../media/image100.png"/><Relationship Id="rId16"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png"/><Relationship Id="rId4" Type="http://schemas.openxmlformats.org/officeDocument/2006/relationships/image" Target="../media/image102.jpeg"/><Relationship Id="rId9" Type="http://schemas.openxmlformats.org/officeDocument/2006/relationships/image" Target="../media/image107.jpeg"/><Relationship Id="rId14" Type="http://schemas.openxmlformats.org/officeDocument/2006/relationships/image" Target="../media/image1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www.pref.osaka.lg.jp/gyokaku/sounding/index.html" TargetMode="External"/><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1.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2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119.jpeg"/><Relationship Id="rId5" Type="http://schemas.openxmlformats.org/officeDocument/2006/relationships/diagramQuickStyle" Target="../diagrams/quickStyle1.xml"/><Relationship Id="rId10" Type="http://schemas.openxmlformats.org/officeDocument/2006/relationships/image" Target="../media/image118.jpeg"/><Relationship Id="rId4" Type="http://schemas.openxmlformats.org/officeDocument/2006/relationships/diagramLayout" Target="../diagrams/layout1.xml"/><Relationship Id="rId9" Type="http://schemas.openxmlformats.org/officeDocument/2006/relationships/image" Target="../media/image11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png"/><Relationship Id="rId7" Type="http://schemas.openxmlformats.org/officeDocument/2006/relationships/image" Target="../media/image12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124.png"/><Relationship Id="rId10" Type="http://schemas.openxmlformats.org/officeDocument/2006/relationships/image" Target="../media/image129.emf"/><Relationship Id="rId4" Type="http://schemas.openxmlformats.org/officeDocument/2006/relationships/image" Target="../media/image123.jpeg"/><Relationship Id="rId9" Type="http://schemas.openxmlformats.org/officeDocument/2006/relationships/image" Target="../media/image128.png"/></Relationships>
</file>

<file path=ppt/slides/_rels/slide3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jpeg"/></Relationships>
</file>

<file path=ppt/slides/_rels/slide3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image" Target="../media/image135.jpeg"/></Relationships>
</file>

<file path=ppt/slides/_rels/slide35.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 Id="rId9" Type="http://schemas.openxmlformats.org/officeDocument/2006/relationships/image" Target="../media/image146.png"/></Relationships>
</file>

<file path=ppt/slides/_rels/slide38.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3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p:cNvGrpSpPr/>
          <p:nvPr/>
        </p:nvGrpSpPr>
        <p:grpSpPr>
          <a:xfrm>
            <a:off x="590548" y="2170366"/>
            <a:ext cx="7714567" cy="580792"/>
            <a:chOff x="677956" y="2725900"/>
            <a:chExt cx="7714567" cy="1017630"/>
          </a:xfrm>
        </p:grpSpPr>
        <p:sp>
          <p:nvSpPr>
            <p:cNvPr id="3" name="正方形/長方形 2"/>
            <p:cNvSpPr/>
            <p:nvPr/>
          </p:nvSpPr>
          <p:spPr>
            <a:xfrm>
              <a:off x="1013794" y="2725900"/>
              <a:ext cx="7042888" cy="916755"/>
            </a:xfrm>
            <a:prstGeom prst="rect">
              <a:avLst/>
            </a:prstGeom>
          </p:spPr>
          <p:txBody>
            <a:bodyPr wrap="square">
              <a:spAutoFit/>
            </a:bodyPr>
            <a:lstStyle/>
            <a:p>
              <a:pPr algn="ctr"/>
              <a:r>
                <a:rPr lang="ja-JP" altLang="en-US" sz="2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令和４年度　大阪府行政経営</a:t>
              </a:r>
              <a:r>
                <a:rPr lang="ja-JP" altLang="en-US" sz="2400">
                  <a:latin typeface="Meiryo UI" panose="020B0604030504040204" pitchFamily="50" charset="-128"/>
                  <a:ea typeface="Meiryo UI" panose="020B0604030504040204" pitchFamily="50" charset="-128"/>
                  <a:cs typeface="Meiryo UI" panose="020B0604030504040204" pitchFamily="50" charset="-128"/>
                </a:rPr>
                <a:t>の取組み</a:t>
              </a:r>
              <a:r>
                <a:rPr lang="ja-JP" altLang="en-US" sz="2800" strike="sngStrike">
                  <a:latin typeface="Meiryo UI" panose="020B0604030504040204" pitchFamily="50" charset="-128"/>
                  <a:ea typeface="Meiryo UI" panose="020B0604030504040204" pitchFamily="50" charset="-128"/>
                  <a:cs typeface="Meiryo UI" panose="020B0604030504040204" pitchFamily="50" charset="-128"/>
                </a:rPr>
                <a:t>　</a:t>
              </a:r>
              <a:endParaRPr lang="ja-JP" altLang="en-US" sz="2800" strike="sngStrike"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677956" y="3743530"/>
              <a:ext cx="7714567"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9" name="正方形/長方形 8"/>
          <p:cNvSpPr/>
          <p:nvPr/>
        </p:nvSpPr>
        <p:spPr>
          <a:xfrm>
            <a:off x="3353559" y="5634245"/>
            <a:ext cx="2188542" cy="707886"/>
          </a:xfrm>
          <a:prstGeom prst="rect">
            <a:avLst/>
          </a:prstGeom>
        </p:spPr>
        <p:txBody>
          <a:bodyPr wrap="square">
            <a:spAutoFit/>
          </a:bodyPr>
          <a:lstStyle/>
          <a:p>
            <a:pPr algn="dist"/>
            <a:r>
              <a:rPr lang="ja-JP" altLang="en-US" sz="2000" dirty="0">
                <a:latin typeface="Meiryo UI" panose="020B0604030504040204" pitchFamily="50" charset="-128"/>
                <a:ea typeface="Meiryo UI" panose="020B0604030504040204" pitchFamily="50" charset="-128"/>
                <a:cs typeface="Meiryo UI" panose="020B0604030504040204" pitchFamily="50" charset="-128"/>
              </a:rPr>
              <a:t>令和４年</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000" dirty="0">
                <a:latin typeface="Meiryo UI" panose="020B0604030504040204" pitchFamily="50" charset="-128"/>
                <a:ea typeface="Meiryo UI" panose="020B0604030504040204" pitchFamily="50" charset="-128"/>
                <a:cs typeface="Meiryo UI" panose="020B0604030504040204" pitchFamily="50" charset="-128"/>
              </a:rPr>
              <a:t>大　阪　府</a:t>
            </a:r>
          </a:p>
        </p:txBody>
      </p:sp>
      <p:graphicFrame>
        <p:nvGraphicFramePr>
          <p:cNvPr id="6" name="オブジェクト 5"/>
          <p:cNvGraphicFramePr>
            <a:graphicFrameLocks noChangeAspect="1"/>
          </p:cNvGraphicFramePr>
          <p:nvPr/>
        </p:nvGraphicFramePr>
        <p:xfrm>
          <a:off x="470407" y="285750"/>
          <a:ext cx="428625" cy="361950"/>
        </p:xfrm>
        <a:graphic>
          <a:graphicData uri="http://schemas.openxmlformats.org/presentationml/2006/ole">
            <mc:AlternateContent xmlns:mc="http://schemas.openxmlformats.org/markup-compatibility/2006">
              <mc:Choice xmlns:v="urn:schemas-microsoft-com:vml" Requires="v">
                <p:oleObj spid="_x0000_s1248" r:id="rId4" imgW="914286" imgH="666667" progId="">
                  <p:embed/>
                </p:oleObj>
              </mc:Choice>
              <mc:Fallback>
                <p:oleObj r:id="rId4" imgW="914286" imgH="666667" progId="">
                  <p:embed/>
                  <p:pic>
                    <p:nvPicPr>
                      <p:cNvPr id="6" name="オブジェクト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407" y="285750"/>
                        <a:ext cx="428625" cy="361950"/>
                      </a:xfrm>
                      <a:prstGeom prst="rect">
                        <a:avLst/>
                      </a:prstGeom>
                      <a:noFill/>
                    </p:spPr>
                  </p:pic>
                </p:oleObj>
              </mc:Fallback>
            </mc:AlternateContent>
          </a:graphicData>
        </a:graphic>
      </p:graphicFrame>
      <p:sp>
        <p:nvSpPr>
          <p:cNvPr id="7" name="Text Box 4"/>
          <p:cNvSpPr txBox="1">
            <a:spLocks noChangeArrowheads="1"/>
          </p:cNvSpPr>
          <p:nvPr/>
        </p:nvSpPr>
        <p:spPr bwMode="auto">
          <a:xfrm>
            <a:off x="994497" y="332656"/>
            <a:ext cx="1147233" cy="37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295" tIns="8890" rIns="74295" bIns="889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1900" dirty="0">
                <a:solidFill>
                  <a:srgbClr val="000000"/>
                </a:solidFill>
                <a:latin typeface="HG丸ｺﾞｼｯｸM-PRO"/>
                <a:ea typeface="HG丸ｺﾞｼｯｸM-PRO"/>
              </a:rPr>
              <a:t>大阪府</a:t>
            </a:r>
          </a:p>
        </p:txBody>
      </p:sp>
    </p:spTree>
    <p:extLst>
      <p:ext uri="{BB962C8B-B14F-4D97-AF65-F5344CB8AC3E}">
        <p14:creationId xmlns:p14="http://schemas.microsoft.com/office/powerpoint/2010/main" val="2455058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634366" y="4451551"/>
            <a:ext cx="8009644" cy="1954920"/>
          </a:xfrm>
          <a:prstGeom prst="rect">
            <a:avLst/>
          </a:prstGeom>
        </p:spPr>
      </p:pic>
      <p:sp>
        <p:nvSpPr>
          <p:cNvPr id="2" name="角丸四角形 1"/>
          <p:cNvSpPr/>
          <p:nvPr/>
        </p:nvSpPr>
        <p:spPr>
          <a:xfrm>
            <a:off x="81097" y="368660"/>
            <a:ext cx="8913195" cy="6075675"/>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◆大阪スマートシティ戦略の推進   </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スマートシティ戦略部 戦略推進室 戦略企画課</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69897" y="-44560"/>
            <a:ext cx="1936818"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＜参考事例１＞</a:t>
            </a:r>
          </a:p>
        </p:txBody>
      </p:sp>
      <p:sp>
        <p:nvSpPr>
          <p:cNvPr id="24" name="テキスト ボックス 23"/>
          <p:cNvSpPr txBox="1"/>
          <p:nvPr/>
        </p:nvSpPr>
        <p:spPr>
          <a:xfrm>
            <a:off x="399567" y="833663"/>
            <a:ext cx="8356997" cy="659291"/>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・令和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月、大阪モデルのスマートシティの基盤を確立し、</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e-OSAKA</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（先端技術を活用することで住民が笑顔にな</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る大阪）を実現するための戦略「大阪スマートシティ戦略</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ver.1.0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」を策定。</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・令和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月、大阪のスマートシティを取り巻く環境の変化を踏まえ、戦略</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ver.2.0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を策定予定。</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3" name="正方形/長方形 12"/>
          <p:cNvSpPr/>
          <p:nvPr/>
        </p:nvSpPr>
        <p:spPr>
          <a:xfrm>
            <a:off x="8432528" y="6543100"/>
            <a:ext cx="648072" cy="28925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7</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7" name="テキスト ボックス 36">
            <a:extLst>
              <a:ext uri="{FF2B5EF4-FFF2-40B4-BE49-F238E27FC236}">
                <a16:creationId xmlns:a16="http://schemas.microsoft.com/office/drawing/2014/main" id="{77CDB442-B71D-4514-9998-ED71E7BA99F7}"/>
              </a:ext>
            </a:extLst>
          </p:cNvPr>
          <p:cNvSpPr txBox="1"/>
          <p:nvPr/>
        </p:nvSpPr>
        <p:spPr>
          <a:xfrm>
            <a:off x="291441" y="1461659"/>
            <a:ext cx="4325564" cy="237431"/>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スマートシティ戦略</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ver.1.0</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に基づく取組み</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42" name="角丸四角形 49">
            <a:extLst>
              <a:ext uri="{FF2B5EF4-FFF2-40B4-BE49-F238E27FC236}">
                <a16:creationId xmlns:a16="http://schemas.microsoft.com/office/drawing/2014/main" id="{8EEB66BD-E395-492B-86FB-C5E4538D1A78}"/>
              </a:ext>
            </a:extLst>
          </p:cNvPr>
          <p:cNvSpPr/>
          <p:nvPr/>
        </p:nvSpPr>
        <p:spPr>
          <a:xfrm>
            <a:off x="634366" y="4193847"/>
            <a:ext cx="1574331" cy="230302"/>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これまでの取組み</a:t>
            </a:r>
            <a:endParaRPr kumimoji="1" lang="en-US" altLang="ja-JP"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4" name="図 13"/>
          <p:cNvPicPr>
            <a:picLocks noChangeAspect="1"/>
          </p:cNvPicPr>
          <p:nvPr/>
        </p:nvPicPr>
        <p:blipFill rotWithShape="1">
          <a:blip r:embed="rId3"/>
          <a:srcRect t="1" r="31481" b="7627"/>
          <a:stretch/>
        </p:blipFill>
        <p:spPr>
          <a:xfrm>
            <a:off x="6085192" y="3803319"/>
            <a:ext cx="2600388" cy="181622"/>
          </a:xfrm>
          <a:prstGeom prst="rect">
            <a:avLst/>
          </a:prstGeom>
        </p:spPr>
      </p:pic>
      <p:grpSp>
        <p:nvGrpSpPr>
          <p:cNvPr id="15" name="グループ化 14"/>
          <p:cNvGrpSpPr/>
          <p:nvPr/>
        </p:nvGrpSpPr>
        <p:grpSpPr>
          <a:xfrm>
            <a:off x="4809663" y="2072140"/>
            <a:ext cx="3814260" cy="2005352"/>
            <a:chOff x="4945218" y="1937096"/>
            <a:chExt cx="3987856" cy="3196588"/>
          </a:xfrm>
        </p:grpSpPr>
        <p:sp>
          <p:nvSpPr>
            <p:cNvPr id="16" name="正方形/長方形 15"/>
            <p:cNvSpPr/>
            <p:nvPr/>
          </p:nvSpPr>
          <p:spPr>
            <a:xfrm>
              <a:off x="4945218" y="1937096"/>
              <a:ext cx="3983638" cy="3196588"/>
            </a:xfrm>
            <a:prstGeom prst="rect">
              <a:avLst/>
            </a:prstGeom>
            <a:solidFill>
              <a:schemeClr val="accent6">
                <a:lumMod val="60000"/>
                <a:lumOff val="4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p:cNvSpPr/>
            <p:nvPr/>
          </p:nvSpPr>
          <p:spPr>
            <a:xfrm>
              <a:off x="5707364" y="2076249"/>
              <a:ext cx="2387548" cy="3046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戦略推進の３つの基本姿勢</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正方形/長方形 17"/>
            <p:cNvSpPr/>
            <p:nvPr/>
          </p:nvSpPr>
          <p:spPr>
            <a:xfrm>
              <a:off x="5110574" y="2597804"/>
              <a:ext cx="1512000" cy="67082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住民</a:t>
              </a:r>
              <a:r>
                <a:rPr kumimoji="1" lang="en-US" altLang="ja-JP" sz="1100" b="1" i="0" u="none" strike="noStrike" kern="1200" cap="none" spc="0" normalizeH="0" baseline="0" noProof="0" dirty="0" err="1">
                  <a:ln>
                    <a:noFill/>
                  </a:ln>
                  <a:solidFill>
                    <a:prstClr val="white"/>
                  </a:solidFill>
                  <a:effectLst/>
                  <a:uLnTx/>
                  <a:uFillTx/>
                  <a:latin typeface="Meiryo UI" panose="020B0604030504040204" pitchFamily="50" charset="-128"/>
                  <a:ea typeface="Meiryo UI" panose="020B0604030504040204" pitchFamily="50" charset="-128"/>
                  <a:cs typeface="+mn-cs"/>
                </a:rPr>
                <a:t>QoL</a:t>
              </a: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の向上</a:t>
              </a:r>
            </a:p>
          </p:txBody>
        </p:sp>
        <p:sp>
          <p:nvSpPr>
            <p:cNvPr id="19" name="正方形/長方形 18"/>
            <p:cNvSpPr/>
            <p:nvPr/>
          </p:nvSpPr>
          <p:spPr>
            <a:xfrm>
              <a:off x="5110573" y="3430965"/>
              <a:ext cx="1512000" cy="670823"/>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公民連携</a:t>
              </a:r>
              <a:endPar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（マッチング）</a:t>
              </a:r>
            </a:p>
          </p:txBody>
        </p:sp>
        <p:sp>
          <p:nvSpPr>
            <p:cNvPr id="20" name="正方形/長方形 19"/>
            <p:cNvSpPr/>
            <p:nvPr/>
          </p:nvSpPr>
          <p:spPr>
            <a:xfrm>
              <a:off x="5117444" y="4271640"/>
              <a:ext cx="1512000" cy="670823"/>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社会実装</a:t>
              </a:r>
            </a:p>
          </p:txBody>
        </p:sp>
        <p:sp>
          <p:nvSpPr>
            <p:cNvPr id="21" name="正方形/長方形 20"/>
            <p:cNvSpPr/>
            <p:nvPr/>
          </p:nvSpPr>
          <p:spPr>
            <a:xfrm>
              <a:off x="6701073" y="2498133"/>
              <a:ext cx="2161255" cy="88308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住民が実感できるかたちで、「生活の質（</a:t>
              </a:r>
              <a:r>
                <a:rPr kumimoji="1" lang="en-US" altLang="ja-JP" sz="1000" b="0" i="0" u="sng"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QoL</a:t>
              </a:r>
              <a:r>
                <a:rPr kumimoji="1" lang="ja-JP" altLang="en-US" sz="10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）の向上」をめざすことが主目的</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正方形/長方形 21"/>
            <p:cNvSpPr/>
            <p:nvPr/>
          </p:nvSpPr>
          <p:spPr>
            <a:xfrm>
              <a:off x="6701074" y="3407466"/>
              <a:ext cx="2232000" cy="5439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公民連携による「民間企業との協業」が大前提</a:t>
              </a:r>
            </a:p>
          </p:txBody>
        </p:sp>
        <p:sp>
          <p:nvSpPr>
            <p:cNvPr id="23" name="正方形/長方形 22"/>
            <p:cNvSpPr/>
            <p:nvPr/>
          </p:nvSpPr>
          <p:spPr>
            <a:xfrm>
              <a:off x="6693333" y="4277762"/>
              <a:ext cx="2168996" cy="5439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「技術実験」に留まらず、「社会実装」まで追求する</a:t>
              </a:r>
              <a:endPar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nvGrpSpPr>
          <p:cNvPr id="25" name="グループ化 24"/>
          <p:cNvGrpSpPr/>
          <p:nvPr/>
        </p:nvGrpSpPr>
        <p:grpSpPr>
          <a:xfrm>
            <a:off x="634366" y="2076425"/>
            <a:ext cx="4049450" cy="2003235"/>
            <a:chOff x="746575" y="2363305"/>
            <a:chExt cx="4049450" cy="2281374"/>
          </a:xfrm>
        </p:grpSpPr>
        <p:sp>
          <p:nvSpPr>
            <p:cNvPr id="26" name="正方形/長方形 25"/>
            <p:cNvSpPr/>
            <p:nvPr/>
          </p:nvSpPr>
          <p:spPr>
            <a:xfrm>
              <a:off x="746575" y="2363305"/>
              <a:ext cx="4049450" cy="2281374"/>
            </a:xfrm>
            <a:prstGeom prst="rect">
              <a:avLst/>
            </a:prstGeom>
            <a:solidFill>
              <a:schemeClr val="accent6">
                <a:lumMod val="60000"/>
                <a:lumOff val="4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902099" y="2474279"/>
              <a:ext cx="3155522" cy="961565"/>
            </a:xfrm>
            <a:prstGeom prst="rect">
              <a:avLst/>
            </a:prstGeom>
            <a:solidFill>
              <a:schemeClr val="tx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大阪・関西万博に向けた取組み</a:t>
              </a:r>
            </a:p>
          </p:txBody>
        </p:sp>
        <p:sp>
          <p:nvSpPr>
            <p:cNvPr id="28" name="正方形/長方形 27"/>
            <p:cNvSpPr/>
            <p:nvPr/>
          </p:nvSpPr>
          <p:spPr>
            <a:xfrm>
              <a:off x="896470" y="3526533"/>
              <a:ext cx="3155521" cy="961565"/>
            </a:xfrm>
            <a:prstGeom prst="rect">
              <a:avLst/>
            </a:prstGeom>
            <a:solidFill>
              <a:schemeClr val="tx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大阪府域全体の取組み</a:t>
              </a:r>
            </a:p>
          </p:txBody>
        </p:sp>
        <p:sp>
          <p:nvSpPr>
            <p:cNvPr id="29" name="角丸四角形 28"/>
            <p:cNvSpPr/>
            <p:nvPr/>
          </p:nvSpPr>
          <p:spPr>
            <a:xfrm>
              <a:off x="992490" y="2735459"/>
              <a:ext cx="2939194" cy="614976"/>
            </a:xfrm>
            <a:prstGeom prst="roundRect">
              <a:avLst/>
            </a:prstGeom>
            <a:solidFill>
              <a:srgbClr val="FFFF99"/>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年大阪・関西万博に向け、大胆な規制緩和等を活用することにより、「未来社会の実験場」にふさわしい、世界に類のない最先端技術を実証・実装</a:t>
              </a:r>
            </a:p>
          </p:txBody>
        </p:sp>
        <p:sp>
          <p:nvSpPr>
            <p:cNvPr id="30" name="角丸四角形 29"/>
            <p:cNvSpPr/>
            <p:nvPr/>
          </p:nvSpPr>
          <p:spPr>
            <a:xfrm>
              <a:off x="986861" y="3807327"/>
              <a:ext cx="2903753" cy="614976"/>
            </a:xfrm>
            <a:prstGeom prst="roundRect">
              <a:avLst/>
            </a:prstGeom>
            <a:solidFill>
              <a:srgbClr val="FFFF99"/>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住民生活の質（</a:t>
              </a:r>
              <a:r>
                <a:rPr kumimoji="1" lang="en-US" altLang="ja-JP" sz="9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QoL</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）の向上や都市機能の強化を図っていくため、世界の先進都市等の事例も参考にしながら先端技術を積極的に活用し、スマートシティの基盤を確立</a:t>
              </a:r>
            </a:p>
          </p:txBody>
        </p:sp>
        <p:sp>
          <p:nvSpPr>
            <p:cNvPr id="31" name="二等辺三角形 30"/>
            <p:cNvSpPr/>
            <p:nvPr/>
          </p:nvSpPr>
          <p:spPr>
            <a:xfrm rot="5400000">
              <a:off x="3628524" y="3438578"/>
              <a:ext cx="1198823" cy="194336"/>
            </a:xfrm>
            <a:prstGeom prst="triangle">
              <a:avLst/>
            </a:prstGeom>
            <a:solidFill>
              <a:srgbClr val="00B0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33" name="角丸四角形 32">
            <a:extLst>
              <a:ext uri="{FF2B5EF4-FFF2-40B4-BE49-F238E27FC236}">
                <a16:creationId xmlns:a16="http://schemas.microsoft.com/office/drawing/2014/main" id="{A05837A5-8828-443C-A910-47581B200A47}"/>
              </a:ext>
            </a:extLst>
          </p:cNvPr>
          <p:cNvSpPr/>
          <p:nvPr/>
        </p:nvSpPr>
        <p:spPr>
          <a:xfrm>
            <a:off x="620561" y="1763815"/>
            <a:ext cx="667669" cy="230302"/>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目　的</a:t>
            </a:r>
            <a:endParaRPr kumimoji="1" lang="en-US" altLang="ja-JP"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角丸四角形 51">
            <a:extLst>
              <a:ext uri="{FF2B5EF4-FFF2-40B4-BE49-F238E27FC236}">
                <a16:creationId xmlns:a16="http://schemas.microsoft.com/office/drawing/2014/main" id="{42F540AA-DC43-4B1D-96F2-49378DE84200}"/>
              </a:ext>
            </a:extLst>
          </p:cNvPr>
          <p:cNvSpPr/>
          <p:nvPr/>
        </p:nvSpPr>
        <p:spPr>
          <a:xfrm>
            <a:off x="4853462" y="1766142"/>
            <a:ext cx="888668" cy="230302"/>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基本姿勢</a:t>
            </a:r>
            <a:endParaRPr kumimoji="1" lang="en-US" altLang="ja-JP"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テキスト ボックス 38">
            <a:extLst>
              <a:ext uri="{FF2B5EF4-FFF2-40B4-BE49-F238E27FC236}">
                <a16:creationId xmlns:a16="http://schemas.microsoft.com/office/drawing/2014/main" id="{37851459-A6B5-42B2-81BF-EDEE102F8326}"/>
              </a:ext>
            </a:extLst>
          </p:cNvPr>
          <p:cNvSpPr txBox="1"/>
          <p:nvPr/>
        </p:nvSpPr>
        <p:spPr>
          <a:xfrm>
            <a:off x="6425010" y="4289726"/>
            <a:ext cx="2262988" cy="200986"/>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△：調査研究　○：事業着手　◎：想定以上</a:t>
            </a:r>
            <a:endPar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49" name="テキスト ボックス 48">
            <a:extLst>
              <a:ext uri="{FF2B5EF4-FFF2-40B4-BE49-F238E27FC236}">
                <a16:creationId xmlns:a16="http://schemas.microsoft.com/office/drawing/2014/main" id="{37851459-A6B5-42B2-81BF-EDEE102F8326}"/>
              </a:ext>
            </a:extLst>
          </p:cNvPr>
          <p:cNvSpPr txBox="1"/>
          <p:nvPr/>
        </p:nvSpPr>
        <p:spPr>
          <a:xfrm>
            <a:off x="4932040" y="6198344"/>
            <a:ext cx="1870238" cy="200986"/>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en-US" altLang="ja-JP" sz="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n</a:t>
            </a:r>
            <a:r>
              <a:rPr kumimoji="1" lang="ja-JP" altLang="en-US" sz="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対</a:t>
            </a:r>
            <a:r>
              <a:rPr kumimoji="1" lang="en-US" altLang="ja-JP" sz="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n</a:t>
            </a:r>
            <a:r>
              <a:rPr kumimoji="1" lang="ja-JP" altLang="en-US" sz="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：多対多、複数対複数の関係をいう）</a:t>
            </a:r>
            <a:endParaRPr kumimoji="1" lang="en-US" altLang="ja-JP" sz="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32" name="正方形/長方形 31">
            <a:extLst>
              <a:ext uri="{FF2B5EF4-FFF2-40B4-BE49-F238E27FC236}">
                <a16:creationId xmlns:a16="http://schemas.microsoft.com/office/drawing/2014/main" id="{577D600E-E5D5-418A-87D4-51E116BFC8EA}"/>
              </a:ext>
            </a:extLst>
          </p:cNvPr>
          <p:cNvSpPr/>
          <p:nvPr/>
        </p:nvSpPr>
        <p:spPr>
          <a:xfrm>
            <a:off x="4240843" y="2133678"/>
            <a:ext cx="360021" cy="1908000"/>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ja-JP" altLang="en-US" sz="950" b="1" spc="-100" dirty="0">
                <a:solidFill>
                  <a:schemeClr val="bg1"/>
                </a:solidFill>
                <a:latin typeface="Meiryo UI" panose="020B0604030504040204" pitchFamily="50" charset="-128"/>
                <a:ea typeface="Meiryo UI" panose="020B0604030504040204" pitchFamily="50" charset="-128"/>
              </a:rPr>
              <a:t>大阪モデルのスマ</a:t>
            </a:r>
            <a:r>
              <a:rPr lang="en-US" altLang="ja-JP" sz="950" b="1" spc="-100" dirty="0">
                <a:solidFill>
                  <a:schemeClr val="bg1"/>
                </a:solidFill>
                <a:latin typeface="Meiryo UI" panose="020B0604030504040204" pitchFamily="50" charset="-128"/>
                <a:ea typeface="Meiryo UI" panose="020B0604030504040204" pitchFamily="50" charset="-128"/>
              </a:rPr>
              <a:t>—</a:t>
            </a:r>
            <a:r>
              <a:rPr kumimoji="1" lang="ja-JP" altLang="en-US" sz="950" b="1" spc="-100" dirty="0">
                <a:solidFill>
                  <a:schemeClr val="bg1"/>
                </a:solidFill>
                <a:latin typeface="Meiryo UI" panose="020B0604030504040204" pitchFamily="50" charset="-128"/>
                <a:ea typeface="Meiryo UI" panose="020B0604030504040204" pitchFamily="50" charset="-128"/>
              </a:rPr>
              <a:t>トシティの実現</a:t>
            </a:r>
          </a:p>
        </p:txBody>
      </p:sp>
    </p:spTree>
    <p:extLst>
      <p:ext uri="{BB962C8B-B14F-4D97-AF65-F5344CB8AC3E}">
        <p14:creationId xmlns:p14="http://schemas.microsoft.com/office/powerpoint/2010/main" val="2572787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D3F7D31-367B-412C-86D0-FDBAB3D00172}"/>
              </a:ext>
            </a:extLst>
          </p:cNvPr>
          <p:cNvPicPr>
            <a:picLocks noChangeAspect="1"/>
          </p:cNvPicPr>
          <p:nvPr/>
        </p:nvPicPr>
        <p:blipFill>
          <a:blip r:embed="rId2"/>
          <a:stretch>
            <a:fillRect/>
          </a:stretch>
        </p:blipFill>
        <p:spPr>
          <a:xfrm>
            <a:off x="3343837" y="4104368"/>
            <a:ext cx="5535239" cy="1940353"/>
          </a:xfrm>
          <a:prstGeom prst="rect">
            <a:avLst/>
          </a:prstGeom>
        </p:spPr>
      </p:pic>
      <p:sp>
        <p:nvSpPr>
          <p:cNvPr id="2" name="角丸四角形 1"/>
          <p:cNvSpPr/>
          <p:nvPr/>
        </p:nvSpPr>
        <p:spPr>
          <a:xfrm>
            <a:off x="81097" y="368660"/>
            <a:ext cx="8913195" cy="5730271"/>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◆大阪スマートシティ戦略の推進（つづき）  </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スマートシティ戦略部 戦略推進室 戦略企画課</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69897" y="-44560"/>
            <a:ext cx="1936818"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＜参考事例１＞</a:t>
            </a:r>
          </a:p>
        </p:txBody>
      </p:sp>
      <p:sp>
        <p:nvSpPr>
          <p:cNvPr id="11" name="正方形/長方形 10"/>
          <p:cNvSpPr/>
          <p:nvPr/>
        </p:nvSpPr>
        <p:spPr>
          <a:xfrm>
            <a:off x="279334" y="3383995"/>
            <a:ext cx="334469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スマートシティ戦略</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ver.2.0</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の策定</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3" name="正方形/長方形 12"/>
          <p:cNvSpPr/>
          <p:nvPr/>
        </p:nvSpPr>
        <p:spPr>
          <a:xfrm>
            <a:off x="8432528" y="6543100"/>
            <a:ext cx="648072" cy="28925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8</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8" name="テキスト ボックス 37">
            <a:extLst>
              <a:ext uri="{FF2B5EF4-FFF2-40B4-BE49-F238E27FC236}">
                <a16:creationId xmlns:a16="http://schemas.microsoft.com/office/drawing/2014/main" id="{37851459-A6B5-42B2-81BF-EDEE102F8326}"/>
              </a:ext>
            </a:extLst>
          </p:cNvPr>
          <p:cNvSpPr txBox="1"/>
          <p:nvPr/>
        </p:nvSpPr>
        <p:spPr>
          <a:xfrm>
            <a:off x="521550" y="3664388"/>
            <a:ext cx="8356997" cy="523240"/>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国による強力なデジタル改革の推進など、大阪のスマートシティを取り巻く環境の変化を踏まえ、「追加して取り組むべき３つの要素」を盛り込んだ、戦略</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ver.2.0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を策定予定（</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R4.3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9" name="図 8"/>
          <p:cNvPicPr>
            <a:picLocks noChangeAspect="1"/>
          </p:cNvPicPr>
          <p:nvPr/>
        </p:nvPicPr>
        <p:blipFill rotWithShape="1">
          <a:blip r:embed="rId3"/>
          <a:srcRect r="45818" b="53103"/>
          <a:stretch/>
        </p:blipFill>
        <p:spPr>
          <a:xfrm>
            <a:off x="893669" y="4194085"/>
            <a:ext cx="2184138" cy="1280530"/>
          </a:xfrm>
          <a:prstGeom prst="rect">
            <a:avLst/>
          </a:prstGeom>
        </p:spPr>
      </p:pic>
      <p:sp>
        <p:nvSpPr>
          <p:cNvPr id="10" name="テキスト ボックス 9">
            <a:extLst>
              <a:ext uri="{FF2B5EF4-FFF2-40B4-BE49-F238E27FC236}">
                <a16:creationId xmlns:a16="http://schemas.microsoft.com/office/drawing/2014/main" id="{1E4B37B2-98C5-40C8-89F4-CC3AC26D021D}"/>
              </a:ext>
            </a:extLst>
          </p:cNvPr>
          <p:cNvSpPr txBox="1"/>
          <p:nvPr/>
        </p:nvSpPr>
        <p:spPr>
          <a:xfrm>
            <a:off x="217161" y="6112748"/>
            <a:ext cx="8835338" cy="669194"/>
          </a:xfrm>
          <a:prstGeom prst="rect">
            <a:avLst/>
          </a:prstGeom>
          <a:noFill/>
          <a:ln>
            <a:noFill/>
          </a:ln>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(*7)   </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機能単位の小さなサイクルで、計画から設計・開発・テストまでの工程を繰り返すことにより開発を進め、速やかにソフトウェアやシステムをリリースすることに適した</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agile</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＝素早い・俊敏な）開発手法。</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(*8)   </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行政機関と民間企業が共同で社会課題の解決をめざすための持続的な連携体系のこと。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(*9)   </a:t>
            </a:r>
            <a:r>
              <a:rPr kumimoji="1" lang="ja-JP" altLang="en-US" sz="800" b="0" i="0" u="non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スマートシティを実現しようとする地域が共通的に活用する機能が集約され、様々な分野のサービスの導入を容易にさせることを実現する</a:t>
            </a:r>
            <a:r>
              <a:rPr kumimoji="1" lang="en-US" altLang="ja-JP" sz="800" b="0" i="0" u="non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IT</a:t>
            </a:r>
            <a:r>
              <a:rPr kumimoji="1" lang="ja-JP" altLang="en-US" sz="800" b="0" i="0" u="non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システムの総称。</a:t>
            </a:r>
            <a:endParaRPr kumimoji="1" lang="en-US" altLang="ja-JP" sz="800" b="0" i="0" u="non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800" b="0" i="0" u="non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10</a:t>
            </a: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災害や感染症等の危機事象発生時をはじめ、急激な経済危機など、近年増加傾向にある突発的な事象に対して柔軟かつ迅速に即応できる都市の力。</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6" name="図 15"/>
          <p:cNvPicPr>
            <a:picLocks noChangeAspect="1"/>
          </p:cNvPicPr>
          <p:nvPr/>
        </p:nvPicPr>
        <p:blipFill rotWithShape="1">
          <a:blip r:embed="rId3"/>
          <a:srcRect l="54593" t="13735" b="64658"/>
          <a:stretch/>
        </p:blipFill>
        <p:spPr>
          <a:xfrm>
            <a:off x="1601670" y="5499230"/>
            <a:ext cx="1692421" cy="545492"/>
          </a:xfrm>
          <a:prstGeom prst="rect">
            <a:avLst/>
          </a:prstGeom>
        </p:spPr>
      </p:pic>
      <p:sp>
        <p:nvSpPr>
          <p:cNvPr id="17" name="テキスト ボックス 16">
            <a:extLst>
              <a:ext uri="{FF2B5EF4-FFF2-40B4-BE49-F238E27FC236}">
                <a16:creationId xmlns:a16="http://schemas.microsoft.com/office/drawing/2014/main" id="{77CDB442-B71D-4514-9998-ED71E7BA99F7}"/>
              </a:ext>
            </a:extLst>
          </p:cNvPr>
          <p:cNvSpPr txBox="1"/>
          <p:nvPr/>
        </p:nvSpPr>
        <p:spPr>
          <a:xfrm>
            <a:off x="279334" y="873328"/>
            <a:ext cx="5233932" cy="237431"/>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スマートシティ戦略</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ver.1.0</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に基づく取組み</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（つづき）</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8" name="角丸四角形 49">
            <a:extLst>
              <a:ext uri="{FF2B5EF4-FFF2-40B4-BE49-F238E27FC236}">
                <a16:creationId xmlns:a16="http://schemas.microsoft.com/office/drawing/2014/main" id="{8EEB66BD-E395-492B-86FB-C5E4538D1A78}"/>
              </a:ext>
            </a:extLst>
          </p:cNvPr>
          <p:cNvSpPr/>
          <p:nvPr/>
        </p:nvSpPr>
        <p:spPr>
          <a:xfrm>
            <a:off x="521550" y="1165871"/>
            <a:ext cx="2095434" cy="230302"/>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これまでの取組み（つづき）</a:t>
            </a:r>
            <a:endParaRPr kumimoji="1" lang="en-US" altLang="ja-JP"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a:extLst>
              <a:ext uri="{FF2B5EF4-FFF2-40B4-BE49-F238E27FC236}">
                <a16:creationId xmlns:a16="http://schemas.microsoft.com/office/drawing/2014/main" id="{37851459-A6B5-42B2-81BF-EDEE102F8326}"/>
              </a:ext>
            </a:extLst>
          </p:cNvPr>
          <p:cNvSpPr txBox="1"/>
          <p:nvPr/>
        </p:nvSpPr>
        <p:spPr>
          <a:xfrm>
            <a:off x="2616984" y="4475711"/>
            <a:ext cx="552895" cy="206252"/>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n-cs"/>
              </a:rPr>
              <a:t>*</a:t>
            </a:r>
            <a:r>
              <a:rPr lang="en-US" altLang="ja-JP" sz="700" noProof="0" dirty="0">
                <a:solidFill>
                  <a:schemeClr val="bg1"/>
                </a:solidFill>
                <a:latin typeface="メイリオ" panose="020B0604030504040204" pitchFamily="50" charset="-128"/>
                <a:ea typeface="メイリオ" panose="020B0604030504040204" pitchFamily="50" charset="-128"/>
              </a:rPr>
              <a:t>10</a:t>
            </a:r>
            <a:endParaRPr kumimoji="1" lang="en-US" altLang="ja-JP" sz="7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37851459-A6B5-42B2-81BF-EDEE102F8326}"/>
              </a:ext>
            </a:extLst>
          </p:cNvPr>
          <p:cNvSpPr txBox="1"/>
          <p:nvPr/>
        </p:nvSpPr>
        <p:spPr>
          <a:xfrm>
            <a:off x="6781585" y="5447496"/>
            <a:ext cx="552895" cy="197447"/>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*8</a:t>
            </a:r>
          </a:p>
        </p:txBody>
      </p:sp>
      <p:sp>
        <p:nvSpPr>
          <p:cNvPr id="23" name="テキスト ボックス 22">
            <a:extLst>
              <a:ext uri="{FF2B5EF4-FFF2-40B4-BE49-F238E27FC236}">
                <a16:creationId xmlns:a16="http://schemas.microsoft.com/office/drawing/2014/main" id="{37851459-A6B5-42B2-81BF-EDEE102F8326}"/>
              </a:ext>
            </a:extLst>
          </p:cNvPr>
          <p:cNvSpPr txBox="1"/>
          <p:nvPr/>
        </p:nvSpPr>
        <p:spPr>
          <a:xfrm>
            <a:off x="7812360" y="4279831"/>
            <a:ext cx="552895" cy="206252"/>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*10</a:t>
            </a:r>
          </a:p>
        </p:txBody>
      </p:sp>
      <p:pic>
        <p:nvPicPr>
          <p:cNvPr id="52" name="図 51"/>
          <p:cNvPicPr>
            <a:picLocks noChangeAspect="1"/>
          </p:cNvPicPr>
          <p:nvPr/>
        </p:nvPicPr>
        <p:blipFill>
          <a:blip r:embed="rId4"/>
          <a:stretch>
            <a:fillRect/>
          </a:stretch>
        </p:blipFill>
        <p:spPr>
          <a:xfrm>
            <a:off x="521551" y="1440214"/>
            <a:ext cx="8226558" cy="1916631"/>
          </a:xfrm>
          <a:prstGeom prst="rect">
            <a:avLst/>
          </a:prstGeom>
        </p:spPr>
      </p:pic>
      <p:sp>
        <p:nvSpPr>
          <p:cNvPr id="29" name="テキスト ボックス 28">
            <a:extLst>
              <a:ext uri="{FF2B5EF4-FFF2-40B4-BE49-F238E27FC236}">
                <a16:creationId xmlns:a16="http://schemas.microsoft.com/office/drawing/2014/main" id="{37851459-A6B5-42B2-81BF-EDEE102F8326}"/>
              </a:ext>
            </a:extLst>
          </p:cNvPr>
          <p:cNvSpPr txBox="1"/>
          <p:nvPr/>
        </p:nvSpPr>
        <p:spPr>
          <a:xfrm>
            <a:off x="2890025" y="3084887"/>
            <a:ext cx="339704" cy="138512"/>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*9</a:t>
            </a:r>
          </a:p>
        </p:txBody>
      </p:sp>
      <p:sp>
        <p:nvSpPr>
          <p:cNvPr id="45" name="テキスト ボックス 44">
            <a:extLst>
              <a:ext uri="{FF2B5EF4-FFF2-40B4-BE49-F238E27FC236}">
                <a16:creationId xmlns:a16="http://schemas.microsoft.com/office/drawing/2014/main" id="{37851459-A6B5-42B2-81BF-EDEE102F8326}"/>
              </a:ext>
            </a:extLst>
          </p:cNvPr>
          <p:cNvSpPr txBox="1"/>
          <p:nvPr/>
        </p:nvSpPr>
        <p:spPr>
          <a:xfrm>
            <a:off x="3978285" y="3084887"/>
            <a:ext cx="359410" cy="127180"/>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*9</a:t>
            </a:r>
            <a:endParaRPr kumimoji="1" lang="en-US" altLang="ja-JP" sz="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6" name="テキスト ボックス 25">
            <a:extLst>
              <a:ext uri="{FF2B5EF4-FFF2-40B4-BE49-F238E27FC236}">
                <a16:creationId xmlns:a16="http://schemas.microsoft.com/office/drawing/2014/main" id="{37851459-A6B5-42B2-81BF-EDEE102F8326}"/>
              </a:ext>
            </a:extLst>
          </p:cNvPr>
          <p:cNvSpPr txBox="1"/>
          <p:nvPr/>
        </p:nvSpPr>
        <p:spPr>
          <a:xfrm>
            <a:off x="4576628" y="1753085"/>
            <a:ext cx="445422" cy="136252"/>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*7</a:t>
            </a:r>
          </a:p>
        </p:txBody>
      </p:sp>
      <p:sp>
        <p:nvSpPr>
          <p:cNvPr id="22" name="テキスト ボックス 21">
            <a:extLst>
              <a:ext uri="{FF2B5EF4-FFF2-40B4-BE49-F238E27FC236}">
                <a16:creationId xmlns:a16="http://schemas.microsoft.com/office/drawing/2014/main" id="{37851459-A6B5-42B2-81BF-EDEE102F8326}"/>
              </a:ext>
            </a:extLst>
          </p:cNvPr>
          <p:cNvSpPr txBox="1"/>
          <p:nvPr/>
        </p:nvSpPr>
        <p:spPr>
          <a:xfrm>
            <a:off x="1709290" y="2418816"/>
            <a:ext cx="552895" cy="206252"/>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*8</a:t>
            </a:r>
          </a:p>
        </p:txBody>
      </p:sp>
      <p:sp>
        <p:nvSpPr>
          <p:cNvPr id="35" name="テキスト ボックス 34">
            <a:extLst>
              <a:ext uri="{FF2B5EF4-FFF2-40B4-BE49-F238E27FC236}">
                <a16:creationId xmlns:a16="http://schemas.microsoft.com/office/drawing/2014/main" id="{4E5F1CFD-38A2-4128-9C05-945573F6E69D}"/>
              </a:ext>
            </a:extLst>
          </p:cNvPr>
          <p:cNvSpPr txBox="1"/>
          <p:nvPr/>
        </p:nvSpPr>
        <p:spPr>
          <a:xfrm>
            <a:off x="2771620" y="5184195"/>
            <a:ext cx="552895" cy="206252"/>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*8</a:t>
            </a:r>
          </a:p>
        </p:txBody>
      </p:sp>
      <p:sp>
        <p:nvSpPr>
          <p:cNvPr id="24" name="テキスト ボックス 23">
            <a:extLst>
              <a:ext uri="{FF2B5EF4-FFF2-40B4-BE49-F238E27FC236}">
                <a16:creationId xmlns:a16="http://schemas.microsoft.com/office/drawing/2014/main" id="{748B852D-2B43-4F88-9F19-3089EA292D12}"/>
              </a:ext>
            </a:extLst>
          </p:cNvPr>
          <p:cNvSpPr txBox="1"/>
          <p:nvPr/>
        </p:nvSpPr>
        <p:spPr>
          <a:xfrm>
            <a:off x="7752646" y="5256036"/>
            <a:ext cx="1161270" cy="243194"/>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en-US" altLang="ja-JP" sz="5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UI:</a:t>
            </a:r>
            <a:r>
              <a:rPr kumimoji="1" lang="ja-JP" altLang="en-US" sz="5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ユーザーインターフェイス</a:t>
            </a:r>
            <a:endParaRPr kumimoji="1" lang="en-US" altLang="ja-JP" sz="5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500" dirty="0">
                <a:latin typeface="Meiryo UI" panose="020B0604030504040204" pitchFamily="50" charset="-128"/>
                <a:ea typeface="Meiryo UI" panose="020B0604030504040204" pitchFamily="50" charset="-128"/>
              </a:rPr>
              <a:t>　 </a:t>
            </a:r>
            <a:r>
              <a:rPr lang="en-US" altLang="ja-JP" sz="500" dirty="0">
                <a:latin typeface="Meiryo UI" panose="020B0604030504040204" pitchFamily="50" charset="-128"/>
                <a:ea typeface="Meiryo UI" panose="020B0604030504040204" pitchFamily="50" charset="-128"/>
              </a:rPr>
              <a:t>UX:</a:t>
            </a:r>
            <a:r>
              <a:rPr lang="ja-JP" altLang="en-US" sz="500" dirty="0">
                <a:latin typeface="Meiryo UI" panose="020B0604030504040204" pitchFamily="50" charset="-128"/>
                <a:ea typeface="Meiryo UI" panose="020B0604030504040204" pitchFamily="50" charset="-128"/>
              </a:rPr>
              <a:t>ユーザーエクスペリエンス）</a:t>
            </a:r>
            <a:endParaRPr kumimoji="1" lang="en-US" altLang="ja-JP" sz="5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871449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3"/>
          <a:stretch>
            <a:fillRect/>
          </a:stretch>
        </p:blipFill>
        <p:spPr>
          <a:xfrm>
            <a:off x="5065223" y="5243736"/>
            <a:ext cx="514326" cy="514326"/>
          </a:xfrm>
          <a:prstGeom prst="rect">
            <a:avLst/>
          </a:prstGeom>
        </p:spPr>
      </p:pic>
      <p:sp>
        <p:nvSpPr>
          <p:cNvPr id="20" name="テキスト ボックス 19"/>
          <p:cNvSpPr txBox="1"/>
          <p:nvPr/>
        </p:nvSpPr>
        <p:spPr>
          <a:xfrm>
            <a:off x="3297023" y="5316752"/>
            <a:ext cx="1769540" cy="369332"/>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wrap="square" lIns="36000" r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csv</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a:t>
            </a:r>
            <a:r>
              <a:rPr kumimoji="1" lang="ja-JP" altLang="en-US" sz="9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機械判読性の高い形式での公開によるオープンデータの質の向上</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角丸四角形 10"/>
          <p:cNvSpPr/>
          <p:nvPr/>
        </p:nvSpPr>
        <p:spPr>
          <a:xfrm>
            <a:off x="161303" y="413667"/>
            <a:ext cx="8839822" cy="532800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◆データの利活用の推進①</a:t>
            </a:r>
            <a:endParaRPr kumimoji="1" lang="en-US" altLang="ja-JP" sz="1600" b="1"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236599" y="47114"/>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＜参考事例２＞</a:t>
            </a:r>
          </a:p>
        </p:txBody>
      </p:sp>
      <p:sp>
        <p:nvSpPr>
          <p:cNvPr id="28" name="正方形/長方形 27"/>
          <p:cNvSpPr/>
          <p:nvPr/>
        </p:nvSpPr>
        <p:spPr>
          <a:xfrm>
            <a:off x="8432528" y="6516589"/>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9</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0" name="テキスト ボックス 69"/>
          <p:cNvSpPr txBox="1"/>
          <p:nvPr/>
        </p:nvSpPr>
        <p:spPr>
          <a:xfrm>
            <a:off x="528186" y="1133333"/>
            <a:ext cx="8393172" cy="1384995"/>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令和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年度、全部局が直近</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年間に作成（</a:t>
            </a:r>
            <a:r>
              <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更新）した行政データの棚卸調査を実施。調査結果を踏まえ、オープンデータサイトに掲載するデータについて、</a:t>
            </a:r>
            <a:r>
              <a:rPr kumimoji="1" lang="en-US" altLang="ja-JP"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csv</a:t>
            </a:r>
            <a:r>
              <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等利用しやすいデータ形式で掲載数を増やしていく予定。</a:t>
            </a:r>
            <a:endParaRPr kumimoji="1" lang="en-US" altLang="ja-JP"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オープンデータサイトについては、掲載データの検索を容易にするカタログ機能や、オープンデータの活用事例を掲載できる機能を備えたサイトへとリニューアル。市町村へもノウハウを共有し、</a:t>
            </a:r>
            <a:r>
              <a:rPr kumimoji="1" lang="en-US" altLang="ja-JP"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26</a:t>
            </a:r>
            <a:r>
              <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市町村が新たにオープンデータサイトを開設。</a:t>
            </a:r>
            <a:endParaRPr kumimoji="1" lang="en-US" altLang="ja-JP"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クローズドデータ</a:t>
            </a:r>
            <a:r>
              <a:rPr kumimoji="1" lang="en-US" altLang="ja-JP" sz="1200" b="0" i="0" u="none" strike="noStrike" kern="1200" cap="none" spc="0" normalizeH="0" baseline="30000" noProof="0" dirty="0">
                <a:ln>
                  <a:noFill/>
                </a:ln>
                <a:effectLst/>
                <a:uLnTx/>
                <a:uFillTx/>
                <a:latin typeface="メイリオ" panose="020B0604030504040204" pitchFamily="50" charset="-128"/>
                <a:ea typeface="メイリオ" panose="020B0604030504040204" pitchFamily="50" charset="-128"/>
                <a:cs typeface="+mn-cs"/>
              </a:rPr>
              <a:t>*11</a:t>
            </a:r>
            <a:r>
              <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のうち、学術研究目的であれば利活用が可能なものについては、大学等の研究機関との</a:t>
            </a:r>
            <a:r>
              <a:rPr kumimoji="1" lang="en-US" altLang="ja-JP"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EBPM</a:t>
            </a:r>
            <a:r>
              <a:rPr kumimoji="1" lang="en-US" altLang="ja-JP" sz="1200" b="0" i="0" u="none" strike="noStrike" kern="1200" cap="none" spc="0" normalizeH="0" baseline="30000" noProof="0" dirty="0">
                <a:ln>
                  <a:noFill/>
                </a:ln>
                <a:effectLst/>
                <a:uLnTx/>
                <a:uFillTx/>
                <a:latin typeface="メイリオ" panose="020B0604030504040204" pitchFamily="50" charset="-128"/>
                <a:ea typeface="メイリオ" panose="020B0604030504040204" pitchFamily="50" charset="-128"/>
                <a:cs typeface="+mn-cs"/>
              </a:rPr>
              <a:t> *</a:t>
            </a:r>
            <a:r>
              <a:rPr lang="en-US" altLang="ja-JP" sz="1200" baseline="30000" dirty="0">
                <a:latin typeface="メイリオ" panose="020B0604030504040204" pitchFamily="50" charset="-128"/>
                <a:ea typeface="メイリオ" panose="020B0604030504040204" pitchFamily="50" charset="-128"/>
              </a:rPr>
              <a:t>4</a:t>
            </a:r>
            <a:r>
              <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の取組みを促進。</a:t>
            </a:r>
            <a:endParaRPr kumimoji="1" lang="en-US" altLang="ja-JP"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sp>
        <p:nvSpPr>
          <p:cNvPr id="29" name="テキスト ボックス 28">
            <a:extLst>
              <a:ext uri="{FF2B5EF4-FFF2-40B4-BE49-F238E27FC236}">
                <a16:creationId xmlns:a16="http://schemas.microsoft.com/office/drawing/2014/main" id="{EA6FC1E6-D496-496C-9584-F3A29CDCE619}"/>
              </a:ext>
            </a:extLst>
          </p:cNvPr>
          <p:cNvSpPr txBox="1"/>
          <p:nvPr/>
        </p:nvSpPr>
        <p:spPr>
          <a:xfrm>
            <a:off x="236599" y="5762749"/>
            <a:ext cx="8750958" cy="975744"/>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(*3) </a:t>
            </a: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国、地方公共団体及び事業者が保有する官民データのうち、国民誰もがインターネット等を通じて容易に利用（加工、編集、再配布等）できるよう、①営利目的、非営利目的を</a:t>
            </a:r>
            <a:endPar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問わず二次利用可能なルールが適用されたもの、②機械判読に適したもの、③無償で利用できるもの、のいずれの項目にも該当する形で公開されたデータ。（再掲）</a:t>
            </a:r>
            <a:endPar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(*4)    Evidence-Based Policy Making</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の略。証拠に基づく政策立案。政策の企画をその場限りのエピソードに頼るのではなく、政策目的を明確化したうえで合理的根拠（エビデンス）</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に基づくものとすること。（再掲）</a:t>
            </a:r>
          </a:p>
          <a:p>
            <a:pPr lvl="0">
              <a:defRPr/>
            </a:pP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(*11)  </a:t>
            </a: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ここでは、府が保有しているデータのうち、現在、府のホームページに公開していないデータをいう。なお、これらのうち、個人情報が含まれる場合であっても、</a:t>
            </a:r>
            <a:endPar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大阪府個人情報保護条例第</a:t>
            </a: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8</a:t>
            </a: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条第</a:t>
            </a: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項第</a:t>
            </a: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号における「</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個人情報の利用及び提供の制限」にかかる例外に挙げられている「学術研究目的」であれば、利活用が可能と</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されている（本人又は第三者の権利利益を不当に侵害するおそれがあると認められるときを除く）</a:t>
            </a:r>
            <a:r>
              <a:rPr kumimoji="1" lang="ja-JP" altLang="en-US" sz="800" b="0" i="0" u="none" strike="noStrike" kern="1200" cap="none" spc="0" normalizeH="0" baseline="0" noProof="0" dirty="0" err="1">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 name="グループ化 2">
            <a:extLst>
              <a:ext uri="{FF2B5EF4-FFF2-40B4-BE49-F238E27FC236}">
                <a16:creationId xmlns:a16="http://schemas.microsoft.com/office/drawing/2014/main" id="{73244B70-8B7D-4930-AA94-B395C35AE342}"/>
              </a:ext>
            </a:extLst>
          </p:cNvPr>
          <p:cNvGrpSpPr/>
          <p:nvPr/>
        </p:nvGrpSpPr>
        <p:grpSpPr>
          <a:xfrm>
            <a:off x="7483209" y="2839473"/>
            <a:ext cx="1438148" cy="1876916"/>
            <a:chOff x="5620776" y="2375149"/>
            <a:chExt cx="1438148" cy="1876916"/>
          </a:xfrm>
        </p:grpSpPr>
        <p:pic>
          <p:nvPicPr>
            <p:cNvPr id="32" name="図 31"/>
            <p:cNvPicPr/>
            <p:nvPr/>
          </p:nvPicPr>
          <p:blipFill rotWithShape="1">
            <a:blip r:embed="rId4"/>
            <a:srcRect l="10778" t="22589" r="64801" b="18427"/>
            <a:stretch/>
          </p:blipFill>
          <p:spPr bwMode="auto">
            <a:xfrm>
              <a:off x="5620776" y="2461365"/>
              <a:ext cx="1318685" cy="1790700"/>
            </a:xfrm>
            <a:prstGeom prst="rect">
              <a:avLst/>
            </a:prstGeom>
            <a:ln w="12700">
              <a:solidFill>
                <a:schemeClr val="accent4"/>
              </a:solidFill>
            </a:ln>
            <a:extLst>
              <a:ext uri="{53640926-AAD7-44D8-BBD7-CCE9431645EC}">
                <a14:shadowObscured xmlns:a14="http://schemas.microsoft.com/office/drawing/2010/main"/>
              </a:ext>
            </a:extLst>
          </p:spPr>
        </p:pic>
        <p:sp>
          <p:nvSpPr>
            <p:cNvPr id="34" name="四角形吹き出し 33"/>
            <p:cNvSpPr/>
            <p:nvPr/>
          </p:nvSpPr>
          <p:spPr>
            <a:xfrm>
              <a:off x="5924266" y="2375149"/>
              <a:ext cx="1134658" cy="166808"/>
            </a:xfrm>
            <a:prstGeom prst="wedgeRectCallout">
              <a:avLst>
                <a:gd name="adj1" fmla="val -38640"/>
                <a:gd name="adj2" fmla="val 84719"/>
              </a:avLst>
            </a:prstGeom>
            <a:solidFill>
              <a:schemeClr val="accent5">
                <a:lumMod val="40000"/>
                <a:lumOff val="60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掲載データを随時追加</a:t>
              </a:r>
              <a:endParaRPr kumimoji="1" lang="en-US" altLang="ja-JP"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grpSp>
      <p:grpSp>
        <p:nvGrpSpPr>
          <p:cNvPr id="4" name="グループ化 3">
            <a:extLst>
              <a:ext uri="{FF2B5EF4-FFF2-40B4-BE49-F238E27FC236}">
                <a16:creationId xmlns:a16="http://schemas.microsoft.com/office/drawing/2014/main" id="{1E70F34C-7145-4D2D-831F-6B59292532C0}"/>
              </a:ext>
            </a:extLst>
          </p:cNvPr>
          <p:cNvGrpSpPr/>
          <p:nvPr/>
        </p:nvGrpSpPr>
        <p:grpSpPr>
          <a:xfrm>
            <a:off x="4931849" y="2933945"/>
            <a:ext cx="2582820" cy="2287777"/>
            <a:chOff x="879017" y="2631414"/>
            <a:chExt cx="2754661" cy="2356668"/>
          </a:xfrm>
        </p:grpSpPr>
        <p:pic>
          <p:nvPicPr>
            <p:cNvPr id="31" name="図 30"/>
            <p:cNvPicPr/>
            <p:nvPr/>
          </p:nvPicPr>
          <p:blipFill rotWithShape="1">
            <a:blip r:embed="rId5"/>
            <a:srcRect l="9532" t="14120" r="42963" b="14783"/>
            <a:stretch/>
          </p:blipFill>
          <p:spPr bwMode="auto">
            <a:xfrm>
              <a:off x="879017" y="2631414"/>
              <a:ext cx="2565286" cy="2158476"/>
            </a:xfrm>
            <a:prstGeom prst="rect">
              <a:avLst/>
            </a:prstGeom>
            <a:ln w="12700">
              <a:solidFill>
                <a:schemeClr val="accent4"/>
              </a:solidFill>
            </a:ln>
            <a:extLst>
              <a:ext uri="{53640926-AAD7-44D8-BBD7-CCE9431645EC}">
                <a14:shadowObscured xmlns:a14="http://schemas.microsoft.com/office/drawing/2010/main"/>
              </a:ext>
            </a:extLst>
          </p:spPr>
        </p:pic>
        <p:sp>
          <p:nvSpPr>
            <p:cNvPr id="35" name="四角形吹き出し 34"/>
            <p:cNvSpPr/>
            <p:nvPr/>
          </p:nvSpPr>
          <p:spPr>
            <a:xfrm>
              <a:off x="1569810" y="4772427"/>
              <a:ext cx="2063868" cy="215655"/>
            </a:xfrm>
            <a:prstGeom prst="wedgeRectCallout">
              <a:avLst>
                <a:gd name="adj1" fmla="val -43312"/>
                <a:gd name="adj2" fmla="val -91890"/>
              </a:avLst>
            </a:prstGeom>
            <a:solidFill>
              <a:schemeClr val="accent5">
                <a:lumMod val="40000"/>
                <a:lumOff val="60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掲載データをカテゴリー分けし、検索を容易に</a:t>
              </a:r>
              <a:endParaRPr kumimoji="1" lang="en-US" altLang="ja-JP"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grpSp>
      <p:sp>
        <p:nvSpPr>
          <p:cNvPr id="22" name="角丸四角形 70">
            <a:extLst>
              <a:ext uri="{FF2B5EF4-FFF2-40B4-BE49-F238E27FC236}">
                <a16:creationId xmlns:a16="http://schemas.microsoft.com/office/drawing/2014/main" id="{EA2D24F1-C55F-41C7-9C00-981449B1CB98}"/>
              </a:ext>
            </a:extLst>
          </p:cNvPr>
          <p:cNvSpPr/>
          <p:nvPr/>
        </p:nvSpPr>
        <p:spPr>
          <a:xfrm>
            <a:off x="4799976" y="2584154"/>
            <a:ext cx="3128862" cy="230400"/>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オープンデータサイトのカタログ機能の充実</a:t>
            </a:r>
            <a:endPar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0" name="角丸四角形 70">
            <a:extLst>
              <a:ext uri="{FF2B5EF4-FFF2-40B4-BE49-F238E27FC236}">
                <a16:creationId xmlns:a16="http://schemas.microsoft.com/office/drawing/2014/main" id="{0E77B7DB-0D08-4EF8-8013-C4315BF8D578}"/>
              </a:ext>
            </a:extLst>
          </p:cNvPr>
          <p:cNvSpPr/>
          <p:nvPr/>
        </p:nvSpPr>
        <p:spPr>
          <a:xfrm>
            <a:off x="562767" y="2573905"/>
            <a:ext cx="2207062" cy="230101"/>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行政データの棚卸調査結果</a:t>
            </a:r>
          </a:p>
        </p:txBody>
      </p:sp>
      <p:sp>
        <p:nvSpPr>
          <p:cNvPr id="9" name="曲折矢印 8"/>
          <p:cNvSpPr/>
          <p:nvPr/>
        </p:nvSpPr>
        <p:spPr>
          <a:xfrm rot="16200000" flipV="1">
            <a:off x="4221838" y="4080759"/>
            <a:ext cx="303840" cy="2084224"/>
          </a:xfrm>
          <a:prstGeom prst="bentArrow">
            <a:avLst>
              <a:gd name="adj1" fmla="val 25000"/>
              <a:gd name="adj2" fmla="val 25000"/>
              <a:gd name="adj3" fmla="val 25000"/>
              <a:gd name="adj4" fmla="val 87500"/>
            </a:avLst>
          </a:prstGeom>
          <a:solidFill>
            <a:schemeClr val="accent5">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12" name="図 11"/>
          <p:cNvPicPr>
            <a:picLocks noChangeAspect="1"/>
          </p:cNvPicPr>
          <p:nvPr/>
        </p:nvPicPr>
        <p:blipFill>
          <a:blip r:embed="rId6"/>
          <a:stretch>
            <a:fillRect/>
          </a:stretch>
        </p:blipFill>
        <p:spPr>
          <a:xfrm>
            <a:off x="2748049" y="2521861"/>
            <a:ext cx="1727132" cy="443502"/>
          </a:xfrm>
          <a:prstGeom prst="rect">
            <a:avLst/>
          </a:prstGeom>
        </p:spPr>
      </p:pic>
      <p:pic>
        <p:nvPicPr>
          <p:cNvPr id="14" name="図 13"/>
          <p:cNvPicPr>
            <a:picLocks noChangeAspect="1"/>
          </p:cNvPicPr>
          <p:nvPr/>
        </p:nvPicPr>
        <p:blipFill rotWithShape="1">
          <a:blip r:embed="rId7"/>
          <a:srcRect b="13142"/>
          <a:stretch/>
        </p:blipFill>
        <p:spPr>
          <a:xfrm>
            <a:off x="401455" y="4280048"/>
            <a:ext cx="3030282" cy="1444207"/>
          </a:xfrm>
          <a:prstGeom prst="rect">
            <a:avLst/>
          </a:prstGeom>
        </p:spPr>
      </p:pic>
      <p:pic>
        <p:nvPicPr>
          <p:cNvPr id="23" name="図 22"/>
          <p:cNvPicPr>
            <a:picLocks noChangeAspect="1"/>
          </p:cNvPicPr>
          <p:nvPr/>
        </p:nvPicPr>
        <p:blipFill rotWithShape="1">
          <a:blip r:embed="rId8"/>
          <a:srcRect t="19786"/>
          <a:stretch/>
        </p:blipFill>
        <p:spPr>
          <a:xfrm>
            <a:off x="468226" y="3062449"/>
            <a:ext cx="2651021" cy="1215135"/>
          </a:xfrm>
          <a:prstGeom prst="rect">
            <a:avLst/>
          </a:prstGeom>
        </p:spPr>
      </p:pic>
      <p:sp>
        <p:nvSpPr>
          <p:cNvPr id="2" name="右矢印 1"/>
          <p:cNvSpPr/>
          <p:nvPr/>
        </p:nvSpPr>
        <p:spPr>
          <a:xfrm>
            <a:off x="1925452" y="3850653"/>
            <a:ext cx="271782" cy="249892"/>
          </a:xfrm>
          <a:prstGeom prst="rightArrow">
            <a:avLst/>
          </a:prstGeom>
          <a:solidFill>
            <a:schemeClr val="accent5">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6" name="テキスト ボックス 25"/>
          <p:cNvSpPr txBox="1"/>
          <p:nvPr/>
        </p:nvSpPr>
        <p:spPr>
          <a:xfrm>
            <a:off x="360102" y="859760"/>
            <a:ext cx="85612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オープンデータ</a:t>
            </a:r>
            <a:r>
              <a:rPr kumimoji="1" lang="ja-JP" altLang="en-US" sz="1400" b="1" i="0" u="none" strike="noStrike" kern="1200" cap="none" spc="0" normalizeH="0" baseline="30000" noProof="0" dirty="0">
                <a:ln>
                  <a:noFill/>
                </a:ln>
                <a:effectLst/>
                <a:uLnTx/>
                <a:uFillTx/>
                <a:latin typeface="メイリオ" panose="020B0604030504040204" pitchFamily="50" charset="-128"/>
                <a:ea typeface="メイリオ" panose="020B0604030504040204" pitchFamily="50" charset="-128"/>
                <a:cs typeface="+mn-cs"/>
              </a:rPr>
              <a:t>*</a:t>
            </a:r>
            <a:r>
              <a:rPr kumimoji="1" lang="en-US" altLang="ja-JP" sz="1400" b="1" i="0" u="none" strike="noStrike" kern="1200" cap="none" spc="0" normalizeH="0" baseline="30000" noProof="0" dirty="0">
                <a:ln>
                  <a:noFill/>
                </a:ln>
                <a:effectLst/>
                <a:uLnTx/>
                <a:uFillTx/>
                <a:latin typeface="メイリオ" panose="020B0604030504040204" pitchFamily="50" charset="-128"/>
                <a:ea typeface="メイリオ" panose="020B0604030504040204" pitchFamily="50" charset="-128"/>
                <a:cs typeface="+mn-cs"/>
              </a:rPr>
              <a:t>3</a:t>
            </a:r>
            <a:r>
              <a:rPr kumimoji="1" lang="ja-JP" altLang="en-US" sz="14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 </a:t>
            </a:r>
            <a:r>
              <a:rPr kumimoji="1" lang="en-US" altLang="ja-JP" sz="14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en-US" altLang="ja-JP" sz="105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スマートシティ戦略部 戦略推進室 戦略企画課</a:t>
            </a:r>
            <a:r>
              <a:rPr kumimoji="1" lang="en-US" altLang="ja-JP"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30" name="テキスト ボックス 29"/>
          <p:cNvSpPr txBox="1"/>
          <p:nvPr/>
        </p:nvSpPr>
        <p:spPr>
          <a:xfrm>
            <a:off x="2169466" y="3782529"/>
            <a:ext cx="26305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公開済みデータのうち、現在、オープンデータサイトに掲載のないデータについて、今後、サイトに掲載予定</a:t>
            </a:r>
            <a:endParaRPr kumimoji="1" lang="en-US" altLang="ja-JP" sz="9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6" name="正方形/長方形 5"/>
          <p:cNvSpPr/>
          <p:nvPr/>
        </p:nvSpPr>
        <p:spPr>
          <a:xfrm>
            <a:off x="713616" y="2870317"/>
            <a:ext cx="2160240" cy="213416"/>
          </a:xfrm>
          <a:prstGeom prst="rect">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府の行政データの保有状況</a:t>
            </a:r>
          </a:p>
        </p:txBody>
      </p:sp>
      <p:pic>
        <p:nvPicPr>
          <p:cNvPr id="38" name="図 37">
            <a:extLst>
              <a:ext uri="{FF2B5EF4-FFF2-40B4-BE49-F238E27FC236}">
                <a16:creationId xmlns:a16="http://schemas.microsoft.com/office/drawing/2014/main" id="{F48DF6E1-C7E2-4F62-83B8-8657EFD83B6C}"/>
              </a:ext>
            </a:extLst>
          </p:cNvPr>
          <p:cNvPicPr>
            <a:picLocks noChangeAspect="1"/>
          </p:cNvPicPr>
          <p:nvPr/>
        </p:nvPicPr>
        <p:blipFill rotWithShape="1">
          <a:blip r:embed="rId9"/>
          <a:srcRect l="60943" t="41838" r="19129" b="20987"/>
          <a:stretch/>
        </p:blipFill>
        <p:spPr bwMode="auto">
          <a:xfrm>
            <a:off x="7768342" y="4323730"/>
            <a:ext cx="1075055" cy="1127760"/>
          </a:xfrm>
          <a:prstGeom prst="rect">
            <a:avLst/>
          </a:prstGeom>
          <a:ln w="12700" cap="flat" cmpd="sng" algn="ctr">
            <a:solidFill>
              <a:schemeClr val="accent4"/>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33" name="四角形吹き出し 32"/>
          <p:cNvSpPr/>
          <p:nvPr/>
        </p:nvSpPr>
        <p:spPr>
          <a:xfrm>
            <a:off x="6616818" y="5426933"/>
            <a:ext cx="2257553" cy="189281"/>
          </a:xfrm>
          <a:prstGeom prst="wedgeRectCallout">
            <a:avLst>
              <a:gd name="adj1" fmla="val -3804"/>
              <a:gd name="adj2" fmla="val -98270"/>
            </a:avLst>
          </a:prstGeom>
          <a:solidFill>
            <a:schemeClr val="accent5">
              <a:lumMod val="40000"/>
              <a:lumOff val="60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オープンデータの活用事例を掲載できる機能も付加</a:t>
            </a:r>
            <a:endParaRPr kumimoji="1" lang="en-US" altLang="ja-JP"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cxnSp>
        <p:nvCxnSpPr>
          <p:cNvPr id="7" name="直線コネクタ 6"/>
          <p:cNvCxnSpPr/>
          <p:nvPr/>
        </p:nvCxnSpPr>
        <p:spPr>
          <a:xfrm>
            <a:off x="1106615" y="4716389"/>
            <a:ext cx="225025" cy="42280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9827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61303" y="416026"/>
            <a:ext cx="8839822" cy="6341487"/>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◆データの利活用の推進②</a:t>
            </a:r>
            <a:endParaRPr kumimoji="1" lang="en-US" altLang="ja-JP" sz="1600" b="1"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236599" y="34235"/>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＜参考事例３＞</a:t>
            </a:r>
          </a:p>
        </p:txBody>
      </p:sp>
      <p:sp>
        <p:nvSpPr>
          <p:cNvPr id="28" name="正方形/長方形 27"/>
          <p:cNvSpPr/>
          <p:nvPr/>
        </p:nvSpPr>
        <p:spPr>
          <a:xfrm>
            <a:off x="8432528" y="6516589"/>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0" name="テキスト ボックス 69"/>
          <p:cNvSpPr txBox="1"/>
          <p:nvPr/>
        </p:nvSpPr>
        <p:spPr>
          <a:xfrm>
            <a:off x="623634" y="1161813"/>
            <a:ext cx="8132930" cy="992579"/>
          </a:xfrm>
          <a:prstGeom prst="rect">
            <a:avLst/>
          </a:prstGeom>
          <a:noFill/>
        </p:spPr>
        <p:txBody>
          <a:bodyPr wrap="square" rtlCol="0">
            <a:spAutoFit/>
          </a:bodyPr>
          <a:lstStyle/>
          <a:p>
            <a:pPr lvl="0">
              <a:defRPr/>
            </a:pPr>
            <a:r>
              <a:rPr lang="ja-JP" altLang="en-US" sz="1200" dirty="0">
                <a:solidFill>
                  <a:prstClr val="black"/>
                </a:solidFill>
                <a:latin typeface="メイリオ" panose="020B0604030504040204" pitchFamily="50" charset="-128"/>
                <a:ea typeface="メイリオ" panose="020B0604030504040204" pitchFamily="50" charset="-128"/>
              </a:rPr>
              <a:t>・公民の様々なデータの流通・連携を促進し、府民の利便性向上につながるサービスの創出等につなげていくため、</a:t>
            </a:r>
            <a:endParaRPr lang="en-US" altLang="ja-JP" sz="1200" dirty="0">
              <a:solidFill>
                <a:prstClr val="black"/>
              </a:solidFill>
              <a:latin typeface="メイリオ" panose="020B0604030504040204" pitchFamily="50" charset="-128"/>
              <a:ea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rPr>
              <a:t>　スマートシティの実現に不可欠な社会インフラである、データ連携基盤を整備。</a:t>
            </a:r>
            <a:endParaRPr lang="en-US" altLang="ja-JP" sz="1200" dirty="0">
              <a:solidFill>
                <a:prstClr val="black"/>
              </a:solidFill>
              <a:latin typeface="メイリオ" panose="020B0604030504040204" pitchFamily="50" charset="-128"/>
              <a:ea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rPr>
              <a:t>・令和</a:t>
            </a:r>
            <a:r>
              <a:rPr lang="en-US" altLang="ja-JP" sz="1200" dirty="0">
                <a:solidFill>
                  <a:prstClr val="black"/>
                </a:solidFill>
                <a:latin typeface="メイリオ" panose="020B0604030504040204" pitchFamily="50" charset="-128"/>
                <a:ea typeface="メイリオ" panose="020B0604030504040204" pitchFamily="50" charset="-128"/>
              </a:rPr>
              <a:t>4</a:t>
            </a:r>
            <a:r>
              <a:rPr lang="ja-JP" altLang="en-US" sz="1200" dirty="0">
                <a:solidFill>
                  <a:prstClr val="black"/>
                </a:solidFill>
                <a:latin typeface="メイリオ" panose="020B0604030504040204" pitchFamily="50" charset="-128"/>
                <a:ea typeface="メイリオ" panose="020B0604030504040204" pitchFamily="50" charset="-128"/>
              </a:rPr>
              <a:t>年度は、国によるスーパーシティ型国家戦略特別区域の指定後に、スーパーシティにおけるデータ連携等を</a:t>
            </a:r>
            <a:endParaRPr lang="en-US" altLang="ja-JP" sz="1200" dirty="0">
              <a:solidFill>
                <a:prstClr val="black"/>
              </a:solidFill>
              <a:latin typeface="メイリオ" panose="020B0604030504040204" pitchFamily="50" charset="-128"/>
              <a:ea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rPr>
              <a:t>　行うためのシステムを構築。順次機能拡張をめざす。</a:t>
            </a:r>
          </a:p>
          <a:p>
            <a:pPr lvl="0" algn="r">
              <a:defRPr/>
            </a:pPr>
            <a:r>
              <a:rPr lang="ja-JP" altLang="en-US" sz="1050" dirty="0">
                <a:solidFill>
                  <a:prstClr val="black"/>
                </a:solidFill>
                <a:latin typeface="メイリオ" panose="020B0604030504040204" pitchFamily="50" charset="-128"/>
                <a:ea typeface="メイリオ" panose="020B0604030504040204" pitchFamily="50" charset="-128"/>
              </a:rPr>
              <a:t>* </a:t>
            </a:r>
            <a:r>
              <a:rPr lang="en-US" altLang="ja-JP" sz="1050" dirty="0">
                <a:solidFill>
                  <a:prstClr val="black"/>
                </a:solidFill>
                <a:latin typeface="メイリオ" panose="020B0604030504040204" pitchFamily="50" charset="-128"/>
                <a:ea typeface="メイリオ" panose="020B0604030504040204" pitchFamily="50" charset="-128"/>
              </a:rPr>
              <a:t>ORDEN</a:t>
            </a:r>
            <a:r>
              <a:rPr lang="ja-JP" altLang="en-US" sz="1050" dirty="0">
                <a:solidFill>
                  <a:prstClr val="black"/>
                </a:solidFill>
                <a:latin typeface="メイリオ" panose="020B0604030504040204" pitchFamily="50" charset="-128"/>
                <a:ea typeface="メイリオ" panose="020B0604030504040204" pitchFamily="50" charset="-128"/>
              </a:rPr>
              <a:t>（オルデン）とは</a:t>
            </a:r>
            <a:r>
              <a:rPr lang="en-US" altLang="ja-JP" sz="1050" dirty="0">
                <a:solidFill>
                  <a:prstClr val="black"/>
                </a:solidFill>
                <a:latin typeface="メイリオ" panose="020B0604030504040204" pitchFamily="50" charset="-128"/>
                <a:ea typeface="メイリオ" panose="020B0604030504040204" pitchFamily="50" charset="-128"/>
              </a:rPr>
              <a:t>…『Osaka Regional Data Exchange Network』</a:t>
            </a:r>
            <a:r>
              <a:rPr lang="ja-JP" altLang="en-US" sz="1050" dirty="0">
                <a:solidFill>
                  <a:prstClr val="black"/>
                </a:solidFill>
                <a:latin typeface="メイリオ" panose="020B0604030504040204" pitchFamily="50" charset="-128"/>
                <a:ea typeface="メイリオ" panose="020B0604030504040204" pitchFamily="50" charset="-128"/>
              </a:rPr>
              <a:t>の頭文字</a:t>
            </a:r>
          </a:p>
        </p:txBody>
      </p:sp>
      <p:sp>
        <p:nvSpPr>
          <p:cNvPr id="26" name="テキスト ボックス 25"/>
          <p:cNvSpPr txBox="1"/>
          <p:nvPr/>
        </p:nvSpPr>
        <p:spPr>
          <a:xfrm>
            <a:off x="360102" y="859760"/>
            <a:ext cx="85612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大阪広域データ連携基盤（</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ORDEN</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）の整備</a:t>
            </a:r>
            <a:r>
              <a:rPr kumimoji="1" lang="ja-JP" altLang="en-US" sz="14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 </a:t>
            </a:r>
            <a:r>
              <a:rPr kumimoji="1" lang="en-US" altLang="ja-JP" sz="14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en-US" altLang="ja-JP" sz="105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スマートシティ戦略部 戦略推進室 戦略企画課</a:t>
            </a:r>
            <a:r>
              <a:rPr kumimoji="1" lang="en-US" altLang="ja-JP"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56" name="角丸四角形 55"/>
          <p:cNvSpPr/>
          <p:nvPr/>
        </p:nvSpPr>
        <p:spPr>
          <a:xfrm>
            <a:off x="552143" y="5387098"/>
            <a:ext cx="1764000" cy="216000"/>
          </a:xfrm>
          <a:prstGeom prst="roundRect">
            <a:avLst/>
          </a:prstGeom>
          <a:noFill/>
          <a:ln w="31750" cap="flat" cmpd="sng" algn="ctr">
            <a:solidFill>
              <a:schemeClr val="accent1"/>
            </a:solidFill>
            <a:prstDash val="solid"/>
            <a:miter lim="800000"/>
          </a:ln>
          <a:effectLst/>
        </p:spPr>
        <p:txBody>
          <a:bodyPr vert="horz" lIns="36000" rIns="36000" rtlCol="0" anchor="ctr"/>
          <a:lstStyle/>
          <a:p>
            <a:pPr lvl="0" algn="ctr" defTabSz="457189">
              <a:defRPr/>
            </a:pPr>
            <a:r>
              <a:rPr kumimoji="0" lang="ja-JP" altLang="en-US" sz="1100" b="1" kern="0" dirty="0">
                <a:solidFill>
                  <a:srgbClr val="5B9BD5"/>
                </a:solidFill>
                <a:latin typeface="Meiryo UI" panose="020B0604030504040204" pitchFamily="50" charset="-128"/>
                <a:ea typeface="Meiryo UI" panose="020B0604030504040204" pitchFamily="50" charset="-128"/>
              </a:rPr>
              <a:t>今後のスケジュール（予定）</a:t>
            </a:r>
          </a:p>
        </p:txBody>
      </p:sp>
      <p:sp>
        <p:nvSpPr>
          <p:cNvPr id="54" name="角丸四角形 53"/>
          <p:cNvSpPr/>
          <p:nvPr/>
        </p:nvSpPr>
        <p:spPr>
          <a:xfrm>
            <a:off x="549190" y="2033845"/>
            <a:ext cx="1548000" cy="216000"/>
          </a:xfrm>
          <a:prstGeom prst="roundRect">
            <a:avLst/>
          </a:prstGeom>
          <a:noFill/>
          <a:ln w="31750" cap="flat" cmpd="sng" algn="ctr">
            <a:solidFill>
              <a:schemeClr val="accent1"/>
            </a:solidFill>
            <a:prstDash val="solid"/>
            <a:miter lim="800000"/>
          </a:ln>
          <a:effectLst/>
        </p:spPr>
        <p:txBody>
          <a:bodyPr vert="horz" lIns="36000" rIns="36000" rtlCol="0" anchor="ctr"/>
          <a:lstStyle/>
          <a:p>
            <a:pPr lvl="0" algn="ctr" defTabSz="457189">
              <a:defRPr/>
            </a:pPr>
            <a:r>
              <a:rPr kumimoji="0" lang="ja-JP" altLang="en-US" sz="1100" b="1" kern="0" dirty="0">
                <a:solidFill>
                  <a:srgbClr val="5B9BD5"/>
                </a:solidFill>
                <a:latin typeface="Meiryo UI" panose="020B0604030504040204" pitchFamily="50" charset="-128"/>
                <a:ea typeface="Meiryo UI" panose="020B0604030504040204" pitchFamily="50" charset="-128"/>
              </a:rPr>
              <a:t>令和</a:t>
            </a:r>
            <a:r>
              <a:rPr kumimoji="0" lang="en-US" altLang="ja-JP" sz="1100" b="1" kern="0" dirty="0">
                <a:solidFill>
                  <a:srgbClr val="5B9BD5"/>
                </a:solidFill>
                <a:latin typeface="Meiryo UI" panose="020B0604030504040204" pitchFamily="50" charset="-128"/>
                <a:ea typeface="Meiryo UI" panose="020B0604030504040204" pitchFamily="50" charset="-128"/>
              </a:rPr>
              <a:t>4</a:t>
            </a:r>
            <a:r>
              <a:rPr kumimoji="0" lang="ja-JP" altLang="en-US" sz="1100" b="1" kern="0" dirty="0">
                <a:solidFill>
                  <a:srgbClr val="5B9BD5"/>
                </a:solidFill>
                <a:latin typeface="Meiryo UI" panose="020B0604030504040204" pitchFamily="50" charset="-128"/>
                <a:ea typeface="Meiryo UI" panose="020B0604030504040204" pitchFamily="50" charset="-128"/>
              </a:rPr>
              <a:t>年度の整備内容</a:t>
            </a:r>
          </a:p>
        </p:txBody>
      </p:sp>
      <p:sp>
        <p:nvSpPr>
          <p:cNvPr id="57" name="テキスト ボックス 56"/>
          <p:cNvSpPr txBox="1"/>
          <p:nvPr/>
        </p:nvSpPr>
        <p:spPr>
          <a:xfrm>
            <a:off x="701570" y="2258870"/>
            <a:ext cx="8064499" cy="1071744"/>
          </a:xfrm>
          <a:prstGeom prst="rect">
            <a:avLst/>
          </a:prstGeom>
          <a:noFill/>
          <a:ln w="9525">
            <a:noFill/>
          </a:ln>
        </p:spPr>
        <p:txBody>
          <a:bodyPr wrap="square" rtlCol="0">
            <a:noAutofit/>
          </a:bodyPr>
          <a:lstStyle/>
          <a:p>
            <a:pPr>
              <a:lnSpc>
                <a:spcPts val="1200"/>
              </a:lnSpc>
            </a:pPr>
            <a:r>
              <a:rPr lang="ja-JP" altLang="en-US" sz="1100" b="1" dirty="0">
                <a:latin typeface="Meiryo UI" panose="020B0604030504040204" pitchFamily="50" charset="-128"/>
                <a:ea typeface="Meiryo UI" panose="020B0604030504040204" pitchFamily="50" charset="-128"/>
              </a:rPr>
              <a:t>①コミュニケーション基盤</a:t>
            </a:r>
          </a:p>
          <a:p>
            <a:pPr>
              <a:lnSpc>
                <a:spcPts val="1200"/>
              </a:lnSpc>
            </a:pPr>
            <a:r>
              <a:rPr lang="ja-JP" altLang="en-US" sz="1100" dirty="0">
                <a:latin typeface="Meiryo UI" panose="020B0604030504040204" pitchFamily="50" charset="-128"/>
                <a:ea typeface="Meiryo UI" panose="020B0604030504040204" pitchFamily="50" charset="-128"/>
              </a:rPr>
              <a:t>　 オプトイン（個人情報の取得に係る本人の同意）による</a:t>
            </a:r>
            <a:r>
              <a:rPr lang="en-US" altLang="ja-JP" sz="1100" dirty="0">
                <a:latin typeface="Meiryo UI" panose="020B0604030504040204" pitchFamily="50" charset="-128"/>
                <a:ea typeface="Meiryo UI" panose="020B0604030504040204" pitchFamily="50" charset="-128"/>
              </a:rPr>
              <a:t>ID</a:t>
            </a:r>
            <a:r>
              <a:rPr lang="ja-JP" altLang="en-US" sz="1100" dirty="0">
                <a:latin typeface="Meiryo UI" panose="020B0604030504040204" pitchFamily="50" charset="-128"/>
                <a:ea typeface="Meiryo UI" panose="020B0604030504040204" pitchFamily="50" charset="-128"/>
              </a:rPr>
              <a:t>登録及び個人のニーズに合わせたパーソナライズサービスを提供するためのインター</a:t>
            </a:r>
            <a:endParaRPr lang="en-US" altLang="ja-JP" sz="1100" dirty="0">
              <a:latin typeface="Meiryo UI" panose="020B0604030504040204" pitchFamily="50" charset="-128"/>
              <a:ea typeface="Meiryo UI" panose="020B0604030504040204" pitchFamily="50" charset="-128"/>
            </a:endParaRPr>
          </a:p>
          <a:p>
            <a:pPr>
              <a:lnSpc>
                <a:spcPts val="1200"/>
              </a:lnSpc>
            </a:pPr>
            <a:r>
              <a:rPr lang="en-US" altLang="ja-JP" sz="11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フェースを整備</a:t>
            </a:r>
          </a:p>
          <a:p>
            <a:pPr>
              <a:lnSpc>
                <a:spcPts val="500"/>
              </a:lnSpc>
            </a:pPr>
            <a:r>
              <a:rPr lang="ja-JP" altLang="en-US" sz="1100" dirty="0">
                <a:latin typeface="Meiryo UI" panose="020B0604030504040204" pitchFamily="50" charset="-128"/>
                <a:ea typeface="Meiryo UI" panose="020B0604030504040204" pitchFamily="50" charset="-128"/>
              </a:rPr>
              <a:t>　</a:t>
            </a:r>
          </a:p>
          <a:p>
            <a:pPr>
              <a:lnSpc>
                <a:spcPts val="1200"/>
              </a:lnSpc>
            </a:pPr>
            <a:r>
              <a:rPr lang="ja-JP" altLang="en-US" sz="1100" b="1" dirty="0">
                <a:latin typeface="Meiryo UI" panose="020B0604030504040204" pitchFamily="50" charset="-128"/>
                <a:ea typeface="Meiryo UI" panose="020B0604030504040204" pitchFamily="50" charset="-128"/>
              </a:rPr>
              <a:t>②データ連携基盤　＜令和</a:t>
            </a:r>
            <a:r>
              <a:rPr lang="en-US" altLang="ja-JP" sz="1100" b="1" dirty="0">
                <a:latin typeface="Meiryo UI" panose="020B0604030504040204" pitchFamily="50" charset="-128"/>
                <a:ea typeface="Meiryo UI" panose="020B0604030504040204" pitchFamily="50" charset="-128"/>
              </a:rPr>
              <a:t>4</a:t>
            </a:r>
            <a:r>
              <a:rPr lang="ja-JP" altLang="en-US" sz="1100" b="1" dirty="0">
                <a:latin typeface="Meiryo UI" panose="020B0604030504040204" pitchFamily="50" charset="-128"/>
                <a:ea typeface="Meiryo UI" panose="020B0604030504040204" pitchFamily="50" charset="-128"/>
              </a:rPr>
              <a:t>年度は一部機能の整備＞</a:t>
            </a:r>
            <a:endParaRPr lang="en-US" altLang="ja-JP" sz="1100" dirty="0">
              <a:latin typeface="Meiryo UI" panose="020B0604030504040204" pitchFamily="50" charset="-128"/>
              <a:ea typeface="Meiryo UI" panose="020B0604030504040204" pitchFamily="50" charset="-128"/>
            </a:endParaRPr>
          </a:p>
          <a:p>
            <a:pPr>
              <a:lnSpc>
                <a:spcPts val="1200"/>
              </a:lnSpc>
            </a:pPr>
            <a:r>
              <a:rPr lang="ja-JP" altLang="en-US" sz="1100" dirty="0">
                <a:latin typeface="Meiryo UI" panose="020B0604030504040204" pitchFamily="50" charset="-128"/>
                <a:ea typeface="Meiryo UI" panose="020B0604030504040204" pitchFamily="50" charset="-128"/>
              </a:rPr>
              <a:t>   公民が持つヒト・モノの多様なデータを連携・流通させ、異なる主体</a:t>
            </a:r>
            <a:r>
              <a:rPr lang="ja-JP" altLang="en-US" sz="1100" spc="-40" dirty="0">
                <a:latin typeface="Meiryo UI" panose="020B0604030504040204" pitchFamily="50" charset="-128"/>
                <a:ea typeface="Meiryo UI" panose="020B0604030504040204" pitchFamily="50" charset="-128"/>
              </a:rPr>
              <a:t>、異なるサービス間でのデータ共有によるサービスの高度化を実現するための</a:t>
            </a:r>
            <a:endParaRPr lang="en-US" altLang="ja-JP" sz="1100" spc="-40" dirty="0">
              <a:latin typeface="Meiryo UI" panose="020B0604030504040204" pitchFamily="50" charset="-128"/>
              <a:ea typeface="Meiryo UI" panose="020B0604030504040204" pitchFamily="50" charset="-128"/>
            </a:endParaRPr>
          </a:p>
          <a:p>
            <a:pPr>
              <a:lnSpc>
                <a:spcPts val="1200"/>
              </a:lnSpc>
            </a:pPr>
            <a:r>
              <a:rPr lang="en-US" altLang="ja-JP" sz="1100" spc="-40" dirty="0">
                <a:latin typeface="Meiryo UI" panose="020B0604030504040204" pitchFamily="50" charset="-128"/>
                <a:ea typeface="Meiryo UI" panose="020B0604030504040204" pitchFamily="50" charset="-128"/>
              </a:rPr>
              <a:t>   </a:t>
            </a:r>
            <a:r>
              <a:rPr lang="ja-JP" altLang="en-US" sz="1100" spc="-40" dirty="0">
                <a:latin typeface="Meiryo UI" panose="020B0604030504040204" pitchFamily="50" charset="-128"/>
                <a:ea typeface="Meiryo UI" panose="020B0604030504040204" pitchFamily="50" charset="-128"/>
              </a:rPr>
              <a:t>基盤を整備</a:t>
            </a:r>
          </a:p>
        </p:txBody>
      </p:sp>
      <p:sp>
        <p:nvSpPr>
          <p:cNvPr id="61" name="正方形/長方形 60"/>
          <p:cNvSpPr/>
          <p:nvPr/>
        </p:nvSpPr>
        <p:spPr>
          <a:xfrm>
            <a:off x="1726990" y="3207426"/>
            <a:ext cx="1899905" cy="230832"/>
          </a:xfrm>
          <a:prstGeom prst="rect">
            <a:avLst/>
          </a:prstGeom>
        </p:spPr>
        <p:txBody>
          <a:bodyPr wrap="square">
            <a:spAutoFit/>
          </a:bodyPr>
          <a:lstStyle/>
          <a:p>
            <a:r>
              <a:rPr kumimoji="1" lang="ja-JP" altLang="en-US" sz="900" b="1" dirty="0">
                <a:latin typeface="メイリオ" panose="020B0604030504040204" pitchFamily="50" charset="-128"/>
                <a:ea typeface="メイリオ" panose="020B0604030504040204" pitchFamily="50" charset="-128"/>
              </a:rPr>
              <a:t>＜</a:t>
            </a:r>
            <a:r>
              <a:rPr kumimoji="1" lang="en-US" altLang="ja-JP" sz="900" b="1" dirty="0">
                <a:latin typeface="メイリオ" panose="020B0604030504040204" pitchFamily="50" charset="-128"/>
                <a:ea typeface="メイリオ" panose="020B0604030504040204" pitchFamily="50" charset="-128"/>
              </a:rPr>
              <a:t>ORDEN</a:t>
            </a:r>
            <a:r>
              <a:rPr kumimoji="1" lang="ja-JP" altLang="en-US" sz="900" b="1" dirty="0">
                <a:latin typeface="メイリオ" panose="020B0604030504040204" pitchFamily="50" charset="-128"/>
                <a:ea typeface="メイリオ" panose="020B0604030504040204" pitchFamily="50" charset="-128"/>
              </a:rPr>
              <a:t>の構造（イメージ）＞</a:t>
            </a:r>
          </a:p>
        </p:txBody>
      </p:sp>
      <p:grpSp>
        <p:nvGrpSpPr>
          <p:cNvPr id="4" name="グループ化 3"/>
          <p:cNvGrpSpPr/>
          <p:nvPr/>
        </p:nvGrpSpPr>
        <p:grpSpPr>
          <a:xfrm>
            <a:off x="971600" y="3444073"/>
            <a:ext cx="3455481" cy="1672257"/>
            <a:chOff x="971600" y="3646953"/>
            <a:chExt cx="3455481" cy="1672257"/>
          </a:xfrm>
        </p:grpSpPr>
        <p:sp>
          <p:nvSpPr>
            <p:cNvPr id="122" name="正方形/長方形 121"/>
            <p:cNvSpPr/>
            <p:nvPr/>
          </p:nvSpPr>
          <p:spPr>
            <a:xfrm>
              <a:off x="1608181" y="3646953"/>
              <a:ext cx="431800" cy="367665"/>
            </a:xfrm>
            <a:prstGeom prst="rect">
              <a:avLst/>
            </a:prstGeom>
            <a:ln w="9525"/>
          </p:spPr>
          <p:style>
            <a:lnRef idx="2">
              <a:schemeClr val="dk1"/>
            </a:lnRef>
            <a:fillRef idx="1">
              <a:schemeClr val="lt1"/>
            </a:fillRef>
            <a:effectRef idx="0">
              <a:schemeClr val="dk1"/>
            </a:effectRef>
            <a:fontRef idx="minor">
              <a:schemeClr val="dk1"/>
            </a:fontRef>
          </p:style>
          <p:txBody>
            <a:bodyPr wrap="square" lIns="36000" tIns="36000" rIns="36000" rtlCol="0" anchor="t">
              <a:noAutofit/>
            </a:bodyPr>
            <a:lstStyle/>
            <a:p>
              <a:pPr algn="ctr">
                <a:lnSpc>
                  <a:spcPts val="600"/>
                </a:lnSpc>
                <a:spcAft>
                  <a:spcPts val="0"/>
                </a:spcAft>
              </a:pPr>
              <a:r>
                <a:rPr lang="ja-JP" sz="600" b="1" kern="1200" spc="-60" dirty="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ルート</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ctr">
                <a:lnSpc>
                  <a:spcPts val="600"/>
                </a:lnSpc>
                <a:spcAft>
                  <a:spcPts val="0"/>
                </a:spcAft>
              </a:pPr>
              <a:r>
                <a:rPr lang="ja-JP" sz="600" b="1" kern="1200" spc="-60" dirty="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最適化</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23" name="正方形/長方形 122"/>
            <p:cNvSpPr/>
            <p:nvPr/>
          </p:nvSpPr>
          <p:spPr>
            <a:xfrm>
              <a:off x="3953236" y="3646953"/>
              <a:ext cx="431800" cy="367665"/>
            </a:xfrm>
            <a:prstGeom prst="rect">
              <a:avLst/>
            </a:prstGeom>
            <a:ln w="9525"/>
          </p:spPr>
          <p:style>
            <a:lnRef idx="2">
              <a:schemeClr val="dk1"/>
            </a:lnRef>
            <a:fillRef idx="1">
              <a:schemeClr val="lt1"/>
            </a:fillRef>
            <a:effectRef idx="0">
              <a:schemeClr val="dk1"/>
            </a:effectRef>
            <a:fontRef idx="minor">
              <a:schemeClr val="dk1"/>
            </a:fontRef>
          </p:style>
          <p:txBody>
            <a:bodyPr wrap="square" lIns="36000" tIns="36000" rIns="36000" rtlCol="0" anchor="t">
              <a:noAutofit/>
            </a:bodyPr>
            <a:lstStyle/>
            <a:p>
              <a:pPr algn="ctr">
                <a:lnSpc>
                  <a:spcPts val="600"/>
                </a:lnSpc>
                <a:spcAft>
                  <a:spcPts val="0"/>
                </a:spcAft>
              </a:pPr>
              <a:r>
                <a:rPr lang="ja-JP" sz="600" b="1" kern="1200" spc="-60" dirty="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行政</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ctr">
                <a:lnSpc>
                  <a:spcPts val="600"/>
                </a:lnSpc>
                <a:spcAft>
                  <a:spcPts val="0"/>
                </a:spcAft>
              </a:pPr>
              <a:r>
                <a:rPr lang="ja-JP" sz="600" b="1" kern="1200" spc="-60" dirty="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手続</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24" name="正方形/長方形 123"/>
            <p:cNvSpPr/>
            <p:nvPr/>
          </p:nvSpPr>
          <p:spPr>
            <a:xfrm>
              <a:off x="3485241" y="3646953"/>
              <a:ext cx="431800" cy="367665"/>
            </a:xfrm>
            <a:prstGeom prst="rect">
              <a:avLst/>
            </a:prstGeom>
            <a:ln w="9525"/>
          </p:spPr>
          <p:style>
            <a:lnRef idx="2">
              <a:schemeClr val="dk1"/>
            </a:lnRef>
            <a:fillRef idx="1">
              <a:schemeClr val="lt1"/>
            </a:fillRef>
            <a:effectRef idx="0">
              <a:schemeClr val="dk1"/>
            </a:effectRef>
            <a:fontRef idx="minor">
              <a:schemeClr val="dk1"/>
            </a:fontRef>
          </p:style>
          <p:txBody>
            <a:bodyPr wrap="square" lIns="36000" tIns="36000" rIns="36000" rtlCol="0" anchor="t">
              <a:noAutofit/>
            </a:bodyPr>
            <a:lstStyle/>
            <a:p>
              <a:pPr algn="ctr">
                <a:lnSpc>
                  <a:spcPts val="600"/>
                </a:lnSpc>
                <a:spcAft>
                  <a:spcPts val="0"/>
                </a:spcAft>
              </a:pPr>
              <a:r>
                <a:rPr lang="ja-JP" sz="600" b="1" kern="1200" spc="-60" dirty="0">
                  <a:solidFill>
                    <a:schemeClr val="tx1"/>
                  </a:solidFill>
                  <a:effectLst/>
                  <a:latin typeface="ＭＳ 明朝" panose="02020609040205080304" pitchFamily="17" charset="-128"/>
                  <a:ea typeface="メイリオ" panose="020B0604030504040204" pitchFamily="50" charset="-128"/>
                  <a:cs typeface="Times New Roman" panose="02020603050405020304" pitchFamily="18" charset="0"/>
                </a:rPr>
                <a:t>子育て</a:t>
              </a:r>
              <a:endParaRPr lang="en-US" altLang="ja-JP" sz="600" b="1" kern="1200" spc="-60" dirty="0">
                <a:solidFill>
                  <a:schemeClr val="tx1"/>
                </a:solidFill>
                <a:effectLst/>
                <a:latin typeface="ＭＳ 明朝" panose="02020609040205080304" pitchFamily="17" charset="-128"/>
                <a:ea typeface="メイリオ" panose="020B0604030504040204" pitchFamily="50" charset="-128"/>
                <a:cs typeface="Times New Roman" panose="02020603050405020304" pitchFamily="18" charset="0"/>
              </a:endParaRPr>
            </a:p>
            <a:p>
              <a:pPr algn="ctr">
                <a:lnSpc>
                  <a:spcPts val="600"/>
                </a:lnSpc>
                <a:spcAft>
                  <a:spcPts val="0"/>
                </a:spcAft>
              </a:pPr>
              <a:r>
                <a:rPr lang="ja-JP" altLang="en-US" sz="600" b="1" kern="1200" spc="-60" dirty="0">
                  <a:solidFill>
                    <a:schemeClr val="tx1"/>
                  </a:solidFill>
                  <a:effectLst/>
                  <a:latin typeface="ＭＳ 明朝" panose="02020609040205080304" pitchFamily="17" charset="-128"/>
                  <a:ea typeface="メイリオ" panose="020B0604030504040204" pitchFamily="50" charset="-128"/>
                  <a:cs typeface="Times New Roman" panose="02020603050405020304" pitchFamily="18" charset="0"/>
                </a:rPr>
                <a:t>支援</a:t>
              </a:r>
              <a:endParaRPr lang="ja-JP" sz="1200" kern="100" spc="-6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algn="ctr">
                <a:lnSpc>
                  <a:spcPts val="600"/>
                </a:lnSpc>
                <a:spcAft>
                  <a:spcPts val="0"/>
                </a:spcAft>
              </a:pPr>
              <a:endParaRPr lang="ja-JP" sz="1200" kern="100" spc="-6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25" name="正方形/長方形 124"/>
            <p:cNvSpPr/>
            <p:nvPr/>
          </p:nvSpPr>
          <p:spPr>
            <a:xfrm>
              <a:off x="3012166" y="3646953"/>
              <a:ext cx="431800" cy="367665"/>
            </a:xfrm>
            <a:prstGeom prst="rect">
              <a:avLst/>
            </a:prstGeom>
            <a:ln w="9525"/>
          </p:spPr>
          <p:style>
            <a:lnRef idx="2">
              <a:schemeClr val="dk1"/>
            </a:lnRef>
            <a:fillRef idx="1">
              <a:schemeClr val="lt1"/>
            </a:fillRef>
            <a:effectRef idx="0">
              <a:schemeClr val="dk1"/>
            </a:effectRef>
            <a:fontRef idx="minor">
              <a:schemeClr val="dk1"/>
            </a:fontRef>
          </p:style>
          <p:txBody>
            <a:bodyPr wrap="square" lIns="36000" tIns="36000" rIns="36000" rtlCol="0" anchor="t">
              <a:noAutofit/>
            </a:bodyPr>
            <a:lstStyle/>
            <a:p>
              <a:pPr algn="ctr">
                <a:lnSpc>
                  <a:spcPts val="600"/>
                </a:lnSpc>
                <a:spcAft>
                  <a:spcPts val="0"/>
                </a:spcAft>
              </a:pPr>
              <a:r>
                <a:rPr lang="ja-JP" sz="600" b="1" kern="1200" spc="-6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大阪</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a:p>
              <a:pPr algn="ctr">
                <a:lnSpc>
                  <a:spcPts val="600"/>
                </a:lnSpc>
                <a:spcAft>
                  <a:spcPts val="0"/>
                </a:spcAft>
              </a:pPr>
              <a:r>
                <a:rPr lang="ja-JP" sz="600" b="1" kern="1200" spc="-6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観光</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26" name="正方形/長方形 125"/>
            <p:cNvSpPr/>
            <p:nvPr/>
          </p:nvSpPr>
          <p:spPr>
            <a:xfrm>
              <a:off x="2545441" y="3646953"/>
              <a:ext cx="431800" cy="367665"/>
            </a:xfrm>
            <a:prstGeom prst="rect">
              <a:avLst/>
            </a:prstGeom>
            <a:ln w="9525"/>
          </p:spPr>
          <p:style>
            <a:lnRef idx="2">
              <a:schemeClr val="dk1"/>
            </a:lnRef>
            <a:fillRef idx="1">
              <a:schemeClr val="lt1"/>
            </a:fillRef>
            <a:effectRef idx="0">
              <a:schemeClr val="dk1"/>
            </a:effectRef>
            <a:fontRef idx="minor">
              <a:schemeClr val="dk1"/>
            </a:fontRef>
          </p:style>
          <p:txBody>
            <a:bodyPr wrap="square" lIns="36000" tIns="36000" rIns="36000" rtlCol="0" anchor="t">
              <a:noAutofit/>
            </a:bodyPr>
            <a:lstStyle/>
            <a:p>
              <a:pPr algn="ctr">
                <a:lnSpc>
                  <a:spcPts val="600"/>
                </a:lnSpc>
                <a:spcAft>
                  <a:spcPts val="0"/>
                </a:spcAft>
              </a:pPr>
              <a:r>
                <a:rPr lang="ja-JP" sz="600" b="1" kern="1200" spc="-60" dirty="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健康</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ctr">
                <a:lnSpc>
                  <a:spcPts val="600"/>
                </a:lnSpc>
                <a:spcAft>
                  <a:spcPts val="0"/>
                </a:spcAft>
              </a:pPr>
              <a:r>
                <a:rPr lang="ja-JP" sz="600" b="1" kern="1200" spc="-60" dirty="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づくり</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27" name="正方形/長方形 126"/>
            <p:cNvSpPr/>
            <p:nvPr/>
          </p:nvSpPr>
          <p:spPr>
            <a:xfrm>
              <a:off x="2078716" y="3646953"/>
              <a:ext cx="431800" cy="367665"/>
            </a:xfrm>
            <a:prstGeom prst="rect">
              <a:avLst/>
            </a:prstGeom>
            <a:ln w="9525"/>
          </p:spPr>
          <p:style>
            <a:lnRef idx="2">
              <a:schemeClr val="dk1"/>
            </a:lnRef>
            <a:fillRef idx="1">
              <a:schemeClr val="lt1"/>
            </a:fillRef>
            <a:effectRef idx="0">
              <a:schemeClr val="dk1"/>
            </a:effectRef>
            <a:fontRef idx="minor">
              <a:schemeClr val="dk1"/>
            </a:fontRef>
          </p:style>
          <p:txBody>
            <a:bodyPr wrap="square" lIns="36000" tIns="36000" rIns="36000" rtlCol="0" anchor="t">
              <a:noAutofit/>
            </a:bodyPr>
            <a:lstStyle/>
            <a:p>
              <a:pPr algn="ctr">
                <a:lnSpc>
                  <a:spcPts val="600"/>
                </a:lnSpc>
                <a:spcAft>
                  <a:spcPts val="0"/>
                </a:spcAft>
              </a:pPr>
              <a:r>
                <a:rPr lang="ja-JP" sz="600" b="1" kern="1200" spc="-60" dirty="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高齢者</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ctr">
                <a:lnSpc>
                  <a:spcPts val="600"/>
                </a:lnSpc>
                <a:spcAft>
                  <a:spcPts val="0"/>
                </a:spcAft>
              </a:pPr>
              <a:r>
                <a:rPr lang="ja-JP" sz="600" b="1" kern="1200" spc="-60" dirty="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支援</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grpSp>
          <p:nvGrpSpPr>
            <p:cNvPr id="2" name="グループ化 1"/>
            <p:cNvGrpSpPr/>
            <p:nvPr/>
          </p:nvGrpSpPr>
          <p:grpSpPr>
            <a:xfrm>
              <a:off x="971600" y="3661217"/>
              <a:ext cx="3455481" cy="1657993"/>
              <a:chOff x="971600" y="3657506"/>
              <a:chExt cx="3455481" cy="1657993"/>
            </a:xfrm>
          </p:grpSpPr>
          <p:grpSp>
            <p:nvGrpSpPr>
              <p:cNvPr id="121" name="グループ化 120"/>
              <p:cNvGrpSpPr/>
              <p:nvPr/>
            </p:nvGrpSpPr>
            <p:grpSpPr>
              <a:xfrm>
                <a:off x="971600" y="3657506"/>
                <a:ext cx="3455481" cy="1657993"/>
                <a:chOff x="-33973" y="0"/>
                <a:chExt cx="3455481" cy="1786897"/>
              </a:xfrm>
            </p:grpSpPr>
            <p:cxnSp>
              <p:nvCxnSpPr>
                <p:cNvPr id="134" name="直線コネクタ 133"/>
                <p:cNvCxnSpPr/>
                <p:nvPr/>
              </p:nvCxnSpPr>
              <p:spPr>
                <a:xfrm>
                  <a:off x="2691098" y="388266"/>
                  <a:ext cx="0" cy="193994"/>
                </a:xfrm>
                <a:prstGeom prst="line">
                  <a:avLst/>
                </a:prstGeom>
                <a:ln w="136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p:cNvCxnSpPr/>
                <p:nvPr/>
              </p:nvCxnSpPr>
              <p:spPr>
                <a:xfrm>
                  <a:off x="1290135" y="388093"/>
                  <a:ext cx="0" cy="193994"/>
                </a:xfrm>
                <a:prstGeom prst="line">
                  <a:avLst/>
                </a:prstGeom>
                <a:ln w="136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p:cNvCxnSpPr/>
                <p:nvPr/>
              </p:nvCxnSpPr>
              <p:spPr>
                <a:xfrm>
                  <a:off x="1740393" y="388093"/>
                  <a:ext cx="0" cy="193994"/>
                </a:xfrm>
                <a:prstGeom prst="line">
                  <a:avLst/>
                </a:prstGeom>
                <a:ln w="136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p:nvPr/>
              </p:nvCxnSpPr>
              <p:spPr>
                <a:xfrm>
                  <a:off x="2228658" y="388093"/>
                  <a:ext cx="0" cy="193994"/>
                </a:xfrm>
                <a:prstGeom prst="line">
                  <a:avLst/>
                </a:prstGeom>
                <a:ln w="136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a:off x="827760" y="388337"/>
                  <a:ext cx="0" cy="193994"/>
                </a:xfrm>
                <a:prstGeom prst="line">
                  <a:avLst/>
                </a:prstGeom>
                <a:ln w="136525">
                  <a:solidFill>
                    <a:schemeClr val="tx2"/>
                  </a:solidFill>
                </a:ln>
              </p:spPr>
              <p:style>
                <a:lnRef idx="1">
                  <a:schemeClr val="accent1"/>
                </a:lnRef>
                <a:fillRef idx="0">
                  <a:schemeClr val="accent1"/>
                </a:fillRef>
                <a:effectRef idx="0">
                  <a:schemeClr val="accent1"/>
                </a:effectRef>
                <a:fontRef idx="minor">
                  <a:schemeClr val="tx1"/>
                </a:fontRef>
              </p:style>
            </p:cxnSp>
            <p:sp>
              <p:nvSpPr>
                <p:cNvPr id="139" name="正方形/長方形 138">
                  <a:extLst>
                    <a:ext uri="{FF2B5EF4-FFF2-40B4-BE49-F238E27FC236}">
                      <a16:creationId xmlns:a16="http://schemas.microsoft.com/office/drawing/2014/main" id="{76D88977-E89E-4C26-9AB7-135EEF6550FD}"/>
                    </a:ext>
                  </a:extLst>
                </p:cNvPr>
                <p:cNvSpPr/>
                <p:nvPr/>
              </p:nvSpPr>
              <p:spPr>
                <a:xfrm>
                  <a:off x="535709" y="549563"/>
                  <a:ext cx="2885799" cy="792198"/>
                </a:xfrm>
                <a:prstGeom prst="rect">
                  <a:avLst/>
                </a:prstGeom>
                <a:solidFill>
                  <a:schemeClr val="accent1">
                    <a:lumMod val="60000"/>
                    <a:lumOff val="40000"/>
                  </a:schemeClr>
                </a:solidFill>
                <a:ln>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lnSpc>
                      <a:spcPts val="1800"/>
                    </a:lnSpc>
                    <a:spcAft>
                      <a:spcPts val="0"/>
                    </a:spcAft>
                  </a:pPr>
                  <a:r>
                    <a:rPr lang="en-US" sz="1200" kern="0" spc="-60">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p:txBody>
            </p:sp>
            <p:cxnSp>
              <p:nvCxnSpPr>
                <p:cNvPr id="140" name="直線コネクタ 139"/>
                <p:cNvCxnSpPr/>
                <p:nvPr/>
              </p:nvCxnSpPr>
              <p:spPr>
                <a:xfrm>
                  <a:off x="2711332" y="1334654"/>
                  <a:ext cx="0" cy="141333"/>
                </a:xfrm>
                <a:prstGeom prst="line">
                  <a:avLst/>
                </a:prstGeom>
                <a:ln w="136525">
                  <a:solidFill>
                    <a:schemeClr val="tx2"/>
                  </a:solidFill>
                </a:ln>
              </p:spPr>
              <p:style>
                <a:lnRef idx="1">
                  <a:schemeClr val="accent1"/>
                </a:lnRef>
                <a:fillRef idx="0">
                  <a:schemeClr val="accent1"/>
                </a:fillRef>
                <a:effectRef idx="0">
                  <a:schemeClr val="accent1"/>
                </a:effectRef>
                <a:fontRef idx="minor">
                  <a:schemeClr val="tx1"/>
                </a:fontRef>
              </p:style>
            </p:cxnSp>
            <p:sp>
              <p:nvSpPr>
                <p:cNvPr id="141" name="正方形/長方形 140">
                  <a:extLst>
                    <a:ext uri="{FF2B5EF4-FFF2-40B4-BE49-F238E27FC236}">
                      <a16:creationId xmlns:a16="http://schemas.microsoft.com/office/drawing/2014/main" id="{76D88977-E89E-4C26-9AB7-135EEF6550FD}"/>
                    </a:ext>
                  </a:extLst>
                </p:cNvPr>
                <p:cNvSpPr/>
                <p:nvPr/>
              </p:nvSpPr>
              <p:spPr>
                <a:xfrm>
                  <a:off x="586420" y="951345"/>
                  <a:ext cx="2790359" cy="329774"/>
                </a:xfrm>
                <a:prstGeom prst="rect">
                  <a:avLst/>
                </a:prstGeom>
                <a:solidFill>
                  <a:schemeClr val="accent1">
                    <a:lumMod val="20000"/>
                    <a:lumOff val="80000"/>
                  </a:schemeClr>
                </a:solidFill>
                <a:ln w="9525"/>
              </p:spPr>
              <p:style>
                <a:lnRef idx="2">
                  <a:schemeClr val="dk1"/>
                </a:lnRef>
                <a:fillRef idx="1">
                  <a:schemeClr val="lt1"/>
                </a:fillRef>
                <a:effectRef idx="0">
                  <a:schemeClr val="dk1"/>
                </a:effectRef>
                <a:fontRef idx="minor">
                  <a:schemeClr val="dk1"/>
                </a:fontRef>
              </p:style>
              <p:txBody>
                <a:bodyPr tIns="36000" rtlCol="0" anchor="ctr"/>
                <a:lstStyle/>
                <a:p>
                  <a:pPr algn="just">
                    <a:lnSpc>
                      <a:spcPts val="1800"/>
                    </a:lnSpc>
                    <a:spcAft>
                      <a:spcPts val="0"/>
                    </a:spcAft>
                  </a:pPr>
                  <a:r>
                    <a:rPr lang="en-US" sz="1600" b="1" kern="1200" spc="-60">
                      <a:solidFill>
                        <a:srgbClr val="000000"/>
                      </a:solidFill>
                      <a:effectLst/>
                      <a:latin typeface="Meiryo UI" panose="020B0604030504040204" pitchFamily="50" charset="-128"/>
                      <a:ea typeface="ＭＳ 明朝" panose="02020609040205080304" pitchFamily="17" charset="-128"/>
                      <a:cs typeface="Times New Roman" panose="02020603050405020304" pitchFamily="18" charset="0"/>
                    </a:rPr>
                    <a:t> </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42" name="正方形/長方形 141">
                  <a:extLst>
                    <a:ext uri="{FF2B5EF4-FFF2-40B4-BE49-F238E27FC236}">
                      <a16:creationId xmlns:a16="http://schemas.microsoft.com/office/drawing/2014/main" id="{76D88977-E89E-4C26-9AB7-135EEF6550FD}"/>
                    </a:ext>
                  </a:extLst>
                </p:cNvPr>
                <p:cNvSpPr/>
                <p:nvPr/>
              </p:nvSpPr>
              <p:spPr>
                <a:xfrm>
                  <a:off x="586420" y="577272"/>
                  <a:ext cx="2783715" cy="329774"/>
                </a:xfrm>
                <a:prstGeom prst="rect">
                  <a:avLst/>
                </a:prstGeom>
                <a:solidFill>
                  <a:schemeClr val="accent1">
                    <a:lumMod val="20000"/>
                    <a:lumOff val="80000"/>
                  </a:schemeClr>
                </a:solidFill>
                <a:ln w="9525"/>
              </p:spPr>
              <p:style>
                <a:lnRef idx="2">
                  <a:schemeClr val="dk1"/>
                </a:lnRef>
                <a:fillRef idx="1">
                  <a:schemeClr val="lt1"/>
                </a:fillRef>
                <a:effectRef idx="0">
                  <a:schemeClr val="dk1"/>
                </a:effectRef>
                <a:fontRef idx="minor">
                  <a:schemeClr val="dk1"/>
                </a:fontRef>
              </p:style>
              <p:txBody>
                <a:bodyPr tIns="0" bIns="0" rtlCol="0" anchor="t" anchorCtr="0"/>
                <a:lstStyle/>
                <a:p>
                  <a:pPr algn="just">
                    <a:lnSpc>
                      <a:spcPts val="1800"/>
                    </a:lnSpc>
                    <a:spcAft>
                      <a:spcPts val="0"/>
                    </a:spcAft>
                  </a:pPr>
                  <a:r>
                    <a:rPr lang="en-US" sz="1200" kern="0" spc="-60">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43" name="正方形/長方形 69"/>
                <p:cNvSpPr/>
                <p:nvPr/>
              </p:nvSpPr>
              <p:spPr>
                <a:xfrm>
                  <a:off x="-33973" y="0"/>
                  <a:ext cx="501323" cy="405082"/>
                </a:xfrm>
                <a:prstGeom prst="round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36000" rIns="0" bIns="0" rtlCol="0" anchor="ctr">
                  <a:noAutofit/>
                </a:bodyPr>
                <a:lstStyle/>
                <a:p>
                  <a:pPr indent="38100" algn="ctr">
                    <a:lnSpc>
                      <a:spcPts val="900"/>
                    </a:lnSpc>
                    <a:spcAft>
                      <a:spcPts val="0"/>
                    </a:spcAft>
                  </a:pPr>
                  <a:r>
                    <a:rPr lang="ja-JP" sz="700" b="1" kern="1200" spc="-50" dirty="0">
                      <a:solidFill>
                        <a:srgbClr val="000000"/>
                      </a:solidFill>
                      <a:effectLst/>
                      <a:latin typeface="ＭＳ 明朝" panose="02020609040205080304" pitchFamily="17" charset="-128"/>
                      <a:ea typeface="BIZ UDPゴシック" panose="020B0400000000000000" pitchFamily="50" charset="-128"/>
                      <a:cs typeface="Times New Roman" panose="02020603050405020304" pitchFamily="18" charset="0"/>
                    </a:rPr>
                    <a:t>サービス</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indent="38100" algn="ctr">
                    <a:lnSpc>
                      <a:spcPts val="900"/>
                    </a:lnSpc>
                    <a:spcAft>
                      <a:spcPts val="0"/>
                    </a:spcAft>
                  </a:pPr>
                  <a:r>
                    <a:rPr lang="ja-JP" sz="700" b="1" kern="1200" spc="-50" dirty="0">
                      <a:solidFill>
                        <a:srgbClr val="000000"/>
                      </a:solidFill>
                      <a:effectLst/>
                      <a:latin typeface="ＭＳ 明朝" panose="02020609040205080304" pitchFamily="17" charset="-128"/>
                      <a:ea typeface="BIZ UDPゴシック" panose="020B0400000000000000" pitchFamily="50" charset="-128"/>
                      <a:cs typeface="Times New Roman" panose="02020603050405020304" pitchFamily="18" charset="0"/>
                    </a:rPr>
                    <a:t>例</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44" name="正方形/長方形 143"/>
                <p:cNvSpPr/>
                <p:nvPr/>
              </p:nvSpPr>
              <p:spPr>
                <a:xfrm>
                  <a:off x="-33925" y="558801"/>
                  <a:ext cx="501263" cy="78178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algn="ctr">
                    <a:lnSpc>
                      <a:spcPts val="1000"/>
                    </a:lnSpc>
                    <a:spcAft>
                      <a:spcPts val="0"/>
                    </a:spcAft>
                  </a:pPr>
                  <a:r>
                    <a:rPr lang="ja-JP" sz="700" b="1" kern="1200" spc="-10"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大阪広域</a:t>
                  </a:r>
                  <a:endParaRPr lang="ja-JP" sz="1200" kern="100" spc="-6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lnSpc>
                      <a:spcPts val="1000"/>
                    </a:lnSpc>
                    <a:spcAft>
                      <a:spcPts val="0"/>
                    </a:spcAft>
                  </a:pPr>
                  <a:r>
                    <a:rPr lang="ja-JP" sz="700" b="1" kern="1200" spc="-10"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データ</a:t>
                  </a:r>
                  <a:endParaRPr lang="ja-JP" sz="1200" kern="100" spc="-6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lnSpc>
                      <a:spcPts val="1000"/>
                    </a:lnSpc>
                    <a:spcAft>
                      <a:spcPts val="0"/>
                    </a:spcAft>
                  </a:pPr>
                  <a:r>
                    <a:rPr lang="ja-JP" sz="700" b="1" kern="1200" spc="-10"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連携基盤</a:t>
                  </a:r>
                  <a:endParaRPr lang="ja-JP" sz="1200" kern="100" spc="-6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lnSpc>
                      <a:spcPts val="1000"/>
                    </a:lnSpc>
                    <a:spcAft>
                      <a:spcPts val="0"/>
                    </a:spcAft>
                  </a:pPr>
                  <a:r>
                    <a:rPr lang="ja-JP" sz="700" b="1" kern="1200" spc="-10"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sz="700" b="1" kern="1200" spc="-10"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ORDEN</a:t>
                  </a:r>
                  <a:r>
                    <a:rPr lang="ja-JP" sz="700" b="1" kern="1200" spc="-10"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sz="1200" kern="100" spc="-6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45" name="正方形/長方形 72"/>
                <p:cNvSpPr/>
                <p:nvPr/>
              </p:nvSpPr>
              <p:spPr>
                <a:xfrm>
                  <a:off x="-33972" y="1468581"/>
                  <a:ext cx="501323" cy="318316"/>
                </a:xfrm>
                <a:prstGeom prst="round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0" rIns="0" bIns="0" rtlCol="0" anchor="ctr">
                  <a:noAutofit/>
                </a:bodyPr>
                <a:lstStyle/>
                <a:p>
                  <a:pPr algn="ctr">
                    <a:lnSpc>
                      <a:spcPts val="1000"/>
                    </a:lnSpc>
                    <a:spcAft>
                      <a:spcPts val="0"/>
                    </a:spcAft>
                  </a:pPr>
                  <a:r>
                    <a:rPr lang="ja-JP" sz="700" b="1" kern="1200" spc="-10">
                      <a:solidFill>
                        <a:srgbClr val="000000"/>
                      </a:solidFill>
                      <a:effectLst/>
                      <a:latin typeface="ＭＳ 明朝" panose="02020609040205080304" pitchFamily="17" charset="-128"/>
                      <a:ea typeface="BIZ UDPゴシック" panose="020B0400000000000000" pitchFamily="50" charset="-128"/>
                      <a:cs typeface="Times New Roman" panose="02020603050405020304" pitchFamily="18" charset="0"/>
                    </a:rPr>
                    <a:t>データ</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46" name="四角形: 角を丸くする 107">
                  <a:extLst>
                    <a:ext uri="{FF2B5EF4-FFF2-40B4-BE49-F238E27FC236}">
                      <a16:creationId xmlns:a16="http://schemas.microsoft.com/office/drawing/2014/main" id="{4735D6DB-E1B5-4C30-AAF0-0DD1A1AAE3BB}"/>
                    </a:ext>
                  </a:extLst>
                </p:cNvPr>
                <p:cNvSpPr/>
                <p:nvPr/>
              </p:nvSpPr>
              <p:spPr>
                <a:xfrm>
                  <a:off x="983673" y="745043"/>
                  <a:ext cx="1943521" cy="128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800"/>
                    </a:lnSpc>
                    <a:spcAft>
                      <a:spcPts val="0"/>
                    </a:spcAft>
                  </a:pPr>
                  <a:r>
                    <a:rPr lang="ja-JP" sz="700" kern="1200" spc="-60" dirty="0">
                      <a:solidFill>
                        <a:srgbClr val="000000"/>
                      </a:solidFill>
                      <a:effectLst/>
                      <a:latin typeface="ＭＳ 明朝" panose="02020609040205080304" pitchFamily="17" charset="-128"/>
                      <a:ea typeface="Meiryo UI" panose="020B0604030504040204" pitchFamily="50" charset="-128"/>
                      <a:cs typeface="Times New Roman" panose="02020603050405020304" pitchFamily="18" charset="0"/>
                    </a:rPr>
                    <a:t>１つの</a:t>
                  </a:r>
                  <a:r>
                    <a:rPr lang="en-US" sz="700" kern="1200" spc="-6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ID</a:t>
                  </a:r>
                  <a:r>
                    <a:rPr lang="ja-JP" sz="700" kern="1200" spc="-6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で</a:t>
                  </a:r>
                  <a:r>
                    <a:rPr lang="ja-JP" sz="700" kern="1200" spc="-60" dirty="0">
                      <a:solidFill>
                        <a:srgbClr val="000000"/>
                      </a:solidFill>
                      <a:effectLst/>
                      <a:latin typeface="ＭＳ 明朝" panose="02020609040205080304" pitchFamily="17" charset="-128"/>
                      <a:ea typeface="Meiryo UI" panose="020B0604030504040204" pitchFamily="50" charset="-128"/>
                      <a:cs typeface="Times New Roman" panose="02020603050405020304" pitchFamily="18" charset="0"/>
                    </a:rPr>
                    <a:t>パーソナライズ化されたサービスを提供</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cxnSp>
              <p:nvCxnSpPr>
                <p:cNvPr id="147" name="直線コネクタ 146"/>
                <p:cNvCxnSpPr/>
                <p:nvPr/>
              </p:nvCxnSpPr>
              <p:spPr>
                <a:xfrm>
                  <a:off x="1247368" y="1334654"/>
                  <a:ext cx="0" cy="141333"/>
                </a:xfrm>
                <a:prstGeom prst="line">
                  <a:avLst/>
                </a:prstGeom>
                <a:ln w="136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a:off x="3166419" y="388266"/>
                  <a:ext cx="0" cy="193994"/>
                </a:xfrm>
                <a:prstGeom prst="line">
                  <a:avLst/>
                </a:prstGeom>
                <a:ln w="136525">
                  <a:solidFill>
                    <a:schemeClr val="tx2"/>
                  </a:solidFill>
                </a:ln>
              </p:spPr>
              <p:style>
                <a:lnRef idx="1">
                  <a:schemeClr val="accent1"/>
                </a:lnRef>
                <a:fillRef idx="0">
                  <a:schemeClr val="accent1"/>
                </a:fillRef>
                <a:effectRef idx="0">
                  <a:schemeClr val="accent1"/>
                </a:effectRef>
                <a:fontRef idx="minor">
                  <a:schemeClr val="tx1"/>
                </a:fontRef>
              </p:style>
            </p:cxnSp>
            <p:sp>
              <p:nvSpPr>
                <p:cNvPr id="149" name="正方形/長方形 148">
                  <a:extLst>
                    <a:ext uri="{FF2B5EF4-FFF2-40B4-BE49-F238E27FC236}">
                      <a16:creationId xmlns:a16="http://schemas.microsoft.com/office/drawing/2014/main" id="{76D88977-E89E-4C26-9AB7-135EEF6550FD}"/>
                    </a:ext>
                  </a:extLst>
                </p:cNvPr>
                <p:cNvSpPr/>
                <p:nvPr/>
              </p:nvSpPr>
              <p:spPr>
                <a:xfrm>
                  <a:off x="591402" y="1468581"/>
                  <a:ext cx="1337394" cy="314070"/>
                </a:xfrm>
                <a:prstGeom prst="rect">
                  <a:avLst/>
                </a:prstGeom>
                <a:solidFill>
                  <a:schemeClr val="bg1"/>
                </a:solidFill>
                <a:ln w="9525"/>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lnSpc>
                      <a:spcPts val="1800"/>
                    </a:lnSpc>
                    <a:spcAft>
                      <a:spcPts val="0"/>
                    </a:spcAft>
                  </a:pPr>
                  <a:r>
                    <a:rPr lang="ja-JP" sz="700" b="1" kern="1200" spc="-60">
                      <a:solidFill>
                        <a:srgbClr val="000000"/>
                      </a:solidFill>
                      <a:effectLst/>
                      <a:latin typeface="ＭＳ 明朝" panose="02020609040205080304" pitchFamily="17" charset="-128"/>
                      <a:ea typeface="Meiryo UI" panose="020B0604030504040204" pitchFamily="50" charset="-128"/>
                      <a:cs typeface="Times New Roman" panose="02020603050405020304" pitchFamily="18" charset="0"/>
                    </a:rPr>
                    <a:t>行政データ</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50" name="正方形/長方形 149">
                  <a:extLst>
                    <a:ext uri="{FF2B5EF4-FFF2-40B4-BE49-F238E27FC236}">
                      <a16:creationId xmlns:a16="http://schemas.microsoft.com/office/drawing/2014/main" id="{76D88977-E89E-4C26-9AB7-135EEF6550FD}"/>
                    </a:ext>
                  </a:extLst>
                </p:cNvPr>
                <p:cNvSpPr/>
                <p:nvPr/>
              </p:nvSpPr>
              <p:spPr>
                <a:xfrm>
                  <a:off x="2008907" y="1468581"/>
                  <a:ext cx="1376174" cy="314070"/>
                </a:xfrm>
                <a:prstGeom prst="rect">
                  <a:avLst/>
                </a:prstGeom>
                <a:solidFill>
                  <a:schemeClr val="bg1"/>
                </a:solidFill>
                <a:ln w="9525"/>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lnSpc>
                      <a:spcPts val="1800"/>
                    </a:lnSpc>
                    <a:spcAft>
                      <a:spcPts val="0"/>
                    </a:spcAft>
                  </a:pPr>
                  <a:r>
                    <a:rPr lang="ja-JP" sz="700" b="1" kern="1200" spc="-60">
                      <a:solidFill>
                        <a:srgbClr val="000000"/>
                      </a:solidFill>
                      <a:effectLst/>
                      <a:latin typeface="ＭＳ 明朝" panose="02020609040205080304" pitchFamily="17" charset="-128"/>
                      <a:ea typeface="Meiryo UI" panose="020B0604030504040204" pitchFamily="50" charset="-128"/>
                      <a:cs typeface="Times New Roman" panose="02020603050405020304" pitchFamily="18" charset="0"/>
                    </a:rPr>
                    <a:t>民間データ</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51" name="四角形: 角を丸くする 107">
                  <a:extLst>
                    <a:ext uri="{FF2B5EF4-FFF2-40B4-BE49-F238E27FC236}">
                      <a16:creationId xmlns:a16="http://schemas.microsoft.com/office/drawing/2014/main" id="{4735D6DB-E1B5-4C30-AAF0-0DD1A1AAE3BB}"/>
                    </a:ext>
                  </a:extLst>
                </p:cNvPr>
                <p:cNvSpPr/>
                <p:nvPr/>
              </p:nvSpPr>
              <p:spPr>
                <a:xfrm>
                  <a:off x="983673" y="506693"/>
                  <a:ext cx="1943100" cy="2616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400"/>
                    </a:lnSpc>
                    <a:spcAft>
                      <a:spcPts val="0"/>
                    </a:spcAft>
                  </a:pPr>
                  <a:r>
                    <a:rPr lang="ja-JP" sz="800" b="1" kern="1200" spc="0" dirty="0">
                      <a:solidFill>
                        <a:srgbClr val="000000"/>
                      </a:solidFill>
                      <a:effectLst/>
                      <a:latin typeface="ＭＳ 明朝" panose="02020609040205080304" pitchFamily="17" charset="-128"/>
                      <a:ea typeface="Meiryo UI" panose="020B0604030504040204" pitchFamily="50" charset="-128"/>
                      <a:cs typeface="Times New Roman" panose="02020603050405020304" pitchFamily="18" charset="0"/>
                    </a:rPr>
                    <a:t>①コミュニケーション基盤</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52" name="四角形: 角を丸くする 107">
                  <a:extLst>
                    <a:ext uri="{FF2B5EF4-FFF2-40B4-BE49-F238E27FC236}">
                      <a16:creationId xmlns:a16="http://schemas.microsoft.com/office/drawing/2014/main" id="{4735D6DB-E1B5-4C30-AAF0-0DD1A1AAE3BB}"/>
                    </a:ext>
                  </a:extLst>
                </p:cNvPr>
                <p:cNvSpPr/>
                <p:nvPr/>
              </p:nvSpPr>
              <p:spPr>
                <a:xfrm>
                  <a:off x="1006764" y="909781"/>
                  <a:ext cx="1943100" cy="2616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400"/>
                    </a:lnSpc>
                    <a:spcAft>
                      <a:spcPts val="0"/>
                    </a:spcAft>
                  </a:pPr>
                  <a:r>
                    <a:rPr lang="en-US" sz="800" b="1" kern="0" spc="24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53" name="四角形: 角を丸くする 107">
                  <a:extLst>
                    <a:ext uri="{FF2B5EF4-FFF2-40B4-BE49-F238E27FC236}">
                      <a16:creationId xmlns:a16="http://schemas.microsoft.com/office/drawing/2014/main" id="{4735D6DB-E1B5-4C30-AAF0-0DD1A1AAE3BB}"/>
                    </a:ext>
                  </a:extLst>
                </p:cNvPr>
                <p:cNvSpPr/>
                <p:nvPr/>
              </p:nvSpPr>
              <p:spPr>
                <a:xfrm>
                  <a:off x="997528" y="1133814"/>
                  <a:ext cx="1943521" cy="12803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800"/>
                    </a:lnSpc>
                    <a:spcAft>
                      <a:spcPts val="0"/>
                    </a:spcAft>
                  </a:pPr>
                  <a:r>
                    <a:rPr lang="ja-JP" sz="700" kern="1200" spc="-60">
                      <a:solidFill>
                        <a:srgbClr val="000000"/>
                      </a:solidFill>
                      <a:effectLst/>
                      <a:latin typeface="ＭＳ 明朝" panose="02020609040205080304" pitchFamily="17" charset="-128"/>
                      <a:ea typeface="Meiryo UI" panose="020B0604030504040204" pitchFamily="50" charset="-128"/>
                      <a:cs typeface="Times New Roman" panose="02020603050405020304" pitchFamily="18" charset="0"/>
                    </a:rPr>
                    <a:t>多様なデータを連携・流通させ、サービスを高度化</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54" name="四角形: 角を丸くする 107">
                  <a:extLst>
                    <a:ext uri="{FF2B5EF4-FFF2-40B4-BE49-F238E27FC236}">
                      <a16:creationId xmlns:a16="http://schemas.microsoft.com/office/drawing/2014/main" id="{4735D6DB-E1B5-4C30-AAF0-0DD1A1AAE3BB}"/>
                    </a:ext>
                  </a:extLst>
                </p:cNvPr>
                <p:cNvSpPr/>
                <p:nvPr/>
              </p:nvSpPr>
              <p:spPr>
                <a:xfrm>
                  <a:off x="983673" y="891643"/>
                  <a:ext cx="1943100" cy="2616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400"/>
                    </a:lnSpc>
                    <a:spcAft>
                      <a:spcPts val="0"/>
                    </a:spcAft>
                  </a:pPr>
                  <a:r>
                    <a:rPr lang="ja-JP" sz="800" b="1" kern="1200" spc="0">
                      <a:solidFill>
                        <a:srgbClr val="000000"/>
                      </a:solidFill>
                      <a:effectLst/>
                      <a:latin typeface="ＭＳ 明朝" panose="02020609040205080304" pitchFamily="17" charset="-128"/>
                      <a:ea typeface="Meiryo UI" panose="020B0604030504040204" pitchFamily="50" charset="-128"/>
                      <a:cs typeface="Times New Roman" panose="02020603050405020304" pitchFamily="18" charset="0"/>
                    </a:rPr>
                    <a:t>②データ連携基盤</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p:txBody>
            </p:sp>
          </p:grpSp>
          <p:pic>
            <p:nvPicPr>
              <p:cNvPr id="128" name="図 127" descr="アイコン&#10;&#10;自動的に生成された説明">
                <a:extLst>
                  <a:ext uri="{FF2B5EF4-FFF2-40B4-BE49-F238E27FC236}">
                    <a16:creationId xmlns:a16="http://schemas.microsoft.com/office/drawing/2014/main" id="{48B0B752-B3E9-4294-AC8B-1F4C82FB9B5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205716" y="3852452"/>
                <a:ext cx="142875" cy="142875"/>
              </a:xfrm>
              <a:prstGeom prst="rect">
                <a:avLst/>
              </a:prstGeom>
            </p:spPr>
          </p:pic>
          <p:pic>
            <p:nvPicPr>
              <p:cNvPr id="129" name="図 128" descr="ロゴ, アイコン&#10;&#10;自動的に生成された説明">
                <a:extLst>
                  <a:ext uri="{FF2B5EF4-FFF2-40B4-BE49-F238E27FC236}">
                    <a16:creationId xmlns:a16="http://schemas.microsoft.com/office/drawing/2014/main" id="{856944D4-5821-457B-BC04-E56F87DC3B3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678791" y="3858167"/>
                <a:ext cx="132080" cy="132080"/>
              </a:xfrm>
              <a:prstGeom prst="rect">
                <a:avLst/>
              </a:prstGeom>
            </p:spPr>
          </p:pic>
          <p:pic>
            <p:nvPicPr>
              <p:cNvPr id="130" name="図 129" descr="ロゴ, アイコン&#10;&#10;自動的に生成された説明">
                <a:extLst>
                  <a:ext uri="{FF2B5EF4-FFF2-40B4-BE49-F238E27FC236}">
                    <a16:creationId xmlns:a16="http://schemas.microsoft.com/office/drawing/2014/main" id="{8B965BEB-DECF-4500-AFFF-2F8171AB38E2}"/>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164566" y="3858167"/>
                <a:ext cx="130175" cy="130175"/>
              </a:xfrm>
              <a:prstGeom prst="rect">
                <a:avLst/>
              </a:prstGeom>
            </p:spPr>
          </p:pic>
          <p:pic>
            <p:nvPicPr>
              <p:cNvPr id="131" name="図 130" descr="アイコン&#10;&#10;自動的に生成された説明">
                <a:extLst>
                  <a:ext uri="{FF2B5EF4-FFF2-40B4-BE49-F238E27FC236}">
                    <a16:creationId xmlns:a16="http://schemas.microsoft.com/office/drawing/2014/main" id="{132596E8-3B80-4E77-83CA-7230CDC4D04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109446" y="3874677"/>
                <a:ext cx="121920" cy="121920"/>
              </a:xfrm>
              <a:prstGeom prst="rect">
                <a:avLst/>
              </a:prstGeom>
            </p:spPr>
          </p:pic>
          <p:pic>
            <p:nvPicPr>
              <p:cNvPr id="132" name="図 131">
                <a:extLst>
                  <a:ext uri="{FF2B5EF4-FFF2-40B4-BE49-F238E27FC236}">
                    <a16:creationId xmlns:a16="http://schemas.microsoft.com/office/drawing/2014/main" id="{70C48102-35D8-47F1-868F-F0CFA3101372}"/>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3638911" y="3842292"/>
                <a:ext cx="142875" cy="142875"/>
              </a:xfrm>
              <a:prstGeom prst="rect">
                <a:avLst/>
              </a:prstGeom>
            </p:spPr>
          </p:pic>
          <p:pic>
            <p:nvPicPr>
              <p:cNvPr id="133" name="図 132" descr="C:\Users\kanot\AppData\Local\Microsoft\Windows\INetCache\Content.MSO\C288119B.tmp"/>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5263" y1="28947" x2="35263" y2="28947"/>
                            <a14:foregroundMark x1="54211" y1="34211" x2="54211" y2="34211"/>
                            <a14:foregroundMark x1="53684" y1="53684" x2="53684" y2="53684"/>
                            <a14:foregroundMark x1="38421" y1="61579" x2="38421" y2="61579"/>
                            <a14:foregroundMark x1="53684" y1="63158" x2="53684" y2="63158"/>
                            <a14:foregroundMark x1="71579" y1="63684" x2="71579" y2="63684"/>
                            <a14:foregroundMark x1="67368" y1="53158" x2="67368" y2="52105"/>
                            <a14:foregroundMark x1="67368" y1="43158" x2="67368" y2="43158"/>
                            <a14:foregroundMark x1="73158" y1="31579" x2="73158" y2="31579"/>
                            <a14:foregroundMark x1="74737" y1="23684" x2="74737" y2="23684"/>
                            <a14:foregroundMark x1="80000" y1="42632" x2="80000" y2="42632"/>
                          </a14:backgroundRemoval>
                        </a14:imgEffect>
                      </a14:imgLayer>
                    </a14:imgProps>
                  </a:ext>
                  <a:ext uri="{28A0092B-C50C-407E-A947-70E740481C1C}">
                    <a14:useLocalDpi xmlns:a14="http://schemas.microsoft.com/office/drawing/2010/main" val="0"/>
                  </a:ext>
                </a:extLst>
              </a:blip>
              <a:srcRect/>
              <a:stretch>
                <a:fillRect/>
              </a:stretch>
            </p:blipFill>
            <p:spPr bwMode="auto">
              <a:xfrm>
                <a:off x="1709781" y="3820702"/>
                <a:ext cx="221615" cy="221615"/>
              </a:xfrm>
              <a:prstGeom prst="rect">
                <a:avLst/>
              </a:prstGeom>
              <a:noFill/>
              <a:ln>
                <a:noFill/>
              </a:ln>
            </p:spPr>
          </p:pic>
        </p:grpSp>
      </p:grpSp>
      <p:sp>
        <p:nvSpPr>
          <p:cNvPr id="156" name="正方形/長方形 155"/>
          <p:cNvSpPr>
            <a:spLocks/>
          </p:cNvSpPr>
          <p:nvPr/>
        </p:nvSpPr>
        <p:spPr>
          <a:xfrm>
            <a:off x="5115900" y="5005710"/>
            <a:ext cx="3497458" cy="525699"/>
          </a:xfrm>
          <a:prstGeom prst="rect">
            <a:avLst/>
          </a:prstGeom>
        </p:spPr>
        <p:txBody>
          <a:bodyPr wrap="square">
            <a:noAutofit/>
          </a:bodyPr>
          <a:lstStyle/>
          <a:p>
            <a:pPr algn="just">
              <a:lnSpc>
                <a:spcPts val="1000"/>
              </a:lnSpc>
              <a:spcAft>
                <a:spcPts val="0"/>
              </a:spcAft>
            </a:pPr>
            <a:r>
              <a:rPr lang="ja-JP" sz="900" kern="1200" dirty="0">
                <a:effectLst/>
                <a:latin typeface="Meiryo UI" panose="020B0604030504040204" pitchFamily="50" charset="-128"/>
                <a:ea typeface="Meiryo UI" panose="020B0604030504040204" pitchFamily="50" charset="-128"/>
                <a:cs typeface="Times New Roman" panose="02020603050405020304" pitchFamily="18" charset="0"/>
              </a:rPr>
              <a:t>例）チケット情報や交通情報から、万博来場者へ、混雑を避けつつ、</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000"/>
              </a:lnSpc>
              <a:spcAft>
                <a:spcPts val="0"/>
              </a:spcAft>
            </a:pPr>
            <a:r>
              <a:rPr lang="ja-JP" sz="900" kern="12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900" kern="12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900" kern="1200" dirty="0">
                <a:effectLst/>
                <a:latin typeface="Meiryo UI" panose="020B0604030504040204" pitchFamily="50" charset="-128"/>
                <a:ea typeface="Meiryo UI" panose="020B0604030504040204" pitchFamily="50" charset="-128"/>
                <a:cs typeface="Times New Roman" panose="02020603050405020304" pitchFamily="18" charset="0"/>
              </a:rPr>
              <a:t>　その人の趣向に合わせた府域の観光スポットへの周遊体験にも</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indent="198120" algn="just">
              <a:lnSpc>
                <a:spcPts val="1000"/>
              </a:lnSpc>
              <a:spcAft>
                <a:spcPts val="0"/>
              </a:spcAft>
            </a:pPr>
            <a:r>
              <a:rPr lang="en-US" altLang="ja-JP" sz="900" kern="12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900" kern="1200" dirty="0">
                <a:effectLst/>
                <a:latin typeface="Meiryo UI" panose="020B0604030504040204" pitchFamily="50" charset="-128"/>
                <a:ea typeface="Meiryo UI" panose="020B0604030504040204" pitchFamily="50" charset="-128"/>
                <a:cs typeface="Times New Roman" panose="02020603050405020304" pitchFamily="18" charset="0"/>
              </a:rPr>
              <a:t>つながるような最適なルート案内を実施</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57" name="図 156"/>
          <p:cNvPicPr/>
          <p:nvPr/>
        </p:nvPicPr>
        <p:blipFill>
          <a:blip r:embed="rId10">
            <a:extLst>
              <a:ext uri="{28A0092B-C50C-407E-A947-70E740481C1C}">
                <a14:useLocalDpi xmlns:a14="http://schemas.microsoft.com/office/drawing/2010/main" val="0"/>
              </a:ext>
            </a:extLst>
          </a:blip>
          <a:srcRect/>
          <a:stretch>
            <a:fillRect/>
          </a:stretch>
        </p:blipFill>
        <p:spPr bwMode="auto">
          <a:xfrm>
            <a:off x="861960" y="5633818"/>
            <a:ext cx="6050300" cy="1108455"/>
          </a:xfrm>
          <a:prstGeom prst="rect">
            <a:avLst/>
          </a:prstGeom>
          <a:noFill/>
          <a:ln>
            <a:noFill/>
          </a:ln>
        </p:spPr>
      </p:pic>
      <p:sp>
        <p:nvSpPr>
          <p:cNvPr id="158" name="正方形/長方形 157"/>
          <p:cNvSpPr/>
          <p:nvPr/>
        </p:nvSpPr>
        <p:spPr>
          <a:xfrm>
            <a:off x="5127583" y="3226835"/>
            <a:ext cx="3059816" cy="369332"/>
          </a:xfrm>
          <a:prstGeom prst="rect">
            <a:avLst/>
          </a:prstGeom>
        </p:spPr>
        <p:txBody>
          <a:bodyPr wrap="square">
            <a:spAutoFit/>
          </a:bodyPr>
          <a:lstStyle/>
          <a:p>
            <a:r>
              <a:rPr kumimoji="1" lang="ja-JP" altLang="en-US" sz="900" b="1" dirty="0">
                <a:latin typeface="メイリオ" panose="020B0604030504040204" pitchFamily="50" charset="-128"/>
                <a:ea typeface="メイリオ" panose="020B0604030504040204" pitchFamily="50" charset="-128"/>
              </a:rPr>
              <a:t>＜</a:t>
            </a:r>
            <a:r>
              <a:rPr lang="en-US" altLang="ja-JP" sz="900" b="1" dirty="0">
                <a:latin typeface="メイリオ" panose="020B0604030504040204" pitchFamily="50" charset="-128"/>
                <a:ea typeface="メイリオ" panose="020B0604030504040204" pitchFamily="50" charset="-128"/>
              </a:rPr>
              <a:t>ORDEN</a:t>
            </a:r>
            <a:r>
              <a:rPr lang="ja-JP" altLang="en-US" sz="900" b="1" dirty="0">
                <a:latin typeface="メイリオ" panose="020B0604030504040204" pitchFamily="50" charset="-128"/>
                <a:ea typeface="メイリオ" panose="020B0604030504040204" pitchFamily="50" charset="-128"/>
              </a:rPr>
              <a:t>によるサービス例：万博／スーパーシティ＞</a:t>
            </a:r>
            <a:endParaRPr kumimoji="1" lang="ja-JP" altLang="en-US" sz="900" b="1" dirty="0">
              <a:latin typeface="メイリオ" panose="020B0604030504040204" pitchFamily="50" charset="-128"/>
              <a:ea typeface="メイリオ" panose="020B0604030504040204" pitchFamily="50" charset="-128"/>
            </a:endParaRPr>
          </a:p>
        </p:txBody>
      </p:sp>
      <p:sp>
        <p:nvSpPr>
          <p:cNvPr id="160" name="テキスト ボックス 2"/>
          <p:cNvSpPr txBox="1">
            <a:spLocks noChangeArrowheads="1"/>
          </p:cNvSpPr>
          <p:nvPr/>
        </p:nvSpPr>
        <p:spPr bwMode="auto">
          <a:xfrm>
            <a:off x="1511660" y="5095450"/>
            <a:ext cx="3015018" cy="343535"/>
          </a:xfrm>
          <a:prstGeom prst="rect">
            <a:avLst/>
          </a:prstGeom>
          <a:noFill/>
          <a:ln w="9525">
            <a:noFill/>
            <a:miter lim="800000"/>
            <a:headEnd/>
            <a:tailEnd/>
          </a:ln>
        </p:spPr>
        <p:txBody>
          <a:bodyPr rot="0" vert="horz" wrap="square" lIns="91440" tIns="45720" rIns="91440" bIns="45720" anchor="t" anchorCtr="0">
            <a:noAutofit/>
          </a:bodyPr>
          <a:lstStyle/>
          <a:p>
            <a:pPr algn="just">
              <a:lnSpc>
                <a:spcPts val="800"/>
              </a:lnSpc>
              <a:spcAft>
                <a:spcPts val="0"/>
              </a:spcAft>
            </a:pPr>
            <a:r>
              <a:rPr lang="ja-JP" sz="800" kern="100" spc="0" dirty="0">
                <a:effectLst/>
                <a:latin typeface="Meiryo UI" panose="020B0604030504040204" pitchFamily="50" charset="-128"/>
                <a:ea typeface="Meiryo UI" panose="020B0604030504040204" pitchFamily="50" charset="-128"/>
                <a:cs typeface="Times New Roman" panose="02020603050405020304" pitchFamily="18" charset="0"/>
              </a:rPr>
              <a:t>※令和</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4</a:t>
            </a:r>
            <a:r>
              <a:rPr lang="ja-JP" sz="800" kern="100" spc="0" dirty="0">
                <a:effectLst/>
                <a:latin typeface="Meiryo UI" panose="020B0604030504040204" pitchFamily="50" charset="-128"/>
                <a:ea typeface="Meiryo UI" panose="020B0604030504040204" pitchFamily="50" charset="-128"/>
                <a:cs typeface="Times New Roman" panose="02020603050405020304" pitchFamily="18" charset="0"/>
              </a:rPr>
              <a:t>年度事業は上記網掛けの「①コミュニケーション基盤」及び</a:t>
            </a:r>
            <a:endParaRPr lang="en-US" altLang="ja-JP" sz="800" kern="100" spc="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800"/>
              </a:lnSpc>
              <a:spcAft>
                <a:spcPts val="0"/>
              </a:spcAft>
            </a:pP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   </a:t>
            </a:r>
            <a:r>
              <a:rPr lang="ja-JP" sz="800" kern="100" spc="0" dirty="0">
                <a:effectLst/>
                <a:latin typeface="Meiryo UI" panose="020B0604030504040204" pitchFamily="50" charset="-128"/>
                <a:ea typeface="Meiryo UI" panose="020B0604030504040204" pitchFamily="50" charset="-128"/>
                <a:cs typeface="Times New Roman" panose="02020603050405020304" pitchFamily="18" charset="0"/>
              </a:rPr>
              <a:t>スーパーシティに関連する「②データ連携基盤」の一部機能を整備</a:t>
            </a:r>
            <a:endParaRPr lang="ja-JP" sz="1200" kern="100" spc="-6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6" name="図 5"/>
          <p:cNvPicPr>
            <a:picLocks noChangeAspect="1"/>
          </p:cNvPicPr>
          <p:nvPr/>
        </p:nvPicPr>
        <p:blipFill>
          <a:blip r:embed="rId11"/>
          <a:stretch>
            <a:fillRect/>
          </a:stretch>
        </p:blipFill>
        <p:spPr>
          <a:xfrm>
            <a:off x="4968560" y="3447630"/>
            <a:ext cx="3601227" cy="1511673"/>
          </a:xfrm>
          <a:prstGeom prst="rect">
            <a:avLst/>
          </a:prstGeom>
        </p:spPr>
      </p:pic>
    </p:spTree>
    <p:extLst>
      <p:ext uri="{BB962C8B-B14F-4D97-AF65-F5344CB8AC3E}">
        <p14:creationId xmlns:p14="http://schemas.microsoft.com/office/powerpoint/2010/main" val="772111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236599" y="53625"/>
            <a:ext cx="1590095" cy="29751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＜参考事例４＞</a:t>
            </a:r>
          </a:p>
        </p:txBody>
      </p:sp>
      <p:sp>
        <p:nvSpPr>
          <p:cNvPr id="29" name="角丸四角形 28"/>
          <p:cNvSpPr/>
          <p:nvPr/>
        </p:nvSpPr>
        <p:spPr>
          <a:xfrm>
            <a:off x="236599" y="306138"/>
            <a:ext cx="8794194" cy="5958178"/>
          </a:xfrm>
          <a:prstGeom prst="roundRect">
            <a:avLst>
              <a:gd name="adj" fmla="val 365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◆データの利活用の推進③</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8478557" y="6507588"/>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11</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2" name="テキスト ボックス 41"/>
          <p:cNvSpPr txBox="1"/>
          <p:nvPr/>
        </p:nvSpPr>
        <p:spPr>
          <a:xfrm>
            <a:off x="196221" y="6251436"/>
            <a:ext cx="8921284" cy="448511"/>
          </a:xfrm>
          <a:prstGeom prst="rect">
            <a:avLst/>
          </a:prstGeom>
          <a:noFill/>
          <a:ln>
            <a:noFill/>
          </a:ln>
        </p:spPr>
        <p:txBody>
          <a:bodyPr wrap="none" rtlCol="0">
            <a:noAutofit/>
          </a:bodyPr>
          <a:lstStyle/>
          <a:p>
            <a:pPr lvl="0">
              <a:defRPr/>
            </a:pPr>
            <a:r>
              <a:rPr lang="en-US" altLang="ja-JP" sz="800" spc="-60" dirty="0">
                <a:latin typeface="メイリオ" panose="020B0604030504040204" pitchFamily="50" charset="-128"/>
                <a:ea typeface="メイリオ" panose="020B0604030504040204" pitchFamily="50" charset="-128"/>
                <a:cs typeface="メイリオ" panose="020B0604030504040204" pitchFamily="50" charset="-128"/>
              </a:rPr>
              <a:t>(*4</a:t>
            </a:r>
            <a:r>
              <a:rPr lang="en-US" altLang="ja-JP" sz="800" spc="-8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spc="-8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spc="-80" dirty="0">
                <a:latin typeface="メイリオ" panose="020B0604030504040204" pitchFamily="50" charset="-128"/>
                <a:ea typeface="メイリオ" panose="020B0604030504040204" pitchFamily="50" charset="-128"/>
                <a:cs typeface="メイリオ" panose="020B0604030504040204" pitchFamily="50" charset="-128"/>
              </a:rPr>
              <a:t>Evidence-Based Policy Making</a:t>
            </a:r>
            <a:r>
              <a:rPr lang="ja-JP" altLang="en-US" sz="800" spc="-80" dirty="0">
                <a:latin typeface="メイリオ" panose="020B0604030504040204" pitchFamily="50" charset="-128"/>
                <a:ea typeface="メイリオ" panose="020B0604030504040204" pitchFamily="50" charset="-128"/>
                <a:cs typeface="メイリオ" panose="020B0604030504040204" pitchFamily="50" charset="-128"/>
              </a:rPr>
              <a:t>の略。証拠に基づく政策立案。政策の企画をその場限りのエピソードに頼るのではなく、政策目的を明確化した上で合理的根拠（エビデンス）に基づくものとすること。（再掲）</a:t>
            </a:r>
            <a:endParaRPr lang="en-US" altLang="ja-JP" sz="800" spc="-8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spc="-60" dirty="0">
                <a:latin typeface="メイリオ" panose="020B0604030504040204" pitchFamily="50" charset="-128"/>
                <a:ea typeface="メイリオ" panose="020B0604030504040204" pitchFamily="50" charset="-128"/>
                <a:cs typeface="メイリオ" panose="020B0604030504040204" pitchFamily="50" charset="-128"/>
              </a:rPr>
              <a:t>(*12) </a:t>
            </a:r>
            <a:r>
              <a:rPr lang="ja-JP" altLang="en-US" sz="800" spc="-60" dirty="0">
                <a:latin typeface="メイリオ" panose="020B0604030504040204" pitchFamily="50" charset="-128"/>
                <a:ea typeface="メイリオ" panose="020B0604030504040204" pitchFamily="50" charset="-128"/>
                <a:cs typeface="メイリオ" panose="020B0604030504040204" pitchFamily="50" charset="-128"/>
              </a:rPr>
              <a:t>医療保険者が、電子的に保有された健康医療情報を活用した分析を行った上で行う、加入者の健康状態に即したより効果的・効率的な保健事業。</a:t>
            </a:r>
            <a:endParaRPr lang="en-US" altLang="ja-JP" sz="800" spc="-6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800" spc="-60" dirty="0">
                <a:latin typeface="メイリオ" panose="020B0604030504040204" pitchFamily="50" charset="-128"/>
                <a:ea typeface="メイリオ" panose="020B0604030504040204" pitchFamily="50" charset="-128"/>
                <a:cs typeface="メイリオ" panose="020B0604030504040204" pitchFamily="50" charset="-128"/>
              </a:rPr>
              <a:t>(*13) Personal Health Record</a:t>
            </a:r>
            <a:r>
              <a:rPr lang="ja-JP" altLang="en-US" sz="800" spc="-60" dirty="0" err="1">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spc="-60" dirty="0">
                <a:latin typeface="メイリオ" panose="020B0604030504040204" pitchFamily="50" charset="-128"/>
                <a:ea typeface="メイリオ" panose="020B0604030504040204" pitchFamily="50" charset="-128"/>
                <a:cs typeface="メイリオ" panose="020B0604030504040204" pitchFamily="50" charset="-128"/>
              </a:rPr>
              <a:t>参加者本人の健康情報（体重・血圧・歩数等の運動データ等）のこと。</a:t>
            </a:r>
            <a:endParaRPr kumimoji="1" lang="ja-JP" altLang="en-US" sz="800" b="0" i="0" u="none" strike="noStrike" kern="1200" cap="none" spc="-6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矢印: 左 58">
            <a:extLst>
              <a:ext uri="{FF2B5EF4-FFF2-40B4-BE49-F238E27FC236}">
                <a16:creationId xmlns:a16="http://schemas.microsoft.com/office/drawing/2014/main" id="{87A50867-E3E1-42CB-96B7-857734AE4CAD}"/>
              </a:ext>
            </a:extLst>
          </p:cNvPr>
          <p:cNvSpPr/>
          <p:nvPr/>
        </p:nvSpPr>
        <p:spPr>
          <a:xfrm>
            <a:off x="2250605" y="4167549"/>
            <a:ext cx="694906" cy="291805"/>
          </a:xfrm>
          <a:prstGeom prst="leftArrow">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連 携</a:t>
            </a:r>
            <a:endParaRPr kumimoji="1" lang="ja-JP" altLang="en-US" sz="9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nvGrpSpPr>
          <p:cNvPr id="14" name="グループ化 13"/>
          <p:cNvGrpSpPr/>
          <p:nvPr/>
        </p:nvGrpSpPr>
        <p:grpSpPr>
          <a:xfrm>
            <a:off x="656617" y="3694549"/>
            <a:ext cx="1610352" cy="865005"/>
            <a:chOff x="638153" y="4196005"/>
            <a:chExt cx="1610352" cy="865005"/>
          </a:xfrm>
        </p:grpSpPr>
        <p:sp>
          <p:nvSpPr>
            <p:cNvPr id="8" name="正方形/長方形 7">
              <a:extLst>
                <a:ext uri="{FF2B5EF4-FFF2-40B4-BE49-F238E27FC236}">
                  <a16:creationId xmlns:a16="http://schemas.microsoft.com/office/drawing/2014/main" id="{AD167F78-E83D-4268-AD88-6A3A67DDEE1C}"/>
                </a:ext>
              </a:extLst>
            </p:cNvPr>
            <p:cNvSpPr/>
            <p:nvPr/>
          </p:nvSpPr>
          <p:spPr>
            <a:xfrm>
              <a:off x="638153" y="4225878"/>
              <a:ext cx="1536590" cy="835132"/>
            </a:xfrm>
            <a:prstGeom prst="rect">
              <a:avLst/>
            </a:prstGeom>
            <a:solidFill>
              <a:schemeClr val="accent5">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2" name="フローチャート: 磁気ディスク 11">
              <a:extLst>
                <a:ext uri="{FF2B5EF4-FFF2-40B4-BE49-F238E27FC236}">
                  <a16:creationId xmlns:a16="http://schemas.microsoft.com/office/drawing/2014/main" id="{C5A5F15B-189E-4A4B-9C8E-34C1B971A22D}"/>
                </a:ext>
              </a:extLst>
            </p:cNvPr>
            <p:cNvSpPr/>
            <p:nvPr/>
          </p:nvSpPr>
          <p:spPr>
            <a:xfrm>
              <a:off x="915684" y="4757373"/>
              <a:ext cx="1239732" cy="274065"/>
            </a:xfrm>
            <a:prstGeom prst="flowChartMagneticDisk">
              <a:avLst/>
            </a:prstGeom>
            <a:solidFill>
              <a:schemeClr val="accent6">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PHR</a:t>
              </a:r>
              <a:r>
                <a:rPr kumimoji="1" lang="en-US" altLang="ja-JP" sz="1000" b="0" i="0" u="none" strike="noStrike" kern="1200" cap="none" spc="0" normalizeH="0" baseline="30000" noProof="0" dirty="0">
                  <a:ln>
                    <a:noFill/>
                  </a:ln>
                  <a:solidFill>
                    <a:schemeClr val="tx1"/>
                  </a:solidFill>
                  <a:effectLst/>
                  <a:uLnTx/>
                  <a:uFillTx/>
                  <a:latin typeface="Meiryo UI" panose="020B0604030504040204" pitchFamily="50" charset="-128"/>
                  <a:ea typeface="Meiryo UI" panose="020B0604030504040204" pitchFamily="50" charset="-128"/>
                </a:rPr>
                <a:t>*13</a:t>
              </a:r>
              <a:r>
                <a:rPr lang="ja-JP" altLang="en-US" sz="1000" noProof="0" dirty="0">
                  <a:solidFill>
                    <a:prstClr val="black"/>
                  </a:solidFill>
                  <a:latin typeface="Meiryo UI" panose="020B0604030504040204" pitchFamily="50" charset="-128"/>
                  <a:ea typeface="Meiryo UI" panose="020B0604030504040204" pitchFamily="50" charset="-128"/>
                </a:rPr>
                <a:t>ﾃﾞｰﾀﾍﾞｰｽ</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75846BFA-29DB-49C6-9DCF-3802E9D8A613}"/>
                </a:ext>
              </a:extLst>
            </p:cNvPr>
            <p:cNvSpPr/>
            <p:nvPr/>
          </p:nvSpPr>
          <p:spPr>
            <a:xfrm>
              <a:off x="638153" y="4196005"/>
              <a:ext cx="663852" cy="180000"/>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大阪府</a:t>
              </a:r>
            </a:p>
          </p:txBody>
        </p:sp>
        <p:sp>
          <p:nvSpPr>
            <p:cNvPr id="35" name="テキスト ボックス 34">
              <a:extLst>
                <a:ext uri="{FF2B5EF4-FFF2-40B4-BE49-F238E27FC236}">
                  <a16:creationId xmlns:a16="http://schemas.microsoft.com/office/drawing/2014/main" id="{3DEFB9B5-187B-431A-8449-624D55820963}"/>
                </a:ext>
              </a:extLst>
            </p:cNvPr>
            <p:cNvSpPr txBox="1"/>
            <p:nvPr/>
          </p:nvSpPr>
          <p:spPr>
            <a:xfrm>
              <a:off x="1033112" y="4441783"/>
              <a:ext cx="12153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○効果的な保健事業企画</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○データヘルス</a:t>
              </a:r>
              <a:r>
                <a:rPr lang="en-US" altLang="ja-JP" sz="700" baseline="30000" dirty="0">
                  <a:solidFill>
                    <a:prstClr val="black"/>
                  </a:solidFill>
                  <a:latin typeface="Meiryo UI" panose="020B0604030504040204" pitchFamily="50" charset="-128"/>
                  <a:ea typeface="Meiryo UI" panose="020B0604030504040204" pitchFamily="50" charset="-128"/>
                </a:rPr>
                <a:t>*12</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推進</a:t>
              </a:r>
            </a:p>
          </p:txBody>
        </p:sp>
      </p:grpSp>
      <p:sp>
        <p:nvSpPr>
          <p:cNvPr id="16" name="テキスト ボックス 15"/>
          <p:cNvSpPr txBox="1"/>
          <p:nvPr/>
        </p:nvSpPr>
        <p:spPr>
          <a:xfrm>
            <a:off x="610839" y="1078348"/>
            <a:ext cx="3826146" cy="415437"/>
          </a:xfrm>
          <a:prstGeom prst="rect">
            <a:avLst/>
          </a:prstGeom>
          <a:noFill/>
          <a:ln>
            <a:noFill/>
          </a:ln>
        </p:spPr>
        <p:txBody>
          <a:bodyPr wrap="square" lIns="0" rIns="0" rtlCol="0" anchor="ctr">
            <a:noAutofit/>
          </a:bodyPr>
          <a:lstStyle/>
          <a:p>
            <a:pPr>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■大阪府健康づくり支援プラットフォーム整備等事業</a:t>
            </a:r>
            <a:endPar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r">
              <a:defRPr/>
            </a:pPr>
            <a:r>
              <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健康医療部 国民健康保険課・健康づくり課</a:t>
            </a:r>
            <a:r>
              <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570990" y="1448401"/>
            <a:ext cx="3826147" cy="658899"/>
          </a:xfrm>
          <a:prstGeom prst="rect">
            <a:avLst/>
          </a:prstGeom>
          <a:noFill/>
          <a:ln>
            <a:noFill/>
          </a:ln>
        </p:spPr>
        <p:txBody>
          <a:bodyPr wrap="square" rtlCol="0">
            <a:noAutofit/>
          </a:bodyPr>
          <a:lstStyle/>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健康サポートアプリ「アスマイル」を通じて、府民の主体的な健康づくりを促すとともに、蓄積したデータを分析し、個人の健康づくりや市町村の新たな保健事業の展開に活用。</a:t>
            </a:r>
            <a:endParaRPr lang="en-US" altLang="ja-JP" sz="1050" b="1"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 name="グループ化 4"/>
          <p:cNvGrpSpPr/>
          <p:nvPr/>
        </p:nvGrpSpPr>
        <p:grpSpPr>
          <a:xfrm>
            <a:off x="646133" y="2043432"/>
            <a:ext cx="3642532" cy="1393887"/>
            <a:chOff x="907358" y="4338164"/>
            <a:chExt cx="3642532" cy="1394485"/>
          </a:xfrm>
        </p:grpSpPr>
        <p:sp>
          <p:nvSpPr>
            <p:cNvPr id="10" name="四角形: 角を丸くする 4">
              <a:extLst>
                <a:ext uri="{FF2B5EF4-FFF2-40B4-BE49-F238E27FC236}">
                  <a16:creationId xmlns:a16="http://schemas.microsoft.com/office/drawing/2014/main" id="{9EF0B234-705B-43FB-968D-15DEE85716CF}"/>
                </a:ext>
              </a:extLst>
            </p:cNvPr>
            <p:cNvSpPr/>
            <p:nvPr/>
          </p:nvSpPr>
          <p:spPr>
            <a:xfrm>
              <a:off x="907358" y="4347310"/>
              <a:ext cx="3642532" cy="1385339"/>
            </a:xfrm>
            <a:prstGeom prst="roundRect">
              <a:avLst>
                <a:gd name="adj" fmla="val 900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 name="正方形/長方形 18">
              <a:extLst>
                <a:ext uri="{FF2B5EF4-FFF2-40B4-BE49-F238E27FC236}">
                  <a16:creationId xmlns:a16="http://schemas.microsoft.com/office/drawing/2014/main" id="{9786D6D1-42C1-486F-BDE5-BD59BCF08034}"/>
                </a:ext>
              </a:extLst>
            </p:cNvPr>
            <p:cNvSpPr/>
            <p:nvPr/>
          </p:nvSpPr>
          <p:spPr>
            <a:xfrm>
              <a:off x="911422" y="4338164"/>
              <a:ext cx="663852" cy="212561"/>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府  民</a:t>
              </a:r>
            </a:p>
          </p:txBody>
        </p:sp>
      </p:grpSp>
      <p:sp>
        <p:nvSpPr>
          <p:cNvPr id="33" name="矢印: 右 59">
            <a:extLst>
              <a:ext uri="{FF2B5EF4-FFF2-40B4-BE49-F238E27FC236}">
                <a16:creationId xmlns:a16="http://schemas.microsoft.com/office/drawing/2014/main" id="{7C10BBE6-0073-48ED-A749-347E96417540}"/>
              </a:ext>
            </a:extLst>
          </p:cNvPr>
          <p:cNvSpPr/>
          <p:nvPr/>
        </p:nvSpPr>
        <p:spPr>
          <a:xfrm>
            <a:off x="2283333" y="3899777"/>
            <a:ext cx="680587" cy="345961"/>
          </a:xfrm>
          <a:prstGeom prst="rightArrow">
            <a:avLst>
              <a:gd name="adj1" fmla="val 50000"/>
              <a:gd name="adj2" fmla="val 19951"/>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データ提供</a:t>
            </a:r>
            <a:endParaRPr kumimoji="1" lang="ja-JP" altLang="en-US"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7" name="正方形/長方形 56">
            <a:extLst>
              <a:ext uri="{FF2B5EF4-FFF2-40B4-BE49-F238E27FC236}">
                <a16:creationId xmlns:a16="http://schemas.microsoft.com/office/drawing/2014/main" id="{AD167F78-E83D-4268-AD88-6A3A67DDEE1C}"/>
              </a:ext>
            </a:extLst>
          </p:cNvPr>
          <p:cNvSpPr/>
          <p:nvPr/>
        </p:nvSpPr>
        <p:spPr>
          <a:xfrm>
            <a:off x="3018425" y="3834045"/>
            <a:ext cx="1258740" cy="731712"/>
          </a:xfrm>
          <a:prstGeom prst="rect">
            <a:avLst/>
          </a:prstGeom>
          <a:solidFill>
            <a:schemeClr val="accent5">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6" name="正方形/長方形 25">
            <a:extLst>
              <a:ext uri="{FF2B5EF4-FFF2-40B4-BE49-F238E27FC236}">
                <a16:creationId xmlns:a16="http://schemas.microsoft.com/office/drawing/2014/main" id="{2920DD0C-93BD-497F-A30B-467FF46ABDB8}"/>
              </a:ext>
            </a:extLst>
          </p:cNvPr>
          <p:cNvSpPr/>
          <p:nvPr/>
        </p:nvSpPr>
        <p:spPr>
          <a:xfrm>
            <a:off x="3017267" y="3758749"/>
            <a:ext cx="1259287" cy="16796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大学・研究機関</a:t>
            </a:r>
          </a:p>
        </p:txBody>
      </p:sp>
      <p:sp>
        <p:nvSpPr>
          <p:cNvPr id="45" name="吹き出し: 角を丸めた四角形 44">
            <a:extLst>
              <a:ext uri="{FF2B5EF4-FFF2-40B4-BE49-F238E27FC236}">
                <a16:creationId xmlns:a16="http://schemas.microsoft.com/office/drawing/2014/main" id="{845B4A3C-1F51-4D10-B663-BB586A303E6E}"/>
              </a:ext>
            </a:extLst>
          </p:cNvPr>
          <p:cNvSpPr/>
          <p:nvPr/>
        </p:nvSpPr>
        <p:spPr>
          <a:xfrm>
            <a:off x="2409590" y="4661089"/>
            <a:ext cx="1934275" cy="402638"/>
          </a:xfrm>
          <a:prstGeom prst="wedgeRoundRectCallout">
            <a:avLst>
              <a:gd name="adj1" fmla="val -33318"/>
              <a:gd name="adj2" fmla="val -113932"/>
              <a:gd name="adj3" fmla="val 16667"/>
            </a:avLst>
          </a:prstGeom>
          <a:ln w="3175"/>
        </p:spPr>
        <p:style>
          <a:lnRef idx="2">
            <a:schemeClr val="dk1"/>
          </a:lnRef>
          <a:fillRef idx="1">
            <a:schemeClr val="lt1"/>
          </a:fillRef>
          <a:effectRef idx="0">
            <a:schemeClr val="dk1"/>
          </a:effectRef>
          <a:fontRef idx="minor">
            <a:schemeClr val="dk1"/>
          </a:fontRef>
        </p:style>
        <p:txBody>
          <a:bodyPr rot="0" spcFirstLastPara="0" vert="horz" wrap="square" lIns="36000" tIns="36000" rIns="36000" bIns="36000" numCol="1" spcCol="0" rtlCol="0" fromWordArt="0" anchor="t" anchorCtr="0" forceAA="0" compatLnSpc="1">
            <a:prstTxWarp prst="textNoShape">
              <a:avLst/>
            </a:prstTxWarp>
            <a:noAutofit/>
          </a:bodyPr>
          <a:lstStyle/>
          <a:p>
            <a:r>
              <a:rPr lang="ja-JP" altLang="en-US" sz="7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③蓄積したデータの分析・活用</a:t>
            </a:r>
            <a:endParaRPr lang="en-US" altLang="ja-JP" sz="7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lnSpc>
                <a:spcPts val="200"/>
              </a:lnSpc>
            </a:pP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lang="en-US" altLang="ja-JP" sz="5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lnSpc>
                <a:spcPts val="700"/>
              </a:lnSpc>
            </a:pPr>
            <a:r>
              <a:rPr lang="en-US" altLang="ja-JP" sz="7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7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大学等研究機関や企業等との連携により、</a:t>
            </a:r>
            <a:endParaRPr lang="en-US" altLang="ja-JP" sz="7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lnSpc>
                <a:spcPts val="700"/>
              </a:lnSpc>
            </a:pPr>
            <a:r>
              <a:rPr lang="ja-JP" altLang="en-US" sz="7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蓄積したデータを効果的な施策立案に役立てる。</a:t>
            </a:r>
            <a:endParaRPr lang="en-US" altLang="ja-JP" sz="7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lang="ja-JP" altLang="en-US"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7" name="四角形: 角を丸くする 16">
            <a:extLst>
              <a:ext uri="{FF2B5EF4-FFF2-40B4-BE49-F238E27FC236}">
                <a16:creationId xmlns:a16="http://schemas.microsoft.com/office/drawing/2014/main" id="{929B9373-FC8A-4CCA-8818-F6115E94A8F2}"/>
              </a:ext>
            </a:extLst>
          </p:cNvPr>
          <p:cNvSpPr/>
          <p:nvPr/>
        </p:nvSpPr>
        <p:spPr>
          <a:xfrm>
            <a:off x="699054" y="5412699"/>
            <a:ext cx="3557776" cy="726025"/>
          </a:xfrm>
          <a:prstGeom prst="roundRect">
            <a:avLst>
              <a:gd name="adj" fmla="val 0"/>
            </a:avLst>
          </a:prstGeom>
          <a:ln w="12700">
            <a:solidFill>
              <a:schemeClr val="accent1"/>
            </a:solidFill>
          </a:ln>
        </p:spPr>
        <p:style>
          <a:lnRef idx="2">
            <a:schemeClr val="accent1"/>
          </a:lnRef>
          <a:fillRef idx="1">
            <a:schemeClr val="lt1"/>
          </a:fillRef>
          <a:effectRef idx="0">
            <a:schemeClr val="accent1"/>
          </a:effectRef>
          <a:fontRef idx="minor">
            <a:schemeClr val="dk1"/>
          </a:fontRef>
        </p:style>
        <p:txBody>
          <a:bodyPr lIns="72000" rIns="72000" rtlCol="0" anchor="ctr"/>
          <a:lstStyle/>
          <a:p>
            <a:r>
              <a:rPr lang="en-US" altLang="ja-JP"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データを活用した「健康予測</a:t>
            </a:r>
            <a:r>
              <a:rPr lang="en-US" altLang="ja-JP"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AI</a:t>
            </a:r>
            <a:r>
              <a:rPr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モデル」</a:t>
            </a:r>
            <a:r>
              <a:rPr lang="en-US" altLang="ja-JP"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7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7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国保被保険者を対象</a:t>
            </a:r>
            <a:endParaRPr lang="en-US" altLang="ja-JP"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特定健診結果から、将来の生活習慣病（糖尿病、脂質異常症、高血</a:t>
            </a:r>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圧）の発症確率を予測する仕組みを構築　　⇒</a:t>
            </a:r>
            <a:r>
              <a:rPr lang="ja-JP" altLang="en-US" sz="900" i="1" dirty="0">
                <a:solidFill>
                  <a:schemeClr val="tx1"/>
                </a:solidFill>
                <a:highlight>
                  <a:srgbClr val="FFFF00"/>
                </a:highlight>
                <a:latin typeface="MS UI Gothic" panose="020B0600070205080204" pitchFamily="50" charset="-128"/>
                <a:ea typeface="MS UI Gothic" panose="020B0600070205080204" pitchFamily="50" charset="-128"/>
                <a:cs typeface="メイリオ" panose="020B0604030504040204" pitchFamily="50" charset="-128"/>
              </a:rPr>
              <a:t>アスマイル</a:t>
            </a:r>
            <a:r>
              <a:rPr lang="ja-JP" altLang="en-US" sz="900" i="1" dirty="0">
                <a:solidFill>
                  <a:schemeClr val="tx1"/>
                </a:solidFill>
                <a:latin typeface="MS UI Gothic" panose="020B0600070205080204" pitchFamily="50" charset="-128"/>
                <a:ea typeface="MS UI Gothic" panose="020B0600070205080204" pitchFamily="50" charset="-128"/>
                <a:cs typeface="メイリオ"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に搭載</a:t>
            </a:r>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9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4" name="ホームベース 43"/>
          <p:cNvSpPr/>
          <p:nvPr/>
        </p:nvSpPr>
        <p:spPr>
          <a:xfrm>
            <a:off x="693853" y="5326830"/>
            <a:ext cx="483570" cy="155318"/>
          </a:xfrm>
          <a:prstGeom prst="homePlate">
            <a:avLst>
              <a:gd name="adj" fmla="val 0"/>
            </a:avLst>
          </a:prstGeom>
          <a:solidFill>
            <a:srgbClr val="FFFF00"/>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700" noProof="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R3.12</a:t>
            </a:r>
            <a:r>
              <a:rPr kumimoji="1" lang="ja-JP" altLang="en-US" sz="7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20" name="矢印: 右 6">
            <a:extLst>
              <a:ext uri="{FF2B5EF4-FFF2-40B4-BE49-F238E27FC236}">
                <a16:creationId xmlns:a16="http://schemas.microsoft.com/office/drawing/2014/main" id="{76BEE964-54CF-40C9-A065-3EDDD147FD51}"/>
              </a:ext>
            </a:extLst>
          </p:cNvPr>
          <p:cNvSpPr/>
          <p:nvPr/>
        </p:nvSpPr>
        <p:spPr>
          <a:xfrm rot="5400000">
            <a:off x="1031448" y="3402925"/>
            <a:ext cx="215359" cy="368827"/>
          </a:xfrm>
          <a:prstGeom prst="rightArrow">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 name="四角形: 角を丸くする 2">
            <a:extLst>
              <a:ext uri="{FF2B5EF4-FFF2-40B4-BE49-F238E27FC236}">
                <a16:creationId xmlns:a16="http://schemas.microsoft.com/office/drawing/2014/main" id="{A15E7541-681C-43E8-9DDE-0B5A03590711}"/>
              </a:ext>
            </a:extLst>
          </p:cNvPr>
          <p:cNvSpPr/>
          <p:nvPr/>
        </p:nvSpPr>
        <p:spPr>
          <a:xfrm>
            <a:off x="917605" y="5992611"/>
            <a:ext cx="2940311" cy="78248"/>
          </a:xfrm>
          <a:prstGeom prst="roundRect">
            <a:avLst>
              <a:gd name="adj" fmla="val 10971"/>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今後さらに、蓄積したデータを個人の健康づくりや施策に有効に活用</a:t>
            </a:r>
            <a:endParaRPr kumimoji="1" lang="ja-JP" altLang="en-US" sz="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2" name="角丸四角形 61"/>
          <p:cNvSpPr/>
          <p:nvPr/>
        </p:nvSpPr>
        <p:spPr>
          <a:xfrm>
            <a:off x="467341" y="1016833"/>
            <a:ext cx="4101633" cy="5180118"/>
          </a:xfrm>
          <a:prstGeom prst="roundRect">
            <a:avLst>
              <a:gd name="adj" fmla="val 1836"/>
            </a:avLst>
          </a:prstGeom>
          <a:no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endParaRPr kumimoji="1" lang="ja-JP" altLang="en-US"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角丸四角形 62"/>
          <p:cNvSpPr/>
          <p:nvPr/>
        </p:nvSpPr>
        <p:spPr>
          <a:xfrm>
            <a:off x="4785408" y="1015587"/>
            <a:ext cx="4048515" cy="5180118"/>
          </a:xfrm>
          <a:prstGeom prst="roundRect">
            <a:avLst>
              <a:gd name="adj" fmla="val 1840"/>
            </a:avLst>
          </a:prstGeom>
          <a:no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endParaRPr kumimoji="1" lang="ja-JP" altLang="en-US"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テキスト ボックス 63"/>
          <p:cNvSpPr txBox="1"/>
          <p:nvPr/>
        </p:nvSpPr>
        <p:spPr>
          <a:xfrm>
            <a:off x="4842030" y="1131527"/>
            <a:ext cx="3800981" cy="342104"/>
          </a:xfrm>
          <a:prstGeom prst="rect">
            <a:avLst/>
          </a:prstGeom>
          <a:noFill/>
          <a:ln>
            <a:noFill/>
          </a:ln>
        </p:spPr>
        <p:txBody>
          <a:bodyPr wrap="square" rtlCol="0" anchor="ctr">
            <a:noAutofit/>
          </a:bodyPr>
          <a:lstStyle/>
          <a:p>
            <a:pPr lvl="0">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被保護者健康管理支援事業</a:t>
            </a:r>
            <a:endParaRPr lang="en-US" altLang="zh-TW"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lgn="r">
              <a:defRPr/>
            </a:pPr>
            <a:r>
              <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福祉部 地域福祉推進室 社会援護課</a:t>
            </a:r>
            <a:r>
              <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zh-TW"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テキスト ボックス 64"/>
          <p:cNvSpPr txBox="1"/>
          <p:nvPr/>
        </p:nvSpPr>
        <p:spPr>
          <a:xfrm>
            <a:off x="4930976" y="1482744"/>
            <a:ext cx="3792080" cy="692103"/>
          </a:xfrm>
          <a:prstGeom prst="rect">
            <a:avLst/>
          </a:prstGeom>
          <a:noFill/>
          <a:ln>
            <a:noFill/>
          </a:ln>
        </p:spPr>
        <p:txBody>
          <a:bodyPr wrap="square" rtlCol="0">
            <a:noAutofit/>
          </a:bodyPr>
          <a:lstStyle/>
          <a:p>
            <a:pPr algn="just"/>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生活保護受給者（被保護者）の受診状況等のデータ（レセプト情報）及び生活・健康状況の聴取結果から、被保護者の健康・医療の傾向・課題を把握したうえで、被保護者の健康管理を支援。</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四角形: 角を丸くする 4">
            <a:extLst>
              <a:ext uri="{FF2B5EF4-FFF2-40B4-BE49-F238E27FC236}">
                <a16:creationId xmlns:a16="http://schemas.microsoft.com/office/drawing/2014/main" id="{9EF0B234-705B-43FB-968D-15DEE85716CF}"/>
              </a:ext>
            </a:extLst>
          </p:cNvPr>
          <p:cNvSpPr/>
          <p:nvPr/>
        </p:nvSpPr>
        <p:spPr>
          <a:xfrm>
            <a:off x="4940565" y="2256726"/>
            <a:ext cx="3763844" cy="1826806"/>
          </a:xfrm>
          <a:prstGeom prst="roundRect">
            <a:avLst>
              <a:gd name="adj" fmla="val 7711"/>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47" name="グループ化 46"/>
          <p:cNvGrpSpPr/>
          <p:nvPr/>
        </p:nvGrpSpPr>
        <p:grpSpPr>
          <a:xfrm>
            <a:off x="4974771" y="2294120"/>
            <a:ext cx="3647423" cy="1713791"/>
            <a:chOff x="4975027" y="2280949"/>
            <a:chExt cx="3647423" cy="1713791"/>
          </a:xfrm>
        </p:grpSpPr>
        <p:grpSp>
          <p:nvGrpSpPr>
            <p:cNvPr id="72" name="グループ化 71"/>
            <p:cNvGrpSpPr/>
            <p:nvPr/>
          </p:nvGrpSpPr>
          <p:grpSpPr>
            <a:xfrm>
              <a:off x="5427350" y="2830764"/>
              <a:ext cx="2981650" cy="389941"/>
              <a:chOff x="5038147" y="2778478"/>
              <a:chExt cx="2886170" cy="377456"/>
            </a:xfrm>
          </p:grpSpPr>
          <p:sp>
            <p:nvSpPr>
              <p:cNvPr id="73" name="角丸四角形 72"/>
              <p:cNvSpPr/>
              <p:nvPr/>
            </p:nvSpPr>
            <p:spPr>
              <a:xfrm>
                <a:off x="5038147" y="2778478"/>
                <a:ext cx="2886170" cy="167960"/>
              </a:xfrm>
              <a:prstGeom prst="round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rtlCol="0" anchor="ctr"/>
              <a:lstStyle/>
              <a:p>
                <a:pPr algn="ct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各福祉事務所の傾向を踏まえた支援内容の例</a:t>
                </a:r>
                <a:endParaRPr kumimoji="1" lang="ja-JP" altLang="en-US"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角丸四角形 73"/>
              <p:cNvSpPr/>
              <p:nvPr/>
            </p:nvSpPr>
            <p:spPr>
              <a:xfrm>
                <a:off x="5099172" y="2986600"/>
                <a:ext cx="1289454" cy="155743"/>
              </a:xfrm>
              <a:prstGeom prst="roundRect">
                <a:avLst/>
              </a:prstGeom>
              <a:solidFill>
                <a:schemeClr val="accent6">
                  <a:lumMod val="40000"/>
                  <a:lumOff val="60000"/>
                </a:schemeClr>
              </a:solidFill>
              <a:ln w="6350"/>
            </p:spPr>
            <p:style>
              <a:lnRef idx="2">
                <a:schemeClr val="dk1"/>
              </a:lnRef>
              <a:fillRef idx="1">
                <a:schemeClr val="lt1"/>
              </a:fillRef>
              <a:effectRef idx="0">
                <a:schemeClr val="dk1"/>
              </a:effectRef>
              <a:fontRef idx="minor">
                <a:schemeClr val="dk1"/>
              </a:fontRef>
            </p:style>
            <p:txBody>
              <a:bodyPr lIns="0" tIns="36000" rIns="0" bIns="0" rtlCol="0" anchor="ctr"/>
              <a:lstStyle/>
              <a:p>
                <a:pPr algn="ctr"/>
                <a:r>
                  <a:rPr kumimoji="1" lang="en-US" altLang="ja-JP"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福祉事務所</a:t>
                </a:r>
                <a:endParaRPr kumimoji="1" lang="ja-JP" altLang="en-US"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角丸四角形 74"/>
              <p:cNvSpPr/>
              <p:nvPr/>
            </p:nvSpPr>
            <p:spPr>
              <a:xfrm>
                <a:off x="6587190" y="2997669"/>
                <a:ext cx="1282607" cy="158265"/>
              </a:xfrm>
              <a:prstGeom prst="roundRect">
                <a:avLst/>
              </a:prstGeom>
              <a:solidFill>
                <a:schemeClr val="tx2">
                  <a:lumMod val="20000"/>
                  <a:lumOff val="80000"/>
                </a:schemeClr>
              </a:solidFill>
              <a:ln w="6350"/>
            </p:spPr>
            <p:style>
              <a:lnRef idx="2">
                <a:schemeClr val="dk1"/>
              </a:lnRef>
              <a:fillRef idx="1">
                <a:schemeClr val="lt1"/>
              </a:fillRef>
              <a:effectRef idx="0">
                <a:schemeClr val="dk1"/>
              </a:effectRef>
              <a:fontRef idx="minor">
                <a:schemeClr val="dk1"/>
              </a:fontRef>
            </p:style>
            <p:txBody>
              <a:bodyPr lIns="0" tIns="36000" rIns="0" bIns="0" rtlCol="0" anchor="ctr"/>
              <a:lstStyle/>
              <a:p>
                <a:pPr algn="ctr"/>
                <a:r>
                  <a:rPr lang="en-US" altLang="ja-JP" sz="800" b="1" dirty="0">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福祉事務所</a:t>
                </a:r>
                <a:endParaRPr kumimoji="1" lang="ja-JP" altLang="en-US"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93" name="ホームベース 92"/>
            <p:cNvSpPr/>
            <p:nvPr/>
          </p:nvSpPr>
          <p:spPr>
            <a:xfrm>
              <a:off x="4975027" y="2280949"/>
              <a:ext cx="1951212" cy="252112"/>
            </a:xfrm>
            <a:prstGeom prst="homePlate">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①</a:t>
              </a:r>
              <a:r>
                <a:rPr kumimoji="1"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現状課題の把握・分析</a:t>
              </a:r>
            </a:p>
          </p:txBody>
        </p:sp>
        <p:sp>
          <p:nvSpPr>
            <p:cNvPr id="94" name="テキスト ボックス 93"/>
            <p:cNvSpPr txBox="1"/>
            <p:nvPr/>
          </p:nvSpPr>
          <p:spPr>
            <a:xfrm>
              <a:off x="5110678" y="2484300"/>
              <a:ext cx="3511772" cy="325715"/>
            </a:xfrm>
            <a:prstGeom prst="rect">
              <a:avLst/>
            </a:prstGeom>
            <a:noFill/>
            <a:ln>
              <a:noFill/>
            </a:ln>
          </p:spPr>
          <p:txBody>
            <a:bodyPr wrap="square" rtlCol="0">
              <a:noAutofit/>
            </a:bodyPr>
            <a:lstStyle/>
            <a:p>
              <a:pPr algn="just"/>
              <a:r>
                <a:rPr lang="ja-JP" altLang="en-US" sz="800" dirty="0">
                  <a:latin typeface="Meiryo UI" panose="020B0604030504040204" pitchFamily="50" charset="-128"/>
                  <a:ea typeface="Meiryo UI" panose="020B0604030504040204" pitchFamily="50" charset="-128"/>
                  <a:cs typeface="メイリオ" panose="020B0604030504040204" pitchFamily="50" charset="-128"/>
                </a:rPr>
                <a:t>レセプト情報等から分析した、被保護者の現状・課題をもとに、福祉事務所ごとに、</a:t>
              </a:r>
              <a:endParaRPr lang="en-US" altLang="ja-JP" sz="800" dirty="0">
                <a:latin typeface="Meiryo UI" panose="020B0604030504040204" pitchFamily="50" charset="-128"/>
                <a:ea typeface="Meiryo UI" panose="020B0604030504040204" pitchFamily="50" charset="-128"/>
                <a:cs typeface="メイリオ" panose="020B0604030504040204" pitchFamily="50" charset="-128"/>
              </a:endParaRPr>
            </a:p>
            <a:p>
              <a:pPr algn="just"/>
              <a:r>
                <a:rPr lang="ja-JP" altLang="en-US" sz="800" dirty="0">
                  <a:latin typeface="Meiryo UI" panose="020B0604030504040204" pitchFamily="50" charset="-128"/>
                  <a:ea typeface="Meiryo UI" panose="020B0604030504040204" pitchFamily="50" charset="-128"/>
                  <a:cs typeface="メイリオ" panose="020B0604030504040204" pitchFamily="50" charset="-128"/>
                </a:rPr>
                <a:t>医療・健康傾向を把握し、それを踏まえた支援内容を決定</a:t>
              </a:r>
            </a:p>
            <a:p>
              <a:pPr algn="just"/>
              <a:endParaRPr lang="en-US" altLang="ja-JP" sz="8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89" name="テキスト ボックス 88"/>
            <p:cNvSpPr txBox="1"/>
            <p:nvPr/>
          </p:nvSpPr>
          <p:spPr>
            <a:xfrm>
              <a:off x="7030274" y="3223425"/>
              <a:ext cx="1312035" cy="724113"/>
            </a:xfrm>
            <a:prstGeom prst="rect">
              <a:avLst/>
            </a:prstGeom>
            <a:noFill/>
            <a:ln>
              <a:noFill/>
            </a:ln>
          </p:spPr>
          <p:txBody>
            <a:bodyPr wrap="square" rtlCol="0">
              <a:noAutofit/>
            </a:bodyPr>
            <a:lstStyle/>
            <a:p>
              <a:pPr algn="ctr">
                <a:lnSpc>
                  <a:spcPts val="1200"/>
                </a:lnSpc>
              </a:pPr>
              <a:r>
                <a:rPr lang="ja-JP" altLang="en-US" sz="800" u="sng" dirty="0">
                  <a:latin typeface="Meiryo UI" panose="020B0604030504040204" pitchFamily="50" charset="-128"/>
                  <a:ea typeface="Meiryo UI" panose="020B0604030504040204" pitchFamily="50" charset="-128"/>
                  <a:cs typeface="メイリオ" panose="020B0604030504040204" pitchFamily="50" charset="-128"/>
                </a:rPr>
                <a:t>重複服薬者が多い　</a:t>
              </a:r>
              <a:endParaRPr lang="en-US" altLang="ja-JP" sz="800" u="sng" dirty="0">
                <a:latin typeface="Meiryo UI" panose="020B0604030504040204" pitchFamily="50" charset="-128"/>
                <a:ea typeface="Meiryo UI" panose="020B0604030504040204" pitchFamily="50" charset="-128"/>
                <a:cs typeface="メイリオ" panose="020B0604030504040204" pitchFamily="50" charset="-128"/>
              </a:endParaRPr>
            </a:p>
            <a:p>
              <a:pPr algn="ctr">
                <a:lnSpc>
                  <a:spcPts val="1200"/>
                </a:lnSpc>
              </a:pPr>
              <a:endParaRPr lang="en-US" altLang="ja-JP" sz="800" u="sng" dirty="0">
                <a:latin typeface="Meiryo UI" panose="020B0604030504040204" pitchFamily="50" charset="-128"/>
                <a:ea typeface="Meiryo UI" panose="020B0604030504040204" pitchFamily="50" charset="-128"/>
                <a:cs typeface="メイリオ" panose="020B0604030504040204" pitchFamily="50" charset="-128"/>
              </a:endParaRPr>
            </a:p>
            <a:p>
              <a:pPr algn="ctr">
                <a:lnSpc>
                  <a:spcPts val="1200"/>
                </a:lnSpc>
              </a:pPr>
              <a:r>
                <a:rPr lang="ja-JP" altLang="en-US" sz="800" u="sng" dirty="0">
                  <a:latin typeface="Meiryo UI" panose="020B0604030504040204" pitchFamily="50" charset="-128"/>
                  <a:ea typeface="Meiryo UI" panose="020B0604030504040204" pitchFamily="50" charset="-128"/>
                  <a:cs typeface="メイリオ" panose="020B0604030504040204" pitchFamily="50" charset="-128"/>
                </a:rPr>
                <a:t>重複投薬の防止など、</a:t>
              </a:r>
              <a:endParaRPr lang="en-US" altLang="ja-JP" sz="800" u="sng" dirty="0">
                <a:latin typeface="Meiryo UI" panose="020B0604030504040204" pitchFamily="50" charset="-128"/>
                <a:ea typeface="Meiryo UI" panose="020B0604030504040204" pitchFamily="50" charset="-128"/>
                <a:cs typeface="メイリオ" panose="020B0604030504040204" pitchFamily="50" charset="-128"/>
              </a:endParaRPr>
            </a:p>
            <a:p>
              <a:pPr algn="ctr">
                <a:lnSpc>
                  <a:spcPts val="1200"/>
                </a:lnSpc>
              </a:pPr>
              <a:r>
                <a:rPr lang="ja-JP" altLang="en-US" sz="800" u="sng" dirty="0">
                  <a:latin typeface="Meiryo UI" panose="020B0604030504040204" pitchFamily="50" charset="-128"/>
                  <a:ea typeface="Meiryo UI" panose="020B0604030504040204" pitchFamily="50" charset="-128"/>
                  <a:cs typeface="メイリオ" panose="020B0604030504040204" pitchFamily="50" charset="-128"/>
                </a:rPr>
                <a:t>医薬品の適正使用に係る</a:t>
              </a:r>
              <a:endParaRPr lang="en-US" altLang="ja-JP" sz="800" u="sng" dirty="0">
                <a:latin typeface="Meiryo UI" panose="020B0604030504040204" pitchFamily="50" charset="-128"/>
                <a:ea typeface="Meiryo UI" panose="020B0604030504040204" pitchFamily="50" charset="-128"/>
                <a:cs typeface="メイリオ" panose="020B0604030504040204" pitchFamily="50" charset="-128"/>
              </a:endParaRPr>
            </a:p>
            <a:p>
              <a:pPr algn="ctr">
                <a:lnSpc>
                  <a:spcPts val="1200"/>
                </a:lnSpc>
              </a:pPr>
              <a:r>
                <a:rPr lang="ja-JP" altLang="en-US" sz="800" u="sng" dirty="0">
                  <a:latin typeface="Meiryo UI" panose="020B0604030504040204" pitchFamily="50" charset="-128"/>
                  <a:ea typeface="Meiryo UI" panose="020B0604030504040204" pitchFamily="50" charset="-128"/>
                  <a:cs typeface="メイリオ" panose="020B0604030504040204" pitchFamily="50" charset="-128"/>
                </a:rPr>
                <a:t>普及啓発</a:t>
              </a:r>
              <a:endParaRPr lang="en-US" altLang="ja-JP" sz="800" u="sng"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92" name="二等辺三角形 91"/>
            <p:cNvSpPr/>
            <p:nvPr/>
          </p:nvSpPr>
          <p:spPr>
            <a:xfrm rot="10800000">
              <a:off x="7510945" y="3443478"/>
              <a:ext cx="350691" cy="129718"/>
            </a:xfrm>
            <a:prstGeom prst="triangl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テキスト ボックス 75"/>
            <p:cNvSpPr txBox="1"/>
            <p:nvPr/>
          </p:nvSpPr>
          <p:spPr>
            <a:xfrm>
              <a:off x="5403936" y="3214940"/>
              <a:ext cx="1514239" cy="779800"/>
            </a:xfrm>
            <a:prstGeom prst="rect">
              <a:avLst/>
            </a:prstGeom>
            <a:noFill/>
            <a:ln>
              <a:noFill/>
            </a:ln>
          </p:spPr>
          <p:txBody>
            <a:bodyPr wrap="square" rtlCol="0">
              <a:noAutofit/>
            </a:bodyPr>
            <a:lstStyle/>
            <a:p>
              <a:pPr algn="ctr">
                <a:lnSpc>
                  <a:spcPts val="1200"/>
                </a:lnSpc>
              </a:pPr>
              <a:r>
                <a:rPr lang="ja-JP" altLang="en-US" sz="800" u="sng" dirty="0">
                  <a:latin typeface="Meiryo UI" panose="020B0604030504040204" pitchFamily="50" charset="-128"/>
                  <a:ea typeface="Meiryo UI" panose="020B0604030504040204" pitchFamily="50" charset="-128"/>
                  <a:cs typeface="メイリオ" panose="020B0604030504040204" pitchFamily="50" charset="-128"/>
                </a:rPr>
                <a:t>頻回受診者が多い　</a:t>
              </a:r>
              <a:endParaRPr lang="en-US" altLang="ja-JP" sz="800" u="sng" dirty="0">
                <a:latin typeface="Meiryo UI" panose="020B0604030504040204" pitchFamily="50" charset="-128"/>
                <a:ea typeface="Meiryo UI" panose="020B0604030504040204" pitchFamily="50" charset="-128"/>
                <a:cs typeface="メイリオ" panose="020B0604030504040204" pitchFamily="50" charset="-128"/>
              </a:endParaRPr>
            </a:p>
            <a:p>
              <a:pPr algn="ctr">
                <a:lnSpc>
                  <a:spcPts val="1200"/>
                </a:lnSpc>
              </a:pPr>
              <a:r>
                <a:rPr lang="ja-JP" altLang="en-US" sz="800" u="sng" dirty="0">
                  <a:latin typeface="Meiryo UI" panose="020B0604030504040204" pitchFamily="50" charset="-128"/>
                  <a:ea typeface="Meiryo UI" panose="020B0604030504040204" pitchFamily="50" charset="-128"/>
                  <a:cs typeface="メイリオ" panose="020B0604030504040204" pitchFamily="50" charset="-128"/>
                </a:rPr>
                <a:t>　　</a:t>
              </a:r>
              <a:endParaRPr lang="en-US" altLang="ja-JP" sz="800" u="sng" dirty="0">
                <a:latin typeface="Meiryo UI" panose="020B0604030504040204" pitchFamily="50" charset="-128"/>
                <a:ea typeface="Meiryo UI" panose="020B0604030504040204" pitchFamily="50" charset="-128"/>
                <a:cs typeface="メイリオ" panose="020B0604030504040204" pitchFamily="50" charset="-128"/>
              </a:endParaRPr>
            </a:p>
            <a:p>
              <a:pPr algn="ctr">
                <a:lnSpc>
                  <a:spcPts val="1200"/>
                </a:lnSpc>
              </a:pPr>
              <a:r>
                <a:rPr lang="ja-JP" altLang="en-US" sz="800" u="sng" dirty="0">
                  <a:latin typeface="Meiryo UI" panose="020B0604030504040204" pitchFamily="50" charset="-128"/>
                  <a:ea typeface="Meiryo UI" panose="020B0604030504040204" pitchFamily="50" charset="-128"/>
                  <a:cs typeface="メイリオ" panose="020B0604030504040204" pitchFamily="50" charset="-128"/>
                </a:rPr>
                <a:t>頻回受診の要因を確認し、</a:t>
              </a:r>
              <a:endParaRPr lang="en-US" altLang="ja-JP" sz="800" u="sng" dirty="0">
                <a:latin typeface="Meiryo UI" panose="020B0604030504040204" pitchFamily="50" charset="-128"/>
                <a:ea typeface="Meiryo UI" panose="020B0604030504040204" pitchFamily="50" charset="-128"/>
                <a:cs typeface="メイリオ" panose="020B0604030504040204" pitchFamily="50" charset="-128"/>
              </a:endParaRPr>
            </a:p>
            <a:p>
              <a:pPr algn="ctr">
                <a:lnSpc>
                  <a:spcPts val="1200"/>
                </a:lnSpc>
              </a:pPr>
              <a:r>
                <a:rPr lang="ja-JP" altLang="en-US" sz="800" u="sng" dirty="0">
                  <a:latin typeface="Meiryo UI" panose="020B0604030504040204" pitchFamily="50" charset="-128"/>
                  <a:ea typeface="Meiryo UI" panose="020B0604030504040204" pitchFamily="50" charset="-128"/>
                  <a:cs typeface="メイリオ" panose="020B0604030504040204" pitchFamily="50" charset="-128"/>
                </a:rPr>
                <a:t>適正受診に向けて医療機関等と連携した支援を実施</a:t>
              </a:r>
              <a:endParaRPr lang="en-US" altLang="ja-JP" sz="800" u="sng"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84" name="二等辺三角形 83"/>
            <p:cNvSpPr/>
            <p:nvPr/>
          </p:nvSpPr>
          <p:spPr>
            <a:xfrm rot="10800000">
              <a:off x="5981104" y="3420409"/>
              <a:ext cx="350691" cy="129718"/>
            </a:xfrm>
            <a:prstGeom prst="triangl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97" name="四角形: 角を丸くする 4">
            <a:extLst>
              <a:ext uri="{FF2B5EF4-FFF2-40B4-BE49-F238E27FC236}">
                <a16:creationId xmlns:a16="http://schemas.microsoft.com/office/drawing/2014/main" id="{9EF0B234-705B-43FB-968D-15DEE85716CF}"/>
              </a:ext>
            </a:extLst>
          </p:cNvPr>
          <p:cNvSpPr/>
          <p:nvPr/>
        </p:nvSpPr>
        <p:spPr>
          <a:xfrm>
            <a:off x="4960357" y="4335113"/>
            <a:ext cx="3776665" cy="736427"/>
          </a:xfrm>
          <a:prstGeom prst="roundRect">
            <a:avLst>
              <a:gd name="adj" fmla="val 900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98" name="ホームベース 97"/>
          <p:cNvSpPr/>
          <p:nvPr/>
        </p:nvSpPr>
        <p:spPr>
          <a:xfrm>
            <a:off x="4960358" y="4377570"/>
            <a:ext cx="1971505" cy="174938"/>
          </a:xfrm>
          <a:prstGeom prst="homePlate">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②</a:t>
            </a:r>
            <a:r>
              <a:rPr kumimoji="1"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健康管理支援の実施</a:t>
            </a:r>
          </a:p>
        </p:txBody>
      </p:sp>
      <p:sp>
        <p:nvSpPr>
          <p:cNvPr id="99" name="テキスト ボックス 98"/>
          <p:cNvSpPr txBox="1"/>
          <p:nvPr/>
        </p:nvSpPr>
        <p:spPr>
          <a:xfrm>
            <a:off x="5101717" y="4552087"/>
            <a:ext cx="3437719" cy="474448"/>
          </a:xfrm>
          <a:prstGeom prst="rect">
            <a:avLst/>
          </a:prstGeom>
          <a:noFill/>
          <a:ln>
            <a:noFill/>
          </a:ln>
        </p:spPr>
        <p:txBody>
          <a:bodyPr wrap="square" rtlCol="0">
            <a:noAutofit/>
          </a:bodyPr>
          <a:lstStyle/>
          <a:p>
            <a:pPr algn="just"/>
            <a:r>
              <a:rPr lang="ja-JP" altLang="en-US" sz="800" dirty="0">
                <a:latin typeface="Meiryo UI" panose="020B0604030504040204" pitchFamily="50" charset="-128"/>
                <a:ea typeface="Meiryo UI" panose="020B0604030504040204" pitchFamily="50" charset="-128"/>
                <a:cs typeface="メイリオ" panose="020B0604030504040204" pitchFamily="50" charset="-128"/>
              </a:rPr>
              <a:t>福祉事務所・保健所・町村（保健センター）等の関係機関が連携し、ケースワーカーによる健康管理支援（健康診査の受診勧奨、医療機関の受診行動の適正化）及び保健師による保健指導を実施</a:t>
            </a:r>
          </a:p>
          <a:p>
            <a:pPr algn="just"/>
            <a:endParaRPr lang="en-US" altLang="ja-JP" sz="8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00" name="四角形: 角を丸くする 4">
            <a:extLst>
              <a:ext uri="{FF2B5EF4-FFF2-40B4-BE49-F238E27FC236}">
                <a16:creationId xmlns:a16="http://schemas.microsoft.com/office/drawing/2014/main" id="{9EF0B234-705B-43FB-968D-15DEE85716CF}"/>
              </a:ext>
            </a:extLst>
          </p:cNvPr>
          <p:cNvSpPr/>
          <p:nvPr/>
        </p:nvSpPr>
        <p:spPr>
          <a:xfrm>
            <a:off x="4974770" y="5306664"/>
            <a:ext cx="3762251" cy="732626"/>
          </a:xfrm>
          <a:prstGeom prst="roundRect">
            <a:avLst>
              <a:gd name="adj" fmla="val 900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1" name="テキスト ボックス 100"/>
          <p:cNvSpPr txBox="1"/>
          <p:nvPr/>
        </p:nvSpPr>
        <p:spPr>
          <a:xfrm>
            <a:off x="5120413" y="5558127"/>
            <a:ext cx="3501781" cy="439489"/>
          </a:xfrm>
          <a:prstGeom prst="rect">
            <a:avLst/>
          </a:prstGeom>
          <a:noFill/>
          <a:ln>
            <a:noFill/>
          </a:ln>
        </p:spPr>
        <p:txBody>
          <a:bodyPr wrap="square" rtlCol="0">
            <a:noAutofit/>
          </a:bodyPr>
          <a:lstStyle/>
          <a:p>
            <a:pPr algn="just"/>
            <a:r>
              <a:rPr lang="ja-JP" altLang="en-US" sz="800" dirty="0">
                <a:latin typeface="Meiryo UI" panose="020B0604030504040204" pitchFamily="50" charset="-128"/>
                <a:ea typeface="Meiryo UI" panose="020B0604030504040204" pitchFamily="50" charset="-128"/>
                <a:cs typeface="メイリオ" panose="020B0604030504040204" pitchFamily="50" charset="-128"/>
              </a:rPr>
              <a:t>上記関係機関による連携会議において、健康管理支援結果（データ）の効果分析を実施</a:t>
            </a:r>
            <a:endParaRPr lang="en-US" altLang="ja-JP" sz="800" dirty="0">
              <a:latin typeface="Meiryo UI" panose="020B0604030504040204" pitchFamily="50" charset="-128"/>
              <a:ea typeface="Meiryo UI" panose="020B0604030504040204" pitchFamily="50" charset="-128"/>
              <a:cs typeface="メイリオ" panose="020B0604030504040204" pitchFamily="50" charset="-128"/>
            </a:endParaRPr>
          </a:p>
          <a:p>
            <a:pPr algn="just"/>
            <a:r>
              <a:rPr lang="ja-JP" altLang="en-US" sz="800" dirty="0">
                <a:latin typeface="Meiryo UI" panose="020B0604030504040204" pitchFamily="50" charset="-128"/>
                <a:ea typeface="Meiryo UI" panose="020B0604030504040204" pitchFamily="50" charset="-128"/>
                <a:cs typeface="メイリオ" panose="020B0604030504040204" pitchFamily="50" charset="-128"/>
              </a:rPr>
              <a:t>上記効果分析の結果を踏まえ、今後の支援内容を決定</a:t>
            </a:r>
          </a:p>
        </p:txBody>
      </p:sp>
      <p:sp>
        <p:nvSpPr>
          <p:cNvPr id="102" name="ホームベース 101"/>
          <p:cNvSpPr/>
          <p:nvPr/>
        </p:nvSpPr>
        <p:spPr>
          <a:xfrm>
            <a:off x="4977045" y="5364755"/>
            <a:ext cx="2642704" cy="188024"/>
          </a:xfrm>
          <a:prstGeom prst="homePlate">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③</a:t>
            </a:r>
            <a:r>
              <a:rPr kumimoji="1"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効果検証（支援手法の見直し）</a:t>
            </a:r>
          </a:p>
        </p:txBody>
      </p:sp>
      <p:grpSp>
        <p:nvGrpSpPr>
          <p:cNvPr id="105" name="グループ化 104"/>
          <p:cNvGrpSpPr/>
          <p:nvPr/>
        </p:nvGrpSpPr>
        <p:grpSpPr>
          <a:xfrm>
            <a:off x="646133" y="4596665"/>
            <a:ext cx="1547022" cy="659555"/>
            <a:chOff x="646133" y="4533159"/>
            <a:chExt cx="1547022" cy="659555"/>
          </a:xfrm>
        </p:grpSpPr>
        <p:grpSp>
          <p:nvGrpSpPr>
            <p:cNvPr id="51" name="グループ化 50"/>
            <p:cNvGrpSpPr/>
            <p:nvPr/>
          </p:nvGrpSpPr>
          <p:grpSpPr>
            <a:xfrm>
              <a:off x="646133" y="4533159"/>
              <a:ext cx="1547022" cy="659555"/>
              <a:chOff x="646133" y="4641670"/>
              <a:chExt cx="1547022" cy="659555"/>
            </a:xfrm>
          </p:grpSpPr>
          <p:sp>
            <p:nvSpPr>
              <p:cNvPr id="58" name="正方形/長方形 57">
                <a:extLst>
                  <a:ext uri="{FF2B5EF4-FFF2-40B4-BE49-F238E27FC236}">
                    <a16:creationId xmlns:a16="http://schemas.microsoft.com/office/drawing/2014/main" id="{AD167F78-E83D-4268-AD88-6A3A67DDEE1C}"/>
                  </a:ext>
                </a:extLst>
              </p:cNvPr>
              <p:cNvSpPr/>
              <p:nvPr/>
            </p:nvSpPr>
            <p:spPr>
              <a:xfrm>
                <a:off x="646133" y="4797247"/>
                <a:ext cx="1547022" cy="503978"/>
              </a:xfrm>
              <a:prstGeom prst="rect">
                <a:avLst/>
              </a:prstGeom>
              <a:solidFill>
                <a:schemeClr val="accent5">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0" name="テキスト ボックス 59">
                <a:extLst>
                  <a:ext uri="{FF2B5EF4-FFF2-40B4-BE49-F238E27FC236}">
                    <a16:creationId xmlns:a16="http://schemas.microsoft.com/office/drawing/2014/main" id="{3DEFB9B5-187B-431A-8449-624D55820963}"/>
                  </a:ext>
                </a:extLst>
              </p:cNvPr>
              <p:cNvSpPr txBox="1"/>
              <p:nvPr/>
            </p:nvSpPr>
            <p:spPr>
              <a:xfrm>
                <a:off x="1023458" y="4935699"/>
                <a:ext cx="11594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○効果的な保健事業企画</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○データヘルス</a:t>
                </a:r>
                <a:r>
                  <a:rPr kumimoji="1" lang="en-US" altLang="ja-JP" sz="7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a:t>
                </a:r>
              </a:p>
            </p:txBody>
          </p:sp>
          <p:sp>
            <p:nvSpPr>
              <p:cNvPr id="61" name="矢印: 右 59">
                <a:extLst>
                  <a:ext uri="{FF2B5EF4-FFF2-40B4-BE49-F238E27FC236}">
                    <a16:creationId xmlns:a16="http://schemas.microsoft.com/office/drawing/2014/main" id="{7C10BBE6-0073-48ED-A749-347E96417540}"/>
                  </a:ext>
                </a:extLst>
              </p:cNvPr>
              <p:cNvSpPr/>
              <p:nvPr/>
            </p:nvSpPr>
            <p:spPr>
              <a:xfrm rot="16200000">
                <a:off x="1429433" y="4543878"/>
                <a:ext cx="317499" cy="513084"/>
              </a:xfrm>
              <a:prstGeom prst="rightArrow">
                <a:avLst>
                  <a:gd name="adj1" fmla="val 50000"/>
                  <a:gd name="adj2" fmla="val 19951"/>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データ</a:t>
                </a:r>
                <a:endParaRPr kumimoji="1" lang="en-US" altLang="ja-JP" sz="6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ts val="9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提供</a:t>
                </a:r>
                <a:endParaRPr kumimoji="1" lang="ja-JP" altLang="en-US"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22" name="正方形/長方形 21">
              <a:extLst>
                <a:ext uri="{FF2B5EF4-FFF2-40B4-BE49-F238E27FC236}">
                  <a16:creationId xmlns:a16="http://schemas.microsoft.com/office/drawing/2014/main" id="{F17E8524-B680-4AA4-9555-4967926F2910}"/>
                </a:ext>
              </a:extLst>
            </p:cNvPr>
            <p:cNvSpPr/>
            <p:nvPr/>
          </p:nvSpPr>
          <p:spPr>
            <a:xfrm>
              <a:off x="646133" y="4644135"/>
              <a:ext cx="663852" cy="163636"/>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市町村</a:t>
              </a:r>
            </a:p>
          </p:txBody>
        </p:sp>
      </p:grpSp>
      <p:sp>
        <p:nvSpPr>
          <p:cNvPr id="106" name="テキスト ボックス 105">
            <a:extLst>
              <a:ext uri="{FF2B5EF4-FFF2-40B4-BE49-F238E27FC236}">
                <a16:creationId xmlns:a16="http://schemas.microsoft.com/office/drawing/2014/main" id="{3DEFB9B5-187B-431A-8449-624D55820963}"/>
              </a:ext>
            </a:extLst>
          </p:cNvPr>
          <p:cNvSpPr txBox="1"/>
          <p:nvPr/>
        </p:nvSpPr>
        <p:spPr>
          <a:xfrm>
            <a:off x="3124140" y="4405586"/>
            <a:ext cx="113344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○データ分析・研究</a:t>
            </a:r>
          </a:p>
        </p:txBody>
      </p:sp>
      <p:sp>
        <p:nvSpPr>
          <p:cNvPr id="107" name="二等辺三角形 106"/>
          <p:cNvSpPr/>
          <p:nvPr/>
        </p:nvSpPr>
        <p:spPr>
          <a:xfrm rot="10800000">
            <a:off x="6501993" y="4134197"/>
            <a:ext cx="811791" cy="117641"/>
          </a:xfrm>
          <a:prstGeom prst="triangle">
            <a:avLst/>
          </a:prstGeom>
          <a:solidFill>
            <a:schemeClr val="accent1"/>
          </a:solidFill>
          <a:ln w="6350">
            <a:noFill/>
          </a:ln>
        </p:spPr>
        <p:style>
          <a:lnRef idx="2">
            <a:schemeClr val="accent1"/>
          </a:lnRef>
          <a:fillRef idx="1">
            <a:schemeClr val="lt1"/>
          </a:fillRef>
          <a:effectRef idx="0">
            <a:schemeClr val="accent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p>
            <a:pPr algn="l"/>
            <a:endPar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8" name="二等辺三角形 107"/>
          <p:cNvSpPr/>
          <p:nvPr/>
        </p:nvSpPr>
        <p:spPr>
          <a:xfrm rot="10800000">
            <a:off x="6530116" y="5128919"/>
            <a:ext cx="811791" cy="117641"/>
          </a:xfrm>
          <a:prstGeom prst="triangle">
            <a:avLst/>
          </a:prstGeom>
          <a:solidFill>
            <a:schemeClr val="accent1"/>
          </a:solidFill>
          <a:ln w="6350">
            <a:noFill/>
          </a:ln>
        </p:spPr>
        <p:style>
          <a:lnRef idx="2">
            <a:schemeClr val="accent1"/>
          </a:lnRef>
          <a:fillRef idx="1">
            <a:schemeClr val="lt1"/>
          </a:fillRef>
          <a:effectRef idx="0">
            <a:schemeClr val="accent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p>
            <a:pPr algn="l"/>
            <a:endPar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吹き出し: 角を丸めた四角形 42">
            <a:extLst>
              <a:ext uri="{FF2B5EF4-FFF2-40B4-BE49-F238E27FC236}">
                <a16:creationId xmlns:a16="http://schemas.microsoft.com/office/drawing/2014/main" id="{185F327B-259E-46F8-B4F6-62152E5E24CB}"/>
              </a:ext>
            </a:extLst>
          </p:cNvPr>
          <p:cNvSpPr/>
          <p:nvPr/>
        </p:nvSpPr>
        <p:spPr>
          <a:xfrm>
            <a:off x="1493314" y="3509150"/>
            <a:ext cx="1411854" cy="304217"/>
          </a:xfrm>
          <a:prstGeom prst="wedgeRoundRectCallout">
            <a:avLst>
              <a:gd name="adj1" fmla="val -58735"/>
              <a:gd name="adj2" fmla="val -23093"/>
              <a:gd name="adj3" fmla="val 16667"/>
            </a:avLst>
          </a:prstGeom>
          <a:ln w="3175"/>
        </p:spPr>
        <p:style>
          <a:lnRef idx="2">
            <a:schemeClr val="dk1"/>
          </a:lnRef>
          <a:fillRef idx="1">
            <a:schemeClr val="lt1"/>
          </a:fillRef>
          <a:effectRef idx="0">
            <a:schemeClr val="dk1"/>
          </a:effectRef>
          <a:fontRef idx="minor">
            <a:schemeClr val="dk1"/>
          </a:fontRef>
        </p:style>
        <p:txBody>
          <a:bodyPr rot="0" spcFirstLastPara="0" vert="horz" wrap="square" lIns="36000" tIns="36000" rIns="36000" bIns="36000" numCol="1" spcCol="0" rtlCol="0" fromWordArt="0" anchor="t" anchorCtr="0" forceAA="0" compatLnSpc="1">
            <a:prstTxWarp prst="textNoShape">
              <a:avLst/>
            </a:prstTxWarp>
            <a:noAutofit/>
          </a:bodyPr>
          <a:lstStyle/>
          <a:p>
            <a:r>
              <a:rPr lang="ja-JP" altLang="en-US" sz="7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②府民の健康行動に係るデータや</a:t>
            </a:r>
            <a:endParaRPr lang="en-US" altLang="ja-JP" sz="7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7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特定健診等のデータを蓄積　</a:t>
            </a:r>
          </a:p>
        </p:txBody>
      </p:sp>
      <p:sp>
        <p:nvSpPr>
          <p:cNvPr id="69" name="矢印: 右 68">
            <a:extLst>
              <a:ext uri="{FF2B5EF4-FFF2-40B4-BE49-F238E27FC236}">
                <a16:creationId xmlns:a16="http://schemas.microsoft.com/office/drawing/2014/main" id="{7C10BBE6-0073-48ED-A749-347E96417540}"/>
              </a:ext>
            </a:extLst>
          </p:cNvPr>
          <p:cNvSpPr/>
          <p:nvPr/>
        </p:nvSpPr>
        <p:spPr>
          <a:xfrm rot="5400000" flipV="1">
            <a:off x="1834478" y="4501338"/>
            <a:ext cx="317499" cy="513084"/>
          </a:xfrm>
          <a:prstGeom prst="rightArrow">
            <a:avLst>
              <a:gd name="adj1" fmla="val 50000"/>
              <a:gd name="adj2" fmla="val 19951"/>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連携</a:t>
            </a:r>
            <a:endParaRPr kumimoji="1" lang="ja-JP" altLang="en-US" sz="1100"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628" y="4906067"/>
            <a:ext cx="543729" cy="543729"/>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1380" y="5029526"/>
            <a:ext cx="487642" cy="487642"/>
          </a:xfrm>
          <a:prstGeom prst="rect">
            <a:avLst/>
          </a:prstGeom>
        </p:spPr>
      </p:pic>
      <p:sp>
        <p:nvSpPr>
          <p:cNvPr id="70" name="テキスト ボックス 69"/>
          <p:cNvSpPr txBox="1"/>
          <p:nvPr/>
        </p:nvSpPr>
        <p:spPr>
          <a:xfrm>
            <a:off x="369256" y="704937"/>
            <a:ext cx="5034424" cy="283658"/>
          </a:xfrm>
          <a:prstGeom prst="rect">
            <a:avLst/>
          </a:prstGeom>
          <a:noFill/>
          <a:ln>
            <a:noFill/>
          </a:ln>
        </p:spPr>
        <p:txBody>
          <a:bodyPr wrap="square" lIns="0" rIns="0" rtlCol="0" anchor="ctr">
            <a:noAutofit/>
          </a:bodyPr>
          <a:lstStyle/>
          <a:p>
            <a:pPr>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データ分析に基づいた効果的な政策立案（</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EBPM</a:t>
            </a:r>
            <a:r>
              <a:rPr lang="en-US" altLang="ja-JP" sz="1400" b="1" baseline="30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pic>
        <p:nvPicPr>
          <p:cNvPr id="71" name="図 70" descr="画面の領域">
            <a:extLst>
              <a:ext uri="{FF2B5EF4-FFF2-40B4-BE49-F238E27FC236}">
                <a16:creationId xmlns:a16="http://schemas.microsoft.com/office/drawing/2014/main" id="{98CA1AE3-8A2F-4C64-B46A-33504B657D0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471425" y="2095532"/>
            <a:ext cx="2660401" cy="1292281"/>
          </a:xfrm>
          <a:prstGeom prst="rect">
            <a:avLst/>
          </a:prstGeom>
          <a:noFill/>
          <a:effectLst/>
        </p:spPr>
      </p:pic>
      <p:pic>
        <p:nvPicPr>
          <p:cNvPr id="77" name="図 76">
            <a:extLst>
              <a:ext uri="{FF2B5EF4-FFF2-40B4-BE49-F238E27FC236}">
                <a16:creationId xmlns:a16="http://schemas.microsoft.com/office/drawing/2014/main" id="{14DFF529-9498-41D5-AE7E-33D89044D019}"/>
              </a:ext>
            </a:extLst>
          </p:cNvPr>
          <p:cNvPicPr>
            <a:picLocks noChangeAspect="1"/>
          </p:cNvPicPr>
          <p:nvPr/>
        </p:nvPicPr>
        <p:blipFill>
          <a:blip r:embed="rId7"/>
          <a:stretch>
            <a:fillRect/>
          </a:stretch>
        </p:blipFill>
        <p:spPr>
          <a:xfrm>
            <a:off x="761697" y="2359117"/>
            <a:ext cx="471575" cy="946049"/>
          </a:xfrm>
          <a:prstGeom prst="rect">
            <a:avLst/>
          </a:prstGeom>
        </p:spPr>
      </p:pic>
      <p:pic>
        <p:nvPicPr>
          <p:cNvPr id="78" name="図 77">
            <a:extLst>
              <a:ext uri="{FF2B5EF4-FFF2-40B4-BE49-F238E27FC236}">
                <a16:creationId xmlns:a16="http://schemas.microsoft.com/office/drawing/2014/main" id="{ACA437A5-DF3A-4FB7-96D9-4F7BCDE8B5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8201" y="2774576"/>
            <a:ext cx="885632" cy="307260"/>
          </a:xfrm>
          <a:prstGeom prst="rect">
            <a:avLst/>
          </a:prstGeom>
        </p:spPr>
      </p:pic>
      <p:sp>
        <p:nvSpPr>
          <p:cNvPr id="2" name="吹き出し: 角を丸めた四角形 1">
            <a:extLst>
              <a:ext uri="{FF2B5EF4-FFF2-40B4-BE49-F238E27FC236}">
                <a16:creationId xmlns:a16="http://schemas.microsoft.com/office/drawing/2014/main" id="{756E7382-51D1-41D8-82D9-DDA4A5536608}"/>
              </a:ext>
            </a:extLst>
          </p:cNvPr>
          <p:cNvSpPr/>
          <p:nvPr/>
        </p:nvSpPr>
        <p:spPr>
          <a:xfrm>
            <a:off x="3125555" y="2003626"/>
            <a:ext cx="1301696" cy="291898"/>
          </a:xfrm>
          <a:prstGeom prst="wedgeRoundRectCallout">
            <a:avLst>
              <a:gd name="adj1" fmla="val -15878"/>
              <a:gd name="adj2" fmla="val 8946"/>
              <a:gd name="adj3" fmla="val 16667"/>
            </a:avLst>
          </a:prstGeom>
          <a:ln w="3175"/>
        </p:spPr>
        <p:style>
          <a:lnRef idx="2">
            <a:schemeClr val="dk1"/>
          </a:lnRef>
          <a:fillRef idx="1">
            <a:schemeClr val="lt1"/>
          </a:fillRef>
          <a:effectRef idx="0">
            <a:schemeClr val="dk1"/>
          </a:effectRef>
          <a:fontRef idx="minor">
            <a:schemeClr val="dk1"/>
          </a:fontRef>
        </p:style>
        <p:txBody>
          <a:bodyPr rot="0" spcFirstLastPara="0" vert="horz" wrap="square" lIns="36000" tIns="36000" rIns="36000" bIns="36000" numCol="1" spcCol="0" rtlCol="0" fromWordArt="0" anchor="t" anchorCtr="0" forceAA="0" compatLnSpc="1">
            <a:prstTxWarp prst="textNoShape">
              <a:avLst/>
            </a:prstTxWarp>
            <a:noAutofit/>
          </a:bodyPr>
          <a:lstStyle/>
          <a:p>
            <a:r>
              <a:rPr lang="ja-JP" altLang="en-US" sz="7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①歩数や特定健診受診等に</a:t>
            </a:r>
            <a:endParaRPr lang="en-US" altLang="ja-JP" sz="7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en-US" altLang="ja-JP" sz="7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7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応じて府民にポイントを付与</a:t>
            </a:r>
            <a:endParaRPr lang="en-US" altLang="ja-JP" sz="7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79" name="図 78">
            <a:extLst>
              <a:ext uri="{FF2B5EF4-FFF2-40B4-BE49-F238E27FC236}">
                <a16:creationId xmlns:a16="http://schemas.microsoft.com/office/drawing/2014/main" id="{8DC0D85A-EA55-4D6C-A731-37A6900AA1C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39720" y="3929399"/>
            <a:ext cx="552459" cy="495141"/>
          </a:xfrm>
          <a:prstGeom prst="rect">
            <a:avLst/>
          </a:prstGeom>
        </p:spPr>
      </p:pic>
      <p:pic>
        <p:nvPicPr>
          <p:cNvPr id="80" name="図 79" descr="おもちゃ が含まれている画像&#10;&#10;高い精度で生成された説明">
            <a:extLst>
              <a:ext uri="{FF2B5EF4-FFF2-40B4-BE49-F238E27FC236}">
                <a16:creationId xmlns:a16="http://schemas.microsoft.com/office/drawing/2014/main" id="{4149ED21-8A85-4490-8905-B223C40335F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793774" y="3932101"/>
            <a:ext cx="389506" cy="594666"/>
          </a:xfrm>
          <a:prstGeom prst="rect">
            <a:avLst/>
          </a:prstGeom>
        </p:spPr>
      </p:pic>
      <p:pic>
        <p:nvPicPr>
          <p:cNvPr id="81" name="図 80">
            <a:extLst>
              <a:ext uri="{FF2B5EF4-FFF2-40B4-BE49-F238E27FC236}">
                <a16:creationId xmlns:a16="http://schemas.microsoft.com/office/drawing/2014/main" id="{78433F51-DC3B-4998-89C5-E05BAADB8F8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50197" y="3878573"/>
            <a:ext cx="472400" cy="472400"/>
          </a:xfrm>
          <a:prstGeom prst="rect">
            <a:avLst/>
          </a:prstGeom>
        </p:spPr>
      </p:pic>
      <p:pic>
        <p:nvPicPr>
          <p:cNvPr id="82" name="図 81">
            <a:extLst>
              <a:ext uri="{FF2B5EF4-FFF2-40B4-BE49-F238E27FC236}">
                <a16:creationId xmlns:a16="http://schemas.microsoft.com/office/drawing/2014/main" id="{24154F75-4796-4BAF-8A85-676A88699F3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10382" y="4895320"/>
            <a:ext cx="360899" cy="360900"/>
          </a:xfrm>
          <a:prstGeom prst="rect">
            <a:avLst/>
          </a:prstGeom>
        </p:spPr>
      </p:pic>
    </p:spTree>
    <p:extLst>
      <p:ext uri="{BB962C8B-B14F-4D97-AF65-F5344CB8AC3E}">
        <p14:creationId xmlns:p14="http://schemas.microsoft.com/office/powerpoint/2010/main" val="2967366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矢印: 五方向 103">
            <a:extLst>
              <a:ext uri="{FF2B5EF4-FFF2-40B4-BE49-F238E27FC236}">
                <a16:creationId xmlns:a16="http://schemas.microsoft.com/office/drawing/2014/main" id="{B929FAE8-713E-433E-9BC0-E280A11A0FB4}"/>
              </a:ext>
            </a:extLst>
          </p:cNvPr>
          <p:cNvSpPr/>
          <p:nvPr/>
        </p:nvSpPr>
        <p:spPr>
          <a:xfrm>
            <a:off x="521550" y="1820827"/>
            <a:ext cx="8433454" cy="3391455"/>
          </a:xfrm>
          <a:prstGeom prst="homePlate">
            <a:avLst>
              <a:gd name="adj" fmla="val 0"/>
            </a:avLst>
          </a:prstGeom>
          <a:solidFill>
            <a:schemeClr val="accent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2352" tIns="61568" rIns="92352" bIns="6156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26" b="1" i="0" u="none" strike="noStrike" kern="1200" cap="none" spc="0" normalizeH="0" baseline="0" noProof="0" dirty="0">
              <a:ln>
                <a:noFill/>
              </a:ln>
              <a:solidFill>
                <a:srgbClr val="C0504D">
                  <a:lumMod val="50000"/>
                </a:srgbClr>
              </a:solidFill>
              <a:effectLst/>
              <a:uLnTx/>
              <a:uFillTx/>
              <a:latin typeface="Meiryo UI" panose="020B0604030504040204" pitchFamily="50" charset="-128"/>
              <a:ea typeface="Meiryo UI" panose="020B0604030504040204" pitchFamily="50" charset="-128"/>
              <a:cs typeface="+mn-cs"/>
            </a:endParaRPr>
          </a:p>
        </p:txBody>
      </p:sp>
      <p:sp>
        <p:nvSpPr>
          <p:cNvPr id="42" name="テキスト ボックス 41">
            <a:extLst>
              <a:ext uri="{FF2B5EF4-FFF2-40B4-BE49-F238E27FC236}">
                <a16:creationId xmlns:a16="http://schemas.microsoft.com/office/drawing/2014/main" id="{AB7905B0-D424-425C-9526-8E1E5183E82F}"/>
              </a:ext>
            </a:extLst>
          </p:cNvPr>
          <p:cNvSpPr txBox="1"/>
          <p:nvPr/>
        </p:nvSpPr>
        <p:spPr>
          <a:xfrm>
            <a:off x="4577864" y="1888529"/>
            <a:ext cx="4253155" cy="3194545"/>
          </a:xfrm>
          <a:prstGeom prst="rect">
            <a:avLst/>
          </a:prstGeom>
          <a:solidFill>
            <a:schemeClr val="bg1"/>
          </a:solid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95" name="角丸四角形 94"/>
          <p:cNvSpPr/>
          <p:nvPr/>
        </p:nvSpPr>
        <p:spPr>
          <a:xfrm>
            <a:off x="176964" y="420685"/>
            <a:ext cx="8896016" cy="6248676"/>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◆行政手続きのオンライン化 </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スマートシティ戦略部 デジタル行政推進課</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正方形/長方形 98"/>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＜参考事例５＞</a:t>
            </a:r>
          </a:p>
        </p:txBody>
      </p:sp>
      <p:sp>
        <p:nvSpPr>
          <p:cNvPr id="77" name="テキスト ボックス 76"/>
          <p:cNvSpPr txBox="1"/>
          <p:nvPr/>
        </p:nvSpPr>
        <p:spPr>
          <a:xfrm>
            <a:off x="392199" y="861476"/>
            <a:ext cx="8562806" cy="692603"/>
          </a:xfrm>
          <a:prstGeom prst="rect">
            <a:avLst/>
          </a:prstGeom>
          <a:noFill/>
          <a:ln>
            <a:noFill/>
          </a:ln>
        </p:spPr>
        <p:txBody>
          <a:bodyPr wrap="square" rtlCol="0" anchor="ctr">
            <a:noAutofit/>
          </a:bodyPr>
          <a:lstStyle/>
          <a:p>
            <a:pPr marL="162000" marR="0" lvl="0" indent="-1620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・クラウドサービス等を活用した手続きのオンライン化を進め、新型コロナウイルス感染症対策関連業務を迅速に展開。</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62000" marR="0" lvl="0" indent="-1620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今後、府民や事業者が窓口に出向くことなくいつでも手続きが行えるよう、コロナ対策業務以外の申請手続きについても、より便利な電子申請システムへの移行を進め、</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府民等の利便性向上を加速させる。</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93" name="コンテンツ プレースホルダ 2">
            <a:extLst>
              <a:ext uri="{FF2B5EF4-FFF2-40B4-BE49-F238E27FC236}">
                <a16:creationId xmlns:a16="http://schemas.microsoft.com/office/drawing/2014/main" id="{F063F7F8-1E1A-45E7-A03E-001A62014973}"/>
              </a:ext>
            </a:extLst>
          </p:cNvPr>
          <p:cNvSpPr txBox="1">
            <a:spLocks/>
          </p:cNvSpPr>
          <p:nvPr/>
        </p:nvSpPr>
        <p:spPr bwMode="auto">
          <a:xfrm>
            <a:off x="5238880" y="4320856"/>
            <a:ext cx="1049432" cy="220396"/>
          </a:xfrm>
          <a:prstGeom prst="rect">
            <a:avLst/>
          </a:prstGeom>
          <a:noFill/>
          <a:ln w="9525">
            <a:noFill/>
            <a:miter lim="800000"/>
            <a:headEnd/>
            <a:tailEnd/>
          </a:ln>
        </p:spPr>
        <p:txBody>
          <a:bodyPr wrap="none" lIns="61568" tIns="0" rIns="61568" bIns="0" anchor="ctr"/>
          <a:lstStyle>
            <a:lvl1pPr marL="177800" indent="-177800" defTabSz="995363">
              <a:defRPr sz="1400">
                <a:solidFill>
                  <a:schemeClr val="bg1"/>
                </a:solidFill>
                <a:latin typeface="EYInterstate" panose="02000503020000020004" pitchFamily="2" charset="0"/>
              </a:defRPr>
            </a:lvl1pPr>
            <a:lvl2pPr marL="742950" indent="-285750" defTabSz="995363">
              <a:defRPr sz="1400">
                <a:solidFill>
                  <a:schemeClr val="bg1"/>
                </a:solidFill>
                <a:latin typeface="EYInterstate" panose="02000503020000020004" pitchFamily="2" charset="0"/>
              </a:defRPr>
            </a:lvl2pPr>
            <a:lvl3pPr marL="1143000" indent="-228600" defTabSz="995363">
              <a:defRPr sz="1400">
                <a:solidFill>
                  <a:schemeClr val="bg1"/>
                </a:solidFill>
                <a:latin typeface="EYInterstate" panose="02000503020000020004" pitchFamily="2" charset="0"/>
              </a:defRPr>
            </a:lvl3pPr>
            <a:lvl4pPr marL="1600200" indent="-228600" defTabSz="995363">
              <a:defRPr sz="1400">
                <a:solidFill>
                  <a:schemeClr val="bg1"/>
                </a:solidFill>
                <a:latin typeface="EYInterstate" panose="02000503020000020004" pitchFamily="2" charset="0"/>
              </a:defRPr>
            </a:lvl4pPr>
            <a:lvl5pPr marL="2057400" indent="-228600" defTabSz="995363">
              <a:defRPr sz="1400">
                <a:solidFill>
                  <a:schemeClr val="bg1"/>
                </a:solidFill>
                <a:latin typeface="EYInterstate" panose="02000503020000020004" pitchFamily="2" charset="0"/>
              </a:defRPr>
            </a:lvl5pPr>
            <a:lvl6pPr marL="2514600" indent="-228600" defTabSz="995363" eaLnBrk="0" fontAlgn="base" hangingPunct="0">
              <a:spcBef>
                <a:spcPct val="0"/>
              </a:spcBef>
              <a:spcAft>
                <a:spcPct val="0"/>
              </a:spcAft>
              <a:defRPr sz="1400">
                <a:solidFill>
                  <a:schemeClr val="bg1"/>
                </a:solidFill>
                <a:latin typeface="EYInterstate" panose="02000503020000020004" pitchFamily="2" charset="0"/>
              </a:defRPr>
            </a:lvl6pPr>
            <a:lvl7pPr marL="2971800" indent="-228600" defTabSz="995363" eaLnBrk="0" fontAlgn="base" hangingPunct="0">
              <a:spcBef>
                <a:spcPct val="0"/>
              </a:spcBef>
              <a:spcAft>
                <a:spcPct val="0"/>
              </a:spcAft>
              <a:defRPr sz="1400">
                <a:solidFill>
                  <a:schemeClr val="bg1"/>
                </a:solidFill>
                <a:latin typeface="EYInterstate" panose="02000503020000020004" pitchFamily="2" charset="0"/>
              </a:defRPr>
            </a:lvl7pPr>
            <a:lvl8pPr marL="3429000" indent="-228600" defTabSz="995363" eaLnBrk="0" fontAlgn="base" hangingPunct="0">
              <a:spcBef>
                <a:spcPct val="0"/>
              </a:spcBef>
              <a:spcAft>
                <a:spcPct val="0"/>
              </a:spcAft>
              <a:defRPr sz="1400">
                <a:solidFill>
                  <a:schemeClr val="bg1"/>
                </a:solidFill>
                <a:latin typeface="EYInterstate" panose="02000503020000020004" pitchFamily="2" charset="0"/>
              </a:defRPr>
            </a:lvl8pPr>
            <a:lvl9pPr marL="3886200" indent="-228600" defTabSz="995363" eaLnBrk="0" fontAlgn="base" hangingPunct="0">
              <a:spcBef>
                <a:spcPct val="0"/>
              </a:spcBef>
              <a:spcAft>
                <a:spcPct val="0"/>
              </a:spcAft>
              <a:defRPr sz="1400">
                <a:solidFill>
                  <a:schemeClr val="bg1"/>
                </a:solidFill>
                <a:latin typeface="EYInterstate" panose="02000503020000020004" pitchFamily="2" charset="0"/>
              </a:defRPr>
            </a:lvl9pPr>
          </a:lstStyle>
          <a:p>
            <a:pPr marL="0" marR="0" lvl="0" indent="0" algn="l" defTabSz="995363" rtl="0" eaLnBrk="1" fontAlgn="auto" latinLnBrk="0" hangingPunct="1">
              <a:lnSpc>
                <a:spcPct val="100000"/>
              </a:lnSpc>
              <a:spcBef>
                <a:spcPct val="20000"/>
              </a:spcBef>
              <a:spcAft>
                <a:spcPts val="0"/>
              </a:spcAft>
              <a:buClr>
                <a:srgbClr val="FFD200"/>
              </a:buClr>
              <a:buSzPct val="75000"/>
              <a:buFontTx/>
              <a:buNone/>
              <a:tabLst/>
              <a:defRPr/>
            </a:pPr>
            <a:endParaRPr kumimoji="1" lang="en-US" altLang="ja-JP" sz="1026" b="1" i="0" u="none" strike="noStrike" kern="1200" cap="none" spc="0" normalizeH="0" baseline="0" noProof="0" dirty="0">
              <a:ln>
                <a:noFill/>
              </a:ln>
              <a:solidFill>
                <a:srgbClr val="040404"/>
              </a:solidFill>
              <a:effectLst/>
              <a:uLnTx/>
              <a:uFillTx/>
              <a:latin typeface="Meiryo UI" panose="020B0604030504040204" pitchFamily="50" charset="-128"/>
              <a:ea typeface="Meiryo UI" panose="020B0604030504040204" pitchFamily="50" charset="-128"/>
              <a:cs typeface="+mn-cs"/>
            </a:endParaRPr>
          </a:p>
        </p:txBody>
      </p:sp>
      <p:sp>
        <p:nvSpPr>
          <p:cNvPr id="26" name="テキスト ボックス 25">
            <a:extLst>
              <a:ext uri="{FF2B5EF4-FFF2-40B4-BE49-F238E27FC236}">
                <a16:creationId xmlns:a16="http://schemas.microsoft.com/office/drawing/2014/main" id="{AB7905B0-D424-425C-9526-8E1E5183E82F}"/>
              </a:ext>
            </a:extLst>
          </p:cNvPr>
          <p:cNvSpPr txBox="1"/>
          <p:nvPr/>
        </p:nvSpPr>
        <p:spPr>
          <a:xfrm>
            <a:off x="656565" y="1894622"/>
            <a:ext cx="3769730" cy="3190320"/>
          </a:xfrm>
          <a:prstGeom prst="rect">
            <a:avLst/>
          </a:prstGeom>
          <a:solidFill>
            <a:schemeClr val="bg1"/>
          </a:solid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4" name="テキスト ボックス 23">
            <a:extLst>
              <a:ext uri="{FF2B5EF4-FFF2-40B4-BE49-F238E27FC236}">
                <a16:creationId xmlns:a16="http://schemas.microsoft.com/office/drawing/2014/main" id="{D5C9604C-E589-41B9-9DBC-302FA34398CC}"/>
              </a:ext>
            </a:extLst>
          </p:cNvPr>
          <p:cNvSpPr txBox="1"/>
          <p:nvPr/>
        </p:nvSpPr>
        <p:spPr>
          <a:xfrm>
            <a:off x="4599732" y="1879930"/>
            <a:ext cx="4211388" cy="630906"/>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（事例②）</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高齢者施設等の職員や入所者等が</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Web</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でコロナの検査申込みできる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「スマホ検査センター」を約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週間で構築し、飲食店向けにも展開</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0" name="角丸四角形 70">
            <a:extLst>
              <a:ext uri="{FF2B5EF4-FFF2-40B4-BE49-F238E27FC236}">
                <a16:creationId xmlns:a16="http://schemas.microsoft.com/office/drawing/2014/main" id="{73C0A8C7-085E-4B4E-8967-C4E2B2AAE59C}"/>
              </a:ext>
            </a:extLst>
          </p:cNvPr>
          <p:cNvSpPr/>
          <p:nvPr/>
        </p:nvSpPr>
        <p:spPr>
          <a:xfrm>
            <a:off x="447758" y="1538790"/>
            <a:ext cx="828000" cy="248284"/>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取組状況</a:t>
            </a:r>
          </a:p>
        </p:txBody>
      </p:sp>
      <p:pic>
        <p:nvPicPr>
          <p:cNvPr id="70" name="図 69"/>
          <p:cNvPicPr>
            <a:picLocks noChangeAspect="1"/>
          </p:cNvPicPr>
          <p:nvPr/>
        </p:nvPicPr>
        <p:blipFill>
          <a:blip r:embed="rId2"/>
          <a:stretch>
            <a:fillRect/>
          </a:stretch>
        </p:blipFill>
        <p:spPr>
          <a:xfrm>
            <a:off x="4780472" y="2573905"/>
            <a:ext cx="3943637" cy="2447175"/>
          </a:xfrm>
          <a:prstGeom prst="rect">
            <a:avLst/>
          </a:prstGeom>
        </p:spPr>
      </p:pic>
      <p:sp>
        <p:nvSpPr>
          <p:cNvPr id="25" name="角丸四角形 24"/>
          <p:cNvSpPr/>
          <p:nvPr/>
        </p:nvSpPr>
        <p:spPr>
          <a:xfrm>
            <a:off x="1188338" y="4374105"/>
            <a:ext cx="1029345" cy="165475"/>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住民・事業者</a:t>
            </a:r>
          </a:p>
        </p:txBody>
      </p:sp>
      <p:sp>
        <p:nvSpPr>
          <p:cNvPr id="27" name="角丸四角形 26"/>
          <p:cNvSpPr/>
          <p:nvPr/>
        </p:nvSpPr>
        <p:spPr>
          <a:xfrm>
            <a:off x="3237431" y="4386246"/>
            <a:ext cx="639142" cy="15043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大阪府</a:t>
            </a:r>
          </a:p>
        </p:txBody>
      </p:sp>
      <p:pic>
        <p:nvPicPr>
          <p:cNvPr id="30" name="図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195" y="4552170"/>
            <a:ext cx="465879" cy="465879"/>
          </a:xfrm>
          <a:prstGeom prst="rect">
            <a:avLst/>
          </a:prstGeom>
        </p:spPr>
      </p:pic>
      <p:sp>
        <p:nvSpPr>
          <p:cNvPr id="31" name="右矢印 30"/>
          <p:cNvSpPr/>
          <p:nvPr/>
        </p:nvSpPr>
        <p:spPr>
          <a:xfrm>
            <a:off x="2405208" y="4659715"/>
            <a:ext cx="576461" cy="173748"/>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32" name="図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7987" y="4583977"/>
            <a:ext cx="365023" cy="365023"/>
          </a:xfrm>
          <a:prstGeom prst="rect">
            <a:avLst/>
          </a:prstGeom>
        </p:spPr>
      </p:pic>
      <p:pic>
        <p:nvPicPr>
          <p:cNvPr id="33" name="図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2523" y="4439482"/>
            <a:ext cx="256933" cy="256933"/>
          </a:xfrm>
          <a:prstGeom prst="rect">
            <a:avLst/>
          </a:prstGeom>
        </p:spPr>
      </p:pic>
      <p:sp>
        <p:nvSpPr>
          <p:cNvPr id="34" name="正方形/長方形 33"/>
          <p:cNvSpPr/>
          <p:nvPr/>
        </p:nvSpPr>
        <p:spPr>
          <a:xfrm>
            <a:off x="2220370" y="4797143"/>
            <a:ext cx="866465" cy="222612"/>
          </a:xfrm>
          <a:prstGeom prst="rect">
            <a:avLst/>
          </a:prstGeom>
          <a:noFill/>
          <a:ln w="25400" cap="flat" cmpd="sng" algn="ctr">
            <a:noFill/>
            <a:prstDash val="solid"/>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電子申請</a:t>
            </a:r>
          </a:p>
        </p:txBody>
      </p:sp>
      <p:pic>
        <p:nvPicPr>
          <p:cNvPr id="36" name="図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1707" y="4517948"/>
            <a:ext cx="334179" cy="334179"/>
          </a:xfrm>
          <a:prstGeom prst="rect">
            <a:avLst/>
          </a:prstGeom>
        </p:spPr>
      </p:pic>
      <p:pic>
        <p:nvPicPr>
          <p:cNvPr id="37" name="図 36" descr="黒い背景と白い文字&#10;&#10;自動的に生成された説明">
            <a:extLst>
              <a:ext uri="{FF2B5EF4-FFF2-40B4-BE49-F238E27FC236}">
                <a16:creationId xmlns:a16="http://schemas.microsoft.com/office/drawing/2014/main" id="{E3B9355B-8CE7-472B-BEF3-99A77CADDDE3}"/>
              </a:ext>
            </a:extLst>
          </p:cNvPr>
          <p:cNvPicPr>
            <a:picLocks noChangeAspect="1"/>
          </p:cNvPicPr>
          <p:nvPr/>
        </p:nvPicPr>
        <p:blipFill rotWithShape="1">
          <a:blip r:embed="rId7" cstate="print">
            <a:biLevel thresh="25000"/>
            <a:extLst>
              <a:ext uri="{28A0092B-C50C-407E-A947-70E740481C1C}">
                <a14:useLocalDpi xmlns:a14="http://schemas.microsoft.com/office/drawing/2010/main" val="0"/>
              </a:ext>
            </a:extLst>
          </a:blip>
          <a:srcRect b="8852"/>
          <a:stretch/>
        </p:blipFill>
        <p:spPr>
          <a:xfrm>
            <a:off x="1692164" y="4596013"/>
            <a:ext cx="468032" cy="425896"/>
          </a:xfrm>
          <a:prstGeom prst="rect">
            <a:avLst/>
          </a:prstGeom>
        </p:spPr>
      </p:pic>
      <p:sp>
        <p:nvSpPr>
          <p:cNvPr id="40" name="テキスト ボックス 39">
            <a:extLst>
              <a:ext uri="{FF2B5EF4-FFF2-40B4-BE49-F238E27FC236}">
                <a16:creationId xmlns:a16="http://schemas.microsoft.com/office/drawing/2014/main" id="{D5C9604C-E589-41B9-9DBC-302FA34398CC}"/>
              </a:ext>
            </a:extLst>
          </p:cNvPr>
          <p:cNvSpPr txBox="1"/>
          <p:nvPr/>
        </p:nvSpPr>
        <p:spPr>
          <a:xfrm>
            <a:off x="664450" y="1880215"/>
            <a:ext cx="3812110" cy="2246352"/>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（事例①）</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引き続き、コロナ関連の申請等を</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Web</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で行えるシステムを構築</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年度コロナ関連申請受付件数：</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約</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50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万件（</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R3.12</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時点）</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r" defTabSz="914400" rtl="0" eaLnBrk="1" fontAlgn="auto" latinLnBrk="0" hangingPunct="1">
              <a:lnSpc>
                <a:spcPts val="7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・営業時間短縮協力金の支給</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4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ts val="9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昨年度のオンライン化</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今年度の改良点</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ts val="9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・感染防止認証ゴールドステッカーの発行</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一般的なオンライン化</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本業務におけるオンライン化</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p>
        </p:txBody>
      </p:sp>
      <p:sp>
        <p:nvSpPr>
          <p:cNvPr id="46" name="角丸四角形 70">
            <a:extLst>
              <a:ext uri="{FF2B5EF4-FFF2-40B4-BE49-F238E27FC236}">
                <a16:creationId xmlns:a16="http://schemas.microsoft.com/office/drawing/2014/main" id="{73C0A8C7-085E-4B4E-8967-C4E2B2AAE59C}"/>
              </a:ext>
            </a:extLst>
          </p:cNvPr>
          <p:cNvSpPr/>
          <p:nvPr/>
        </p:nvSpPr>
        <p:spPr>
          <a:xfrm>
            <a:off x="447758" y="5390950"/>
            <a:ext cx="4464000" cy="254169"/>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より多機能で利便性の高い「次期電子申請システム」への移行</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9" name="表 28"/>
          <p:cNvGraphicFramePr>
            <a:graphicFrameLocks noGrp="1"/>
          </p:cNvGraphicFramePr>
          <p:nvPr>
            <p:extLst>
              <p:ext uri="{D42A27DB-BD31-4B8C-83A1-F6EECF244321}">
                <p14:modId xmlns:p14="http://schemas.microsoft.com/office/powerpoint/2010/main" val="1743676831"/>
              </p:ext>
            </p:extLst>
          </p:nvPr>
        </p:nvGraphicFramePr>
        <p:xfrm>
          <a:off x="491342" y="5681738"/>
          <a:ext cx="8413678" cy="944880"/>
        </p:xfrm>
        <a:graphic>
          <a:graphicData uri="http://schemas.openxmlformats.org/drawingml/2006/table">
            <a:tbl>
              <a:tblPr firstRow="1" bandRow="1">
                <a:tableStyleId>{5C22544A-7EE6-4342-B048-85BDC9FD1C3A}</a:tableStyleId>
              </a:tblPr>
              <a:tblGrid>
                <a:gridCol w="4147392">
                  <a:extLst>
                    <a:ext uri="{9D8B030D-6E8A-4147-A177-3AD203B41FA5}">
                      <a16:colId xmlns:a16="http://schemas.microsoft.com/office/drawing/2014/main" val="3758526551"/>
                    </a:ext>
                  </a:extLst>
                </a:gridCol>
                <a:gridCol w="4266286">
                  <a:extLst>
                    <a:ext uri="{9D8B030D-6E8A-4147-A177-3AD203B41FA5}">
                      <a16:colId xmlns:a16="http://schemas.microsoft.com/office/drawing/2014/main" val="513493378"/>
                    </a:ext>
                  </a:extLst>
                </a:gridCol>
              </a:tblGrid>
              <a:tr h="120050">
                <a:tc>
                  <a:txBody>
                    <a:bodyPr/>
                    <a:lstStyle/>
                    <a:p>
                      <a:pPr algn="ctr">
                        <a:lnSpc>
                          <a:spcPts val="1200"/>
                        </a:lnSpc>
                      </a:pPr>
                      <a:r>
                        <a:rPr kumimoji="1" lang="ja-JP" altLang="en-US" sz="1000" dirty="0">
                          <a:latin typeface="メイリオ" panose="020B0604030504040204" pitchFamily="50" charset="-128"/>
                          <a:ea typeface="メイリオ" panose="020B0604030504040204" pitchFamily="50" charset="-128"/>
                        </a:rPr>
                        <a:t>現在の汎用電子申請システム</a:t>
                      </a:r>
                      <a:r>
                        <a:rPr kumimoji="1" lang="ja-JP" altLang="en-US" sz="700" dirty="0">
                          <a:latin typeface="メイリオ" panose="020B0604030504040204" pitchFamily="50" charset="-128"/>
                          <a:ea typeface="メイリオ" panose="020B0604030504040204" pitchFamily="50" charset="-128"/>
                        </a:rPr>
                        <a:t>（約</a:t>
                      </a:r>
                      <a:r>
                        <a:rPr kumimoji="1" lang="en-US" altLang="ja-JP" sz="700" dirty="0">
                          <a:latin typeface="メイリオ" panose="020B0604030504040204" pitchFamily="50" charset="-128"/>
                          <a:ea typeface="メイリオ" panose="020B0604030504040204" pitchFamily="50" charset="-128"/>
                        </a:rPr>
                        <a:t>400</a:t>
                      </a:r>
                      <a:r>
                        <a:rPr kumimoji="1" lang="ja-JP" altLang="en-US" sz="700" dirty="0">
                          <a:latin typeface="メイリオ" panose="020B0604030504040204" pitchFamily="50" charset="-128"/>
                          <a:ea typeface="メイリオ" panose="020B0604030504040204" pitchFamily="50" charset="-128"/>
                        </a:rPr>
                        <a:t>件の申請・届出に対応中）</a:t>
                      </a:r>
                      <a:endParaRPr kumimoji="1" lang="en-US" altLang="ja-JP" sz="1000" dirty="0">
                        <a:latin typeface="メイリオ" panose="020B0604030504040204" pitchFamily="50" charset="-128"/>
                        <a:ea typeface="メイリオ" panose="020B0604030504040204" pitchFamily="50" charset="-128"/>
                      </a:endParaRPr>
                    </a:p>
                  </a:txBody>
                  <a:tcPr marL="36000" marR="36000" anchor="ctr"/>
                </a:tc>
                <a:tc>
                  <a:txBody>
                    <a:bodyPr/>
                    <a:lstStyle/>
                    <a:p>
                      <a:pPr algn="ctr">
                        <a:lnSpc>
                          <a:spcPts val="1100"/>
                        </a:lnSpc>
                      </a:pPr>
                      <a:r>
                        <a:rPr kumimoji="1" lang="ja-JP" altLang="en-US" sz="1000" dirty="0">
                          <a:latin typeface="メイリオ" panose="020B0604030504040204" pitchFamily="50" charset="-128"/>
                          <a:ea typeface="メイリオ" panose="020B0604030504040204" pitchFamily="50" charset="-128"/>
                        </a:rPr>
                        <a:t>次期電子申請システム</a:t>
                      </a:r>
                    </a:p>
                  </a:txBody>
                  <a:tcPr marL="36000" marR="36000" anchor="ctr"/>
                </a:tc>
                <a:extLst>
                  <a:ext uri="{0D108BD9-81ED-4DB2-BD59-A6C34878D82A}">
                    <a16:rowId xmlns:a16="http://schemas.microsoft.com/office/drawing/2014/main" val="2732653865"/>
                  </a:ext>
                </a:extLst>
              </a:tr>
              <a:tr h="630070">
                <a:tc>
                  <a:txBody>
                    <a:bodyPr/>
                    <a:lstStyle/>
                    <a:p>
                      <a:pPr marL="85725" indent="-85725" algn="l">
                        <a:lnSpc>
                          <a:spcPts val="1200"/>
                        </a:lnSpc>
                      </a:pPr>
                      <a:r>
                        <a:rPr kumimoji="1" lang="ja-JP" altLang="en-US" sz="1000" dirty="0">
                          <a:solidFill>
                            <a:schemeClr val="tx1"/>
                          </a:solidFill>
                          <a:latin typeface="Meiryo UI" panose="020B0604030504040204" pitchFamily="50" charset="-128"/>
                          <a:ea typeface="Meiryo UI" panose="020B0604030504040204" pitchFamily="50" charset="-128"/>
                        </a:rPr>
                        <a:t>　初期導入から</a:t>
                      </a:r>
                      <a:r>
                        <a:rPr kumimoji="1" lang="en-US" altLang="ja-JP" sz="1000" dirty="0">
                          <a:solidFill>
                            <a:schemeClr val="tx1"/>
                          </a:solidFill>
                          <a:latin typeface="Meiryo UI" panose="020B0604030504040204" pitchFamily="50" charset="-128"/>
                          <a:ea typeface="Meiryo UI" panose="020B0604030504040204" pitchFamily="50" charset="-128"/>
                        </a:rPr>
                        <a:t>15</a:t>
                      </a:r>
                      <a:r>
                        <a:rPr kumimoji="1" lang="ja-JP" altLang="en-US" sz="1000" dirty="0">
                          <a:solidFill>
                            <a:schemeClr val="tx1"/>
                          </a:solidFill>
                          <a:latin typeface="Meiryo UI" panose="020B0604030504040204" pitchFamily="50" charset="-128"/>
                          <a:ea typeface="Meiryo UI" panose="020B0604030504040204" pitchFamily="50" charset="-128"/>
                        </a:rPr>
                        <a:t>年経過。</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85725" indent="-85725" algn="l">
                        <a:lnSpc>
                          <a:spcPts val="1200"/>
                        </a:lnSpc>
                      </a:pPr>
                      <a:r>
                        <a:rPr kumimoji="1" lang="ja-JP" altLang="en-US" sz="1000" dirty="0">
                          <a:solidFill>
                            <a:schemeClr val="tx1"/>
                          </a:solidFill>
                          <a:latin typeface="Meiryo UI" panose="020B0604030504040204" pitchFamily="50" charset="-128"/>
                          <a:ea typeface="Meiryo UI" panose="020B0604030504040204" pitchFamily="50" charset="-128"/>
                        </a:rPr>
                        <a:t>　個々の業務内容やフローに適した申請フォームを構築できない、添付書類の容量上限が少ない、スマートフォン画面に対応していない等、近年の府民ニーズに対応しきれていない。</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marL="36000" marR="36000" anchor="ctr">
                    <a:solidFill>
                      <a:schemeClr val="accent1">
                        <a:lumMod val="20000"/>
                        <a:lumOff val="80000"/>
                      </a:schemeClr>
                    </a:solidFill>
                  </a:tcPr>
                </a:tc>
                <a:tc>
                  <a:txBody>
                    <a:bodyPr/>
                    <a:lstStyle/>
                    <a:p>
                      <a:pPr marL="85725" indent="-50800" algn="l">
                        <a:lnSpc>
                          <a:spcPts val="1100"/>
                        </a:lnSpc>
                      </a:pPr>
                      <a:r>
                        <a:rPr kumimoji="1" lang="ja-JP" altLang="en-US" sz="1000" strike="noStrike" dirty="0">
                          <a:solidFill>
                            <a:schemeClr val="accent1"/>
                          </a:solidFill>
                          <a:latin typeface="Meiryo UI" panose="020B0604030504040204" pitchFamily="50" charset="-128"/>
                          <a:ea typeface="Meiryo UI" panose="020B0604030504040204" pitchFamily="50" charset="-128"/>
                        </a:rPr>
                        <a:t> </a:t>
                      </a:r>
                      <a:r>
                        <a:rPr kumimoji="1" lang="ja-JP" altLang="en-US" sz="1000" strike="noStrike" dirty="0">
                          <a:solidFill>
                            <a:schemeClr val="tx1"/>
                          </a:solidFill>
                          <a:latin typeface="Meiryo UI" panose="020B0604030504040204" pitchFamily="50" charset="-128"/>
                          <a:ea typeface="Meiryo UI" panose="020B0604030504040204" pitchFamily="50" charset="-128"/>
                        </a:rPr>
                        <a:t>手続きの特性に応じて</a:t>
                      </a:r>
                      <a:r>
                        <a:rPr kumimoji="1" lang="ja-JP" altLang="en-US" sz="1000" dirty="0">
                          <a:solidFill>
                            <a:schemeClr val="tx1"/>
                          </a:solidFill>
                          <a:latin typeface="Meiryo UI" panose="020B0604030504040204" pitchFamily="50" charset="-128"/>
                          <a:ea typeface="Meiryo UI" panose="020B0604030504040204" pitchFamily="50" charset="-128"/>
                        </a:rPr>
                        <a:t>柔軟かつ迅速に、</a:t>
                      </a:r>
                      <a:r>
                        <a:rPr kumimoji="1" lang="ja-JP" altLang="en-US" sz="1000" strike="noStrike" dirty="0">
                          <a:solidFill>
                            <a:schemeClr val="tx1"/>
                          </a:solidFill>
                          <a:latin typeface="Meiryo UI" panose="020B0604030504040204" pitchFamily="50" charset="-128"/>
                          <a:ea typeface="Meiryo UI" panose="020B0604030504040204" pitchFamily="50" charset="-128"/>
                        </a:rPr>
                        <a:t>申請フォームの</a:t>
                      </a:r>
                      <a:r>
                        <a:rPr kumimoji="1" lang="ja-JP" altLang="en-US" sz="1000" dirty="0">
                          <a:solidFill>
                            <a:schemeClr val="tx1"/>
                          </a:solidFill>
                          <a:latin typeface="Meiryo UI" panose="020B0604030504040204" pitchFamily="50" charset="-128"/>
                          <a:ea typeface="Meiryo UI" panose="020B0604030504040204" pitchFamily="50" charset="-128"/>
                        </a:rPr>
                        <a:t>構築や</a:t>
                      </a:r>
                      <a:r>
                        <a:rPr kumimoji="1" lang="ja-JP" altLang="en-US" sz="1000" strike="noStrike" dirty="0">
                          <a:solidFill>
                            <a:schemeClr val="tx1"/>
                          </a:solidFill>
                          <a:latin typeface="Meiryo UI" panose="020B0604030504040204" pitchFamily="50" charset="-128"/>
                          <a:ea typeface="Meiryo UI" panose="020B0604030504040204" pitchFamily="50" charset="-128"/>
                        </a:rPr>
                        <a:t>審査フローの設定</a:t>
                      </a:r>
                      <a:r>
                        <a:rPr kumimoji="1" lang="ja-JP" altLang="en-US" sz="1000" dirty="0">
                          <a:solidFill>
                            <a:schemeClr val="tx1"/>
                          </a:solidFill>
                          <a:latin typeface="Meiryo UI" panose="020B0604030504040204" pitchFamily="50" charset="-128"/>
                          <a:ea typeface="Meiryo UI" panose="020B0604030504040204" pitchFamily="50" charset="-128"/>
                        </a:rPr>
                        <a:t>ができる等、府民の利便性向上及び職員の負担軽減に資するシステムに移行。</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85725" indent="-50800" algn="l">
                        <a:lnSpc>
                          <a:spcPts val="1100"/>
                        </a:lnSpc>
                      </a:pPr>
                      <a:r>
                        <a:rPr kumimoji="1" lang="ja-JP" altLang="en-US" sz="1000" dirty="0">
                          <a:solidFill>
                            <a:schemeClr val="tx1"/>
                          </a:solidFill>
                          <a:latin typeface="Meiryo UI" panose="020B0604030504040204" pitchFamily="50" charset="-128"/>
                          <a:ea typeface="Meiryo UI" panose="020B0604030504040204" pitchFamily="50" charset="-128"/>
                        </a:rPr>
                        <a:t> 新たに、本人確認のための電子署名、審査及び差し戻し訂正、許可証等の</a:t>
                      </a:r>
                      <a:r>
                        <a:rPr kumimoji="1" lang="ja-JP" altLang="en-US" sz="1000" strike="noStrike" dirty="0">
                          <a:solidFill>
                            <a:schemeClr val="tx1"/>
                          </a:solidFill>
                          <a:latin typeface="Meiryo UI" panose="020B0604030504040204" pitchFamily="50" charset="-128"/>
                          <a:ea typeface="Meiryo UI" panose="020B0604030504040204" pitchFamily="50" charset="-128"/>
                        </a:rPr>
                        <a:t>電子交付、マイページで履歴や進捗状況照会の機能等を付加。 </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36000" marR="36000" anchor="ctr">
                    <a:solidFill>
                      <a:schemeClr val="accent1">
                        <a:lumMod val="20000"/>
                        <a:lumOff val="80000"/>
                      </a:schemeClr>
                    </a:solidFill>
                  </a:tcPr>
                </a:tc>
                <a:extLst>
                  <a:ext uri="{0D108BD9-81ED-4DB2-BD59-A6C34878D82A}">
                    <a16:rowId xmlns:a16="http://schemas.microsoft.com/office/drawing/2014/main" val="42704972"/>
                  </a:ext>
                </a:extLst>
              </a:tr>
            </a:tbl>
          </a:graphicData>
        </a:graphic>
      </p:graphicFrame>
      <p:sp>
        <p:nvSpPr>
          <p:cNvPr id="75" name="正方形/長方形 74"/>
          <p:cNvSpPr/>
          <p:nvPr/>
        </p:nvSpPr>
        <p:spPr>
          <a:xfrm>
            <a:off x="8480186" y="6512407"/>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12</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正方形/長方形 2"/>
          <p:cNvSpPr/>
          <p:nvPr/>
        </p:nvSpPr>
        <p:spPr>
          <a:xfrm>
            <a:off x="1034625" y="2960586"/>
            <a:ext cx="1004628" cy="351734"/>
          </a:xfrm>
          <a:prstGeom prst="rect">
            <a:avLst/>
          </a:prstGeom>
          <a:solidFill>
            <a:schemeClr val="accent6">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C0504D">
                    <a:lumMod val="50000"/>
                  </a:srgbClr>
                </a:solidFill>
                <a:effectLst/>
                <a:uLnTx/>
                <a:uFillTx/>
                <a:latin typeface="Meiryo UI" panose="020B0604030504040204" pitchFamily="50" charset="-128"/>
                <a:ea typeface="Meiryo UI" panose="020B0604030504040204" pitchFamily="50" charset="-128"/>
                <a:cs typeface="+mn-cs"/>
              </a:rPr>
              <a:t>Web</a:t>
            </a:r>
            <a:r>
              <a:rPr kumimoji="1" lang="ja-JP" altLang="en-US" sz="900" b="0" i="0" u="none" strike="noStrike" kern="1200" cap="none" spc="0" normalizeH="0" baseline="0" noProof="0" dirty="0">
                <a:ln>
                  <a:noFill/>
                </a:ln>
                <a:solidFill>
                  <a:srgbClr val="C0504D">
                    <a:lumMod val="50000"/>
                  </a:srgbClr>
                </a:solidFill>
                <a:effectLst/>
                <a:uLnTx/>
                <a:uFillTx/>
                <a:latin typeface="Meiryo UI" panose="020B0604030504040204" pitchFamily="50" charset="-128"/>
                <a:ea typeface="Meiryo UI" panose="020B0604030504040204" pitchFamily="50" charset="-128"/>
                <a:cs typeface="+mn-cs"/>
              </a:rPr>
              <a:t>申込み後、</a:t>
            </a:r>
            <a:endParaRPr kumimoji="1" lang="en-US" altLang="ja-JP" sz="900" b="0" i="0" u="none" strike="noStrike" kern="1200" cap="none" spc="0" normalizeH="0" baseline="0" noProof="0" dirty="0">
              <a:ln>
                <a:noFill/>
              </a:ln>
              <a:solidFill>
                <a:srgbClr val="C0504D">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C0504D">
                    <a:lumMod val="50000"/>
                  </a:srgbClr>
                </a:solidFill>
                <a:effectLst/>
                <a:uLnTx/>
                <a:uFillTx/>
                <a:latin typeface="Meiryo UI" panose="020B0604030504040204" pitchFamily="50" charset="-128"/>
                <a:ea typeface="Meiryo UI" panose="020B0604030504040204" pitchFamily="50" charset="-128"/>
                <a:cs typeface="+mn-cs"/>
              </a:rPr>
              <a:t>申請書を郵送</a:t>
            </a:r>
          </a:p>
        </p:txBody>
      </p:sp>
      <p:sp>
        <p:nvSpPr>
          <p:cNvPr id="4" name="正方形/長方形 3"/>
          <p:cNvSpPr/>
          <p:nvPr/>
        </p:nvSpPr>
        <p:spPr>
          <a:xfrm>
            <a:off x="2168605" y="2960587"/>
            <a:ext cx="2153538" cy="351734"/>
          </a:xfrm>
          <a:prstGeom prst="rect">
            <a:avLst/>
          </a:prstGeom>
          <a:solidFill>
            <a:schemeClr val="accent3">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mn-cs"/>
              </a:rPr>
              <a:t>押印廃止を受け、申請書の郵送を不要とし、</a:t>
            </a:r>
            <a:r>
              <a:rPr kumimoji="1" lang="en-US" altLang="ja-JP" sz="9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mn-cs"/>
              </a:rPr>
              <a:t>Web</a:t>
            </a:r>
            <a:r>
              <a:rPr kumimoji="1" lang="ja-JP" altLang="en-US" sz="9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mn-cs"/>
              </a:rPr>
              <a:t>完結申請フォームを構築</a:t>
            </a:r>
          </a:p>
        </p:txBody>
      </p:sp>
      <p:sp>
        <p:nvSpPr>
          <p:cNvPr id="35" name="正方形/長方形 34"/>
          <p:cNvSpPr/>
          <p:nvPr/>
        </p:nvSpPr>
        <p:spPr>
          <a:xfrm>
            <a:off x="1034626" y="3815167"/>
            <a:ext cx="1004628" cy="425598"/>
          </a:xfrm>
          <a:prstGeom prst="rect">
            <a:avLst/>
          </a:prstGeom>
          <a:solidFill>
            <a:schemeClr val="accent6">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C0504D">
                    <a:lumMod val="50000"/>
                  </a:srgbClr>
                </a:solidFill>
                <a:effectLst/>
                <a:uLnTx/>
                <a:uFillTx/>
                <a:latin typeface="Meiryo UI" panose="020B0604030504040204" pitchFamily="50" charset="-128"/>
                <a:ea typeface="Meiryo UI" panose="020B0604030504040204" pitchFamily="50" charset="-128"/>
                <a:cs typeface="+mn-cs"/>
              </a:rPr>
              <a:t>申請は</a:t>
            </a:r>
            <a:r>
              <a:rPr kumimoji="1" lang="en-US" altLang="ja-JP" sz="900" b="0" i="0" u="none" strike="noStrike" kern="1200" cap="none" spc="0" normalizeH="0" baseline="0" noProof="0" dirty="0">
                <a:ln>
                  <a:noFill/>
                </a:ln>
                <a:solidFill>
                  <a:srgbClr val="C0504D">
                    <a:lumMod val="50000"/>
                  </a:srgbClr>
                </a:solidFill>
                <a:effectLst/>
                <a:uLnTx/>
                <a:uFillTx/>
                <a:latin typeface="Meiryo UI" panose="020B0604030504040204" pitchFamily="50" charset="-128"/>
                <a:ea typeface="Meiryo UI" panose="020B0604030504040204" pitchFamily="50" charset="-128"/>
                <a:cs typeface="+mn-cs"/>
              </a:rPr>
              <a:t>Web</a:t>
            </a:r>
            <a:r>
              <a:rPr kumimoji="1" lang="ja-JP" altLang="en-US" sz="900" b="0" i="0" u="none" strike="noStrike" kern="1200" cap="none" spc="0" normalizeH="0" baseline="0" noProof="0" dirty="0">
                <a:ln>
                  <a:noFill/>
                </a:ln>
                <a:solidFill>
                  <a:srgbClr val="C0504D">
                    <a:lumMod val="50000"/>
                  </a:srgbClr>
                </a:solidFill>
                <a:effectLst/>
                <a:uLnTx/>
                <a:uFillTx/>
                <a:latin typeface="Meiryo UI" panose="020B0604030504040204" pitchFamily="50" charset="-128"/>
                <a:ea typeface="Meiryo UI" panose="020B0604030504040204" pitchFamily="50" charset="-128"/>
                <a:cs typeface="+mn-cs"/>
              </a:rPr>
              <a:t>で、</a:t>
            </a:r>
            <a:endParaRPr kumimoji="1" lang="en-US" altLang="ja-JP" sz="900" b="0" i="0" u="none" strike="noStrike" kern="1200" cap="none" spc="0" normalizeH="0" baseline="0" noProof="0" dirty="0">
              <a:ln>
                <a:noFill/>
              </a:ln>
              <a:solidFill>
                <a:srgbClr val="C0504D">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C0504D">
                    <a:lumMod val="50000"/>
                  </a:srgbClr>
                </a:solidFill>
                <a:effectLst/>
                <a:uLnTx/>
                <a:uFillTx/>
                <a:latin typeface="Meiryo UI" panose="020B0604030504040204" pitchFamily="50" charset="-128"/>
                <a:ea typeface="Meiryo UI" panose="020B0604030504040204" pitchFamily="50" charset="-128"/>
                <a:cs typeface="+mn-cs"/>
              </a:rPr>
              <a:t>審査はオフライン又は別システム</a:t>
            </a:r>
          </a:p>
        </p:txBody>
      </p:sp>
      <p:sp>
        <p:nvSpPr>
          <p:cNvPr id="41" name="テキスト ボックス 40"/>
          <p:cNvSpPr txBox="1"/>
          <p:nvPr/>
        </p:nvSpPr>
        <p:spPr>
          <a:xfrm>
            <a:off x="5098244" y="5378071"/>
            <a:ext cx="3160877" cy="302099"/>
          </a:xfrm>
          <a:prstGeom prst="rect">
            <a:avLst/>
          </a:prstGeom>
          <a:noFill/>
          <a:ln>
            <a:noFill/>
          </a:ln>
        </p:spPr>
        <p:txBody>
          <a:bodyPr wrap="square" lIns="36000" tIns="36000" rIns="36000" bIns="36000" rtlCol="0" anchor="ctr">
            <a:noAutofit/>
          </a:bodyPr>
          <a:lstStyle/>
          <a:p>
            <a:pPr marL="162000" marR="0" lvl="0" indent="-16200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年度に次期システムを調達し、順次、新システムでの申請受付に移行する</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62000" marR="0" lvl="0" indent="-16200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（現行システムは</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を目途に運用終了）</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正方形/長方形 42"/>
          <p:cNvSpPr/>
          <p:nvPr/>
        </p:nvSpPr>
        <p:spPr>
          <a:xfrm>
            <a:off x="2190823" y="3815167"/>
            <a:ext cx="2153537" cy="425598"/>
          </a:xfrm>
          <a:prstGeom prst="rect">
            <a:avLst/>
          </a:prstGeom>
          <a:solidFill>
            <a:schemeClr val="accent3">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mn-cs"/>
              </a:rPr>
              <a:t>業務フローを予め精査し、申請から審査までを一括して</a:t>
            </a:r>
            <a:r>
              <a:rPr kumimoji="1" lang="en-US" altLang="ja-JP" sz="9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mn-cs"/>
              </a:rPr>
              <a:t>Web</a:t>
            </a:r>
            <a:r>
              <a:rPr kumimoji="1" lang="ja-JP" altLang="en-US" sz="9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mn-cs"/>
              </a:rPr>
              <a:t>で行えるシステムを構築</a:t>
            </a:r>
          </a:p>
        </p:txBody>
      </p:sp>
      <p:sp>
        <p:nvSpPr>
          <p:cNvPr id="2" name="右矢印 1"/>
          <p:cNvSpPr/>
          <p:nvPr/>
        </p:nvSpPr>
        <p:spPr>
          <a:xfrm>
            <a:off x="2059416" y="3031202"/>
            <a:ext cx="89028" cy="205584"/>
          </a:xfrm>
          <a:prstGeom prst="rightArrow">
            <a:avLst/>
          </a:prstGeom>
          <a:solidFill>
            <a:schemeClr val="accent1">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5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6" name="左右矢印 5"/>
          <p:cNvSpPr/>
          <p:nvPr/>
        </p:nvSpPr>
        <p:spPr>
          <a:xfrm>
            <a:off x="2050706" y="3922067"/>
            <a:ext cx="131407" cy="211893"/>
          </a:xfrm>
          <a:prstGeom prst="leftRightArrow">
            <a:avLst>
              <a:gd name="adj1" fmla="val 50000"/>
              <a:gd name="adj2" fmla="val 30464"/>
            </a:avLst>
          </a:prstGeom>
          <a:solidFill>
            <a:schemeClr val="accent1">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5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Tree>
    <p:extLst>
      <p:ext uri="{BB962C8B-B14F-4D97-AF65-F5344CB8AC3E}">
        <p14:creationId xmlns:p14="http://schemas.microsoft.com/office/powerpoint/2010/main" val="2492192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36599" y="414599"/>
            <a:ext cx="8790896" cy="6110745"/>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◆３つのレスの推進</a:t>
            </a: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スマートシティ戦略部 デジタル行政推進課</a:t>
            </a:r>
            <a:r>
              <a:rPr kumimoji="1" lang="en-US" altLang="ja-JP"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＜参考事例６＞</a:t>
            </a:r>
          </a:p>
        </p:txBody>
      </p:sp>
      <p:sp>
        <p:nvSpPr>
          <p:cNvPr id="54" name="正方形/長方形 53"/>
          <p:cNvSpPr/>
          <p:nvPr/>
        </p:nvSpPr>
        <p:spPr>
          <a:xfrm>
            <a:off x="431851" y="863103"/>
            <a:ext cx="7814505" cy="2635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1950" marR="0" lvl="0" indent="-361950" algn="l" defTabSz="914400" rtl="0" eaLnBrk="1" fontAlgn="auto" latinLnBrk="0" hangingPunct="1">
              <a:lnSpc>
                <a:spcPts val="1700"/>
              </a:lnSpc>
              <a:spcBef>
                <a:spcPts val="0"/>
              </a:spcBef>
              <a:spcAft>
                <a:spcPts val="0"/>
              </a:spcAft>
              <a:buClrTx/>
              <a:buSzTx/>
              <a:buFontTx/>
              <a:buNone/>
              <a:tabLst/>
              <a:defRPr/>
            </a:pPr>
            <a:r>
              <a:rPr kumimoji="1" lang="ja-JP" altLang="en-US" sz="1200" b="0" i="0" u="none" strike="noStrike" kern="1200" cap="none" spc="-3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スマートシティ戦略に基づき、府民の利便性向上の３つのレス</a:t>
            </a:r>
            <a:r>
              <a:rPr kumimoji="1" lang="ja-JP" altLang="en-US" sz="1200" b="0" i="0" u="none" strike="noStrike" kern="1200" cap="none" spc="-6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を推進。 </a:t>
            </a:r>
            <a:endParaRPr kumimoji="1" lang="en-US" altLang="ja-JP" sz="1200" b="0" i="0" u="none" strike="noStrike" kern="1200" cap="none" spc="-6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nvGrpSpPr>
          <p:cNvPr id="5" name="グループ化 4">
            <a:extLst>
              <a:ext uri="{FF2B5EF4-FFF2-40B4-BE49-F238E27FC236}">
                <a16:creationId xmlns:a16="http://schemas.microsoft.com/office/drawing/2014/main" id="{97F8DB9A-E628-4D4E-BC3C-A68E60F1EC2F}"/>
              </a:ext>
            </a:extLst>
          </p:cNvPr>
          <p:cNvGrpSpPr/>
          <p:nvPr/>
        </p:nvGrpSpPr>
        <p:grpSpPr>
          <a:xfrm>
            <a:off x="446060" y="1181200"/>
            <a:ext cx="8564861" cy="1253825"/>
            <a:chOff x="521967" y="-2627316"/>
            <a:chExt cx="8462731" cy="1068836"/>
          </a:xfrm>
        </p:grpSpPr>
        <p:sp>
          <p:nvSpPr>
            <p:cNvPr id="34" name="テキスト ボックス 33"/>
            <p:cNvSpPr txBox="1"/>
            <p:nvPr/>
          </p:nvSpPr>
          <p:spPr>
            <a:xfrm>
              <a:off x="521967" y="-2627316"/>
              <a:ext cx="1598711" cy="252981"/>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はんこレス</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37" name="テキスト ボックス 36"/>
            <p:cNvSpPr txBox="1"/>
            <p:nvPr/>
          </p:nvSpPr>
          <p:spPr>
            <a:xfrm>
              <a:off x="780875" y="-2397914"/>
              <a:ext cx="8203823" cy="246294"/>
            </a:xfrm>
            <a:prstGeom prst="rect">
              <a:avLst/>
            </a:prstGeom>
            <a:noFill/>
            <a:ln>
              <a:noFill/>
              <a:prstDash val="dash"/>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府民や事業者から提出される申請書等について、押印義務見直し指針を策定し、全庁で見直しを実施。</a:t>
              </a:r>
            </a:p>
          </p:txBody>
        </p:sp>
        <p:sp>
          <p:nvSpPr>
            <p:cNvPr id="40" name="正方形/長方形 39"/>
            <p:cNvSpPr/>
            <p:nvPr/>
          </p:nvSpPr>
          <p:spPr>
            <a:xfrm>
              <a:off x="861955" y="-2207388"/>
              <a:ext cx="7900401" cy="648908"/>
            </a:xfrm>
            <a:prstGeom prst="rect">
              <a:avLst/>
            </a:prstGeom>
            <a:solidFill>
              <a:schemeClr val="accent1">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225"/>
                </a:spcBef>
                <a:spcAft>
                  <a:spcPts val="0"/>
                </a:spcAft>
                <a:buClrTx/>
                <a:buSzTx/>
                <a:buFontTx/>
                <a:buNone/>
                <a:tabLst/>
                <a:defRPr/>
              </a:pPr>
              <a:endParaRPr kumimoji="1" lang="en-US" altLang="ja-JP" sz="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74" name="正方形/長方形 73"/>
            <p:cNvSpPr/>
            <p:nvPr/>
          </p:nvSpPr>
          <p:spPr>
            <a:xfrm>
              <a:off x="1015998" y="-2130660"/>
              <a:ext cx="7608098" cy="512293"/>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225"/>
                </a:spcBef>
                <a:spcAft>
                  <a:spcPts val="0"/>
                </a:spcAft>
                <a:buClrTx/>
                <a:buSzTx/>
                <a:buFontTx/>
                <a:buNone/>
                <a:tabLst/>
                <a:defRPr/>
              </a:pPr>
              <a:endParaRPr kumimoji="1" lang="en-US" altLang="ja-JP"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77" name="テキスト ボックス 76"/>
            <p:cNvSpPr txBox="1"/>
            <p:nvPr/>
          </p:nvSpPr>
          <p:spPr>
            <a:xfrm>
              <a:off x="1141462" y="-2067188"/>
              <a:ext cx="7459397" cy="476494"/>
            </a:xfrm>
            <a:prstGeom prst="rect">
              <a:avLst/>
            </a:prstGeom>
            <a:noFill/>
            <a:ln>
              <a:noFill/>
              <a:prstDash val="dash"/>
            </a:ln>
          </p:spPr>
          <p:txBody>
            <a:bodyPr wrap="square" rtlCol="0">
              <a:no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認印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法令による制約がない</a:t>
              </a:r>
              <a:r>
                <a:rPr kumimoji="1" lang="ja-JP" altLang="en-US"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認印</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（約</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3,900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件）</a:t>
              </a:r>
              <a:r>
                <a:rPr kumimoji="1" lang="ja-JP" altLang="en-US" sz="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　⇒ </a:t>
              </a:r>
              <a:r>
                <a:rPr kumimoji="1" lang="ja-JP" altLang="en-US" sz="900" b="0" i="0" u="none" strike="noStrike" kern="1200" cap="none" spc="0" normalizeH="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押印義務を撤廃（</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R2</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年度</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900" b="0" i="0" u="none" strike="sng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R="0" lvl="0" algn="l" defTabSz="914400" rtl="0" eaLnBrk="1" fontAlgn="auto" latinLnBrk="0" hangingPunct="1">
                <a:lnSpc>
                  <a:spcPct val="100000"/>
                </a:lnSpc>
                <a:spcBef>
                  <a:spcPts val="0"/>
                </a:spcBef>
                <a:spcAft>
                  <a:spcPts val="0"/>
                </a:spcAft>
                <a:buClrTx/>
                <a:buSzTx/>
                <a:tabLst/>
                <a:defRPr/>
              </a:pPr>
              <a:r>
                <a:rPr kumimoji="1" lang="ja-JP" altLang="en-US" sz="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 法令による制約がある</a:t>
              </a:r>
              <a:r>
                <a:rPr kumimoji="1" lang="ja-JP" altLang="en-US" sz="90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認印</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（約</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70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件）</a:t>
              </a:r>
              <a:r>
                <a:rPr kumimoji="1" lang="ja-JP" altLang="en-US" sz="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　国の動きに応じて対応（随時）</a:t>
              </a:r>
              <a:endPar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9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実印</a:t>
              </a:r>
              <a:r>
                <a:rPr kumimoji="1" lang="ja-JP" altLang="en-US" sz="9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（約</a:t>
              </a:r>
              <a:r>
                <a:rPr kumimoji="1" lang="en-US" altLang="ja-JP" sz="9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1,000</a:t>
              </a:r>
              <a:r>
                <a:rPr kumimoji="1" lang="ja-JP" altLang="en-US" sz="9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件）</a:t>
              </a:r>
              <a:r>
                <a:rPr kumimoji="1" lang="ja-JP" altLang="en-US" sz="9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 　 　　　⇒  半数以上（約</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660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件）の押印義務を撤廃（</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R2</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年度～）</a:t>
              </a:r>
              <a:endParaRPr kumimoji="1" lang="ja-JP" altLang="en-US" sz="900" b="0" i="0" u="none" strike="sng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69" name="角丸四角形 68"/>
            <p:cNvSpPr/>
            <p:nvPr/>
          </p:nvSpPr>
          <p:spPr>
            <a:xfrm>
              <a:off x="918553" y="-2185766"/>
              <a:ext cx="733013" cy="153443"/>
            </a:xfrm>
            <a:prstGeom prst="roundRect">
              <a:avLst/>
            </a:prstGeom>
            <a:solidFill>
              <a:schemeClr val="bg1"/>
            </a:solidFill>
            <a:ln w="12700">
              <a:solidFill>
                <a:schemeClr val="tx2"/>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rPr>
                <a:t>取組状況</a:t>
              </a:r>
            </a:p>
          </p:txBody>
        </p:sp>
      </p:grpSp>
      <p:sp>
        <p:nvSpPr>
          <p:cNvPr id="12" name="テキスト ボックス 11"/>
          <p:cNvSpPr txBox="1"/>
          <p:nvPr/>
        </p:nvSpPr>
        <p:spPr>
          <a:xfrm>
            <a:off x="806933" y="4329340"/>
            <a:ext cx="7320435" cy="224785"/>
          </a:xfrm>
          <a:prstGeom prst="rect">
            <a:avLst/>
          </a:prstGeom>
          <a:noFill/>
          <a:ln>
            <a:noFill/>
            <a:prstDash val="dash"/>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施設や事務におけるキャッシュレス化について、効果検証を行いながら、さらなる充実に向けて検討する。</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テキスト ボックス 27"/>
          <p:cNvSpPr txBox="1"/>
          <p:nvPr/>
        </p:nvSpPr>
        <p:spPr>
          <a:xfrm>
            <a:off x="534439" y="4059070"/>
            <a:ext cx="1397619" cy="257736"/>
          </a:xfrm>
          <a:prstGeom prst="rect">
            <a:avLst/>
          </a:prstGeom>
          <a:noFill/>
          <a:ln>
            <a:noFill/>
            <a:prstDash val="dash"/>
          </a:ln>
        </p:spPr>
        <p:txBody>
          <a:bodyPr wrap="square" rtlCol="0">
            <a:noAutofit/>
          </a:bodyPr>
          <a:lstStyle/>
          <a:p>
            <a:pPr marL="0" marR="0" lvl="0" indent="0" algn="l" defTabSz="914400" rtl="0" eaLnBrk="1" fontAlgn="auto" latinLnBrk="0" hangingPunct="1">
              <a:lnSpc>
                <a:spcPct val="100000"/>
              </a:lnSpc>
              <a:spcBef>
                <a:spcPts val="225"/>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キャッシュレス</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55" name="正方形/長方形 54"/>
          <p:cNvSpPr/>
          <p:nvPr/>
        </p:nvSpPr>
        <p:spPr>
          <a:xfrm>
            <a:off x="800055" y="4563003"/>
            <a:ext cx="7900400" cy="1886450"/>
          </a:xfrm>
          <a:prstGeom prst="rect">
            <a:avLst/>
          </a:prstGeom>
          <a:solidFill>
            <a:schemeClr val="accent1">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225"/>
              </a:spcBef>
              <a:spcAft>
                <a:spcPts val="0"/>
              </a:spcAft>
              <a:buClrTx/>
              <a:buSzTx/>
              <a:buFontTx/>
              <a:buNone/>
              <a:tabLst/>
              <a:defRPr/>
            </a:pPr>
            <a:endParaRPr kumimoji="1" lang="en-US" altLang="ja-JP" sz="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87" name="正方形/長方形 86"/>
          <p:cNvSpPr/>
          <p:nvPr/>
        </p:nvSpPr>
        <p:spPr>
          <a:xfrm>
            <a:off x="999981" y="4671098"/>
            <a:ext cx="7584778" cy="1699095"/>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914400" rtl="0" eaLnBrk="1" fontAlgn="auto" latinLnBrk="0" hangingPunct="1">
              <a:lnSpc>
                <a:spcPct val="100000"/>
              </a:lnSpc>
              <a:spcBef>
                <a:spcPts val="225"/>
              </a:spcBef>
              <a:spcAft>
                <a:spcPts val="0"/>
              </a:spcAft>
              <a:buClrTx/>
              <a:buSzTx/>
              <a:buFontTx/>
              <a:buNone/>
              <a:tabLst/>
              <a:defRPr/>
            </a:pPr>
            <a:endPar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5" name="テキスト ボックス 84"/>
          <p:cNvSpPr txBox="1"/>
          <p:nvPr/>
        </p:nvSpPr>
        <p:spPr>
          <a:xfrm>
            <a:off x="1163382" y="4940500"/>
            <a:ext cx="7359369" cy="490981"/>
          </a:xfrm>
          <a:prstGeom prst="rect">
            <a:avLst/>
          </a:prstGeom>
          <a:noFill/>
          <a:ln>
            <a:noFill/>
            <a:prstDash val="dash"/>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900" b="0" i="0" u="none" strike="noStrike" kern="1200" cap="none" spc="-60" normalizeH="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万博記念公園、国際会議場、花の文化園、府営公園、府営駐車場、門真スポーツセンタ</a:t>
            </a:r>
            <a:r>
              <a:rPr lang="ja-JP" altLang="en-US" sz="900" spc="-60" dirty="0" err="1">
                <a:solidFill>
                  <a:prstClr val="black"/>
                </a:solidFill>
                <a:latin typeface="Meiryo UI" panose="020B0604030504040204" pitchFamily="50" charset="-128"/>
                <a:ea typeface="Meiryo UI" panose="020B0604030504040204" pitchFamily="50" charset="-128"/>
                <a:cs typeface="メイリオ" panose="020B0604030504040204" pitchFamily="50" charset="-128"/>
              </a:rPr>
              <a:t>ー</a:t>
            </a:r>
            <a:r>
              <a:rPr lang="ja-JP" altLang="en-US" sz="900" spc="-6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900" b="0" i="0" u="none" strike="noStrike" kern="1200" cap="none" spc="-60" normalizeH="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臨海スポーツセンターにおける一部の料金について、キャッシュレス決済が可能</a:t>
            </a:r>
            <a:endParaRPr kumimoji="1" lang="en-US" altLang="ja-JP" sz="900" b="0" i="0" u="none" strike="noStrike" kern="1200" cap="none" spc="-60" normalizeH="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・指定管理者の選定基準に「利用料金の徴収等におけるキャッシュレス化の推進」を追加（</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R2.7</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・スマートフォン決済事業者と連携協定を締結（</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R3.8</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指定管理者が負担する決済手数料を割引きし、指定管理者の負担を軽減</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27" name="テキスト ボックス 126"/>
          <p:cNvSpPr txBox="1"/>
          <p:nvPr/>
        </p:nvSpPr>
        <p:spPr>
          <a:xfrm>
            <a:off x="1172974" y="4917884"/>
            <a:ext cx="1656000" cy="52381"/>
          </a:xfrm>
          <a:prstGeom prst="rect">
            <a:avLst/>
          </a:prstGeom>
          <a:solidFill>
            <a:schemeClr val="accent1">
              <a:lumMod val="40000"/>
              <a:lumOff val="60000"/>
            </a:schemeClr>
          </a:solidFill>
          <a:ln>
            <a:noFill/>
            <a:prstDash val="dash"/>
          </a:ln>
        </p:spPr>
        <p:txBody>
          <a:bodyPr wrap="square" lIns="0" rtlCol="0" anchor="b">
            <a:noAutofit/>
          </a:bodyPr>
          <a:lstStyle/>
          <a:p>
            <a:pPr marL="0" marR="0" lvl="0" indent="0" algn="l" defTabSz="914400" rtl="0" eaLnBrk="1" fontAlgn="auto" latinLnBrk="0" hangingPunct="1">
              <a:lnSpc>
                <a:spcPct val="100000"/>
              </a:lnSpc>
              <a:spcBef>
                <a:spcPts val="225"/>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◆公の施設におけるキャッシュレス　</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1" name="テキスト ボックス 110"/>
          <p:cNvSpPr txBox="1"/>
          <p:nvPr/>
        </p:nvSpPr>
        <p:spPr>
          <a:xfrm>
            <a:off x="1184620" y="5600335"/>
            <a:ext cx="7207675" cy="392519"/>
          </a:xfrm>
          <a:prstGeom prst="rect">
            <a:avLst/>
          </a:prstGeom>
          <a:noFill/>
          <a:ln>
            <a:noFill/>
            <a:prstDash val="dash"/>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・本庁（本館、別館及び咲洲庁舎）の手数料納付窓口において、新たにクレジットカード決済・電子マネー決済・スマートフォン決済を導入（</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R2.12</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・次期電子申請システムでも現行システム同様、手数料のキャッシュレス決済機能を付加し、手続きのオンライン完結による利便性向上を図る（</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R4</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年度）</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00" name="テキスト ボックス 99"/>
          <p:cNvSpPr txBox="1"/>
          <p:nvPr/>
        </p:nvSpPr>
        <p:spPr>
          <a:xfrm>
            <a:off x="1152847" y="6140395"/>
            <a:ext cx="7665377" cy="213930"/>
          </a:xfrm>
          <a:prstGeom prst="rect">
            <a:avLst/>
          </a:prstGeom>
          <a:noFill/>
          <a:ln>
            <a:noFill/>
            <a:prstDash val="dash"/>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・自動車税（種別割）についてクレジットカード納税、自動車税</a:t>
            </a: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環境性能割</a:t>
            </a: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・府たばこ税・狩猟税を除く府税についてスマートフォンアプリによる納税が可能</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71" name="角丸四角形 70"/>
          <p:cNvSpPr/>
          <p:nvPr/>
        </p:nvSpPr>
        <p:spPr>
          <a:xfrm>
            <a:off x="913662" y="4612280"/>
            <a:ext cx="733013" cy="180000"/>
          </a:xfrm>
          <a:prstGeom prst="roundRect">
            <a:avLst/>
          </a:prstGeom>
          <a:solidFill>
            <a:schemeClr val="bg1"/>
          </a:solidFill>
          <a:ln w="12700">
            <a:solidFill>
              <a:schemeClr val="tx2"/>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rPr>
              <a:t>取組状況</a:t>
            </a:r>
          </a:p>
        </p:txBody>
      </p:sp>
      <p:sp>
        <p:nvSpPr>
          <p:cNvPr id="14" name="テキスト ボックス 13"/>
          <p:cNvSpPr txBox="1"/>
          <p:nvPr/>
        </p:nvSpPr>
        <p:spPr>
          <a:xfrm>
            <a:off x="557821" y="2551522"/>
            <a:ext cx="1392797" cy="280532"/>
          </a:xfrm>
          <a:prstGeom prst="rect">
            <a:avLst/>
          </a:prstGeom>
          <a:noFill/>
          <a:ln>
            <a:noFill/>
            <a:prstDash val="dash"/>
          </a:ln>
        </p:spPr>
        <p:txBody>
          <a:bodyPr wrap="square" rtlCol="0">
            <a:noAutofit/>
          </a:bodyPr>
          <a:lstStyle/>
          <a:p>
            <a:pPr marL="0" marR="0" lvl="0" indent="0" algn="l" defTabSz="914400" rtl="0" eaLnBrk="1" fontAlgn="auto" latinLnBrk="0" hangingPunct="1">
              <a:lnSpc>
                <a:spcPct val="100000"/>
              </a:lnSpc>
              <a:spcBef>
                <a:spcPts val="225"/>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ペーパーレス</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38" name="テキスト ボックス 37"/>
          <p:cNvSpPr txBox="1"/>
          <p:nvPr/>
        </p:nvSpPr>
        <p:spPr>
          <a:xfrm>
            <a:off x="703872" y="2803811"/>
            <a:ext cx="6788676" cy="215644"/>
          </a:xfrm>
          <a:prstGeom prst="rect">
            <a:avLst/>
          </a:prstGeom>
          <a:noFill/>
          <a:ln>
            <a:noFill/>
            <a:prstDash val="dash"/>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府が主催又は庁内で実施する全ての会議、打ち合わせのペーパーレス化をめざす。</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p:cNvSpPr/>
          <p:nvPr/>
        </p:nvSpPr>
        <p:spPr>
          <a:xfrm>
            <a:off x="835566" y="3028699"/>
            <a:ext cx="7900401" cy="940361"/>
          </a:xfrm>
          <a:prstGeom prst="rect">
            <a:avLst/>
          </a:prstGeom>
          <a:solidFill>
            <a:schemeClr val="accent1">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225"/>
              </a:spcBef>
              <a:spcAft>
                <a:spcPts val="0"/>
              </a:spcAft>
              <a:buClrTx/>
              <a:buSzTx/>
              <a:buFontTx/>
              <a:buNone/>
              <a:tabLst/>
              <a:defRPr/>
            </a:pPr>
            <a:endParaRPr kumimoji="1" lang="en-US" altLang="ja-JP" sz="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75" name="正方形/長方形 74"/>
          <p:cNvSpPr/>
          <p:nvPr/>
        </p:nvSpPr>
        <p:spPr>
          <a:xfrm>
            <a:off x="1014191" y="3125163"/>
            <a:ext cx="7606079" cy="740330"/>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225"/>
              </a:spcBef>
              <a:spcAft>
                <a:spcPts val="0"/>
              </a:spcAft>
              <a:buClrTx/>
              <a:buSzTx/>
              <a:buFontTx/>
              <a:buNone/>
              <a:tabLst/>
              <a:defRPr/>
            </a:pPr>
            <a:endParaRPr kumimoji="1" lang="en-US" altLang="ja-JP"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14" name="二等辺三角形 113"/>
          <p:cNvSpPr/>
          <p:nvPr/>
        </p:nvSpPr>
        <p:spPr>
          <a:xfrm rot="5400000">
            <a:off x="4907458" y="3425985"/>
            <a:ext cx="329352" cy="122937"/>
          </a:xfrm>
          <a:prstGeom prst="triangle">
            <a:avLst/>
          </a:prstGeom>
          <a:solidFill>
            <a:schemeClr val="tx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角丸四角形 69"/>
          <p:cNvSpPr/>
          <p:nvPr/>
        </p:nvSpPr>
        <p:spPr>
          <a:xfrm>
            <a:off x="915592" y="3053634"/>
            <a:ext cx="733013" cy="180000"/>
          </a:xfrm>
          <a:prstGeom prst="roundRect">
            <a:avLst/>
          </a:prstGeom>
          <a:solidFill>
            <a:schemeClr val="bg1"/>
          </a:solidFill>
          <a:ln w="12700">
            <a:solidFill>
              <a:schemeClr val="tx2"/>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rPr>
              <a:t>取組状況</a:t>
            </a:r>
          </a:p>
        </p:txBody>
      </p:sp>
      <p:sp>
        <p:nvSpPr>
          <p:cNvPr id="81" name="テキスト ボックス 80"/>
          <p:cNvSpPr txBox="1"/>
          <p:nvPr/>
        </p:nvSpPr>
        <p:spPr>
          <a:xfrm>
            <a:off x="5100929" y="3159773"/>
            <a:ext cx="3302362" cy="75612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令和</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4</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年度</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定例的な会議のペーパーレス会議率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90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％、用紙削減率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H30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年</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度比▲</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16%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をめざす</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endParaRPr kumimoji="1" lang="ja-JP" altLang="en-US" sz="900" b="0" i="0" u="none" strike="sng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80" name="テキスト ボックス 79"/>
          <p:cNvSpPr txBox="1"/>
          <p:nvPr/>
        </p:nvSpPr>
        <p:spPr>
          <a:xfrm>
            <a:off x="1078371" y="3197850"/>
            <a:ext cx="3862627" cy="583225"/>
          </a:xfrm>
          <a:prstGeom prst="rect">
            <a:avLst/>
          </a:prstGeom>
          <a:noFill/>
          <a:ln>
            <a:noFill/>
            <a:prstDash val="dash"/>
          </a:ln>
        </p:spPr>
        <p:txBody>
          <a:bodyPr wrap="square" rtlCol="0">
            <a:no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ペーパーレス化の具体的な手法や取組事例を示す「ペーパーレス会議指針」を</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策定（</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R2</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年度）　</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タブレット端末や液晶モニター等、</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ICT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環境を整備（同上）</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知事・副知事レクの原則ペーパーレス化（</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R3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年度）</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ts val="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ts val="2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68" name="正方形/長方形 67"/>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13</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1" name="テキスト ボックス 40"/>
          <p:cNvSpPr txBox="1"/>
          <p:nvPr/>
        </p:nvSpPr>
        <p:spPr>
          <a:xfrm>
            <a:off x="2749482" y="4790245"/>
            <a:ext cx="1252129" cy="199129"/>
          </a:xfrm>
          <a:prstGeom prst="rect">
            <a:avLst/>
          </a:prstGeom>
          <a:noFill/>
          <a:ln>
            <a:noFill/>
            <a:prstDash val="dash"/>
          </a:ln>
        </p:spPr>
        <p:txBody>
          <a:bodyPr wrap="square" rtlCol="0">
            <a:noAutofit/>
          </a:bodyPr>
          <a:lstStyle/>
          <a:p>
            <a:pPr marL="0" marR="0" lvl="0" indent="0" algn="l" defTabSz="914400" rtl="0" eaLnBrk="1" fontAlgn="auto" latinLnBrk="0" hangingPunct="1">
              <a:lnSpc>
                <a:spcPct val="100000"/>
              </a:lnSpc>
              <a:spcBef>
                <a:spcPts val="225"/>
              </a:spcBef>
              <a:spcAft>
                <a:spcPts val="0"/>
              </a:spcAft>
              <a:buClrTx/>
              <a:buSzTx/>
              <a:buFontTx/>
              <a:buNone/>
              <a:tabLst/>
              <a:defRPr/>
            </a:pPr>
            <a:r>
              <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zh-TW"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財務部 行政経営課</a:t>
            </a:r>
            <a:r>
              <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p:cNvSpPr/>
          <p:nvPr/>
        </p:nvSpPr>
        <p:spPr>
          <a:xfrm>
            <a:off x="6330939" y="3519009"/>
            <a:ext cx="2111491" cy="288000"/>
          </a:xfrm>
          <a:prstGeom prst="rect">
            <a:avLst/>
          </a:prstGeom>
          <a:noFill/>
          <a:ln w="3175">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lstStyle/>
          <a:p>
            <a:pPr marL="0" marR="0" lvl="0" indent="0" algn="l" defTabSz="914400" rtl="0" eaLnBrk="1" fontAlgn="auto" latinLnBrk="0" hangingPunct="1">
              <a:lnSpc>
                <a:spcPts val="8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ペーパーレス会議率：</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34.3 %</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R3.8</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時点）</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8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用紙削減率：</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H30</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年度比▲</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7.9%</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R2</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8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7355" y="4273591"/>
            <a:ext cx="454647" cy="503565"/>
          </a:xfrm>
          <a:prstGeom prst="rect">
            <a:avLst/>
          </a:prstGeom>
        </p:spPr>
      </p:pic>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l="51181" t="29919"/>
          <a:stretch/>
        </p:blipFill>
        <p:spPr>
          <a:xfrm>
            <a:off x="8181021" y="4379592"/>
            <a:ext cx="403737" cy="579578"/>
          </a:xfrm>
          <a:prstGeom prst="rect">
            <a:avLst/>
          </a:prstGeom>
        </p:spPr>
      </p:pic>
      <p:sp>
        <p:nvSpPr>
          <p:cNvPr id="43" name="テキスト ボックス 42"/>
          <p:cNvSpPr txBox="1"/>
          <p:nvPr/>
        </p:nvSpPr>
        <p:spPr>
          <a:xfrm>
            <a:off x="1163382" y="6127278"/>
            <a:ext cx="1764000" cy="52381"/>
          </a:xfrm>
          <a:prstGeom prst="rect">
            <a:avLst/>
          </a:prstGeom>
          <a:solidFill>
            <a:schemeClr val="accent1">
              <a:lumMod val="40000"/>
              <a:lumOff val="60000"/>
            </a:schemeClr>
          </a:solidFill>
          <a:ln>
            <a:noFill/>
            <a:prstDash val="dash"/>
          </a:ln>
        </p:spPr>
        <p:txBody>
          <a:bodyPr wrap="square" lIns="0" rtlCol="0" anchor="b">
            <a:noAutofit/>
          </a:bodyPr>
          <a:lstStyle/>
          <a:p>
            <a:pPr marL="0" marR="0" lvl="0" indent="0" algn="l" defTabSz="914400" rtl="0" eaLnBrk="1" fontAlgn="auto" latinLnBrk="0" hangingPunct="1">
              <a:lnSpc>
                <a:spcPct val="100000"/>
              </a:lnSpc>
              <a:spcBef>
                <a:spcPts val="225"/>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◆府税の収納におけるキャッシュレス　</a:t>
            </a:r>
          </a:p>
        </p:txBody>
      </p:sp>
      <p:sp>
        <p:nvSpPr>
          <p:cNvPr id="44" name="テキスト ボックス 43"/>
          <p:cNvSpPr txBox="1"/>
          <p:nvPr/>
        </p:nvSpPr>
        <p:spPr>
          <a:xfrm>
            <a:off x="1172974" y="5596298"/>
            <a:ext cx="2664000" cy="52381"/>
          </a:xfrm>
          <a:prstGeom prst="rect">
            <a:avLst/>
          </a:prstGeom>
          <a:solidFill>
            <a:schemeClr val="accent1">
              <a:lumMod val="40000"/>
              <a:lumOff val="60000"/>
            </a:schemeClr>
          </a:solidFill>
          <a:ln>
            <a:noFill/>
            <a:prstDash val="dash"/>
          </a:ln>
        </p:spPr>
        <p:txBody>
          <a:bodyPr wrap="square" lIns="0" rtlCol="0" anchor="b">
            <a:noAutofit/>
          </a:bodyPr>
          <a:lstStyle/>
          <a:p>
            <a:pPr marL="0" marR="0" lvl="0" indent="0" algn="l" defTabSz="914400" rtl="0" eaLnBrk="1" fontAlgn="auto" latinLnBrk="0" hangingPunct="1">
              <a:lnSpc>
                <a:spcPct val="100000"/>
              </a:lnSpc>
              <a:spcBef>
                <a:spcPts val="225"/>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◆行政サービスに係る手数料収納におけるキャッシュレス　</a:t>
            </a:r>
          </a:p>
        </p:txBody>
      </p:sp>
      <p:sp>
        <p:nvSpPr>
          <p:cNvPr id="45" name="テキスト ボックス 44"/>
          <p:cNvSpPr txBox="1"/>
          <p:nvPr/>
        </p:nvSpPr>
        <p:spPr>
          <a:xfrm>
            <a:off x="2836231" y="6005380"/>
            <a:ext cx="1377342" cy="199129"/>
          </a:xfrm>
          <a:prstGeom prst="rect">
            <a:avLst/>
          </a:prstGeom>
          <a:noFill/>
          <a:ln>
            <a:noFill/>
            <a:prstDash val="dash"/>
          </a:ln>
        </p:spPr>
        <p:txBody>
          <a:bodyPr wrap="square" rtlCol="0">
            <a:noAutofit/>
          </a:bodyPr>
          <a:lstStyle/>
          <a:p>
            <a:pPr marL="0" marR="0" lvl="0" indent="0" algn="l" defTabSz="914400" rtl="0" eaLnBrk="1" fontAlgn="auto" latinLnBrk="0" hangingPunct="1">
              <a:lnSpc>
                <a:spcPct val="100000"/>
              </a:lnSpc>
              <a:spcBef>
                <a:spcPts val="225"/>
              </a:spcBef>
              <a:spcAft>
                <a:spcPts val="0"/>
              </a:spcAft>
              <a:buClrTx/>
              <a:buSzTx/>
              <a:buFontTx/>
              <a:buNone/>
              <a:tabLst/>
              <a:defRPr/>
            </a:pPr>
            <a:r>
              <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zh-TW"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財務部 税務局 徴税対策課</a:t>
            </a:r>
            <a:r>
              <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6" name="テキスト ボックス 45"/>
          <p:cNvSpPr txBox="1"/>
          <p:nvPr/>
        </p:nvSpPr>
        <p:spPr>
          <a:xfrm>
            <a:off x="3741929" y="5465320"/>
            <a:ext cx="2684050" cy="199129"/>
          </a:xfrm>
          <a:prstGeom prst="rect">
            <a:avLst/>
          </a:prstGeom>
          <a:noFill/>
          <a:ln>
            <a:noFill/>
            <a:prstDash val="dash"/>
          </a:ln>
        </p:spPr>
        <p:txBody>
          <a:bodyPr wrap="square" rtlCol="0">
            <a:noAutofit/>
          </a:bodyPr>
          <a:lstStyle/>
          <a:p>
            <a:pPr marL="0" marR="0" lvl="0" indent="0" algn="l" defTabSz="914400" rtl="0" eaLnBrk="1" fontAlgn="auto" latinLnBrk="0" hangingPunct="1">
              <a:lnSpc>
                <a:spcPct val="100000"/>
              </a:lnSpc>
              <a:spcBef>
                <a:spcPts val="225"/>
              </a:spcBef>
              <a:spcAft>
                <a:spcPts val="0"/>
              </a:spcAft>
              <a:buClrTx/>
              <a:buSzTx/>
              <a:buFontTx/>
              <a:buNone/>
              <a:tabLst/>
              <a:defRPr/>
            </a:pPr>
            <a:r>
              <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zh-TW"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会計局 会計総務課</a:t>
            </a:r>
            <a:r>
              <a:rPr lang="ja-JP" altLang="en-US" sz="700" b="1" dirty="0" err="1">
                <a:solidFill>
                  <a:prstClr val="black"/>
                </a:solidFill>
                <a:latin typeface="Meiryo UI" panose="020B0604030504040204" pitchFamily="50" charset="-128"/>
                <a:ea typeface="Meiryo UI" panose="020B0604030504040204" pitchFamily="50" charset="-128"/>
              </a:rPr>
              <a:t>、</a:t>
            </a: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スマートシティ戦略部 デジタル行政推進課</a:t>
            </a:r>
            <a:r>
              <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左中かっこ 14"/>
          <p:cNvSpPr/>
          <p:nvPr/>
        </p:nvSpPr>
        <p:spPr>
          <a:xfrm>
            <a:off x="1572165" y="1918077"/>
            <a:ext cx="79769" cy="199000"/>
          </a:xfrm>
          <a:prstGeom prst="leftBrac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302634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52461" y="413665"/>
            <a:ext cx="8805655" cy="621069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6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SNS</a:t>
            </a:r>
            <a:r>
              <a:rPr kumimoji="1" lang="ja-JP" altLang="en-US" sz="16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等を活用した相談体制の充実</a:t>
            </a:r>
            <a:r>
              <a:rPr kumimoji="1" lang="ja-JP" altLang="en-US" sz="14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4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4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400" b="1" i="0" u="none" strike="noStrike" kern="1200" cap="none" spc="0" normalizeH="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4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noProof="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endParaRPr kumimoji="1" lang="en-US" altLang="ja-JP"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＜参考事例７＞</a:t>
            </a:r>
          </a:p>
        </p:txBody>
      </p:sp>
      <p:sp>
        <p:nvSpPr>
          <p:cNvPr id="9" name="正方形/長方形 8"/>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14</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 name="テキスト ボックス 4"/>
          <p:cNvSpPr txBox="1"/>
          <p:nvPr/>
        </p:nvSpPr>
        <p:spPr>
          <a:xfrm>
            <a:off x="487430" y="906577"/>
            <a:ext cx="8495059" cy="404952"/>
          </a:xfrm>
          <a:prstGeom prst="rect">
            <a:avLst/>
          </a:prstGeom>
          <a:noFill/>
          <a:ln>
            <a:noFill/>
          </a:ln>
        </p:spPr>
        <p:txBody>
          <a:bodyPr wrap="square" rtlCol="0">
            <a:noAutofit/>
          </a:bodyPr>
          <a:lstStyle/>
          <a:p>
            <a:pPr lvl="0">
              <a:defRPr/>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SNS</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を活用することにより多様な相談体制を構築するなど、相談手法を多様化し、府民の悩みにきめ細やかに対応。</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433345" y="1313765"/>
            <a:ext cx="4013855" cy="232081"/>
          </a:xfrm>
          <a:prstGeom prst="rect">
            <a:avLst/>
          </a:prstGeom>
          <a:noFill/>
          <a:ln>
            <a:noFill/>
          </a:ln>
        </p:spPr>
        <p:txBody>
          <a:bodyPr wrap="square" rtlCol="0">
            <a:noAutofit/>
          </a:bodyPr>
          <a:lstStyle/>
          <a:p>
            <a:pPr>
              <a:defRPr/>
            </a:pP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児童虐待防止相談</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福祉部 子ども室 家庭支援課</a:t>
            </a:r>
            <a:r>
              <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2" name="テキスト ボックス 11"/>
          <p:cNvSpPr txBox="1"/>
          <p:nvPr/>
        </p:nvSpPr>
        <p:spPr>
          <a:xfrm>
            <a:off x="605315" y="1539543"/>
            <a:ext cx="8199010" cy="442048"/>
          </a:xfrm>
          <a:prstGeom prst="rect">
            <a:avLst/>
          </a:prstGeom>
          <a:noFill/>
          <a:ln>
            <a:noFill/>
          </a:ln>
        </p:spPr>
        <p:txBody>
          <a:bodyPr wrap="square" rtlCol="0">
            <a:noAutofit/>
          </a:bodyPr>
          <a:lstStyle/>
          <a:p>
            <a:pPr lvl="0">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家庭での不安や子育ての悩みなどを気軽に相談してもらい、児童虐待の未然防止・早期発見・早期対応を図るため、府内在住の子ども及び保護者を対象に、大阪市・堺市と共同で</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LINE</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を活用した児童虐待防止相談を実施。</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テキスト ボックス 64"/>
          <p:cNvSpPr txBox="1"/>
          <p:nvPr/>
        </p:nvSpPr>
        <p:spPr>
          <a:xfrm>
            <a:off x="437678" y="4164771"/>
            <a:ext cx="4349673" cy="239426"/>
          </a:xfrm>
          <a:prstGeom prst="rect">
            <a:avLst/>
          </a:prstGeom>
          <a:noFill/>
          <a:ln>
            <a:noFill/>
          </a:ln>
        </p:spPr>
        <p:txBody>
          <a:bodyPr wrap="square" rtlCol="0">
            <a:noAutofit/>
          </a:bodyPr>
          <a:lstStyle/>
          <a:p>
            <a:pPr>
              <a:defRPr/>
            </a:pP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こころの相談</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健康医療部 保健医療室 地域保健課</a:t>
            </a:r>
            <a:r>
              <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テキスト ボックス 65"/>
          <p:cNvSpPr txBox="1"/>
          <p:nvPr/>
        </p:nvSpPr>
        <p:spPr>
          <a:xfrm>
            <a:off x="617235" y="4389795"/>
            <a:ext cx="8067273" cy="268065"/>
          </a:xfrm>
          <a:prstGeom prst="rect">
            <a:avLst/>
          </a:prstGeom>
          <a:noFill/>
          <a:ln>
            <a:noFill/>
          </a:ln>
        </p:spPr>
        <p:txBody>
          <a:bodyPr wrap="square" rtlCol="0">
            <a:noAutofit/>
          </a:bodyPr>
          <a:lstStyle/>
          <a:p>
            <a:pPr lvl="0">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若年者の様々な悩みに応じたきめ細やかな支援を行うため、</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LINE</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を活用した相談を実施。</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テキスト ボックス 67"/>
          <p:cNvSpPr txBox="1"/>
          <p:nvPr/>
        </p:nvSpPr>
        <p:spPr>
          <a:xfrm>
            <a:off x="431207" y="5499230"/>
            <a:ext cx="3015668" cy="281437"/>
          </a:xfrm>
          <a:prstGeom prst="rect">
            <a:avLst/>
          </a:prstGeom>
          <a:noFill/>
          <a:ln>
            <a:noFill/>
          </a:ln>
        </p:spPr>
        <p:txBody>
          <a:bodyPr wrap="square" rtlCol="0">
            <a:noAutofit/>
          </a:bodyPr>
          <a:lstStyle/>
          <a:p>
            <a:pPr>
              <a:defRPr/>
            </a:pP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教育相談</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教育庁 教育センター</a:t>
            </a:r>
            <a:r>
              <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角丸四角形 69"/>
          <p:cNvSpPr/>
          <p:nvPr/>
        </p:nvSpPr>
        <p:spPr>
          <a:xfrm>
            <a:off x="800200" y="5008450"/>
            <a:ext cx="7894638" cy="243012"/>
          </a:xfrm>
          <a:prstGeom prst="roundRect">
            <a:avLst>
              <a:gd name="adj" fmla="val 0"/>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36000" rIns="0" rtlCol="0" anchor="t"/>
          <a:lstStyle/>
          <a:p>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角丸四角形 3"/>
          <p:cNvSpPr/>
          <p:nvPr/>
        </p:nvSpPr>
        <p:spPr>
          <a:xfrm>
            <a:off x="881590" y="4640221"/>
            <a:ext cx="7908001" cy="685478"/>
          </a:xfrm>
          <a:prstGeom prst="roundRect">
            <a:avLst/>
          </a:prstGeom>
          <a:solidFill>
            <a:schemeClr val="accent1">
              <a:lumMod val="40000"/>
              <a:lumOff val="60000"/>
            </a:schemeClr>
          </a:solidFill>
          <a:ln w="6350">
            <a:noFill/>
            <a:prstDash val="dash"/>
          </a:ln>
        </p:spPr>
        <p:style>
          <a:lnRef idx="2">
            <a:schemeClr val="accent1"/>
          </a:lnRef>
          <a:fillRef idx="1">
            <a:schemeClr val="lt1"/>
          </a:fillRef>
          <a:effectRef idx="0">
            <a:schemeClr val="accent1"/>
          </a:effectRef>
          <a:fontRef idx="minor">
            <a:schemeClr val="dk1"/>
          </a:fontRef>
        </p:style>
        <p:txBody>
          <a:bodyPr lIns="36000" rIns="36000" rtlCol="0" anchor="t"/>
          <a:lstStyle/>
          <a:p>
            <a:pPr>
              <a:defRPr/>
            </a:pP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並行して、</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SNS</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によるこころの相談事業の充実をめざし、以下の大学と新型コロナウイルスに関する</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SNS</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相談の内容を分析する共同研究を実施　　</a:t>
            </a:r>
            <a:endParaRPr lang="ja-JP" altLang="en-US" sz="9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角丸四角形 70"/>
          <p:cNvSpPr/>
          <p:nvPr/>
        </p:nvSpPr>
        <p:spPr>
          <a:xfrm>
            <a:off x="893459" y="2014556"/>
            <a:ext cx="6828892" cy="1902562"/>
          </a:xfrm>
          <a:prstGeom prst="roundRect">
            <a:avLst>
              <a:gd name="adj" fmla="val 9816"/>
            </a:avLst>
          </a:prstGeom>
          <a:solidFill>
            <a:schemeClr val="accent1">
              <a:lumMod val="40000"/>
              <a:lumOff val="60000"/>
            </a:schemeClr>
          </a:solidFill>
          <a:ln w="6350">
            <a:no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p>
            <a:pPr>
              <a:defRPr/>
            </a:pPr>
            <a:endPar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テキスト ボックス 66"/>
          <p:cNvSpPr txBox="1"/>
          <p:nvPr/>
        </p:nvSpPr>
        <p:spPr>
          <a:xfrm>
            <a:off x="617235" y="5706357"/>
            <a:ext cx="5703326" cy="230891"/>
          </a:xfrm>
          <a:prstGeom prst="rect">
            <a:avLst/>
          </a:prstGeom>
          <a:noFill/>
          <a:ln>
            <a:noFill/>
          </a:ln>
        </p:spPr>
        <p:txBody>
          <a:bodyPr wrap="square" rtlCol="0">
            <a:noAutofit/>
          </a:bodyPr>
          <a:lstStyle/>
          <a:p>
            <a:pPr lvl="0">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子どもを対象に、</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LINE</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を活用し、いじめ・不登校・進路などの相談を実施。</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テキスト ボックス 71"/>
          <p:cNvSpPr txBox="1"/>
          <p:nvPr/>
        </p:nvSpPr>
        <p:spPr>
          <a:xfrm>
            <a:off x="425056" y="6055222"/>
            <a:ext cx="8604055" cy="232081"/>
          </a:xfrm>
          <a:prstGeom prst="rect">
            <a:avLst/>
          </a:prstGeom>
          <a:noFill/>
          <a:ln>
            <a:noFill/>
          </a:ln>
        </p:spPr>
        <p:txBody>
          <a:bodyPr wrap="square" rtlCol="0">
            <a:noAutofit/>
          </a:bodyPr>
          <a:lstStyle/>
          <a:p>
            <a:pPr>
              <a:defRPr/>
            </a:pP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女性相談</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府民文化部  男女参画・府民協働課</a:t>
            </a:r>
            <a:r>
              <a:rPr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テキスト ボックス 72"/>
          <p:cNvSpPr txBox="1"/>
          <p:nvPr/>
        </p:nvSpPr>
        <p:spPr>
          <a:xfrm>
            <a:off x="597989" y="6313293"/>
            <a:ext cx="8191602" cy="202002"/>
          </a:xfrm>
          <a:prstGeom prst="rect">
            <a:avLst/>
          </a:prstGeom>
          <a:noFill/>
          <a:ln>
            <a:noFill/>
          </a:ln>
        </p:spPr>
        <p:txBody>
          <a:bodyPr wrap="square" rtlCol="0">
            <a:noAutofit/>
          </a:bodyPr>
          <a:lstStyle/>
          <a:p>
            <a:pPr lvl="0">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様々な悩みを抱える女性に対する相談体制の充実を図るため、チャット相談専用システム（</a:t>
            </a:r>
            <a:r>
              <a:rPr lang="en-US" altLang="ja-JP" sz="1100" dirty="0" err="1">
                <a:latin typeface="メイリオ" panose="020B0604030504040204" pitchFamily="50" charset="-128"/>
                <a:ea typeface="メイリオ" panose="020B0604030504040204" pitchFamily="50" charset="-128"/>
                <a:cs typeface="メイリオ" panose="020B0604030504040204" pitchFamily="50" charset="-128"/>
              </a:rPr>
              <a:t>CureTime</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）を活用した相談</a:t>
            </a:r>
            <a:r>
              <a:rPr lang="ja-JP" altLang="en-US" sz="1100">
                <a:latin typeface="メイリオ" panose="020B0604030504040204" pitchFamily="50" charset="-128"/>
                <a:ea typeface="メイリオ" panose="020B0604030504040204" pitchFamily="50" charset="-128"/>
                <a:cs typeface="メイリオ" panose="020B0604030504040204" pitchFamily="50" charset="-128"/>
              </a:rPr>
              <a:t>を実施。 </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テキスト ボックス 68"/>
          <p:cNvSpPr txBox="1"/>
          <p:nvPr/>
        </p:nvSpPr>
        <p:spPr>
          <a:xfrm>
            <a:off x="4308587" y="1337336"/>
            <a:ext cx="2873703" cy="206219"/>
          </a:xfrm>
          <a:prstGeom prst="rect">
            <a:avLst/>
          </a:prstGeom>
          <a:noFill/>
          <a:ln>
            <a:noFill/>
          </a:ln>
        </p:spPr>
        <p:txBody>
          <a:bodyPr wrap="square" rtlCol="0">
            <a:noAutofit/>
          </a:bodyPr>
          <a:lstStyle/>
          <a:p>
            <a:pPr lvl="0">
              <a:defRPr/>
            </a:pP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今後、国が整備するシステムに移行予定</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3" name="正方形/長方形 2"/>
          <p:cNvSpPr/>
          <p:nvPr/>
        </p:nvSpPr>
        <p:spPr>
          <a:xfrm>
            <a:off x="1037119" y="4889929"/>
            <a:ext cx="7571346" cy="345149"/>
          </a:xfrm>
          <a:prstGeom prst="rect">
            <a:avLst/>
          </a:prstGeom>
          <a:ln>
            <a:noFill/>
          </a:ln>
        </p:spPr>
        <p:style>
          <a:lnRef idx="2">
            <a:schemeClr val="accent1"/>
          </a:lnRef>
          <a:fillRef idx="1">
            <a:schemeClr val="lt1"/>
          </a:fillRef>
          <a:effectRef idx="0">
            <a:schemeClr val="accent1"/>
          </a:effectRef>
          <a:fontRef idx="minor">
            <a:schemeClr val="dk1"/>
          </a:fontRef>
        </p:style>
        <p:txBody>
          <a:bodyPr lIns="36000" tIns="36000" rIns="36000" bIns="36000" rtlCol="0" anchor="ctr"/>
          <a:lstStyle/>
          <a:p>
            <a:pPr>
              <a:lnSpc>
                <a:spcPts val="900"/>
              </a:lnSpc>
            </a:pPr>
            <a:r>
              <a:rPr lang="ja-JP" altLang="en-US" sz="800" b="1" dirty="0">
                <a:solidFill>
                  <a:schemeClr val="tx1"/>
                </a:solidFill>
                <a:latin typeface="Meiryo UI" panose="020B0604030504040204" pitchFamily="50" charset="-128"/>
                <a:ea typeface="Meiryo UI" panose="020B0604030504040204" pitchFamily="50" charset="-128"/>
              </a:rPr>
              <a:t>◆京都大学こころの未来研究センター</a:t>
            </a:r>
            <a:r>
              <a:rPr lang="ja-JP" altLang="en-US" sz="800" dirty="0">
                <a:solidFill>
                  <a:schemeClr val="tx1"/>
                </a:solidFill>
                <a:latin typeface="Meiryo UI" panose="020B0604030504040204" pitchFamily="50" charset="-128"/>
                <a:ea typeface="Meiryo UI" panose="020B0604030504040204" pitchFamily="50" charset="-128"/>
              </a:rPr>
              <a:t>　 新型コロナウイルス関連状況下の人々の心理反応を明らかにし、</a:t>
            </a:r>
            <a:r>
              <a:rPr lang="en-US" altLang="ja-JP" sz="800" dirty="0">
                <a:solidFill>
                  <a:schemeClr val="tx1"/>
                </a:solidFill>
                <a:latin typeface="Meiryo UI" panose="020B0604030504040204" pitchFamily="50" charset="-128"/>
                <a:ea typeface="Meiryo UI" panose="020B0604030504040204" pitchFamily="50" charset="-128"/>
              </a:rPr>
              <a:t>SNS</a:t>
            </a:r>
            <a:r>
              <a:rPr lang="ja-JP" altLang="en-US" sz="800" dirty="0">
                <a:solidFill>
                  <a:schemeClr val="tx1"/>
                </a:solidFill>
                <a:latin typeface="Meiryo UI" panose="020B0604030504040204" pitchFamily="50" charset="-128"/>
                <a:ea typeface="Meiryo UI" panose="020B0604030504040204" pitchFamily="50" charset="-128"/>
              </a:rPr>
              <a:t>カウンセリングシステムの構築をめざす（研究期間：</a:t>
            </a:r>
            <a:r>
              <a:rPr lang="en-US" altLang="ja-JP" sz="800" dirty="0">
                <a:solidFill>
                  <a:schemeClr val="tx1"/>
                </a:solidFill>
                <a:latin typeface="Meiryo UI" panose="020B0604030504040204" pitchFamily="50" charset="-128"/>
                <a:ea typeface="Meiryo UI" panose="020B0604030504040204" pitchFamily="50" charset="-128"/>
              </a:rPr>
              <a:t>R2.8.7</a:t>
            </a:r>
            <a:r>
              <a:rPr lang="ja-JP" altLang="en-US" sz="800" dirty="0">
                <a:solidFill>
                  <a:schemeClr val="tx1"/>
                </a:solidFill>
                <a:latin typeface="Meiryo UI" panose="020B0604030504040204" pitchFamily="50" charset="-128"/>
                <a:ea typeface="Meiryo UI" panose="020B0604030504040204" pitchFamily="50" charset="-128"/>
              </a:rPr>
              <a:t>～</a:t>
            </a:r>
            <a:r>
              <a:rPr lang="en-US" altLang="ja-JP" sz="800" dirty="0">
                <a:solidFill>
                  <a:schemeClr val="tx1"/>
                </a:solidFill>
                <a:latin typeface="Meiryo UI" panose="020B0604030504040204" pitchFamily="50" charset="-128"/>
                <a:ea typeface="Meiryo UI" panose="020B0604030504040204" pitchFamily="50" charset="-128"/>
              </a:rPr>
              <a:t>R4.8.6</a:t>
            </a:r>
            <a:r>
              <a:rPr lang="ja-JP" altLang="en-US" sz="800" dirty="0">
                <a:solidFill>
                  <a:schemeClr val="tx1"/>
                </a:solidFill>
                <a:latin typeface="Meiryo UI" panose="020B0604030504040204" pitchFamily="50" charset="-128"/>
                <a:ea typeface="Meiryo UI" panose="020B0604030504040204" pitchFamily="50" charset="-128"/>
              </a:rPr>
              <a:t>）</a:t>
            </a:r>
            <a:endParaRPr lang="en-US" altLang="ja-JP" sz="800" dirty="0">
              <a:solidFill>
                <a:schemeClr val="tx1"/>
              </a:solidFill>
              <a:latin typeface="Meiryo UI" panose="020B0604030504040204" pitchFamily="50" charset="-128"/>
              <a:ea typeface="Meiryo UI" panose="020B0604030504040204" pitchFamily="50" charset="-128"/>
            </a:endParaRPr>
          </a:p>
          <a:p>
            <a:pPr>
              <a:lnSpc>
                <a:spcPts val="900"/>
              </a:lnSpc>
            </a:pPr>
            <a:r>
              <a:rPr lang="ja-JP" altLang="en-US" sz="800" b="1" dirty="0">
                <a:solidFill>
                  <a:schemeClr val="tx1"/>
                </a:solidFill>
                <a:latin typeface="Meiryo UI" panose="020B0604030504040204" pitchFamily="50" charset="-128"/>
                <a:ea typeface="Meiryo UI" panose="020B0604030504040204" pitchFamily="50" charset="-128"/>
              </a:rPr>
              <a:t>◆大阪大学・奈良先端科技術大学院大学　 </a:t>
            </a:r>
            <a:r>
              <a:rPr lang="ja-JP" altLang="en-US" sz="800" dirty="0">
                <a:solidFill>
                  <a:schemeClr val="tx1"/>
                </a:solidFill>
                <a:latin typeface="Meiryo UI" panose="020B0604030504040204" pitchFamily="50" charset="-128"/>
                <a:ea typeface="Meiryo UI" panose="020B0604030504040204" pitchFamily="50" charset="-128"/>
              </a:rPr>
              <a:t>悩みや問題の明確化や整理などにより、効率的・効果的な相談対応システムの開発をめざす（研究期間：</a:t>
            </a:r>
            <a:r>
              <a:rPr lang="en-US" altLang="ja-JP" sz="800" dirty="0">
                <a:solidFill>
                  <a:schemeClr val="tx1"/>
                </a:solidFill>
                <a:latin typeface="Meiryo UI" panose="020B0604030504040204" pitchFamily="50" charset="-128"/>
                <a:ea typeface="Meiryo UI" panose="020B0604030504040204" pitchFamily="50" charset="-128"/>
              </a:rPr>
              <a:t>R2.10.1</a:t>
            </a:r>
            <a:r>
              <a:rPr lang="ja-JP" altLang="en-US" sz="800" dirty="0">
                <a:solidFill>
                  <a:schemeClr val="tx1"/>
                </a:solidFill>
                <a:latin typeface="Meiryo UI" panose="020B0604030504040204" pitchFamily="50" charset="-128"/>
                <a:ea typeface="Meiryo UI" panose="020B0604030504040204" pitchFamily="50" charset="-128"/>
              </a:rPr>
              <a:t>～</a:t>
            </a:r>
            <a:r>
              <a:rPr lang="en-US" altLang="ja-JP" sz="800" dirty="0">
                <a:solidFill>
                  <a:schemeClr val="tx1"/>
                </a:solidFill>
                <a:latin typeface="Meiryo UI" panose="020B0604030504040204" pitchFamily="50" charset="-128"/>
                <a:ea typeface="Meiryo UI" panose="020B0604030504040204" pitchFamily="50" charset="-128"/>
              </a:rPr>
              <a:t>R4.9.30</a:t>
            </a:r>
            <a:r>
              <a:rPr lang="ja-JP" altLang="en-US" sz="800" dirty="0">
                <a:solidFill>
                  <a:schemeClr val="tx1"/>
                </a:solidFill>
                <a:latin typeface="Meiryo UI" panose="020B0604030504040204" pitchFamily="50" charset="-128"/>
                <a:ea typeface="Meiryo UI" panose="020B0604030504040204" pitchFamily="50" charset="-128"/>
              </a:rPr>
              <a:t>）</a:t>
            </a:r>
            <a:endParaRPr lang="en-US" altLang="ja-JP" sz="800" dirty="0">
              <a:solidFill>
                <a:schemeClr val="tx1"/>
              </a:solidFill>
              <a:latin typeface="Meiryo UI" panose="020B0604030504040204" pitchFamily="50" charset="-128"/>
              <a:ea typeface="Meiryo UI" panose="020B0604030504040204" pitchFamily="50" charset="-128"/>
            </a:endParaRPr>
          </a:p>
        </p:txBody>
      </p:sp>
      <p:grpSp>
        <p:nvGrpSpPr>
          <p:cNvPr id="75" name="グループ化 74">
            <a:extLst>
              <a:ext uri="{FF2B5EF4-FFF2-40B4-BE49-F238E27FC236}">
                <a16:creationId xmlns:a16="http://schemas.microsoft.com/office/drawing/2014/main" id="{F68E8633-4103-4ED9-A089-3AD61E5A7885}"/>
              </a:ext>
            </a:extLst>
          </p:cNvPr>
          <p:cNvGrpSpPr/>
          <p:nvPr/>
        </p:nvGrpSpPr>
        <p:grpSpPr>
          <a:xfrm>
            <a:off x="1163472" y="2068231"/>
            <a:ext cx="6076592" cy="1800211"/>
            <a:chOff x="944881" y="1970944"/>
            <a:chExt cx="12919425" cy="3981565"/>
          </a:xfrm>
        </p:grpSpPr>
        <p:grpSp>
          <p:nvGrpSpPr>
            <p:cNvPr id="76" name="グループ化 75">
              <a:extLst>
                <a:ext uri="{FF2B5EF4-FFF2-40B4-BE49-F238E27FC236}">
                  <a16:creationId xmlns:a16="http://schemas.microsoft.com/office/drawing/2014/main" id="{6C5B6F81-6C02-4DD0-A1B0-8631C9495689}"/>
                </a:ext>
              </a:extLst>
            </p:cNvPr>
            <p:cNvGrpSpPr/>
            <p:nvPr/>
          </p:nvGrpSpPr>
          <p:grpSpPr>
            <a:xfrm>
              <a:off x="8350655" y="2040919"/>
              <a:ext cx="4365432" cy="1526522"/>
              <a:chOff x="7224615" y="1628344"/>
              <a:chExt cx="3259819" cy="1562032"/>
            </a:xfrm>
          </p:grpSpPr>
          <p:sp>
            <p:nvSpPr>
              <p:cNvPr id="120" name="正方形/長方形 119">
                <a:extLst>
                  <a:ext uri="{FF2B5EF4-FFF2-40B4-BE49-F238E27FC236}">
                    <a16:creationId xmlns:a16="http://schemas.microsoft.com/office/drawing/2014/main" id="{DC45CED9-9B13-460B-92D6-E8B3B00D0C99}"/>
                  </a:ext>
                </a:extLst>
              </p:cNvPr>
              <p:cNvSpPr/>
              <p:nvPr/>
            </p:nvSpPr>
            <p:spPr>
              <a:xfrm>
                <a:off x="7224620" y="1628344"/>
                <a:ext cx="3259814" cy="31822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メイリオ" panose="020B0604030504040204" pitchFamily="50" charset="-128"/>
                    <a:ea typeface="メイリオ" panose="020B0604030504040204" pitchFamily="50" charset="-128"/>
                  </a:rPr>
                  <a:t>子ども家庭センター（大阪府）</a:t>
                </a:r>
              </a:p>
            </p:txBody>
          </p:sp>
          <p:sp>
            <p:nvSpPr>
              <p:cNvPr id="121" name="正方形/長方形 120">
                <a:extLst>
                  <a:ext uri="{FF2B5EF4-FFF2-40B4-BE49-F238E27FC236}">
                    <a16:creationId xmlns:a16="http://schemas.microsoft.com/office/drawing/2014/main" id="{E4453D23-5084-4DB4-9CDD-2BDD730EA4A7}"/>
                  </a:ext>
                </a:extLst>
              </p:cNvPr>
              <p:cNvSpPr/>
              <p:nvPr/>
            </p:nvSpPr>
            <p:spPr>
              <a:xfrm>
                <a:off x="7224615" y="2038315"/>
                <a:ext cx="3259814" cy="31822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メイリオ" panose="020B0604030504040204" pitchFamily="50" charset="-128"/>
                    <a:ea typeface="メイリオ" panose="020B0604030504040204" pitchFamily="50" charset="-128"/>
                  </a:rPr>
                  <a:t>こども相談センター（大阪市）</a:t>
                </a:r>
              </a:p>
            </p:txBody>
          </p:sp>
          <p:sp>
            <p:nvSpPr>
              <p:cNvPr id="122" name="正方形/長方形 121">
                <a:extLst>
                  <a:ext uri="{FF2B5EF4-FFF2-40B4-BE49-F238E27FC236}">
                    <a16:creationId xmlns:a16="http://schemas.microsoft.com/office/drawing/2014/main" id="{9455129C-9330-4222-A517-127A921D783D}"/>
                  </a:ext>
                </a:extLst>
              </p:cNvPr>
              <p:cNvSpPr/>
              <p:nvPr/>
            </p:nvSpPr>
            <p:spPr>
              <a:xfrm>
                <a:off x="7224615" y="2452588"/>
                <a:ext cx="3259814" cy="31822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メイリオ" panose="020B0604030504040204" pitchFamily="50" charset="-128"/>
                    <a:ea typeface="メイリオ" panose="020B0604030504040204" pitchFamily="50" charset="-128"/>
                  </a:rPr>
                  <a:t>子ども相談所（堺市）</a:t>
                </a:r>
              </a:p>
            </p:txBody>
          </p:sp>
          <p:sp>
            <p:nvSpPr>
              <p:cNvPr id="123" name="正方形/長方形 122">
                <a:extLst>
                  <a:ext uri="{FF2B5EF4-FFF2-40B4-BE49-F238E27FC236}">
                    <a16:creationId xmlns:a16="http://schemas.microsoft.com/office/drawing/2014/main" id="{08D18815-6455-42A4-9688-400713F2F46A}"/>
                  </a:ext>
                </a:extLst>
              </p:cNvPr>
              <p:cNvSpPr/>
              <p:nvPr/>
            </p:nvSpPr>
            <p:spPr>
              <a:xfrm>
                <a:off x="7224618" y="2806389"/>
                <a:ext cx="3259814" cy="38398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800"/>
                  </a:lnSpc>
                </a:pPr>
                <a:r>
                  <a:rPr lang="ja-JP" altLang="en-US" sz="800" dirty="0">
                    <a:solidFill>
                      <a:schemeClr val="tx1"/>
                    </a:solidFill>
                    <a:latin typeface="メイリオ" panose="020B0604030504040204" pitchFamily="50" charset="-128"/>
                    <a:ea typeface="メイリオ" panose="020B0604030504040204" pitchFamily="50" charset="-128"/>
                  </a:rPr>
                  <a:t>児童相談所虐待対応ダイヤル「１８９」</a:t>
                </a:r>
              </a:p>
            </p:txBody>
          </p:sp>
        </p:grpSp>
        <p:grpSp>
          <p:nvGrpSpPr>
            <p:cNvPr id="77" name="グループ化 76">
              <a:extLst>
                <a:ext uri="{FF2B5EF4-FFF2-40B4-BE49-F238E27FC236}">
                  <a16:creationId xmlns:a16="http://schemas.microsoft.com/office/drawing/2014/main" id="{07E04E2E-14B2-4E12-89B0-395A8A341BC2}"/>
                </a:ext>
              </a:extLst>
            </p:cNvPr>
            <p:cNvGrpSpPr/>
            <p:nvPr/>
          </p:nvGrpSpPr>
          <p:grpSpPr>
            <a:xfrm>
              <a:off x="3780755" y="1988846"/>
              <a:ext cx="3864028" cy="3963663"/>
              <a:chOff x="2724821" y="1821924"/>
              <a:chExt cx="3337268" cy="3959075"/>
            </a:xfrm>
          </p:grpSpPr>
          <p:sp>
            <p:nvSpPr>
              <p:cNvPr id="113" name="正方形/長方形 112">
                <a:extLst>
                  <a:ext uri="{FF2B5EF4-FFF2-40B4-BE49-F238E27FC236}">
                    <a16:creationId xmlns:a16="http://schemas.microsoft.com/office/drawing/2014/main" id="{CA866AFD-9450-4C37-9DCB-A2AF3F96DB69}"/>
                  </a:ext>
                </a:extLst>
              </p:cNvPr>
              <p:cNvSpPr/>
              <p:nvPr/>
            </p:nvSpPr>
            <p:spPr>
              <a:xfrm>
                <a:off x="2974132" y="3050184"/>
                <a:ext cx="2759067" cy="2549725"/>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latin typeface="メイリオ" panose="020B0604030504040204" pitchFamily="50" charset="-128"/>
                  <a:ea typeface="メイリオ" panose="020B0604030504040204" pitchFamily="50" charset="-128"/>
                </a:endParaRPr>
              </a:p>
            </p:txBody>
          </p:sp>
          <p:sp>
            <p:nvSpPr>
              <p:cNvPr id="114" name="正方形/長方形 113">
                <a:extLst>
                  <a:ext uri="{FF2B5EF4-FFF2-40B4-BE49-F238E27FC236}">
                    <a16:creationId xmlns:a16="http://schemas.microsoft.com/office/drawing/2014/main" id="{B6004907-7B11-4287-A792-A6B36FE1D7CD}"/>
                  </a:ext>
                </a:extLst>
              </p:cNvPr>
              <p:cNvSpPr/>
              <p:nvPr/>
            </p:nvSpPr>
            <p:spPr>
              <a:xfrm>
                <a:off x="2779220" y="1821924"/>
                <a:ext cx="3059217" cy="3959075"/>
              </a:xfrm>
              <a:prstGeom prst="rect">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altLang="ja-JP" sz="800" b="1" dirty="0">
                    <a:solidFill>
                      <a:schemeClr val="tx1"/>
                    </a:solidFill>
                    <a:latin typeface="メイリオ" panose="020B0604030504040204" pitchFamily="50" charset="-128"/>
                    <a:ea typeface="メイリオ" panose="020B0604030504040204" pitchFamily="50" charset="-128"/>
                  </a:rPr>
                  <a:t>【</a:t>
                </a:r>
                <a:r>
                  <a:rPr lang="ja-JP" altLang="en-US" sz="800" b="1" dirty="0">
                    <a:solidFill>
                      <a:schemeClr val="tx1"/>
                    </a:solidFill>
                    <a:latin typeface="メイリオ" panose="020B0604030504040204" pitchFamily="50" charset="-128"/>
                    <a:ea typeface="メイリオ" panose="020B0604030504040204" pitchFamily="50" charset="-128"/>
                  </a:rPr>
                  <a:t>府内統一窓口</a:t>
                </a:r>
                <a:r>
                  <a:rPr lang="en-US" altLang="ja-JP" sz="800" b="1" dirty="0">
                    <a:solidFill>
                      <a:schemeClr val="tx1"/>
                    </a:solidFill>
                    <a:latin typeface="メイリオ" panose="020B0604030504040204" pitchFamily="50" charset="-128"/>
                    <a:ea typeface="メイリオ" panose="020B0604030504040204" pitchFamily="50" charset="-128"/>
                  </a:rPr>
                  <a:t>】</a:t>
                </a:r>
              </a:p>
              <a:p>
                <a:pPr algn="ctr"/>
                <a:r>
                  <a:rPr lang="en-US" altLang="ja-JP" sz="800" b="1" dirty="0">
                    <a:solidFill>
                      <a:schemeClr val="tx1"/>
                    </a:solidFill>
                    <a:latin typeface="メイリオ" panose="020B0604030504040204" pitchFamily="50" charset="-128"/>
                    <a:ea typeface="メイリオ" panose="020B0604030504040204" pitchFamily="50" charset="-128"/>
                  </a:rPr>
                  <a:t>LINE</a:t>
                </a:r>
                <a:r>
                  <a:rPr lang="ja-JP" altLang="en-US" sz="800" b="1" dirty="0">
                    <a:solidFill>
                      <a:schemeClr val="tx1"/>
                    </a:solidFill>
                    <a:latin typeface="メイリオ" panose="020B0604030504040204" pitchFamily="50" charset="-128"/>
                    <a:ea typeface="メイリオ" panose="020B0604030504040204" pitchFamily="50" charset="-128"/>
                  </a:rPr>
                  <a:t>相談員による対応</a:t>
                </a:r>
                <a:endParaRPr lang="en-US" altLang="ja-JP" sz="800" b="1" dirty="0">
                  <a:solidFill>
                    <a:schemeClr val="tx1"/>
                  </a:solidFill>
                  <a:latin typeface="メイリオ" panose="020B0604030504040204" pitchFamily="50" charset="-128"/>
                  <a:ea typeface="メイリオ" panose="020B0604030504040204" pitchFamily="50" charset="-128"/>
                </a:endParaRPr>
              </a:p>
            </p:txBody>
          </p:sp>
          <p:sp>
            <p:nvSpPr>
              <p:cNvPr id="115" name="正方形/長方形 114">
                <a:extLst>
                  <a:ext uri="{FF2B5EF4-FFF2-40B4-BE49-F238E27FC236}">
                    <a16:creationId xmlns:a16="http://schemas.microsoft.com/office/drawing/2014/main" id="{9FB41974-8603-4809-8994-55E7FD11F3FF}"/>
                  </a:ext>
                </a:extLst>
              </p:cNvPr>
              <p:cNvSpPr/>
              <p:nvPr/>
            </p:nvSpPr>
            <p:spPr>
              <a:xfrm>
                <a:off x="2935054" y="4998485"/>
                <a:ext cx="2796471" cy="53537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latin typeface="メイリオ" panose="020B0604030504040204" pitchFamily="50" charset="-128"/>
                    <a:ea typeface="メイリオ" panose="020B0604030504040204" pitchFamily="50" charset="-128"/>
                  </a:rPr>
                  <a:t>・</a:t>
                </a:r>
                <a:r>
                  <a:rPr lang="ja-JP" altLang="en-US" sz="800" u="sng" dirty="0">
                    <a:solidFill>
                      <a:schemeClr val="tx1"/>
                    </a:solidFill>
                    <a:latin typeface="メイリオ" panose="020B0604030504040204" pitchFamily="50" charset="-128"/>
                    <a:ea typeface="メイリオ" panose="020B0604030504040204" pitchFamily="50" charset="-128"/>
                  </a:rPr>
                  <a:t>虐待事案については、管轄</a:t>
                </a:r>
                <a:endParaRPr lang="en-US" altLang="ja-JP" sz="800" u="sng" dirty="0">
                  <a:solidFill>
                    <a:schemeClr val="tx1"/>
                  </a:solidFill>
                  <a:latin typeface="メイリオ" panose="020B0604030504040204" pitchFamily="50" charset="-128"/>
                  <a:ea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rPr>
                  <a:t>　</a:t>
                </a:r>
                <a:r>
                  <a:rPr lang="ja-JP" altLang="en-US" sz="800" u="sng" dirty="0">
                    <a:solidFill>
                      <a:schemeClr val="tx1"/>
                    </a:solidFill>
                    <a:latin typeface="メイリオ" panose="020B0604030504040204" pitchFamily="50" charset="-128"/>
                    <a:ea typeface="メイリオ" panose="020B0604030504040204" pitchFamily="50" charset="-128"/>
                  </a:rPr>
                  <a:t>する児童相談所等へ連絡</a:t>
                </a:r>
              </a:p>
            </p:txBody>
          </p:sp>
          <p:sp>
            <p:nvSpPr>
              <p:cNvPr id="116" name="正方形/長方形 115">
                <a:extLst>
                  <a:ext uri="{FF2B5EF4-FFF2-40B4-BE49-F238E27FC236}">
                    <a16:creationId xmlns:a16="http://schemas.microsoft.com/office/drawing/2014/main" id="{0CBF685F-B5C7-4200-BD71-BA5D9086370F}"/>
                  </a:ext>
                </a:extLst>
              </p:cNvPr>
              <p:cNvSpPr/>
              <p:nvPr/>
            </p:nvSpPr>
            <p:spPr>
              <a:xfrm>
                <a:off x="2839097" y="2990791"/>
                <a:ext cx="2695406" cy="1258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b="1" dirty="0">
                    <a:solidFill>
                      <a:schemeClr val="tx1"/>
                    </a:solidFill>
                    <a:latin typeface="メイリオ" panose="020B0604030504040204" pitchFamily="50" charset="-128"/>
                    <a:ea typeface="メイリオ" panose="020B0604030504040204" pitchFamily="50" charset="-128"/>
                  </a:rPr>
                  <a:t>●相談</a:t>
                </a:r>
                <a:endParaRPr lang="en-US" altLang="ja-JP" sz="800" b="1" dirty="0">
                  <a:solidFill>
                    <a:schemeClr val="tx1"/>
                  </a:solidFill>
                  <a:latin typeface="メイリオ" panose="020B0604030504040204" pitchFamily="50" charset="-128"/>
                  <a:ea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rPr>
                  <a:t>　・子育ての悩み</a:t>
                </a:r>
                <a:endParaRPr lang="en-US" altLang="ja-JP" sz="800" dirty="0">
                  <a:solidFill>
                    <a:schemeClr val="tx1"/>
                  </a:solidFill>
                  <a:latin typeface="メイリオ" panose="020B0604030504040204" pitchFamily="50" charset="-128"/>
                  <a:ea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rPr>
                  <a:t>　・親子のかかわり方　等</a:t>
                </a:r>
                <a:endParaRPr lang="en-US" altLang="ja-JP" sz="800" dirty="0">
                  <a:solidFill>
                    <a:schemeClr val="tx1"/>
                  </a:solidFill>
                  <a:latin typeface="メイリオ" panose="020B0604030504040204" pitchFamily="50" charset="-128"/>
                  <a:ea typeface="メイリオ" panose="020B0604030504040204" pitchFamily="50" charset="-128"/>
                </a:endParaRPr>
              </a:p>
              <a:p>
                <a:endParaRPr lang="en-US" altLang="ja-JP" sz="800" dirty="0">
                  <a:solidFill>
                    <a:schemeClr val="tx1"/>
                  </a:solidFill>
                  <a:latin typeface="メイリオ" panose="020B0604030504040204" pitchFamily="50" charset="-128"/>
                  <a:ea typeface="メイリオ" panose="020B0604030504040204" pitchFamily="50" charset="-128"/>
                </a:endParaRPr>
              </a:p>
            </p:txBody>
          </p:sp>
          <p:sp>
            <p:nvSpPr>
              <p:cNvPr id="117" name="正方形/長方形 116">
                <a:extLst>
                  <a:ext uri="{FF2B5EF4-FFF2-40B4-BE49-F238E27FC236}">
                    <a16:creationId xmlns:a16="http://schemas.microsoft.com/office/drawing/2014/main" id="{182CBBCB-13FE-439C-9DA6-9694380EA51D}"/>
                  </a:ext>
                </a:extLst>
              </p:cNvPr>
              <p:cNvSpPr/>
              <p:nvPr/>
            </p:nvSpPr>
            <p:spPr>
              <a:xfrm>
                <a:off x="2724821" y="3954763"/>
                <a:ext cx="3337268" cy="1258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00" b="1" dirty="0">
                    <a:solidFill>
                      <a:schemeClr val="tx1"/>
                    </a:solidFill>
                    <a:latin typeface="メイリオ" panose="020B0604030504040204" pitchFamily="50" charset="-128"/>
                    <a:ea typeface="メイリオ" panose="020B0604030504040204" pitchFamily="50" charset="-128"/>
                  </a:rPr>
                  <a:t>【</a:t>
                </a:r>
                <a:r>
                  <a:rPr lang="ja-JP" altLang="en-US" sz="800" b="1" dirty="0">
                    <a:solidFill>
                      <a:schemeClr val="tx1"/>
                    </a:solidFill>
                    <a:latin typeface="メイリオ" panose="020B0604030504040204" pitchFamily="50" charset="-128"/>
                    <a:ea typeface="メイリオ" panose="020B0604030504040204" pitchFamily="50" charset="-128"/>
                  </a:rPr>
                  <a:t>対応</a:t>
                </a:r>
                <a:r>
                  <a:rPr lang="en-US" altLang="ja-JP" sz="800" b="1" dirty="0">
                    <a:solidFill>
                      <a:schemeClr val="tx1"/>
                    </a:solidFill>
                    <a:latin typeface="メイリオ" panose="020B0604030504040204" pitchFamily="50" charset="-128"/>
                    <a:ea typeface="メイリオ" panose="020B0604030504040204" pitchFamily="50" charset="-128"/>
                  </a:rPr>
                  <a:t>】</a:t>
                </a:r>
              </a:p>
              <a:p>
                <a:r>
                  <a:rPr lang="ja-JP" altLang="en-US" sz="800" dirty="0">
                    <a:solidFill>
                      <a:schemeClr val="tx1"/>
                    </a:solidFill>
                    <a:latin typeface="メイリオ" panose="020B0604030504040204" pitchFamily="50" charset="-128"/>
                    <a:ea typeface="メイリオ" panose="020B0604030504040204" pitchFamily="50" charset="-128"/>
                  </a:rPr>
                  <a:t>　・助言</a:t>
                </a:r>
                <a:endParaRPr lang="en-US" altLang="ja-JP" sz="800" dirty="0">
                  <a:solidFill>
                    <a:schemeClr val="tx1"/>
                  </a:solidFill>
                  <a:latin typeface="メイリオ" panose="020B0604030504040204" pitchFamily="50" charset="-128"/>
                  <a:ea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rPr>
                  <a:t>　・市町村など関係機関を案内 等</a:t>
                </a:r>
                <a:endParaRPr lang="en-US" altLang="ja-JP" sz="800" dirty="0">
                  <a:solidFill>
                    <a:schemeClr val="tx1"/>
                  </a:solidFill>
                  <a:latin typeface="メイリオ" panose="020B0604030504040204" pitchFamily="50" charset="-128"/>
                  <a:ea typeface="メイリオ" panose="020B0604030504040204" pitchFamily="50" charset="-128"/>
                </a:endParaRPr>
              </a:p>
            </p:txBody>
          </p:sp>
          <p:sp>
            <p:nvSpPr>
              <p:cNvPr id="118" name="下矢印 58">
                <a:extLst>
                  <a:ext uri="{FF2B5EF4-FFF2-40B4-BE49-F238E27FC236}">
                    <a16:creationId xmlns:a16="http://schemas.microsoft.com/office/drawing/2014/main" id="{CC3CF69B-FE27-44B1-A319-7AB02A2BA187}"/>
                  </a:ext>
                </a:extLst>
              </p:cNvPr>
              <p:cNvSpPr/>
              <p:nvPr/>
            </p:nvSpPr>
            <p:spPr>
              <a:xfrm>
                <a:off x="3973237" y="3975530"/>
                <a:ext cx="415933" cy="304816"/>
              </a:xfrm>
              <a:prstGeom prst="downArrow">
                <a:avLst/>
              </a:prstGeom>
              <a:gradFill flip="none" rotWithShape="1">
                <a:gsLst>
                  <a:gs pos="29000">
                    <a:srgbClr val="ECECEC"/>
                  </a:gs>
                  <a:gs pos="0">
                    <a:schemeClr val="bg1"/>
                  </a:gs>
                  <a:gs pos="58000">
                    <a:schemeClr val="bg1">
                      <a:lumMod val="85000"/>
                    </a:schemeClr>
                  </a:gs>
                  <a:gs pos="84000">
                    <a:schemeClr val="tx1">
                      <a:lumMod val="50000"/>
                      <a:lumOff val="50000"/>
                    </a:schemeClr>
                  </a:gs>
                  <a:gs pos="92000">
                    <a:schemeClr val="tx1"/>
                  </a:gs>
                  <a:gs pos="100000">
                    <a:schemeClr val="tx1"/>
                  </a:gs>
                </a:gsLst>
                <a:lin ang="5400000" scaled="1"/>
                <a:tileRect/>
              </a:gradFill>
              <a:ln w="22225">
                <a:solidFill>
                  <a:srgbClr val="29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latin typeface="メイリオ" panose="020B0604030504040204" pitchFamily="50" charset="-128"/>
                  <a:ea typeface="メイリオ" panose="020B0604030504040204" pitchFamily="50" charset="-128"/>
                </a:endParaRPr>
              </a:p>
            </p:txBody>
          </p:sp>
          <p:pic>
            <p:nvPicPr>
              <p:cNvPr id="119" name="Picture 2" descr="パソコンを使う女の子2">
                <a:hlinkClick r:id="rId2" tooltip="パソコンを使う女の子2"/>
                <a:extLst>
                  <a:ext uri="{FF2B5EF4-FFF2-40B4-BE49-F238E27FC236}">
                    <a16:creationId xmlns:a16="http://schemas.microsoft.com/office/drawing/2014/main" id="{4E8BD843-6946-4254-9866-7AA936B484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8686" y="3800376"/>
                <a:ext cx="544064" cy="73506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11" name="正方形/長方形 110">
              <a:extLst>
                <a:ext uri="{FF2B5EF4-FFF2-40B4-BE49-F238E27FC236}">
                  <a16:creationId xmlns:a16="http://schemas.microsoft.com/office/drawing/2014/main" id="{BB6A42D1-97F8-4091-B971-2483FC48BB6F}"/>
                </a:ext>
              </a:extLst>
            </p:cNvPr>
            <p:cNvSpPr/>
            <p:nvPr/>
          </p:nvSpPr>
          <p:spPr>
            <a:xfrm>
              <a:off x="944881" y="2045501"/>
              <a:ext cx="718525" cy="3837750"/>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rtlCol="0" anchor="ctr" anchorCtr="0"/>
            <a:lstStyle/>
            <a:p>
              <a:pPr algn="ctr"/>
              <a:r>
                <a:rPr lang="ja-JP" altLang="en-US" sz="900" b="1" dirty="0">
                  <a:solidFill>
                    <a:schemeClr val="tx1"/>
                  </a:solidFill>
                  <a:latin typeface="メイリオ" panose="020B0604030504040204" pitchFamily="50" charset="-128"/>
                  <a:ea typeface="メイリオ" panose="020B0604030504040204" pitchFamily="50" charset="-128"/>
                </a:rPr>
                <a:t>大阪府在住の子ども及び保護者</a:t>
              </a:r>
              <a:endParaRPr lang="en-US" altLang="ja-JP" sz="900" b="1" dirty="0">
                <a:solidFill>
                  <a:schemeClr val="tx1"/>
                </a:solidFill>
                <a:latin typeface="メイリオ" panose="020B0604030504040204" pitchFamily="50" charset="-128"/>
                <a:ea typeface="メイリオ" panose="020B0604030504040204" pitchFamily="50" charset="-128"/>
              </a:endParaRPr>
            </a:p>
          </p:txBody>
        </p:sp>
        <p:sp>
          <p:nvSpPr>
            <p:cNvPr id="79" name="正方形/長方形 78">
              <a:extLst>
                <a:ext uri="{FF2B5EF4-FFF2-40B4-BE49-F238E27FC236}">
                  <a16:creationId xmlns:a16="http://schemas.microsoft.com/office/drawing/2014/main" id="{538B88D4-E2D7-4C5D-9B40-B93AF4542C31}"/>
                </a:ext>
              </a:extLst>
            </p:cNvPr>
            <p:cNvSpPr/>
            <p:nvPr/>
          </p:nvSpPr>
          <p:spPr>
            <a:xfrm>
              <a:off x="7213702" y="2081504"/>
              <a:ext cx="768084" cy="3837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ja-JP" altLang="en-US" sz="800" dirty="0">
                  <a:solidFill>
                    <a:schemeClr val="tx1"/>
                  </a:solidFill>
                  <a:latin typeface="メイリオ" panose="020B0604030504040204" pitchFamily="50" charset="-128"/>
                  <a:ea typeface="メイリオ" panose="020B0604030504040204" pitchFamily="50" charset="-128"/>
                </a:rPr>
                <a:t>管轄する児童相談所等に連絡</a:t>
              </a:r>
              <a:endParaRPr lang="en-US" altLang="ja-JP" sz="800" dirty="0">
                <a:solidFill>
                  <a:schemeClr val="tx1"/>
                </a:solidFill>
                <a:latin typeface="メイリオ" panose="020B0604030504040204" pitchFamily="50" charset="-128"/>
                <a:ea typeface="メイリオ" panose="020B0604030504040204" pitchFamily="50" charset="-128"/>
              </a:endParaRPr>
            </a:p>
          </p:txBody>
        </p:sp>
        <p:sp>
          <p:nvSpPr>
            <p:cNvPr id="80" name="下矢印 20">
              <a:extLst>
                <a:ext uri="{FF2B5EF4-FFF2-40B4-BE49-F238E27FC236}">
                  <a16:creationId xmlns:a16="http://schemas.microsoft.com/office/drawing/2014/main" id="{68BB5066-B7EE-405F-8394-71E92C850E10}"/>
                </a:ext>
              </a:extLst>
            </p:cNvPr>
            <p:cNvSpPr/>
            <p:nvPr/>
          </p:nvSpPr>
          <p:spPr>
            <a:xfrm>
              <a:off x="9735183" y="3921083"/>
              <a:ext cx="552851" cy="28671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latin typeface="メイリオ" panose="020B0604030504040204" pitchFamily="50" charset="-128"/>
                <a:ea typeface="メイリオ" panose="020B0604030504040204" pitchFamily="50" charset="-128"/>
              </a:endParaRPr>
            </a:p>
          </p:txBody>
        </p:sp>
        <p:sp>
          <p:nvSpPr>
            <p:cNvPr id="81" name="正方形/長方形 80">
              <a:extLst>
                <a:ext uri="{FF2B5EF4-FFF2-40B4-BE49-F238E27FC236}">
                  <a16:creationId xmlns:a16="http://schemas.microsoft.com/office/drawing/2014/main" id="{95870B24-242B-411E-BD4D-785C3C81247B}"/>
                </a:ext>
              </a:extLst>
            </p:cNvPr>
            <p:cNvSpPr/>
            <p:nvPr/>
          </p:nvSpPr>
          <p:spPr>
            <a:xfrm>
              <a:off x="8261957" y="4348993"/>
              <a:ext cx="5602349" cy="150665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800" dirty="0">
                  <a:solidFill>
                    <a:schemeClr val="tx1"/>
                  </a:solidFill>
                  <a:latin typeface="メイリオ" panose="020B0604030504040204" pitchFamily="50" charset="-128"/>
                  <a:ea typeface="メイリオ" panose="020B0604030504040204" pitchFamily="50" charset="-128"/>
                </a:rPr>
                <a:t>【</a:t>
              </a:r>
              <a:r>
                <a:rPr lang="ja-JP" altLang="en-US" sz="800" dirty="0">
                  <a:solidFill>
                    <a:schemeClr val="tx1"/>
                  </a:solidFill>
                  <a:latin typeface="メイリオ" panose="020B0604030504040204" pitchFamily="50" charset="-128"/>
                  <a:ea typeface="メイリオ" panose="020B0604030504040204" pitchFamily="50" charset="-128"/>
                </a:rPr>
                <a:t>対応</a:t>
              </a:r>
              <a:r>
                <a:rPr lang="en-US" altLang="ja-JP" sz="800" dirty="0">
                  <a:solidFill>
                    <a:schemeClr val="tx1"/>
                  </a:solidFill>
                  <a:latin typeface="メイリオ" panose="020B0604030504040204" pitchFamily="50" charset="-128"/>
                  <a:ea typeface="メイリオ" panose="020B0604030504040204" pitchFamily="50" charset="-128"/>
                </a:rPr>
                <a:t>】</a:t>
              </a:r>
            </a:p>
            <a:p>
              <a:r>
                <a:rPr lang="ja-JP" altLang="en-US" sz="800" dirty="0">
                  <a:solidFill>
                    <a:schemeClr val="tx1"/>
                  </a:solidFill>
                  <a:latin typeface="メイリオ" panose="020B0604030504040204" pitchFamily="50" charset="-128"/>
                  <a:ea typeface="メイリオ" panose="020B0604030504040204" pitchFamily="50" charset="-128"/>
                </a:rPr>
                <a:t>　・安全確認　　・一時保護</a:t>
              </a:r>
              <a:endParaRPr lang="en-US" altLang="ja-JP" sz="800" dirty="0">
                <a:solidFill>
                  <a:schemeClr val="tx1"/>
                </a:solidFill>
                <a:latin typeface="メイリオ" panose="020B0604030504040204" pitchFamily="50" charset="-128"/>
                <a:ea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rPr>
                <a:t>　・在宅指導、通所指導</a:t>
              </a:r>
              <a:endParaRPr lang="en-US" altLang="ja-JP" sz="800" dirty="0">
                <a:solidFill>
                  <a:schemeClr val="tx1"/>
                </a:solidFill>
                <a:latin typeface="メイリオ" panose="020B0604030504040204" pitchFamily="50" charset="-128"/>
                <a:ea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rPr>
                <a:t>　・関係機関との見守り支援</a:t>
              </a:r>
              <a:endParaRPr lang="en-US" altLang="ja-JP" sz="800" dirty="0">
                <a:solidFill>
                  <a:schemeClr val="tx1"/>
                </a:solidFill>
                <a:latin typeface="メイリオ" panose="020B0604030504040204" pitchFamily="50" charset="-128"/>
                <a:ea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rPr>
                <a:t>　・警察との連携　　　　　等</a:t>
              </a:r>
              <a:endParaRPr lang="en-US" altLang="ja-JP" sz="800" dirty="0">
                <a:solidFill>
                  <a:schemeClr val="tx1"/>
                </a:solidFill>
                <a:latin typeface="メイリオ" panose="020B0604030504040204" pitchFamily="50" charset="-128"/>
                <a:ea typeface="メイリオ" panose="020B0604030504040204" pitchFamily="50" charset="-128"/>
              </a:endParaRPr>
            </a:p>
          </p:txBody>
        </p:sp>
        <p:grpSp>
          <p:nvGrpSpPr>
            <p:cNvPr id="82" name="グループ化 81">
              <a:extLst>
                <a:ext uri="{FF2B5EF4-FFF2-40B4-BE49-F238E27FC236}">
                  <a16:creationId xmlns:a16="http://schemas.microsoft.com/office/drawing/2014/main" id="{D7E1497F-AE0C-41A6-91A0-B3F13E6F9EF7}"/>
                </a:ext>
              </a:extLst>
            </p:cNvPr>
            <p:cNvGrpSpPr/>
            <p:nvPr/>
          </p:nvGrpSpPr>
          <p:grpSpPr>
            <a:xfrm>
              <a:off x="12635917" y="4464797"/>
              <a:ext cx="1190060" cy="1366667"/>
              <a:chOff x="8781875" y="3446617"/>
              <a:chExt cx="727724" cy="863082"/>
            </a:xfrm>
          </p:grpSpPr>
          <p:sp>
            <p:nvSpPr>
              <p:cNvPr id="104" name="楕円 103">
                <a:extLst>
                  <a:ext uri="{FF2B5EF4-FFF2-40B4-BE49-F238E27FC236}">
                    <a16:creationId xmlns:a16="http://schemas.microsoft.com/office/drawing/2014/main" id="{FB8EA584-C652-41E4-9C62-06F2F535921E}"/>
                  </a:ext>
                </a:extLst>
              </p:cNvPr>
              <p:cNvSpPr/>
              <p:nvPr/>
            </p:nvSpPr>
            <p:spPr>
              <a:xfrm>
                <a:off x="8845436" y="3625344"/>
                <a:ext cx="605938" cy="57014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sz="800" dirty="0">
                  <a:latin typeface="メイリオ" panose="020B0604030504040204" pitchFamily="50" charset="-128"/>
                  <a:ea typeface="メイリオ" panose="020B0604030504040204" pitchFamily="50" charset="-128"/>
                </a:endParaRPr>
              </a:p>
            </p:txBody>
          </p:sp>
          <p:grpSp>
            <p:nvGrpSpPr>
              <p:cNvPr id="105" name="グループ化 104">
                <a:extLst>
                  <a:ext uri="{FF2B5EF4-FFF2-40B4-BE49-F238E27FC236}">
                    <a16:creationId xmlns:a16="http://schemas.microsoft.com/office/drawing/2014/main" id="{9B7A1D2D-1697-4A56-9EAE-B114BE457211}"/>
                  </a:ext>
                </a:extLst>
              </p:cNvPr>
              <p:cNvGrpSpPr/>
              <p:nvPr/>
            </p:nvGrpSpPr>
            <p:grpSpPr>
              <a:xfrm>
                <a:off x="8781875" y="3446617"/>
                <a:ext cx="727724" cy="863082"/>
                <a:chOff x="5757748" y="-912002"/>
                <a:chExt cx="2556784" cy="1787405"/>
              </a:xfrm>
            </p:grpSpPr>
            <p:pic>
              <p:nvPicPr>
                <p:cNvPr id="106" name="図 105">
                  <a:extLst>
                    <a:ext uri="{FF2B5EF4-FFF2-40B4-BE49-F238E27FC236}">
                      <a16:creationId xmlns:a16="http://schemas.microsoft.com/office/drawing/2014/main" id="{FFC11AF7-BF68-4BE2-A5D7-948F95D891A5}"/>
                    </a:ext>
                  </a:extLst>
                </p:cNvPr>
                <p:cNvPicPr>
                  <a:picLocks noChangeAspect="1"/>
                </p:cNvPicPr>
                <p:nvPr/>
              </p:nvPicPr>
              <p:blipFill>
                <a:blip r:embed="rId4"/>
                <a:stretch>
                  <a:fillRect/>
                </a:stretch>
              </p:blipFill>
              <p:spPr>
                <a:xfrm>
                  <a:off x="6644562" y="-305687"/>
                  <a:ext cx="676164" cy="743153"/>
                </a:xfrm>
                <a:prstGeom prst="rect">
                  <a:avLst/>
                </a:prstGeom>
              </p:spPr>
            </p:pic>
            <p:pic>
              <p:nvPicPr>
                <p:cNvPr id="107" name="図 106">
                  <a:extLst>
                    <a:ext uri="{FF2B5EF4-FFF2-40B4-BE49-F238E27FC236}">
                      <a16:creationId xmlns:a16="http://schemas.microsoft.com/office/drawing/2014/main" id="{FAF8F330-FE1D-4385-9636-CDDE4523CC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3828" y="-81801"/>
                  <a:ext cx="990704" cy="957204"/>
                </a:xfrm>
                <a:prstGeom prst="rect">
                  <a:avLst/>
                </a:prstGeom>
                <a:noFill/>
                <a:extLst>
                  <a:ext uri="{909E8E84-426E-40DD-AFC4-6F175D3DCCD1}">
                    <a14:hiddenFill xmlns:a14="http://schemas.microsoft.com/office/drawing/2010/main">
                      <a:solidFill>
                        <a:srgbClr val="FFFFFF"/>
                      </a:solidFill>
                    </a14:hiddenFill>
                  </a:ext>
                </a:extLst>
              </p:spPr>
            </p:pic>
            <p:pic>
              <p:nvPicPr>
                <p:cNvPr id="108" name="図 107">
                  <a:extLst>
                    <a:ext uri="{FF2B5EF4-FFF2-40B4-BE49-F238E27FC236}">
                      <a16:creationId xmlns:a16="http://schemas.microsoft.com/office/drawing/2014/main" id="{03FE5CA0-8ECB-4F10-8662-57B82B6520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9922" y="-909911"/>
                  <a:ext cx="856502" cy="828260"/>
                </a:xfrm>
                <a:prstGeom prst="rect">
                  <a:avLst/>
                </a:prstGeom>
                <a:noFill/>
                <a:extLst>
                  <a:ext uri="{909E8E84-426E-40DD-AFC4-6F175D3DCCD1}">
                    <a14:hiddenFill xmlns:a14="http://schemas.microsoft.com/office/drawing/2010/main">
                      <a:solidFill>
                        <a:srgbClr val="FFFFFF"/>
                      </a:solidFill>
                    </a14:hiddenFill>
                  </a:ext>
                </a:extLst>
              </p:spPr>
            </p:pic>
            <p:pic>
              <p:nvPicPr>
                <p:cNvPr id="109" name="irc_mi" descr="関連画像">
                  <a:extLst>
                    <a:ext uri="{FF2B5EF4-FFF2-40B4-BE49-F238E27FC236}">
                      <a16:creationId xmlns:a16="http://schemas.microsoft.com/office/drawing/2014/main" id="{250A0DD9-A6CD-40AA-8B98-25742B02769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81944" y="142044"/>
                  <a:ext cx="780416" cy="570470"/>
                </a:xfrm>
                <a:prstGeom prst="rect">
                  <a:avLst/>
                </a:prstGeom>
                <a:noFill/>
                <a:extLst>
                  <a:ext uri="{909E8E84-426E-40DD-AFC4-6F175D3DCCD1}">
                    <a14:hiddenFill xmlns:a14="http://schemas.microsoft.com/office/drawing/2010/main">
                      <a:solidFill>
                        <a:srgbClr val="FFFFFF"/>
                      </a:solidFill>
                    </a14:hiddenFill>
                  </a:ext>
                </a:extLst>
              </p:spPr>
            </p:pic>
            <p:pic>
              <p:nvPicPr>
                <p:cNvPr id="110" name="図 109">
                  <a:extLst>
                    <a:ext uri="{FF2B5EF4-FFF2-40B4-BE49-F238E27FC236}">
                      <a16:creationId xmlns:a16="http://schemas.microsoft.com/office/drawing/2014/main" id="{90F7A614-5050-472E-A734-0D38D5CE01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57748" y="-912002"/>
                  <a:ext cx="808051" cy="78639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3" name="正方形/長方形 82">
              <a:extLst>
                <a:ext uri="{FF2B5EF4-FFF2-40B4-BE49-F238E27FC236}">
                  <a16:creationId xmlns:a16="http://schemas.microsoft.com/office/drawing/2014/main" id="{7A092BDA-2C35-46FC-BB9C-6F5E856352F6}"/>
                </a:ext>
              </a:extLst>
            </p:cNvPr>
            <p:cNvSpPr/>
            <p:nvPr/>
          </p:nvSpPr>
          <p:spPr>
            <a:xfrm>
              <a:off x="8339668" y="3543487"/>
              <a:ext cx="3996699" cy="388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700" dirty="0">
                  <a:solidFill>
                    <a:schemeClr val="tx1"/>
                  </a:solidFill>
                  <a:latin typeface="メイリオ" panose="020B0604030504040204" pitchFamily="50" charset="-128"/>
                  <a:ea typeface="メイリオ" panose="020B0604030504040204" pitchFamily="50" charset="-128"/>
                </a:rPr>
                <a:t>※</a:t>
              </a:r>
              <a:r>
                <a:rPr lang="ja-JP" altLang="en-US" sz="700" dirty="0">
                  <a:solidFill>
                    <a:schemeClr val="tx1"/>
                  </a:solidFill>
                  <a:latin typeface="メイリオ" panose="020B0604030504040204" pitchFamily="50" charset="-128"/>
                  <a:ea typeface="メイリオ" panose="020B0604030504040204" pitchFamily="50" charset="-128"/>
                </a:rPr>
                <a:t>府外の相談者等には「１８９」を案内</a:t>
              </a:r>
              <a:endParaRPr lang="en-US" altLang="ja-JP" sz="700" dirty="0">
                <a:solidFill>
                  <a:schemeClr val="tx1"/>
                </a:solidFill>
                <a:latin typeface="メイリオ" panose="020B0604030504040204" pitchFamily="50" charset="-128"/>
                <a:ea typeface="メイリオ" panose="020B0604030504040204" pitchFamily="50" charset="-128"/>
              </a:endParaRPr>
            </a:p>
          </p:txBody>
        </p:sp>
        <p:sp>
          <p:nvSpPr>
            <p:cNvPr id="84" name="正方形/長方形 83">
              <a:extLst>
                <a:ext uri="{FF2B5EF4-FFF2-40B4-BE49-F238E27FC236}">
                  <a16:creationId xmlns:a16="http://schemas.microsoft.com/office/drawing/2014/main" id="{75E573DA-C01F-47ED-9D08-1F2438289A85}"/>
                </a:ext>
              </a:extLst>
            </p:cNvPr>
            <p:cNvSpPr/>
            <p:nvPr/>
          </p:nvSpPr>
          <p:spPr>
            <a:xfrm>
              <a:off x="3762445" y="2505522"/>
              <a:ext cx="3700967" cy="6304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700" dirty="0">
                  <a:solidFill>
                    <a:schemeClr val="tx1"/>
                  </a:solidFill>
                  <a:latin typeface="メイリオ" panose="020B0604030504040204" pitchFamily="50" charset="-128"/>
                  <a:ea typeface="メイリオ" panose="020B0604030504040204" pitchFamily="50" charset="-128"/>
                </a:rPr>
                <a:t>※</a:t>
              </a:r>
              <a:r>
                <a:rPr lang="ja-JP" altLang="en-US" sz="700" dirty="0">
                  <a:solidFill>
                    <a:schemeClr val="tx1"/>
                  </a:solidFill>
                  <a:latin typeface="メイリオ" panose="020B0604030504040204" pitchFamily="50" charset="-128"/>
                  <a:ea typeface="メイリオ" panose="020B0604030504040204" pitchFamily="50" charset="-128"/>
                </a:rPr>
                <a:t>「臨床心理士」「公認心理師」など</a:t>
              </a:r>
              <a:endParaRPr lang="en-US" altLang="ja-JP" sz="700" dirty="0">
                <a:solidFill>
                  <a:schemeClr val="tx1"/>
                </a:solidFill>
                <a:latin typeface="メイリオ" panose="020B0604030504040204" pitchFamily="50" charset="-128"/>
                <a:ea typeface="メイリオ" panose="020B0604030504040204" pitchFamily="50" charset="-128"/>
              </a:endParaRPr>
            </a:p>
            <a:p>
              <a:r>
                <a:rPr lang="ja-JP" altLang="en-US" sz="700" dirty="0">
                  <a:solidFill>
                    <a:schemeClr val="tx1"/>
                  </a:solidFill>
                  <a:latin typeface="メイリオ" panose="020B0604030504040204" pitchFamily="50" charset="-128"/>
                  <a:ea typeface="メイリオ" panose="020B0604030504040204" pitchFamily="50" charset="-128"/>
                </a:rPr>
                <a:t>　の専門家</a:t>
              </a:r>
              <a:endParaRPr lang="en-US" altLang="ja-JP" sz="700" dirty="0">
                <a:solidFill>
                  <a:schemeClr val="tx1"/>
                </a:solidFill>
                <a:latin typeface="メイリオ" panose="020B0604030504040204" pitchFamily="50" charset="-128"/>
                <a:ea typeface="メイリオ" panose="020B0604030504040204" pitchFamily="50" charset="-128"/>
              </a:endParaRPr>
            </a:p>
          </p:txBody>
        </p:sp>
        <p:sp>
          <p:nvSpPr>
            <p:cNvPr id="85" name="タイトル 3">
              <a:extLst>
                <a:ext uri="{FF2B5EF4-FFF2-40B4-BE49-F238E27FC236}">
                  <a16:creationId xmlns:a16="http://schemas.microsoft.com/office/drawing/2014/main" id="{A2D8F286-37A9-42B0-8D72-8CDD07DDA02C}"/>
                </a:ext>
              </a:extLst>
            </p:cNvPr>
            <p:cNvSpPr txBox="1">
              <a:spLocks/>
            </p:cNvSpPr>
            <p:nvPr/>
          </p:nvSpPr>
          <p:spPr>
            <a:xfrm>
              <a:off x="3850918" y="1983712"/>
              <a:ext cx="3534913" cy="576001"/>
            </a:xfrm>
            <a:prstGeom prst="rect">
              <a:avLst/>
            </a:prstGeom>
            <a:solidFill>
              <a:schemeClr val="accent1"/>
            </a:solidFill>
            <a:ln w="3175">
              <a:solidFill>
                <a:schemeClr val="tx2"/>
              </a:solidFill>
            </a:ln>
          </p:spPr>
          <p:txBody>
            <a:bodyPr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en-US" altLang="ja-JP" sz="800" b="1" dirty="0">
                  <a:solidFill>
                    <a:schemeClr val="bg1"/>
                  </a:solidFill>
                  <a:latin typeface="メイリオ" panose="020B0604030504040204" pitchFamily="50" charset="-128"/>
                  <a:ea typeface="メイリオ" panose="020B0604030504040204" pitchFamily="50" charset="-128"/>
                </a:rPr>
                <a:t>LINE</a:t>
              </a:r>
              <a:r>
                <a:rPr lang="ja-JP" altLang="en-US" sz="800" b="1" dirty="0">
                  <a:solidFill>
                    <a:schemeClr val="bg1"/>
                  </a:solidFill>
                  <a:latin typeface="メイリオ" panose="020B0604030504040204" pitchFamily="50" charset="-128"/>
                  <a:ea typeface="メイリオ" panose="020B0604030504040204" pitchFamily="50" charset="-128"/>
                </a:rPr>
                <a:t>相談員（</a:t>
              </a:r>
              <a:r>
                <a:rPr lang="en-US" altLang="ja-JP" sz="800" b="1" dirty="0">
                  <a:solidFill>
                    <a:schemeClr val="bg1"/>
                  </a:solidFill>
                  <a:latin typeface="メイリオ" panose="020B0604030504040204" pitchFamily="50" charset="-128"/>
                  <a:ea typeface="メイリオ" panose="020B0604030504040204" pitchFamily="50" charset="-128"/>
                </a:rPr>
                <a:t>※</a:t>
              </a:r>
              <a:r>
                <a:rPr lang="ja-JP" altLang="en-US" sz="800" b="1" dirty="0">
                  <a:solidFill>
                    <a:schemeClr val="bg1"/>
                  </a:solidFill>
                  <a:latin typeface="メイリオ" panose="020B0604030504040204" pitchFamily="50" charset="-128"/>
                  <a:ea typeface="メイリオ" panose="020B0604030504040204" pitchFamily="50" charset="-128"/>
                </a:rPr>
                <a:t>）による対応</a:t>
              </a:r>
            </a:p>
          </p:txBody>
        </p:sp>
        <p:grpSp>
          <p:nvGrpSpPr>
            <p:cNvPr id="86" name="グループ化 85">
              <a:extLst>
                <a:ext uri="{FF2B5EF4-FFF2-40B4-BE49-F238E27FC236}">
                  <a16:creationId xmlns:a16="http://schemas.microsoft.com/office/drawing/2014/main" id="{A6CED821-B032-480E-9693-72CAD44481B5}"/>
                </a:ext>
              </a:extLst>
            </p:cNvPr>
            <p:cNvGrpSpPr/>
            <p:nvPr/>
          </p:nvGrpSpPr>
          <p:grpSpPr>
            <a:xfrm>
              <a:off x="7238148" y="2144462"/>
              <a:ext cx="963428" cy="3257167"/>
              <a:chOff x="5301832" y="1609118"/>
              <a:chExt cx="722570" cy="2640188"/>
            </a:xfrm>
          </p:grpSpPr>
          <p:cxnSp>
            <p:nvCxnSpPr>
              <p:cNvPr id="98" name="直線コネクタ 97">
                <a:extLst>
                  <a:ext uri="{FF2B5EF4-FFF2-40B4-BE49-F238E27FC236}">
                    <a16:creationId xmlns:a16="http://schemas.microsoft.com/office/drawing/2014/main" id="{7CBC1673-2A85-4E3C-851A-0BF6771F72BA}"/>
                  </a:ext>
                </a:extLst>
              </p:cNvPr>
              <p:cNvCxnSpPr/>
              <p:nvPr/>
            </p:nvCxnSpPr>
            <p:spPr>
              <a:xfrm>
                <a:off x="5301832" y="4242648"/>
                <a:ext cx="459236" cy="6658"/>
              </a:xfrm>
              <a:prstGeom prst="line">
                <a:avLst/>
              </a:prstGeom>
              <a:ln w="31750"/>
            </p:spPr>
            <p:style>
              <a:lnRef idx="1">
                <a:schemeClr val="dk1"/>
              </a:lnRef>
              <a:fillRef idx="0">
                <a:schemeClr val="dk1"/>
              </a:fillRef>
              <a:effectRef idx="0">
                <a:schemeClr val="dk1"/>
              </a:effectRef>
              <a:fontRef idx="minor">
                <a:schemeClr val="tx1"/>
              </a:fontRef>
            </p:style>
          </p:cxnSp>
          <p:cxnSp>
            <p:nvCxnSpPr>
              <p:cNvPr id="99" name="直線コネクタ 98">
                <a:extLst>
                  <a:ext uri="{FF2B5EF4-FFF2-40B4-BE49-F238E27FC236}">
                    <a16:creationId xmlns:a16="http://schemas.microsoft.com/office/drawing/2014/main" id="{7A1F7DC0-0A6B-4A5E-B139-C3C4E6021B8A}"/>
                  </a:ext>
                </a:extLst>
              </p:cNvPr>
              <p:cNvCxnSpPr/>
              <p:nvPr/>
            </p:nvCxnSpPr>
            <p:spPr>
              <a:xfrm>
                <a:off x="5748920" y="1617324"/>
                <a:ext cx="3530" cy="2606656"/>
              </a:xfrm>
              <a:prstGeom prst="line">
                <a:avLst/>
              </a:prstGeom>
              <a:ln w="31750"/>
            </p:spPr>
            <p:style>
              <a:lnRef idx="1">
                <a:schemeClr val="dk1"/>
              </a:lnRef>
              <a:fillRef idx="0">
                <a:schemeClr val="dk1"/>
              </a:fillRef>
              <a:effectRef idx="0">
                <a:schemeClr val="dk1"/>
              </a:effectRef>
              <a:fontRef idx="minor">
                <a:schemeClr val="tx1"/>
              </a:fontRef>
            </p:style>
          </p:cxnSp>
          <p:cxnSp>
            <p:nvCxnSpPr>
              <p:cNvPr id="100" name="直線矢印コネクタ 99">
                <a:extLst>
                  <a:ext uri="{FF2B5EF4-FFF2-40B4-BE49-F238E27FC236}">
                    <a16:creationId xmlns:a16="http://schemas.microsoft.com/office/drawing/2014/main" id="{CE733661-8E2F-424C-921E-792EEE84C4CD}"/>
                  </a:ext>
                </a:extLst>
              </p:cNvPr>
              <p:cNvCxnSpPr/>
              <p:nvPr/>
            </p:nvCxnSpPr>
            <p:spPr>
              <a:xfrm flipV="1">
                <a:off x="5722844" y="1609118"/>
                <a:ext cx="290330" cy="2788"/>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cxnSp>
            <p:nvCxnSpPr>
              <p:cNvPr id="101" name="直線矢印コネクタ 100">
                <a:extLst>
                  <a:ext uri="{FF2B5EF4-FFF2-40B4-BE49-F238E27FC236}">
                    <a16:creationId xmlns:a16="http://schemas.microsoft.com/office/drawing/2014/main" id="{82800A53-29E8-4C3A-AAF5-192EBD0D0672}"/>
                  </a:ext>
                </a:extLst>
              </p:cNvPr>
              <p:cNvCxnSpPr/>
              <p:nvPr/>
            </p:nvCxnSpPr>
            <p:spPr>
              <a:xfrm flipV="1">
                <a:off x="5727877" y="1966066"/>
                <a:ext cx="290328" cy="2788"/>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cxnSp>
            <p:nvCxnSpPr>
              <p:cNvPr id="102" name="直線矢印コネクタ 101">
                <a:extLst>
                  <a:ext uri="{FF2B5EF4-FFF2-40B4-BE49-F238E27FC236}">
                    <a16:creationId xmlns:a16="http://schemas.microsoft.com/office/drawing/2014/main" id="{9EA47832-E89B-4BB4-B5CD-57F7FD259F93}"/>
                  </a:ext>
                </a:extLst>
              </p:cNvPr>
              <p:cNvCxnSpPr/>
              <p:nvPr/>
            </p:nvCxnSpPr>
            <p:spPr>
              <a:xfrm flipV="1">
                <a:off x="5734074" y="2285752"/>
                <a:ext cx="290328" cy="2788"/>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cxnSp>
            <p:nvCxnSpPr>
              <p:cNvPr id="103" name="直線矢印コネクタ 102">
                <a:extLst>
                  <a:ext uri="{FF2B5EF4-FFF2-40B4-BE49-F238E27FC236}">
                    <a16:creationId xmlns:a16="http://schemas.microsoft.com/office/drawing/2014/main" id="{07458E7C-DB83-49D6-ABB6-1B2752EEB381}"/>
                  </a:ext>
                </a:extLst>
              </p:cNvPr>
              <p:cNvCxnSpPr/>
              <p:nvPr/>
            </p:nvCxnSpPr>
            <p:spPr>
              <a:xfrm flipV="1">
                <a:off x="5732955" y="2661264"/>
                <a:ext cx="290328" cy="2788"/>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pic>
          <p:nvPicPr>
            <p:cNvPr id="87" name="図 86">
              <a:extLst>
                <a:ext uri="{FF2B5EF4-FFF2-40B4-BE49-F238E27FC236}">
                  <a16:creationId xmlns:a16="http://schemas.microsoft.com/office/drawing/2014/main" id="{D4B55515-52AC-44D6-BDAE-3465AFB5BEC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03139" y="2960997"/>
              <a:ext cx="1139410" cy="935839"/>
            </a:xfrm>
            <a:prstGeom prst="rect">
              <a:avLst/>
            </a:prstGeom>
            <a:noFill/>
            <a:extLst>
              <a:ext uri="{909E8E84-426E-40DD-AFC4-6F175D3DCCD1}">
                <a14:hiddenFill xmlns:a14="http://schemas.microsoft.com/office/drawing/2010/main">
                  <a:solidFill>
                    <a:srgbClr val="FFFFFF"/>
                  </a:solidFill>
                </a14:hiddenFill>
              </a:ext>
            </a:extLst>
          </p:spPr>
        </p:pic>
        <p:sp>
          <p:nvSpPr>
            <p:cNvPr id="88" name="右矢印 29">
              <a:extLst>
                <a:ext uri="{FF2B5EF4-FFF2-40B4-BE49-F238E27FC236}">
                  <a16:creationId xmlns:a16="http://schemas.microsoft.com/office/drawing/2014/main" id="{EA9E8995-B105-48FB-8E23-BE5245215F18}"/>
                </a:ext>
              </a:extLst>
            </p:cNvPr>
            <p:cNvSpPr/>
            <p:nvPr/>
          </p:nvSpPr>
          <p:spPr>
            <a:xfrm>
              <a:off x="2998776" y="3198901"/>
              <a:ext cx="529681" cy="188074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900" b="1" dirty="0">
                  <a:latin typeface="メイリオ" panose="020B0604030504040204" pitchFamily="50" charset="-128"/>
                  <a:ea typeface="メイリオ" panose="020B0604030504040204" pitchFamily="50" charset="-128"/>
                </a:rPr>
                <a:t>相談</a:t>
              </a:r>
            </a:p>
          </p:txBody>
        </p:sp>
        <p:grpSp>
          <p:nvGrpSpPr>
            <p:cNvPr id="89" name="グループ化 88">
              <a:extLst>
                <a:ext uri="{FF2B5EF4-FFF2-40B4-BE49-F238E27FC236}">
                  <a16:creationId xmlns:a16="http://schemas.microsoft.com/office/drawing/2014/main" id="{E76B1803-097F-46E8-B331-D82E977323F9}"/>
                </a:ext>
              </a:extLst>
            </p:cNvPr>
            <p:cNvGrpSpPr/>
            <p:nvPr/>
          </p:nvGrpSpPr>
          <p:grpSpPr>
            <a:xfrm>
              <a:off x="1727914" y="5108063"/>
              <a:ext cx="1042098" cy="844442"/>
              <a:chOff x="845722" y="5201239"/>
              <a:chExt cx="678146" cy="539127"/>
            </a:xfrm>
          </p:grpSpPr>
          <p:pic>
            <p:nvPicPr>
              <p:cNvPr id="96" name="図 95">
                <a:extLst>
                  <a:ext uri="{FF2B5EF4-FFF2-40B4-BE49-F238E27FC236}">
                    <a16:creationId xmlns:a16="http://schemas.microsoft.com/office/drawing/2014/main" id="{A060F024-D925-4A23-A7F1-111EC96816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71629" y="5205166"/>
                <a:ext cx="352239" cy="479235"/>
              </a:xfrm>
              <a:prstGeom prst="rect">
                <a:avLst/>
              </a:prstGeom>
            </p:spPr>
          </p:pic>
          <p:pic>
            <p:nvPicPr>
              <p:cNvPr id="97" name="図 96">
                <a:extLst>
                  <a:ext uri="{FF2B5EF4-FFF2-40B4-BE49-F238E27FC236}">
                    <a16:creationId xmlns:a16="http://schemas.microsoft.com/office/drawing/2014/main" id="{288B8615-9664-47C2-BB7F-804113B8C87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45722" y="5201239"/>
                <a:ext cx="396258" cy="539127"/>
              </a:xfrm>
              <a:prstGeom prst="rect">
                <a:avLst/>
              </a:prstGeom>
            </p:spPr>
          </p:pic>
        </p:grpSp>
        <p:grpSp>
          <p:nvGrpSpPr>
            <p:cNvPr id="90" name="グループ化 89">
              <a:extLst>
                <a:ext uri="{FF2B5EF4-FFF2-40B4-BE49-F238E27FC236}">
                  <a16:creationId xmlns:a16="http://schemas.microsoft.com/office/drawing/2014/main" id="{A5764166-A4F9-4758-A0A1-7702524C6664}"/>
                </a:ext>
              </a:extLst>
            </p:cNvPr>
            <p:cNvGrpSpPr/>
            <p:nvPr/>
          </p:nvGrpSpPr>
          <p:grpSpPr>
            <a:xfrm>
              <a:off x="1770015" y="4088245"/>
              <a:ext cx="932632" cy="735873"/>
              <a:chOff x="2089332" y="4246269"/>
              <a:chExt cx="653975" cy="511907"/>
            </a:xfrm>
          </p:grpSpPr>
          <p:pic>
            <p:nvPicPr>
              <p:cNvPr id="94" name="図 93">
                <a:extLst>
                  <a:ext uri="{FF2B5EF4-FFF2-40B4-BE49-F238E27FC236}">
                    <a16:creationId xmlns:a16="http://schemas.microsoft.com/office/drawing/2014/main" id="{A03A770E-F1ED-4843-B876-8E7CEDA228D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82429" y="4246269"/>
                <a:ext cx="360878" cy="417827"/>
              </a:xfrm>
              <a:prstGeom prst="rect">
                <a:avLst/>
              </a:prstGeom>
              <a:noFill/>
              <a:extLst>
                <a:ext uri="{909E8E84-426E-40DD-AFC4-6F175D3DCCD1}">
                  <a14:hiddenFill xmlns:a14="http://schemas.microsoft.com/office/drawing/2010/main">
                    <a:solidFill>
                      <a:srgbClr val="FFFFFF"/>
                    </a:solidFill>
                  </a14:hiddenFill>
                </a:ext>
              </a:extLst>
            </p:spPr>
          </p:pic>
          <p:pic>
            <p:nvPicPr>
              <p:cNvPr id="95" name="図 94">
                <a:extLst>
                  <a:ext uri="{FF2B5EF4-FFF2-40B4-BE49-F238E27FC236}">
                    <a16:creationId xmlns:a16="http://schemas.microsoft.com/office/drawing/2014/main" id="{C7D4C1A5-611B-4120-AB62-C74AA14F64D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89332" y="4264341"/>
                <a:ext cx="400142" cy="493835"/>
              </a:xfrm>
              <a:prstGeom prst="rect">
                <a:avLst/>
              </a:prstGeom>
              <a:noFill/>
              <a:extLst>
                <a:ext uri="{909E8E84-426E-40DD-AFC4-6F175D3DCCD1}">
                  <a14:hiddenFill xmlns:a14="http://schemas.microsoft.com/office/drawing/2010/main">
                    <a:solidFill>
                      <a:srgbClr val="FFFFFF"/>
                    </a:solidFill>
                  </a14:hiddenFill>
                </a:ext>
              </a:extLst>
            </p:spPr>
          </p:pic>
        </p:grpSp>
        <p:pic>
          <p:nvPicPr>
            <p:cNvPr id="91" name="図 90">
              <a:extLst>
                <a:ext uri="{FF2B5EF4-FFF2-40B4-BE49-F238E27FC236}">
                  <a16:creationId xmlns:a16="http://schemas.microsoft.com/office/drawing/2014/main" id="{811634FA-9609-43EA-9C60-7A21DF7B5C8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46869" y="1970944"/>
              <a:ext cx="761906" cy="810667"/>
            </a:xfrm>
            <a:prstGeom prst="rect">
              <a:avLst/>
            </a:prstGeom>
            <a:noFill/>
            <a:extLst>
              <a:ext uri="{909E8E84-426E-40DD-AFC4-6F175D3DCCD1}">
                <a14:hiddenFill xmlns:a14="http://schemas.microsoft.com/office/drawing/2010/main">
                  <a:solidFill>
                    <a:srgbClr val="FFFFFF"/>
                  </a:solidFill>
                </a14:hiddenFill>
              </a:ext>
            </a:extLst>
          </p:spPr>
        </p:pic>
        <p:sp>
          <p:nvSpPr>
            <p:cNvPr id="92" name="正方形/長方形 91">
              <a:extLst>
                <a:ext uri="{FF2B5EF4-FFF2-40B4-BE49-F238E27FC236}">
                  <a16:creationId xmlns:a16="http://schemas.microsoft.com/office/drawing/2014/main" id="{2BD803AA-30CF-4C3E-87B7-6BDEBAC24A2B}"/>
                </a:ext>
              </a:extLst>
            </p:cNvPr>
            <p:cNvSpPr/>
            <p:nvPr/>
          </p:nvSpPr>
          <p:spPr>
            <a:xfrm>
              <a:off x="4224624" y="5146328"/>
              <a:ext cx="2851979" cy="577664"/>
            </a:xfrm>
            <a:prstGeom prst="rect">
              <a:avLst/>
            </a:prstGeom>
            <a:noFill/>
            <a:ln w="2222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a:p>
          </p:txBody>
        </p:sp>
        <p:pic>
          <p:nvPicPr>
            <p:cNvPr id="93" name="図 92">
              <a:extLst>
                <a:ext uri="{FF2B5EF4-FFF2-40B4-BE49-F238E27FC236}">
                  <a16:creationId xmlns:a16="http://schemas.microsoft.com/office/drawing/2014/main" id="{8644D47C-4992-495C-A6E9-3E198E511E88}"/>
                </a:ext>
              </a:extLst>
            </p:cNvPr>
            <p:cNvPicPr>
              <a:picLocks noChangeAspect="1"/>
            </p:cNvPicPr>
            <p:nvPr/>
          </p:nvPicPr>
          <p:blipFill>
            <a:blip r:embed="rId15"/>
            <a:stretch>
              <a:fillRect/>
            </a:stretch>
          </p:blipFill>
          <p:spPr>
            <a:xfrm>
              <a:off x="11566856" y="4399277"/>
              <a:ext cx="862177" cy="709399"/>
            </a:xfrm>
            <a:prstGeom prst="rect">
              <a:avLst/>
            </a:prstGeom>
          </p:spPr>
        </p:pic>
      </p:grpSp>
      <p:pic>
        <p:nvPicPr>
          <p:cNvPr id="126" name="図 125" descr="チラシの画像">
            <a:extLst>
              <a:ext uri="{FF2B5EF4-FFF2-40B4-BE49-F238E27FC236}">
                <a16:creationId xmlns:a16="http://schemas.microsoft.com/office/drawing/2014/main" id="{272633F3-327B-490F-A5B5-BB89D22EE5D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42454"/>
          <a:stretch/>
        </p:blipFill>
        <p:spPr bwMode="auto">
          <a:xfrm>
            <a:off x="7346107" y="1921933"/>
            <a:ext cx="1545432" cy="1104900"/>
          </a:xfrm>
          <a:prstGeom prst="rect">
            <a:avLst/>
          </a:prstGeom>
          <a:noFill/>
          <a:ln>
            <a:noFill/>
          </a:ln>
          <a:extLst>
            <a:ext uri="{53640926-AAD7-44D8-BBD7-CCE9431645EC}">
              <a14:shadowObscured xmlns:a14="http://schemas.microsoft.com/office/drawing/2010/main"/>
            </a:ext>
          </a:extLst>
        </p:spPr>
      </p:pic>
      <p:pic>
        <p:nvPicPr>
          <p:cNvPr id="2050" name="Picture 2" descr="プロフィール画像.docx">
            <a:extLst>
              <a:ext uri="{FF2B5EF4-FFF2-40B4-BE49-F238E27FC236}">
                <a16:creationId xmlns:a16="http://schemas.microsoft.com/office/drawing/2014/main" id="{415EA903-DF07-48C9-9E78-A9AFCE38C9B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38213" y="3739223"/>
            <a:ext cx="922751" cy="88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460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p:cNvSpPr/>
          <p:nvPr/>
        </p:nvSpPr>
        <p:spPr>
          <a:xfrm>
            <a:off x="251520" y="458671"/>
            <a:ext cx="8691309" cy="623617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p>
            <a:pPr lvl="0">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を活用した相談体制の充実（</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チャットボット）</a:t>
            </a:r>
            <a:endParaRPr kumimoji="1" lang="en-US" altLang="ja-JP" sz="1200" b="1" i="0" u="none" strike="sng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p:cNvSpPr/>
          <p:nvPr/>
        </p:nvSpPr>
        <p:spPr>
          <a:xfrm>
            <a:off x="255449" y="98630"/>
            <a:ext cx="1590095" cy="45332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＜参考事例８＞</a:t>
            </a:r>
          </a:p>
        </p:txBody>
      </p:sp>
      <p:sp>
        <p:nvSpPr>
          <p:cNvPr id="4" name="テキスト ボックス 3"/>
          <p:cNvSpPr txBox="1"/>
          <p:nvPr/>
        </p:nvSpPr>
        <p:spPr>
          <a:xfrm>
            <a:off x="431540" y="908720"/>
            <a:ext cx="8509287" cy="794694"/>
          </a:xfrm>
          <a:prstGeom prst="rect">
            <a:avLst/>
          </a:prstGeom>
          <a:noFill/>
          <a:ln>
            <a:noFill/>
          </a:ln>
        </p:spPr>
        <p:txBody>
          <a:bodyPr wrap="square" rtlCol="0">
            <a:noAutofit/>
          </a:bodyPr>
          <a:lstStyle/>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spc="-3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spc="-3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200" spc="-3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チャットボット」とは、あらかじめ作成した質問と回答の中から、自動で回答を選択してやりとりを行う「自動会話</a:t>
            </a:r>
            <a:endParaRPr lang="en-US" altLang="ja-JP" sz="1200" spc="-3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spc="-3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プログラム」。</a:t>
            </a:r>
            <a:endParaRPr lang="en-US" altLang="ja-JP" sz="1200" spc="-3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・これまで、コールセンター等で対応していた問い合わせについて、</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チャットボットを活用することにより、</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時間</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いつでも対応可能となるなど、府民サービスの向上及び業務効率化を実現。</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テキスト ボックス 44"/>
          <p:cNvSpPr txBox="1"/>
          <p:nvPr/>
        </p:nvSpPr>
        <p:spPr>
          <a:xfrm>
            <a:off x="537505" y="6054356"/>
            <a:ext cx="1811847" cy="263182"/>
          </a:xfrm>
          <a:prstGeom prst="rect">
            <a:avLst/>
          </a:prstGeom>
          <a:noFill/>
          <a:ln>
            <a:noFill/>
          </a:ln>
        </p:spPr>
        <p:txBody>
          <a:bodyPr wrap="square" rtlCol="0">
            <a:no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主な導入事例</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46" name="テキスト ボックス 45"/>
          <p:cNvSpPr txBox="1"/>
          <p:nvPr/>
        </p:nvSpPr>
        <p:spPr>
          <a:xfrm>
            <a:off x="779910" y="6252681"/>
            <a:ext cx="8300689" cy="442159"/>
          </a:xfrm>
          <a:prstGeom prst="rect">
            <a:avLst/>
          </a:prstGeom>
          <a:noFill/>
          <a:ln>
            <a:noFill/>
          </a:ln>
        </p:spPr>
        <p:txBody>
          <a:bodyPr wrap="square" rtlCol="0">
            <a:noAutofit/>
          </a:bodyPr>
          <a:lstStyle/>
          <a:p>
            <a:pPr marL="261938" indent="-261938">
              <a:defRPr/>
            </a:pPr>
            <a:r>
              <a:rPr lang="ja-JP" altLang="en-US" sz="1050" dirty="0">
                <a:latin typeface="Meiryo UI" panose="020B0604030504040204" pitchFamily="50" charset="-128"/>
                <a:ea typeface="Meiryo UI" panose="020B0604030504040204" pitchFamily="50" charset="-128"/>
                <a:cs typeface="メイリオ" panose="020B0604030504040204" pitchFamily="50" charset="-128"/>
              </a:rPr>
              <a:t>■大阪コロナ追跡システム相談（同システムの基本事項や登録方法等に係る相談や情報提供を実施）</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スマートシティ戦略部 戦略推進室 </a:t>
            </a:r>
            <a:r>
              <a:rPr lang="zh-TW" altLang="en-US" sz="900" dirty="0">
                <a:latin typeface="Meiryo UI" panose="020B0604030504040204" pitchFamily="50" charset="-128"/>
                <a:ea typeface="Meiryo UI" panose="020B0604030504040204" pitchFamily="50" charset="-128"/>
                <a:cs typeface="メイリオ" panose="020B0604030504040204" pitchFamily="50" charset="-128"/>
              </a:rPr>
              <a:t>地域戦略推進課</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a:t>
            </a:r>
            <a:endParaRPr lang="en-US" altLang="ja-JP" sz="1050" dirty="0">
              <a:latin typeface="Meiryo UI" panose="020B0604030504040204" pitchFamily="50" charset="-128"/>
              <a:ea typeface="Meiryo UI" panose="020B0604030504040204" pitchFamily="50" charset="-128"/>
              <a:cs typeface="メイリオ" panose="020B0604030504040204" pitchFamily="50" charset="-128"/>
            </a:endParaRPr>
          </a:p>
          <a:p>
            <a:pPr marL="261938" lvl="0" indent="-261938">
              <a:defRPr/>
            </a:pPr>
            <a:r>
              <a:rPr lang="ja-JP" altLang="en-US" sz="1050" dirty="0">
                <a:latin typeface="Meiryo UI" panose="020B0604030504040204" pitchFamily="50" charset="-128"/>
                <a:ea typeface="Meiryo UI" panose="020B0604030504040204" pitchFamily="50" charset="-128"/>
                <a:cs typeface="メイリオ" panose="020B0604030504040204" pitchFamily="50" charset="-128"/>
              </a:rPr>
              <a:t>■消費生活相談（消費生活に関する定型的（簡易）な相談や情報提供を実施）</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府民文化部 消費生活センター</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a:t>
            </a:r>
            <a:endParaRPr lang="en-US" altLang="ja-JP" sz="105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43" name="角丸四角形 42"/>
          <p:cNvSpPr/>
          <p:nvPr/>
        </p:nvSpPr>
        <p:spPr>
          <a:xfrm>
            <a:off x="887608" y="2049163"/>
            <a:ext cx="7848709" cy="3929903"/>
          </a:xfrm>
          <a:prstGeom prst="roundRect">
            <a:avLst>
              <a:gd name="adj" fmla="val 0"/>
            </a:avLst>
          </a:prstGeom>
          <a:solidFill>
            <a:schemeClr val="accent1">
              <a:lumMod val="20000"/>
              <a:lumOff val="80000"/>
            </a:schemeClr>
          </a:solidFill>
          <a:ln w="25400">
            <a:noFill/>
            <a:prstDash val="sysDash"/>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二等辺三角形 6"/>
          <p:cNvSpPr/>
          <p:nvPr/>
        </p:nvSpPr>
        <p:spPr>
          <a:xfrm rot="5400000">
            <a:off x="3662889" y="3833478"/>
            <a:ext cx="2013394" cy="292778"/>
          </a:xfrm>
          <a:prstGeom prst="triangle">
            <a:avLst/>
          </a:prstGeom>
          <a:solidFill>
            <a:schemeClr val="tx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1" name="グループ化 10">
            <a:extLst>
              <a:ext uri="{FF2B5EF4-FFF2-40B4-BE49-F238E27FC236}">
                <a16:creationId xmlns:a16="http://schemas.microsoft.com/office/drawing/2014/main" id="{1E72E1C7-FD97-4FD6-822B-F8757F91B6B1}"/>
              </a:ext>
            </a:extLst>
          </p:cNvPr>
          <p:cNvGrpSpPr/>
          <p:nvPr/>
        </p:nvGrpSpPr>
        <p:grpSpPr>
          <a:xfrm>
            <a:off x="1020140" y="2177162"/>
            <a:ext cx="3389596" cy="3765124"/>
            <a:chOff x="1141240" y="2781382"/>
            <a:chExt cx="3389596" cy="3765124"/>
          </a:xfrm>
        </p:grpSpPr>
        <p:sp>
          <p:nvSpPr>
            <p:cNvPr id="2" name="正方形/長方形 1"/>
            <p:cNvSpPr/>
            <p:nvPr/>
          </p:nvSpPr>
          <p:spPr>
            <a:xfrm>
              <a:off x="1151845" y="2781382"/>
              <a:ext cx="3377768" cy="3743962"/>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grpSp>
          <p:nvGrpSpPr>
            <p:cNvPr id="20" name="グループ化 19"/>
            <p:cNvGrpSpPr/>
            <p:nvPr/>
          </p:nvGrpSpPr>
          <p:grpSpPr>
            <a:xfrm>
              <a:off x="2278519" y="3234829"/>
              <a:ext cx="1645682" cy="1923516"/>
              <a:chOff x="489434" y="1628575"/>
              <a:chExt cx="1645682" cy="1923516"/>
            </a:xfrm>
          </p:grpSpPr>
          <p:sp>
            <p:nvSpPr>
              <p:cNvPr id="22" name="テキスト ボックス 21"/>
              <p:cNvSpPr txBox="1"/>
              <p:nvPr/>
            </p:nvSpPr>
            <p:spPr>
              <a:xfrm>
                <a:off x="579132" y="2074176"/>
                <a:ext cx="800219" cy="276999"/>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各種相談</a:t>
                </a:r>
              </a:p>
            </p:txBody>
          </p:sp>
          <p:pic>
            <p:nvPicPr>
              <p:cNvPr id="23" name="図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9434" y="1628575"/>
                <a:ext cx="1044000" cy="491310"/>
              </a:xfrm>
              <a:prstGeom prst="rect">
                <a:avLst/>
              </a:prstGeom>
            </p:spPr>
          </p:pic>
          <p:pic>
            <p:nvPicPr>
              <p:cNvPr id="24" name="図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465" y="2904091"/>
                <a:ext cx="583391" cy="648000"/>
              </a:xfrm>
              <a:prstGeom prst="rect">
                <a:avLst/>
              </a:prstGeom>
              <a:ln>
                <a:noFill/>
              </a:ln>
            </p:spPr>
          </p:pic>
          <p:sp>
            <p:nvSpPr>
              <p:cNvPr id="25" name="正方形/長方形 24"/>
              <p:cNvSpPr/>
              <p:nvPr/>
            </p:nvSpPr>
            <p:spPr>
              <a:xfrm>
                <a:off x="532172" y="2763269"/>
                <a:ext cx="843501" cy="230832"/>
              </a:xfrm>
              <a:prstGeom prst="rect">
                <a:avLst/>
              </a:prstGeom>
            </p:spPr>
            <p:txBody>
              <a:bodyPr wrap="none">
                <a:spAutoFit/>
              </a:bodyPr>
              <a:lstStyle/>
              <a:p>
                <a:pPr algn="ctr"/>
                <a:r>
                  <a:rPr kumimoji="1" lang="ja-JP" altLang="en-US" sz="900" b="1" dirty="0">
                    <a:latin typeface="Meiryo UI" panose="020B0604030504040204" pitchFamily="50" charset="-128"/>
                    <a:ea typeface="Meiryo UI" panose="020B0604030504040204" pitchFamily="50" charset="-128"/>
                  </a:rPr>
                  <a:t>コールセンター</a:t>
                </a:r>
                <a:endParaRPr lang="ja-JP" altLang="en-US" sz="900" dirty="0"/>
              </a:p>
            </p:txBody>
          </p:sp>
          <p:pic>
            <p:nvPicPr>
              <p:cNvPr id="27" name="図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1208" y="2885876"/>
                <a:ext cx="603908" cy="666215"/>
              </a:xfrm>
              <a:prstGeom prst="rect">
                <a:avLst/>
              </a:prstGeom>
            </p:spPr>
          </p:pic>
        </p:grpSp>
        <p:sp>
          <p:nvSpPr>
            <p:cNvPr id="3" name="下矢印 2"/>
            <p:cNvSpPr/>
            <p:nvPr/>
          </p:nvSpPr>
          <p:spPr>
            <a:xfrm>
              <a:off x="2506026" y="4040939"/>
              <a:ext cx="432020" cy="334442"/>
            </a:xfrm>
            <a:prstGeom prst="downArrow">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47" name="下矢印 46"/>
            <p:cNvSpPr/>
            <p:nvPr/>
          </p:nvSpPr>
          <p:spPr>
            <a:xfrm rot="20123066">
              <a:off x="3265953" y="4047155"/>
              <a:ext cx="432020" cy="334442"/>
            </a:xfrm>
            <a:prstGeom prst="downArrow">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15" name="ホームベース 14"/>
            <p:cNvSpPr/>
            <p:nvPr/>
          </p:nvSpPr>
          <p:spPr>
            <a:xfrm>
              <a:off x="1266360" y="2856814"/>
              <a:ext cx="3068318" cy="309207"/>
            </a:xfrm>
            <a:prstGeom prst="homePlate">
              <a:avLst>
                <a:gd name="adj" fmla="val 0"/>
              </a:avLst>
            </a:prstGeom>
            <a:solidFill>
              <a:schemeClr val="accent2">
                <a:lumMod val="20000"/>
                <a:lumOff val="80000"/>
              </a:schemeClr>
            </a:solidFill>
            <a:ln w="127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C00000"/>
                  </a:solidFill>
                  <a:latin typeface="Meiryo UI" panose="020B0604030504040204" pitchFamily="50" charset="-128"/>
                  <a:ea typeface="Meiryo UI" panose="020B0604030504040204" pitchFamily="50" charset="-128"/>
                </a:rPr>
                <a:t>導入前</a:t>
              </a:r>
              <a:endParaRPr kumimoji="1" lang="ja-JP" altLang="en-US" sz="1400" b="1" dirty="0">
                <a:solidFill>
                  <a:srgbClr val="C00000"/>
                </a:solidFill>
                <a:latin typeface="Meiryo UI" panose="020B0604030504040204" pitchFamily="50" charset="-128"/>
                <a:ea typeface="Meiryo UI" panose="020B0604030504040204" pitchFamily="50" charset="-128"/>
              </a:endParaRPr>
            </a:p>
          </p:txBody>
        </p:sp>
        <p:sp>
          <p:nvSpPr>
            <p:cNvPr id="49" name="下矢印 48"/>
            <p:cNvSpPr/>
            <p:nvPr/>
          </p:nvSpPr>
          <p:spPr>
            <a:xfrm rot="1409300">
              <a:off x="1639222" y="4044591"/>
              <a:ext cx="432020" cy="334442"/>
            </a:xfrm>
            <a:prstGeom prst="downArrow">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5" name="楕円 4"/>
            <p:cNvSpPr/>
            <p:nvPr/>
          </p:nvSpPr>
          <p:spPr>
            <a:xfrm>
              <a:off x="1241630" y="4464115"/>
              <a:ext cx="814303" cy="344809"/>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FAQ</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sp>
          <p:nvSpPr>
            <p:cNvPr id="54" name="正方形/長方形 53"/>
            <p:cNvSpPr/>
            <p:nvPr/>
          </p:nvSpPr>
          <p:spPr>
            <a:xfrm>
              <a:off x="1151844" y="5478542"/>
              <a:ext cx="3377769" cy="1067964"/>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141240" y="5784780"/>
              <a:ext cx="3389596" cy="738664"/>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 電話による問い合わせは、問い合わせ可能時間が限定的。</a:t>
              </a:r>
              <a:endParaRPr kumimoji="1"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kumimoji="1" lang="ja-JP" altLang="en-US" sz="1050" dirty="0">
                  <a:latin typeface="Meiryo UI" panose="020B0604030504040204" pitchFamily="50" charset="-128"/>
                  <a:ea typeface="Meiryo UI" panose="020B0604030504040204" pitchFamily="50" charset="-128"/>
                </a:rPr>
                <a:t>問い合わせが急増すると、窓口の負担も増加。</a:t>
              </a:r>
              <a:endParaRPr kumimoji="1"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ホームページ上の</a:t>
              </a:r>
              <a:r>
                <a:rPr lang="en-US" altLang="ja-JP" sz="1050" dirty="0">
                  <a:latin typeface="Meiryo UI" panose="020B0604030504040204" pitchFamily="50" charset="-128"/>
                  <a:ea typeface="Meiryo UI" panose="020B0604030504040204" pitchFamily="50" charset="-128"/>
                </a:rPr>
                <a:t>FAQ</a:t>
              </a:r>
              <a:r>
                <a:rPr lang="ja-JP" altLang="en-US" sz="1050" dirty="0">
                  <a:latin typeface="Meiryo UI" panose="020B0604030504040204" pitchFamily="50" charset="-128"/>
                  <a:ea typeface="Meiryo UI" panose="020B0604030504040204" pitchFamily="50" charset="-128"/>
                </a:rPr>
                <a:t>の項目が多岐にわたる場合、解決</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したい質問に到達するのに時間がかかる。</a:t>
              </a:r>
              <a:endParaRPr kumimoji="1" lang="en-US" altLang="ja-JP" sz="105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345514" y="5519106"/>
              <a:ext cx="734496" cy="261610"/>
            </a:xfrm>
            <a:prstGeom prst="rect">
              <a:avLst/>
            </a:prstGeom>
            <a:solidFill>
              <a:schemeClr val="bg1"/>
            </a:solidFill>
            <a:ln w="22225">
              <a:solidFill>
                <a:schemeClr val="accent2"/>
              </a:solidFill>
            </a:ln>
          </p:spPr>
          <p:txBody>
            <a:bodyPr wrap="none" rtlCol="0">
              <a:spAutoFit/>
            </a:bodyPr>
            <a:lstStyle/>
            <a:p>
              <a:r>
                <a:rPr kumimoji="1" lang="ja-JP" altLang="en-US" sz="1100" b="1" dirty="0">
                  <a:solidFill>
                    <a:srgbClr val="C00000"/>
                  </a:solidFill>
                  <a:latin typeface="Meiryo UI" panose="020B0604030504040204" pitchFamily="50" charset="-128"/>
                  <a:ea typeface="Meiryo UI" panose="020B0604030504040204" pitchFamily="50" charset="-128"/>
                </a:rPr>
                <a:t>主な課題</a:t>
              </a:r>
            </a:p>
          </p:txBody>
        </p:sp>
      </p:grpSp>
      <p:sp>
        <p:nvSpPr>
          <p:cNvPr id="65" name="正方形/長方形 64"/>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Calibri"/>
                <a:ea typeface="ＭＳ Ｐゴシック" panose="020B0600070205080204" pitchFamily="50" charset="-128"/>
              </a:rPr>
              <a:t>15</a:t>
            </a:r>
          </a:p>
        </p:txBody>
      </p:sp>
      <p:grpSp>
        <p:nvGrpSpPr>
          <p:cNvPr id="9" name="グループ化 8">
            <a:extLst>
              <a:ext uri="{FF2B5EF4-FFF2-40B4-BE49-F238E27FC236}">
                <a16:creationId xmlns:a16="http://schemas.microsoft.com/office/drawing/2014/main" id="{1BD5FEED-7148-46D3-8EAC-CAA3ED7F002E}"/>
              </a:ext>
            </a:extLst>
          </p:cNvPr>
          <p:cNvGrpSpPr/>
          <p:nvPr/>
        </p:nvGrpSpPr>
        <p:grpSpPr>
          <a:xfrm>
            <a:off x="4996947" y="2192042"/>
            <a:ext cx="3516099" cy="3754581"/>
            <a:chOff x="4926331" y="1943835"/>
            <a:chExt cx="3516099" cy="3839533"/>
          </a:xfrm>
        </p:grpSpPr>
        <p:sp>
          <p:nvSpPr>
            <p:cNvPr id="48" name="正方形/長方形 47"/>
            <p:cNvSpPr/>
            <p:nvPr/>
          </p:nvSpPr>
          <p:spPr>
            <a:xfrm>
              <a:off x="4926331" y="1943835"/>
              <a:ext cx="3516099" cy="383953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16" name="ホームベース 15"/>
            <p:cNvSpPr/>
            <p:nvPr/>
          </p:nvSpPr>
          <p:spPr>
            <a:xfrm>
              <a:off x="5001790" y="2018926"/>
              <a:ext cx="3381047" cy="309207"/>
            </a:xfrm>
            <a:prstGeom prst="homePlate">
              <a:avLst>
                <a:gd name="adj" fmla="val 0"/>
              </a:avLst>
            </a:prstGeom>
            <a:solidFill>
              <a:schemeClr val="accent1">
                <a:lumMod val="60000"/>
                <a:lumOff val="40000"/>
              </a:schemeClr>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chemeClr val="tx2"/>
                  </a:solidFill>
                  <a:latin typeface="Meiryo UI" panose="020B0604030504040204" pitchFamily="50" charset="-128"/>
                  <a:ea typeface="Meiryo UI" panose="020B0604030504040204" pitchFamily="50" charset="-128"/>
                </a:rPr>
                <a:t>導入後</a:t>
              </a:r>
            </a:p>
          </p:txBody>
        </p:sp>
        <p:grpSp>
          <p:nvGrpSpPr>
            <p:cNvPr id="30" name="グループ化 29"/>
            <p:cNvGrpSpPr/>
            <p:nvPr/>
          </p:nvGrpSpPr>
          <p:grpSpPr>
            <a:xfrm>
              <a:off x="6229357" y="2348138"/>
              <a:ext cx="940837" cy="731488"/>
              <a:chOff x="5114068" y="1842813"/>
              <a:chExt cx="940837" cy="731488"/>
            </a:xfrm>
          </p:grpSpPr>
          <p:sp>
            <p:nvSpPr>
              <p:cNvPr id="42" name="テキスト ボックス 41"/>
              <p:cNvSpPr txBox="1"/>
              <p:nvPr/>
            </p:nvSpPr>
            <p:spPr>
              <a:xfrm>
                <a:off x="5225692" y="2297302"/>
                <a:ext cx="800219" cy="276999"/>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各種相談</a:t>
                </a:r>
              </a:p>
            </p:txBody>
          </p:sp>
          <p:pic>
            <p:nvPicPr>
              <p:cNvPr id="44" name="図 4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14068" y="1842813"/>
                <a:ext cx="940837" cy="484080"/>
              </a:xfrm>
              <a:prstGeom prst="rect">
                <a:avLst/>
              </a:prstGeom>
            </p:spPr>
          </p:pic>
        </p:grpSp>
        <p:pic>
          <p:nvPicPr>
            <p:cNvPr id="33" name="図 3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56542" y="3640026"/>
              <a:ext cx="583391" cy="648000"/>
            </a:xfrm>
            <a:prstGeom prst="rect">
              <a:avLst/>
            </a:prstGeom>
            <a:ln>
              <a:noFill/>
            </a:ln>
          </p:spPr>
        </p:pic>
        <p:sp>
          <p:nvSpPr>
            <p:cNvPr id="34" name="正方形/長方形 33"/>
            <p:cNvSpPr/>
            <p:nvPr/>
          </p:nvSpPr>
          <p:spPr>
            <a:xfrm>
              <a:off x="6403581" y="3447752"/>
              <a:ext cx="843501" cy="230832"/>
            </a:xfrm>
            <a:prstGeom prst="rect">
              <a:avLst/>
            </a:prstGeom>
          </p:spPr>
          <p:txBody>
            <a:bodyPr wrap="none">
              <a:spAutoFit/>
            </a:bodyPr>
            <a:lstStyle/>
            <a:p>
              <a:pPr algn="ctr"/>
              <a:r>
                <a:rPr kumimoji="1" lang="ja-JP" altLang="en-US" sz="900" b="1" dirty="0">
                  <a:latin typeface="Meiryo UI" panose="020B0604030504040204" pitchFamily="50" charset="-128"/>
                  <a:ea typeface="Meiryo UI" panose="020B0604030504040204" pitchFamily="50" charset="-128"/>
                </a:rPr>
                <a:t>コールセンター</a:t>
              </a:r>
              <a:endParaRPr lang="ja-JP" altLang="en-US" sz="900" b="1" dirty="0"/>
            </a:p>
          </p:txBody>
        </p:sp>
        <p:pic>
          <p:nvPicPr>
            <p:cNvPr id="36" name="図 3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42802" y="3582165"/>
              <a:ext cx="603908" cy="666215"/>
            </a:xfrm>
            <a:prstGeom prst="rect">
              <a:avLst/>
            </a:prstGeom>
          </p:spPr>
        </p:pic>
        <p:sp>
          <p:nvSpPr>
            <p:cNvPr id="50" name="下矢印 49"/>
            <p:cNvSpPr/>
            <p:nvPr/>
          </p:nvSpPr>
          <p:spPr>
            <a:xfrm>
              <a:off x="6536566" y="3160117"/>
              <a:ext cx="432020" cy="334442"/>
            </a:xfrm>
            <a:prstGeom prst="downArrow">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52" name="下矢印 51"/>
            <p:cNvSpPr/>
            <p:nvPr/>
          </p:nvSpPr>
          <p:spPr>
            <a:xfrm rot="19613480">
              <a:off x="7460329" y="3143069"/>
              <a:ext cx="432020" cy="334442"/>
            </a:xfrm>
            <a:prstGeom prst="downArrow">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8" name="楕円 7"/>
            <p:cNvSpPr/>
            <p:nvPr/>
          </p:nvSpPr>
          <p:spPr>
            <a:xfrm>
              <a:off x="5022050" y="3329359"/>
              <a:ext cx="1338773" cy="1217066"/>
            </a:xfrm>
            <a:prstGeom prst="ellipse">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pic>
          <p:nvPicPr>
            <p:cNvPr id="40" name="図 3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83114" y="3702488"/>
              <a:ext cx="1086539" cy="645052"/>
            </a:xfrm>
            <a:prstGeom prst="rect">
              <a:avLst/>
            </a:prstGeom>
            <a:ln>
              <a:solidFill>
                <a:schemeClr val="dk1"/>
              </a:solidFill>
            </a:ln>
          </p:spPr>
        </p:pic>
        <p:sp>
          <p:nvSpPr>
            <p:cNvPr id="41" name="テキスト ボックス 40"/>
            <p:cNvSpPr txBox="1"/>
            <p:nvPr/>
          </p:nvSpPr>
          <p:spPr>
            <a:xfrm>
              <a:off x="5167114" y="3439512"/>
              <a:ext cx="1102539" cy="276999"/>
            </a:xfrm>
            <a:prstGeom prst="rect">
              <a:avLst/>
            </a:prstGeom>
            <a:solidFill>
              <a:schemeClr val="tx2"/>
            </a:solidFill>
            <a:ln>
              <a:solidFill>
                <a:schemeClr val="tx1"/>
              </a:solidFill>
            </a:ln>
          </p:spPr>
          <p:txBody>
            <a:bodyPr wrap="square" lIns="0" rIns="0" rtlCol="0">
              <a:spAutoFit/>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AI</a:t>
              </a:r>
              <a:r>
                <a:rPr kumimoji="1" lang="ja-JP" altLang="en-US" sz="1200" b="1" dirty="0">
                  <a:solidFill>
                    <a:schemeClr val="bg1"/>
                  </a:solidFill>
                  <a:latin typeface="Meiryo UI" panose="020B0604030504040204" pitchFamily="50" charset="-128"/>
                  <a:ea typeface="Meiryo UI" panose="020B0604030504040204" pitchFamily="50" charset="-128"/>
                </a:rPr>
                <a:t>チャットボット</a:t>
              </a:r>
            </a:p>
          </p:txBody>
        </p:sp>
        <p:sp>
          <p:nvSpPr>
            <p:cNvPr id="58" name="楕円 57"/>
            <p:cNvSpPr/>
            <p:nvPr/>
          </p:nvSpPr>
          <p:spPr>
            <a:xfrm>
              <a:off x="5676804" y="4148978"/>
              <a:ext cx="672977" cy="235509"/>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1400" b="1" dirty="0">
                  <a:solidFill>
                    <a:schemeClr val="bg1"/>
                  </a:solidFill>
                  <a:latin typeface="Meiryo UI" panose="020B0604030504040204" pitchFamily="50" charset="-128"/>
                  <a:ea typeface="Meiryo UI" panose="020B0604030504040204" pitchFamily="50" charset="-128"/>
                </a:rPr>
                <a:t>FAQ</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51" name="下矢印 50"/>
            <p:cNvSpPr/>
            <p:nvPr/>
          </p:nvSpPr>
          <p:spPr>
            <a:xfrm rot="2275901">
              <a:off x="5632987" y="3126199"/>
              <a:ext cx="432020" cy="334442"/>
            </a:xfrm>
            <a:prstGeom prst="downArrow">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grpSp>
      <p:sp>
        <p:nvSpPr>
          <p:cNvPr id="53" name="テキスト ボックス 52">
            <a:extLst>
              <a:ext uri="{FF2B5EF4-FFF2-40B4-BE49-F238E27FC236}">
                <a16:creationId xmlns:a16="http://schemas.microsoft.com/office/drawing/2014/main" id="{798556FD-BC27-47B4-BC1A-5339A29044EF}"/>
              </a:ext>
            </a:extLst>
          </p:cNvPr>
          <p:cNvSpPr txBox="1"/>
          <p:nvPr/>
        </p:nvSpPr>
        <p:spPr>
          <a:xfrm>
            <a:off x="510431" y="1779572"/>
            <a:ext cx="1361269" cy="263182"/>
          </a:xfrm>
          <a:prstGeom prst="rect">
            <a:avLst/>
          </a:prstGeom>
          <a:noFill/>
          <a:ln>
            <a:noFill/>
          </a:ln>
        </p:spPr>
        <p:txBody>
          <a:bodyPr wrap="square" rtlCol="0">
            <a:no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導入効果</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56" name="正方形/長方形 55"/>
          <p:cNvSpPr/>
          <p:nvPr/>
        </p:nvSpPr>
        <p:spPr>
          <a:xfrm>
            <a:off x="4990650" y="4896367"/>
            <a:ext cx="3541790" cy="1050256"/>
          </a:xfrm>
          <a:prstGeom prst="rect">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6234855" y="4954221"/>
            <a:ext cx="1217465" cy="261610"/>
          </a:xfrm>
          <a:prstGeom prst="rect">
            <a:avLst/>
          </a:prstGeom>
          <a:solidFill>
            <a:schemeClr val="bg1"/>
          </a:solidFill>
          <a:ln w="22225">
            <a:solidFill>
              <a:schemeClr val="tx2"/>
            </a:solidFill>
          </a:ln>
        </p:spPr>
        <p:txBody>
          <a:bodyPr wrap="square" rtlCol="0">
            <a:spAutoFit/>
          </a:bodyPr>
          <a:lstStyle/>
          <a:p>
            <a:pPr algn="ctr"/>
            <a:r>
              <a:rPr lang="ja-JP" altLang="en-US" sz="1100" b="1" dirty="0">
                <a:solidFill>
                  <a:schemeClr val="tx2"/>
                </a:solidFill>
                <a:latin typeface="Meiryo UI" panose="020B0604030504040204" pitchFamily="50" charset="-128"/>
                <a:ea typeface="Meiryo UI" panose="020B0604030504040204" pitchFamily="50" charset="-128"/>
              </a:rPr>
              <a:t>導入期待効果</a:t>
            </a:r>
            <a:endParaRPr kumimoji="1" lang="ja-JP" altLang="en-US" sz="1100" b="1" dirty="0">
              <a:solidFill>
                <a:schemeClr val="tx2"/>
              </a:solidFill>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4950901" y="5223250"/>
            <a:ext cx="3502552" cy="738664"/>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 </a:t>
            </a:r>
            <a:r>
              <a:rPr kumimoji="1" lang="ja-JP" altLang="en-US" sz="1050" b="1" dirty="0">
                <a:latin typeface="Meiryo UI" panose="020B0604030504040204" pitchFamily="50" charset="-128"/>
                <a:ea typeface="Meiryo UI" panose="020B0604030504040204" pitchFamily="50" charset="-128"/>
              </a:rPr>
              <a:t>府民は</a:t>
            </a:r>
            <a:r>
              <a:rPr kumimoji="1" lang="en-US" altLang="ja-JP" sz="1050" b="1" dirty="0">
                <a:latin typeface="Meiryo UI" panose="020B0604030504040204" pitchFamily="50" charset="-128"/>
                <a:ea typeface="Meiryo UI" panose="020B0604030504040204" pitchFamily="50" charset="-128"/>
              </a:rPr>
              <a:t>24</a:t>
            </a:r>
            <a:r>
              <a:rPr kumimoji="1" lang="ja-JP" altLang="en-US" sz="1050" b="1" dirty="0">
                <a:latin typeface="Meiryo UI" panose="020B0604030504040204" pitchFamily="50" charset="-128"/>
                <a:ea typeface="Meiryo UI" panose="020B0604030504040204" pitchFamily="50" charset="-128"/>
              </a:rPr>
              <a:t>時間いつでも問い合わせが可能に。</a:t>
            </a:r>
            <a:endParaRPr kumimoji="1" lang="en-US" altLang="ja-JP" sz="1050" b="1" dirty="0">
              <a:latin typeface="Meiryo UI" panose="020B0604030504040204" pitchFamily="50" charset="-128"/>
              <a:ea typeface="Meiryo UI" panose="020B0604030504040204" pitchFamily="50" charset="-128"/>
            </a:endParaRPr>
          </a:p>
          <a:p>
            <a:pPr algn="r"/>
            <a:r>
              <a:rPr kumimoji="1" lang="ja-JP" altLang="en-US" sz="1050" b="1" dirty="0">
                <a:latin typeface="Meiryo UI" panose="020B0604030504040204" pitchFamily="50" charset="-128"/>
                <a:ea typeface="Meiryo UI" panose="020B0604030504040204" pitchFamily="50" charset="-128"/>
              </a:rPr>
              <a:t>　　　</a:t>
            </a:r>
            <a:r>
              <a:rPr lang="ja-JP" altLang="en-US" sz="1050" b="1" dirty="0">
                <a:latin typeface="Meiryo UI" panose="020B0604030504040204" pitchFamily="50" charset="-128"/>
                <a:ea typeface="Meiryo UI" panose="020B0604030504040204" pitchFamily="50" charset="-128"/>
              </a:rPr>
              <a:t>⇒府民の利便性が向上</a:t>
            </a:r>
            <a:endParaRPr kumimoji="1" lang="en-US" altLang="ja-JP" sz="1050" b="1" dirty="0">
              <a:latin typeface="Meiryo UI" panose="020B0604030504040204" pitchFamily="50" charset="-128"/>
              <a:ea typeface="Meiryo UI" panose="020B0604030504040204" pitchFamily="50" charset="-128"/>
            </a:endParaRPr>
          </a:p>
          <a:p>
            <a:r>
              <a:rPr lang="ja-JP" altLang="en-US" sz="1050" b="1" dirty="0">
                <a:latin typeface="Meiryo UI" panose="020B0604030504040204" pitchFamily="50" charset="-128"/>
                <a:ea typeface="Meiryo UI" panose="020B0604030504040204" pitchFamily="50" charset="-128"/>
              </a:rPr>
              <a:t>◆</a:t>
            </a:r>
            <a:r>
              <a:rPr kumimoji="1" lang="ja-JP" altLang="en-US" sz="1050" b="1" dirty="0">
                <a:latin typeface="Meiryo UI" panose="020B0604030504040204" pitchFamily="50" charset="-128"/>
                <a:ea typeface="Meiryo UI" panose="020B0604030504040204" pitchFamily="50" charset="-128"/>
              </a:rPr>
              <a:t> 窓口への問い合わせ</a:t>
            </a:r>
            <a:r>
              <a:rPr lang="ja-JP" altLang="en-US" sz="1050" b="1" dirty="0">
                <a:latin typeface="Meiryo UI" panose="020B0604030504040204" pitchFamily="50" charset="-128"/>
                <a:ea typeface="Meiryo UI" panose="020B0604030504040204" pitchFamily="50" charset="-128"/>
              </a:rPr>
              <a:t>が</a:t>
            </a:r>
            <a:r>
              <a:rPr kumimoji="1" lang="ja-JP" altLang="en-US" sz="1050" b="1" dirty="0">
                <a:latin typeface="Meiryo UI" panose="020B0604030504040204" pitchFamily="50" charset="-128"/>
                <a:ea typeface="Meiryo UI" panose="020B0604030504040204" pitchFamily="50" charset="-128"/>
              </a:rPr>
              <a:t>減少し、限られたマンパワーを他の</a:t>
            </a:r>
            <a:endParaRPr kumimoji="1" lang="en-US" altLang="ja-JP" sz="1050" b="1" dirty="0">
              <a:latin typeface="Meiryo UI" panose="020B0604030504040204" pitchFamily="50" charset="-128"/>
              <a:ea typeface="Meiryo UI" panose="020B0604030504040204" pitchFamily="50" charset="-128"/>
            </a:endParaRPr>
          </a:p>
          <a:p>
            <a:r>
              <a:rPr lang="ja-JP" altLang="en-US" sz="1050" b="1" dirty="0">
                <a:latin typeface="Meiryo UI" panose="020B0604030504040204" pitchFamily="50" charset="-128"/>
                <a:ea typeface="Meiryo UI" panose="020B0604030504040204" pitchFamily="50" charset="-128"/>
              </a:rPr>
              <a:t>　　</a:t>
            </a:r>
            <a:r>
              <a:rPr kumimoji="1" lang="ja-JP" altLang="en-US" sz="1050" b="1" dirty="0">
                <a:latin typeface="Meiryo UI" panose="020B0604030504040204" pitchFamily="50" charset="-128"/>
                <a:ea typeface="Meiryo UI" panose="020B0604030504040204" pitchFamily="50" charset="-128"/>
              </a:rPr>
              <a:t>業務に振り分けることが可能に</a:t>
            </a:r>
            <a:r>
              <a:rPr lang="ja-JP" altLang="en-US" sz="1050" b="1" dirty="0">
                <a:latin typeface="Meiryo UI" panose="020B0604030504040204" pitchFamily="50" charset="-128"/>
                <a:ea typeface="Meiryo UI" panose="020B0604030504040204" pitchFamily="50" charset="-128"/>
              </a:rPr>
              <a:t>。　⇒業務の効率性が向上</a:t>
            </a:r>
            <a:endParaRPr kumimoji="1" lang="ja-JP" altLang="en-US" sz="1050" b="1" dirty="0">
              <a:latin typeface="Meiryo UI" panose="020B0604030504040204" pitchFamily="50" charset="-128"/>
              <a:ea typeface="Meiryo UI" panose="020B0604030504040204" pitchFamily="50" charset="-128"/>
            </a:endParaRPr>
          </a:p>
        </p:txBody>
      </p:sp>
      <p:sp>
        <p:nvSpPr>
          <p:cNvPr id="21" name="四角形: 角を丸くする 20">
            <a:extLst>
              <a:ext uri="{FF2B5EF4-FFF2-40B4-BE49-F238E27FC236}">
                <a16:creationId xmlns:a16="http://schemas.microsoft.com/office/drawing/2014/main" id="{BCCBB2C3-7E8C-4513-B5A3-ACF449EB89CA}"/>
              </a:ext>
            </a:extLst>
          </p:cNvPr>
          <p:cNvSpPr/>
          <p:nvPr/>
        </p:nvSpPr>
        <p:spPr>
          <a:xfrm>
            <a:off x="2002198" y="3599447"/>
            <a:ext cx="2033041" cy="1093406"/>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59" name="四角形: 角を丸くする 58">
            <a:extLst>
              <a:ext uri="{FF2B5EF4-FFF2-40B4-BE49-F238E27FC236}">
                <a16:creationId xmlns:a16="http://schemas.microsoft.com/office/drawing/2014/main" id="{3A9A6F43-7FFA-4EC0-A50B-8123FBAC0616}"/>
              </a:ext>
            </a:extLst>
          </p:cNvPr>
          <p:cNvSpPr/>
          <p:nvPr/>
        </p:nvSpPr>
        <p:spPr>
          <a:xfrm>
            <a:off x="5078835" y="3513841"/>
            <a:ext cx="2159300" cy="1272798"/>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 name="楕円 5"/>
          <p:cNvSpPr/>
          <p:nvPr/>
        </p:nvSpPr>
        <p:spPr>
          <a:xfrm>
            <a:off x="3062489" y="2663915"/>
            <a:ext cx="1356581" cy="682754"/>
          </a:xfrm>
          <a:prstGeom prst="ellipse">
            <a:avLst/>
          </a:prstGeom>
          <a:gradFill flip="none" rotWithShape="1">
            <a:gsLst>
              <a:gs pos="0">
                <a:schemeClr val="bg1"/>
              </a:gs>
              <a:gs pos="26000">
                <a:schemeClr val="accent6">
                  <a:lumMod val="60000"/>
                  <a:lumOff val="40000"/>
                </a:schemeClr>
              </a:gs>
              <a:gs pos="100000">
                <a:schemeClr val="accent6"/>
              </a:gs>
            </a:gsLst>
            <a:path path="circle">
              <a:fillToRect l="50000" t="50000" r="50000" b="50000"/>
            </a:path>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1" name="楕円 60"/>
          <p:cNvSpPr/>
          <p:nvPr/>
        </p:nvSpPr>
        <p:spPr>
          <a:xfrm>
            <a:off x="5120267" y="2675554"/>
            <a:ext cx="1220665" cy="593243"/>
          </a:xfrm>
          <a:prstGeom prst="ellipse">
            <a:avLst/>
          </a:prstGeom>
          <a:gradFill flip="none" rotWithShape="1">
            <a:gsLst>
              <a:gs pos="0">
                <a:schemeClr val="bg1"/>
              </a:gs>
              <a:gs pos="26000">
                <a:schemeClr val="accent6">
                  <a:lumMod val="60000"/>
                  <a:lumOff val="40000"/>
                </a:schemeClr>
              </a:gs>
              <a:gs pos="100000">
                <a:schemeClr val="accent6"/>
              </a:gs>
            </a:gsLst>
            <a:path path="circle">
              <a:fillToRect l="50000" t="50000" r="50000" b="50000"/>
            </a:path>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テキスト ボックス 59">
            <a:extLst>
              <a:ext uri="{FF2B5EF4-FFF2-40B4-BE49-F238E27FC236}">
                <a16:creationId xmlns:a16="http://schemas.microsoft.com/office/drawing/2014/main" id="{F0AA9DED-FF06-49B8-B860-B82CAADFD5BB}"/>
              </a:ext>
            </a:extLst>
          </p:cNvPr>
          <p:cNvSpPr txBox="1"/>
          <p:nvPr/>
        </p:nvSpPr>
        <p:spPr>
          <a:xfrm>
            <a:off x="3205664" y="4179180"/>
            <a:ext cx="603908" cy="194925"/>
          </a:xfrm>
          <a:prstGeom prst="rect">
            <a:avLst/>
          </a:prstGeom>
          <a:solidFill>
            <a:schemeClr val="bg1">
              <a:lumMod val="50000"/>
            </a:schemeClr>
          </a:solidFill>
          <a:ln w="22225">
            <a:noFill/>
          </a:ln>
        </p:spPr>
        <p:txBody>
          <a:bodyPr wrap="square" rtlCol="0">
            <a:spAutoFit/>
          </a:bodyPr>
          <a:lstStyle/>
          <a:p>
            <a:pPr algn="ctr">
              <a:lnSpc>
                <a:spcPts val="800"/>
              </a:lnSpc>
            </a:pPr>
            <a:r>
              <a:rPr lang="ja-JP" altLang="en-US" sz="900" b="1" dirty="0">
                <a:solidFill>
                  <a:schemeClr val="bg1"/>
                </a:solidFill>
                <a:latin typeface="Meiryo UI" panose="020B0604030504040204" pitchFamily="50" charset="-128"/>
                <a:ea typeface="Meiryo UI" panose="020B0604030504040204" pitchFamily="50" charset="-128"/>
              </a:rPr>
              <a:t>窓　口</a:t>
            </a:r>
            <a:endParaRPr kumimoji="1" lang="ja-JP" altLang="en-US" sz="900" b="1" dirty="0">
              <a:solidFill>
                <a:schemeClr val="bg1"/>
              </a:solidFill>
              <a:latin typeface="Meiryo UI" panose="020B0604030504040204" pitchFamily="50" charset="-128"/>
              <a:ea typeface="Meiryo UI" panose="020B0604030504040204" pitchFamily="50" charset="-128"/>
            </a:endParaRPr>
          </a:p>
        </p:txBody>
      </p:sp>
      <p:sp>
        <p:nvSpPr>
          <p:cNvPr id="62" name="テキスト ボックス 61">
            <a:extLst>
              <a:ext uri="{FF2B5EF4-FFF2-40B4-BE49-F238E27FC236}">
                <a16:creationId xmlns:a16="http://schemas.microsoft.com/office/drawing/2014/main" id="{4F5B6534-2866-4C79-83FB-B226BE699711}"/>
              </a:ext>
            </a:extLst>
          </p:cNvPr>
          <p:cNvSpPr txBox="1"/>
          <p:nvPr/>
        </p:nvSpPr>
        <p:spPr>
          <a:xfrm>
            <a:off x="7585232" y="4104075"/>
            <a:ext cx="664299" cy="194925"/>
          </a:xfrm>
          <a:prstGeom prst="rect">
            <a:avLst/>
          </a:prstGeom>
          <a:solidFill>
            <a:schemeClr val="bg1">
              <a:lumMod val="50000"/>
            </a:schemeClr>
          </a:solidFill>
          <a:ln w="22225">
            <a:noFill/>
          </a:ln>
        </p:spPr>
        <p:txBody>
          <a:bodyPr wrap="square" rtlCol="0">
            <a:spAutoFit/>
          </a:bodyPr>
          <a:lstStyle/>
          <a:p>
            <a:pPr algn="ctr">
              <a:lnSpc>
                <a:spcPts val="800"/>
              </a:lnSpc>
            </a:pPr>
            <a:r>
              <a:rPr lang="ja-JP" altLang="en-US" sz="900" b="1" dirty="0">
                <a:solidFill>
                  <a:schemeClr val="bg1"/>
                </a:solidFill>
                <a:latin typeface="Meiryo UI" panose="020B0604030504040204" pitchFamily="50" charset="-128"/>
                <a:ea typeface="Meiryo UI" panose="020B0604030504040204" pitchFamily="50" charset="-128"/>
              </a:rPr>
              <a:t>窓　口</a:t>
            </a:r>
            <a:endParaRPr kumimoji="1" lang="ja-JP" altLang="en-US" sz="900" b="1" dirty="0">
              <a:solidFill>
                <a:schemeClr val="bg1"/>
              </a:solidFill>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B57D0A48-C97C-4070-8752-1AE17B9E3AF7}"/>
              </a:ext>
            </a:extLst>
          </p:cNvPr>
          <p:cNvSpPr/>
          <p:nvPr/>
        </p:nvSpPr>
        <p:spPr>
          <a:xfrm>
            <a:off x="3057070" y="2727519"/>
            <a:ext cx="1387889" cy="672493"/>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rIns="36000" rtlCol="0" anchor="t"/>
          <a:lstStyle/>
          <a:p>
            <a:pPr algn="ctr"/>
            <a:r>
              <a:rPr lang="ja-JP" altLang="en-US" sz="10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コールセンターや</a:t>
            </a:r>
            <a:endParaRPr lang="en-US" altLang="ja-JP" sz="10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algn="ctr"/>
            <a:r>
              <a:rPr lang="ja-JP" altLang="en-US" sz="10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窓口</a:t>
            </a:r>
            <a:r>
              <a:rPr lang="ja-JP" altLang="en-US" sz="1000" spc="-1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電話・訪問</a:t>
            </a:r>
            <a:r>
              <a:rPr lang="ja-JP" altLang="en-US" sz="1000" spc="-1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への</a:t>
            </a:r>
            <a:endParaRPr lang="en-US" altLang="ja-JP" sz="10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algn="ctr"/>
            <a:r>
              <a:rPr lang="ja-JP" altLang="en-US" sz="10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相談が主</a:t>
            </a:r>
            <a:endParaRPr kumimoji="1" lang="ja-JP" altLang="en-US" sz="700" b="1" dirty="0">
              <a:solidFill>
                <a:schemeClr val="tx1"/>
              </a:solidFill>
              <a:latin typeface="ＭＳ ゴシック" panose="020B0609070205080204" pitchFamily="49" charset="-128"/>
              <a:ea typeface="ＭＳ ゴシック" panose="020B0609070205080204" pitchFamily="49" charset="-128"/>
            </a:endParaRPr>
          </a:p>
        </p:txBody>
      </p:sp>
      <p:sp>
        <p:nvSpPr>
          <p:cNvPr id="55" name="正方形/長方形 54">
            <a:extLst>
              <a:ext uri="{FF2B5EF4-FFF2-40B4-BE49-F238E27FC236}">
                <a16:creationId xmlns:a16="http://schemas.microsoft.com/office/drawing/2014/main" id="{BD70CACF-473C-4DD5-A376-F8BCEF112F25}"/>
              </a:ext>
            </a:extLst>
          </p:cNvPr>
          <p:cNvSpPr/>
          <p:nvPr/>
        </p:nvSpPr>
        <p:spPr>
          <a:xfrm>
            <a:off x="5033480" y="2762077"/>
            <a:ext cx="1387889" cy="672493"/>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rIns="36000" rtlCol="0" anchor="t"/>
          <a:lstStyle/>
          <a:p>
            <a:pPr algn="ctr"/>
            <a:r>
              <a:rPr lang="ja-JP" altLang="en-US" sz="10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簡易な質問は</a:t>
            </a:r>
          </a:p>
          <a:p>
            <a:pPr algn="ctr"/>
            <a:r>
              <a:rPr lang="ja-JP" altLang="en-US" sz="10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チャットボットで完結</a:t>
            </a:r>
            <a:r>
              <a:rPr lang="en-US" altLang="ja-JP" sz="10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p>
        </p:txBody>
      </p:sp>
    </p:spTree>
    <p:extLst>
      <p:ext uri="{BB962C8B-B14F-4D97-AF65-F5344CB8AC3E}">
        <p14:creationId xmlns:p14="http://schemas.microsoft.com/office/powerpoint/2010/main" val="1915890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5"/>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67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26670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2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13335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2" name="角丸四角形 11"/>
          <p:cNvSpPr/>
          <p:nvPr/>
        </p:nvSpPr>
        <p:spPr>
          <a:xfrm>
            <a:off x="228910" y="593685"/>
            <a:ext cx="8821395" cy="5741864"/>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AI</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RPA</a:t>
            </a:r>
            <a:r>
              <a:rPr kumimoji="1" lang="en-US" altLang="ja-JP" sz="1600" b="1" i="0" u="none" strike="noStrike" kern="1200" cap="none" spc="0" normalizeH="0" baseline="3000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を活用した業務の効率化　</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スマートシティ戦略部 デジタル行政推進課</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Rectangle 15"/>
          <p:cNvSpPr>
            <a:spLocks noChangeArrowheads="1"/>
          </p:cNvSpPr>
          <p:nvPr/>
        </p:nvSpPr>
        <p:spPr bwMode="auto">
          <a:xfrm>
            <a:off x="152400" y="152400"/>
            <a:ext cx="16903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667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26670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13335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63" name="正方形/長方形 62"/>
          <p:cNvSpPr/>
          <p:nvPr/>
        </p:nvSpPr>
        <p:spPr>
          <a:xfrm>
            <a:off x="153760" y="123691"/>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＜参考事例９＞</a:t>
            </a:r>
          </a:p>
        </p:txBody>
      </p:sp>
      <p:grpSp>
        <p:nvGrpSpPr>
          <p:cNvPr id="7" name="グループ化 6"/>
          <p:cNvGrpSpPr/>
          <p:nvPr/>
        </p:nvGrpSpPr>
        <p:grpSpPr>
          <a:xfrm>
            <a:off x="690948" y="3645997"/>
            <a:ext cx="3952074" cy="1462322"/>
            <a:chOff x="542660" y="4741581"/>
            <a:chExt cx="3952074" cy="1462322"/>
          </a:xfrm>
        </p:grpSpPr>
        <p:grpSp>
          <p:nvGrpSpPr>
            <p:cNvPr id="70" name="グループ化 69"/>
            <p:cNvGrpSpPr/>
            <p:nvPr/>
          </p:nvGrpSpPr>
          <p:grpSpPr>
            <a:xfrm>
              <a:off x="664025" y="4741581"/>
              <a:ext cx="3830709" cy="1462322"/>
              <a:chOff x="3296813" y="2528119"/>
              <a:chExt cx="3799348" cy="1406393"/>
            </a:xfrm>
          </p:grpSpPr>
          <p:grpSp>
            <p:nvGrpSpPr>
              <p:cNvPr id="83" name="グループ化 82"/>
              <p:cNvGrpSpPr/>
              <p:nvPr/>
            </p:nvGrpSpPr>
            <p:grpSpPr>
              <a:xfrm>
                <a:off x="3296813" y="2547753"/>
                <a:ext cx="3799348" cy="1164453"/>
                <a:chOff x="3008781" y="2562284"/>
                <a:chExt cx="4022839" cy="1164453"/>
              </a:xfrm>
            </p:grpSpPr>
            <p:pic>
              <p:nvPicPr>
                <p:cNvPr id="84" name="図 8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8867" y="2668075"/>
                  <a:ext cx="575012" cy="325207"/>
                </a:xfrm>
                <a:prstGeom prst="rect">
                  <a:avLst/>
                </a:prstGeom>
              </p:spPr>
            </p:pic>
            <p:pic>
              <p:nvPicPr>
                <p:cNvPr id="85" name="図 8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9942" y="2745443"/>
                  <a:ext cx="810001" cy="810000"/>
                </a:xfrm>
                <a:prstGeom prst="rect">
                  <a:avLst/>
                </a:prstGeom>
              </p:spPr>
            </p:pic>
            <p:pic>
              <p:nvPicPr>
                <p:cNvPr id="86" name="図 8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485775" y="3467537"/>
                  <a:ext cx="238256" cy="259200"/>
                </a:xfrm>
                <a:prstGeom prst="rect">
                  <a:avLst/>
                </a:prstGeom>
              </p:spPr>
            </p:pic>
            <p:pic>
              <p:nvPicPr>
                <p:cNvPr id="87" name="図 8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851275" y="3133362"/>
                  <a:ext cx="238256" cy="259200"/>
                </a:xfrm>
                <a:prstGeom prst="rect">
                  <a:avLst/>
                </a:prstGeom>
              </p:spPr>
            </p:pic>
            <p:pic>
              <p:nvPicPr>
                <p:cNvPr id="88" name="図 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1212" y="3090695"/>
                  <a:ext cx="291600" cy="388800"/>
                </a:xfrm>
                <a:prstGeom prst="rect">
                  <a:avLst/>
                </a:prstGeom>
              </p:spPr>
            </p:pic>
            <p:grpSp>
              <p:nvGrpSpPr>
                <p:cNvPr id="89" name="グループ化 88"/>
                <p:cNvGrpSpPr>
                  <a:grpSpLocks noChangeAspect="1"/>
                </p:cNvGrpSpPr>
                <p:nvPr/>
              </p:nvGrpSpPr>
              <p:grpSpPr>
                <a:xfrm>
                  <a:off x="5204226" y="3023338"/>
                  <a:ext cx="461653" cy="574479"/>
                  <a:chOff x="0" y="-626427"/>
                  <a:chExt cx="949902" cy="1182055"/>
                </a:xfrm>
              </p:grpSpPr>
              <p:pic>
                <p:nvPicPr>
                  <p:cNvPr id="100" name="図 9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6427"/>
                    <a:ext cx="949902" cy="1182055"/>
                  </a:xfrm>
                  <a:prstGeom prst="rect">
                    <a:avLst/>
                  </a:prstGeom>
                </p:spPr>
              </p:pic>
              <p:sp>
                <p:nvSpPr>
                  <p:cNvPr id="101" name="爆発 1 100"/>
                  <p:cNvSpPr/>
                  <p:nvPr/>
                </p:nvSpPr>
                <p:spPr>
                  <a:xfrm>
                    <a:off x="567171" y="-497408"/>
                    <a:ext cx="228601" cy="228600"/>
                  </a:xfrm>
                  <a:prstGeom prst="irregularSeal1">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02" name="爆発 1 101"/>
                  <p:cNvSpPr/>
                  <p:nvPr/>
                </p:nvSpPr>
                <p:spPr>
                  <a:xfrm>
                    <a:off x="433819" y="83617"/>
                    <a:ext cx="228601" cy="228600"/>
                  </a:xfrm>
                  <a:prstGeom prst="irregularSeal1">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03" name="爆発 1 102"/>
                  <p:cNvSpPr/>
                  <p:nvPr/>
                </p:nvSpPr>
                <p:spPr>
                  <a:xfrm>
                    <a:off x="233795" y="-316432"/>
                    <a:ext cx="228601" cy="228600"/>
                  </a:xfrm>
                  <a:prstGeom prst="irregularSeal1">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pic>
              <p:nvPicPr>
                <p:cNvPr id="90" name="図 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9348" y="3154035"/>
                  <a:ext cx="518400" cy="387761"/>
                </a:xfrm>
                <a:prstGeom prst="rect">
                  <a:avLst/>
                </a:prstGeom>
              </p:spPr>
            </p:pic>
            <p:sp>
              <p:nvSpPr>
                <p:cNvPr id="91" name="ホームベース 90"/>
                <p:cNvSpPr/>
                <p:nvPr/>
              </p:nvSpPr>
              <p:spPr>
                <a:xfrm>
                  <a:off x="4434541" y="3084968"/>
                  <a:ext cx="129615" cy="349549"/>
                </a:xfrm>
                <a:prstGeom prst="homePlat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92" name="ホームベース 91"/>
                <p:cNvSpPr/>
                <p:nvPr/>
              </p:nvSpPr>
              <p:spPr>
                <a:xfrm>
                  <a:off x="5055439" y="3083769"/>
                  <a:ext cx="129615" cy="349549"/>
                </a:xfrm>
                <a:prstGeom prst="homePlat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pic>
              <p:nvPicPr>
                <p:cNvPr id="93" name="図 9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86045" y="2955010"/>
                  <a:ext cx="545575" cy="680400"/>
                </a:xfrm>
                <a:prstGeom prst="rect">
                  <a:avLst/>
                </a:prstGeom>
              </p:spPr>
            </p:pic>
            <p:sp>
              <p:nvSpPr>
                <p:cNvPr id="94" name="ホームベース 93"/>
                <p:cNvSpPr/>
                <p:nvPr/>
              </p:nvSpPr>
              <p:spPr>
                <a:xfrm>
                  <a:off x="6362090" y="3094583"/>
                  <a:ext cx="129615" cy="349549"/>
                </a:xfrm>
                <a:prstGeom prst="homePlat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pic>
              <p:nvPicPr>
                <p:cNvPr id="95" name="図 9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1713" y="3106033"/>
                  <a:ext cx="518400" cy="387761"/>
                </a:xfrm>
                <a:prstGeom prst="rect">
                  <a:avLst/>
                </a:prstGeom>
              </p:spPr>
            </p:pic>
            <p:sp>
              <p:nvSpPr>
                <p:cNvPr id="96" name="雲形吹き出し 95"/>
                <p:cNvSpPr/>
                <p:nvPr/>
              </p:nvSpPr>
              <p:spPr>
                <a:xfrm>
                  <a:off x="4046622" y="2562284"/>
                  <a:ext cx="935703" cy="511637"/>
                </a:xfrm>
                <a:prstGeom prst="cloudCallout">
                  <a:avLst>
                    <a:gd name="adj1" fmla="val 25473"/>
                    <a:gd name="adj2" fmla="val 79962"/>
                  </a:avLst>
                </a:prstGeom>
                <a:noFill/>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p:txBody>
            </p:sp>
            <p:sp>
              <p:nvSpPr>
                <p:cNvPr id="97" name="テキスト ボックス 10"/>
                <p:cNvSpPr txBox="1"/>
                <p:nvPr/>
              </p:nvSpPr>
              <p:spPr>
                <a:xfrm>
                  <a:off x="4270355" y="2664139"/>
                  <a:ext cx="522922" cy="2492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ＡＩ</a:t>
                  </a:r>
                </a:p>
              </p:txBody>
            </p:sp>
            <p:sp>
              <p:nvSpPr>
                <p:cNvPr id="98" name="ホームベース 97"/>
                <p:cNvSpPr/>
                <p:nvPr/>
              </p:nvSpPr>
              <p:spPr>
                <a:xfrm>
                  <a:off x="5716904" y="3094583"/>
                  <a:ext cx="129615" cy="349549"/>
                </a:xfrm>
                <a:prstGeom prst="homePlat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pic>
              <p:nvPicPr>
                <p:cNvPr id="99" name="図 9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8781" y="3039521"/>
                  <a:ext cx="238256" cy="259200"/>
                </a:xfrm>
                <a:prstGeom prst="rect">
                  <a:avLst/>
                </a:prstGeom>
              </p:spPr>
            </p:pic>
          </p:grpSp>
          <p:sp>
            <p:nvSpPr>
              <p:cNvPr id="82" name="テキスト ボックス 81"/>
              <p:cNvSpPr txBox="1"/>
              <p:nvPr/>
            </p:nvSpPr>
            <p:spPr>
              <a:xfrm>
                <a:off x="5438036" y="3607017"/>
                <a:ext cx="1392846" cy="327495"/>
              </a:xfrm>
              <a:prstGeom prst="roundRect">
                <a:avLst/>
              </a:prstGeom>
              <a:ln w="12700"/>
            </p:spPr>
            <p:style>
              <a:lnRef idx="2">
                <a:schemeClr val="accent1"/>
              </a:lnRef>
              <a:fillRef idx="1">
                <a:schemeClr val="lt1"/>
              </a:fillRef>
              <a:effectRef idx="0">
                <a:schemeClr val="accent1"/>
              </a:effectRef>
              <a:fontRef idx="minor">
                <a:schemeClr val="dk1"/>
              </a:fontRef>
            </p:style>
            <p:txBody>
              <a:bodyPr wrap="square" lIns="36000" r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③　発言メモや音声データを使い、</a:t>
                </a:r>
                <a:endParaRPr kumimoji="1" lang="en-US" altLang="ja-JP"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　　</a:t>
                </a:r>
                <a:r>
                  <a:rPr lang="ja-JP" altLang="en-US" sz="700" dirty="0">
                    <a:solidFill>
                      <a:srgbClr val="1F497D"/>
                    </a:solidFill>
                    <a:latin typeface="Calibri"/>
                    <a:ea typeface="ＭＳ Ｐゴシック" panose="020B0600070205080204" pitchFamily="50" charset="-128"/>
                  </a:rPr>
                  <a:t> </a:t>
                </a: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誤変換を修正</a:t>
                </a:r>
              </a:p>
            </p:txBody>
          </p:sp>
          <p:sp>
            <p:nvSpPr>
              <p:cNvPr id="81" name="テキスト ボックス 80"/>
              <p:cNvSpPr txBox="1"/>
              <p:nvPr/>
            </p:nvSpPr>
            <p:spPr>
              <a:xfrm>
                <a:off x="5222156" y="2528119"/>
                <a:ext cx="1729684" cy="327495"/>
              </a:xfrm>
              <a:prstGeom prst="roundRect">
                <a:avLst/>
              </a:prstGeom>
              <a:ln w="12700"/>
            </p:spPr>
            <p:style>
              <a:lnRef idx="2">
                <a:schemeClr val="accent1"/>
              </a:lnRef>
              <a:fillRef idx="1">
                <a:schemeClr val="lt1"/>
              </a:fillRef>
              <a:effectRef idx="0">
                <a:schemeClr val="accent1"/>
              </a:effectRef>
              <a:fontRef idx="minor">
                <a:schemeClr val="dk1"/>
              </a:fontRef>
            </p:style>
            <p:txBody>
              <a:bodyPr wrap="square" lIns="36000" rIns="0" rtlCol="0" anchor="ctr" anchorCtr="0">
                <a:spAutoFit/>
              </a:bodyPr>
              <a:lstStyle>
                <a:defPPr>
                  <a:defRPr lang="ja-JP"/>
                </a:defPPr>
                <a:lvl1pPr>
                  <a:defRPr sz="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②  ・音声認識支援ツールによりテキスト化</a:t>
                </a:r>
                <a:endParaRPr kumimoji="1" lang="en-US" altLang="ja-JP"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　    ・辞書登録により変換率を向上</a:t>
                </a:r>
              </a:p>
            </p:txBody>
          </p:sp>
        </p:grpSp>
        <p:sp>
          <p:nvSpPr>
            <p:cNvPr id="74" name="テキスト ボックス 73"/>
            <p:cNvSpPr txBox="1"/>
            <p:nvPr/>
          </p:nvSpPr>
          <p:spPr>
            <a:xfrm>
              <a:off x="542660" y="4762710"/>
              <a:ext cx="89833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（導入後）</a:t>
              </a:r>
            </a:p>
          </p:txBody>
        </p:sp>
      </p:grpSp>
      <p:sp>
        <p:nvSpPr>
          <p:cNvPr id="6" name="角丸四角形 5"/>
          <p:cNvSpPr/>
          <p:nvPr/>
        </p:nvSpPr>
        <p:spPr>
          <a:xfrm>
            <a:off x="504421" y="1138314"/>
            <a:ext cx="4156030" cy="5040558"/>
          </a:xfrm>
          <a:prstGeom prst="roundRect">
            <a:avLst>
              <a:gd name="adj" fmla="val 4098"/>
            </a:avLst>
          </a:prstGeom>
          <a:noFill/>
          <a:ln/>
        </p:spPr>
        <p:style>
          <a:lnRef idx="2">
            <a:schemeClr val="accent1"/>
          </a:lnRef>
          <a:fillRef idx="1">
            <a:schemeClr val="lt1"/>
          </a:fillRef>
          <a:effectRef idx="0">
            <a:schemeClr val="accent1"/>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4" name="角丸四角形 103"/>
          <p:cNvSpPr/>
          <p:nvPr/>
        </p:nvSpPr>
        <p:spPr>
          <a:xfrm>
            <a:off x="4854239" y="1133745"/>
            <a:ext cx="3993236" cy="5040558"/>
          </a:xfrm>
          <a:prstGeom prst="roundRect">
            <a:avLst>
              <a:gd name="adj" fmla="val 3182"/>
            </a:avLst>
          </a:prstGeom>
          <a:noFill/>
          <a:ln/>
        </p:spPr>
        <p:style>
          <a:lnRef idx="2">
            <a:schemeClr val="accent1"/>
          </a:lnRef>
          <a:fillRef idx="1">
            <a:schemeClr val="lt1"/>
          </a:fillRef>
          <a:effectRef idx="0">
            <a:schemeClr val="accent1"/>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5" name="テキスト ボックス 104"/>
          <p:cNvSpPr txBox="1"/>
          <p:nvPr/>
        </p:nvSpPr>
        <p:spPr>
          <a:xfrm>
            <a:off x="4926866" y="1433701"/>
            <a:ext cx="3913713" cy="451749"/>
          </a:xfrm>
          <a:prstGeom prst="rect">
            <a:avLst/>
          </a:prstGeom>
          <a:noFill/>
          <a:ln>
            <a:noFill/>
          </a:ln>
        </p:spPr>
        <p:txBody>
          <a:bodyPr wrap="square" rtlCol="0">
            <a:noAutofit/>
          </a:bodyPr>
          <a:lstStyle/>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府職員がパソコン上で行っている単純な繰り返し作業を</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RPA</a:t>
            </a:r>
            <a:r>
              <a:rPr kumimoji="1" lang="en-US" altLang="ja-JP" sz="1050" b="0" i="0" u="none" strike="noStrike" kern="1200" cap="none" spc="0" normalizeH="0" baseline="3000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により自動化し、業務を効率化</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テキスト ボックス 105"/>
          <p:cNvSpPr txBox="1"/>
          <p:nvPr/>
        </p:nvSpPr>
        <p:spPr>
          <a:xfrm>
            <a:off x="5135880" y="4599130"/>
            <a:ext cx="1654542" cy="877143"/>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（適している業務）</a:t>
            </a:r>
            <a:endParaRPr kumimoji="1" lang="en-US" altLang="ja-JP"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・電子化済み　　　</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・定常的に発生する業務</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・判断基準が明確</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・承認行為がない</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07" name="表 106"/>
          <p:cNvGraphicFramePr>
            <a:graphicFrameLocks noGrp="1"/>
          </p:cNvGraphicFramePr>
          <p:nvPr>
            <p:extLst>
              <p:ext uri="{D42A27DB-BD31-4B8C-83A1-F6EECF244321}">
                <p14:modId xmlns:p14="http://schemas.microsoft.com/office/powerpoint/2010/main" val="3915771125"/>
              </p:ext>
            </p:extLst>
          </p:nvPr>
        </p:nvGraphicFramePr>
        <p:xfrm>
          <a:off x="5115667" y="2177400"/>
          <a:ext cx="3580088" cy="2331720"/>
        </p:xfrm>
        <a:graphic>
          <a:graphicData uri="http://schemas.openxmlformats.org/drawingml/2006/table">
            <a:tbl>
              <a:tblPr firstRow="1" bandRow="1">
                <a:tableStyleId>{5C22544A-7EE6-4342-B048-85BDC9FD1C3A}</a:tableStyleId>
              </a:tblPr>
              <a:tblGrid>
                <a:gridCol w="1064579">
                  <a:extLst>
                    <a:ext uri="{9D8B030D-6E8A-4147-A177-3AD203B41FA5}">
                      <a16:colId xmlns:a16="http://schemas.microsoft.com/office/drawing/2014/main" val="1638670621"/>
                    </a:ext>
                  </a:extLst>
                </a:gridCol>
                <a:gridCol w="2515509">
                  <a:extLst>
                    <a:ext uri="{9D8B030D-6E8A-4147-A177-3AD203B41FA5}">
                      <a16:colId xmlns:a16="http://schemas.microsoft.com/office/drawing/2014/main" val="696297022"/>
                    </a:ext>
                  </a:extLst>
                </a:gridCol>
              </a:tblGrid>
              <a:tr h="195049">
                <a:tc>
                  <a:txBody>
                    <a:bodyPr/>
                    <a:lstStyle/>
                    <a:p>
                      <a:pPr algn="ctr"/>
                      <a:r>
                        <a:rPr kumimoji="1" lang="ja-JP" altLang="en-US" sz="700" dirty="0">
                          <a:solidFill>
                            <a:schemeClr val="bg1"/>
                          </a:solidFill>
                          <a:latin typeface="メイリオ" panose="020B0604030504040204" pitchFamily="50" charset="-128"/>
                          <a:ea typeface="メイリオ" panose="020B0604030504040204" pitchFamily="50" charset="-128"/>
                        </a:rPr>
                        <a:t>業務名</a:t>
                      </a:r>
                    </a:p>
                  </a:txBody>
                  <a:tcPr/>
                </a:tc>
                <a:tc>
                  <a:txBody>
                    <a:bodyPr/>
                    <a:lstStyle/>
                    <a:p>
                      <a:pPr algn="ctr"/>
                      <a:r>
                        <a:rPr kumimoji="1" lang="ja-JP" altLang="en-US" sz="700" dirty="0">
                          <a:solidFill>
                            <a:schemeClr val="bg1"/>
                          </a:solidFill>
                          <a:latin typeface="メイリオ" panose="020B0604030504040204" pitchFamily="50" charset="-128"/>
                          <a:ea typeface="メイリオ" panose="020B0604030504040204" pitchFamily="50" charset="-128"/>
                        </a:rPr>
                        <a:t>業務内容</a:t>
                      </a:r>
                    </a:p>
                  </a:txBody>
                  <a:tcPr/>
                </a:tc>
                <a:extLst>
                  <a:ext uri="{0D108BD9-81ED-4DB2-BD59-A6C34878D82A}">
                    <a16:rowId xmlns:a16="http://schemas.microsoft.com/office/drawing/2014/main" val="3383648032"/>
                  </a:ext>
                </a:extLst>
              </a:tr>
              <a:tr h="1950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7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時間外集計報告業務　　　　　　 </a:t>
                      </a:r>
                      <a:endParaRPr kumimoji="1" lang="ja-JP" altLang="en-US" sz="700" b="0" dirty="0">
                        <a:solidFill>
                          <a:schemeClr val="tx1"/>
                        </a:solidFill>
                        <a:latin typeface="メイリオ" panose="020B0604030504040204" pitchFamily="50" charset="-128"/>
                        <a:ea typeface="メイリオ" panose="020B0604030504040204" pitchFamily="50" charset="-128"/>
                      </a:endParaRPr>
                    </a:p>
                  </a:txBody>
                  <a:tcPr anchor="ctr"/>
                </a:tc>
                <a:tc>
                  <a:txBody>
                    <a:bodyPr/>
                    <a:lstStyle/>
                    <a:p>
                      <a:r>
                        <a:rPr kumimoji="1" lang="ja-JP" altLang="en-US" sz="700" dirty="0">
                          <a:solidFill>
                            <a:schemeClr val="tx1"/>
                          </a:solidFill>
                          <a:latin typeface="メイリオ" panose="020B0604030504040204" pitchFamily="50" charset="-128"/>
                          <a:ea typeface="メイリオ" panose="020B0604030504040204" pitchFamily="50" charset="-128"/>
                        </a:rPr>
                        <a:t>システムから各職員の残業時間を抽出し、</a:t>
                      </a:r>
                      <a:r>
                        <a:rPr kumimoji="1" lang="en-US" altLang="ja-JP" sz="700" dirty="0">
                          <a:solidFill>
                            <a:schemeClr val="tx1"/>
                          </a:solidFill>
                          <a:latin typeface="メイリオ" panose="020B0604030504040204" pitchFamily="50" charset="-128"/>
                          <a:ea typeface="メイリオ" panose="020B0604030504040204" pitchFamily="50" charset="-128"/>
                        </a:rPr>
                        <a:t>Excel</a:t>
                      </a:r>
                      <a:r>
                        <a:rPr kumimoji="1" lang="ja-JP" altLang="en-US" sz="700" dirty="0">
                          <a:solidFill>
                            <a:schemeClr val="tx1"/>
                          </a:solidFill>
                          <a:latin typeface="メイリオ" panose="020B0604030504040204" pitchFamily="50" charset="-128"/>
                          <a:ea typeface="メイリオ" panose="020B0604030504040204" pitchFamily="50" charset="-128"/>
                        </a:rPr>
                        <a:t>で集計</a:t>
                      </a:r>
                    </a:p>
                  </a:txBody>
                  <a:tcPr anchor="ctr"/>
                </a:tc>
                <a:extLst>
                  <a:ext uri="{0D108BD9-81ED-4DB2-BD59-A6C34878D82A}">
                    <a16:rowId xmlns:a16="http://schemas.microsoft.com/office/drawing/2014/main" val="812519125"/>
                  </a:ext>
                </a:extLst>
              </a:tr>
              <a:tr h="300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700" strike="noStrike" dirty="0">
                          <a:solidFill>
                            <a:schemeClr val="tx1"/>
                          </a:solidFill>
                          <a:latin typeface="メイリオ" panose="020B0604030504040204" pitchFamily="50" charset="-128"/>
                          <a:ea typeface="メイリオ" panose="020B0604030504040204" pitchFamily="50" charset="-128"/>
                        </a:rPr>
                        <a:t>予防接種実施状況照会業務</a:t>
                      </a:r>
                      <a:endParaRPr kumimoji="1" lang="en-US" altLang="ja-JP" sz="7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strike="noStrike" dirty="0">
                          <a:solidFill>
                            <a:schemeClr val="tx1"/>
                          </a:solidFill>
                          <a:latin typeface="メイリオ" panose="020B0604030504040204" pitchFamily="50" charset="-128"/>
                          <a:ea typeface="メイリオ" panose="020B0604030504040204" pitchFamily="50" charset="-128"/>
                        </a:rPr>
                        <a:t>厚生労働省の予防接種実施状況調査における市町村の回答を集計する業務</a:t>
                      </a:r>
                    </a:p>
                  </a:txBody>
                  <a:tcPr anchor="ctr"/>
                </a:tc>
                <a:extLst>
                  <a:ext uri="{0D108BD9-81ED-4DB2-BD59-A6C34878D82A}">
                    <a16:rowId xmlns:a16="http://schemas.microsoft.com/office/drawing/2014/main" val="3693022547"/>
                  </a:ext>
                </a:extLst>
              </a:tr>
              <a:tr h="300076">
                <a:tc>
                  <a:txBody>
                    <a:bodyPr/>
                    <a:lstStyle/>
                    <a:p>
                      <a:r>
                        <a:rPr kumimoji="1" lang="ja-JP" altLang="en-US" sz="700" dirty="0">
                          <a:solidFill>
                            <a:schemeClr val="tx1"/>
                          </a:solidFill>
                          <a:latin typeface="メイリオ" panose="020B0604030504040204" pitchFamily="50" charset="-128"/>
                          <a:ea typeface="メイリオ" panose="020B0604030504040204" pitchFamily="50" charset="-128"/>
                        </a:rPr>
                        <a:t>決算統計に係る業務（府民文化部、商工労働部）</a:t>
                      </a:r>
                      <a:r>
                        <a:rPr kumimoji="1" lang="ja-JP" altLang="en-US" sz="700" baseline="0" dirty="0">
                          <a:solidFill>
                            <a:schemeClr val="tx1"/>
                          </a:solidFill>
                          <a:latin typeface="メイリオ" panose="020B0604030504040204" pitchFamily="50" charset="-128"/>
                          <a:ea typeface="メイリオ" panose="020B0604030504040204" pitchFamily="50" charset="-128"/>
                        </a:rPr>
                        <a:t>        </a:t>
                      </a:r>
                      <a:endParaRPr kumimoji="1" lang="ja-JP" altLang="en-US" sz="700" dirty="0">
                        <a:solidFill>
                          <a:schemeClr val="tx1"/>
                        </a:solidFill>
                        <a:latin typeface="メイリオ" panose="020B0604030504040204" pitchFamily="50" charset="-128"/>
                        <a:ea typeface="メイリオ" panose="020B0604030504040204" pitchFamily="50" charset="-128"/>
                      </a:endParaRPr>
                    </a:p>
                  </a:txBody>
                  <a:tcPr anchor="ctr"/>
                </a:tc>
                <a:tc>
                  <a:txBody>
                    <a:bodyPr/>
                    <a:lstStyle/>
                    <a:p>
                      <a:r>
                        <a:rPr kumimoji="1" lang="ja-JP" altLang="en-US" sz="700" dirty="0">
                          <a:solidFill>
                            <a:schemeClr val="tx1"/>
                          </a:solidFill>
                          <a:latin typeface="メイリオ" panose="020B0604030504040204" pitchFamily="50" charset="-128"/>
                          <a:ea typeface="メイリオ" panose="020B0604030504040204" pitchFamily="50" charset="-128"/>
                        </a:rPr>
                        <a:t>決算統計に係る提出書類の根拠資料（データ）の作成</a:t>
                      </a:r>
                    </a:p>
                  </a:txBody>
                  <a:tcPr anchor="ctr"/>
                </a:tc>
                <a:extLst>
                  <a:ext uri="{0D108BD9-81ED-4DB2-BD59-A6C34878D82A}">
                    <a16:rowId xmlns:a16="http://schemas.microsoft.com/office/drawing/2014/main" val="2234769576"/>
                  </a:ext>
                </a:extLst>
              </a:tr>
              <a:tr h="300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7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通勤経路検索</a:t>
                      </a:r>
                      <a:endParaRPr lang="en-US" altLang="ja-JP" sz="7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r>
                        <a:rPr kumimoji="1" lang="ja-JP" altLang="en-US" sz="700" strike="noStrike" dirty="0">
                          <a:solidFill>
                            <a:schemeClr val="tx1"/>
                          </a:solidFill>
                          <a:latin typeface="メイリオ" panose="020B0604030504040204" pitchFamily="50" charset="-128"/>
                          <a:ea typeface="メイリオ" panose="020B0604030504040204" pitchFamily="50" charset="-128"/>
                        </a:rPr>
                        <a:t>人事異動対象者について、異動先検討のための各拠点との通勤時間調査の自動化</a:t>
                      </a:r>
                    </a:p>
                  </a:txBody>
                  <a:tcPr anchor="ctr"/>
                </a:tc>
                <a:extLst>
                  <a:ext uri="{0D108BD9-81ED-4DB2-BD59-A6C34878D82A}">
                    <a16:rowId xmlns:a16="http://schemas.microsoft.com/office/drawing/2014/main" val="229992362"/>
                  </a:ext>
                </a:extLst>
              </a:tr>
              <a:tr h="300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7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自動車リサイクル検索</a:t>
                      </a:r>
                      <a:endParaRPr lang="en-US" altLang="ja-JP" sz="7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r>
                        <a:rPr kumimoji="1" lang="ja-JP" altLang="en-US" sz="700" strike="noStrike" dirty="0">
                          <a:solidFill>
                            <a:schemeClr val="tx1"/>
                          </a:solidFill>
                          <a:latin typeface="メイリオ" panose="020B0604030504040204" pitchFamily="50" charset="-128"/>
                          <a:ea typeface="メイリオ" panose="020B0604030504040204" pitchFamily="50" charset="-128"/>
                        </a:rPr>
                        <a:t>自動車リサイクルシステムの車両状況照会を確認する作業の自動化</a:t>
                      </a:r>
                    </a:p>
                  </a:txBody>
                  <a:tcPr anchor="ctr"/>
                </a:tc>
                <a:extLst>
                  <a:ext uri="{0D108BD9-81ED-4DB2-BD59-A6C34878D82A}">
                    <a16:rowId xmlns:a16="http://schemas.microsoft.com/office/drawing/2014/main" val="2856650560"/>
                  </a:ext>
                </a:extLst>
              </a:tr>
              <a:tr h="300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7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予診票送付業務</a:t>
                      </a:r>
                      <a:endParaRPr kumimoji="1" lang="en-US" altLang="ja-JP" sz="700" strike="noStrike" dirty="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strike="noStrike" dirty="0">
                          <a:solidFill>
                            <a:schemeClr val="tx1"/>
                          </a:solidFill>
                          <a:latin typeface="メイリオ" panose="020B0604030504040204" pitchFamily="50" charset="-128"/>
                          <a:ea typeface="メイリオ" panose="020B0604030504040204" pitchFamily="50" charset="-128"/>
                        </a:rPr>
                        <a:t>各医療機関向け</a:t>
                      </a:r>
                      <a:r>
                        <a:rPr kumimoji="1" lang="ja-JP" altLang="en-US" sz="7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新型コロナワクチン接種の</a:t>
                      </a:r>
                      <a:r>
                        <a:rPr kumimoji="1" lang="ja-JP" altLang="en-US" sz="700" strike="noStrike" dirty="0">
                          <a:solidFill>
                            <a:schemeClr val="tx1"/>
                          </a:solidFill>
                          <a:latin typeface="メイリオ" panose="020B0604030504040204" pitchFamily="50" charset="-128"/>
                          <a:ea typeface="メイリオ" panose="020B0604030504040204" pitchFamily="50" charset="-128"/>
                        </a:rPr>
                        <a:t>予診票送付用メール作成業務</a:t>
                      </a:r>
                      <a:endParaRPr kumimoji="1" lang="en-US" altLang="ja-JP" sz="700" strike="noStrike" dirty="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672143638"/>
                  </a:ext>
                </a:extLst>
              </a:tr>
              <a:tr h="300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700" strike="noStrike" dirty="0">
                          <a:solidFill>
                            <a:schemeClr val="tx1"/>
                          </a:solidFill>
                          <a:latin typeface="メイリオ" panose="020B0604030504040204" pitchFamily="50" charset="-128"/>
                          <a:ea typeface="メイリオ" panose="020B0604030504040204" pitchFamily="50" charset="-128"/>
                        </a:rPr>
                        <a:t>派遣調整業務</a:t>
                      </a:r>
                      <a:endParaRPr kumimoji="1" lang="en-US" altLang="ja-JP" sz="700" strike="noStrike" dirty="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strike="noStrike" dirty="0">
                          <a:solidFill>
                            <a:schemeClr val="tx1"/>
                          </a:solidFill>
                          <a:latin typeface="メイリオ" panose="020B0604030504040204" pitchFamily="50" charset="-128"/>
                          <a:ea typeface="メイリオ" panose="020B0604030504040204" pitchFamily="50" charset="-128"/>
                        </a:rPr>
                        <a:t>職員を派遣している団体へ通知するファイル、メール作成を自動化</a:t>
                      </a:r>
                      <a:endParaRPr kumimoji="1" lang="en-US" altLang="ja-JP" sz="700" strike="noStrike" dirty="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432359474"/>
                  </a:ext>
                </a:extLst>
              </a:tr>
            </a:tbl>
          </a:graphicData>
        </a:graphic>
      </p:graphicFrame>
      <p:sp>
        <p:nvSpPr>
          <p:cNvPr id="108" name="テキスト ボックス 107"/>
          <p:cNvSpPr txBox="1"/>
          <p:nvPr/>
        </p:nvSpPr>
        <p:spPr>
          <a:xfrm>
            <a:off x="6624214" y="4583329"/>
            <a:ext cx="2071542" cy="763127"/>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（効果）</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・作業時間の削減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・人為的ミスの防止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・人事異動時等の引継ぎの円滑化</a:t>
            </a:r>
          </a:p>
        </p:txBody>
      </p:sp>
      <p:sp>
        <p:nvSpPr>
          <p:cNvPr id="65" name="正方形/長方形 64"/>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16</a:t>
            </a:r>
          </a:p>
        </p:txBody>
      </p:sp>
      <p:sp>
        <p:nvSpPr>
          <p:cNvPr id="110" name="テキスト ボックス 109"/>
          <p:cNvSpPr txBox="1"/>
          <p:nvPr/>
        </p:nvSpPr>
        <p:spPr>
          <a:xfrm>
            <a:off x="4797025" y="1245732"/>
            <a:ext cx="4239403" cy="187969"/>
          </a:xfrm>
          <a:prstGeom prst="rect">
            <a:avLst/>
          </a:prstGeom>
          <a:noFill/>
          <a:ln>
            <a:noFill/>
          </a:ln>
        </p:spPr>
        <p:txBody>
          <a:bodyPr wrap="square" rtlCol="0">
            <a:noAutofit/>
          </a:bodyPr>
          <a:lstStyle/>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《RPA</a:t>
            </a:r>
            <a:r>
              <a:rPr kumimoji="1" lang="en-US" altLang="ja-JP" sz="1200" b="1" i="0" u="none" strike="noStrike" kern="1200" cap="none" spc="0" normalizeH="0" baseline="3000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を活用した庁内業務の効率化</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11" name="テキスト ボックス 110"/>
          <p:cNvSpPr txBox="1"/>
          <p:nvPr/>
        </p:nvSpPr>
        <p:spPr>
          <a:xfrm>
            <a:off x="530718" y="1226935"/>
            <a:ext cx="4239403" cy="208966"/>
          </a:xfrm>
          <a:prstGeom prst="rect">
            <a:avLst/>
          </a:prstGeom>
          <a:noFill/>
          <a:ln>
            <a:noFill/>
          </a:ln>
        </p:spPr>
        <p:txBody>
          <a:bodyPr wrap="square" rtlCol="0">
            <a:noAutofit/>
          </a:bodyPr>
          <a:lstStyle/>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音声認識技術（</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AI</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）を活用した議事録作成</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テキスト ボックス 58"/>
          <p:cNvSpPr txBox="1"/>
          <p:nvPr/>
        </p:nvSpPr>
        <p:spPr>
          <a:xfrm>
            <a:off x="401722" y="6383996"/>
            <a:ext cx="8203650" cy="375374"/>
          </a:xfrm>
          <a:prstGeom prst="rect">
            <a:avLst/>
          </a:prstGeom>
          <a:noFill/>
          <a:ln>
            <a:noFill/>
          </a:ln>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Robotic Process Automation</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の略。ソフトウェアロボットによる業務自動化の取組み。人が行うパソコン上の作業手順をソフトウェアロボットに覚えさせることで、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パソコン操作を自動化することができる</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（再掲）</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テキスト ボックス 59">
            <a:extLst>
              <a:ext uri="{FF2B5EF4-FFF2-40B4-BE49-F238E27FC236}">
                <a16:creationId xmlns:a16="http://schemas.microsoft.com/office/drawing/2014/main" id="{ECA54964-F874-4CCD-8ADE-87DC8BC5373E}"/>
              </a:ext>
            </a:extLst>
          </p:cNvPr>
          <p:cNvSpPr txBox="1"/>
          <p:nvPr/>
        </p:nvSpPr>
        <p:spPr>
          <a:xfrm>
            <a:off x="647433" y="1552031"/>
            <a:ext cx="3924567" cy="261171"/>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AI</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による音声認識技術を使い、議事録作成業務を効率化</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吹き出し: 角を丸めた四角形 4">
            <a:extLst>
              <a:ext uri="{FF2B5EF4-FFF2-40B4-BE49-F238E27FC236}">
                <a16:creationId xmlns:a16="http://schemas.microsoft.com/office/drawing/2014/main" id="{30DFBCC0-E894-467E-BAA9-009A1570903C}"/>
              </a:ext>
            </a:extLst>
          </p:cNvPr>
          <p:cNvSpPr/>
          <p:nvPr/>
        </p:nvSpPr>
        <p:spPr>
          <a:xfrm>
            <a:off x="935039" y="4783111"/>
            <a:ext cx="1588185" cy="417203"/>
          </a:xfrm>
          <a:prstGeom prst="wedgeRoundRectCallout">
            <a:avLst>
              <a:gd name="adj1" fmla="val -5169"/>
              <a:gd name="adj2" fmla="val 18092"/>
              <a:gd name="adj3" fmla="val 16667"/>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①  ・</a:t>
            </a:r>
            <a:r>
              <a:rPr kumimoji="1" lang="en-US" altLang="ja-JP"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IC</a:t>
            </a: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レコーダー等で音声を録音</a:t>
            </a:r>
            <a:endParaRPr kumimoji="1" lang="en-US" altLang="ja-JP"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       ・マイクにより音声認識率を向上</a:t>
            </a:r>
            <a:endParaRPr kumimoji="1" lang="en-US" altLang="ja-JP"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       ・ミキサーにより音声を集約</a:t>
            </a:r>
            <a:endPar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64" name="テキスト ボックス 63">
            <a:extLst>
              <a:ext uri="{FF2B5EF4-FFF2-40B4-BE49-F238E27FC236}">
                <a16:creationId xmlns:a16="http://schemas.microsoft.com/office/drawing/2014/main" id="{3A8401D5-72AB-4399-B8DF-9BFD41918A0A}"/>
              </a:ext>
            </a:extLst>
          </p:cNvPr>
          <p:cNvSpPr txBox="1"/>
          <p:nvPr/>
        </p:nvSpPr>
        <p:spPr>
          <a:xfrm>
            <a:off x="4897323" y="1919124"/>
            <a:ext cx="1726890" cy="205770"/>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05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05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年度活用事例）</a:t>
            </a:r>
            <a:endParaRPr kumimoji="1" lang="en-US" altLang="ja-JP" sz="105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テキスト ボックス 67">
            <a:extLst>
              <a:ext uri="{FF2B5EF4-FFF2-40B4-BE49-F238E27FC236}">
                <a16:creationId xmlns:a16="http://schemas.microsoft.com/office/drawing/2014/main" id="{2021763F-13FD-4F2B-910F-7C3C5F111C68}"/>
              </a:ext>
            </a:extLst>
          </p:cNvPr>
          <p:cNvSpPr txBox="1"/>
          <p:nvPr/>
        </p:nvSpPr>
        <p:spPr>
          <a:xfrm>
            <a:off x="5135880" y="5439750"/>
            <a:ext cx="3607288" cy="612934"/>
          </a:xfrm>
          <a:prstGeom prst="roundRect">
            <a:avLst>
              <a:gd name="adj" fmla="val 0"/>
            </a:avLst>
          </a:prstGeom>
          <a:ln/>
        </p:spPr>
        <p:style>
          <a:lnRef idx="1">
            <a:schemeClr val="accent1"/>
          </a:lnRef>
          <a:fillRef idx="2">
            <a:schemeClr val="accent1"/>
          </a:fillRef>
          <a:effectRef idx="1">
            <a:schemeClr val="accent1"/>
          </a:effectRef>
          <a:fontRef idx="minor">
            <a:schemeClr val="dk1"/>
          </a:fontRef>
        </p:style>
        <p:txBody>
          <a:bodyPr wrap="square" lIns="0" r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RPA</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活用実績（</a:t>
            </a: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R3</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利用業務数　　 ⇒</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7</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業</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概算削減効果　⇒　約</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1,300</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時間の削減</a:t>
            </a:r>
          </a:p>
        </p:txBody>
      </p:sp>
      <p:sp>
        <p:nvSpPr>
          <p:cNvPr id="69" name="テキスト ボックス 68">
            <a:extLst>
              <a:ext uri="{FF2B5EF4-FFF2-40B4-BE49-F238E27FC236}">
                <a16:creationId xmlns:a16="http://schemas.microsoft.com/office/drawing/2014/main" id="{72F80DAC-4FF7-420B-8841-B2995CC26606}"/>
              </a:ext>
            </a:extLst>
          </p:cNvPr>
          <p:cNvSpPr txBox="1"/>
          <p:nvPr/>
        </p:nvSpPr>
        <p:spPr>
          <a:xfrm>
            <a:off x="852652" y="5452028"/>
            <a:ext cx="3522901" cy="553998"/>
          </a:xfrm>
          <a:prstGeom prst="roundRect">
            <a:avLst>
              <a:gd name="adj" fmla="val 0"/>
            </a:avLst>
          </a:prstGeom>
          <a:ln/>
        </p:spPr>
        <p:style>
          <a:lnRef idx="1">
            <a:schemeClr val="accent1"/>
          </a:lnRef>
          <a:fillRef idx="2">
            <a:schemeClr val="accent1"/>
          </a:fillRef>
          <a:effectRef idx="1">
            <a:schemeClr val="accent1"/>
          </a:effectRef>
          <a:fontRef idx="minor">
            <a:schemeClr val="dk1"/>
          </a:fontRef>
        </p:style>
        <p:txBody>
          <a:bodyPr wrap="square" lIns="36000" r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議事録活用実績</a:t>
            </a:r>
            <a:r>
              <a:rPr kumimoji="1" lang="ja-JP" altLang="en-US" sz="1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R3.4</a:t>
            </a:r>
            <a:r>
              <a:rPr kumimoji="1" lang="ja-JP" altLang="en-US" sz="1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12</a:t>
            </a:r>
            <a:r>
              <a:rPr kumimoji="1" lang="ja-JP" altLang="en-US" sz="1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endParaRPr kumimoji="1" lang="en-US" altLang="ja-JP" sz="1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所属　⇒　</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185</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所属　</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概算削減効果　⇒　</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1,840</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時間</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の削減</a:t>
            </a:r>
          </a:p>
        </p:txBody>
      </p:sp>
      <p:grpSp>
        <p:nvGrpSpPr>
          <p:cNvPr id="9" name="グループ化 8"/>
          <p:cNvGrpSpPr/>
          <p:nvPr/>
        </p:nvGrpSpPr>
        <p:grpSpPr>
          <a:xfrm>
            <a:off x="707939" y="1880412"/>
            <a:ext cx="3658933" cy="1502420"/>
            <a:chOff x="657501" y="1892181"/>
            <a:chExt cx="3658933" cy="1502420"/>
          </a:xfrm>
        </p:grpSpPr>
        <p:grpSp>
          <p:nvGrpSpPr>
            <p:cNvPr id="3" name="グループ化 2"/>
            <p:cNvGrpSpPr/>
            <p:nvPr/>
          </p:nvGrpSpPr>
          <p:grpSpPr>
            <a:xfrm>
              <a:off x="657501" y="1892181"/>
              <a:ext cx="3658933" cy="1502420"/>
              <a:chOff x="533859" y="2845805"/>
              <a:chExt cx="4024653" cy="1689897"/>
            </a:xfrm>
          </p:grpSpPr>
          <p:sp>
            <p:nvSpPr>
              <p:cNvPr id="56" name="ホームベース 55"/>
              <p:cNvSpPr/>
              <p:nvPr/>
            </p:nvSpPr>
            <p:spPr>
              <a:xfrm rot="5400000">
                <a:off x="2414069" y="3074169"/>
                <a:ext cx="393970" cy="2529096"/>
              </a:xfrm>
              <a:prstGeom prst="homePlate">
                <a:avLst>
                  <a:gd name="adj" fmla="val 105217"/>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7" name="テキスト ボックス 56"/>
              <p:cNvSpPr txBox="1"/>
              <p:nvPr/>
            </p:nvSpPr>
            <p:spPr>
              <a:xfrm>
                <a:off x="1561512" y="4109855"/>
                <a:ext cx="2133643" cy="380801"/>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ＡＩの活用による働き方改革！</a:t>
                </a:r>
                <a:endParaRPr kumimoji="1" lang="en-US" altLang="ja-JP" sz="800" b="1"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（会議における事務負担の軽減）</a:t>
                </a:r>
              </a:p>
            </p:txBody>
          </p:sp>
          <p:grpSp>
            <p:nvGrpSpPr>
              <p:cNvPr id="2" name="グループ化 1"/>
              <p:cNvGrpSpPr/>
              <p:nvPr/>
            </p:nvGrpSpPr>
            <p:grpSpPr>
              <a:xfrm>
                <a:off x="533859" y="2845805"/>
                <a:ext cx="4024653" cy="1094361"/>
                <a:chOff x="533859" y="2845805"/>
                <a:chExt cx="4024653" cy="1094361"/>
              </a:xfrm>
            </p:grpSpPr>
            <p:grpSp>
              <p:nvGrpSpPr>
                <p:cNvPr id="49" name="グループ化 48"/>
                <p:cNvGrpSpPr/>
                <p:nvPr/>
              </p:nvGrpSpPr>
              <p:grpSpPr>
                <a:xfrm>
                  <a:off x="761697" y="3130167"/>
                  <a:ext cx="3796815" cy="809999"/>
                  <a:chOff x="761697" y="3705074"/>
                  <a:chExt cx="3796815" cy="809999"/>
                </a:xfrm>
              </p:grpSpPr>
              <p:pic>
                <p:nvPicPr>
                  <p:cNvPr id="51" name="図 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697" y="3705074"/>
                    <a:ext cx="810001" cy="809999"/>
                  </a:xfrm>
                  <a:prstGeom prst="rect">
                    <a:avLst/>
                  </a:prstGeom>
                </p:spPr>
              </p:pic>
              <p:pic>
                <p:nvPicPr>
                  <p:cNvPr id="52" name="図 5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53156" y="3799508"/>
                    <a:ext cx="453600" cy="565696"/>
                  </a:xfrm>
                  <a:prstGeom prst="rect">
                    <a:avLst/>
                  </a:prstGeom>
                </p:spPr>
              </p:pic>
              <p:sp>
                <p:nvSpPr>
                  <p:cNvPr id="50" name="テキスト ボックス 49"/>
                  <p:cNvSpPr txBox="1"/>
                  <p:nvPr/>
                </p:nvSpPr>
                <p:spPr>
                  <a:xfrm>
                    <a:off x="3013801" y="3741678"/>
                    <a:ext cx="1544711" cy="651118"/>
                  </a:xfrm>
                  <a:prstGeom prst="roundRect">
                    <a:avLst/>
                  </a:prstGeom>
                  <a:ln w="12700"/>
                </p:spPr>
                <p:style>
                  <a:lnRef idx="2">
                    <a:schemeClr val="accent1"/>
                  </a:lnRef>
                  <a:fillRef idx="1">
                    <a:schemeClr val="lt1"/>
                  </a:fillRef>
                  <a:effectRef idx="0">
                    <a:schemeClr val="accent1"/>
                  </a:effectRef>
                  <a:fontRef idx="minor">
                    <a:schemeClr val="dk1"/>
                  </a:fontRef>
                </p:style>
                <p:txBody>
                  <a:bodyPr wrap="square" lIns="36000" r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・会議中に職員が発言をメモとり</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・加えて後日ボイスレコーダーを</a:t>
                    </a:r>
                    <a:endParaRPr kumimoji="1" lang="en-US" altLang="ja-JP"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　聞きながら作成</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・所要時間は会議時間の</a:t>
                    </a:r>
                    <a:r>
                      <a:rPr kumimoji="1" lang="en-US" altLang="ja-JP"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3</a:t>
                    </a: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倍程度</a:t>
                    </a:r>
                  </a:p>
                </p:txBody>
              </p:sp>
            </p:grpSp>
            <p:sp>
              <p:nvSpPr>
                <p:cNvPr id="58" name="テキスト ボックス 57"/>
                <p:cNvSpPr txBox="1"/>
                <p:nvPr/>
              </p:nvSpPr>
              <p:spPr>
                <a:xfrm>
                  <a:off x="533859" y="2845805"/>
                  <a:ext cx="983062" cy="2856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（導入前）</a:t>
                  </a:r>
                </a:p>
              </p:txBody>
            </p:sp>
          </p:grpSp>
        </p:grpSp>
        <p:pic>
          <p:nvPicPr>
            <p:cNvPr id="8" name="図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19529" y="2265267"/>
              <a:ext cx="376755" cy="376755"/>
            </a:xfrm>
            <a:prstGeom prst="rect">
              <a:avLst/>
            </a:prstGeom>
          </p:spPr>
        </p:pic>
      </p:grpSp>
      <p:sp>
        <p:nvSpPr>
          <p:cNvPr id="62" name="ホームベース 61"/>
          <p:cNvSpPr/>
          <p:nvPr/>
        </p:nvSpPr>
        <p:spPr>
          <a:xfrm>
            <a:off x="2245287" y="2292441"/>
            <a:ext cx="123425" cy="363450"/>
          </a:xfrm>
          <a:prstGeom prst="homePlat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6" name="テキスト ボックス 65">
            <a:extLst>
              <a:ext uri="{FF2B5EF4-FFF2-40B4-BE49-F238E27FC236}">
                <a16:creationId xmlns:a16="http://schemas.microsoft.com/office/drawing/2014/main" id="{1C48134F-555F-496F-BB1C-BFAC307F146D}"/>
              </a:ext>
            </a:extLst>
          </p:cNvPr>
          <p:cNvSpPr txBox="1"/>
          <p:nvPr/>
        </p:nvSpPr>
        <p:spPr>
          <a:xfrm>
            <a:off x="7513274" y="5546611"/>
            <a:ext cx="1199413" cy="415858"/>
          </a:xfrm>
          <a:prstGeom prst="rect">
            <a:avLst/>
          </a:prstGeom>
          <a:ln w="12700">
            <a:solidFill>
              <a:schemeClr val="accent1">
                <a:shade val="95000"/>
                <a:satMod val="105000"/>
              </a:schemeClr>
            </a:solidFill>
            <a:prstDash val="sysDash"/>
          </a:ln>
        </p:spPr>
        <p:style>
          <a:lnRef idx="2">
            <a:schemeClr val="accent1"/>
          </a:lnRef>
          <a:fillRef idx="1">
            <a:schemeClr val="lt1"/>
          </a:fillRef>
          <a:effectRef idx="0">
            <a:schemeClr val="accent1"/>
          </a:effectRef>
          <a:fontRef idx="minor">
            <a:schemeClr val="dk1"/>
          </a:fontRef>
        </p:style>
        <p:txBody>
          <a:bodyPr wrap="none" lIns="36000" tIns="0" rIns="0" bIns="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rPr>
              <a:t>R1</a:t>
            </a:r>
            <a:r>
              <a:rPr kumimoji="1" lang="ja-JP" altLang="en-US" sz="800" b="1"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en-US" altLang="ja-JP" sz="800" b="1"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rPr>
              <a:t>R2</a:t>
            </a:r>
            <a:r>
              <a:rPr kumimoji="1" lang="ja-JP" altLang="en-US" sz="800" b="1"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rPr>
              <a:t>年度実績</a:t>
            </a:r>
            <a:r>
              <a:rPr lang="ja-JP" altLang="en-US" sz="800" b="1" dirty="0">
                <a:solidFill>
                  <a:srgbClr val="1F497D"/>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800" b="1"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rPr>
              <a:t>累計</a:t>
            </a:r>
            <a:r>
              <a:rPr lang="ja-JP" altLang="en-US" sz="800" b="1" dirty="0">
                <a:solidFill>
                  <a:srgbClr val="1F497D"/>
                </a:solidFill>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800" b="1"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1" dirty="0">
                <a:solidFill>
                  <a:srgbClr val="1F497D"/>
                </a:solidFill>
                <a:latin typeface="Meiryo UI" panose="020B0604030504040204" pitchFamily="50" charset="-128"/>
                <a:ea typeface="Meiryo UI" panose="020B0604030504040204" pitchFamily="50" charset="-128"/>
                <a:cs typeface="メイリオ" panose="020B0604030504040204" pitchFamily="50" charset="-128"/>
              </a:rPr>
              <a:t>　　</a:t>
            </a:r>
            <a:r>
              <a:rPr kumimoji="1" lang="en-US" altLang="ja-JP" sz="8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rPr>
              <a:t>14</a:t>
            </a:r>
            <a:r>
              <a:rPr kumimoji="1" lang="ja-JP" altLang="en-US" sz="8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rPr>
              <a:t>業務</a:t>
            </a:r>
            <a:endParaRPr kumimoji="1" lang="en-US" altLang="ja-JP" sz="8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rPr>
              <a:t> 　 約</a:t>
            </a:r>
            <a:r>
              <a:rPr kumimoji="1" lang="en-US" altLang="ja-JP" sz="8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rPr>
              <a:t>4,000</a:t>
            </a:r>
            <a:r>
              <a:rPr kumimoji="1" lang="ja-JP" altLang="en-US" sz="8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rPr>
              <a:t>時間</a:t>
            </a:r>
            <a:endParaRPr kumimoji="1" lang="en-US" altLang="ja-JP" sz="8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374475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06515" y="1632860"/>
            <a:ext cx="8805700" cy="2677656"/>
          </a:xfrm>
          <a:prstGeom prst="rect">
            <a:avLst/>
          </a:prstGeom>
          <a:noFill/>
          <a:ln>
            <a:noFill/>
          </a:ln>
        </p:spPr>
        <p:txBody>
          <a:bodyPr wrap="square" rtlCol="0">
            <a:spAutoFit/>
          </a:bodyPr>
          <a:lstStyle/>
          <a:p>
            <a:pPr marL="342900" indent="-342900" defTabSz="647700">
              <a:lnSpc>
                <a:spcPct val="150000"/>
              </a:lnSpc>
              <a:spcBef>
                <a:spcPct val="0"/>
              </a:spcBef>
              <a:tabLst>
                <a:tab pos="8256588" algn="r"/>
              </a:tabLst>
              <a:defRPr/>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ja-JP" sz="1600" b="1" dirty="0">
                <a:latin typeface="Meiryo UI" panose="020B0604030504040204" pitchFamily="50" charset="-128"/>
                <a:ea typeface="Meiryo UI" panose="020B0604030504040204" pitchFamily="50" charset="-128"/>
                <a:cs typeface="Meiryo UI" panose="020B0604030504040204" pitchFamily="50" charset="-128"/>
              </a:rPr>
              <a:t>はじめに</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p>
          <a:p>
            <a:pPr marL="342900" indent="-342900"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「大阪府行政経営の取組み」は、「行財政改革推進プラン（案）（平成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年度）」終了後も、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342900" indent="-342900"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「自律的で創造性を発揮する行財政運営体制の確立」に向けた改革の取組みを継続するため、毎年度の</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342900" indent="-342900"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府の取組みをまとめているものです。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府のみならず、府民・企業・市町村・国など、社会全体で課題解決する「新たな行政経営の取組み」と、</a:t>
            </a:r>
          </a:p>
          <a:p>
            <a:pPr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毎年度の予算査定、出資法人、公の施設の点検結果等を通じた「健全で規律ある行財政運営」を通じ</a:t>
            </a:r>
          </a:p>
          <a:p>
            <a:pPr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て、大阪府は、今後もたゆみない改革を進めていきます。</a:t>
            </a:r>
          </a:p>
        </p:txBody>
      </p:sp>
    </p:spTree>
    <p:extLst>
      <p:ext uri="{BB962C8B-B14F-4D97-AF65-F5344CB8AC3E}">
        <p14:creationId xmlns:p14="http://schemas.microsoft.com/office/powerpoint/2010/main" val="1036717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93206" y="413361"/>
            <a:ext cx="8913195" cy="6390711"/>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デジタル技術を活用した都市基盤施設の維持管理① </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都市整備部 </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事業管理室</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215505" y="8316"/>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10</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2" name="テキスト ボックス 11"/>
          <p:cNvSpPr txBox="1"/>
          <p:nvPr/>
        </p:nvSpPr>
        <p:spPr>
          <a:xfrm>
            <a:off x="739638" y="1667049"/>
            <a:ext cx="7997323" cy="627457"/>
          </a:xfrm>
          <a:prstGeom prst="rect">
            <a:avLst/>
          </a:prstGeom>
          <a:noFill/>
          <a:ln w="3175">
            <a:solidFill>
              <a:schemeClr val="tx1"/>
            </a:solidFill>
            <a:prstDash val="sysDash"/>
          </a:ln>
        </p:spPr>
        <p:txBody>
          <a:bodyPr wrap="square" rtlCol="0">
            <a:noAutofit/>
          </a:bodyPr>
          <a:lstStyle/>
          <a:p>
            <a:pPr marL="171450" indent="-171450">
              <a:buFont typeface="Wingdings" panose="05000000000000000000" pitchFamily="2" charset="2"/>
              <a:buChar char="Ø"/>
              <a:defRPr/>
            </a:pPr>
            <a:r>
              <a:rPr lang="ja-JP" altLang="en-US" sz="11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各施設の点検・診断結果や補修履歴等のデータをクラウド上で蓄積・一元管理することで、災害等での庁舎被害時のデータ喪失を防止し確実なデータ保存が可能。また、蓄積されたデータと長寿命化計画サブシステムを用い、施設の劣化予測や補修対策の検討に活用が可能。</a:t>
            </a:r>
            <a:endParaRPr lang="en-US" altLang="ja-JP" sz="1100" strike="sngStrike" dirty="0">
              <a:solidFill>
                <a:schemeClr val="tx2"/>
              </a:solidFill>
              <a:latin typeface="Meiryo UI" panose="020B0604030504040204" pitchFamily="50" charset="-128"/>
              <a:ea typeface="Meiryo UI" panose="020B0604030504040204" pitchFamily="50" charset="-128"/>
              <a:cs typeface="メイリオ" panose="020B0604030504040204" pitchFamily="50" charset="-128"/>
            </a:endParaRPr>
          </a:p>
          <a:p>
            <a:pPr marL="171450" lvl="0" indent="-171450">
              <a:buFont typeface="Wingdings" panose="05000000000000000000" pitchFamily="2" charset="2"/>
              <a:buChar char="Ø"/>
              <a:defRPr/>
            </a:pPr>
            <a:r>
              <a:rPr lang="ja-JP" altLang="en-US" sz="11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府内公共団体も低コストで共同利用が可能。　</a:t>
            </a:r>
            <a:endParaRPr lang="en-US" altLang="ja-JP" sz="12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551633" y="1192225"/>
            <a:ext cx="8346615" cy="434258"/>
          </a:xfrm>
          <a:prstGeom prst="rect">
            <a:avLst/>
          </a:prstGeom>
          <a:noFill/>
          <a:ln>
            <a:noFill/>
          </a:ln>
        </p:spPr>
        <p:txBody>
          <a:bodyPr wrap="square" rtlCol="0">
            <a:noAutofit/>
          </a:bodyPr>
          <a:lstStyle/>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高度経済成長期に大量かつ集中的に整備された道路や河川、港湾、公園などの都市基盤施設を良好な状態で将来世代に引き継ぐ</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ため、デジタル技術を活用し、効率的</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・効果的な維持管理を推進。</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26"/>
          <p:cNvSpPr txBox="1"/>
          <p:nvPr/>
        </p:nvSpPr>
        <p:spPr>
          <a:xfrm>
            <a:off x="296227" y="935427"/>
            <a:ext cx="5569975" cy="199052"/>
          </a:xfrm>
          <a:prstGeom prst="rect">
            <a:avLst/>
          </a:prstGeom>
          <a:noFill/>
          <a:ln>
            <a:noFill/>
          </a:ln>
        </p:spPr>
        <p:txBody>
          <a:bodyPr wrap="square" rtlCol="0">
            <a:no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大阪府都市基盤施設維持管理データベースシステム</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nvGrpSpPr>
          <p:cNvPr id="93" name="グループ化 92"/>
          <p:cNvGrpSpPr/>
          <p:nvPr/>
        </p:nvGrpSpPr>
        <p:grpSpPr>
          <a:xfrm>
            <a:off x="6899524" y="2528900"/>
            <a:ext cx="1956357" cy="1946017"/>
            <a:chOff x="291764" y="2693488"/>
            <a:chExt cx="2082916" cy="1706382"/>
          </a:xfrm>
        </p:grpSpPr>
        <p:sp>
          <p:nvSpPr>
            <p:cNvPr id="52" name="角丸四角形 51"/>
            <p:cNvSpPr/>
            <p:nvPr/>
          </p:nvSpPr>
          <p:spPr>
            <a:xfrm>
              <a:off x="291764" y="2834103"/>
              <a:ext cx="2082916" cy="1565767"/>
            </a:xfrm>
            <a:prstGeom prst="roundRect">
              <a:avLst>
                <a:gd name="adj" fmla="val 5747"/>
              </a:avLst>
            </a:prstGeom>
            <a:solidFill>
              <a:schemeClr val="tx2">
                <a:lumMod val="20000"/>
                <a:lumOff val="80000"/>
                <a:alpha val="80000"/>
              </a:schemeClr>
            </a:solidFill>
            <a:ln w="31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角丸四角形 53"/>
            <p:cNvSpPr/>
            <p:nvPr/>
          </p:nvSpPr>
          <p:spPr>
            <a:xfrm>
              <a:off x="305324" y="2693488"/>
              <a:ext cx="1774308" cy="260845"/>
            </a:xfrm>
            <a:prstGeom prst="roundRect">
              <a:avLst/>
            </a:prstGeom>
            <a:solidFill>
              <a:schemeClr val="accent1">
                <a:lumMod val="75000"/>
              </a:schemeClr>
            </a:solidFill>
            <a:ln>
              <a:noFill/>
            </a:ln>
            <a:scene3d>
              <a:camera prst="orthographicFront"/>
              <a:lightRig rig="threePt"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共有システム</a:t>
              </a:r>
              <a:endParaRPr kumimoji="1" lang="en-US" altLang="ja-JP"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Web</a:t>
              </a:r>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ブラウザ</a:t>
              </a: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では</a:t>
              </a:r>
              <a:r>
                <a:rPr kumimoji="1" lang="en-US" altLang="ja-JP"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103" name="直線コネクタ 102"/>
          <p:cNvCxnSpPr>
            <a:endCxn id="17" idx="3"/>
          </p:cNvCxnSpPr>
          <p:nvPr/>
        </p:nvCxnSpPr>
        <p:spPr>
          <a:xfrm flipH="1">
            <a:off x="6652738" y="2864933"/>
            <a:ext cx="63496" cy="83520"/>
          </a:xfrm>
          <a:prstGeom prst="line">
            <a:avLst/>
          </a:prstGeom>
          <a:ln w="12700">
            <a:solidFill>
              <a:srgbClr val="0070C0"/>
            </a:solidFill>
            <a:headEnd type="none" w="lg" len="lg"/>
            <a:tailEnd type="diamond" w="med" len="med"/>
          </a:ln>
        </p:spPr>
        <p:style>
          <a:lnRef idx="1">
            <a:schemeClr val="accent1"/>
          </a:lnRef>
          <a:fillRef idx="0">
            <a:schemeClr val="accent1"/>
          </a:fillRef>
          <a:effectRef idx="0">
            <a:schemeClr val="accent1"/>
          </a:effectRef>
          <a:fontRef idx="minor">
            <a:schemeClr val="tx1"/>
          </a:fontRef>
        </p:style>
      </p:cxnSp>
      <p:grpSp>
        <p:nvGrpSpPr>
          <p:cNvPr id="4" name="グループ化 3"/>
          <p:cNvGrpSpPr/>
          <p:nvPr/>
        </p:nvGrpSpPr>
        <p:grpSpPr>
          <a:xfrm>
            <a:off x="742492" y="2483895"/>
            <a:ext cx="6013659" cy="2014548"/>
            <a:chOff x="742492" y="2408119"/>
            <a:chExt cx="6013659" cy="2014548"/>
          </a:xfrm>
        </p:grpSpPr>
        <p:sp>
          <p:nvSpPr>
            <p:cNvPr id="6" name="正方形/長方形 5"/>
            <p:cNvSpPr/>
            <p:nvPr/>
          </p:nvSpPr>
          <p:spPr>
            <a:xfrm>
              <a:off x="742492" y="2408119"/>
              <a:ext cx="6013659" cy="2014548"/>
            </a:xfrm>
            <a:prstGeom prst="rect">
              <a:avLst/>
            </a:prstGeom>
            <a:solidFill>
              <a:schemeClr val="accent6">
                <a:lumMod val="60000"/>
                <a:lumOff val="4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endParaRPr kumimoji="1"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926595" y="2708920"/>
              <a:ext cx="1350150" cy="324000"/>
            </a:xfrm>
            <a:prstGeom prst="rect">
              <a:avLst/>
            </a:prstGeom>
            <a:solidFill>
              <a:schemeClr val="tx2"/>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b="1" dirty="0">
                  <a:solidFill>
                    <a:schemeClr val="bg1"/>
                  </a:solidFill>
                  <a:latin typeface="Meiryo UI" panose="020B0604030504040204" pitchFamily="50" charset="-128"/>
                  <a:ea typeface="Meiryo UI" panose="020B0604030504040204" pitchFamily="50" charset="-128"/>
                </a:rPr>
                <a:t>Web</a:t>
              </a:r>
              <a:r>
                <a:rPr lang="ja-JP" altLang="en-US" sz="900" b="1" dirty="0">
                  <a:solidFill>
                    <a:schemeClr val="bg1"/>
                  </a:solidFill>
                  <a:latin typeface="Meiryo UI" panose="020B0604030504040204" pitchFamily="50" charset="-128"/>
                  <a:ea typeface="Meiryo UI" panose="020B0604030504040204" pitchFamily="50" charset="-128"/>
                </a:rPr>
                <a:t>ブラウザ</a:t>
              </a:r>
              <a:endParaRPr lang="en-US" altLang="ja-JP" sz="900" b="1" dirty="0">
                <a:solidFill>
                  <a:schemeClr val="bg1"/>
                </a:solidFill>
                <a:latin typeface="Meiryo UI" panose="020B0604030504040204" pitchFamily="50" charset="-128"/>
                <a:ea typeface="Meiryo UI" panose="020B0604030504040204" pitchFamily="50" charset="-128"/>
              </a:endParaRPr>
            </a:p>
            <a:p>
              <a:pPr algn="ctr"/>
              <a:r>
                <a:rPr kumimoji="1" lang="ja-JP" altLang="en-US" sz="900" b="1" dirty="0">
                  <a:solidFill>
                    <a:schemeClr val="bg1"/>
                  </a:solidFill>
                  <a:latin typeface="Meiryo UI" panose="020B0604030504040204" pitchFamily="50" charset="-128"/>
                  <a:ea typeface="Meiryo UI" panose="020B0604030504040204" pitchFamily="50" charset="-128"/>
                </a:rPr>
                <a:t>（共有システム）</a:t>
              </a:r>
            </a:p>
          </p:txBody>
        </p:sp>
        <p:sp>
          <p:nvSpPr>
            <p:cNvPr id="17" name="正方形/長方形 16"/>
            <p:cNvSpPr/>
            <p:nvPr/>
          </p:nvSpPr>
          <p:spPr>
            <a:xfrm>
              <a:off x="2260738" y="2712434"/>
              <a:ext cx="4392000" cy="320486"/>
            </a:xfrm>
            <a:prstGeom prst="rect">
              <a:avLst/>
            </a:prstGeom>
            <a:solidFill>
              <a:schemeClr val="bg1"/>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900" dirty="0">
                  <a:solidFill>
                    <a:schemeClr val="tx2">
                      <a:lumMod val="50000"/>
                    </a:schemeClr>
                  </a:solidFill>
                  <a:latin typeface="Meiryo UI" panose="020B0604030504040204" pitchFamily="50" charset="-128"/>
                  <a:ea typeface="Meiryo UI" panose="020B0604030504040204" pitchFamily="50" charset="-128"/>
                </a:rPr>
                <a:t>インターネット回線</a:t>
              </a:r>
              <a:r>
                <a:rPr lang="ja-JP" altLang="en-US" sz="900" dirty="0">
                  <a:solidFill>
                    <a:schemeClr val="tx2">
                      <a:lumMod val="50000"/>
                    </a:schemeClr>
                  </a:solidFill>
                  <a:latin typeface="Meiryo UI" panose="020B0604030504040204" pitchFamily="50" charset="-128"/>
                  <a:ea typeface="Meiryo UI" panose="020B0604030504040204" pitchFamily="50" charset="-128"/>
                </a:rPr>
                <a:t>を通じて、施設データ、点検・補修履歴、地図情報、写真・図面</a:t>
              </a:r>
              <a:endParaRPr lang="en-US" altLang="ja-JP" sz="900" dirty="0">
                <a:solidFill>
                  <a:schemeClr val="tx2">
                    <a:lumMod val="50000"/>
                  </a:schemeClr>
                </a:solidFill>
                <a:latin typeface="Meiryo UI" panose="020B0604030504040204" pitchFamily="50" charset="-128"/>
                <a:ea typeface="Meiryo UI" panose="020B0604030504040204" pitchFamily="50" charset="-128"/>
              </a:endParaRPr>
            </a:p>
            <a:p>
              <a:r>
                <a:rPr lang="ja-JP" altLang="en-US" sz="900" dirty="0">
                  <a:solidFill>
                    <a:schemeClr val="tx2">
                      <a:lumMod val="50000"/>
                    </a:schemeClr>
                  </a:solidFill>
                  <a:latin typeface="Meiryo UI" panose="020B0604030504040204" pitchFamily="50" charset="-128"/>
                  <a:ea typeface="Meiryo UI" panose="020B0604030504040204" pitchFamily="50" charset="-128"/>
                </a:rPr>
                <a:t>等の閲覧等が可能</a:t>
              </a:r>
              <a:endParaRPr kumimoji="1" lang="ja-JP" altLang="en-US" sz="900" strike="sngStrike" dirty="0">
                <a:solidFill>
                  <a:schemeClr val="tx2">
                    <a:lumMod val="50000"/>
                  </a:schemeClr>
                </a:solidFill>
                <a:latin typeface="Meiryo UI" panose="020B0604030504040204" pitchFamily="50" charset="-128"/>
                <a:ea typeface="Meiryo UI" panose="020B0604030504040204" pitchFamily="50" charset="-128"/>
              </a:endParaRPr>
            </a:p>
          </p:txBody>
        </p:sp>
        <p:sp>
          <p:nvSpPr>
            <p:cNvPr id="18" name="正方形/長方形 17"/>
            <p:cNvSpPr/>
            <p:nvPr/>
          </p:nvSpPr>
          <p:spPr>
            <a:xfrm>
              <a:off x="926595" y="3113965"/>
              <a:ext cx="1350150" cy="324000"/>
            </a:xfrm>
            <a:prstGeom prst="rect">
              <a:avLst/>
            </a:prstGeom>
            <a:solidFill>
              <a:schemeClr val="tx2"/>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b="1" dirty="0">
                  <a:solidFill>
                    <a:schemeClr val="bg1"/>
                  </a:solidFill>
                  <a:latin typeface="Meiryo UI" panose="020B0604030504040204" pitchFamily="50" charset="-128"/>
                  <a:ea typeface="Meiryo UI" panose="020B0604030504040204" pitchFamily="50" charset="-128"/>
                </a:rPr>
                <a:t>長寿命化計画</a:t>
              </a:r>
              <a:endParaRPr lang="en-US" altLang="ja-JP" sz="900" b="1" dirty="0">
                <a:solidFill>
                  <a:schemeClr val="bg1"/>
                </a:solidFill>
                <a:latin typeface="Meiryo UI" panose="020B0604030504040204" pitchFamily="50" charset="-128"/>
                <a:ea typeface="Meiryo UI" panose="020B0604030504040204" pitchFamily="50" charset="-128"/>
              </a:endParaRPr>
            </a:p>
            <a:p>
              <a:pPr algn="ctr"/>
              <a:r>
                <a:rPr lang="ja-JP" altLang="en-US" sz="900" b="1" dirty="0">
                  <a:solidFill>
                    <a:schemeClr val="bg1"/>
                  </a:solidFill>
                  <a:latin typeface="Meiryo UI" panose="020B0604030504040204" pitchFamily="50" charset="-128"/>
                  <a:ea typeface="Meiryo UI" panose="020B0604030504040204" pitchFamily="50" charset="-128"/>
                </a:rPr>
                <a:t>サブシステム</a:t>
              </a:r>
              <a:endParaRPr kumimoji="1" lang="ja-JP" altLang="en-US" sz="900" b="1" dirty="0">
                <a:solidFill>
                  <a:schemeClr val="bg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926595" y="3526111"/>
              <a:ext cx="1350150" cy="324000"/>
            </a:xfrm>
            <a:prstGeom prst="rect">
              <a:avLst/>
            </a:prstGeom>
            <a:solidFill>
              <a:schemeClr val="tx2"/>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b="1" dirty="0">
                  <a:solidFill>
                    <a:schemeClr val="bg1"/>
                  </a:solidFill>
                  <a:latin typeface="Meiryo UI" panose="020B0604030504040204" pitchFamily="50" charset="-128"/>
                  <a:ea typeface="Meiryo UI" panose="020B0604030504040204" pitchFamily="50" charset="-128"/>
                </a:rPr>
                <a:t>現地調査</a:t>
              </a:r>
              <a:endParaRPr lang="en-US" altLang="ja-JP" sz="900" b="1" dirty="0">
                <a:solidFill>
                  <a:schemeClr val="bg1"/>
                </a:solidFill>
                <a:latin typeface="Meiryo UI" panose="020B0604030504040204" pitchFamily="50" charset="-128"/>
                <a:ea typeface="Meiryo UI" panose="020B0604030504040204" pitchFamily="50" charset="-128"/>
              </a:endParaRPr>
            </a:p>
            <a:p>
              <a:pPr algn="ctr"/>
              <a:r>
                <a:rPr lang="ja-JP" altLang="en-US" sz="900" b="1" dirty="0">
                  <a:solidFill>
                    <a:schemeClr val="bg1"/>
                  </a:solidFill>
                  <a:latin typeface="Meiryo UI" panose="020B0604030504040204" pitchFamily="50" charset="-128"/>
                  <a:ea typeface="Meiryo UI" panose="020B0604030504040204" pitchFamily="50" charset="-128"/>
                </a:rPr>
                <a:t>サブシステム</a:t>
              </a:r>
              <a:endParaRPr kumimoji="1" lang="ja-JP" altLang="en-US" sz="900" b="1" dirty="0">
                <a:solidFill>
                  <a:schemeClr val="bg1"/>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2257577" y="3113965"/>
              <a:ext cx="4392000" cy="323999"/>
            </a:xfrm>
            <a:prstGeom prst="rect">
              <a:avLst/>
            </a:prstGeom>
            <a:solidFill>
              <a:schemeClr val="bg1"/>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900" dirty="0">
                  <a:solidFill>
                    <a:schemeClr val="tx2">
                      <a:lumMod val="50000"/>
                    </a:schemeClr>
                  </a:solidFill>
                  <a:latin typeface="Meiryo UI" panose="020B0604030504040204" pitchFamily="50" charset="-128"/>
                  <a:ea typeface="Meiryo UI" panose="020B0604030504040204" pitchFamily="50" charset="-128"/>
                </a:rPr>
                <a:t>点検結果や補修履歴を基に、施設の劣化予測や</a:t>
              </a:r>
              <a:r>
                <a:rPr lang="ja-JP" altLang="en-US" sz="900" dirty="0">
                  <a:solidFill>
                    <a:schemeClr val="tx2">
                      <a:lumMod val="50000"/>
                    </a:schemeClr>
                  </a:solidFill>
                  <a:latin typeface="Meiryo UI" panose="020B0604030504040204" pitchFamily="50" charset="-128"/>
                  <a:ea typeface="Meiryo UI" panose="020B0604030504040204" pitchFamily="50" charset="-128"/>
                </a:rPr>
                <a:t>ライフサイクルコスト計算を行い、</a:t>
              </a:r>
              <a:endParaRPr lang="en-US" altLang="ja-JP" sz="900" dirty="0">
                <a:solidFill>
                  <a:schemeClr val="tx2">
                    <a:lumMod val="50000"/>
                  </a:schemeClr>
                </a:solidFill>
                <a:latin typeface="Meiryo UI" panose="020B0604030504040204" pitchFamily="50" charset="-128"/>
                <a:ea typeface="Meiryo UI" panose="020B0604030504040204" pitchFamily="50" charset="-128"/>
              </a:endParaRPr>
            </a:p>
            <a:p>
              <a:r>
                <a:rPr lang="ja-JP" altLang="en-US" sz="900" dirty="0">
                  <a:solidFill>
                    <a:schemeClr val="tx2">
                      <a:lumMod val="50000"/>
                    </a:schemeClr>
                  </a:solidFill>
                  <a:latin typeface="Meiryo UI" panose="020B0604030504040204" pitchFamily="50" charset="-128"/>
                  <a:ea typeface="Meiryo UI" panose="020B0604030504040204" pitchFamily="50" charset="-128"/>
                </a:rPr>
                <a:t>最適な補修計画の立案を支援</a:t>
              </a:r>
              <a:endParaRPr kumimoji="1" lang="ja-JP" altLang="en-US" sz="900" strike="sngStrike" dirty="0">
                <a:solidFill>
                  <a:schemeClr val="tx2">
                    <a:lumMod val="50000"/>
                  </a:schemeClr>
                </a:solidFill>
                <a:latin typeface="Meiryo UI" panose="020B0604030504040204" pitchFamily="50" charset="-128"/>
                <a:ea typeface="Meiryo UI" panose="020B0604030504040204" pitchFamily="50" charset="-128"/>
              </a:endParaRPr>
            </a:p>
          </p:txBody>
        </p:sp>
        <p:sp>
          <p:nvSpPr>
            <p:cNvPr id="25" name="正方形/長方形 24"/>
            <p:cNvSpPr/>
            <p:nvPr/>
          </p:nvSpPr>
          <p:spPr>
            <a:xfrm>
              <a:off x="2257577" y="3526111"/>
              <a:ext cx="4392000" cy="327604"/>
            </a:xfrm>
            <a:prstGeom prst="rect">
              <a:avLst/>
            </a:prstGeom>
            <a:solidFill>
              <a:schemeClr val="bg1"/>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chemeClr val="tx2">
                      <a:lumMod val="50000"/>
                    </a:schemeClr>
                  </a:solidFill>
                  <a:latin typeface="Meiryo UI" panose="020B0604030504040204" pitchFamily="50" charset="-128"/>
                  <a:ea typeface="Meiryo UI" panose="020B0604030504040204" pitchFamily="50" charset="-128"/>
                </a:rPr>
                <a:t>現地でタブレットを用いてシステムの閲覧ができ、タブレットで撮影した写真やコメント</a:t>
              </a:r>
              <a:endParaRPr lang="en-US" altLang="ja-JP" sz="900">
                <a:solidFill>
                  <a:schemeClr val="tx2">
                    <a:lumMod val="50000"/>
                  </a:schemeClr>
                </a:solidFill>
                <a:latin typeface="Meiryo UI" panose="020B0604030504040204" pitchFamily="50" charset="-128"/>
                <a:ea typeface="Meiryo UI" panose="020B0604030504040204" pitchFamily="50" charset="-128"/>
              </a:endParaRPr>
            </a:p>
            <a:p>
              <a:r>
                <a:rPr lang="ja-JP" altLang="en-US" sz="900">
                  <a:solidFill>
                    <a:schemeClr val="tx2">
                      <a:lumMod val="50000"/>
                    </a:schemeClr>
                  </a:solidFill>
                  <a:latin typeface="Meiryo UI" panose="020B0604030504040204" pitchFamily="50" charset="-128"/>
                  <a:ea typeface="Meiryo UI" panose="020B0604030504040204" pitchFamily="50" charset="-128"/>
                </a:rPr>
                <a:t>を</a:t>
              </a:r>
              <a:r>
                <a:rPr lang="ja-JP" altLang="en-US" sz="900" dirty="0">
                  <a:solidFill>
                    <a:schemeClr val="tx2">
                      <a:lumMod val="50000"/>
                    </a:schemeClr>
                  </a:solidFill>
                  <a:latin typeface="Meiryo UI" panose="020B0604030504040204" pitchFamily="50" charset="-128"/>
                  <a:ea typeface="Meiryo UI" panose="020B0604030504040204" pitchFamily="50" charset="-128"/>
                </a:rPr>
                <a:t>現地で共有システムに登録可能</a:t>
              </a:r>
              <a:endParaRPr kumimoji="1" lang="ja-JP" altLang="en-US" sz="900" dirty="0">
                <a:solidFill>
                  <a:schemeClr val="tx2">
                    <a:lumMod val="50000"/>
                  </a:schemeClr>
                </a:solidFill>
                <a:latin typeface="Meiryo UI" panose="020B0604030504040204" pitchFamily="50" charset="-128"/>
                <a:ea typeface="Meiryo UI" panose="020B0604030504040204" pitchFamily="50" charset="-128"/>
              </a:endParaRPr>
            </a:p>
          </p:txBody>
        </p:sp>
        <p:sp>
          <p:nvSpPr>
            <p:cNvPr id="78" name="フローチャート : 代替処理 52"/>
            <p:cNvSpPr/>
            <p:nvPr/>
          </p:nvSpPr>
          <p:spPr>
            <a:xfrm>
              <a:off x="6107570" y="2789157"/>
              <a:ext cx="504000" cy="1005894"/>
            </a:xfrm>
            <a:prstGeom prst="flowChartAlternateProcess">
              <a:avLst/>
            </a:prstGeom>
            <a:solidFill>
              <a:schemeClr val="accent6">
                <a:lumMod val="75000"/>
              </a:schemeClr>
            </a:solid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市町村</a:t>
              </a:r>
              <a:endParaRPr lang="en-US" altLang="ja-JP"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関係機関</a:t>
              </a:r>
              <a:endParaRPr kumimoji="1" lang="en-US" altLang="ja-JP"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935890" y="3959755"/>
              <a:ext cx="1350150" cy="324000"/>
            </a:xfrm>
            <a:prstGeom prst="rect">
              <a:avLst/>
            </a:prstGeom>
            <a:solidFill>
              <a:schemeClr val="tx2"/>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b="1" dirty="0">
                  <a:solidFill>
                    <a:schemeClr val="bg1"/>
                  </a:solidFill>
                  <a:latin typeface="Meiryo UI" panose="020B0604030504040204" pitchFamily="50" charset="-128"/>
                  <a:ea typeface="Meiryo UI" panose="020B0604030504040204" pitchFamily="50" charset="-128"/>
                </a:rPr>
                <a:t>台帳等データ作成</a:t>
              </a:r>
              <a:endParaRPr kumimoji="1" lang="en-US" altLang="ja-JP" sz="900" b="1" dirty="0">
                <a:solidFill>
                  <a:schemeClr val="bg1"/>
                </a:solidFill>
                <a:latin typeface="Meiryo UI" panose="020B0604030504040204" pitchFamily="50" charset="-128"/>
                <a:ea typeface="Meiryo UI" panose="020B0604030504040204" pitchFamily="50" charset="-128"/>
              </a:endParaRPr>
            </a:p>
            <a:p>
              <a:pPr algn="ctr"/>
              <a:r>
                <a:rPr kumimoji="1" lang="ja-JP" altLang="en-US" sz="900" b="1" dirty="0">
                  <a:solidFill>
                    <a:schemeClr val="bg1"/>
                  </a:solidFill>
                  <a:latin typeface="Meiryo UI" panose="020B0604030504040204" pitchFamily="50" charset="-128"/>
                  <a:ea typeface="Meiryo UI" panose="020B0604030504040204" pitchFamily="50" charset="-128"/>
                </a:rPr>
                <a:t>支援サブシステム</a:t>
              </a:r>
            </a:p>
          </p:txBody>
        </p:sp>
        <p:sp>
          <p:nvSpPr>
            <p:cNvPr id="26" name="正方形/長方形 25"/>
            <p:cNvSpPr/>
            <p:nvPr/>
          </p:nvSpPr>
          <p:spPr>
            <a:xfrm>
              <a:off x="2277923" y="3960087"/>
              <a:ext cx="4392000" cy="318991"/>
            </a:xfrm>
            <a:prstGeom prst="rect">
              <a:avLst/>
            </a:prstGeom>
            <a:solidFill>
              <a:schemeClr val="bg1"/>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900" dirty="0">
                  <a:solidFill>
                    <a:schemeClr val="tx2">
                      <a:lumMod val="50000"/>
                    </a:schemeClr>
                  </a:solidFill>
                  <a:latin typeface="Meiryo UI" panose="020B0604030504040204" pitchFamily="50" charset="-128"/>
                  <a:ea typeface="Meiryo UI" panose="020B0604030504040204" pitchFamily="50" charset="-128"/>
                </a:rPr>
                <a:t>受注業者が点検や補修工事の成果を作成・登録</a:t>
              </a:r>
            </a:p>
          </p:txBody>
        </p:sp>
        <p:sp>
          <p:nvSpPr>
            <p:cNvPr id="79" name="フローチャート : 代替処理 53"/>
            <p:cNvSpPr/>
            <p:nvPr/>
          </p:nvSpPr>
          <p:spPr>
            <a:xfrm>
              <a:off x="6102622" y="4018528"/>
              <a:ext cx="504000" cy="206796"/>
            </a:xfrm>
            <a:prstGeom prst="flowChartAlternateProcess">
              <a:avLst/>
            </a:prstGeom>
            <a:solidFill>
              <a:schemeClr val="accent6">
                <a:lumMod val="75000"/>
              </a:schemeClr>
            </a:solid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受注業者</a:t>
              </a:r>
              <a:endParaRPr kumimoji="1" lang="en-US" altLang="ja-JP"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16" name="角丸四角形 115"/>
          <p:cNvSpPr/>
          <p:nvPr/>
        </p:nvSpPr>
        <p:spPr>
          <a:xfrm>
            <a:off x="6979280" y="4059070"/>
            <a:ext cx="1957346" cy="384381"/>
          </a:xfrm>
          <a:prstGeom prst="roundRect">
            <a:avLst/>
          </a:prstGeom>
          <a:noFill/>
          <a:ln w="3175">
            <a:noFill/>
            <a:prstDash val="sysDash"/>
          </a:ln>
          <a:scene3d>
            <a:camera prst="orthographicFront"/>
            <a:lightRig rig="threePt" dir="t"/>
          </a:scene3d>
          <a:sp3d prstMaterial="plastic">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地図上で施設の位置や健全度が確認できる</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7" name="直線コネクタ 36"/>
          <p:cNvCxnSpPr/>
          <p:nvPr/>
        </p:nvCxnSpPr>
        <p:spPr>
          <a:xfrm flipH="1" flipV="1">
            <a:off x="6655110" y="3450662"/>
            <a:ext cx="318431" cy="1388082"/>
          </a:xfrm>
          <a:prstGeom prst="line">
            <a:avLst/>
          </a:prstGeom>
          <a:ln w="12700">
            <a:solidFill>
              <a:srgbClr val="0070C0"/>
            </a:solidFill>
            <a:headEnd type="none" w="lg" len="lg"/>
            <a:tailEnd type="diamond" w="med" len="med"/>
          </a:ln>
        </p:spPr>
        <p:style>
          <a:lnRef idx="1">
            <a:schemeClr val="accent1"/>
          </a:lnRef>
          <a:fillRef idx="0">
            <a:schemeClr val="accent1"/>
          </a:fillRef>
          <a:effectRef idx="0">
            <a:schemeClr val="accent1"/>
          </a:effectRef>
          <a:fontRef idx="minor">
            <a:schemeClr val="tx1"/>
          </a:fontRef>
        </p:style>
      </p:cxnSp>
      <p:sp>
        <p:nvSpPr>
          <p:cNvPr id="130" name="角丸四角形 129"/>
          <p:cNvSpPr/>
          <p:nvPr/>
        </p:nvSpPr>
        <p:spPr>
          <a:xfrm>
            <a:off x="775934" y="2494552"/>
            <a:ext cx="1432693" cy="304378"/>
          </a:xfrm>
          <a:prstGeom prst="roundRect">
            <a:avLst/>
          </a:prstGeom>
          <a:noFill/>
          <a:ln>
            <a:noFill/>
          </a:ln>
          <a:scene3d>
            <a:camera prst="orthographicFront"/>
            <a:lightRig rig="threePt" dir="t"/>
          </a:scene3d>
          <a:sp3d prstMaterial="plastic">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システムの概要</a:t>
            </a:r>
            <a:r>
              <a:rPr kumimoji="1" lang="en-US" altLang="ja-JP" sz="11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57" name="グループ化 156"/>
          <p:cNvGrpSpPr/>
          <p:nvPr/>
        </p:nvGrpSpPr>
        <p:grpSpPr>
          <a:xfrm>
            <a:off x="660645" y="3936750"/>
            <a:ext cx="5139523" cy="2747219"/>
            <a:chOff x="6022842" y="3973867"/>
            <a:chExt cx="5139523" cy="2747219"/>
          </a:xfrm>
        </p:grpSpPr>
        <p:grpSp>
          <p:nvGrpSpPr>
            <p:cNvPr id="110" name="グループ化 109"/>
            <p:cNvGrpSpPr/>
            <p:nvPr/>
          </p:nvGrpSpPr>
          <p:grpSpPr>
            <a:xfrm>
              <a:off x="6022842" y="3973867"/>
              <a:ext cx="5139523" cy="2747219"/>
              <a:chOff x="5274685" y="4201812"/>
              <a:chExt cx="4207410" cy="2339006"/>
            </a:xfrm>
          </p:grpSpPr>
          <p:cxnSp>
            <p:nvCxnSpPr>
              <p:cNvPr id="51" name="直線コネクタ 50"/>
              <p:cNvCxnSpPr>
                <a:stCxn id="50" idx="3"/>
              </p:cNvCxnSpPr>
              <p:nvPr/>
            </p:nvCxnSpPr>
            <p:spPr>
              <a:xfrm flipV="1">
                <a:off x="6781899" y="4201812"/>
                <a:ext cx="2700196" cy="797240"/>
              </a:xfrm>
              <a:prstGeom prst="line">
                <a:avLst/>
              </a:prstGeom>
              <a:ln w="12700">
                <a:solidFill>
                  <a:srgbClr val="0070C0"/>
                </a:solidFill>
                <a:headEnd type="none" w="lg" len="lg"/>
                <a:tailEnd type="diamond" w="med" len="med"/>
              </a:ln>
            </p:spPr>
            <p:style>
              <a:lnRef idx="1">
                <a:schemeClr val="accent1"/>
              </a:lnRef>
              <a:fillRef idx="0">
                <a:schemeClr val="accent1"/>
              </a:fillRef>
              <a:effectRef idx="0">
                <a:schemeClr val="accent1"/>
              </a:effectRef>
              <a:fontRef idx="minor">
                <a:schemeClr val="tx1"/>
              </a:fontRef>
            </p:style>
          </p:cxnSp>
          <p:sp>
            <p:nvSpPr>
              <p:cNvPr id="48" name="角丸四角形 47"/>
              <p:cNvSpPr/>
              <p:nvPr/>
            </p:nvSpPr>
            <p:spPr>
              <a:xfrm>
                <a:off x="5274685" y="4985510"/>
                <a:ext cx="2336131" cy="1523704"/>
              </a:xfrm>
              <a:prstGeom prst="roundRect">
                <a:avLst>
                  <a:gd name="adj" fmla="val 5747"/>
                </a:avLst>
              </a:prstGeom>
              <a:solidFill>
                <a:schemeClr val="tx2">
                  <a:lumMod val="20000"/>
                  <a:lumOff val="80000"/>
                  <a:alpha val="80000"/>
                </a:schemeClr>
              </a:solidFill>
              <a:ln w="31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Picture 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383364" y="5184737"/>
                <a:ext cx="1059950" cy="1077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62577" y="5171998"/>
                <a:ext cx="854647" cy="1102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角丸四角形 45"/>
              <p:cNvSpPr/>
              <p:nvPr/>
            </p:nvSpPr>
            <p:spPr>
              <a:xfrm>
                <a:off x="5341687" y="6212360"/>
                <a:ext cx="1155965" cy="328457"/>
              </a:xfrm>
              <a:prstGeom prst="roundRect">
                <a:avLst/>
              </a:prstGeom>
              <a:noFill/>
              <a:ln w="3175">
                <a:noFill/>
                <a:prstDash val="sysDash"/>
              </a:ln>
              <a:scene3d>
                <a:camera prst="orthographicFront"/>
                <a:lightRig rig="threePt" dir="t"/>
              </a:scene3d>
              <a:sp3d prstMaterial="plastic">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700"/>
                  </a:lnSpc>
                </a:pPr>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地図上で現在位置と施設の位置が確認できる</a:t>
                </a:r>
              </a:p>
            </p:txBody>
          </p:sp>
          <p:sp>
            <p:nvSpPr>
              <p:cNvPr id="47" name="角丸四角形 46"/>
              <p:cNvSpPr/>
              <p:nvPr/>
            </p:nvSpPr>
            <p:spPr>
              <a:xfrm>
                <a:off x="6551992" y="6212361"/>
                <a:ext cx="973488" cy="328457"/>
              </a:xfrm>
              <a:prstGeom prst="roundRect">
                <a:avLst/>
              </a:prstGeom>
              <a:noFill/>
              <a:ln w="3175">
                <a:noFill/>
                <a:prstDash val="sysDash"/>
              </a:ln>
              <a:scene3d>
                <a:camera prst="orthographicFront"/>
                <a:lightRig rig="threePt" dir="t"/>
              </a:scene3d>
              <a:sp3d prstMaterial="plastic">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700"/>
                  </a:lnSpc>
                </a:pPr>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撮影した写真やコメントを</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00"/>
                  </a:lnSpc>
                </a:pPr>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その場で登録でき</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る</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角丸四角形 49"/>
              <p:cNvSpPr/>
              <p:nvPr/>
            </p:nvSpPr>
            <p:spPr>
              <a:xfrm>
                <a:off x="5284718" y="4902129"/>
                <a:ext cx="1497182" cy="193846"/>
              </a:xfrm>
              <a:prstGeom prst="roundRect">
                <a:avLst/>
              </a:prstGeom>
              <a:solidFill>
                <a:schemeClr val="accent1">
                  <a:lumMod val="75000"/>
                </a:schemeClr>
              </a:solidFill>
              <a:ln>
                <a:noFill/>
              </a:ln>
              <a:scene3d>
                <a:camera prst="orthographicFront"/>
                <a:lightRig rig="threePt"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現地調査サブシステム</a:t>
                </a: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では</a:t>
                </a:r>
                <a:r>
                  <a:rPr kumimoji="1" lang="en-US" altLang="ja-JP"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33" name="四角形吹き出し 132"/>
            <p:cNvSpPr/>
            <p:nvPr/>
          </p:nvSpPr>
          <p:spPr>
            <a:xfrm>
              <a:off x="6976285" y="5892889"/>
              <a:ext cx="470605" cy="139205"/>
            </a:xfrm>
            <a:prstGeom prst="wedgeRectCallout">
              <a:avLst>
                <a:gd name="adj1" fmla="val -68795"/>
                <a:gd name="adj2" fmla="val 5428"/>
              </a:avLst>
            </a:prstGeom>
            <a:solidFill>
              <a:srgbClr val="BAFF97"/>
            </a:solidFill>
            <a:ln w="6350">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sz="700" kern="100" dirty="0">
                  <a:effectLst/>
                  <a:latin typeface="Meiryo UI" panose="020B0604030504040204" pitchFamily="50" charset="-128"/>
                  <a:ea typeface="Meiryo UI" panose="020B0604030504040204" pitchFamily="50" charset="-128"/>
                  <a:cs typeface="Meiryo UI" panose="020B0604030504040204" pitchFamily="50" charset="-128"/>
                </a:rPr>
                <a:t>現在位置</a:t>
              </a:r>
            </a:p>
          </p:txBody>
        </p:sp>
        <p:sp>
          <p:nvSpPr>
            <p:cNvPr id="134" name="四角形吹き出し 133"/>
            <p:cNvSpPr/>
            <p:nvPr/>
          </p:nvSpPr>
          <p:spPr>
            <a:xfrm>
              <a:off x="6931987" y="6113106"/>
              <a:ext cx="470605" cy="139205"/>
            </a:xfrm>
            <a:prstGeom prst="wedgeRectCallout">
              <a:avLst>
                <a:gd name="adj1" fmla="val -74867"/>
                <a:gd name="adj2" fmla="val -69838"/>
              </a:avLst>
            </a:prstGeom>
            <a:solidFill>
              <a:srgbClr val="BAFF97"/>
            </a:solidFill>
            <a:ln w="6350">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700" kern="100" dirty="0">
                  <a:latin typeface="Meiryo UI" panose="020B0604030504040204" pitchFamily="50" charset="-128"/>
                  <a:ea typeface="Meiryo UI" panose="020B0604030504040204" pitchFamily="50" charset="-128"/>
                  <a:cs typeface="Meiryo UI" panose="020B0604030504040204" pitchFamily="50" charset="-128"/>
                </a:rPr>
                <a:t>施設</a:t>
              </a:r>
              <a:r>
                <a:rPr lang="ja-JP" sz="700" kern="100" dirty="0">
                  <a:effectLst/>
                  <a:latin typeface="Meiryo UI" panose="020B0604030504040204" pitchFamily="50" charset="-128"/>
                  <a:ea typeface="Meiryo UI" panose="020B0604030504040204" pitchFamily="50" charset="-128"/>
                  <a:cs typeface="Meiryo UI" panose="020B0604030504040204" pitchFamily="50" charset="-128"/>
                </a:rPr>
                <a:t>位置</a:t>
              </a:r>
            </a:p>
          </p:txBody>
        </p:sp>
        <p:sp>
          <p:nvSpPr>
            <p:cNvPr id="135" name="四角形吹き出し 134"/>
            <p:cNvSpPr/>
            <p:nvPr/>
          </p:nvSpPr>
          <p:spPr>
            <a:xfrm>
              <a:off x="8252792" y="5661015"/>
              <a:ext cx="650282" cy="156349"/>
            </a:xfrm>
            <a:prstGeom prst="wedgeRectCallout">
              <a:avLst>
                <a:gd name="adj1" fmla="val -68795"/>
                <a:gd name="adj2" fmla="val 5428"/>
              </a:avLst>
            </a:prstGeom>
            <a:solidFill>
              <a:srgbClr val="BAFF97"/>
            </a:solidFill>
            <a:ln w="6350">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700" kern="100" dirty="0">
                  <a:effectLst/>
                  <a:latin typeface="Meiryo UI" panose="020B0604030504040204" pitchFamily="50" charset="-128"/>
                  <a:ea typeface="Meiryo UI" panose="020B0604030504040204" pitchFamily="50" charset="-128"/>
                  <a:cs typeface="Meiryo UI" panose="020B0604030504040204" pitchFamily="50" charset="-128"/>
                </a:rPr>
                <a:t>コメント登録</a:t>
              </a:r>
              <a:endParaRPr lang="ja-JP" sz="7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36" name="四角形吹き出し 135"/>
            <p:cNvSpPr/>
            <p:nvPr/>
          </p:nvSpPr>
          <p:spPr>
            <a:xfrm>
              <a:off x="8324032" y="5989702"/>
              <a:ext cx="632018" cy="151184"/>
            </a:xfrm>
            <a:prstGeom prst="wedgeRectCallout">
              <a:avLst>
                <a:gd name="adj1" fmla="val -69299"/>
                <a:gd name="adj2" fmla="val -67970"/>
              </a:avLst>
            </a:prstGeom>
            <a:solidFill>
              <a:srgbClr val="BAFF97"/>
            </a:solidFill>
            <a:ln w="6350">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700" kern="100" dirty="0">
                  <a:effectLst/>
                  <a:latin typeface="Meiryo UI" panose="020B0604030504040204" pitchFamily="50" charset="-128"/>
                  <a:ea typeface="Meiryo UI" panose="020B0604030504040204" pitchFamily="50" charset="-128"/>
                  <a:cs typeface="Meiryo UI" panose="020B0604030504040204" pitchFamily="50" charset="-128"/>
                </a:rPr>
                <a:t>写真を追加</a:t>
              </a:r>
              <a:endParaRPr lang="ja-JP" sz="7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56" name="グループ化 155"/>
          <p:cNvGrpSpPr/>
          <p:nvPr/>
        </p:nvGrpSpPr>
        <p:grpSpPr>
          <a:xfrm>
            <a:off x="3609081" y="4734145"/>
            <a:ext cx="5175587" cy="1890494"/>
            <a:chOff x="701570" y="4821165"/>
            <a:chExt cx="5175587" cy="1890494"/>
          </a:xfrm>
        </p:grpSpPr>
        <p:sp>
          <p:nvSpPr>
            <p:cNvPr id="36" name="角丸四角形 35"/>
            <p:cNvSpPr/>
            <p:nvPr/>
          </p:nvSpPr>
          <p:spPr>
            <a:xfrm>
              <a:off x="701570" y="4944243"/>
              <a:ext cx="5175587" cy="1767416"/>
            </a:xfrm>
            <a:prstGeom prst="roundRect">
              <a:avLst>
                <a:gd name="adj" fmla="val 5747"/>
              </a:avLst>
            </a:prstGeom>
            <a:solidFill>
              <a:schemeClr val="tx2">
                <a:lumMod val="20000"/>
                <a:lumOff val="80000"/>
                <a:alpha val="80000"/>
              </a:schemeClr>
            </a:solidFill>
            <a:ln w="31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図 3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68916" y="5993984"/>
              <a:ext cx="2681541" cy="513426"/>
            </a:xfrm>
            <a:prstGeom prst="rect">
              <a:avLst/>
            </a:prstGeom>
          </p:spPr>
        </p:pic>
        <p:pic>
          <p:nvPicPr>
            <p:cNvPr id="39"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16031" y="5170781"/>
              <a:ext cx="1799844" cy="868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042078" y="5060242"/>
              <a:ext cx="2745392" cy="753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角丸四角形 40"/>
            <p:cNvSpPr/>
            <p:nvPr/>
          </p:nvSpPr>
          <p:spPr>
            <a:xfrm>
              <a:off x="2961560" y="5795954"/>
              <a:ext cx="2833460" cy="225276"/>
            </a:xfrm>
            <a:prstGeom prst="roundRect">
              <a:avLst/>
            </a:prstGeom>
            <a:noFill/>
            <a:ln w="3175">
              <a:noFill/>
              <a:prstDash val="sysDash"/>
            </a:ln>
            <a:scene3d>
              <a:camera prst="orthographicFront"/>
              <a:lightRig rig="threePt" dir="t"/>
            </a:scene3d>
            <a:sp3d prstMaterial="plastic">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700"/>
                </a:lnSpc>
              </a:pPr>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予算シミュレーションができ、予算を平準化した計画の作成が</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できる</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角丸四角形 41"/>
            <p:cNvSpPr/>
            <p:nvPr/>
          </p:nvSpPr>
          <p:spPr>
            <a:xfrm>
              <a:off x="964988" y="6061455"/>
              <a:ext cx="1993703" cy="303955"/>
            </a:xfrm>
            <a:prstGeom prst="roundRect">
              <a:avLst/>
            </a:prstGeom>
            <a:noFill/>
            <a:ln w="3175">
              <a:noFill/>
              <a:prstDash val="sysDash"/>
            </a:ln>
            <a:scene3d>
              <a:camera prst="orthographicFront"/>
              <a:lightRig rig="threePt" dir="t"/>
            </a:scene3d>
            <a:sp3d prstMaterial="plastic">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施設毎の劣化予測ができ、</a:t>
              </a:r>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補修計画や更新計画の作成に</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活用することができる</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2977585" y="6486099"/>
              <a:ext cx="2833460" cy="225276"/>
            </a:xfrm>
            <a:prstGeom prst="roundRect">
              <a:avLst/>
            </a:prstGeom>
            <a:noFill/>
            <a:ln w="3175">
              <a:noFill/>
              <a:prstDash val="sysDash"/>
            </a:ln>
            <a:scene3d>
              <a:camera prst="orthographicFront"/>
              <a:lightRig rig="threePt" dir="t"/>
            </a:scene3d>
            <a:sp3d prstMaterial="plastic">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将来的な施設の健全度の推移がグラフ化できる</a:t>
              </a:r>
            </a:p>
          </p:txBody>
        </p:sp>
        <p:sp>
          <p:nvSpPr>
            <p:cNvPr id="49" name="角丸四角形 48"/>
            <p:cNvSpPr/>
            <p:nvPr/>
          </p:nvSpPr>
          <p:spPr>
            <a:xfrm>
              <a:off x="736950" y="4821165"/>
              <a:ext cx="2187679" cy="236763"/>
            </a:xfrm>
            <a:prstGeom prst="roundRect">
              <a:avLst/>
            </a:prstGeom>
            <a:solidFill>
              <a:schemeClr val="accent1">
                <a:lumMod val="75000"/>
              </a:schemeClr>
            </a:solidFill>
            <a:ln>
              <a:noFill/>
            </a:ln>
            <a:scene3d>
              <a:camera prst="orthographicFront"/>
              <a:lightRig rig="threePt"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長寿命化計画サブシステム</a:t>
              </a: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では</a:t>
              </a:r>
              <a:r>
                <a:rPr kumimoji="1" lang="en-US" altLang="ja-JP"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8" name="正方形/長方形 137"/>
            <p:cNvSpPr/>
            <p:nvPr/>
          </p:nvSpPr>
          <p:spPr>
            <a:xfrm>
              <a:off x="3123513" y="5758526"/>
              <a:ext cx="2663622" cy="5568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2011     </a:t>
              </a:r>
              <a:r>
                <a:rPr kumimoji="1" lang="ja-JP" altLang="en-US"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2016            2021            2026            2031            2036           2041            2046            2051             2056          2061 </a:t>
              </a:r>
              <a:endParaRPr kumimoji="1" lang="ja-JP" altLang="en-US"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正方形/長方形 138"/>
            <p:cNvSpPr/>
            <p:nvPr/>
          </p:nvSpPr>
          <p:spPr>
            <a:xfrm>
              <a:off x="3052702" y="5170940"/>
              <a:ext cx="129368" cy="57693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nSpc>
                  <a:spcPts val="447"/>
                </a:lnSpc>
              </a:pP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5,000</a:t>
              </a:r>
            </a:p>
            <a:p>
              <a:pPr>
                <a:lnSpc>
                  <a:spcPts val="447"/>
                </a:lnSpc>
              </a:pP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4,500</a:t>
              </a:r>
            </a:p>
            <a:p>
              <a:pPr>
                <a:lnSpc>
                  <a:spcPts val="447"/>
                </a:lnSpc>
              </a:pP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4,000</a:t>
              </a:r>
            </a:p>
            <a:p>
              <a:pPr>
                <a:lnSpc>
                  <a:spcPts val="447"/>
                </a:lnSpc>
              </a:pP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3,500</a:t>
              </a:r>
            </a:p>
            <a:p>
              <a:pPr>
                <a:lnSpc>
                  <a:spcPts val="447"/>
                </a:lnSpc>
              </a:pP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3.000</a:t>
              </a:r>
            </a:p>
            <a:p>
              <a:pPr>
                <a:lnSpc>
                  <a:spcPts val="447"/>
                </a:lnSpc>
              </a:pP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2,500</a:t>
              </a:r>
            </a:p>
            <a:p>
              <a:pPr>
                <a:lnSpc>
                  <a:spcPts val="447"/>
                </a:lnSpc>
              </a:pP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2,000</a:t>
              </a:r>
            </a:p>
            <a:p>
              <a:pPr>
                <a:lnSpc>
                  <a:spcPts val="447"/>
                </a:lnSpc>
              </a:pP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1,500</a:t>
              </a:r>
            </a:p>
            <a:p>
              <a:pPr>
                <a:lnSpc>
                  <a:spcPts val="447"/>
                </a:lnSpc>
              </a:pP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1,000</a:t>
              </a:r>
            </a:p>
            <a:p>
              <a:pPr>
                <a:lnSpc>
                  <a:spcPts val="447"/>
                </a:lnSpc>
              </a:pP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500</a:t>
              </a:r>
            </a:p>
            <a:p>
              <a:pPr>
                <a:lnSpc>
                  <a:spcPts val="447"/>
                </a:lnSpc>
              </a:pP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0</a:t>
              </a:r>
            </a:p>
          </p:txBody>
        </p:sp>
        <p:sp>
          <p:nvSpPr>
            <p:cNvPr id="140" name="正方形/長方形 139"/>
            <p:cNvSpPr/>
            <p:nvPr/>
          </p:nvSpPr>
          <p:spPr>
            <a:xfrm>
              <a:off x="1312826" y="5974222"/>
              <a:ext cx="1503049" cy="4898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0                                   20                                  40                              </a:t>
              </a:r>
              <a:endParaRPr kumimoji="1" lang="ja-JP" altLang="en-US"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 name="正方形/長方形 140"/>
            <p:cNvSpPr/>
            <p:nvPr/>
          </p:nvSpPr>
          <p:spPr>
            <a:xfrm>
              <a:off x="3129369" y="6064937"/>
              <a:ext cx="144655" cy="41447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100%</a:t>
              </a:r>
            </a:p>
            <a:p>
              <a:pPr algn="r">
                <a:lnSpc>
                  <a:spcPts val="300"/>
                </a:lnSpc>
              </a:pP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80%</a:t>
              </a: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60%</a:t>
              </a: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a:t>
              </a: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p>
          </p:txBody>
        </p:sp>
        <p:sp>
          <p:nvSpPr>
            <p:cNvPr id="142" name="正方形/長方形 141"/>
            <p:cNvSpPr/>
            <p:nvPr/>
          </p:nvSpPr>
          <p:spPr>
            <a:xfrm>
              <a:off x="3236358" y="6481610"/>
              <a:ext cx="2514099" cy="3435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2011   </a:t>
              </a:r>
              <a:r>
                <a:rPr kumimoji="1" lang="ja-JP" altLang="en-US"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2016         2021         2026         2031         2036         2041          2046          2051         2056         2061 </a:t>
              </a:r>
              <a:endParaRPr kumimoji="1" lang="ja-JP" altLang="en-US"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正方形/長方形 136"/>
            <p:cNvSpPr/>
            <p:nvPr/>
          </p:nvSpPr>
          <p:spPr>
            <a:xfrm>
              <a:off x="3071807" y="6032636"/>
              <a:ext cx="79083" cy="472947"/>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健全度分布</a:t>
              </a:r>
            </a:p>
          </p:txBody>
        </p:sp>
        <p:sp>
          <p:nvSpPr>
            <p:cNvPr id="143" name="正方形/長方形 142"/>
            <p:cNvSpPr/>
            <p:nvPr/>
          </p:nvSpPr>
          <p:spPr>
            <a:xfrm>
              <a:off x="5562671" y="6072229"/>
              <a:ext cx="38094" cy="41447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p>
          </p:txBody>
        </p:sp>
        <p:sp>
          <p:nvSpPr>
            <p:cNvPr id="144" name="正方形/長方形 143"/>
            <p:cNvSpPr/>
            <p:nvPr/>
          </p:nvSpPr>
          <p:spPr>
            <a:xfrm>
              <a:off x="5625902" y="6018860"/>
              <a:ext cx="79083" cy="472947"/>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健全度評価平均</a:t>
              </a:r>
            </a:p>
          </p:txBody>
        </p:sp>
        <p:sp>
          <p:nvSpPr>
            <p:cNvPr id="148" name="正方形/長方形 147"/>
            <p:cNvSpPr/>
            <p:nvPr/>
          </p:nvSpPr>
          <p:spPr>
            <a:xfrm>
              <a:off x="1264412" y="5170780"/>
              <a:ext cx="87914" cy="86131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5.0</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a:t>
              </a:r>
            </a:p>
            <a:p>
              <a:pPr algn="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p>
            <a:p>
              <a:pPr algn="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p>
            <a:p>
              <a:pPr algn="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0.0</a:t>
              </a:r>
            </a:p>
          </p:txBody>
        </p:sp>
        <p:sp>
          <p:nvSpPr>
            <p:cNvPr id="149" name="正方形/長方形 148"/>
            <p:cNvSpPr/>
            <p:nvPr/>
          </p:nvSpPr>
          <p:spPr>
            <a:xfrm>
              <a:off x="1008145" y="5178040"/>
              <a:ext cx="252849" cy="85405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A(70-100)</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B(60-70)</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C(50-60)</a:t>
              </a:r>
            </a:p>
            <a:p>
              <a:pPr algn="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D(40-50)</a:t>
              </a:r>
            </a:p>
            <a:p>
              <a:pPr algn="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E(0-40)</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3" name="正方形/長方形 12"/>
          <p:cNvSpPr/>
          <p:nvPr/>
        </p:nvSpPr>
        <p:spPr>
          <a:xfrm>
            <a:off x="8411434" y="6516162"/>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17</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65" name="直線コネクタ 64"/>
          <p:cNvCxnSpPr>
            <a:stCxn id="54" idx="1"/>
          </p:cNvCxnSpPr>
          <p:nvPr/>
        </p:nvCxnSpPr>
        <p:spPr>
          <a:xfrm flipH="1">
            <a:off x="6606041" y="2677639"/>
            <a:ext cx="306219" cy="281470"/>
          </a:xfrm>
          <a:prstGeom prst="line">
            <a:avLst/>
          </a:prstGeom>
          <a:ln w="12700">
            <a:solidFill>
              <a:srgbClr val="0070C0"/>
            </a:solidFill>
            <a:headEnd type="none" w="lg" len="lg"/>
            <a:tailEnd type="diamond" w="med" len="med"/>
          </a:ln>
        </p:spPr>
        <p:style>
          <a:lnRef idx="1">
            <a:schemeClr val="accent1"/>
          </a:lnRef>
          <a:fillRef idx="0">
            <a:schemeClr val="accent1"/>
          </a:fillRef>
          <a:effectRef idx="0">
            <a:schemeClr val="accent1"/>
          </a:effectRef>
          <a:fontRef idx="minor">
            <a:schemeClr val="tx1"/>
          </a:fontRef>
        </p:style>
      </p:cxnSp>
      <p:pic>
        <p:nvPicPr>
          <p:cNvPr id="61"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8446" t="45942" r="21519" b="28874"/>
          <a:stretch/>
        </p:blipFill>
        <p:spPr bwMode="auto">
          <a:xfrm>
            <a:off x="6971533" y="2922303"/>
            <a:ext cx="1837166" cy="1229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4940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729A9E2E-7F78-4075-BC2A-B56D26E84535}"/>
              </a:ext>
            </a:extLst>
          </p:cNvPr>
          <p:cNvSpPr/>
          <p:nvPr/>
        </p:nvSpPr>
        <p:spPr>
          <a:xfrm>
            <a:off x="93206" y="413362"/>
            <a:ext cx="8913195" cy="601200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デジタル技術を活用した都市基盤施設の維持管理② </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都市整備部 </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事業管理室</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a:extLst>
              <a:ext uri="{FF2B5EF4-FFF2-40B4-BE49-F238E27FC236}">
                <a16:creationId xmlns:a16="http://schemas.microsoft.com/office/drawing/2014/main" id="{8AC5C1CE-DE9C-4504-8F35-E02F4FF4BED6}"/>
              </a:ext>
            </a:extLst>
          </p:cNvPr>
          <p:cNvSpPr/>
          <p:nvPr/>
        </p:nvSpPr>
        <p:spPr>
          <a:xfrm>
            <a:off x="215505" y="8316"/>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11</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4" name="テキスト ボックス 3">
            <a:extLst>
              <a:ext uri="{FF2B5EF4-FFF2-40B4-BE49-F238E27FC236}">
                <a16:creationId xmlns:a16="http://schemas.microsoft.com/office/drawing/2014/main" id="{CA5047B7-A504-4D5E-8733-7D9DC21ECACD}"/>
              </a:ext>
            </a:extLst>
          </p:cNvPr>
          <p:cNvSpPr txBox="1"/>
          <p:nvPr/>
        </p:nvSpPr>
        <p:spPr>
          <a:xfrm>
            <a:off x="393404" y="953725"/>
            <a:ext cx="3458516" cy="264938"/>
          </a:xfrm>
          <a:prstGeom prst="rect">
            <a:avLst/>
          </a:prstGeom>
          <a:noFill/>
          <a:ln>
            <a:noFill/>
          </a:ln>
        </p:spPr>
        <p:txBody>
          <a:bodyPr wrap="square" rtlCol="0">
            <a:no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大阪府道路･河川･公園通報システム</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5" name="テキスト ボックス 4">
            <a:extLst>
              <a:ext uri="{FF2B5EF4-FFF2-40B4-BE49-F238E27FC236}">
                <a16:creationId xmlns:a16="http://schemas.microsoft.com/office/drawing/2014/main" id="{0AFFF47D-62C0-406E-835D-EEC2B4E0A2E1}"/>
              </a:ext>
            </a:extLst>
          </p:cNvPr>
          <p:cNvSpPr txBox="1"/>
          <p:nvPr/>
        </p:nvSpPr>
        <p:spPr>
          <a:xfrm>
            <a:off x="522094" y="1268429"/>
            <a:ext cx="8258045" cy="415094"/>
          </a:xfrm>
          <a:prstGeom prst="rect">
            <a:avLst/>
          </a:prstGeom>
          <a:noFill/>
          <a:ln>
            <a:noFill/>
          </a:ln>
        </p:spPr>
        <p:txBody>
          <a:bodyPr wrap="square" rtlCol="0">
            <a:noAutofit/>
          </a:bodyPr>
          <a:lstStyle/>
          <a:p>
            <a:pP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道路の損傷などの不具合に関して、府民の皆さまから簡単に通報いただけるよう、</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LINE</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を活用した</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時間通報が</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可能なシステムを運用。</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四角形: 角を丸くする 10">
            <a:extLst>
              <a:ext uri="{FF2B5EF4-FFF2-40B4-BE49-F238E27FC236}">
                <a16:creationId xmlns:a16="http://schemas.microsoft.com/office/drawing/2014/main" id="{45D155AC-53C2-4E8A-BFBB-74DD715056D1}"/>
              </a:ext>
            </a:extLst>
          </p:cNvPr>
          <p:cNvSpPr/>
          <p:nvPr/>
        </p:nvSpPr>
        <p:spPr>
          <a:xfrm>
            <a:off x="6822250" y="2513451"/>
            <a:ext cx="2054280" cy="2364736"/>
          </a:xfrm>
          <a:prstGeom prst="roundRect">
            <a:avLst>
              <a:gd name="adj" fmla="val 5766"/>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71450" indent="-171450">
              <a:lnSpc>
                <a:spcPts val="1300"/>
              </a:lnSpc>
              <a:buFont typeface="Wingdings" panose="05000000000000000000" pitchFamily="2" charset="2"/>
              <a:buChar char="ü"/>
            </a:pP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lnSpc>
                <a:spcPts val="1300"/>
              </a:lnSpc>
              <a:buFont typeface="Wingdings" panose="05000000000000000000" pitchFamily="2" charset="2"/>
              <a:buChar char="ü"/>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道路施設の不具合に関する</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300"/>
              </a:lnSpc>
            </a:pP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府民からの通報は年間約</a:t>
            </a:r>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300"/>
              </a:lnSpc>
            </a:pP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1</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万件</a:t>
            </a: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（主に電話や窓口対応）</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300"/>
              </a:lnSpc>
            </a:pP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300"/>
              </a:lnSpc>
            </a:pP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300"/>
              </a:lnSpc>
            </a:pP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lnSpc>
                <a:spcPts val="1300"/>
              </a:lnSpc>
              <a:buFont typeface="Wingdings" panose="05000000000000000000" pitchFamily="2" charset="2"/>
              <a:buChar char="ü"/>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府民が電話で説明したり、事務所に出向いたりする必要がなくなり、</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気軽に</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時間いつでも通報が可能</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a:t>
            </a:r>
            <a:endParaRPr kumimoji="1"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3CEF4220-D2A6-4394-9585-F8D8888F6675}"/>
              </a:ext>
            </a:extLst>
          </p:cNvPr>
          <p:cNvSpPr txBox="1"/>
          <p:nvPr/>
        </p:nvSpPr>
        <p:spPr>
          <a:xfrm>
            <a:off x="701570" y="1835088"/>
            <a:ext cx="1976755" cy="235945"/>
          </a:xfrm>
          <a:prstGeom prst="rect">
            <a:avLst/>
          </a:prstGeom>
          <a:noFill/>
          <a:ln>
            <a:noFill/>
          </a:ln>
        </p:spPr>
        <p:txBody>
          <a:bodyPr wrap="square" rtlCol="0" anchor="ctr">
            <a:noAutofit/>
          </a:bodyPr>
          <a:lstStyle/>
          <a:p>
            <a:pPr lvl="0">
              <a:defRPr/>
            </a:pPr>
            <a:r>
              <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通報・対応のフロー</a:t>
            </a:r>
            <a:r>
              <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3" name="四角形: 角を丸くする 4">
            <a:extLst>
              <a:ext uri="{FF2B5EF4-FFF2-40B4-BE49-F238E27FC236}">
                <a16:creationId xmlns:a16="http://schemas.microsoft.com/office/drawing/2014/main" id="{535E83CD-24F6-48F7-8D36-70367B8C1288}"/>
              </a:ext>
            </a:extLst>
          </p:cNvPr>
          <p:cNvSpPr/>
          <p:nvPr/>
        </p:nvSpPr>
        <p:spPr>
          <a:xfrm>
            <a:off x="836585" y="2106917"/>
            <a:ext cx="5685422" cy="3757617"/>
          </a:xfrm>
          <a:prstGeom prst="roundRect">
            <a:avLst>
              <a:gd name="adj" fmla="val 604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正方形/長方形 14">
            <a:extLst>
              <a:ext uri="{FF2B5EF4-FFF2-40B4-BE49-F238E27FC236}">
                <a16:creationId xmlns:a16="http://schemas.microsoft.com/office/drawing/2014/main" id="{D5CCDBC3-2B89-41D3-A212-31DF8873C61D}"/>
              </a:ext>
            </a:extLst>
          </p:cNvPr>
          <p:cNvSpPr/>
          <p:nvPr/>
        </p:nvSpPr>
        <p:spPr>
          <a:xfrm>
            <a:off x="1118783" y="5986385"/>
            <a:ext cx="940672" cy="160223"/>
          </a:xfrm>
          <a:prstGeom prst="rect">
            <a:avLst/>
          </a:prstGeom>
          <a:solidFill>
            <a:schemeClr val="tx2"/>
          </a:solidFill>
          <a:ln w="19050">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a:r>
              <a:rPr kumimoji="1" lang="ja-JP" altLang="en-US" sz="9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令和</a:t>
            </a:r>
            <a:r>
              <a:rPr kumimoji="1" lang="en-US" altLang="ja-JP" sz="9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3</a:t>
            </a:r>
            <a:r>
              <a:rPr kumimoji="1" lang="ja-JP" altLang="en-US" sz="9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年</a:t>
            </a:r>
            <a:r>
              <a:rPr lang="en-US" altLang="ja-JP" sz="9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7</a:t>
            </a:r>
            <a:r>
              <a:rPr kumimoji="1" lang="ja-JP" altLang="en-US" sz="9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月</a:t>
            </a:r>
          </a:p>
        </p:txBody>
      </p:sp>
      <p:sp>
        <p:nvSpPr>
          <p:cNvPr id="16" name="正方形/長方形 15">
            <a:extLst>
              <a:ext uri="{FF2B5EF4-FFF2-40B4-BE49-F238E27FC236}">
                <a16:creationId xmlns:a16="http://schemas.microsoft.com/office/drawing/2014/main" id="{24681D1B-59AB-4313-8D54-44B4913F99D5}"/>
              </a:ext>
            </a:extLst>
          </p:cNvPr>
          <p:cNvSpPr/>
          <p:nvPr/>
        </p:nvSpPr>
        <p:spPr>
          <a:xfrm>
            <a:off x="1118782" y="6183876"/>
            <a:ext cx="940672" cy="160223"/>
          </a:xfrm>
          <a:prstGeom prst="rect">
            <a:avLst/>
          </a:prstGeom>
          <a:solidFill>
            <a:schemeClr val="tx2"/>
          </a:solidFill>
          <a:ln w="19050">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ja-JP" altLang="en-US"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月～　</a:t>
            </a:r>
            <a:endParaRPr kumimoji="1" lang="ja-JP" altLang="en-US" sz="9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7" name="テキスト ボックス 16">
            <a:extLst>
              <a:ext uri="{FF2B5EF4-FFF2-40B4-BE49-F238E27FC236}">
                <a16:creationId xmlns:a16="http://schemas.microsoft.com/office/drawing/2014/main" id="{DE2351C5-0017-42FD-B88F-17BF5FCB315D}"/>
              </a:ext>
            </a:extLst>
          </p:cNvPr>
          <p:cNvSpPr txBox="1"/>
          <p:nvPr/>
        </p:nvSpPr>
        <p:spPr>
          <a:xfrm>
            <a:off x="1497679" y="5956706"/>
            <a:ext cx="6731226" cy="415094"/>
          </a:xfrm>
          <a:prstGeom prst="rect">
            <a:avLst/>
          </a:prstGeom>
          <a:noFill/>
          <a:ln>
            <a:noFill/>
          </a:ln>
        </p:spPr>
        <p:txBody>
          <a:bodyPr wrap="square" rtlCol="0">
            <a:noAutofit/>
          </a:bodyPr>
          <a:lstStyle/>
          <a:p>
            <a:pPr>
              <a:defRPr/>
            </a:pPr>
            <a:r>
              <a:rPr lang="ja-JP" altLang="en-US" sz="1100" b="1"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　　　　　 府が管理する道路施設（舗装、側溝、ガードレール、柵、照明灯、点字ブロックなど）で試行運用　　</a:t>
            </a:r>
            <a:endParaRPr lang="en-US" altLang="ja-JP" sz="1100" b="1" dirty="0">
              <a:solidFill>
                <a:schemeClr val="tx2"/>
              </a:solidFill>
              <a:latin typeface="Meiryo UI" panose="020B0604030504040204" pitchFamily="50" charset="-128"/>
              <a:ea typeface="Meiryo UI" panose="020B0604030504040204" pitchFamily="50" charset="-128"/>
              <a:cs typeface="メイリオ" panose="020B0604030504040204" pitchFamily="50" charset="-128"/>
            </a:endParaRPr>
          </a:p>
          <a:p>
            <a:pPr>
              <a:defRPr/>
            </a:pPr>
            <a:r>
              <a:rPr lang="ja-JP" altLang="en-US" sz="11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1100" b="1"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河川施設及び府営公園の通報機能を追加し、本格運用</a:t>
            </a:r>
            <a:endParaRPr lang="en-US" altLang="ja-JP" sz="1100" b="1" dirty="0">
              <a:solidFill>
                <a:schemeClr val="tx2"/>
              </a:solidFill>
              <a:latin typeface="Meiryo UI" panose="020B0604030504040204" pitchFamily="50" charset="-128"/>
              <a:ea typeface="Meiryo UI" panose="020B0604030504040204" pitchFamily="50" charset="-128"/>
              <a:cs typeface="メイリオ" panose="020B0604030504040204" pitchFamily="50" charset="-128"/>
            </a:endParaRPr>
          </a:p>
          <a:p>
            <a:pPr>
              <a:defRPr/>
            </a:pPr>
            <a:endParaRPr lang="en-US" altLang="ja-JP" sz="1100" dirty="0">
              <a:solidFill>
                <a:schemeClr val="tx2"/>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 name="二等辺三角形 5">
            <a:extLst>
              <a:ext uri="{FF2B5EF4-FFF2-40B4-BE49-F238E27FC236}">
                <a16:creationId xmlns:a16="http://schemas.microsoft.com/office/drawing/2014/main" id="{4B45FC5A-6A0B-4160-8960-55F335DFA1A2}"/>
              </a:ext>
            </a:extLst>
          </p:cNvPr>
          <p:cNvSpPr/>
          <p:nvPr/>
        </p:nvSpPr>
        <p:spPr>
          <a:xfrm rot="10800000">
            <a:off x="7354056" y="3582119"/>
            <a:ext cx="887266" cy="234132"/>
          </a:xfrm>
          <a:prstGeom prst="triangle">
            <a:avLst/>
          </a:prstGeom>
          <a:gradFill flip="none" rotWithShape="1">
            <a:gsLst>
              <a:gs pos="0">
                <a:schemeClr val="bg1"/>
              </a:gs>
              <a:gs pos="26000">
                <a:schemeClr val="bg1">
                  <a:lumMod val="75000"/>
                </a:schemeClr>
              </a:gs>
              <a:gs pos="100000">
                <a:schemeClr val="bg1">
                  <a:lumMod val="50000"/>
                </a:schemeClr>
              </a:gs>
            </a:gsLst>
            <a:path path="circle">
              <a:fillToRect l="50000" t="50000" r="50000" b="50000"/>
            </a:path>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8" name="四角形: 角を丸くする 7">
            <a:extLst>
              <a:ext uri="{FF2B5EF4-FFF2-40B4-BE49-F238E27FC236}">
                <a16:creationId xmlns:a16="http://schemas.microsoft.com/office/drawing/2014/main" id="{D517F6F5-B05F-469E-9158-6EAD6EF85B64}"/>
              </a:ext>
            </a:extLst>
          </p:cNvPr>
          <p:cNvSpPr/>
          <p:nvPr/>
        </p:nvSpPr>
        <p:spPr>
          <a:xfrm>
            <a:off x="6822250" y="2483895"/>
            <a:ext cx="1955058" cy="282313"/>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p>
            <a:pPr algn="ctr"/>
            <a:r>
              <a:rPr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システム導入によるメリット</a:t>
            </a:r>
          </a:p>
        </p:txBody>
      </p:sp>
      <p:sp>
        <p:nvSpPr>
          <p:cNvPr id="18" name="正方形/長方形 17"/>
          <p:cNvSpPr/>
          <p:nvPr/>
        </p:nvSpPr>
        <p:spPr>
          <a:xfrm>
            <a:off x="8411434" y="6516162"/>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18</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四角形吹き出し 6"/>
          <p:cNvSpPr/>
          <p:nvPr/>
        </p:nvSpPr>
        <p:spPr>
          <a:xfrm>
            <a:off x="6969278" y="5140323"/>
            <a:ext cx="1878000" cy="682574"/>
          </a:xfrm>
          <a:prstGeom prst="wedgeRectCallout">
            <a:avLst>
              <a:gd name="adj1" fmla="val -41668"/>
              <a:gd name="adj2" fmla="val 66274"/>
            </a:avLst>
          </a:prstGeom>
          <a:solidFill>
            <a:schemeClr val="accent5">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kumimoji="1" lang="ja-JP" altLang="en-US" sz="1050" b="1" dirty="0">
                <a:solidFill>
                  <a:schemeClr val="tx1"/>
                </a:solidFill>
                <a:latin typeface="メイリオ" panose="020B0604030504040204" pitchFamily="50" charset="-128"/>
                <a:ea typeface="メイリオ" panose="020B0604030504040204" pitchFamily="50" charset="-128"/>
              </a:rPr>
              <a:t>通報件数（</a:t>
            </a:r>
            <a:r>
              <a:rPr lang="en-US" altLang="ja-JP" sz="1050" b="1" dirty="0">
                <a:solidFill>
                  <a:schemeClr val="tx1"/>
                </a:solidFill>
                <a:latin typeface="メイリオ" panose="020B0604030504040204" pitchFamily="50" charset="-128"/>
                <a:ea typeface="メイリオ" panose="020B0604030504040204" pitchFamily="50" charset="-128"/>
              </a:rPr>
              <a:t>R</a:t>
            </a:r>
            <a:r>
              <a:rPr kumimoji="1" lang="en-US" altLang="ja-JP" sz="1050" b="1" dirty="0">
                <a:solidFill>
                  <a:schemeClr val="tx1"/>
                </a:solidFill>
                <a:latin typeface="メイリオ" panose="020B0604030504040204" pitchFamily="50" charset="-128"/>
                <a:ea typeface="メイリオ" panose="020B0604030504040204" pitchFamily="50" charset="-128"/>
              </a:rPr>
              <a:t>3.12</a:t>
            </a:r>
            <a:r>
              <a:rPr kumimoji="1" lang="ja-JP" altLang="en-US" sz="1050" b="1" dirty="0">
                <a:solidFill>
                  <a:schemeClr val="tx1"/>
                </a:solidFill>
                <a:latin typeface="メイリオ" panose="020B0604030504040204" pitchFamily="50" charset="-128"/>
                <a:ea typeface="メイリオ" panose="020B0604030504040204" pitchFamily="50" charset="-128"/>
              </a:rPr>
              <a:t>末現在）</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nSpc>
                <a:spcPts val="1200"/>
              </a:lnSpc>
            </a:pPr>
            <a:r>
              <a:rPr lang="ja-JP" altLang="en-US" sz="900" dirty="0">
                <a:solidFill>
                  <a:schemeClr val="tx1"/>
                </a:solidFill>
                <a:latin typeface="Meiryo UI" panose="020B0604030504040204" pitchFamily="50" charset="-128"/>
                <a:ea typeface="Meiryo UI" panose="020B0604030504040204" pitchFamily="50" charset="-128"/>
              </a:rPr>
              <a:t>　府道に係る分：</a:t>
            </a:r>
            <a:r>
              <a:rPr lang="en-US" altLang="ja-JP" sz="900" dirty="0">
                <a:solidFill>
                  <a:schemeClr val="tx1"/>
                </a:solidFill>
                <a:latin typeface="Meiryo UI" panose="020B0604030504040204" pitchFamily="50" charset="-128"/>
                <a:ea typeface="Meiryo UI" panose="020B0604030504040204" pitchFamily="50" charset="-128"/>
              </a:rPr>
              <a:t>377</a:t>
            </a:r>
            <a:r>
              <a:rPr lang="ja-JP" altLang="en-US" sz="900" dirty="0">
                <a:solidFill>
                  <a:schemeClr val="tx1"/>
                </a:solidFill>
                <a:latin typeface="Meiryo UI" panose="020B0604030504040204" pitchFamily="50" charset="-128"/>
                <a:ea typeface="Meiryo UI" panose="020B0604030504040204" pitchFamily="50" charset="-128"/>
              </a:rPr>
              <a:t>件</a:t>
            </a:r>
            <a:endParaRPr lang="en-US" altLang="ja-JP" sz="900" dirty="0">
              <a:solidFill>
                <a:schemeClr val="tx1"/>
              </a:solidFill>
              <a:latin typeface="Meiryo UI" panose="020B0604030504040204" pitchFamily="50" charset="-128"/>
              <a:ea typeface="Meiryo UI" panose="020B0604030504040204" pitchFamily="50" charset="-128"/>
            </a:endParaRPr>
          </a:p>
          <a:p>
            <a:pPr>
              <a:lnSpc>
                <a:spcPts val="1200"/>
              </a:lnSpc>
            </a:pPr>
            <a:r>
              <a:rPr lang="ja-JP" altLang="en-US" sz="900" dirty="0">
                <a:solidFill>
                  <a:schemeClr val="tx1"/>
                </a:solidFill>
                <a:latin typeface="Meiryo UI" panose="020B0604030504040204" pitchFamily="50" charset="-128"/>
                <a:ea typeface="Meiryo UI" panose="020B0604030504040204" pitchFamily="50" charset="-128"/>
              </a:rPr>
              <a:t>　国道、市町村道に係る分：</a:t>
            </a:r>
            <a:r>
              <a:rPr lang="en-US" altLang="ja-JP" sz="900" dirty="0">
                <a:solidFill>
                  <a:schemeClr val="tx1"/>
                </a:solidFill>
                <a:latin typeface="Meiryo UI" panose="020B0604030504040204" pitchFamily="50" charset="-128"/>
                <a:ea typeface="Meiryo UI" panose="020B0604030504040204" pitchFamily="50" charset="-128"/>
              </a:rPr>
              <a:t>827</a:t>
            </a:r>
            <a:r>
              <a:rPr lang="ja-JP" altLang="en-US" sz="900" dirty="0">
                <a:solidFill>
                  <a:schemeClr val="tx1"/>
                </a:solidFill>
                <a:latin typeface="Meiryo UI" panose="020B0604030504040204" pitchFamily="50" charset="-128"/>
                <a:ea typeface="Meiryo UI" panose="020B0604030504040204" pitchFamily="50" charset="-128"/>
              </a:rPr>
              <a:t>件</a:t>
            </a:r>
            <a:endParaRPr lang="en-US" altLang="ja-JP" sz="900" dirty="0">
              <a:solidFill>
                <a:schemeClr val="tx1"/>
              </a:solidFill>
              <a:latin typeface="Meiryo UI" panose="020B0604030504040204" pitchFamily="50" charset="-128"/>
              <a:ea typeface="Meiryo UI" panose="020B0604030504040204" pitchFamily="50" charset="-128"/>
            </a:endParaRPr>
          </a:p>
          <a:p>
            <a:pPr>
              <a:lnSpc>
                <a:spcPts val="1200"/>
              </a:lnSpc>
            </a:pPr>
            <a:r>
              <a:rPr lang="ja-JP" altLang="en-US" sz="900" dirty="0">
                <a:solidFill>
                  <a:schemeClr val="tx1"/>
                </a:solidFill>
                <a:latin typeface="Meiryo UI" panose="020B0604030504040204" pitchFamily="50" charset="-128"/>
                <a:ea typeface="Meiryo UI" panose="020B0604030504040204" pitchFamily="50" charset="-128"/>
              </a:rPr>
              <a:t>　その他：</a:t>
            </a:r>
            <a:r>
              <a:rPr lang="en-US" altLang="ja-JP" sz="900" dirty="0">
                <a:solidFill>
                  <a:schemeClr val="tx1"/>
                </a:solidFill>
                <a:latin typeface="Meiryo UI" panose="020B0604030504040204" pitchFamily="50" charset="-128"/>
                <a:ea typeface="Meiryo UI" panose="020B0604030504040204" pitchFamily="50" charset="-128"/>
              </a:rPr>
              <a:t>412</a:t>
            </a:r>
            <a:r>
              <a:rPr lang="ja-JP" altLang="en-US" sz="900" dirty="0">
                <a:solidFill>
                  <a:schemeClr val="tx1"/>
                </a:solidFill>
                <a:latin typeface="Meiryo UI" panose="020B0604030504040204" pitchFamily="50" charset="-128"/>
                <a:ea typeface="Meiryo UI" panose="020B0604030504040204" pitchFamily="50" charset="-128"/>
              </a:rPr>
              <a:t>件</a:t>
            </a:r>
            <a:endParaRPr lang="en-US" altLang="ja-JP" sz="900" dirty="0">
              <a:solidFill>
                <a:schemeClr val="tx1"/>
              </a:solidFill>
              <a:latin typeface="Meiryo UI" panose="020B0604030504040204" pitchFamily="50" charset="-128"/>
              <a:ea typeface="Meiryo UI" panose="020B0604030504040204" pitchFamily="50" charset="-128"/>
            </a:endParaRPr>
          </a:p>
        </p:txBody>
      </p:sp>
      <p:pic>
        <p:nvPicPr>
          <p:cNvPr id="1026" name="Picture 2" descr="通報・対応フロー">
            <a:extLst>
              <a:ext uri="{FF2B5EF4-FFF2-40B4-BE49-F238E27FC236}">
                <a16:creationId xmlns:a16="http://schemas.microsoft.com/office/drawing/2014/main" id="{2FD73AC9-3251-4170-860B-901C91DB95E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481" b="7477"/>
          <a:stretch/>
        </p:blipFill>
        <p:spPr bwMode="auto">
          <a:xfrm>
            <a:off x="976292" y="2214346"/>
            <a:ext cx="5434666" cy="3465519"/>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a:extLst>
              <a:ext uri="{FF2B5EF4-FFF2-40B4-BE49-F238E27FC236}">
                <a16:creationId xmlns:a16="http://schemas.microsoft.com/office/drawing/2014/main" id="{964877F6-58BC-4A13-8F96-2D8C5AA7952F}"/>
              </a:ext>
            </a:extLst>
          </p:cNvPr>
          <p:cNvSpPr/>
          <p:nvPr/>
        </p:nvSpPr>
        <p:spPr>
          <a:xfrm>
            <a:off x="1002926" y="4944956"/>
            <a:ext cx="4050451" cy="877941"/>
          </a:xfrm>
          <a:prstGeom prst="rect">
            <a:avLst/>
          </a:prstGeom>
          <a:solidFill>
            <a:schemeClr val="bg1"/>
          </a:solidFill>
          <a:ln w="3175"/>
        </p:spPr>
        <p:style>
          <a:lnRef idx="2">
            <a:schemeClr val="dk1"/>
          </a:lnRef>
          <a:fillRef idx="1">
            <a:schemeClr val="lt1"/>
          </a:fillRef>
          <a:effectRef idx="0">
            <a:schemeClr val="dk1"/>
          </a:effectRef>
          <a:fontRef idx="minor">
            <a:schemeClr val="dk1"/>
          </a:fontRef>
        </p:style>
        <p:txBody>
          <a:bodyPr lIns="36000" rIns="36000" rtlCol="0" anchor="ctr"/>
          <a:lstStyle/>
          <a:p>
            <a:r>
              <a:rPr lang="ja-JP" altLang="en-US" sz="9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◆通報手順［道路施設の場合］　</a:t>
            </a:r>
            <a:endParaRPr lang="en-US" altLang="ja-JP" sz="9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（ステップ１）</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不具合箇所のエリアを選択</a:t>
            </a:r>
            <a:r>
              <a:rPr lang="ja-JP" altLang="en-US" sz="9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lang="en-US" altLang="ja-JP" sz="9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en-US" altLang="ja-JP" sz="9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9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（ステップ２）</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道路の種類を選択（府道、国道、市町村道）</a:t>
            </a:r>
          </a:p>
          <a:p>
            <a:r>
              <a:rPr lang="ja-JP" altLang="en-US" sz="9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（ステップ３）</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不具合の内容を選択（路面の穴ぼこ・水たまり、側溝等の損傷など）</a:t>
            </a:r>
          </a:p>
          <a:p>
            <a:r>
              <a:rPr lang="ja-JP" altLang="en-US" sz="9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（ステップ４）</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不具合箇所の①状況写真と②位置情報の</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2</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点を送信</a:t>
            </a:r>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（カメラ機能と</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GPS</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機能を利用）</a:t>
            </a:r>
          </a:p>
        </p:txBody>
      </p:sp>
    </p:spTree>
    <p:extLst>
      <p:ext uri="{BB962C8B-B14F-4D97-AF65-F5344CB8AC3E}">
        <p14:creationId xmlns:p14="http://schemas.microsoft.com/office/powerpoint/2010/main" val="2965374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53525" y="26935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（２）効果的な情報発信</a:t>
            </a:r>
          </a:p>
        </p:txBody>
      </p:sp>
      <p:cxnSp>
        <p:nvCxnSpPr>
          <p:cNvPr id="28" name="直線コネクタ 27"/>
          <p:cNvCxnSpPr/>
          <p:nvPr/>
        </p:nvCxnSpPr>
        <p:spPr>
          <a:xfrm>
            <a:off x="183873" y="68369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8" name="正方形/長方形 17"/>
          <p:cNvSpPr/>
          <p:nvPr/>
        </p:nvSpPr>
        <p:spPr>
          <a:xfrm>
            <a:off x="743257" y="2123854"/>
            <a:ext cx="8129767" cy="2925051"/>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lIns="360000" tIns="45071" rIns="90142" bIns="45071" rtlCol="0" anchor="ctr"/>
          <a:lstStyle/>
          <a:p>
            <a:pPr marL="285750" lvl="0" indent="-285750">
              <a:buFont typeface="Wingdings" panose="05000000000000000000" pitchFamily="2" charset="2"/>
              <a:buChar char="l"/>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明確な基準・分かりやすい表示</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①新型コロナウイルス感染症対策における取組み</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（大阪モデル、対策サイト）</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②おおさかタイムライン防災</a:t>
            </a:r>
            <a:r>
              <a:rPr lang="en-US" altLang="ja-JP" sz="1400"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プロジェクト</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700"/>
              </a:lnSpc>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オンライン手法を活用した情報発信やコミュニケーション</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会議システムの活用</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700"/>
              </a:lnSpc>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効果的な広報媒体の選択</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・ターゲティング広報の活用</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700"/>
              </a:lnSpc>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企業等との連携による情報発信</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OSAKA MEIKAN</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を通じた府政</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PR</a:t>
            </a:r>
            <a:endPar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・企業のネットワーク等を活用した府政</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PR</a:t>
            </a:r>
            <a:endPar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19</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 name="正方形/長方形 11"/>
          <p:cNvSpPr/>
          <p:nvPr/>
        </p:nvSpPr>
        <p:spPr>
          <a:xfrm>
            <a:off x="494678" y="848031"/>
            <a:ext cx="8262787" cy="1096075"/>
          </a:xfrm>
          <a:prstGeom prst="rect">
            <a:avLst/>
          </a:prstGeom>
          <a:noFill/>
          <a:ln w="9525">
            <a:noFill/>
          </a:ln>
        </p:spPr>
        <p:txBody>
          <a:bodyPr wrap="square" lIns="91440" tIns="45720" rIns="91440" bIns="45720" numCol="1" rtlCol="0" anchor="ctr">
            <a:no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marL="174625" indent="-174625">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府民が情報を得る手段が多様化する中、府政に関する情報発信にあたっては、発信内容や発信方法を工夫することにより、「必要な人に、必要な情報が届く」情報発信に取り組みます。</a:t>
            </a:r>
          </a:p>
        </p:txBody>
      </p:sp>
      <p:sp>
        <p:nvSpPr>
          <p:cNvPr id="9" name="角丸四角形 8"/>
          <p:cNvSpPr/>
          <p:nvPr/>
        </p:nvSpPr>
        <p:spPr>
          <a:xfrm>
            <a:off x="611560" y="2162492"/>
            <a:ext cx="2160240" cy="405045"/>
          </a:xfrm>
          <a:prstGeom prst="roundRect">
            <a:avLst>
              <a:gd name="adj" fmla="val 17557"/>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pPr algn="ctr"/>
            <a:r>
              <a:rPr kumimoji="1"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具体的な取組み</a:t>
            </a:r>
            <a:r>
              <a:rPr kumimoji="1"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p:cNvSpPr txBox="1"/>
          <p:nvPr/>
        </p:nvSpPr>
        <p:spPr>
          <a:xfrm>
            <a:off x="360986" y="6264315"/>
            <a:ext cx="8203650" cy="423171"/>
          </a:xfrm>
          <a:prstGeom prst="rect">
            <a:avLst/>
          </a:prstGeom>
          <a:noFill/>
          <a:ln>
            <a:noFill/>
          </a:ln>
        </p:spPr>
        <p:txBody>
          <a:bodyPr wrap="none" rtlCol="0">
            <a:noAutofit/>
          </a:bodyPr>
          <a:lstStyle/>
          <a:p>
            <a:pPr lvl="0">
              <a:defRPr/>
            </a:pP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(*14)</a:t>
            </a:r>
            <a:r>
              <a:rPr kumimoji="1" lang="en-US" altLang="ja-JP" sz="800" b="0" i="0" u="none" strike="noStrike" kern="1200" cap="none" spc="0" normalizeH="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b="0" i="0" u="none" strike="noStrike" kern="1200" cap="none" spc="0" normalizeH="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事前防災行動</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計画。大規模災害の発生を前提に、防災関係機関が連携して災害時に発生する状況を予め想定し共有した上で、「いつ」「誰が」「何をするか」に着目して、</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防災行動とその実施主体を時系列で整理した計画。</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0" name="直線コネクタ 9"/>
          <p:cNvCxnSpPr/>
          <p:nvPr/>
        </p:nvCxnSpPr>
        <p:spPr>
          <a:xfrm>
            <a:off x="386535" y="6174305"/>
            <a:ext cx="864096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1341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36602" y="552626"/>
            <a:ext cx="8760425" cy="601476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◆明確な基準・分かりやすい表示①</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ja-JP" altLang="en-US" sz="12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a:xfrm>
            <a:off x="236602" y="10910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3" name="テキスト ボックス 22"/>
          <p:cNvSpPr txBox="1"/>
          <p:nvPr/>
        </p:nvSpPr>
        <p:spPr>
          <a:xfrm>
            <a:off x="206515" y="1088740"/>
            <a:ext cx="7427719" cy="234932"/>
          </a:xfrm>
          <a:prstGeom prst="rect">
            <a:avLst/>
          </a:prstGeom>
          <a:noFill/>
          <a:ln>
            <a:noFill/>
          </a:ln>
        </p:spPr>
        <p:txBody>
          <a:bodyPr wrap="square" rtlCol="0">
            <a:noAutofit/>
          </a:bodyPr>
          <a:lstStyle/>
          <a:p>
            <a:pPr>
              <a:defRPr/>
            </a:pP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新型コロナウイルス感染症対策における取組み</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1"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1" b="1" dirty="0">
                <a:latin typeface="メイリオ" panose="020B0604030504040204" pitchFamily="50" charset="-128"/>
                <a:ea typeface="メイリオ" panose="020B0604030504040204" pitchFamily="50" charset="-128"/>
                <a:cs typeface="メイリオ" panose="020B0604030504040204" pitchFamily="50" charset="-128"/>
              </a:rPr>
              <a:t>健康医療部 保健医療室 感染症対策企画課</a:t>
            </a:r>
            <a:r>
              <a:rPr lang="en-US" altLang="ja-JP" sz="1051" b="1" dirty="0">
                <a:latin typeface="メイリオ" panose="020B0604030504040204" pitchFamily="50" charset="-128"/>
                <a:ea typeface="メイリオ" panose="020B0604030504040204" pitchFamily="50" charset="-128"/>
                <a:cs typeface="メイリオ" panose="020B0604030504040204" pitchFamily="50" charset="-128"/>
              </a:rPr>
              <a:t>】</a:t>
            </a:r>
          </a:p>
          <a:p>
            <a:pPr>
              <a:defRPr/>
            </a:pPr>
            <a:endParaRPr lang="en-US" altLang="ja-JP" sz="1051"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3"/>
          <p:cNvSpPr/>
          <p:nvPr/>
        </p:nvSpPr>
        <p:spPr>
          <a:xfrm>
            <a:off x="793047" y="1726085"/>
            <a:ext cx="8008924" cy="735996"/>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・新型コロナウイルスの感染拡大状況及び医療提供体制のひっ迫状況を判断するため、府独自に設定した「大阪モデル」におけ</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る</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指標の状況を日々モニタリング、「見える化」。府民等の行動変容を促し、感染拡大の抑制を図る。</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・府ホームページ上で、緑色、黄色、赤色の信号機で段階を表示するとともに、民間事業者等のご協力を得て、府内の象徴的な</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施設・建物のライトアップを実施。</a:t>
            </a:r>
          </a:p>
        </p:txBody>
      </p:sp>
      <p:sp>
        <p:nvSpPr>
          <p:cNvPr id="15" name="正方形/長方形 14"/>
          <p:cNvSpPr/>
          <p:nvPr/>
        </p:nvSpPr>
        <p:spPr>
          <a:xfrm>
            <a:off x="8432528" y="6516467"/>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a:solidFill>
                  <a:prstClr val="black"/>
                </a:solidFill>
                <a:latin typeface="Calibri"/>
                <a:ea typeface="ＭＳ Ｐゴシック" panose="020B0600070205080204" pitchFamily="50" charset="-128"/>
              </a:rPr>
              <a:t>20</a:t>
            </a:r>
            <a:endParaRPr lang="ja-JP" altLang="en-US" dirty="0">
              <a:solidFill>
                <a:prstClr val="black"/>
              </a:solidFill>
              <a:latin typeface="Calibri"/>
              <a:ea typeface="ＭＳ Ｐゴシック" panose="020B0600070205080204" pitchFamily="50" charset="-128"/>
            </a:endParaRPr>
          </a:p>
        </p:txBody>
      </p:sp>
      <p:pic>
        <p:nvPicPr>
          <p:cNvPr id="18" name="図 17"/>
          <p:cNvPicPr>
            <a:picLocks noChangeAspect="1"/>
          </p:cNvPicPr>
          <p:nvPr/>
        </p:nvPicPr>
        <p:blipFill rotWithShape="1">
          <a:blip r:embed="rId2" cstate="email">
            <a:extLst>
              <a:ext uri="{28A0092B-C50C-407E-A947-70E740481C1C}">
                <a14:useLocalDpi xmlns:a14="http://schemas.microsoft.com/office/drawing/2010/main"/>
              </a:ext>
            </a:extLst>
          </a:blip>
          <a:srcRect t="16632" r="13249" b="10327"/>
          <a:stretch/>
        </p:blipFill>
        <p:spPr bwMode="auto">
          <a:xfrm>
            <a:off x="7583393" y="2990185"/>
            <a:ext cx="1008000" cy="692510"/>
          </a:xfrm>
          <a:prstGeom prst="rect">
            <a:avLst/>
          </a:prstGeom>
          <a:noFill/>
          <a:ln>
            <a:noFill/>
          </a:ln>
        </p:spPr>
      </p:pic>
      <p:pic>
        <p:nvPicPr>
          <p:cNvPr id="31" name="図 3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7447541" y="2430243"/>
            <a:ext cx="1224000" cy="429267"/>
          </a:xfrm>
          <a:prstGeom prst="rect">
            <a:avLst/>
          </a:prstGeom>
          <a:ln>
            <a:noFill/>
          </a:ln>
          <a:extLst>
            <a:ext uri="{53640926-AAD7-44D8-BBD7-CCE9431645EC}">
              <a14:shadowObscured xmlns:a14="http://schemas.microsoft.com/office/drawing/2010/main"/>
            </a:ext>
          </a:extLst>
        </p:spPr>
      </p:pic>
      <p:sp>
        <p:nvSpPr>
          <p:cNvPr id="19" name="テキスト ボックス 18"/>
          <p:cNvSpPr txBox="1"/>
          <p:nvPr/>
        </p:nvSpPr>
        <p:spPr>
          <a:xfrm>
            <a:off x="386535" y="1431396"/>
            <a:ext cx="8987540" cy="234932"/>
          </a:xfrm>
          <a:prstGeom prst="rect">
            <a:avLst/>
          </a:prstGeom>
          <a:noFill/>
          <a:ln>
            <a:noFill/>
          </a:ln>
        </p:spPr>
        <p:txBody>
          <a:bodyPr wrap="square" rtlCol="0">
            <a:noAutofit/>
          </a:bodyPr>
          <a:lstStyle/>
          <a:p>
            <a:pPr>
              <a:defRPr/>
            </a:pP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latin typeface="Meiryo UI" panose="020B0604030504040204" pitchFamily="50" charset="-128"/>
                <a:ea typeface="Meiryo UI" panose="020B0604030504040204" pitchFamily="50" charset="-128"/>
                <a:cs typeface="メイリオ" panose="020B0604030504040204" pitchFamily="50" charset="-128"/>
              </a:rPr>
              <a:t>■新型コロナウイルス感染症拡大状況のモニタリング指標（大阪モデル）</a:t>
            </a:r>
            <a:endParaRPr lang="en-US" altLang="ja-JP" sz="1051"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796189" y="4292515"/>
            <a:ext cx="8033911" cy="261610"/>
          </a:xfrm>
          <a:prstGeom prst="rect">
            <a:avLst/>
          </a:prstGeom>
          <a:noFill/>
        </p:spPr>
        <p:txBody>
          <a:bodyPr wrap="square" rtlCol="0">
            <a:spAutoFit/>
          </a:bodyPr>
          <a:lstStyle/>
          <a:p>
            <a:r>
              <a:rPr lang="ja-JP" altLang="en-US" sz="1100" dirty="0">
                <a:latin typeface="メイリオ" panose="020B0604030504040204" pitchFamily="50" charset="-128"/>
                <a:ea typeface="メイリオ" panose="020B0604030504040204" pitchFamily="50" charset="-128"/>
              </a:rPr>
              <a:t>・新型コロナウイルス感染症にかかる情報を特設サイトに掲載することで、府内の最新感染動向を府民に分かりやすく周知。</a:t>
            </a:r>
            <a:endParaRPr lang="en-US" altLang="ja-JP" sz="1100" dirty="0">
              <a:latin typeface="メイリオ" panose="020B0604030504040204" pitchFamily="50" charset="-128"/>
              <a:ea typeface="メイリオ" panose="020B0604030504040204" pitchFamily="50" charset="-128"/>
            </a:endParaRPr>
          </a:p>
        </p:txBody>
      </p:sp>
      <p:sp>
        <p:nvSpPr>
          <p:cNvPr id="25" name="テキスト ボックス 24"/>
          <p:cNvSpPr txBox="1"/>
          <p:nvPr/>
        </p:nvSpPr>
        <p:spPr>
          <a:xfrm>
            <a:off x="616238" y="4001956"/>
            <a:ext cx="7471155" cy="275473"/>
          </a:xfrm>
          <a:prstGeom prst="rect">
            <a:avLst/>
          </a:prstGeom>
          <a:noFill/>
          <a:ln>
            <a:noFill/>
          </a:ln>
        </p:spPr>
        <p:txBody>
          <a:bodyPr wrap="square" rtlCol="0">
            <a:noAutofit/>
          </a:bodyPr>
          <a:lstStyle/>
          <a:p>
            <a:pPr>
              <a:lnSpc>
                <a:spcPts val="1477"/>
              </a:lnSpc>
            </a:pPr>
            <a:r>
              <a:rPr lang="ja-JP" altLang="en-US" sz="1400" b="1" spc="-30" dirty="0">
                <a:latin typeface="Meiryo UI" panose="020B0604030504040204" pitchFamily="50" charset="-128"/>
                <a:ea typeface="Meiryo UI" panose="020B0604030504040204" pitchFamily="50" charset="-128"/>
              </a:rPr>
              <a:t>■新型コロナウイルス感染症対策サイト </a:t>
            </a:r>
            <a:endParaRPr lang="en-US" altLang="ja-JP"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図 8" descr="画面の領域"/>
          <p:cNvPicPr>
            <a:picLocks noChangeAspect="1"/>
          </p:cNvPicPr>
          <p:nvPr/>
        </p:nvPicPr>
        <p:blipFill>
          <a:blip r:embed="rId4" cstate="print">
            <a:extLst>
              <a:ext uri="{BEBA8EAE-BF5A-486C-A8C5-ECC9F3942E4B}">
                <a14:imgProps xmlns:a14="http://schemas.microsoft.com/office/drawing/2010/main">
                  <a14:imgLayer r:embed="rId5">
                    <a14:imgEffect>
                      <a14:sharpenSoften amount="54000"/>
                    </a14:imgEffect>
                  </a14:imgLayer>
                </a14:imgProps>
              </a:ext>
              <a:ext uri="{28A0092B-C50C-407E-A947-70E740481C1C}">
                <a14:useLocalDpi xmlns:a14="http://schemas.microsoft.com/office/drawing/2010/main" val="0"/>
              </a:ext>
            </a:extLst>
          </a:blip>
          <a:stretch>
            <a:fillRect/>
          </a:stretch>
        </p:blipFill>
        <p:spPr>
          <a:xfrm>
            <a:off x="1069636" y="4615008"/>
            <a:ext cx="4031768" cy="1874332"/>
          </a:xfrm>
          <a:prstGeom prst="rect">
            <a:avLst/>
          </a:prstGeom>
        </p:spPr>
      </p:pic>
      <p:sp>
        <p:nvSpPr>
          <p:cNvPr id="69" name="四角形吹き出し 68"/>
          <p:cNvSpPr/>
          <p:nvPr/>
        </p:nvSpPr>
        <p:spPr>
          <a:xfrm>
            <a:off x="3861769" y="4926300"/>
            <a:ext cx="3024000" cy="210234"/>
          </a:xfrm>
          <a:prstGeom prst="wedgeRectCallout">
            <a:avLst>
              <a:gd name="adj1" fmla="val -110825"/>
              <a:gd name="adj2" fmla="val 13250"/>
            </a:avLst>
          </a:prstGeom>
          <a:solidFill>
            <a:schemeClr val="accent5">
              <a:lumMod val="40000"/>
              <a:lumOff val="60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多言語対応を実施　☞ 英語・中国語（簡）・韓国語・やさしい日本語</a:t>
            </a:r>
            <a:endParaRPr lang="en-US" altLang="ja-JP" sz="800" b="1"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71" name="四角形吹き出し 70"/>
          <p:cNvSpPr/>
          <p:nvPr/>
        </p:nvSpPr>
        <p:spPr>
          <a:xfrm>
            <a:off x="4481038" y="6190635"/>
            <a:ext cx="1944000" cy="194029"/>
          </a:xfrm>
          <a:prstGeom prst="wedgeRectCallout">
            <a:avLst>
              <a:gd name="adj1" fmla="val -60952"/>
              <a:gd name="adj2" fmla="val 58883"/>
            </a:avLst>
          </a:prstGeom>
          <a:solidFill>
            <a:schemeClr val="accent5">
              <a:lumMod val="40000"/>
              <a:lumOff val="60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日々の更新情報をオープンデータとして提供</a:t>
            </a:r>
            <a:endParaRPr lang="en-US" altLang="ja-JP" sz="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72" name="図 71"/>
          <p:cNvPicPr/>
          <p:nvPr/>
        </p:nvPicPr>
        <p:blipFill rotWithShape="1">
          <a:blip r:embed="rId6">
            <a:extLst>
              <a:ext uri="{BEBA8EAE-BF5A-486C-A8C5-ECC9F3942E4B}">
                <a14:imgProps xmlns:a14="http://schemas.microsoft.com/office/drawing/2010/main">
                  <a14:imgLayer r:embed="rId7">
                    <a14:imgEffect>
                      <a14:sharpenSoften amount="79000"/>
                    </a14:imgEffect>
                  </a14:imgLayer>
                </a14:imgProps>
              </a:ext>
            </a:extLst>
          </a:blip>
          <a:srcRect l="1448" t="38544" r="79920" b="49571"/>
          <a:stretch/>
        </p:blipFill>
        <p:spPr bwMode="auto">
          <a:xfrm>
            <a:off x="1072478" y="4926300"/>
            <a:ext cx="853210" cy="277181"/>
          </a:xfrm>
          <a:prstGeom prst="rect">
            <a:avLst/>
          </a:prstGeom>
          <a:ln>
            <a:noFill/>
          </a:ln>
          <a:extLst>
            <a:ext uri="{53640926-AAD7-44D8-BBD7-CCE9431645EC}">
              <a14:shadowObscured xmlns:a14="http://schemas.microsoft.com/office/drawing/2010/main"/>
            </a:ext>
          </a:extLst>
        </p:spPr>
      </p:pic>
      <p:sp>
        <p:nvSpPr>
          <p:cNvPr id="74" name="角丸四角形 73"/>
          <p:cNvSpPr/>
          <p:nvPr/>
        </p:nvSpPr>
        <p:spPr>
          <a:xfrm>
            <a:off x="1069636" y="4920189"/>
            <a:ext cx="840405" cy="300941"/>
          </a:xfrm>
          <a:prstGeom prst="roundRect">
            <a:avLst/>
          </a:prstGeom>
          <a:no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pic>
        <p:nvPicPr>
          <p:cNvPr id="75" name="図 74"/>
          <p:cNvPicPr/>
          <p:nvPr/>
        </p:nvPicPr>
        <p:blipFill rotWithShape="1">
          <a:blip r:embed="rId8">
            <a:extLst>
              <a:ext uri="{BEBA8EAE-BF5A-486C-A8C5-ECC9F3942E4B}">
                <a14:imgProps xmlns:a14="http://schemas.microsoft.com/office/drawing/2010/main">
                  <a14:imgLayer r:embed="rId9">
                    <a14:imgEffect>
                      <a14:sharpenSoften amount="65000"/>
                    </a14:imgEffect>
                  </a14:imgLayer>
                </a14:imgProps>
              </a:ext>
            </a:extLst>
          </a:blip>
          <a:srcRect l="67398" t="47375" r="15197" b="45821"/>
          <a:stretch/>
        </p:blipFill>
        <p:spPr bwMode="auto">
          <a:xfrm>
            <a:off x="3541428" y="6332037"/>
            <a:ext cx="779988" cy="171152"/>
          </a:xfrm>
          <a:prstGeom prst="rect">
            <a:avLst/>
          </a:prstGeom>
          <a:ln>
            <a:noFill/>
          </a:ln>
          <a:extLst>
            <a:ext uri="{53640926-AAD7-44D8-BBD7-CCE9431645EC}">
              <a14:shadowObscured xmlns:a14="http://schemas.microsoft.com/office/drawing/2010/main"/>
            </a:ext>
          </a:extLst>
        </p:spPr>
      </p:pic>
      <p:sp>
        <p:nvSpPr>
          <p:cNvPr id="73" name="角丸四角形 72"/>
          <p:cNvSpPr/>
          <p:nvPr/>
        </p:nvSpPr>
        <p:spPr>
          <a:xfrm>
            <a:off x="3535892" y="6337695"/>
            <a:ext cx="785524" cy="171153"/>
          </a:xfrm>
          <a:prstGeom prst="roundRect">
            <a:avLst>
              <a:gd name="adj" fmla="val 19763"/>
            </a:avLst>
          </a:prstGeom>
          <a:no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26" name="四角形吹き出し 68">
            <a:extLst>
              <a:ext uri="{FF2B5EF4-FFF2-40B4-BE49-F238E27FC236}">
                <a16:creationId xmlns:a16="http://schemas.microsoft.com/office/drawing/2014/main" id="{CD7254D8-349A-46B3-AE1D-42C445940923}"/>
              </a:ext>
            </a:extLst>
          </p:cNvPr>
          <p:cNvSpPr/>
          <p:nvPr/>
        </p:nvSpPr>
        <p:spPr>
          <a:xfrm>
            <a:off x="5188969" y="5486044"/>
            <a:ext cx="1988175" cy="210234"/>
          </a:xfrm>
          <a:prstGeom prst="wedgeRectCallout">
            <a:avLst>
              <a:gd name="adj1" fmla="val -66499"/>
              <a:gd name="adj2" fmla="val -29632"/>
            </a:avLst>
          </a:prstGeom>
          <a:solidFill>
            <a:schemeClr val="accent5">
              <a:lumMod val="40000"/>
              <a:lumOff val="60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分かりやすいサイトとするためコンテンツを工夫</a:t>
            </a:r>
            <a:endParaRPr lang="en-US" altLang="ja-JP" sz="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22" name="図 21"/>
          <p:cNvPicPr/>
          <p:nvPr/>
        </p:nvPicPr>
        <p:blipFill rotWithShape="1">
          <a:blip r:embed="rId10"/>
          <a:srcRect l="4456" t="33523" r="5615" b="27751"/>
          <a:stretch/>
        </p:blipFill>
        <p:spPr bwMode="auto">
          <a:xfrm>
            <a:off x="881590" y="2440926"/>
            <a:ext cx="6565951" cy="14381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59776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24658" y="437805"/>
            <a:ext cx="8760425" cy="5810592"/>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◆明確な基準・分かりやすい表示②</a:t>
            </a:r>
            <a:endPar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13335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21" name="正方形/長方形 20"/>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13</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8" name="テキスト ボックス 17"/>
          <p:cNvSpPr txBox="1"/>
          <p:nvPr/>
        </p:nvSpPr>
        <p:spPr>
          <a:xfrm>
            <a:off x="424239" y="1313765"/>
            <a:ext cx="4237771" cy="254118"/>
          </a:xfrm>
          <a:prstGeom prst="rect">
            <a:avLst/>
          </a:prstGeom>
          <a:noFill/>
          <a:ln>
            <a:noFill/>
          </a:ln>
        </p:spPr>
        <p:txBody>
          <a:bodyPr wrap="square" rtlCol="0">
            <a:noAutofit/>
          </a:bodyPr>
          <a:lstStyle/>
          <a:p>
            <a:pPr lvl="0">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296525" y="908720"/>
            <a:ext cx="6889485" cy="220055"/>
          </a:xfrm>
          <a:prstGeom prst="rect">
            <a:avLst/>
          </a:prstGeom>
          <a:noFill/>
          <a:ln>
            <a:noFill/>
          </a:ln>
        </p:spPr>
        <p:txBody>
          <a:bodyPr wrap="square" rtlCol="0">
            <a:noAutofit/>
          </a:bodyPr>
          <a:lstStyle/>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おおさかタイムライン防災</a:t>
            </a:r>
            <a:r>
              <a:rPr lang="en-US" altLang="ja-JP" sz="1400" baseline="30000" dirty="0">
                <a:latin typeface="メイリオ" panose="020B0604030504040204" pitchFamily="50" charset="-128"/>
                <a:ea typeface="メイリオ" panose="020B0604030504040204" pitchFamily="50" charset="-128"/>
                <a:cs typeface="メイリオ" panose="020B0604030504040204" pitchFamily="50" charset="-128"/>
              </a:rPr>
              <a:t>*14</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プロジェクト</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都市整備部 河川室 河川整備課</a:t>
            </a:r>
            <a:r>
              <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正方形/長方形 32"/>
          <p:cNvSpPr/>
          <p:nvPr/>
        </p:nvSpPr>
        <p:spPr>
          <a:xfrm>
            <a:off x="658152" y="1157190"/>
            <a:ext cx="8054308" cy="902806"/>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・「タイムライン」とは、大規模災害の発生を前提に、防災関係機関が連携して災害時に発生する状況を予め想定し</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共有した上で、</a:t>
            </a:r>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「いつ」「誰が」「何をするか」に着目</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して、</a:t>
            </a:r>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防災行動とその実施主体を時系列で整理</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した計画。</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・府では、住民の適切な避難行動に繋がる「コミュニティ（地域）タイムライン」の作成を支援するため、タイムラ</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インの作り方を紹介する</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DVD</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を製作するなど、市町村の取組みを支援。</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5" name="表 24"/>
          <p:cNvGraphicFramePr>
            <a:graphicFrameLocks noGrp="1"/>
          </p:cNvGraphicFramePr>
          <p:nvPr/>
        </p:nvGraphicFramePr>
        <p:xfrm>
          <a:off x="911074" y="5196252"/>
          <a:ext cx="7313281" cy="975360"/>
        </p:xfrm>
        <a:graphic>
          <a:graphicData uri="http://schemas.openxmlformats.org/drawingml/2006/table">
            <a:tbl>
              <a:tblPr firstRow="1" bandRow="1">
                <a:tableStyleId>{5C22544A-7EE6-4342-B048-85BDC9FD1C3A}</a:tableStyleId>
              </a:tblPr>
              <a:tblGrid>
                <a:gridCol w="1597646">
                  <a:extLst>
                    <a:ext uri="{9D8B030D-6E8A-4147-A177-3AD203B41FA5}">
                      <a16:colId xmlns:a16="http://schemas.microsoft.com/office/drawing/2014/main" val="344722315"/>
                    </a:ext>
                  </a:extLst>
                </a:gridCol>
                <a:gridCol w="1125125">
                  <a:extLst>
                    <a:ext uri="{9D8B030D-6E8A-4147-A177-3AD203B41FA5}">
                      <a16:colId xmlns:a16="http://schemas.microsoft.com/office/drawing/2014/main" val="1067912058"/>
                    </a:ext>
                  </a:extLst>
                </a:gridCol>
                <a:gridCol w="2783360">
                  <a:extLst>
                    <a:ext uri="{9D8B030D-6E8A-4147-A177-3AD203B41FA5}">
                      <a16:colId xmlns:a16="http://schemas.microsoft.com/office/drawing/2014/main" val="3894290979"/>
                    </a:ext>
                  </a:extLst>
                </a:gridCol>
                <a:gridCol w="1807150">
                  <a:extLst>
                    <a:ext uri="{9D8B030D-6E8A-4147-A177-3AD203B41FA5}">
                      <a16:colId xmlns:a16="http://schemas.microsoft.com/office/drawing/2014/main" val="483757418"/>
                    </a:ext>
                  </a:extLst>
                </a:gridCol>
              </a:tblGrid>
              <a:tr h="198429">
                <a:tc>
                  <a:txBody>
                    <a:bodyPr/>
                    <a:lstStyle/>
                    <a:p>
                      <a:pPr algn="ctr"/>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主な対象</a:t>
                      </a: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主な記載内容</a:t>
                      </a:r>
                    </a:p>
                  </a:txBody>
                  <a:tcPr anchor="ctr"/>
                </a:tc>
                <a:tc>
                  <a:txBody>
                    <a:bodyPr/>
                    <a:lstStyle/>
                    <a:p>
                      <a:pPr algn="ctr"/>
                      <a:r>
                        <a:rPr kumimoji="1" lang="en-US" altLang="ja-JP" sz="800" dirty="0">
                          <a:latin typeface="Meiryo UI" panose="020B0604030504040204" pitchFamily="50" charset="-128"/>
                          <a:ea typeface="Meiryo UI" panose="020B0604030504040204" pitchFamily="50" charset="-128"/>
                        </a:rPr>
                        <a:t>R3</a:t>
                      </a:r>
                      <a:r>
                        <a:rPr kumimoji="1" lang="ja-JP" altLang="en-US" sz="800" dirty="0">
                          <a:latin typeface="Meiryo UI" panose="020B0604030504040204" pitchFamily="50" charset="-128"/>
                          <a:ea typeface="Meiryo UI" panose="020B0604030504040204" pitchFamily="50" charset="-128"/>
                        </a:rPr>
                        <a:t>年度の</a:t>
                      </a:r>
                      <a:r>
                        <a:rPr kumimoji="1" lang="ja-JP" altLang="en-US" sz="800" dirty="0">
                          <a:solidFill>
                            <a:schemeClr val="bg1"/>
                          </a:solidFill>
                          <a:latin typeface="Meiryo UI" panose="020B0604030504040204" pitchFamily="50" charset="-128"/>
                          <a:ea typeface="Meiryo UI" panose="020B0604030504040204" pitchFamily="50" charset="-128"/>
                        </a:rPr>
                        <a:t>取組状</a:t>
                      </a:r>
                      <a:r>
                        <a:rPr kumimoji="1" lang="ja-JP" altLang="en-US" sz="800" dirty="0">
                          <a:latin typeface="Meiryo UI" panose="020B0604030504040204" pitchFamily="50" charset="-128"/>
                          <a:ea typeface="Meiryo UI" panose="020B0604030504040204" pitchFamily="50" charset="-128"/>
                        </a:rPr>
                        <a:t>況（</a:t>
                      </a:r>
                      <a:r>
                        <a:rPr kumimoji="1" lang="en-US" altLang="ja-JP" sz="800" dirty="0">
                          <a:latin typeface="Meiryo UI" panose="020B0604030504040204" pitchFamily="50" charset="-128"/>
                          <a:ea typeface="Meiryo UI" panose="020B0604030504040204" pitchFamily="50" charset="-128"/>
                        </a:rPr>
                        <a:t>R4.1</a:t>
                      </a:r>
                      <a:r>
                        <a:rPr kumimoji="1" lang="ja-JP" altLang="en-US" sz="800" dirty="0">
                          <a:latin typeface="Meiryo UI" panose="020B0604030504040204" pitchFamily="50" charset="-128"/>
                          <a:ea typeface="Meiryo UI" panose="020B0604030504040204" pitchFamily="50" charset="-128"/>
                        </a:rPr>
                        <a:t>末時点）</a:t>
                      </a:r>
                    </a:p>
                  </a:txBody>
                  <a:tcPr anchor="ctr"/>
                </a:tc>
                <a:extLst>
                  <a:ext uri="{0D108BD9-81ED-4DB2-BD59-A6C34878D82A}">
                    <a16:rowId xmlns:a16="http://schemas.microsoft.com/office/drawing/2014/main" val="1995592083"/>
                  </a:ext>
                </a:extLst>
              </a:tr>
              <a:tr h="166592">
                <a:tc>
                  <a:txBody>
                    <a:bodyPr/>
                    <a:lstStyle/>
                    <a:p>
                      <a:r>
                        <a:rPr kumimoji="1" lang="ja-JP" altLang="en-US" sz="800" b="0" dirty="0">
                          <a:latin typeface="Meiryo UI" panose="020B0604030504040204" pitchFamily="50" charset="-128"/>
                          <a:ea typeface="Meiryo UI" panose="020B0604030504040204" pitchFamily="50" charset="-128"/>
                        </a:rPr>
                        <a:t>コミュニティ（地域）タイムライン</a:t>
                      </a:r>
                    </a:p>
                  </a:txBody>
                  <a:tcPr anchor="ctr"/>
                </a:tc>
                <a:tc>
                  <a:txBody>
                    <a:bodyPr/>
                    <a:lstStyle/>
                    <a:p>
                      <a:r>
                        <a:rPr lang="ja-JP" altLang="en-US" sz="800" b="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自治会や小学校区</a:t>
                      </a:r>
                      <a:endParaRPr kumimoji="1" lang="ja-JP" altLang="en-US" sz="800" b="0" dirty="0">
                        <a:latin typeface="Meiryo UI" panose="020B0604030504040204" pitchFamily="50" charset="-128"/>
                        <a:ea typeface="Meiryo UI" panose="020B0604030504040204" pitchFamily="50" charset="-128"/>
                      </a:endParaRPr>
                    </a:p>
                  </a:txBody>
                  <a:tcPr anchor="ctr"/>
                </a:tc>
                <a:tc>
                  <a:txBody>
                    <a:bodyPr/>
                    <a:lstStyle/>
                    <a:p>
                      <a:r>
                        <a:rPr lang="ja-JP" altLang="en-US" sz="800" b="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住民や自主防災組織などの防災行動</a:t>
                      </a:r>
                      <a:endParaRPr kumimoji="1" lang="ja-JP" altLang="en-US" sz="800" b="0" dirty="0">
                        <a:latin typeface="Meiryo UI" panose="020B0604030504040204" pitchFamily="50" charset="-128"/>
                        <a:ea typeface="Meiryo UI" panose="020B0604030504040204" pitchFamily="50" charset="-128"/>
                      </a:endParaRPr>
                    </a:p>
                  </a:txBody>
                  <a:tcPr anchor="ctr"/>
                </a:tc>
                <a:tc>
                  <a:txBody>
                    <a:bodyPr/>
                    <a:lstStyle/>
                    <a:p>
                      <a:r>
                        <a:rPr kumimoji="1" lang="en-US" altLang="ja-JP" sz="800" b="0" dirty="0">
                          <a:solidFill>
                            <a:schemeClr val="tx1"/>
                          </a:solidFill>
                          <a:latin typeface="Meiryo UI" panose="020B0604030504040204" pitchFamily="50" charset="-128"/>
                          <a:ea typeface="Meiryo UI" panose="020B0604030504040204" pitchFamily="50" charset="-128"/>
                        </a:rPr>
                        <a:t>7</a:t>
                      </a:r>
                      <a:r>
                        <a:rPr kumimoji="1" lang="ja-JP" altLang="en-US" sz="800" b="0" dirty="0">
                          <a:solidFill>
                            <a:schemeClr val="tx1"/>
                          </a:solidFill>
                          <a:latin typeface="Meiryo UI" panose="020B0604030504040204" pitchFamily="50" charset="-128"/>
                          <a:ea typeface="Meiryo UI" panose="020B0604030504040204" pitchFamily="50" charset="-128"/>
                        </a:rPr>
                        <a:t>市町で策定に着手</a:t>
                      </a:r>
                    </a:p>
                  </a:txBody>
                  <a:tcPr anchor="ctr"/>
                </a:tc>
                <a:extLst>
                  <a:ext uri="{0D108BD9-81ED-4DB2-BD59-A6C34878D82A}">
                    <a16:rowId xmlns:a16="http://schemas.microsoft.com/office/drawing/2014/main" val="3895236799"/>
                  </a:ext>
                </a:extLst>
              </a:tr>
              <a:tr h="131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u="none"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市町村タイムライン</a:t>
                      </a:r>
                      <a:endParaRPr kumimoji="1" lang="en-US" altLang="ja-JP" sz="800" b="0" u="none"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r>
                        <a:rPr kumimoji="1" lang="ja-JP" altLang="en-US" sz="800" b="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市町村の区域</a:t>
                      </a:r>
                      <a:endParaRPr kumimoji="1" lang="ja-JP" altLang="en-US" sz="800" b="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b="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市町村の各部署の防災行動</a:t>
                      </a:r>
                      <a:endParaRPr kumimoji="1" lang="ja-JP" altLang="en-US" sz="800" b="0" dirty="0">
                        <a:latin typeface="Meiryo UI" panose="020B0604030504040204" pitchFamily="50" charset="-128"/>
                        <a:ea typeface="Meiryo UI" panose="020B0604030504040204" pitchFamily="50" charset="-128"/>
                      </a:endParaRPr>
                    </a:p>
                  </a:txBody>
                  <a:tcPr anchor="ctr"/>
                </a:tc>
                <a:tc>
                  <a:txBody>
                    <a:bodyPr/>
                    <a:lstStyle/>
                    <a:p>
                      <a:r>
                        <a:rPr kumimoji="1" lang="en-US" altLang="ja-JP" sz="800" b="0" dirty="0">
                          <a:solidFill>
                            <a:schemeClr val="tx1"/>
                          </a:solidFill>
                          <a:latin typeface="Meiryo UI" panose="020B0604030504040204" pitchFamily="50" charset="-128"/>
                          <a:ea typeface="Meiryo UI" panose="020B0604030504040204" pitchFamily="50" charset="-128"/>
                        </a:rPr>
                        <a:t>26</a:t>
                      </a:r>
                      <a:r>
                        <a:rPr kumimoji="1" lang="ja-JP" altLang="en-US" sz="800" b="0" dirty="0">
                          <a:solidFill>
                            <a:schemeClr val="tx1"/>
                          </a:solidFill>
                          <a:latin typeface="Meiryo UI" panose="020B0604030504040204" pitchFamily="50" charset="-128"/>
                          <a:ea typeface="Meiryo UI" panose="020B0604030504040204" pitchFamily="50" charset="-128"/>
                        </a:rPr>
                        <a:t>市町村で策定済み</a:t>
                      </a:r>
                      <a:endParaRPr kumimoji="1" lang="en-US" altLang="ja-JP" sz="800" b="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077562417"/>
                  </a:ext>
                </a:extLst>
              </a:tr>
              <a:tr h="2365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dirty="0">
                          <a:latin typeface="Meiryo UI" panose="020B0604030504040204" pitchFamily="50" charset="-128"/>
                          <a:ea typeface="Meiryo UI" panose="020B0604030504040204" pitchFamily="50" charset="-128"/>
                        </a:rPr>
                        <a:t>広域タイムライン</a:t>
                      </a:r>
                    </a:p>
                  </a:txBody>
                  <a:tcPr anchor="ctr"/>
                </a:tc>
                <a:tc>
                  <a:txBody>
                    <a:bodyPr/>
                    <a:lstStyle/>
                    <a:p>
                      <a:r>
                        <a:rPr kumimoji="1" lang="ja-JP" altLang="en-US" sz="800" b="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比較的大きな流域</a:t>
                      </a:r>
                      <a:endParaRPr kumimoji="1" lang="ja-JP" altLang="en-US" sz="800" b="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b="0" dirty="0">
                          <a:latin typeface="Meiryo UI" panose="020B0604030504040204" pitchFamily="50" charset="-128"/>
                          <a:ea typeface="Meiryo UI" panose="020B0604030504040204" pitchFamily="50" charset="-128"/>
                        </a:rPr>
                        <a:t>大阪府や市町村、国に加え、報道機関、ライフライン事業者、</a:t>
                      </a:r>
                      <a:endParaRPr kumimoji="1" lang="en-US" altLang="ja-JP" sz="800" b="0" dirty="0">
                        <a:latin typeface="Meiryo UI" panose="020B0604030504040204" pitchFamily="50" charset="-128"/>
                        <a:ea typeface="Meiryo UI" panose="020B0604030504040204" pitchFamily="50" charset="-128"/>
                      </a:endParaRPr>
                    </a:p>
                    <a:p>
                      <a:r>
                        <a:rPr kumimoji="1" lang="ja-JP" altLang="en-US" sz="800" b="0" dirty="0">
                          <a:latin typeface="Meiryo UI" panose="020B0604030504040204" pitchFamily="50" charset="-128"/>
                          <a:ea typeface="Meiryo UI" panose="020B0604030504040204" pitchFamily="50" charset="-128"/>
                        </a:rPr>
                        <a:t>鉄道事業者など多くの防災機関の防災行動</a:t>
                      </a:r>
                    </a:p>
                  </a:txBody>
                  <a:tcPr anchor="ctr"/>
                </a:tc>
                <a:tc>
                  <a:txBody>
                    <a:bodyPr/>
                    <a:lstStyle/>
                    <a:p>
                      <a:pPr algn="l"/>
                      <a:r>
                        <a:rPr kumimoji="1" lang="ja-JP" altLang="en-US" sz="800" b="0" dirty="0">
                          <a:solidFill>
                            <a:schemeClr val="tx1"/>
                          </a:solidFill>
                          <a:latin typeface="Meiryo UI" panose="020B0604030504040204" pitchFamily="50" charset="-128"/>
                          <a:ea typeface="Meiryo UI" panose="020B0604030504040204" pitchFamily="50" charset="-128"/>
                        </a:rPr>
                        <a:t>策定対象となる</a:t>
                      </a:r>
                      <a:r>
                        <a:rPr kumimoji="1" lang="en-US" altLang="ja-JP" sz="800" b="0" dirty="0">
                          <a:solidFill>
                            <a:schemeClr val="tx1"/>
                          </a:solidFill>
                          <a:latin typeface="Meiryo UI" panose="020B0604030504040204" pitchFamily="50" charset="-128"/>
                          <a:ea typeface="Meiryo UI" panose="020B0604030504040204" pitchFamily="50" charset="-128"/>
                        </a:rPr>
                        <a:t>5</a:t>
                      </a:r>
                      <a:r>
                        <a:rPr kumimoji="1" lang="ja-JP" altLang="en-US" sz="800" b="0" dirty="0">
                          <a:solidFill>
                            <a:schemeClr val="tx1"/>
                          </a:solidFill>
                          <a:latin typeface="Meiryo UI" panose="020B0604030504040204" pitchFamily="50" charset="-128"/>
                          <a:ea typeface="Meiryo UI" panose="020B0604030504040204" pitchFamily="50" charset="-128"/>
                        </a:rPr>
                        <a:t>地域で策定が完了</a:t>
                      </a:r>
                    </a:p>
                  </a:txBody>
                  <a:tcPr anchor="ctr"/>
                </a:tc>
                <a:extLst>
                  <a:ext uri="{0D108BD9-81ED-4DB2-BD59-A6C34878D82A}">
                    <a16:rowId xmlns:a16="http://schemas.microsoft.com/office/drawing/2014/main" val="2552691079"/>
                  </a:ext>
                </a:extLst>
              </a:tr>
            </a:tbl>
          </a:graphicData>
        </a:graphic>
      </p:graphicFrame>
      <p:grpSp>
        <p:nvGrpSpPr>
          <p:cNvPr id="35" name="グループ化 34"/>
          <p:cNvGrpSpPr/>
          <p:nvPr/>
        </p:nvGrpSpPr>
        <p:grpSpPr>
          <a:xfrm>
            <a:off x="813567" y="2778666"/>
            <a:ext cx="2278777" cy="2096528"/>
            <a:chOff x="543515" y="4515011"/>
            <a:chExt cx="2968233" cy="2639964"/>
          </a:xfrm>
        </p:grpSpPr>
        <p:grpSp>
          <p:nvGrpSpPr>
            <p:cNvPr id="36" name="グループ化 35"/>
            <p:cNvGrpSpPr/>
            <p:nvPr/>
          </p:nvGrpSpPr>
          <p:grpSpPr>
            <a:xfrm>
              <a:off x="2029440" y="5974754"/>
              <a:ext cx="1463452" cy="1180221"/>
              <a:chOff x="-3127678" y="7442287"/>
              <a:chExt cx="1463452" cy="1180221"/>
            </a:xfrm>
          </p:grpSpPr>
          <p:pic>
            <p:nvPicPr>
              <p:cNvPr id="47" name="図 4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17445" y="7703478"/>
                <a:ext cx="1145253" cy="919030"/>
              </a:xfrm>
              <a:prstGeom prst="rect">
                <a:avLst/>
              </a:prstGeom>
            </p:spPr>
          </p:pic>
          <p:sp>
            <p:nvSpPr>
              <p:cNvPr id="48" name="テキスト ボックス 47"/>
              <p:cNvSpPr txBox="1"/>
              <p:nvPr/>
            </p:nvSpPr>
            <p:spPr>
              <a:xfrm>
                <a:off x="-3127678" y="7442287"/>
                <a:ext cx="1463452" cy="234851"/>
              </a:xfrm>
              <a:prstGeom prst="rect">
                <a:avLst/>
              </a:prstGeom>
              <a:noFill/>
            </p:spPr>
            <p:txBody>
              <a:bodyPr wrap="square" rtlCol="0" anchor="t" anchorCtr="0">
                <a:spAutoFit/>
              </a:bodyPr>
              <a:lstStyle/>
              <a:p>
                <a:r>
                  <a:rPr kumimoji="1" lang="ja-JP" altLang="en-US" sz="700" spc="-80" dirty="0">
                    <a:latin typeface="+mn-ea"/>
                  </a:rPr>
                  <a:t>どんな情報が大事なの？</a:t>
                </a:r>
                <a:endParaRPr kumimoji="1" lang="en-US" altLang="ja-JP" sz="700" spc="-80" dirty="0">
                  <a:latin typeface="+mn-ea"/>
                </a:endParaRPr>
              </a:p>
            </p:txBody>
          </p:sp>
        </p:grpSp>
        <p:grpSp>
          <p:nvGrpSpPr>
            <p:cNvPr id="38" name="グループ化 37"/>
            <p:cNvGrpSpPr/>
            <p:nvPr/>
          </p:nvGrpSpPr>
          <p:grpSpPr>
            <a:xfrm>
              <a:off x="2057753" y="4532196"/>
              <a:ext cx="1453995" cy="1316487"/>
              <a:chOff x="1597289" y="6840586"/>
              <a:chExt cx="1453995" cy="1316487"/>
            </a:xfrm>
          </p:grpSpPr>
          <p:pic>
            <p:nvPicPr>
              <p:cNvPr id="45" name="図 4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97289" y="7066517"/>
                <a:ext cx="1171342" cy="1090556"/>
              </a:xfrm>
              <a:prstGeom prst="rect">
                <a:avLst/>
              </a:prstGeom>
            </p:spPr>
          </p:pic>
          <p:sp>
            <p:nvSpPr>
              <p:cNvPr id="46" name="テキスト ボックス 45"/>
              <p:cNvSpPr txBox="1"/>
              <p:nvPr/>
            </p:nvSpPr>
            <p:spPr>
              <a:xfrm>
                <a:off x="1604617" y="6840586"/>
                <a:ext cx="1446667" cy="251911"/>
              </a:xfrm>
              <a:prstGeom prst="rect">
                <a:avLst/>
              </a:prstGeom>
              <a:noFill/>
            </p:spPr>
            <p:txBody>
              <a:bodyPr wrap="square" rtlCol="0" anchor="t" anchorCtr="0">
                <a:spAutoFit/>
              </a:bodyPr>
              <a:lstStyle/>
              <a:p>
                <a:r>
                  <a:rPr kumimoji="1" lang="ja-JP" altLang="en-US" sz="700" spc="-80" dirty="0">
                    <a:latin typeface="+mn-ea"/>
                  </a:rPr>
                  <a:t>事前に何をしておけば？</a:t>
                </a:r>
                <a:endParaRPr kumimoji="1" lang="en-US" altLang="ja-JP" sz="700" spc="-80" dirty="0">
                  <a:latin typeface="+mn-ea"/>
                </a:endParaRPr>
              </a:p>
            </p:txBody>
          </p:sp>
        </p:grpSp>
        <p:grpSp>
          <p:nvGrpSpPr>
            <p:cNvPr id="39" name="グループ化 38"/>
            <p:cNvGrpSpPr/>
            <p:nvPr/>
          </p:nvGrpSpPr>
          <p:grpSpPr>
            <a:xfrm>
              <a:off x="612923" y="5863869"/>
              <a:ext cx="1444831" cy="1241201"/>
              <a:chOff x="-2007" y="8220714"/>
              <a:chExt cx="1444831" cy="1241201"/>
            </a:xfrm>
          </p:grpSpPr>
          <p:pic>
            <p:nvPicPr>
              <p:cNvPr id="43" name="図 4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801" y="8538477"/>
                <a:ext cx="1016820" cy="923438"/>
              </a:xfrm>
              <a:prstGeom prst="rect">
                <a:avLst/>
              </a:prstGeom>
            </p:spPr>
          </p:pic>
          <p:sp>
            <p:nvSpPr>
              <p:cNvPr id="44" name="テキスト ボックス 43"/>
              <p:cNvSpPr txBox="1"/>
              <p:nvPr/>
            </p:nvSpPr>
            <p:spPr>
              <a:xfrm>
                <a:off x="-2007" y="8220714"/>
                <a:ext cx="1444831" cy="387555"/>
              </a:xfrm>
              <a:prstGeom prst="rect">
                <a:avLst/>
              </a:prstGeom>
              <a:noFill/>
            </p:spPr>
            <p:txBody>
              <a:bodyPr wrap="square" rtlCol="0" anchor="t" anchorCtr="0">
                <a:spAutoFit/>
              </a:bodyPr>
              <a:lstStyle/>
              <a:p>
                <a:r>
                  <a:rPr kumimoji="1" lang="ja-JP" altLang="en-US" sz="700" spc="-80" dirty="0">
                    <a:latin typeface="+mn-ea"/>
                  </a:rPr>
                  <a:t>近所の要支援者に声を</a:t>
                </a:r>
                <a:endParaRPr kumimoji="1" lang="en-US" altLang="ja-JP" sz="700" spc="-80" dirty="0">
                  <a:latin typeface="+mn-ea"/>
                </a:endParaRPr>
              </a:p>
              <a:p>
                <a:r>
                  <a:rPr kumimoji="1" lang="ja-JP" altLang="en-US" sz="700" spc="-80" dirty="0">
                    <a:latin typeface="+mn-ea"/>
                  </a:rPr>
                  <a:t>かけるのはいつごろ？</a:t>
                </a:r>
                <a:endParaRPr kumimoji="1" lang="en-US" altLang="ja-JP" sz="700" spc="-80" dirty="0">
                  <a:latin typeface="+mn-ea"/>
                </a:endParaRPr>
              </a:p>
            </p:txBody>
          </p:sp>
        </p:grpSp>
        <p:grpSp>
          <p:nvGrpSpPr>
            <p:cNvPr id="40" name="グループ化 39"/>
            <p:cNvGrpSpPr/>
            <p:nvPr/>
          </p:nvGrpSpPr>
          <p:grpSpPr>
            <a:xfrm>
              <a:off x="543515" y="4515011"/>
              <a:ext cx="1648876" cy="1260651"/>
              <a:chOff x="3726818" y="7108239"/>
              <a:chExt cx="1648876" cy="1260651"/>
            </a:xfrm>
          </p:grpSpPr>
          <p:pic>
            <p:nvPicPr>
              <p:cNvPr id="41" name="図 4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53826" y="7333755"/>
                <a:ext cx="1302187" cy="1035135"/>
              </a:xfrm>
              <a:prstGeom prst="rect">
                <a:avLst/>
              </a:prstGeom>
            </p:spPr>
          </p:pic>
          <p:sp>
            <p:nvSpPr>
              <p:cNvPr id="42" name="テキスト ボックス 41"/>
              <p:cNvSpPr txBox="1"/>
              <p:nvPr/>
            </p:nvSpPr>
            <p:spPr>
              <a:xfrm>
                <a:off x="3726818" y="7108239"/>
                <a:ext cx="1648876" cy="234851"/>
              </a:xfrm>
              <a:prstGeom prst="rect">
                <a:avLst/>
              </a:prstGeom>
              <a:noFill/>
            </p:spPr>
            <p:txBody>
              <a:bodyPr wrap="square" rtlCol="0" anchor="t" anchorCtr="0">
                <a:spAutoFit/>
              </a:bodyPr>
              <a:lstStyle/>
              <a:p>
                <a:r>
                  <a:rPr kumimoji="1" lang="ja-JP" altLang="en-US" sz="700" spc="-80" dirty="0">
                    <a:latin typeface="+mn-ea"/>
                  </a:rPr>
                  <a:t>どの道順で避難するのが正解？</a:t>
                </a:r>
                <a:endParaRPr kumimoji="1" lang="en-US" altLang="ja-JP" sz="700" spc="-80" dirty="0">
                  <a:latin typeface="+mn-ea"/>
                </a:endParaRPr>
              </a:p>
            </p:txBody>
          </p:sp>
        </p:grpSp>
      </p:grpSp>
      <p:grpSp>
        <p:nvGrpSpPr>
          <p:cNvPr id="49" name="グループ化 48"/>
          <p:cNvGrpSpPr/>
          <p:nvPr/>
        </p:nvGrpSpPr>
        <p:grpSpPr>
          <a:xfrm>
            <a:off x="3131840" y="2824226"/>
            <a:ext cx="1976088" cy="2089939"/>
            <a:chOff x="2525554" y="2628476"/>
            <a:chExt cx="1976088" cy="2089939"/>
          </a:xfrm>
        </p:grpSpPr>
        <p:pic>
          <p:nvPicPr>
            <p:cNvPr id="50" name="図 4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51860" y="3954664"/>
              <a:ext cx="1170425" cy="763751"/>
            </a:xfrm>
            <a:prstGeom prst="rect">
              <a:avLst/>
            </a:prstGeom>
          </p:spPr>
        </p:pic>
        <p:pic>
          <p:nvPicPr>
            <p:cNvPr id="51" name="図 5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964048" y="2876291"/>
              <a:ext cx="1161364" cy="761852"/>
            </a:xfrm>
            <a:prstGeom prst="rect">
              <a:avLst/>
            </a:prstGeom>
          </p:spPr>
        </p:pic>
        <p:sp>
          <p:nvSpPr>
            <p:cNvPr id="52" name="正方形/長方形 51"/>
            <p:cNvSpPr/>
            <p:nvPr/>
          </p:nvSpPr>
          <p:spPr>
            <a:xfrm>
              <a:off x="2525554" y="2628476"/>
              <a:ext cx="1976088" cy="215444"/>
            </a:xfrm>
            <a:prstGeom prst="rect">
              <a:avLst/>
            </a:prstGeom>
            <a:noFill/>
            <a:ln w="12700" cap="flat" cmpd="sng" algn="ctr">
              <a:noFill/>
              <a:prstDash val="solid"/>
              <a:miter lim="800000"/>
            </a:ln>
            <a:effectLst/>
          </p:spPr>
          <p:txBody>
            <a:bodyPr rot="0" spcFirstLastPara="0" vert="horz" wrap="square" lIns="91440" tIns="0" rIns="0" bIns="0" numCol="1" spcCol="0" rtlCol="0" fromWordArt="0" anchor="t" anchorCtr="0" forceAA="0" compatLnSpc="1">
              <a:prstTxWarp prst="textNoShape">
                <a:avLst/>
              </a:prstTxWarp>
              <a:spAutoFit/>
            </a:bodyPr>
            <a:lstStyle/>
            <a:p>
              <a:pPr algn="ctr"/>
              <a:r>
                <a:rPr lang="ja-JP" altLang="en-US" sz="700" kern="100" spc="-60" dirty="0">
                  <a:latin typeface="+mn-ea"/>
                  <a:cs typeface="Times New Roman" panose="02020603050405020304" pitchFamily="18" charset="0"/>
                </a:rPr>
                <a:t>いつ、誰が、何を、どれだけ、どのように</a:t>
              </a:r>
              <a:endParaRPr lang="en-US" altLang="ja-JP" sz="700" kern="100" spc="-60" dirty="0">
                <a:latin typeface="+mn-ea"/>
                <a:cs typeface="Times New Roman" panose="02020603050405020304" pitchFamily="18" charset="0"/>
              </a:endParaRPr>
            </a:p>
            <a:p>
              <a:pPr algn="ctr"/>
              <a:r>
                <a:rPr lang="ja-JP" altLang="en-US" sz="700" kern="100" spc="-60" dirty="0">
                  <a:effectLst/>
                  <a:latin typeface="+mn-ea"/>
                  <a:cs typeface="Times New Roman" panose="02020603050405020304" pitchFamily="18" charset="0"/>
                </a:rPr>
                <a:t>しなければならないかみんなで話し合い</a:t>
              </a:r>
              <a:endParaRPr lang="ja-JP" sz="700" kern="100" spc="-60" dirty="0">
                <a:effectLst/>
                <a:latin typeface="+mn-ea"/>
                <a:cs typeface="Times New Roman" panose="02020603050405020304" pitchFamily="18" charset="0"/>
              </a:endParaRPr>
            </a:p>
          </p:txBody>
        </p:sp>
        <p:sp>
          <p:nvSpPr>
            <p:cNvPr id="53" name="正方形/長方形 52"/>
            <p:cNvSpPr/>
            <p:nvPr/>
          </p:nvSpPr>
          <p:spPr>
            <a:xfrm>
              <a:off x="2885594" y="3739506"/>
              <a:ext cx="1486027" cy="215444"/>
            </a:xfrm>
            <a:prstGeom prst="rect">
              <a:avLst/>
            </a:prstGeom>
            <a:noFill/>
            <a:ln w="12700" cap="flat" cmpd="sng" algn="ctr">
              <a:noFill/>
              <a:prstDash val="solid"/>
              <a:miter lim="800000"/>
            </a:ln>
            <a:effectLst/>
          </p:spPr>
          <p:txBody>
            <a:bodyPr rot="0" spcFirstLastPara="0" vert="horz" wrap="square" lIns="91440" tIns="0" rIns="0" bIns="0" numCol="1" spcCol="0" rtlCol="0" fromWordArt="0" anchor="t" anchorCtr="0" forceAA="0" compatLnSpc="1">
              <a:prstTxWarp prst="textNoShape">
                <a:avLst/>
              </a:prstTxWarp>
              <a:spAutoFit/>
            </a:bodyPr>
            <a:lstStyle/>
            <a:p>
              <a:r>
                <a:rPr lang="ja-JP" altLang="en-US" sz="700" kern="100" spc="-60" dirty="0">
                  <a:latin typeface="+mn-ea"/>
                  <a:cs typeface="Times New Roman" panose="02020603050405020304" pitchFamily="18" charset="0"/>
                </a:rPr>
                <a:t>自治体と地域住民が一緒に</a:t>
              </a:r>
              <a:endParaRPr lang="en-US" altLang="ja-JP" sz="700" kern="100" spc="-60" dirty="0">
                <a:latin typeface="+mn-ea"/>
                <a:cs typeface="Times New Roman" panose="02020603050405020304" pitchFamily="18" charset="0"/>
              </a:endParaRPr>
            </a:p>
            <a:p>
              <a:r>
                <a:rPr lang="ja-JP" altLang="en-US" sz="700" kern="100" spc="-60" dirty="0">
                  <a:latin typeface="+mn-ea"/>
                  <a:cs typeface="Times New Roman" panose="02020603050405020304" pitchFamily="18" charset="0"/>
                </a:rPr>
                <a:t>避難路や</a:t>
              </a:r>
              <a:r>
                <a:rPr lang="ja-JP" altLang="en-US" sz="700" kern="100" spc="-60" dirty="0">
                  <a:effectLst/>
                  <a:latin typeface="+mn-ea"/>
                  <a:cs typeface="Times New Roman" panose="02020603050405020304" pitchFamily="18" charset="0"/>
                </a:rPr>
                <a:t>近所の危険箇所を確認</a:t>
              </a:r>
              <a:endParaRPr lang="ja-JP" sz="700" kern="100" spc="-60" dirty="0">
                <a:effectLst/>
                <a:latin typeface="+mn-ea"/>
                <a:cs typeface="Times New Roman" panose="02020603050405020304" pitchFamily="18" charset="0"/>
              </a:endParaRPr>
            </a:p>
          </p:txBody>
        </p:sp>
      </p:grpSp>
      <p:sp>
        <p:nvSpPr>
          <p:cNvPr id="54" name="角丸四角形吹き出し 53"/>
          <p:cNvSpPr/>
          <p:nvPr/>
        </p:nvSpPr>
        <p:spPr>
          <a:xfrm>
            <a:off x="792493" y="2383986"/>
            <a:ext cx="2195064" cy="386904"/>
          </a:xfrm>
          <a:prstGeom prst="wedgeRoundRectCallout">
            <a:avLst>
              <a:gd name="adj1" fmla="val -30198"/>
              <a:gd name="adj2" fmla="val -19707"/>
              <a:gd name="adj3" fmla="val 16667"/>
            </a:avLst>
          </a:prstGeom>
          <a:solidFill>
            <a:srgbClr val="001C54"/>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r>
              <a:rPr lang="ja-JP" altLang="en-US" sz="900" b="1" spc="-50" dirty="0">
                <a:solidFill>
                  <a:srgbClr val="FFFF00"/>
                </a:solidFill>
                <a:latin typeface="Meiryo UI" panose="020B0604030504040204" pitchFamily="50" charset="-128"/>
                <a:ea typeface="Meiryo UI" panose="020B0604030504040204" pitchFamily="50" charset="-128"/>
              </a:rPr>
              <a:t>ステップ１</a:t>
            </a:r>
            <a:endParaRPr lang="en-US" altLang="ja-JP" sz="900" b="1" spc="-50" dirty="0">
              <a:solidFill>
                <a:srgbClr val="FFFF00"/>
              </a:solidFill>
              <a:latin typeface="Meiryo UI" panose="020B0604030504040204" pitchFamily="50" charset="-128"/>
              <a:ea typeface="Meiryo UI" panose="020B0604030504040204" pitchFamily="50" charset="-128"/>
            </a:endParaRPr>
          </a:p>
          <a:p>
            <a:r>
              <a:rPr lang="ja-JP" altLang="en-US" sz="900" spc="-50" dirty="0">
                <a:solidFill>
                  <a:schemeClr val="bg1"/>
                </a:solidFill>
                <a:latin typeface="Meiryo UI" panose="020B0604030504040204" pitchFamily="50" charset="-128"/>
                <a:ea typeface="Meiryo UI" panose="020B0604030504040204" pitchFamily="50" charset="-128"/>
              </a:rPr>
              <a:t>何を決めておかなければいけないかを話し合う</a:t>
            </a:r>
            <a:endParaRPr lang="en-US" altLang="ja-JP" sz="900" spc="-50" dirty="0">
              <a:solidFill>
                <a:schemeClr val="bg1"/>
              </a:solidFill>
              <a:latin typeface="Meiryo UI" panose="020B0604030504040204" pitchFamily="50" charset="-128"/>
              <a:ea typeface="Meiryo UI" panose="020B0604030504040204" pitchFamily="50" charset="-128"/>
            </a:endParaRPr>
          </a:p>
        </p:txBody>
      </p:sp>
      <p:sp>
        <p:nvSpPr>
          <p:cNvPr id="55" name="角丸四角形吹き出し 54"/>
          <p:cNvSpPr/>
          <p:nvPr/>
        </p:nvSpPr>
        <p:spPr>
          <a:xfrm>
            <a:off x="3400829" y="2400112"/>
            <a:ext cx="1537726" cy="386904"/>
          </a:xfrm>
          <a:prstGeom prst="wedgeRoundRectCallout">
            <a:avLst>
              <a:gd name="adj1" fmla="val -25122"/>
              <a:gd name="adj2" fmla="val -19813"/>
              <a:gd name="adj3" fmla="val 16667"/>
            </a:avLst>
          </a:prstGeom>
          <a:solidFill>
            <a:srgbClr val="001C54"/>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r>
              <a:rPr lang="ja-JP" altLang="en-US" sz="900" b="1" spc="-50" dirty="0">
                <a:solidFill>
                  <a:srgbClr val="FFFF00"/>
                </a:solidFill>
                <a:latin typeface="Meiryo UI" panose="020B0604030504040204" pitchFamily="50" charset="-128"/>
                <a:ea typeface="Meiryo UI" panose="020B0604030504040204" pitchFamily="50" charset="-128"/>
              </a:rPr>
              <a:t>ステップ２</a:t>
            </a:r>
            <a:endParaRPr lang="en-US" altLang="ja-JP" sz="900" b="1" spc="-50" dirty="0">
              <a:solidFill>
                <a:srgbClr val="FFFF00"/>
              </a:solidFill>
              <a:latin typeface="Meiryo UI" panose="020B0604030504040204" pitchFamily="50" charset="-128"/>
              <a:ea typeface="Meiryo UI" panose="020B0604030504040204" pitchFamily="50" charset="-128"/>
            </a:endParaRPr>
          </a:p>
          <a:p>
            <a:r>
              <a:rPr lang="ja-JP" altLang="en-US" sz="900" spc="-50" dirty="0">
                <a:solidFill>
                  <a:schemeClr val="bg1"/>
                </a:solidFill>
                <a:latin typeface="Meiryo UI" panose="020B0604030504040204" pitchFamily="50" charset="-128"/>
                <a:ea typeface="Meiryo UI" panose="020B0604030504040204" pitchFamily="50" charset="-128"/>
              </a:rPr>
              <a:t>危険な場所や避難場所を確認</a:t>
            </a:r>
            <a:endParaRPr lang="en-US" altLang="ja-JP" sz="900" spc="-50" dirty="0">
              <a:solidFill>
                <a:schemeClr val="bg1"/>
              </a:solidFill>
              <a:latin typeface="Meiryo UI" panose="020B0604030504040204" pitchFamily="50" charset="-128"/>
              <a:ea typeface="Meiryo UI" panose="020B0604030504040204" pitchFamily="50" charset="-128"/>
            </a:endParaRPr>
          </a:p>
        </p:txBody>
      </p:sp>
      <p:sp>
        <p:nvSpPr>
          <p:cNvPr id="56" name="角丸四角形吹き出し 55"/>
          <p:cNvSpPr/>
          <p:nvPr/>
        </p:nvSpPr>
        <p:spPr>
          <a:xfrm>
            <a:off x="5301864" y="2400112"/>
            <a:ext cx="3365592" cy="386904"/>
          </a:xfrm>
          <a:prstGeom prst="wedgeRoundRectCallout">
            <a:avLst>
              <a:gd name="adj1" fmla="val 30315"/>
              <a:gd name="adj2" fmla="val 6219"/>
              <a:gd name="adj3" fmla="val 16667"/>
            </a:avLst>
          </a:prstGeom>
          <a:solidFill>
            <a:srgbClr val="001C54"/>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r>
              <a:rPr lang="ja-JP" altLang="en-US" sz="900" b="1" spc="-50" dirty="0">
                <a:solidFill>
                  <a:srgbClr val="FFFF00"/>
                </a:solidFill>
                <a:latin typeface="Meiryo UI" panose="020B0604030504040204" pitchFamily="50" charset="-128"/>
                <a:ea typeface="Meiryo UI" panose="020B0604030504040204" pitchFamily="50" charset="-128"/>
              </a:rPr>
              <a:t>ステップ３</a:t>
            </a:r>
            <a:endParaRPr lang="en-US" altLang="ja-JP" sz="900" b="1" spc="-50" dirty="0">
              <a:solidFill>
                <a:srgbClr val="FFFF00"/>
              </a:solidFill>
              <a:latin typeface="Meiryo UI" panose="020B0604030504040204" pitchFamily="50" charset="-128"/>
              <a:ea typeface="Meiryo UI" panose="020B0604030504040204" pitchFamily="50" charset="-128"/>
            </a:endParaRPr>
          </a:p>
          <a:p>
            <a:r>
              <a:rPr lang="ja-JP" altLang="en-US" sz="900" spc="-50" dirty="0">
                <a:solidFill>
                  <a:schemeClr val="bg1"/>
                </a:solidFill>
                <a:latin typeface="Meiryo UI" panose="020B0604030504040204" pitchFamily="50" charset="-128"/>
                <a:ea typeface="Meiryo UI" panose="020B0604030504040204" pitchFamily="50" charset="-128"/>
              </a:rPr>
              <a:t>みんなで話し合って決めた行動項目を表にまとめる</a:t>
            </a:r>
            <a:endParaRPr lang="en-US" altLang="ja-JP" sz="900" spc="-50" dirty="0">
              <a:solidFill>
                <a:schemeClr val="bg1"/>
              </a:solidFill>
              <a:latin typeface="Meiryo UI" panose="020B0604030504040204" pitchFamily="50" charset="-128"/>
              <a:ea typeface="Meiryo UI" panose="020B0604030504040204" pitchFamily="50" charset="-128"/>
            </a:endParaRPr>
          </a:p>
        </p:txBody>
      </p:sp>
      <p:graphicFrame>
        <p:nvGraphicFramePr>
          <p:cNvPr id="57" name="表 56"/>
          <p:cNvGraphicFramePr>
            <a:graphicFrameLocks noGrp="1"/>
          </p:cNvGraphicFramePr>
          <p:nvPr/>
        </p:nvGraphicFramePr>
        <p:xfrm>
          <a:off x="5301863" y="2973629"/>
          <a:ext cx="3365592" cy="1845111"/>
        </p:xfrm>
        <a:graphic>
          <a:graphicData uri="http://schemas.openxmlformats.org/drawingml/2006/table">
            <a:tbl>
              <a:tblPr firstRow="1" bandRow="1">
                <a:tableStyleId>{5940675A-B579-460E-94D1-54222C63F5DA}</a:tableStyleId>
              </a:tblPr>
              <a:tblGrid>
                <a:gridCol w="698138">
                  <a:extLst>
                    <a:ext uri="{9D8B030D-6E8A-4147-A177-3AD203B41FA5}">
                      <a16:colId xmlns:a16="http://schemas.microsoft.com/office/drawing/2014/main" val="945353232"/>
                    </a:ext>
                  </a:extLst>
                </a:gridCol>
                <a:gridCol w="554994">
                  <a:extLst>
                    <a:ext uri="{9D8B030D-6E8A-4147-A177-3AD203B41FA5}">
                      <a16:colId xmlns:a16="http://schemas.microsoft.com/office/drawing/2014/main" val="3534702418"/>
                    </a:ext>
                  </a:extLst>
                </a:gridCol>
                <a:gridCol w="1107845">
                  <a:extLst>
                    <a:ext uri="{9D8B030D-6E8A-4147-A177-3AD203B41FA5}">
                      <a16:colId xmlns:a16="http://schemas.microsoft.com/office/drawing/2014/main" val="538909035"/>
                    </a:ext>
                  </a:extLst>
                </a:gridCol>
                <a:gridCol w="1004615">
                  <a:extLst>
                    <a:ext uri="{9D8B030D-6E8A-4147-A177-3AD203B41FA5}">
                      <a16:colId xmlns:a16="http://schemas.microsoft.com/office/drawing/2014/main" val="1202589250"/>
                    </a:ext>
                  </a:extLst>
                </a:gridCol>
              </a:tblGrid>
              <a:tr h="195956">
                <a:tc rowSpan="2">
                  <a:txBody>
                    <a:bodyPr/>
                    <a:lstStyle/>
                    <a:p>
                      <a:pPr algn="ctr"/>
                      <a:r>
                        <a:rPr kumimoji="1" lang="ja-JP" altLang="en-US" sz="700" dirty="0">
                          <a:latin typeface="Meiryo UI" panose="020B0604030504040204" pitchFamily="50" charset="-128"/>
                          <a:ea typeface="Meiryo UI" panose="020B0604030504040204" pitchFamily="50" charset="-128"/>
                        </a:rPr>
                        <a:t>時期</a:t>
                      </a:r>
                    </a:p>
                  </a:txBody>
                  <a:tcPr marL="72000" marR="72000" marT="36000" marB="36000" anchor="ctr">
                    <a:lnR w="9525" cap="flat" cmpd="sng" algn="ctr">
                      <a:solidFill>
                        <a:schemeClr val="tx1"/>
                      </a:solidFill>
                      <a:prstDash val="solid"/>
                      <a:round/>
                      <a:headEnd type="none" w="med" len="med"/>
                      <a:tailEnd type="none" w="med" len="med"/>
                    </a:lnR>
                    <a:noFill/>
                  </a:tcPr>
                </a:tc>
                <a:tc rowSpan="2">
                  <a:txBody>
                    <a:bodyPr/>
                    <a:lstStyle/>
                    <a:p>
                      <a:pPr algn="ctr"/>
                      <a:r>
                        <a:rPr kumimoji="1" lang="ja-JP" altLang="en-US" sz="700" dirty="0">
                          <a:latin typeface="Meiryo UI" panose="020B0604030504040204" pitchFamily="50" charset="-128"/>
                          <a:ea typeface="Meiryo UI" panose="020B0604030504040204" pitchFamily="50" charset="-128"/>
                        </a:rPr>
                        <a:t>情報</a:t>
                      </a: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noFill/>
                  </a:tcPr>
                </a:tc>
                <a:tc gridSpan="2">
                  <a:txBody>
                    <a:bodyPr/>
                    <a:lstStyle/>
                    <a:p>
                      <a:pPr algn="ctr"/>
                      <a:r>
                        <a:rPr kumimoji="1" lang="ja-JP" altLang="en-US" sz="700" dirty="0">
                          <a:latin typeface="Meiryo UI" panose="020B0604030504040204" pitchFamily="50" charset="-128"/>
                          <a:ea typeface="Meiryo UI" panose="020B0604030504040204" pitchFamily="50" charset="-128"/>
                        </a:rPr>
                        <a:t>防災行動</a:t>
                      </a:r>
                    </a:p>
                  </a:txBody>
                  <a:tcPr marL="72000" marR="72000" marT="36000" marB="36000" anchor="ctr">
                    <a:lnL w="9525"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noFill/>
                  </a:tcPr>
                </a:tc>
                <a:tc hMerge="1">
                  <a:txBody>
                    <a:bodyPr/>
                    <a:lstStyle/>
                    <a:p>
                      <a:pPr algn="ctr"/>
                      <a:endParaRPr kumimoji="1" lang="ja-JP" altLang="en-US" sz="700" dirty="0">
                        <a:latin typeface="Meiryo UI" panose="020B0604030504040204" pitchFamily="50" charset="-128"/>
                        <a:ea typeface="Meiryo UI" panose="020B0604030504040204" pitchFamily="50" charset="-128"/>
                      </a:endParaRPr>
                    </a:p>
                  </a:txBody>
                  <a:tcPr marL="72000" marR="72000" marT="36000" marB="36000"/>
                </a:tc>
                <a:extLst>
                  <a:ext uri="{0D108BD9-81ED-4DB2-BD59-A6C34878D82A}">
                    <a16:rowId xmlns:a16="http://schemas.microsoft.com/office/drawing/2014/main" val="3209058263"/>
                  </a:ext>
                </a:extLst>
              </a:tr>
              <a:tr h="195956">
                <a:tc vMerge="1">
                  <a:txBody>
                    <a:bodyPr/>
                    <a:lstStyle/>
                    <a:p>
                      <a:endParaRPr kumimoji="1" lang="ja-JP" altLang="en-US" sz="600" dirty="0">
                        <a:latin typeface="Meiryo UI" panose="020B0604030504040204" pitchFamily="50" charset="-128"/>
                        <a:ea typeface="Meiryo UI" panose="020B0604030504040204" pitchFamily="50" charset="-128"/>
                      </a:endParaRPr>
                    </a:p>
                  </a:txBody>
                  <a:tcPr/>
                </a:tc>
                <a:tc vMerge="1">
                  <a:txBody>
                    <a:bodyPr/>
                    <a:lstStyle/>
                    <a:p>
                      <a:endParaRPr kumimoji="1" lang="ja-JP" altLang="en-US" sz="6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700" dirty="0">
                          <a:latin typeface="Meiryo UI" panose="020B0604030504040204" pitchFamily="50" charset="-128"/>
                          <a:ea typeface="Meiryo UI" panose="020B0604030504040204" pitchFamily="50" charset="-128"/>
                        </a:rPr>
                        <a:t>個人</a:t>
                      </a: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noFill/>
                  </a:tcPr>
                </a:tc>
                <a:tc>
                  <a:txBody>
                    <a:bodyPr/>
                    <a:lstStyle/>
                    <a:p>
                      <a:pPr algn="ctr"/>
                      <a:r>
                        <a:rPr kumimoji="1" lang="ja-JP" altLang="en-US" sz="700" dirty="0">
                          <a:latin typeface="Meiryo UI" panose="020B0604030504040204" pitchFamily="50" charset="-128"/>
                          <a:ea typeface="Meiryo UI" panose="020B0604030504040204" pitchFamily="50" charset="-128"/>
                        </a:rPr>
                        <a:t>地域（自治会）</a:t>
                      </a:r>
                    </a:p>
                  </a:txBody>
                  <a:tcPr marL="72000" marR="72000" marT="36000" marB="3600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244018168"/>
                  </a:ext>
                </a:extLst>
              </a:tr>
              <a:tr h="341494">
                <a:tc>
                  <a:txBody>
                    <a:bodyPr/>
                    <a:lstStyle/>
                    <a:p>
                      <a:r>
                        <a:rPr kumimoji="1" lang="ja-JP" altLang="en-US" sz="700" dirty="0">
                          <a:latin typeface="Meiryo UI" panose="020B0604030504040204" pitchFamily="50" charset="-128"/>
                          <a:ea typeface="Meiryo UI" panose="020B0604030504040204" pitchFamily="50" charset="-128"/>
                        </a:rPr>
                        <a:t>台風最接近の２～３日前</a:t>
                      </a:r>
                    </a:p>
                  </a:txBody>
                  <a:tcPr marL="72000" marR="72000" marT="36000" marB="36000">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kumimoji="1" lang="ja-JP" altLang="en-US" sz="700" dirty="0">
                          <a:latin typeface="Meiryo UI" panose="020B0604030504040204" pitchFamily="50" charset="-128"/>
                          <a:ea typeface="Meiryo UI" panose="020B0604030504040204" pitchFamily="50" charset="-128"/>
                        </a:rPr>
                        <a:t>気象情報</a:t>
                      </a:r>
                    </a:p>
                  </a:txBody>
                  <a:tcPr marL="72000" marR="72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700" dirty="0">
                          <a:latin typeface="Meiryo UI" panose="020B0604030504040204" pitchFamily="50" charset="-128"/>
                          <a:ea typeface="Meiryo UI" panose="020B0604030504040204" pitchFamily="50" charset="-128"/>
                        </a:rPr>
                        <a:t>事前にハザードマップを確認</a:t>
                      </a:r>
                      <a:endParaRPr kumimoji="1" lang="en-US" altLang="ja-JP" sz="700" dirty="0">
                        <a:latin typeface="Meiryo UI" panose="020B0604030504040204" pitchFamily="50" charset="-128"/>
                        <a:ea typeface="Meiryo UI" panose="020B0604030504040204" pitchFamily="50" charset="-128"/>
                      </a:endParaRPr>
                    </a:p>
                    <a:p>
                      <a:r>
                        <a:rPr kumimoji="1" lang="ja-JP" altLang="en-US" sz="700" dirty="0">
                          <a:latin typeface="Meiryo UI" panose="020B0604030504040204" pitchFamily="50" charset="-128"/>
                          <a:ea typeface="Meiryo UI" panose="020B0604030504040204" pitchFamily="50" charset="-128"/>
                        </a:rPr>
                        <a:t>非常持出袋の確認</a:t>
                      </a:r>
                    </a:p>
                  </a:txBody>
                  <a:tcPr marL="72000" marR="72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700" dirty="0">
                          <a:latin typeface="Meiryo UI" panose="020B0604030504040204" pitchFamily="50" charset="-128"/>
                          <a:ea typeface="Meiryo UI" panose="020B0604030504040204" pitchFamily="50" charset="-128"/>
                        </a:rPr>
                        <a:t>地域連絡網の準備</a:t>
                      </a:r>
                      <a:endParaRPr kumimoji="1" lang="en-US" altLang="ja-JP" sz="700" dirty="0">
                        <a:latin typeface="Meiryo UI" panose="020B0604030504040204" pitchFamily="50" charset="-128"/>
                        <a:ea typeface="Meiryo UI" panose="020B0604030504040204" pitchFamily="50" charset="-128"/>
                      </a:endParaRPr>
                    </a:p>
                    <a:p>
                      <a:r>
                        <a:rPr kumimoji="1" lang="ja-JP" altLang="en-US" sz="700" dirty="0">
                          <a:latin typeface="Meiryo UI" panose="020B0604030504040204" pitchFamily="50" charset="-128"/>
                          <a:ea typeface="Meiryo UI" panose="020B0604030504040204" pitchFamily="50" charset="-128"/>
                        </a:rPr>
                        <a:t>安否確認方法の確認</a:t>
                      </a:r>
                    </a:p>
                  </a:txBody>
                  <a:tcPr marL="72000" marR="72000" marT="36000" marB="36000">
                    <a:lnL w="9525"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35121887"/>
                  </a:ext>
                </a:extLst>
              </a:tr>
              <a:tr h="399504">
                <a:tc>
                  <a:txBody>
                    <a:bodyPr/>
                    <a:lstStyle/>
                    <a:p>
                      <a:r>
                        <a:rPr kumimoji="1" lang="ja-JP" altLang="en-US" sz="700" dirty="0">
                          <a:latin typeface="Meiryo UI" panose="020B0604030504040204" pitchFamily="50" charset="-128"/>
                          <a:ea typeface="Meiryo UI" panose="020B0604030504040204" pitchFamily="50" charset="-128"/>
                        </a:rPr>
                        <a:t>台風最接近の１日前</a:t>
                      </a:r>
                    </a:p>
                  </a:txBody>
                  <a:tcPr marL="72000" marR="72000" marT="36000" marB="36000">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00"/>
                    </a:solidFill>
                  </a:tcPr>
                </a:tc>
                <a:tc>
                  <a:txBody>
                    <a:bodyPr/>
                    <a:lstStyle/>
                    <a:p>
                      <a:r>
                        <a:rPr kumimoji="1" lang="ja-JP" altLang="en-US" sz="700" dirty="0">
                          <a:latin typeface="Meiryo UI" panose="020B0604030504040204" pitchFamily="50" charset="-128"/>
                          <a:ea typeface="Meiryo UI" panose="020B0604030504040204" pitchFamily="50" charset="-128"/>
                        </a:rPr>
                        <a:t>気象情報</a:t>
                      </a:r>
                    </a:p>
                  </a:txBody>
                  <a:tcPr marL="72000" marR="72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CC"/>
                    </a:solidFill>
                  </a:tcPr>
                </a:tc>
                <a:tc>
                  <a:txBody>
                    <a:bodyPr/>
                    <a:lstStyle/>
                    <a:p>
                      <a:r>
                        <a:rPr kumimoji="1" lang="ja-JP" altLang="en-US" sz="700" dirty="0">
                          <a:latin typeface="Meiryo UI" panose="020B0604030504040204" pitchFamily="50" charset="-128"/>
                          <a:ea typeface="Meiryo UI" panose="020B0604030504040204" pitchFamily="50" charset="-128"/>
                        </a:rPr>
                        <a:t>鉄道、バスなどの運行情報確認</a:t>
                      </a:r>
                      <a:endParaRPr kumimoji="1" lang="en-US" altLang="ja-JP" sz="700" dirty="0">
                        <a:latin typeface="Meiryo UI" panose="020B0604030504040204" pitchFamily="50" charset="-128"/>
                        <a:ea typeface="Meiryo UI" panose="020B0604030504040204" pitchFamily="50" charset="-128"/>
                      </a:endParaRPr>
                    </a:p>
                    <a:p>
                      <a:pPr marL="0" marR="0" lvl="0" indent="0" algn="l" defTabSz="969630" rtl="0" eaLnBrk="1" fontAlgn="auto" latinLnBrk="0" hangingPunct="1">
                        <a:lnSpc>
                          <a:spcPct val="100000"/>
                        </a:lnSpc>
                        <a:spcBef>
                          <a:spcPts val="0"/>
                        </a:spcBef>
                        <a:spcAft>
                          <a:spcPts val="0"/>
                        </a:spcAft>
                        <a:buClrTx/>
                        <a:buSzTx/>
                        <a:buFontTx/>
                        <a:buNone/>
                        <a:tabLst/>
                        <a:defRPr/>
                      </a:pPr>
                      <a:r>
                        <a:rPr kumimoji="1" lang="ja-JP" altLang="en-US" sz="700" dirty="0">
                          <a:latin typeface="Meiryo UI" panose="020B0604030504040204" pitchFamily="50" charset="-128"/>
                          <a:ea typeface="Meiryo UI" panose="020B0604030504040204" pitchFamily="50" charset="-128"/>
                        </a:rPr>
                        <a:t>非常持出袋を玄関に準備</a:t>
                      </a:r>
                    </a:p>
                  </a:txBody>
                  <a:tcPr marL="72000" marR="72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CC"/>
                    </a:solidFill>
                  </a:tcPr>
                </a:tc>
                <a:tc>
                  <a:txBody>
                    <a:bodyPr/>
                    <a:lstStyle/>
                    <a:p>
                      <a:r>
                        <a:rPr kumimoji="1" lang="ja-JP" altLang="en-US" sz="700" dirty="0">
                          <a:latin typeface="Meiryo UI" panose="020B0604030504040204" pitchFamily="50" charset="-128"/>
                          <a:ea typeface="Meiryo UI" panose="020B0604030504040204" pitchFamily="50" charset="-128"/>
                        </a:rPr>
                        <a:t>要配慮者へ声掛け</a:t>
                      </a:r>
                    </a:p>
                  </a:txBody>
                  <a:tcPr marL="72000" marR="72000" marT="36000" marB="36000">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672243364"/>
                  </a:ext>
                </a:extLst>
              </a:tr>
              <a:tr h="440844">
                <a:tc>
                  <a:txBody>
                    <a:bodyPr/>
                    <a:lstStyle/>
                    <a:p>
                      <a:pPr marL="0" marR="0" lvl="0" indent="0" algn="l" defTabSz="969630" rtl="0" eaLnBrk="1" fontAlgn="auto" latinLnBrk="0" hangingPunct="1">
                        <a:lnSpc>
                          <a:spcPct val="100000"/>
                        </a:lnSpc>
                        <a:spcBef>
                          <a:spcPts val="0"/>
                        </a:spcBef>
                        <a:spcAft>
                          <a:spcPts val="0"/>
                        </a:spcAft>
                        <a:buClrTx/>
                        <a:buSzTx/>
                        <a:buFontTx/>
                        <a:buNone/>
                        <a:tabLst/>
                        <a:defRPr/>
                      </a:pPr>
                      <a:r>
                        <a:rPr kumimoji="1" lang="ja-JP" altLang="en-US" sz="700" dirty="0">
                          <a:solidFill>
                            <a:schemeClr val="bg1"/>
                          </a:solidFill>
                          <a:latin typeface="Meiryo UI" panose="020B0604030504040204" pitchFamily="50" charset="-128"/>
                          <a:ea typeface="Meiryo UI" panose="020B0604030504040204" pitchFamily="50" charset="-128"/>
                        </a:rPr>
                        <a:t>台風最接近の数時間前</a:t>
                      </a:r>
                    </a:p>
                  </a:txBody>
                  <a:tcPr marL="72000" marR="72000" marT="36000" marB="36000">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9900"/>
                    </a:solidFill>
                  </a:tcPr>
                </a:tc>
                <a:tc>
                  <a:txBody>
                    <a:bodyPr/>
                    <a:lstStyle/>
                    <a:p>
                      <a:r>
                        <a:rPr kumimoji="1" lang="ja-JP" altLang="en-US" sz="700" dirty="0">
                          <a:latin typeface="Meiryo UI" panose="020B0604030504040204" pitchFamily="50" charset="-128"/>
                          <a:ea typeface="Meiryo UI" panose="020B0604030504040204" pitchFamily="50" charset="-128"/>
                        </a:rPr>
                        <a:t>避難勧告</a:t>
                      </a:r>
                      <a:endParaRPr kumimoji="1" lang="en-US" altLang="ja-JP" sz="700" dirty="0">
                        <a:latin typeface="Meiryo UI" panose="020B0604030504040204" pitchFamily="50" charset="-128"/>
                        <a:ea typeface="Meiryo UI" panose="020B0604030504040204" pitchFamily="50" charset="-128"/>
                      </a:endParaRPr>
                    </a:p>
                    <a:p>
                      <a:r>
                        <a:rPr kumimoji="1" lang="ja-JP" altLang="en-US" sz="700" dirty="0">
                          <a:latin typeface="Meiryo UI" panose="020B0604030504040204" pitchFamily="50" charset="-128"/>
                          <a:ea typeface="Meiryo UI" panose="020B0604030504040204" pitchFamily="50" charset="-128"/>
                        </a:rPr>
                        <a:t>避難指示</a:t>
                      </a:r>
                      <a:r>
                        <a:rPr kumimoji="1" lang="en-US" altLang="ja-JP" sz="700" dirty="0">
                          <a:latin typeface="Meiryo UI" panose="020B0604030504040204" pitchFamily="50" charset="-128"/>
                          <a:ea typeface="Meiryo UI" panose="020B0604030504040204" pitchFamily="50" charset="-128"/>
                        </a:rPr>
                        <a:t>(</a:t>
                      </a:r>
                      <a:r>
                        <a:rPr kumimoji="1" lang="ja-JP" altLang="en-US" sz="700" dirty="0">
                          <a:latin typeface="Meiryo UI" panose="020B0604030504040204" pitchFamily="50" charset="-128"/>
                          <a:ea typeface="Meiryo UI" panose="020B0604030504040204" pitchFamily="50" charset="-128"/>
                        </a:rPr>
                        <a:t>緊急</a:t>
                      </a:r>
                      <a:r>
                        <a:rPr kumimoji="1" lang="en-US" altLang="ja-JP" sz="700" dirty="0">
                          <a:latin typeface="Meiryo UI" panose="020B0604030504040204" pitchFamily="50" charset="-128"/>
                          <a:ea typeface="Meiryo UI" panose="020B0604030504040204" pitchFamily="50" charset="-128"/>
                        </a:rPr>
                        <a:t>)</a:t>
                      </a:r>
                      <a:endParaRPr kumimoji="1" lang="ja-JP" altLang="en-US" sz="700" dirty="0">
                        <a:latin typeface="Meiryo UI" panose="020B0604030504040204" pitchFamily="50" charset="-128"/>
                        <a:ea typeface="Meiryo UI" panose="020B0604030504040204" pitchFamily="50" charset="-128"/>
                      </a:endParaRPr>
                    </a:p>
                  </a:txBody>
                  <a:tcPr marL="72000" marR="72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CC99"/>
                    </a:solidFill>
                  </a:tcPr>
                </a:tc>
                <a:tc>
                  <a:txBody>
                    <a:bodyPr/>
                    <a:lstStyle/>
                    <a:p>
                      <a:r>
                        <a:rPr kumimoji="1" lang="ja-JP" altLang="en-US" sz="700" dirty="0">
                          <a:latin typeface="Meiryo UI" panose="020B0604030504040204" pitchFamily="50" charset="-128"/>
                          <a:ea typeface="Meiryo UI" panose="020B0604030504040204" pitchFamily="50" charset="-128"/>
                        </a:rPr>
                        <a:t>指定緊急避難場所へ避難開始</a:t>
                      </a:r>
                    </a:p>
                  </a:txBody>
                  <a:tcPr marL="72000" marR="72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CC99"/>
                    </a:solidFill>
                  </a:tcPr>
                </a:tc>
                <a:tc>
                  <a:txBody>
                    <a:bodyPr/>
                    <a:lstStyle/>
                    <a:p>
                      <a:pPr marL="0" marR="0" lvl="0" indent="0" algn="l" defTabSz="969630" rtl="0" eaLnBrk="1" fontAlgn="auto" latinLnBrk="0" hangingPunct="1">
                        <a:lnSpc>
                          <a:spcPct val="100000"/>
                        </a:lnSpc>
                        <a:spcBef>
                          <a:spcPts val="0"/>
                        </a:spcBef>
                        <a:spcAft>
                          <a:spcPts val="0"/>
                        </a:spcAft>
                        <a:buClrTx/>
                        <a:buSzTx/>
                        <a:buFontTx/>
                        <a:buNone/>
                        <a:tabLst/>
                        <a:defRPr/>
                      </a:pPr>
                      <a:r>
                        <a:rPr kumimoji="1" lang="ja-JP" altLang="en-US" sz="700" dirty="0">
                          <a:latin typeface="Meiryo UI" panose="020B0604030504040204" pitchFamily="50" charset="-128"/>
                          <a:ea typeface="Meiryo UI" panose="020B0604030504040204" pitchFamily="50" charset="-128"/>
                        </a:rPr>
                        <a:t>指定緊急避難場所へ避難開始</a:t>
                      </a:r>
                    </a:p>
                    <a:p>
                      <a:r>
                        <a:rPr kumimoji="1" lang="ja-JP" altLang="en-US" sz="700" dirty="0">
                          <a:latin typeface="Meiryo UI" panose="020B0604030504040204" pitchFamily="50" charset="-128"/>
                          <a:ea typeface="Meiryo UI" panose="020B0604030504040204" pitchFamily="50" charset="-128"/>
                        </a:rPr>
                        <a:t>要配慮者の見回り・支援の開始</a:t>
                      </a:r>
                    </a:p>
                  </a:txBody>
                  <a:tcPr marL="72000" marR="72000" marT="36000" marB="36000">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val="722740610"/>
                  </a:ext>
                </a:extLst>
              </a:tr>
              <a:tr h="213481">
                <a:tc>
                  <a:txBody>
                    <a:bodyPr/>
                    <a:lstStyle/>
                    <a:p>
                      <a:r>
                        <a:rPr kumimoji="1" lang="ja-JP" altLang="en-US" sz="700" dirty="0">
                          <a:solidFill>
                            <a:schemeClr val="bg1"/>
                          </a:solidFill>
                          <a:latin typeface="Meiryo UI" panose="020B0604030504040204" pitchFamily="50" charset="-128"/>
                          <a:ea typeface="Meiryo UI" panose="020B0604030504040204" pitchFamily="50" charset="-128"/>
                        </a:rPr>
                        <a:t>台風最接近</a:t>
                      </a:r>
                    </a:p>
                  </a:txBody>
                  <a:tcPr marL="72000" marR="72000" marT="36000" marB="36000">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solidFill>
                      <a:srgbClr val="E60000"/>
                    </a:solidFill>
                  </a:tcPr>
                </a:tc>
                <a:tc>
                  <a:txBody>
                    <a:bodyPr/>
                    <a:lstStyle/>
                    <a:p>
                      <a:endParaRPr kumimoji="1" lang="ja-JP" altLang="en-US" sz="700" dirty="0">
                        <a:latin typeface="Meiryo UI" panose="020B0604030504040204" pitchFamily="50" charset="-128"/>
                        <a:ea typeface="Meiryo UI" panose="020B0604030504040204" pitchFamily="50" charset="-128"/>
                      </a:endParaRPr>
                    </a:p>
                  </a:txBody>
                  <a:tcPr marL="72000" marR="72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solidFill>
                      <a:srgbClr val="FFCCCC"/>
                    </a:solidFill>
                  </a:tcPr>
                </a:tc>
                <a:tc>
                  <a:txBody>
                    <a:bodyPr/>
                    <a:lstStyle/>
                    <a:p>
                      <a:r>
                        <a:rPr kumimoji="1" lang="ja-JP" altLang="en-US" sz="700" dirty="0">
                          <a:latin typeface="Meiryo UI" panose="020B0604030504040204" pitchFamily="50" charset="-128"/>
                          <a:ea typeface="Meiryo UI" panose="020B0604030504040204" pitchFamily="50" charset="-128"/>
                        </a:rPr>
                        <a:t>避難が完了</a:t>
                      </a:r>
                    </a:p>
                  </a:txBody>
                  <a:tcPr marL="72000" marR="72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solidFill>
                      <a:srgbClr val="FFCCCC"/>
                    </a:solidFill>
                  </a:tcPr>
                </a:tc>
                <a:tc>
                  <a:txBody>
                    <a:bodyPr/>
                    <a:lstStyle/>
                    <a:p>
                      <a:r>
                        <a:rPr kumimoji="1" lang="ja-JP" altLang="en-US" sz="700" dirty="0">
                          <a:latin typeface="Meiryo UI" panose="020B0604030504040204" pitchFamily="50" charset="-128"/>
                          <a:ea typeface="Meiryo UI" panose="020B0604030504040204" pitchFamily="50" charset="-128"/>
                        </a:rPr>
                        <a:t>地域全員の無事を確認</a:t>
                      </a:r>
                    </a:p>
                  </a:txBody>
                  <a:tcPr marL="72000" marR="72000" marT="36000" marB="36000">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solidFill>
                      <a:srgbClr val="FFCCCC"/>
                    </a:solidFill>
                  </a:tcPr>
                </a:tc>
                <a:extLst>
                  <a:ext uri="{0D108BD9-81ED-4DB2-BD59-A6C34878D82A}">
                    <a16:rowId xmlns:a16="http://schemas.microsoft.com/office/drawing/2014/main" val="1553339424"/>
                  </a:ext>
                </a:extLst>
              </a:tr>
            </a:tbl>
          </a:graphicData>
        </a:graphic>
      </p:graphicFrame>
      <p:sp>
        <p:nvSpPr>
          <p:cNvPr id="58" name="テキスト ボックス 57"/>
          <p:cNvSpPr txBox="1"/>
          <p:nvPr/>
        </p:nvSpPr>
        <p:spPr>
          <a:xfrm>
            <a:off x="5169294" y="2758184"/>
            <a:ext cx="3588171" cy="215444"/>
          </a:xfrm>
          <a:prstGeom prst="rect">
            <a:avLst/>
          </a:prstGeom>
          <a:noFill/>
        </p:spPr>
        <p:txBody>
          <a:bodyPr wrap="square" rtlCol="0" anchor="t" anchorCtr="0">
            <a:spAutoFit/>
          </a:bodyPr>
          <a:lstStyle/>
          <a:p>
            <a:r>
              <a:rPr kumimoji="1" lang="ja-JP" altLang="en-US" sz="800" spc="-80" dirty="0">
                <a:latin typeface="+mn-ea"/>
              </a:rPr>
              <a:t> </a:t>
            </a:r>
            <a:r>
              <a:rPr kumimoji="1" lang="ja-JP" altLang="en-US" sz="700" spc="-80" dirty="0">
                <a:latin typeface="+mn-ea"/>
              </a:rPr>
              <a:t>◆</a:t>
            </a:r>
            <a:r>
              <a:rPr lang="ja-JP" altLang="en-US" sz="700" dirty="0">
                <a:latin typeface="+mn-ea"/>
              </a:rPr>
              <a:t>コュミニティ</a:t>
            </a:r>
            <a:r>
              <a:rPr kumimoji="1" lang="ja-JP" altLang="en-US" sz="700" dirty="0">
                <a:latin typeface="+mn-ea"/>
              </a:rPr>
              <a:t>（地域）タイムラインのイメージ</a:t>
            </a:r>
            <a:endParaRPr kumimoji="1" lang="en-US" altLang="ja-JP" sz="700" dirty="0">
              <a:latin typeface="+mn-ea"/>
            </a:endParaRPr>
          </a:p>
        </p:txBody>
      </p:sp>
      <p:sp>
        <p:nvSpPr>
          <p:cNvPr id="59" name="二等辺三角形 58"/>
          <p:cNvSpPr/>
          <p:nvPr/>
        </p:nvSpPr>
        <p:spPr>
          <a:xfrm rot="16200000" flipV="1">
            <a:off x="3031248" y="3707489"/>
            <a:ext cx="512517" cy="185527"/>
          </a:xfrm>
          <a:prstGeom prst="triangle">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二等辺三角形 59"/>
          <p:cNvSpPr/>
          <p:nvPr/>
        </p:nvSpPr>
        <p:spPr>
          <a:xfrm rot="16200000" flipV="1">
            <a:off x="4765791" y="3734736"/>
            <a:ext cx="512517" cy="185527"/>
          </a:xfrm>
          <a:prstGeom prst="triangle">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573867" y="2076905"/>
            <a:ext cx="3423291" cy="276999"/>
          </a:xfrm>
          <a:prstGeom prst="rect">
            <a:avLst/>
          </a:prstGeom>
          <a:noFill/>
        </p:spPr>
        <p:txBody>
          <a:bodyPr wrap="square" rtlCol="0" anchor="t" anchorCtr="0">
            <a:spAutoFit/>
          </a:bodyPr>
          <a:lstStyle/>
          <a:p>
            <a:r>
              <a:rPr lang="ja-JP" altLang="en-US" sz="1200" b="1" spc="-80" dirty="0">
                <a:latin typeface="Meiryo UI" panose="020B0604030504040204" pitchFamily="50" charset="-128"/>
                <a:ea typeface="Meiryo UI" panose="020B0604030504040204" pitchFamily="50" charset="-128"/>
              </a:rPr>
              <a:t>＜コミュニティ（地域）タイムラインの作成</a:t>
            </a:r>
            <a:r>
              <a:rPr lang="ja-JP" altLang="en-US" sz="1200" b="1" dirty="0">
                <a:latin typeface="Meiryo UI" panose="020B0604030504040204" pitchFamily="50" charset="-128"/>
                <a:ea typeface="Meiryo UI" panose="020B0604030504040204" pitchFamily="50" charset="-128"/>
              </a:rPr>
              <a:t>の流れ＞</a:t>
            </a:r>
            <a:endParaRPr kumimoji="1" lang="en-US" altLang="ja-JP" sz="1200" b="1" dirty="0">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580451" y="4959170"/>
            <a:ext cx="2281359" cy="234537"/>
          </a:xfrm>
          <a:prstGeom prst="rect">
            <a:avLst/>
          </a:prstGeom>
          <a:noFill/>
        </p:spPr>
        <p:txBody>
          <a:bodyPr wrap="square" rtlCol="0" anchor="t" anchorCtr="0">
            <a:spAutoFit/>
          </a:bodyPr>
          <a:lstStyle/>
          <a:p>
            <a:r>
              <a:rPr lang="ja-JP" altLang="en-US" sz="1050" b="1" spc="-80" dirty="0">
                <a:latin typeface="Meiryo UI" panose="020B0604030504040204" pitchFamily="50" charset="-128"/>
                <a:ea typeface="Meiryo UI" panose="020B0604030504040204" pitchFamily="50" charset="-128"/>
              </a:rPr>
              <a:t>　　（参考）</a:t>
            </a:r>
            <a:r>
              <a:rPr lang="ja-JP" altLang="en-US" sz="1050" b="1" dirty="0">
                <a:latin typeface="Meiryo UI" panose="020B0604030504040204" pitchFamily="50" charset="-128"/>
                <a:ea typeface="Meiryo UI" panose="020B0604030504040204" pitchFamily="50" charset="-128"/>
              </a:rPr>
              <a:t>タイムラインの種類</a:t>
            </a:r>
            <a:endParaRPr kumimoji="1" lang="en-US" altLang="ja-JP" sz="1050" b="1" dirty="0">
              <a:latin typeface="Meiryo UI" panose="020B0604030504040204" pitchFamily="50" charset="-128"/>
              <a:ea typeface="Meiryo UI" panose="020B0604030504040204" pitchFamily="50" charset="-128"/>
            </a:endParaRPr>
          </a:p>
        </p:txBody>
      </p:sp>
      <p:sp>
        <p:nvSpPr>
          <p:cNvPr id="15" name="正方形/長方形 14"/>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21</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3" name="テキスト ボックス 62"/>
          <p:cNvSpPr txBox="1"/>
          <p:nvPr/>
        </p:nvSpPr>
        <p:spPr>
          <a:xfrm>
            <a:off x="463805" y="6280006"/>
            <a:ext cx="8203650" cy="344349"/>
          </a:xfrm>
          <a:prstGeom prst="rect">
            <a:avLst/>
          </a:prstGeom>
          <a:noFill/>
          <a:ln>
            <a:noFill/>
          </a:ln>
        </p:spPr>
        <p:txBody>
          <a:bodyPr wrap="none" rtlCol="0">
            <a:noAutofit/>
          </a:bodyPr>
          <a:lstStyle/>
          <a:p>
            <a:pPr lvl="0">
              <a:defRPr/>
            </a:pP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(*14) </a:t>
            </a:r>
            <a:r>
              <a:rPr kumimoji="1" lang="en-US" altLang="ja-JP" sz="800" b="0" i="0" u="none" strike="noStrike" kern="1200" cap="none" spc="0" normalizeH="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b="0" i="0" u="none" strike="noStrike" kern="1200" cap="none" spc="0" normalizeH="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事前防災行動</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計画。大規模災害の発生を前提に、防災関係機関が連携して災害時に発生する状況を予め想定し共有した上で、「いつ」「誰が」「何をするか」に着目して、</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防災行動とその実施主体を時系列で整理した計画。（再掲）</a:t>
            </a:r>
          </a:p>
        </p:txBody>
      </p:sp>
    </p:spTree>
    <p:extLst>
      <p:ext uri="{BB962C8B-B14F-4D97-AF65-F5344CB8AC3E}">
        <p14:creationId xmlns:p14="http://schemas.microsoft.com/office/powerpoint/2010/main" val="3724089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93206" y="413361"/>
            <a:ext cx="8913195" cy="6111679"/>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◆オンライン手法を活用した</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情報発信やコミュニケーション</a:t>
            </a:r>
            <a:endParaRPr kumimoji="1" lang="en-US" altLang="ja-JP" sz="16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215505" y="8316"/>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14</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30" name="テキスト ボックス 29"/>
          <p:cNvSpPr txBox="1"/>
          <p:nvPr/>
        </p:nvSpPr>
        <p:spPr>
          <a:xfrm>
            <a:off x="571216" y="1256422"/>
            <a:ext cx="8346615" cy="642408"/>
          </a:xfrm>
          <a:prstGeom prst="rect">
            <a:avLst/>
          </a:prstGeom>
          <a:noFill/>
          <a:ln>
            <a:noFill/>
          </a:ln>
        </p:spPr>
        <p:txBody>
          <a:bodyPr wrap="square" rtlCol="0">
            <a:noAutofit/>
          </a:bodyPr>
          <a:lstStyle/>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型コロナウイルス感染症の感染拡大をきっかけとして、これまで対面で行っていた業務をオンラインでも行うなど、デジタル技術を活用した、新たな情報発信やコミュニケーションの手段を柔軟に取り入れることにより、より府民ニーズに合った、効果的な施策推進を実現。</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26"/>
          <p:cNvSpPr txBox="1"/>
          <p:nvPr/>
        </p:nvSpPr>
        <p:spPr>
          <a:xfrm>
            <a:off x="262597" y="959521"/>
            <a:ext cx="6739673" cy="218957"/>
          </a:xfrm>
          <a:prstGeom prst="rect">
            <a:avLst/>
          </a:prstGeom>
          <a:noFill/>
          <a:ln>
            <a:noFill/>
          </a:ln>
        </p:spPr>
        <p:txBody>
          <a:bodyPr wrap="square" rtlCol="0">
            <a:no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会議システムの活用 ～対面方式からオンライン方式へ </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7" name="四角形: 角を丸くする 6">
            <a:extLst>
              <a:ext uri="{FF2B5EF4-FFF2-40B4-BE49-F238E27FC236}">
                <a16:creationId xmlns:a16="http://schemas.microsoft.com/office/drawing/2014/main" id="{EFB009B0-9FC3-40A6-A3E1-64A7F6E56D47}"/>
              </a:ext>
            </a:extLst>
          </p:cNvPr>
          <p:cNvSpPr/>
          <p:nvPr/>
        </p:nvSpPr>
        <p:spPr>
          <a:xfrm>
            <a:off x="855761" y="5282929"/>
            <a:ext cx="7865138" cy="1125267"/>
          </a:xfrm>
          <a:prstGeom prst="round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0000" rIns="72000" rtlCol="0" anchor="ctr"/>
          <a:lstStyle/>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遠方から会場に足を運んでいただく必要がなく、遠隔地からの参加が可能。</a:t>
            </a:r>
            <a:endParaRPr lang="en-US" altLang="ja-JP" sz="1200" dirty="0">
              <a:solidFill>
                <a:schemeClr val="tx1"/>
              </a:solidFill>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会場のキャパシティや時間の制約に関わらず、開催が可能。</a:t>
            </a:r>
            <a:endParaRPr lang="en-US" altLang="ja-JP" sz="1200" dirty="0">
              <a:solidFill>
                <a:schemeClr val="tx1"/>
              </a:solidFill>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非接触でコミュニケーションを取ることができ、参加者、主催者ともに安心。</a:t>
            </a: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動画配信を実施することにより、いつでもどこでも参加が可能。</a:t>
            </a:r>
            <a:endParaRPr lang="en-US" altLang="ja-JP" sz="1200" dirty="0">
              <a:solidFill>
                <a:schemeClr val="tx1"/>
              </a:solidFill>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チャット機能を活用することにより、気軽に質問できるなど、利便性が向上。</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6" name="メモ 5"/>
          <p:cNvSpPr/>
          <p:nvPr/>
        </p:nvSpPr>
        <p:spPr>
          <a:xfrm>
            <a:off x="855761" y="2427531"/>
            <a:ext cx="2816139" cy="1106424"/>
          </a:xfrm>
          <a:prstGeom prst="foldedCorner">
            <a:avLst/>
          </a:prstGeom>
          <a:solidFill>
            <a:schemeClr val="accent5">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職員採用試験</a:t>
            </a:r>
            <a:endParaRPr lang="en-US" altLang="ja-JP" sz="1200" b="1" dirty="0">
              <a:solidFill>
                <a:schemeClr val="tx1"/>
              </a:solidFill>
              <a:latin typeface="メイリオ" panose="020B0604030504040204" pitchFamily="50" charset="-128"/>
              <a:ea typeface="メイリオ" panose="020B0604030504040204" pitchFamily="50" charset="-128"/>
            </a:endParaRPr>
          </a:p>
          <a:p>
            <a:pPr>
              <a:lnSpc>
                <a:spcPts val="600"/>
              </a:lnSpc>
            </a:pPr>
            <a:endParaRPr kumimoji="1"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★職員採用説明会を動画配信</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リアルタイムで視聴できなかった方のために</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アーカイブ配信も実施</a:t>
            </a:r>
            <a:endParaRPr lang="en-US" altLang="ja-JP" sz="1100" dirty="0">
              <a:solidFill>
                <a:schemeClr val="tx1"/>
              </a:solidFill>
              <a:latin typeface="メイリオ" panose="020B0604030504040204" pitchFamily="50" charset="-128"/>
              <a:ea typeface="メイリオ"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rPr>
              <a:t>WEB</a:t>
            </a:r>
            <a:r>
              <a:rPr lang="ja-JP" altLang="en-US" sz="1100" dirty="0">
                <a:solidFill>
                  <a:schemeClr val="tx1"/>
                </a:solidFill>
                <a:latin typeface="Meiryo UI" panose="020B0604030504040204" pitchFamily="50" charset="-128"/>
                <a:ea typeface="Meiryo UI" panose="020B0604030504040204" pitchFamily="50" charset="-128"/>
              </a:rPr>
              <a:t>面接を導入</a:t>
            </a:r>
            <a:endParaRPr kumimoji="1" lang="en-US" altLang="ja-JP" sz="1100" dirty="0">
              <a:solidFill>
                <a:schemeClr val="tx1"/>
              </a:solidFill>
              <a:latin typeface="Meiryo UI" panose="020B0604030504040204" pitchFamily="50" charset="-128"/>
              <a:ea typeface="Meiryo UI" panose="020B0604030504040204" pitchFamily="50" charset="-128"/>
            </a:endParaRPr>
          </a:p>
          <a:p>
            <a:endParaRPr kumimoji="1"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21" name="メモ 20"/>
          <p:cNvSpPr/>
          <p:nvPr/>
        </p:nvSpPr>
        <p:spPr>
          <a:xfrm>
            <a:off x="4009665" y="2427531"/>
            <a:ext cx="2724092" cy="1074527"/>
          </a:xfrm>
          <a:prstGeom prst="foldedCorner">
            <a:avLst/>
          </a:prstGeom>
          <a:solidFill>
            <a:schemeClr val="accent5">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r>
              <a:rPr lang="ja-JP" altLang="en-US" sz="1200" b="1" dirty="0">
                <a:solidFill>
                  <a:schemeClr val="tx1"/>
                </a:solidFill>
                <a:latin typeface="メイリオ" panose="020B0604030504040204" pitchFamily="50" charset="-128"/>
                <a:ea typeface="メイリオ" panose="020B0604030504040204" pitchFamily="50" charset="-128"/>
              </a:rPr>
              <a:t>就職</a:t>
            </a:r>
            <a:r>
              <a:rPr kumimoji="1" lang="ja-JP" altLang="en-US" sz="1200" b="1" dirty="0">
                <a:solidFill>
                  <a:schemeClr val="tx1"/>
                </a:solidFill>
                <a:latin typeface="メイリオ" panose="020B0604030504040204" pitchFamily="50" charset="-128"/>
                <a:ea typeface="メイリオ" panose="020B0604030504040204" pitchFamily="50" charset="-128"/>
              </a:rPr>
              <a:t>相談</a:t>
            </a:r>
            <a:endParaRPr lang="en-US" altLang="ja-JP" sz="1200" dirty="0">
              <a:solidFill>
                <a:schemeClr val="tx1"/>
              </a:solidFill>
              <a:latin typeface="メイリオ" panose="020B0604030504040204" pitchFamily="50" charset="-128"/>
              <a:ea typeface="メイリオ" panose="020B0604030504040204" pitchFamily="50" charset="-128"/>
            </a:endParaRPr>
          </a:p>
          <a:p>
            <a:pPr>
              <a:lnSpc>
                <a:spcPts val="600"/>
              </a:lnSpc>
            </a:pPr>
            <a:endParaRPr lang="en-US" altLang="ja-JP" sz="1200" dirty="0">
              <a:solidFill>
                <a:schemeClr val="tx1"/>
              </a:solidFill>
              <a:latin typeface="メイリオ" panose="020B0604030504040204" pitchFamily="50" charset="-128"/>
              <a:ea typeface="メイリオ" panose="020B0604030504040204" pitchFamily="50" charset="-128"/>
            </a:endParaRPr>
          </a:p>
          <a:p>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en-US" altLang="ja-JP" sz="1100" dirty="0">
                <a:solidFill>
                  <a:schemeClr val="tx1"/>
                </a:solidFill>
                <a:latin typeface="Meiryo UI" panose="020B0604030504040204" pitchFamily="50" charset="-128"/>
                <a:ea typeface="Meiryo UI" panose="020B0604030504040204" pitchFamily="50" charset="-128"/>
              </a:rPr>
              <a:t>WEB</a:t>
            </a:r>
            <a:r>
              <a:rPr lang="ja-JP" altLang="en-US" sz="1100" dirty="0">
                <a:solidFill>
                  <a:schemeClr val="tx1"/>
                </a:solidFill>
                <a:latin typeface="Meiryo UI" panose="020B0604030504040204" pitchFamily="50" charset="-128"/>
                <a:ea typeface="Meiryo UI" panose="020B0604030504040204" pitchFamily="50" charset="-128"/>
              </a:rPr>
              <a:t>相談を導入</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★気軽に情報収集できるよう、チャット相談も</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導入</a:t>
            </a: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8411434" y="6516162"/>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22</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0" name="図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2230" y="2123855"/>
            <a:ext cx="906948" cy="906948"/>
          </a:xfrm>
          <a:prstGeom prst="rect">
            <a:avLst/>
          </a:prstGeom>
        </p:spPr>
      </p:pic>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8262" y="2589239"/>
            <a:ext cx="890501" cy="882240"/>
          </a:xfrm>
          <a:prstGeom prst="rect">
            <a:avLst/>
          </a:prstGeom>
        </p:spPr>
      </p:pic>
      <p:sp>
        <p:nvSpPr>
          <p:cNvPr id="23" name="テキスト ボックス 22"/>
          <p:cNvSpPr txBox="1"/>
          <p:nvPr/>
        </p:nvSpPr>
        <p:spPr>
          <a:xfrm>
            <a:off x="386535" y="2096334"/>
            <a:ext cx="3804368" cy="218957"/>
          </a:xfrm>
          <a:prstGeom prst="rect">
            <a:avLst/>
          </a:prstGeom>
          <a:noFill/>
          <a:ln>
            <a:noFill/>
          </a:ln>
        </p:spPr>
        <p:txBody>
          <a:bodyPr wrap="square" rtlCol="0">
            <a:noAutofit/>
          </a:bodyPr>
          <a:lstStyle/>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会議システムを活用した取組み例</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二等辺三角形 23">
            <a:extLst>
              <a:ext uri="{FF2B5EF4-FFF2-40B4-BE49-F238E27FC236}">
                <a16:creationId xmlns:a16="http://schemas.microsoft.com/office/drawing/2014/main" id="{567102FD-2DCC-42D5-8E70-535B03102235}"/>
              </a:ext>
            </a:extLst>
          </p:cNvPr>
          <p:cNvSpPr/>
          <p:nvPr/>
        </p:nvSpPr>
        <p:spPr>
          <a:xfrm rot="5400000">
            <a:off x="1865870" y="4100928"/>
            <a:ext cx="374581" cy="163392"/>
          </a:xfrm>
          <a:prstGeom prst="triangle">
            <a:avLst/>
          </a:prstGeom>
          <a:gradFill>
            <a:gsLst>
              <a:gs pos="0">
                <a:schemeClr val="tx2">
                  <a:lumMod val="40000"/>
                  <a:lumOff val="60000"/>
                </a:schemeClr>
              </a:gs>
              <a:gs pos="0">
                <a:srgbClr val="5A7EA9"/>
              </a:gs>
              <a:gs pos="100000">
                <a:schemeClr val="tx2">
                  <a:lumMod val="75000"/>
                </a:schemeClr>
              </a:gs>
            </a:gsLst>
          </a:gradFill>
          <a:ln>
            <a:noFill/>
          </a:ln>
        </p:spPr>
        <p:style>
          <a:lnRef idx="1">
            <a:schemeClr val="accent6"/>
          </a:lnRef>
          <a:fillRef idx="2">
            <a:schemeClr val="accent6"/>
          </a:fillRef>
          <a:effectRef idx="1">
            <a:schemeClr val="accent6"/>
          </a:effectRef>
          <a:fontRef idx="minor">
            <a:schemeClr val="dk1"/>
          </a:fontRef>
        </p:style>
        <p:txBody>
          <a:bodyPr lIns="36000" rIns="36000" rtlCol="0" anchor="ctr"/>
          <a:lstStyle/>
          <a:p>
            <a:pPr algn="l"/>
            <a:endParaRPr kumimoji="1" lang="ja-JP" altLang="en-US" sz="1000" b="1" dirty="0">
              <a:solidFill>
                <a:srgbClr val="C00000"/>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5" name="テキスト ボックス 24"/>
          <p:cNvSpPr txBox="1"/>
          <p:nvPr/>
        </p:nvSpPr>
        <p:spPr>
          <a:xfrm>
            <a:off x="612220" y="4959170"/>
            <a:ext cx="4184805" cy="218957"/>
          </a:xfrm>
          <a:prstGeom prst="rect">
            <a:avLst/>
          </a:prstGeom>
          <a:noFill/>
          <a:ln>
            <a:noFill/>
          </a:ln>
        </p:spPr>
        <p:txBody>
          <a:bodyPr wrap="square" rtlCol="0">
            <a:noAutofit/>
          </a:bodyPr>
          <a:lstStyle/>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会議システムの活用におけるメリット</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111" y="3633471"/>
            <a:ext cx="1064569" cy="1064569"/>
          </a:xfrm>
          <a:prstGeom prst="rect">
            <a:avLst/>
          </a:prstGeom>
        </p:spPr>
      </p:pic>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0683" y="3614563"/>
            <a:ext cx="1161876" cy="1161876"/>
          </a:xfrm>
          <a:prstGeom prst="rect">
            <a:avLst/>
          </a:prstGeom>
        </p:spPr>
      </p:pic>
      <p:pic>
        <p:nvPicPr>
          <p:cNvPr id="12" name="図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605" y="3742860"/>
            <a:ext cx="897084" cy="897084"/>
          </a:xfrm>
          <a:prstGeom prst="rect">
            <a:avLst/>
          </a:prstGeom>
        </p:spPr>
      </p:pic>
      <p:grpSp>
        <p:nvGrpSpPr>
          <p:cNvPr id="17" name="グループ化 16"/>
          <p:cNvGrpSpPr/>
          <p:nvPr/>
        </p:nvGrpSpPr>
        <p:grpSpPr>
          <a:xfrm>
            <a:off x="3626895" y="3679701"/>
            <a:ext cx="1325978" cy="982059"/>
            <a:chOff x="802017" y="3516407"/>
            <a:chExt cx="1429723" cy="1171026"/>
          </a:xfrm>
        </p:grpSpPr>
        <p:pic>
          <p:nvPicPr>
            <p:cNvPr id="15" name="図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714" y="3516407"/>
              <a:ext cx="1171026" cy="1171026"/>
            </a:xfrm>
            <a:prstGeom prst="rect">
              <a:avLst/>
            </a:prstGeom>
          </p:spPr>
        </p:pic>
        <p:pic>
          <p:nvPicPr>
            <p:cNvPr id="26" name="図 25"/>
            <p:cNvPicPr>
              <a:picLocks noChangeAspect="1"/>
            </p:cNvPicPr>
            <p:nvPr/>
          </p:nvPicPr>
          <p:blipFill rotWithShape="1">
            <a:blip r:embed="rId8" cstate="print">
              <a:extLst>
                <a:ext uri="{28A0092B-C50C-407E-A947-70E740481C1C}">
                  <a14:useLocalDpi xmlns:a14="http://schemas.microsoft.com/office/drawing/2010/main" val="0"/>
                </a:ext>
              </a:extLst>
            </a:blip>
            <a:srcRect l="64500"/>
            <a:stretch/>
          </p:blipFill>
          <p:spPr>
            <a:xfrm flipH="1">
              <a:off x="908705" y="3770815"/>
              <a:ext cx="201460" cy="626805"/>
            </a:xfrm>
            <a:prstGeom prst="rect">
              <a:avLst/>
            </a:prstGeom>
          </p:spPr>
        </p:pic>
        <p:pic>
          <p:nvPicPr>
            <p:cNvPr id="28" name="図 27"/>
            <p:cNvPicPr>
              <a:picLocks noChangeAspect="1"/>
            </p:cNvPicPr>
            <p:nvPr/>
          </p:nvPicPr>
          <p:blipFill rotWithShape="1">
            <a:blip r:embed="rId7">
              <a:extLst>
                <a:ext uri="{28A0092B-C50C-407E-A947-70E740481C1C}">
                  <a14:useLocalDpi xmlns:a14="http://schemas.microsoft.com/office/drawing/2010/main" val="0"/>
                </a:ext>
              </a:extLst>
            </a:blip>
            <a:srcRect l="-1" t="64073" r="70273" b="8183"/>
            <a:stretch/>
          </p:blipFill>
          <p:spPr>
            <a:xfrm>
              <a:off x="802017" y="4229230"/>
              <a:ext cx="348116" cy="324895"/>
            </a:xfrm>
            <a:prstGeom prst="rect">
              <a:avLst/>
            </a:prstGeom>
          </p:spPr>
        </p:pic>
      </p:grpSp>
      <p:pic>
        <p:nvPicPr>
          <p:cNvPr id="16" name="図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83266" y="3662984"/>
            <a:ext cx="1020336" cy="1020336"/>
          </a:xfrm>
          <a:prstGeom prst="rect">
            <a:avLst/>
          </a:prstGeom>
        </p:spPr>
      </p:pic>
      <p:pic>
        <p:nvPicPr>
          <p:cNvPr id="20" name="図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97807" y="3581580"/>
            <a:ext cx="663940" cy="643339"/>
          </a:xfrm>
          <a:prstGeom prst="rect">
            <a:avLst/>
          </a:prstGeom>
        </p:spPr>
      </p:pic>
      <p:pic>
        <p:nvPicPr>
          <p:cNvPr id="32" name="図 31"/>
          <p:cNvPicPr>
            <a:picLocks noChangeAspect="1"/>
          </p:cNvPicPr>
          <p:nvPr/>
        </p:nvPicPr>
        <p:blipFill rotWithShape="1">
          <a:blip r:embed="rId11" cstate="print">
            <a:extLst>
              <a:ext uri="{28A0092B-C50C-407E-A947-70E740481C1C}">
                <a14:useLocalDpi xmlns:a14="http://schemas.microsoft.com/office/drawing/2010/main" val="0"/>
              </a:ext>
            </a:extLst>
          </a:blip>
          <a:srcRect l="-1647" t="11813" r="58554" b="4320"/>
          <a:stretch/>
        </p:blipFill>
        <p:spPr>
          <a:xfrm>
            <a:off x="8471804" y="3696133"/>
            <a:ext cx="470281" cy="917545"/>
          </a:xfrm>
          <a:prstGeom prst="rect">
            <a:avLst/>
          </a:prstGeom>
        </p:spPr>
      </p:pic>
      <p:sp>
        <p:nvSpPr>
          <p:cNvPr id="29" name="二等辺三角形 28">
            <a:extLst>
              <a:ext uri="{FF2B5EF4-FFF2-40B4-BE49-F238E27FC236}">
                <a16:creationId xmlns:a16="http://schemas.microsoft.com/office/drawing/2014/main" id="{4CC86BD5-5B64-42B3-ABA8-BF69071AF834}"/>
              </a:ext>
            </a:extLst>
          </p:cNvPr>
          <p:cNvSpPr/>
          <p:nvPr/>
        </p:nvSpPr>
        <p:spPr>
          <a:xfrm rot="5400000">
            <a:off x="4886809" y="4095391"/>
            <a:ext cx="374581" cy="163392"/>
          </a:xfrm>
          <a:prstGeom prst="triangle">
            <a:avLst/>
          </a:prstGeom>
          <a:gradFill>
            <a:gsLst>
              <a:gs pos="0">
                <a:schemeClr val="tx2">
                  <a:lumMod val="40000"/>
                  <a:lumOff val="60000"/>
                </a:schemeClr>
              </a:gs>
              <a:gs pos="0">
                <a:srgbClr val="5A7EA9"/>
              </a:gs>
              <a:gs pos="100000">
                <a:schemeClr val="tx2">
                  <a:lumMod val="75000"/>
                </a:schemeClr>
              </a:gs>
            </a:gsLst>
          </a:gradFill>
          <a:ln>
            <a:noFill/>
          </a:ln>
        </p:spPr>
        <p:style>
          <a:lnRef idx="1">
            <a:schemeClr val="accent6"/>
          </a:lnRef>
          <a:fillRef idx="2">
            <a:schemeClr val="accent6"/>
          </a:fillRef>
          <a:effectRef idx="1">
            <a:schemeClr val="accent6"/>
          </a:effectRef>
          <a:fontRef idx="minor">
            <a:schemeClr val="dk1"/>
          </a:fontRef>
        </p:style>
        <p:txBody>
          <a:bodyPr lIns="36000" rIns="36000" rtlCol="0" anchor="ctr"/>
          <a:lstStyle/>
          <a:p>
            <a:pPr algn="l"/>
            <a:endParaRPr kumimoji="1" lang="ja-JP" altLang="en-US" sz="1000" b="1" dirty="0">
              <a:solidFill>
                <a:srgbClr val="C00000"/>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3" name="二等辺三角形 32">
            <a:extLst>
              <a:ext uri="{FF2B5EF4-FFF2-40B4-BE49-F238E27FC236}">
                <a16:creationId xmlns:a16="http://schemas.microsoft.com/office/drawing/2014/main" id="{293FD465-7352-4530-8DD3-E10BDAD716F6}"/>
              </a:ext>
            </a:extLst>
          </p:cNvPr>
          <p:cNvSpPr/>
          <p:nvPr/>
        </p:nvSpPr>
        <p:spPr>
          <a:xfrm rot="5400000">
            <a:off x="7746201" y="4108217"/>
            <a:ext cx="374581" cy="163392"/>
          </a:xfrm>
          <a:prstGeom prst="triangle">
            <a:avLst/>
          </a:prstGeom>
          <a:gradFill>
            <a:gsLst>
              <a:gs pos="0">
                <a:schemeClr val="tx2">
                  <a:lumMod val="40000"/>
                  <a:lumOff val="60000"/>
                </a:schemeClr>
              </a:gs>
              <a:gs pos="0">
                <a:srgbClr val="5A7EA9"/>
              </a:gs>
              <a:gs pos="100000">
                <a:schemeClr val="tx2">
                  <a:lumMod val="75000"/>
                </a:schemeClr>
              </a:gs>
            </a:gsLst>
          </a:gradFill>
          <a:ln>
            <a:noFill/>
          </a:ln>
        </p:spPr>
        <p:style>
          <a:lnRef idx="1">
            <a:schemeClr val="accent6"/>
          </a:lnRef>
          <a:fillRef idx="2">
            <a:schemeClr val="accent6"/>
          </a:fillRef>
          <a:effectRef idx="1">
            <a:schemeClr val="accent6"/>
          </a:effectRef>
          <a:fontRef idx="minor">
            <a:schemeClr val="dk1"/>
          </a:fontRef>
        </p:style>
        <p:txBody>
          <a:bodyPr lIns="36000" rIns="36000" rtlCol="0" anchor="ctr"/>
          <a:lstStyle/>
          <a:p>
            <a:pPr algn="l"/>
            <a:endParaRPr kumimoji="1" lang="ja-JP" altLang="en-US" sz="1000" b="1" dirty="0">
              <a:solidFill>
                <a:srgbClr val="C00000"/>
              </a:solidFill>
              <a:latin typeface="Meiryo UI" panose="020B0604030504040204" pitchFamily="50" charset="-128"/>
              <a:ea typeface="Meiryo UI"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850123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07836" y="438582"/>
            <a:ext cx="8760425" cy="5915743"/>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lvl="0">
              <a:defRPr/>
            </a:pPr>
            <a:r>
              <a:rPr lang="ja-JP" altLang="en-US" sz="1600" b="1" noProof="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◆効果的な広報媒体の選択</a:t>
            </a:r>
            <a:endPar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13335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21" name="正方形/長方形 20"/>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15</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pic>
        <p:nvPicPr>
          <p:cNvPr id="8" name="図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13193" y="843417"/>
            <a:ext cx="2787704" cy="5405318"/>
          </a:xfrm>
          <a:prstGeom prst="rect">
            <a:avLst/>
          </a:prstGeom>
        </p:spPr>
      </p:pic>
      <p:sp>
        <p:nvSpPr>
          <p:cNvPr id="9" name="雲形吹き出し 8"/>
          <p:cNvSpPr/>
          <p:nvPr/>
        </p:nvSpPr>
        <p:spPr>
          <a:xfrm>
            <a:off x="7185243" y="1169318"/>
            <a:ext cx="669041" cy="378904"/>
          </a:xfrm>
          <a:prstGeom prst="cloudCallout">
            <a:avLst>
              <a:gd name="adj1" fmla="val -76035"/>
              <a:gd name="adj2" fmla="val 97225"/>
            </a:avLst>
          </a:prstGeom>
          <a:ln/>
        </p:spPr>
        <p:style>
          <a:lnRef idx="1">
            <a:schemeClr val="accent2"/>
          </a:lnRef>
          <a:fillRef idx="2">
            <a:schemeClr val="accent2"/>
          </a:fillRef>
          <a:effectRef idx="1">
            <a:schemeClr val="accent2"/>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性別</a:t>
            </a:r>
          </a:p>
        </p:txBody>
      </p:sp>
      <p:sp>
        <p:nvSpPr>
          <p:cNvPr id="10" name="雲形吹き出し 9"/>
          <p:cNvSpPr/>
          <p:nvPr/>
        </p:nvSpPr>
        <p:spPr>
          <a:xfrm>
            <a:off x="6434023" y="2477113"/>
            <a:ext cx="706443" cy="392153"/>
          </a:xfrm>
          <a:prstGeom prst="cloudCallout">
            <a:avLst>
              <a:gd name="adj1" fmla="val -21664"/>
              <a:gd name="adj2" fmla="val -174994"/>
            </a:avLst>
          </a:prstGeom>
          <a:ln/>
        </p:spPr>
        <p:style>
          <a:lnRef idx="1">
            <a:schemeClr val="accent5"/>
          </a:lnRef>
          <a:fillRef idx="2">
            <a:schemeClr val="accent5"/>
          </a:fillRef>
          <a:effectRef idx="1">
            <a:schemeClr val="accent5"/>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エリア</a:t>
            </a: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雲形吹き出し 10"/>
          <p:cNvSpPr/>
          <p:nvPr/>
        </p:nvSpPr>
        <p:spPr>
          <a:xfrm>
            <a:off x="7185243" y="3669668"/>
            <a:ext cx="900100" cy="405045"/>
          </a:xfrm>
          <a:prstGeom prst="cloudCallout">
            <a:avLst>
              <a:gd name="adj1" fmla="val -69071"/>
              <a:gd name="adj2" fmla="val -46061"/>
            </a:avLst>
          </a:prstGeom>
          <a:ln/>
        </p:spPr>
        <p:style>
          <a:lnRef idx="1">
            <a:schemeClr val="accent4"/>
          </a:lnRef>
          <a:fillRef idx="2">
            <a:schemeClr val="accent4"/>
          </a:fillRef>
          <a:effectRef idx="1">
            <a:schemeClr val="accent4"/>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検索履歴</a:t>
            </a: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雲形吹き出し 15"/>
          <p:cNvSpPr/>
          <p:nvPr/>
        </p:nvSpPr>
        <p:spPr>
          <a:xfrm>
            <a:off x="5946263" y="2103839"/>
            <a:ext cx="720080" cy="378545"/>
          </a:xfrm>
          <a:prstGeom prst="cloudCallout">
            <a:avLst>
              <a:gd name="adj1" fmla="val 8180"/>
              <a:gd name="adj2" fmla="val -84660"/>
            </a:avLst>
          </a:prstGeom>
          <a:ln/>
        </p:spPr>
        <p:style>
          <a:lnRef idx="1">
            <a:schemeClr val="accent3"/>
          </a:lnRef>
          <a:fillRef idx="2">
            <a:schemeClr val="accent3"/>
          </a:fillRef>
          <a:effectRef idx="1">
            <a:schemeClr val="accent3"/>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年齢</a:t>
            </a: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23</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20" name="表 19"/>
          <p:cNvGraphicFramePr>
            <a:graphicFrameLocks noGrp="1"/>
          </p:cNvGraphicFramePr>
          <p:nvPr/>
        </p:nvGraphicFramePr>
        <p:xfrm>
          <a:off x="656565" y="2494726"/>
          <a:ext cx="4327505" cy="993569"/>
        </p:xfrm>
        <a:graphic>
          <a:graphicData uri="http://schemas.openxmlformats.org/drawingml/2006/table">
            <a:tbl>
              <a:tblPr firstRow="1" firstCol="1" bandRow="1">
                <a:tableStyleId>{5940675A-B579-460E-94D1-54222C63F5DA}</a:tableStyleId>
              </a:tblPr>
              <a:tblGrid>
                <a:gridCol w="1464512">
                  <a:extLst>
                    <a:ext uri="{9D8B030D-6E8A-4147-A177-3AD203B41FA5}">
                      <a16:colId xmlns:a16="http://schemas.microsoft.com/office/drawing/2014/main" val="2266881924"/>
                    </a:ext>
                  </a:extLst>
                </a:gridCol>
                <a:gridCol w="2862993">
                  <a:extLst>
                    <a:ext uri="{9D8B030D-6E8A-4147-A177-3AD203B41FA5}">
                      <a16:colId xmlns:a16="http://schemas.microsoft.com/office/drawing/2014/main" val="2128091051"/>
                    </a:ext>
                  </a:extLst>
                </a:gridCol>
              </a:tblGrid>
              <a:tr h="221826">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種類</a:t>
                      </a:r>
                    </a:p>
                  </a:txBody>
                  <a:tcPr>
                    <a:solidFill>
                      <a:schemeClr val="accent6"/>
                    </a:solid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利用するデータ</a:t>
                      </a:r>
                    </a:p>
                  </a:txBody>
                  <a:tcPr>
                    <a:solidFill>
                      <a:schemeClr val="accent6"/>
                    </a:solidFill>
                  </a:tcPr>
                </a:tc>
                <a:extLst>
                  <a:ext uri="{0D108BD9-81ED-4DB2-BD59-A6C34878D82A}">
                    <a16:rowId xmlns:a16="http://schemas.microsoft.com/office/drawing/2014/main" val="633772032"/>
                  </a:ext>
                </a:extLst>
              </a:tr>
              <a:tr h="239755">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行動ターゲティング型</a:t>
                      </a:r>
                    </a:p>
                  </a:txBody>
                  <a:tcPr anchor="ct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rPr>
                        <a:t>ユーザーの検索・閲覧履歴</a:t>
                      </a:r>
                    </a:p>
                  </a:txBody>
                  <a:tcPr anchor="ctr"/>
                </a:tc>
                <a:extLst>
                  <a:ext uri="{0D108BD9-81ED-4DB2-BD59-A6C34878D82A}">
                    <a16:rowId xmlns:a16="http://schemas.microsoft.com/office/drawing/2014/main" val="2521748867"/>
                  </a:ext>
                </a:extLst>
              </a:tr>
              <a:tr h="262049">
                <a:tc>
                  <a:txBody>
                    <a:bodyPr/>
                    <a:lstStyle/>
                    <a:p>
                      <a:pPr algn="ctr"/>
                      <a:r>
                        <a:rPr lang="ja-JP" altLang="en-US" sz="1000" dirty="0">
                          <a:solidFill>
                            <a:schemeClr val="tx1"/>
                          </a:solidFill>
                          <a:latin typeface="Meiryo UI" panose="020B0604030504040204" pitchFamily="50" charset="-128"/>
                          <a:ea typeface="Meiryo UI" panose="020B0604030504040204" pitchFamily="50" charset="-128"/>
                        </a:rPr>
                        <a:t>属性ターゲティング型</a:t>
                      </a:r>
                    </a:p>
                  </a:txBody>
                  <a:tcPr anchor="ct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rPr>
                        <a:t>年齢・性別・居住地など個人の属性</a:t>
                      </a:r>
                    </a:p>
                  </a:txBody>
                  <a:tcPr anchor="ctr"/>
                </a:tc>
                <a:extLst>
                  <a:ext uri="{0D108BD9-81ED-4DB2-BD59-A6C34878D82A}">
                    <a16:rowId xmlns:a16="http://schemas.microsoft.com/office/drawing/2014/main" val="1527583469"/>
                  </a:ext>
                </a:extLst>
              </a:tr>
              <a:tr h="221596">
                <a:tc>
                  <a:txBody>
                    <a:bodyPr/>
                    <a:lstStyle/>
                    <a:p>
                      <a:pPr algn="ctr"/>
                      <a:r>
                        <a:rPr lang="ja-JP" altLang="en-US" sz="1000" dirty="0">
                          <a:solidFill>
                            <a:schemeClr val="tx1"/>
                          </a:solidFill>
                          <a:latin typeface="Meiryo UI" panose="020B0604030504040204" pitchFamily="50" charset="-128"/>
                          <a:ea typeface="Meiryo UI" panose="020B0604030504040204" pitchFamily="50" charset="-128"/>
                        </a:rPr>
                        <a:t>コンテンツ連動型</a:t>
                      </a:r>
                    </a:p>
                  </a:txBody>
                  <a:tcPr anchor="ct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rPr>
                        <a:t>ユーザーが閲覧しているサイトやアプリの内容</a:t>
                      </a:r>
                    </a:p>
                  </a:txBody>
                  <a:tcPr anchor="ctr"/>
                </a:tc>
                <a:extLst>
                  <a:ext uri="{0D108BD9-81ED-4DB2-BD59-A6C34878D82A}">
                    <a16:rowId xmlns:a16="http://schemas.microsoft.com/office/drawing/2014/main" val="2551671548"/>
                  </a:ext>
                </a:extLst>
              </a:tr>
            </a:tbl>
          </a:graphicData>
        </a:graphic>
      </p:graphicFrame>
      <p:sp>
        <p:nvSpPr>
          <p:cNvPr id="6" name="テキスト ボックス 5"/>
          <p:cNvSpPr txBox="1"/>
          <p:nvPr/>
        </p:nvSpPr>
        <p:spPr>
          <a:xfrm>
            <a:off x="424239" y="2208917"/>
            <a:ext cx="3472410" cy="275817"/>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（代表的なターゲティングの種類</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557500" y="1230596"/>
            <a:ext cx="5137871" cy="640198"/>
          </a:xfrm>
          <a:prstGeom prst="rect">
            <a:avLst/>
          </a:prstGeom>
          <a:noFill/>
          <a:ln>
            <a:noFill/>
          </a:ln>
        </p:spPr>
        <p:txBody>
          <a:bodyPr wrap="square" rtlCol="0">
            <a:noAutofit/>
          </a:bodyPr>
          <a:lstStyle/>
          <a:p>
            <a:pPr lvl="0">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インターネット利用者の属性や閲覧履歴等に基づいて対象者を絞り込み、</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サイトの一部に広告を表示するターゲティング広報を活用することによって、府政に関する情報発信の多様化を実現。</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7" name="表 6"/>
          <p:cNvGraphicFramePr>
            <a:graphicFrameLocks noGrp="1"/>
          </p:cNvGraphicFramePr>
          <p:nvPr/>
        </p:nvGraphicFramePr>
        <p:xfrm>
          <a:off x="674040" y="4269739"/>
          <a:ext cx="5096132" cy="1859561"/>
        </p:xfrm>
        <a:graphic>
          <a:graphicData uri="http://schemas.openxmlformats.org/drawingml/2006/table">
            <a:tbl>
              <a:tblPr firstRow="1" bandRow="1">
                <a:tableStyleId>{5C22544A-7EE6-4342-B048-85BDC9FD1C3A}</a:tableStyleId>
              </a:tblPr>
              <a:tblGrid>
                <a:gridCol w="1904620">
                  <a:extLst>
                    <a:ext uri="{9D8B030D-6E8A-4147-A177-3AD203B41FA5}">
                      <a16:colId xmlns:a16="http://schemas.microsoft.com/office/drawing/2014/main" val="344722315"/>
                    </a:ext>
                  </a:extLst>
                </a:gridCol>
                <a:gridCol w="3191512">
                  <a:extLst>
                    <a:ext uri="{9D8B030D-6E8A-4147-A177-3AD203B41FA5}">
                      <a16:colId xmlns:a16="http://schemas.microsoft.com/office/drawing/2014/main" val="1067912058"/>
                    </a:ext>
                  </a:extLst>
                </a:gridCol>
              </a:tblGrid>
              <a:tr h="317026">
                <a:tc>
                  <a:txBody>
                    <a:bodyPr/>
                    <a:lstStyle/>
                    <a:p>
                      <a:pPr algn="ctr"/>
                      <a:r>
                        <a:rPr kumimoji="1" lang="ja-JP" altLang="en-US" sz="1050" dirty="0">
                          <a:latin typeface="Meiryo UI" panose="020B0604030504040204" pitchFamily="50" charset="-128"/>
                          <a:ea typeface="Meiryo UI" panose="020B0604030504040204" pitchFamily="50" charset="-128"/>
                        </a:rPr>
                        <a:t>案件名</a:t>
                      </a:r>
                    </a:p>
                  </a:txBody>
                  <a:tcPr anchor="ctr"/>
                </a:tc>
                <a:tc>
                  <a:txBody>
                    <a:bodyPr/>
                    <a:lstStyle/>
                    <a:p>
                      <a:pPr algn="ctr"/>
                      <a:r>
                        <a:rPr kumimoji="1" lang="ja-JP" altLang="en-US" sz="1050" dirty="0">
                          <a:latin typeface="Meiryo UI" panose="020B0604030504040204" pitchFamily="50" charset="-128"/>
                          <a:ea typeface="Meiryo UI" panose="020B0604030504040204" pitchFamily="50" charset="-128"/>
                        </a:rPr>
                        <a:t>ターゲットにした層</a:t>
                      </a:r>
                    </a:p>
                  </a:txBody>
                  <a:tcPr anchor="ctr"/>
                </a:tc>
                <a:extLst>
                  <a:ext uri="{0D108BD9-81ED-4DB2-BD59-A6C34878D82A}">
                    <a16:rowId xmlns:a16="http://schemas.microsoft.com/office/drawing/2014/main" val="1995592083"/>
                  </a:ext>
                </a:extLst>
              </a:tr>
              <a:tr h="370794">
                <a:tc>
                  <a:txBody>
                    <a:bodyPr/>
                    <a:lstStyle/>
                    <a:p>
                      <a:r>
                        <a:rPr kumimoji="1" lang="ja-JP" altLang="en-US" sz="900" dirty="0">
                          <a:latin typeface="Meiryo UI" panose="020B0604030504040204" pitchFamily="50" charset="-128"/>
                          <a:ea typeface="Meiryo UI" panose="020B0604030504040204" pitchFamily="50" charset="-128"/>
                        </a:rPr>
                        <a:t>青少年に対するインターネット上での被害防止のための啓発 </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青少年課</a:t>
                      </a:r>
                      <a:r>
                        <a:rPr kumimoji="1" lang="en-US" altLang="ja-JP" sz="900" dirty="0">
                          <a:latin typeface="Meiryo UI" panose="020B0604030504040204" pitchFamily="50" charset="-128"/>
                          <a:ea typeface="Meiryo UI" panose="020B0604030504040204" pitchFamily="50" charset="-128"/>
                        </a:rPr>
                        <a:t>】</a:t>
                      </a:r>
                    </a:p>
                  </a:txBody>
                  <a:tcPr anchor="ct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rPr>
                        <a:t>・年齢・地域</a:t>
                      </a:r>
                      <a:r>
                        <a:rPr kumimoji="1" lang="ja-JP" altLang="en-US" sz="900" spc="-30" baseline="0" dirty="0">
                          <a:solidFill>
                            <a:schemeClr val="tx1"/>
                          </a:solidFill>
                          <a:latin typeface="Meiryo UI" panose="020B0604030504040204" pitchFamily="50" charset="-128"/>
                          <a:ea typeface="Meiryo UI" panose="020B0604030504040204" pitchFamily="50" charset="-128"/>
                        </a:rPr>
                        <a:t>（大阪府域で主に活動する</a:t>
                      </a:r>
                      <a:r>
                        <a:rPr kumimoji="1" lang="en-US" altLang="ja-JP" sz="900" spc="-30" baseline="0" dirty="0">
                          <a:solidFill>
                            <a:schemeClr val="tx1"/>
                          </a:solidFill>
                          <a:latin typeface="Meiryo UI" panose="020B0604030504040204" pitchFamily="50" charset="-128"/>
                          <a:ea typeface="Meiryo UI" panose="020B0604030504040204" pitchFamily="50" charset="-128"/>
                        </a:rPr>
                        <a:t>18</a:t>
                      </a:r>
                      <a:r>
                        <a:rPr kumimoji="1" lang="ja-JP" altLang="en-US" sz="900" spc="-30" baseline="0" dirty="0">
                          <a:solidFill>
                            <a:schemeClr val="tx1"/>
                          </a:solidFill>
                          <a:latin typeface="Meiryo UI" panose="020B0604030504040204" pitchFamily="50" charset="-128"/>
                          <a:ea typeface="Meiryo UI" panose="020B0604030504040204" pitchFamily="50" charset="-128"/>
                        </a:rPr>
                        <a:t>歳未満の青少年、</a:t>
                      </a:r>
                    </a:p>
                    <a:p>
                      <a:r>
                        <a:rPr kumimoji="1" lang="ja-JP" altLang="en-US" sz="900" spc="-30" baseline="0" dirty="0">
                          <a:solidFill>
                            <a:schemeClr val="tx1"/>
                          </a:solidFill>
                          <a:latin typeface="Meiryo UI" panose="020B0604030504040204" pitchFamily="50" charset="-128"/>
                          <a:ea typeface="Meiryo UI" panose="020B0604030504040204" pitchFamily="50" charset="-128"/>
                        </a:rPr>
                        <a:t>　　     　　　　　大阪府域で主に活動する</a:t>
                      </a:r>
                      <a:r>
                        <a:rPr kumimoji="1" lang="en-US" altLang="ja-JP" sz="900" spc="-30" baseline="0" dirty="0">
                          <a:solidFill>
                            <a:schemeClr val="tx1"/>
                          </a:solidFill>
                          <a:latin typeface="Meiryo UI" panose="020B0604030504040204" pitchFamily="50" charset="-128"/>
                          <a:ea typeface="Meiryo UI" panose="020B0604030504040204" pitchFamily="50" charset="-128"/>
                        </a:rPr>
                        <a:t>18</a:t>
                      </a:r>
                      <a:r>
                        <a:rPr kumimoji="1" lang="ja-JP" altLang="en-US" sz="900" spc="-30" baseline="0" dirty="0">
                          <a:solidFill>
                            <a:schemeClr val="tx1"/>
                          </a:solidFill>
                          <a:latin typeface="Meiryo UI" panose="020B0604030504040204" pitchFamily="50" charset="-128"/>
                          <a:ea typeface="Meiryo UI" panose="020B0604030504040204" pitchFamily="50" charset="-128"/>
                        </a:rPr>
                        <a:t>歳以上の人</a:t>
                      </a:r>
                      <a:r>
                        <a:rPr kumimoji="1" lang="ja-JP" altLang="en-US" sz="600" spc="-30" baseline="0" dirty="0">
                          <a:solidFill>
                            <a:schemeClr val="tx1"/>
                          </a:solidFill>
                          <a:latin typeface="Meiryo UI" panose="020B0604030504040204" pitchFamily="50" charset="-128"/>
                          <a:ea typeface="Meiryo UI" panose="020B0604030504040204" pitchFamily="50" charset="-128"/>
                        </a:rPr>
                        <a:t>（上記以外）</a:t>
                      </a:r>
                      <a:r>
                        <a:rPr kumimoji="1" lang="ja-JP" altLang="en-US" sz="900" spc="-30" baseline="0" dirty="0">
                          <a:solidFill>
                            <a:schemeClr val="tx1"/>
                          </a:solidFill>
                          <a:latin typeface="Meiryo UI" panose="020B0604030504040204" pitchFamily="50" charset="-128"/>
                          <a:ea typeface="Meiryo UI" panose="020B0604030504040204" pitchFamily="50" charset="-128"/>
                        </a:rPr>
                        <a:t>）</a:t>
                      </a:r>
                    </a:p>
                    <a:p>
                      <a:r>
                        <a:rPr kumimoji="1" lang="ja-JP" altLang="en-US" sz="900" dirty="0">
                          <a:solidFill>
                            <a:schemeClr val="tx1"/>
                          </a:solidFill>
                          <a:latin typeface="Meiryo UI" panose="020B0604030504040204" pitchFamily="50" charset="-128"/>
                          <a:ea typeface="Meiryo UI" panose="020B0604030504040204" pitchFamily="50" charset="-128"/>
                        </a:rPr>
                        <a:t>・検索キーワード（パパ活、ママ活等）　等</a:t>
                      </a:r>
                    </a:p>
                  </a:txBody>
                  <a:tcPr marR="72000" anchor="ctr"/>
                </a:tc>
                <a:extLst>
                  <a:ext uri="{0D108BD9-81ED-4DB2-BD59-A6C34878D82A}">
                    <a16:rowId xmlns:a16="http://schemas.microsoft.com/office/drawing/2014/main" val="3895236799"/>
                  </a:ext>
                </a:extLst>
              </a:tr>
              <a:tr h="3995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自殺対策 </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こころの健康総合ｾﾝﾀｰ</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r>
                        <a:rPr kumimoji="1" lang="ja-JP" altLang="en-US" sz="900" dirty="0">
                          <a:latin typeface="Meiryo UI" panose="020B0604030504040204" pitchFamily="50" charset="-128"/>
                          <a:ea typeface="Meiryo UI" panose="020B0604030504040204" pitchFamily="50" charset="-128"/>
                        </a:rPr>
                        <a:t>・全年齢　　　・地域（大阪府域）</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・検索キーワード</a:t>
                      </a:r>
                      <a:r>
                        <a:rPr kumimoji="1" lang="ja-JP" altLang="en-US" sz="900" dirty="0">
                          <a:solidFill>
                            <a:schemeClr val="tx1"/>
                          </a:solidFill>
                          <a:latin typeface="Meiryo UI" panose="020B0604030504040204" pitchFamily="50" charset="-128"/>
                          <a:ea typeface="Meiryo UI" panose="020B0604030504040204" pitchFamily="50" charset="-128"/>
                        </a:rPr>
                        <a:t>（コロナ、自殺関連等）</a:t>
                      </a:r>
                    </a:p>
                  </a:txBody>
                  <a:tcPr anchor="ctr"/>
                </a:tc>
                <a:extLst>
                  <a:ext uri="{0D108BD9-81ED-4DB2-BD59-A6C34878D82A}">
                    <a16:rowId xmlns:a16="http://schemas.microsoft.com/office/drawing/2014/main" val="2552691079"/>
                  </a:ext>
                </a:extLst>
              </a:tr>
              <a:tr h="274320">
                <a:tc>
                  <a:txBody>
                    <a:bodyPr/>
                    <a:lstStyle/>
                    <a:p>
                      <a:r>
                        <a:rPr lang="ja-JP" altLang="en-US" sz="900" dirty="0">
                          <a:latin typeface="Meiryo UI" panose="020B0604030504040204" pitchFamily="50" charset="-128"/>
                          <a:ea typeface="Meiryo UI" panose="020B0604030504040204" pitchFamily="50" charset="-128"/>
                        </a:rPr>
                        <a:t>薬物乱用防止啓発</a:t>
                      </a:r>
                      <a:r>
                        <a:rPr lang="ja-JP" altLang="en-US" sz="900" baseline="0" dirty="0">
                          <a:latin typeface="Meiryo UI" panose="020B0604030504040204" pitchFamily="50" charset="-128"/>
                          <a:ea typeface="Meiryo UI" panose="020B0604030504040204" pitchFamily="50" charset="-128"/>
                        </a:rPr>
                        <a:t> </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薬務課</a:t>
                      </a:r>
                      <a:r>
                        <a:rPr lang="en-US" altLang="ja-JP" sz="900" dirty="0">
                          <a:latin typeface="Meiryo UI" panose="020B0604030504040204" pitchFamily="50" charset="-128"/>
                          <a:ea typeface="Meiryo UI" panose="020B0604030504040204" pitchFamily="50" charset="-128"/>
                        </a:rPr>
                        <a:t>】</a:t>
                      </a:r>
                    </a:p>
                  </a:txBody>
                  <a:tcPr anchor="ctr"/>
                </a:tc>
                <a:tc>
                  <a:txBody>
                    <a:bodyPr/>
                    <a:lstStyle/>
                    <a:p>
                      <a:r>
                        <a:rPr lang="ja-JP" altLang="en-US" sz="900" dirty="0">
                          <a:latin typeface="Meiryo UI" panose="020B0604030504040204" pitchFamily="50" charset="-128"/>
                          <a:ea typeface="Meiryo UI" panose="020B0604030504040204" pitchFamily="50" charset="-128"/>
                        </a:rPr>
                        <a:t>・年齢（</a:t>
                      </a:r>
                      <a:r>
                        <a:rPr lang="en-US" altLang="ja-JP" sz="900" dirty="0">
                          <a:latin typeface="Meiryo UI" panose="020B0604030504040204" pitchFamily="50" charset="-128"/>
                          <a:ea typeface="Meiryo UI" panose="020B0604030504040204" pitchFamily="50" charset="-128"/>
                        </a:rPr>
                        <a:t>13</a:t>
                      </a: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29</a:t>
                      </a:r>
                      <a:r>
                        <a:rPr lang="ja-JP" altLang="en-US" sz="900" dirty="0">
                          <a:latin typeface="Meiryo UI" panose="020B0604030504040204" pitchFamily="50" charset="-128"/>
                          <a:ea typeface="Meiryo UI" panose="020B0604030504040204" pitchFamily="50" charset="-128"/>
                        </a:rPr>
                        <a:t>歳）　・地域（大阪府域）</a:t>
                      </a:r>
                    </a:p>
                  </a:txBody>
                  <a:tcPr anchor="ctr"/>
                </a:tc>
                <a:extLst>
                  <a:ext uri="{0D108BD9-81ED-4DB2-BD59-A6C34878D82A}">
                    <a16:rowId xmlns:a16="http://schemas.microsoft.com/office/drawing/2014/main" val="195217273"/>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入居者募集 </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府住宅</a:t>
                      </a:r>
                      <a:r>
                        <a:rPr kumimoji="1" lang="ja-JP" altLang="en-US" sz="900" dirty="0">
                          <a:solidFill>
                            <a:schemeClr val="tx1"/>
                          </a:solidFill>
                          <a:latin typeface="Meiryo UI" panose="020B0604030504040204" pitchFamily="50" charset="-128"/>
                          <a:ea typeface="Meiryo UI" panose="020B0604030504040204" pitchFamily="50" charset="-128"/>
                        </a:rPr>
                        <a:t>供給公社</a:t>
                      </a:r>
                      <a:r>
                        <a:rPr kumimoji="1" lang="en-US" altLang="ja-JP" sz="900" dirty="0">
                          <a:solidFill>
                            <a:schemeClr val="tx1"/>
                          </a:solidFill>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r>
                        <a:rPr kumimoji="1" lang="ja-JP" altLang="en-US" sz="900" dirty="0">
                          <a:latin typeface="Meiryo UI" panose="020B0604030504040204" pitchFamily="50" charset="-128"/>
                          <a:ea typeface="Meiryo UI" panose="020B0604030504040204" pitchFamily="50" charset="-128"/>
                        </a:rPr>
                        <a:t>・年齢（主に</a:t>
                      </a:r>
                      <a:r>
                        <a:rPr kumimoji="1" lang="en-US" altLang="ja-JP" sz="900" dirty="0">
                          <a:latin typeface="Meiryo UI" panose="020B0604030504040204" pitchFamily="50" charset="-128"/>
                          <a:ea typeface="Meiryo UI" panose="020B0604030504040204" pitchFamily="50" charset="-128"/>
                        </a:rPr>
                        <a:t>20</a:t>
                      </a:r>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40</a:t>
                      </a:r>
                      <a:r>
                        <a:rPr kumimoji="1" lang="ja-JP" altLang="en-US" sz="900" dirty="0">
                          <a:latin typeface="Meiryo UI" panose="020B0604030504040204" pitchFamily="50" charset="-128"/>
                          <a:ea typeface="Meiryo UI" panose="020B0604030504040204" pitchFamily="50" charset="-128"/>
                        </a:rPr>
                        <a:t>歳代）　・地域（大阪府域）</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・検索キーワード（賃貸、リノベーション等）</a:t>
                      </a:r>
                    </a:p>
                  </a:txBody>
                  <a:tcPr anchor="ctr"/>
                </a:tc>
                <a:extLst>
                  <a:ext uri="{0D108BD9-81ED-4DB2-BD59-A6C34878D82A}">
                    <a16:rowId xmlns:a16="http://schemas.microsoft.com/office/drawing/2014/main" val="500073267"/>
                  </a:ext>
                </a:extLst>
              </a:tr>
            </a:tbl>
          </a:graphicData>
        </a:graphic>
      </p:graphicFrame>
      <p:sp>
        <p:nvSpPr>
          <p:cNvPr id="19" name="テキスト ボックス 18"/>
          <p:cNvSpPr txBox="1"/>
          <p:nvPr/>
        </p:nvSpPr>
        <p:spPr>
          <a:xfrm>
            <a:off x="432859" y="3919995"/>
            <a:ext cx="1888891" cy="253487"/>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年度実施例）</a:t>
            </a:r>
            <a:endPar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テキスト ボックス 22"/>
          <p:cNvSpPr txBox="1"/>
          <p:nvPr/>
        </p:nvSpPr>
        <p:spPr>
          <a:xfrm>
            <a:off x="371773" y="955535"/>
            <a:ext cx="3472410" cy="275817"/>
          </a:xfrm>
          <a:prstGeom prst="rect">
            <a:avLst/>
          </a:prstGeom>
          <a:noFill/>
          <a:ln>
            <a:noFill/>
          </a:ln>
        </p:spPr>
        <p:txBody>
          <a:bodyPr wrap="square" rtlCol="0">
            <a:no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ターゲティング広報の活用</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6" name="テキスト ボックス 25"/>
          <p:cNvSpPr txBox="1"/>
          <p:nvPr/>
        </p:nvSpPr>
        <p:spPr>
          <a:xfrm>
            <a:off x="2523806" y="3945575"/>
            <a:ext cx="3204000" cy="170604"/>
          </a:xfrm>
          <a:prstGeom prst="rect">
            <a:avLst/>
          </a:prstGeom>
          <a:noFill/>
          <a:ln cmpd="dbl">
            <a:solidFill>
              <a:schemeClr val="tx2"/>
            </a:solidFill>
            <a:prstDash val="dash"/>
          </a:ln>
        </p:spPr>
        <p:txBody>
          <a:bodyPr wrap="square" lIns="72000" rIns="72000" rtlCol="0" anchor="ctr">
            <a:noAutofit/>
          </a:bodyPr>
          <a:lstStyle/>
          <a:p>
            <a:pPr lvl="0" algn="ctr">
              <a:lnSpc>
                <a:spcPts val="1100"/>
              </a:lnSpc>
              <a:defRPr/>
            </a:pPr>
            <a:r>
              <a:rPr lang="ja-JP" altLang="en-US" sz="8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対面での働きかけが困難なケースでの啓発・注意喚起等にも活用！</a:t>
            </a:r>
            <a:endParaRPr lang="en-US" altLang="ja-JP" sz="8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5932851" y="987777"/>
            <a:ext cx="16169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≪イメージ図≫</a:t>
            </a:r>
          </a:p>
        </p:txBody>
      </p:sp>
    </p:spTree>
    <p:extLst>
      <p:ext uri="{BB962C8B-B14F-4D97-AF65-F5344CB8AC3E}">
        <p14:creationId xmlns:p14="http://schemas.microsoft.com/office/powerpoint/2010/main" val="2386438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rotWithShape="1">
          <a:blip r:embed="rId2"/>
          <a:srcRect l="7263" t="39990" r="7755" b="30479"/>
          <a:stretch/>
        </p:blipFill>
        <p:spPr>
          <a:xfrm>
            <a:off x="3839359" y="3502339"/>
            <a:ext cx="2341640" cy="457490"/>
          </a:xfrm>
          <a:prstGeom prst="rect">
            <a:avLst/>
          </a:prstGeom>
        </p:spPr>
      </p:pic>
      <p:pic>
        <p:nvPicPr>
          <p:cNvPr id="51" name="図 55"/>
          <p:cNvPicPr>
            <a:picLocks noChangeAspect="1"/>
          </p:cNvPicPr>
          <p:nvPr/>
        </p:nvPicPr>
        <p:blipFill>
          <a:blip r:embed="rId3" cstate="print">
            <a:extLst>
              <a:ext uri="{28A0092B-C50C-407E-A947-70E740481C1C}">
                <a14:useLocalDpi xmlns:a14="http://schemas.microsoft.com/office/drawing/2010/main" val="0"/>
              </a:ext>
            </a:extLst>
          </a:blip>
          <a:srcRect l="-56" t="9451" r="5019" b="9180"/>
          <a:stretch>
            <a:fillRect/>
          </a:stretch>
        </p:blipFill>
        <p:spPr bwMode="auto">
          <a:xfrm>
            <a:off x="7468196" y="5481729"/>
            <a:ext cx="1439183" cy="92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角丸四角形 1"/>
          <p:cNvSpPr/>
          <p:nvPr/>
        </p:nvSpPr>
        <p:spPr>
          <a:xfrm>
            <a:off x="236599" y="377984"/>
            <a:ext cx="8760425" cy="6243356"/>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lvl="0">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noProof="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企業等との連携による情報発信　</a:t>
            </a:r>
            <a:r>
              <a:rPr lang="en-US" altLang="ja-JP" sz="1100" b="1" noProof="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noProof="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財務部 行政経営課</a:t>
            </a:r>
            <a:r>
              <a:rPr lang="en-US" altLang="ja-JP" sz="1100" b="1" noProof="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16</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5" name="正方形/長方形 24"/>
          <p:cNvSpPr/>
          <p:nvPr/>
        </p:nvSpPr>
        <p:spPr>
          <a:xfrm>
            <a:off x="7334064" y="2716329"/>
            <a:ext cx="645437" cy="216000"/>
          </a:xfrm>
          <a:prstGeom prst="rect">
            <a:avLst/>
          </a:pr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ts val="1300"/>
              </a:lnSpc>
            </a:pPr>
            <a:r>
              <a:rPr lang="en-US" altLang="ja-JP" sz="1050" b="1" dirty="0">
                <a:solidFill>
                  <a:schemeClr val="tx2">
                    <a:lumMod val="50000"/>
                  </a:schemeClr>
                </a:solidFill>
                <a:latin typeface="Meiryo" panose="020B0604030504040204" pitchFamily="34" charset="-128"/>
                <a:ea typeface="Meiryo" panose="020B0604030504040204" pitchFamily="34" charset="-128"/>
              </a:rPr>
              <a:t>Twitter</a:t>
            </a:r>
            <a:endParaRPr lang="ja-JP" altLang="en-US" sz="800" b="1" dirty="0">
              <a:solidFill>
                <a:schemeClr val="tx2">
                  <a:lumMod val="50000"/>
                </a:schemeClr>
              </a:solidFill>
              <a:latin typeface="Meiryo" panose="020B0604030504040204" pitchFamily="34" charset="-128"/>
              <a:ea typeface="Meiryo" panose="020B0604030504040204" pitchFamily="34" charset="-128"/>
            </a:endParaRPr>
          </a:p>
        </p:txBody>
      </p:sp>
      <p:sp>
        <p:nvSpPr>
          <p:cNvPr id="26" name="正方形/長方形 25"/>
          <p:cNvSpPr/>
          <p:nvPr/>
        </p:nvSpPr>
        <p:spPr>
          <a:xfrm>
            <a:off x="6423259" y="2167118"/>
            <a:ext cx="2447707" cy="216000"/>
          </a:xfrm>
          <a:prstGeom prst="rect">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lang="en-US" altLang="ja-JP" sz="1050" b="1" dirty="0">
                <a:solidFill>
                  <a:schemeClr val="tx1"/>
                </a:solidFill>
                <a:latin typeface="Meiryo" panose="020B0604030504040204" pitchFamily="34" charset="-128"/>
                <a:ea typeface="Meiryo" panose="020B0604030504040204" pitchFamily="34" charset="-128"/>
              </a:rPr>
              <a:t>SNS</a:t>
            </a:r>
            <a:endParaRPr lang="ja-JP" altLang="en-US" sz="1050" b="1" strike="sngStrike" dirty="0">
              <a:solidFill>
                <a:schemeClr val="tx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AA06E65D-7891-2F4F-982E-67486385BB33}"/>
              </a:ext>
            </a:extLst>
          </p:cNvPr>
          <p:cNvSpPr txBox="1"/>
          <p:nvPr/>
        </p:nvSpPr>
        <p:spPr>
          <a:xfrm>
            <a:off x="6390048" y="2375370"/>
            <a:ext cx="2514127" cy="230641"/>
          </a:xfrm>
          <a:prstGeom prst="rect">
            <a:avLst/>
          </a:prstGeom>
          <a:noFill/>
        </p:spPr>
        <p:txBody>
          <a:bodyPr wrap="square" rtlCol="0">
            <a:spAutoFit/>
          </a:bodyPr>
          <a:lstStyle/>
          <a:p>
            <a:pPr>
              <a:lnSpc>
                <a:spcPts val="1200"/>
              </a:lnSpc>
            </a:pPr>
            <a:r>
              <a:rPr lang="ja-JP" altLang="en-US" sz="900" dirty="0">
                <a:latin typeface="Meiryo UI" panose="020B0604030504040204" pitchFamily="50" charset="-128"/>
                <a:ea typeface="Meiryo UI" panose="020B0604030504040204" pitchFamily="50" charset="-128"/>
              </a:rPr>
              <a:t>☞府や府内市町村の魅力をタイムリーに発信</a:t>
            </a:r>
            <a:endParaRPr lang="en-US" altLang="ja-JP" sz="900" strike="sngStrike" dirty="0">
              <a:latin typeface="Meiryo UI" panose="020B0604030504040204" pitchFamily="50" charset="-128"/>
              <a:ea typeface="Meiryo UI" panose="020B0604030504040204" pitchFamily="50" charset="-128"/>
            </a:endParaRPr>
          </a:p>
        </p:txBody>
      </p:sp>
      <p:sp>
        <p:nvSpPr>
          <p:cNvPr id="30" name="正方形/長方形 29"/>
          <p:cNvSpPr/>
          <p:nvPr/>
        </p:nvSpPr>
        <p:spPr>
          <a:xfrm>
            <a:off x="6419416" y="2721735"/>
            <a:ext cx="857905" cy="216000"/>
          </a:xfrm>
          <a:prstGeom prst="rect">
            <a:avLst/>
          </a:pr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ts val="1300"/>
              </a:lnSpc>
            </a:pPr>
            <a:r>
              <a:rPr lang="en-US" altLang="ja-JP" sz="1050" b="1" dirty="0">
                <a:solidFill>
                  <a:schemeClr val="tx2">
                    <a:lumMod val="50000"/>
                  </a:schemeClr>
                </a:solidFill>
                <a:latin typeface="Meiryo" panose="020B0604030504040204" pitchFamily="34" charset="-128"/>
                <a:ea typeface="Meiryo" panose="020B0604030504040204" pitchFamily="34" charset="-128"/>
              </a:rPr>
              <a:t>Instagram</a:t>
            </a:r>
            <a:endParaRPr lang="ja-JP" altLang="en-US" sz="800" b="1" dirty="0">
              <a:solidFill>
                <a:schemeClr val="tx2">
                  <a:lumMod val="50000"/>
                </a:schemeClr>
              </a:solidFill>
              <a:latin typeface="Meiryo" panose="020B0604030504040204" pitchFamily="34" charset="-128"/>
              <a:ea typeface="Meiryo" panose="020B0604030504040204" pitchFamily="34" charset="-128"/>
            </a:endParaRPr>
          </a:p>
        </p:txBody>
      </p:sp>
      <p:sp>
        <p:nvSpPr>
          <p:cNvPr id="31" name="正方形/長方形 30"/>
          <p:cNvSpPr/>
          <p:nvPr/>
        </p:nvSpPr>
        <p:spPr>
          <a:xfrm>
            <a:off x="683279" y="2167643"/>
            <a:ext cx="2785677" cy="20471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lang="ja-JP" altLang="en-US" sz="1050" b="1" dirty="0">
                <a:solidFill>
                  <a:srgbClr val="341902"/>
                </a:solidFill>
                <a:latin typeface="Meiryo" panose="020B0604030504040204" pitchFamily="34" charset="-128"/>
                <a:ea typeface="Meiryo" panose="020B0604030504040204" pitchFamily="34" charset="-128"/>
              </a:rPr>
              <a:t>大阪府</a:t>
            </a:r>
            <a:r>
              <a:rPr lang="en-US" altLang="ja-JP" sz="1050" b="1" dirty="0">
                <a:solidFill>
                  <a:schemeClr val="tx1"/>
                </a:solidFill>
                <a:latin typeface="Meiryo" panose="020B0604030504040204" pitchFamily="34" charset="-128"/>
                <a:ea typeface="Meiryo" panose="020B0604030504040204" pitchFamily="34" charset="-128"/>
              </a:rPr>
              <a:t>TV</a:t>
            </a:r>
            <a:r>
              <a:rPr lang="ja-JP" altLang="en-US" sz="800" b="1" dirty="0">
                <a:solidFill>
                  <a:srgbClr val="341902"/>
                </a:solidFill>
                <a:latin typeface="Meiryo" panose="020B0604030504040204" pitchFamily="34" charset="-128"/>
                <a:ea typeface="Meiryo" panose="020B0604030504040204" pitchFamily="34" charset="-128"/>
              </a:rPr>
              <a:t>（インターネットテレビ）</a:t>
            </a:r>
            <a:endParaRPr lang="ja-JP" altLang="en-US" sz="900" b="1" dirty="0">
              <a:solidFill>
                <a:srgbClr val="341902"/>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AA06E65D-7891-2F4F-982E-67486385BB33}"/>
              </a:ext>
            </a:extLst>
          </p:cNvPr>
          <p:cNvSpPr txBox="1"/>
          <p:nvPr/>
        </p:nvSpPr>
        <p:spPr>
          <a:xfrm>
            <a:off x="611560" y="2393885"/>
            <a:ext cx="3038160" cy="1015663"/>
          </a:xfrm>
          <a:prstGeom prst="rect">
            <a:avLst/>
          </a:prstGeom>
          <a:noFill/>
        </p:spPr>
        <p:txBody>
          <a:bodyPr wrap="square" rtlCol="0">
            <a:spAutoFit/>
          </a:bodyPr>
          <a:lstStyle/>
          <a:p>
            <a:pPr>
              <a:lnSpc>
                <a:spcPts val="1200"/>
              </a:lnSpc>
            </a:pPr>
            <a:r>
              <a:rPr lang="ja-JP" altLang="en-US"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府政情報を発信する大阪府専用のインターネットテレビ番組</a:t>
            </a:r>
          </a:p>
          <a:p>
            <a:pPr>
              <a:lnSpc>
                <a:spcPts val="1200"/>
              </a:lnSpc>
            </a:pPr>
            <a:r>
              <a:rPr lang="ja-JP" altLang="en-US" sz="900" dirty="0">
                <a:latin typeface="Meiryo UI" panose="020B0604030504040204" pitchFamily="50" charset="-128"/>
                <a:ea typeface="Meiryo UI" panose="020B0604030504040204" pitchFamily="50" charset="-128"/>
              </a:rPr>
              <a:t>☞平成</a:t>
            </a:r>
            <a:r>
              <a:rPr lang="en-US" altLang="ja-JP" sz="900" dirty="0">
                <a:latin typeface="Meiryo UI" panose="020B0604030504040204" pitchFamily="50" charset="-128"/>
                <a:ea typeface="Meiryo UI" panose="020B0604030504040204" pitchFamily="50" charset="-128"/>
              </a:rPr>
              <a:t>30</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4</a:t>
            </a:r>
            <a:r>
              <a:rPr lang="ja-JP" altLang="en-US" sz="900" dirty="0">
                <a:latin typeface="Meiryo UI" panose="020B0604030504040204" pitchFamily="50" charset="-128"/>
                <a:ea typeface="Meiryo UI" panose="020B0604030504040204" pitchFamily="50" charset="-128"/>
              </a:rPr>
              <a:t>月より放送開始</a:t>
            </a:r>
            <a:endParaRPr lang="en-US" altLang="ja-JP" sz="900" dirty="0">
              <a:latin typeface="Meiryo UI" panose="020B0604030504040204" pitchFamily="50" charset="-128"/>
              <a:ea typeface="Meiryo UI" panose="020B0604030504040204" pitchFamily="50" charset="-128"/>
            </a:endParaRPr>
          </a:p>
          <a:p>
            <a:pPr>
              <a:lnSpc>
                <a:spcPts val="1200"/>
              </a:lnSpc>
            </a:pPr>
            <a:r>
              <a:rPr lang="ja-JP" altLang="en-US" sz="900" dirty="0">
                <a:latin typeface="Meiryo UI" panose="020B0604030504040204" pitchFamily="50" charset="-128"/>
                <a:ea typeface="Meiryo UI" panose="020B0604030504040204" pitchFamily="50" charset="-128"/>
              </a:rPr>
              <a:t>☞毎月第</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木曜日 </a:t>
            </a:r>
            <a:r>
              <a:rPr lang="en-US" altLang="ja-JP" sz="900" dirty="0">
                <a:latin typeface="Meiryo UI" panose="020B0604030504040204" pitchFamily="50" charset="-128"/>
                <a:ea typeface="Meiryo UI" panose="020B0604030504040204" pitchFamily="50" charset="-128"/>
              </a:rPr>
              <a:t>13:30~14:45</a:t>
            </a:r>
            <a:r>
              <a:rPr lang="ja-JP" altLang="en-US" sz="900" dirty="0">
                <a:latin typeface="Meiryo UI" panose="020B0604030504040204" pitchFamily="50" charset="-128"/>
                <a:ea typeface="Meiryo UI" panose="020B0604030504040204" pitchFamily="50" charset="-128"/>
              </a:rPr>
              <a:t>（リモート放送）</a:t>
            </a:r>
          </a:p>
          <a:p>
            <a:pPr>
              <a:lnSpc>
                <a:spcPts val="1200"/>
              </a:lnSpc>
            </a:pP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OSAKA</a:t>
            </a:r>
            <a:r>
              <a:rPr lang="ja-JP" altLang="en-US" sz="900" dirty="0">
                <a:latin typeface="Meiryo UI" panose="020B0604030504040204" pitchFamily="50" charset="-128"/>
                <a:ea typeface="Meiryo UI" panose="020B0604030504040204" pitchFamily="50" charset="-128"/>
              </a:rPr>
              <a:t> </a:t>
            </a:r>
            <a:r>
              <a:rPr lang="en-US" altLang="ja-JP" sz="900" dirty="0">
                <a:latin typeface="Meiryo UI" panose="020B0604030504040204" pitchFamily="50" charset="-128"/>
                <a:ea typeface="Meiryo UI" panose="020B0604030504040204" pitchFamily="50" charset="-128"/>
              </a:rPr>
              <a:t>MEIKAN</a:t>
            </a:r>
            <a:r>
              <a:rPr lang="ja-JP" altLang="en-US" sz="900" dirty="0">
                <a:latin typeface="Meiryo UI" panose="020B0604030504040204" pitchFamily="50" charset="-128"/>
                <a:ea typeface="Meiryo UI" panose="020B0604030504040204" pitchFamily="50" charset="-128"/>
              </a:rPr>
              <a:t>より配信　</a:t>
            </a:r>
            <a:r>
              <a:rPr lang="en-US" altLang="ja-JP" sz="900" dirty="0">
                <a:latin typeface="Meiryo UI" panose="020B0604030504040204" pitchFamily="50" charset="-128"/>
                <a:ea typeface="Meiryo UI" panose="020B0604030504040204" pitchFamily="50" charset="-128"/>
              </a:rPr>
              <a:t>https://meikan.osaka/</a:t>
            </a:r>
            <a:endParaRPr lang="ja-JP" altLang="en-US" sz="900" dirty="0">
              <a:latin typeface="Meiryo UI" panose="020B0604030504040204" pitchFamily="50" charset="-128"/>
              <a:ea typeface="Meiryo UI" panose="020B0604030504040204" pitchFamily="50" charset="-128"/>
            </a:endParaRPr>
          </a:p>
          <a:p>
            <a:pPr>
              <a:lnSpc>
                <a:spcPts val="1200"/>
              </a:lnSpc>
            </a:pPr>
            <a:endParaRPr lang="en-US" altLang="ja-JP" sz="900" dirty="0">
              <a:latin typeface="Meiryo UI" panose="020B0604030504040204" pitchFamily="50" charset="-128"/>
              <a:ea typeface="Meiryo UI" panose="020B0604030504040204" pitchFamily="50" charset="-128"/>
            </a:endParaRPr>
          </a:p>
          <a:p>
            <a:pPr>
              <a:lnSpc>
                <a:spcPts val="1200"/>
              </a:lnSpc>
            </a:pPr>
            <a:endParaRPr lang="en-US" altLang="ja-JP" sz="900" dirty="0">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563442" y="1134661"/>
            <a:ext cx="8182453" cy="900246"/>
          </a:xfrm>
          <a:prstGeom prst="rect">
            <a:avLst/>
          </a:prstGeom>
          <a:noFill/>
        </p:spPr>
        <p:txBody>
          <a:bodyPr wrap="square" rtlCol="0">
            <a:spAutoFit/>
          </a:bodyPr>
          <a:lstStyle/>
          <a:p>
            <a:pPr>
              <a:lnSpc>
                <a:spcPts val="1477"/>
              </a:lnSpc>
            </a:pPr>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OSAKA</a:t>
            </a: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MEIKAN</a:t>
            </a:r>
            <a:r>
              <a:rPr lang="ja-JP" altLang="en-US" sz="1200" dirty="0">
                <a:latin typeface="メイリオ" panose="020B0604030504040204" pitchFamily="50" charset="-128"/>
                <a:ea typeface="メイリオ" panose="020B0604030504040204" pitchFamily="50" charset="-128"/>
              </a:rPr>
              <a:t>（情報発信）：公民連携による大阪府や府内市町村の「ひと・もの・こと」の</a:t>
            </a:r>
            <a:endParaRPr lang="en-US" altLang="ja-JP" sz="1200" dirty="0">
              <a:latin typeface="メイリオ" panose="020B0604030504040204" pitchFamily="50" charset="-128"/>
              <a:ea typeface="メイリオ" panose="020B0604030504040204" pitchFamily="50" charset="-128"/>
            </a:endParaRPr>
          </a:p>
          <a:p>
            <a:pPr>
              <a:lnSpc>
                <a:spcPts val="1477"/>
              </a:lnSpc>
            </a:pPr>
            <a:r>
              <a:rPr lang="ja-JP" altLang="en-US" sz="1200" dirty="0">
                <a:latin typeface="メイリオ" panose="020B0604030504040204" pitchFamily="50" charset="-128"/>
                <a:ea typeface="メイリオ" panose="020B0604030504040204" pitchFamily="50" charset="-128"/>
              </a:rPr>
              <a:t>　魅力を「オール大阪」として発信する大阪愛に溢れたプロジェクト。</a:t>
            </a:r>
            <a:endParaRPr lang="en-US" altLang="ja-JP" sz="1200" dirty="0">
              <a:latin typeface="メイリオ" panose="020B0604030504040204" pitchFamily="50" charset="-128"/>
              <a:ea typeface="メイリオ" panose="020B0604030504040204" pitchFamily="50" charset="-128"/>
            </a:endParaRPr>
          </a:p>
          <a:p>
            <a:pPr>
              <a:lnSpc>
                <a:spcPts val="300"/>
              </a:lnSpc>
            </a:pPr>
            <a:endParaRPr lang="en-US" altLang="ja-JP" sz="1200" dirty="0">
              <a:latin typeface="メイリオ" panose="020B0604030504040204" pitchFamily="50" charset="-128"/>
              <a:ea typeface="メイリオ" panose="020B0604030504040204" pitchFamily="50" charset="-128"/>
            </a:endParaRPr>
          </a:p>
          <a:p>
            <a:pPr>
              <a:lnSpc>
                <a:spcPts val="1477"/>
              </a:lnSpc>
            </a:pPr>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OSAKA</a:t>
            </a: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MEIKAN</a:t>
            </a:r>
            <a:r>
              <a:rPr lang="ja-JP" altLang="en-US" sz="1200" dirty="0">
                <a:latin typeface="メイリオ" panose="020B0604030504040204" pitchFamily="50" charset="-128"/>
                <a:ea typeface="メイリオ" panose="020B0604030504040204" pitchFamily="50" charset="-128"/>
              </a:rPr>
              <a:t>の取組みを通じて、大阪を「知って」もらい、「来て」もらい、「住んで」もらい、</a:t>
            </a:r>
            <a:endParaRPr lang="en-US" altLang="ja-JP" sz="1200" dirty="0">
              <a:latin typeface="メイリオ" panose="020B0604030504040204" pitchFamily="50" charset="-128"/>
              <a:ea typeface="メイリオ" panose="020B0604030504040204" pitchFamily="50" charset="-128"/>
            </a:endParaRPr>
          </a:p>
          <a:p>
            <a:pPr>
              <a:lnSpc>
                <a:spcPts val="1477"/>
              </a:lnSpc>
            </a:pPr>
            <a:r>
              <a:rPr lang="ja-JP" altLang="en-US" sz="1200" dirty="0">
                <a:latin typeface="メイリオ" panose="020B0604030504040204" pitchFamily="50" charset="-128"/>
                <a:ea typeface="メイリオ" panose="020B0604030504040204" pitchFamily="50" charset="-128"/>
              </a:rPr>
              <a:t>　そして、大阪に住んでいる府民のみなさんに地元大阪への「誇り」をより高く持っていただくことをめざす。</a:t>
            </a:r>
            <a:endParaRPr lang="ja-JP" altLang="en-US" sz="1400" b="1" dirty="0">
              <a:latin typeface="メイリオ" panose="020B0604030504040204" pitchFamily="50" charset="-128"/>
              <a:ea typeface="メイリオ" panose="020B0604030504040204" pitchFamily="50" charset="-128"/>
            </a:endParaRPr>
          </a:p>
        </p:txBody>
      </p:sp>
      <p:sp>
        <p:nvSpPr>
          <p:cNvPr id="35" name="テキスト ボックス 34"/>
          <p:cNvSpPr txBox="1"/>
          <p:nvPr/>
        </p:nvSpPr>
        <p:spPr>
          <a:xfrm>
            <a:off x="481677" y="893071"/>
            <a:ext cx="3556923" cy="285679"/>
          </a:xfrm>
          <a:prstGeom prst="rect">
            <a:avLst/>
          </a:prstGeom>
          <a:noFill/>
          <a:ln>
            <a:noFill/>
          </a:ln>
        </p:spPr>
        <p:txBody>
          <a:bodyPr wrap="square" rtlCol="0">
            <a:noAutofit/>
          </a:bodyPr>
          <a:lstStyle/>
          <a:p>
            <a:pPr>
              <a:lnSpc>
                <a:spcPts val="1477"/>
              </a:lnSpc>
            </a:pPr>
            <a:r>
              <a:rPr lang="en-US" altLang="ja-JP" sz="1400" b="1" dirty="0">
                <a:latin typeface="Meiryo UI" panose="020B0604030504040204" pitchFamily="50" charset="-128"/>
                <a:ea typeface="Meiryo UI" panose="020B0604030504040204" pitchFamily="50" charset="-128"/>
              </a:rPr>
              <a:t>《OSAKA</a:t>
            </a:r>
            <a:r>
              <a:rPr lang="ja-JP" altLang="en-US" sz="14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MEIKAN</a:t>
            </a:r>
            <a:r>
              <a:rPr lang="ja-JP" altLang="en-US" sz="1400" b="1" dirty="0">
                <a:latin typeface="Meiryo UI" panose="020B0604030504040204" pitchFamily="50" charset="-128"/>
                <a:ea typeface="Meiryo UI" panose="020B0604030504040204" pitchFamily="50" charset="-128"/>
              </a:rPr>
              <a:t>を通じた府政</a:t>
            </a:r>
            <a:r>
              <a:rPr lang="en-US" altLang="ja-JP" sz="1400" b="1" dirty="0">
                <a:latin typeface="Meiryo UI" panose="020B0604030504040204" pitchFamily="50" charset="-128"/>
                <a:ea typeface="Meiryo UI" panose="020B0604030504040204" pitchFamily="50" charset="-128"/>
              </a:rPr>
              <a:t>PR》</a:t>
            </a:r>
          </a:p>
        </p:txBody>
      </p:sp>
      <p:sp>
        <p:nvSpPr>
          <p:cNvPr id="37" name="正方形/長方形 36"/>
          <p:cNvSpPr/>
          <p:nvPr/>
        </p:nvSpPr>
        <p:spPr>
          <a:xfrm>
            <a:off x="6422852" y="3945988"/>
            <a:ext cx="2447707" cy="216000"/>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ts val="1300"/>
              </a:lnSpc>
            </a:pPr>
            <a:r>
              <a:rPr lang="ja-JP" altLang="en-US" sz="1050" b="1" spc="-60" dirty="0">
                <a:solidFill>
                  <a:schemeClr val="accent2">
                    <a:lumMod val="50000"/>
                  </a:schemeClr>
                </a:solidFill>
                <a:latin typeface="Meiryo" panose="020B0604030504040204" pitchFamily="34" charset="-128"/>
                <a:ea typeface="Meiryo" panose="020B0604030504040204" pitchFamily="34" charset="-128"/>
              </a:rPr>
              <a:t>ボイスメディア</a:t>
            </a:r>
            <a:r>
              <a:rPr lang="ja-JP" altLang="en-US" sz="800" b="1" spc="-60" dirty="0">
                <a:solidFill>
                  <a:schemeClr val="accent2">
                    <a:lumMod val="50000"/>
                  </a:schemeClr>
                </a:solidFill>
                <a:latin typeface="Meiryo" panose="020B0604030504040204" pitchFamily="34" charset="-128"/>
                <a:ea typeface="Meiryo" panose="020B0604030504040204" pitchFamily="34" charset="-128"/>
              </a:rPr>
              <a:t>（</a:t>
            </a:r>
            <a:r>
              <a:rPr lang="en-US" altLang="ja-JP" sz="800" b="1" spc="-60" dirty="0">
                <a:solidFill>
                  <a:schemeClr val="accent2">
                    <a:lumMod val="50000"/>
                  </a:schemeClr>
                </a:solidFill>
                <a:latin typeface="Meiryo" panose="020B0604030504040204" pitchFamily="34" charset="-128"/>
                <a:ea typeface="Meiryo" panose="020B0604030504040204" pitchFamily="34" charset="-128"/>
              </a:rPr>
              <a:t>OSAKA</a:t>
            </a:r>
            <a:r>
              <a:rPr lang="ja-JP" altLang="en-US" sz="800" b="1" spc="-60" dirty="0">
                <a:solidFill>
                  <a:schemeClr val="accent2">
                    <a:lumMod val="50000"/>
                  </a:schemeClr>
                </a:solidFill>
                <a:latin typeface="Meiryo" panose="020B0604030504040204" pitchFamily="34" charset="-128"/>
                <a:ea typeface="Meiryo" panose="020B0604030504040204" pitchFamily="34" charset="-128"/>
              </a:rPr>
              <a:t> </a:t>
            </a:r>
            <a:r>
              <a:rPr lang="en-US" altLang="ja-JP" sz="800" b="1" spc="-60" dirty="0">
                <a:solidFill>
                  <a:srgbClr val="5C2C04"/>
                </a:solidFill>
                <a:latin typeface="Meiryo" panose="020B0604030504040204" pitchFamily="34" charset="-128"/>
                <a:ea typeface="Meiryo" panose="020B0604030504040204" pitchFamily="34" charset="-128"/>
              </a:rPr>
              <a:t>MEIKAN</a:t>
            </a:r>
            <a:r>
              <a:rPr lang="en-US" altLang="ja-JP" sz="800" b="1" spc="-60" dirty="0">
                <a:solidFill>
                  <a:schemeClr val="accent2">
                    <a:lumMod val="50000"/>
                  </a:schemeClr>
                </a:solidFill>
                <a:latin typeface="Meiryo" panose="020B0604030504040204" pitchFamily="34" charset="-128"/>
                <a:ea typeface="Meiryo" panose="020B0604030504040204" pitchFamily="34" charset="-128"/>
              </a:rPr>
              <a:t> </a:t>
            </a:r>
            <a:r>
              <a:rPr lang="en-US" altLang="ja-JP" sz="800" b="1" spc="-60" dirty="0" err="1">
                <a:solidFill>
                  <a:schemeClr val="accent2">
                    <a:lumMod val="50000"/>
                  </a:schemeClr>
                </a:solidFill>
                <a:latin typeface="Meiryo" panose="020B0604030504040204" pitchFamily="34" charset="-128"/>
                <a:ea typeface="Meiryo" panose="020B0604030504040204" pitchFamily="34" charset="-128"/>
              </a:rPr>
              <a:t>VoiceCh</a:t>
            </a:r>
            <a:r>
              <a:rPr lang="en-US" altLang="ja-JP" sz="800" b="1" spc="-60" dirty="0">
                <a:solidFill>
                  <a:schemeClr val="accent2">
                    <a:lumMod val="50000"/>
                  </a:schemeClr>
                </a:solidFill>
                <a:latin typeface="Meiryo" panose="020B0604030504040204" pitchFamily="34" charset="-128"/>
                <a:ea typeface="Meiryo" panose="020B0604030504040204" pitchFamily="34" charset="-128"/>
              </a:rPr>
              <a:t>.</a:t>
            </a:r>
            <a:r>
              <a:rPr lang="ja-JP" altLang="en-US" sz="800" b="1" spc="-60" dirty="0">
                <a:solidFill>
                  <a:schemeClr val="accent2">
                    <a:lumMod val="50000"/>
                  </a:schemeClr>
                </a:solidFill>
                <a:latin typeface="Meiryo" panose="020B0604030504040204" pitchFamily="34" charset="-128"/>
                <a:ea typeface="Meiryo" panose="020B0604030504040204" pitchFamily="34" charset="-128"/>
              </a:rPr>
              <a:t>）</a:t>
            </a:r>
          </a:p>
        </p:txBody>
      </p:sp>
      <p:sp>
        <p:nvSpPr>
          <p:cNvPr id="42" name="正方形/長方形 41"/>
          <p:cNvSpPr/>
          <p:nvPr/>
        </p:nvSpPr>
        <p:spPr>
          <a:xfrm>
            <a:off x="8033302" y="2708920"/>
            <a:ext cx="859178" cy="216000"/>
          </a:xfrm>
          <a:prstGeom prst="rect">
            <a:avLst/>
          </a:prstGeom>
          <a:solidFill>
            <a:schemeClr val="accent5">
              <a:lumMod val="40000"/>
              <a:lumOff val="60000"/>
              <a:alpha val="50000"/>
            </a:schemeClr>
          </a:solidFill>
          <a:ln w="12700" cap="flat" cmpd="sng" algn="ctr">
            <a:noFill/>
            <a:prstDash val="solid"/>
            <a:miter lim="800000"/>
          </a:ln>
          <a:effectLst/>
        </p:spPr>
        <p:txBody>
          <a:bodyPr lIns="36000" rIns="36000" rtlCol="0" anchor="ctr"/>
          <a:lstStyle/>
          <a:p>
            <a:pPr marL="0" marR="0" lvl="0" indent="0" algn="ctr" defTabSz="457200" eaLnBrk="1" fontAlgn="auto" latinLnBrk="0" hangingPunct="1">
              <a:lnSpc>
                <a:spcPts val="13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chemeClr val="tx2">
                    <a:lumMod val="50000"/>
                  </a:schemeClr>
                </a:solidFill>
                <a:effectLst/>
                <a:uLnTx/>
                <a:uFillTx/>
                <a:latin typeface="Meiryo UI" panose="020B0604030504040204" pitchFamily="34" charset="-128"/>
                <a:ea typeface="Meiryo UI" panose="020B0604030504040204" pitchFamily="34" charset="-128"/>
              </a:rPr>
              <a:t>Facebook</a:t>
            </a:r>
            <a:endParaRPr kumimoji="0" lang="ja-JP" altLang="en-US" sz="800" b="1" i="0" u="none" strike="noStrike" kern="0" cap="none" spc="0" normalizeH="0" baseline="0" noProof="0" dirty="0">
              <a:ln>
                <a:noFill/>
              </a:ln>
              <a:solidFill>
                <a:schemeClr val="tx2">
                  <a:lumMod val="50000"/>
                </a:schemeClr>
              </a:solidFill>
              <a:effectLst/>
              <a:uLnTx/>
              <a:uFillTx/>
              <a:latin typeface="Meiryo UI" panose="020B0604030504040204" pitchFamily="34" charset="-128"/>
              <a:ea typeface="Meiryo UI" panose="020B0604030504040204" pitchFamily="34" charset="-128"/>
            </a:endParaRPr>
          </a:p>
        </p:txBody>
      </p:sp>
      <p:sp>
        <p:nvSpPr>
          <p:cNvPr id="43" name="テキスト ボックス 42"/>
          <p:cNvSpPr txBox="1"/>
          <p:nvPr/>
        </p:nvSpPr>
        <p:spPr>
          <a:xfrm>
            <a:off x="476545" y="4959170"/>
            <a:ext cx="3326983" cy="242174"/>
          </a:xfrm>
          <a:prstGeom prst="rect">
            <a:avLst/>
          </a:prstGeom>
          <a:noFill/>
          <a:ln>
            <a:noFill/>
          </a:ln>
        </p:spPr>
        <p:txBody>
          <a:bodyPr wrap="square" rtlCol="0">
            <a:noAutofit/>
          </a:bodyPr>
          <a:lstStyle/>
          <a:p>
            <a:pPr>
              <a:lnSpc>
                <a:spcPts val="1477"/>
              </a:lnSpc>
            </a:pP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企業のネットワーク等を活用した府政</a:t>
            </a:r>
            <a:r>
              <a:rPr lang="en-US" altLang="ja-JP" sz="1400" b="1" dirty="0">
                <a:latin typeface="Meiryo UI" panose="020B0604030504040204" pitchFamily="50" charset="-128"/>
                <a:ea typeface="Meiryo UI" panose="020B0604030504040204" pitchFamily="50" charset="-128"/>
              </a:rPr>
              <a:t>PR》</a:t>
            </a:r>
          </a:p>
        </p:txBody>
      </p:sp>
      <p:sp>
        <p:nvSpPr>
          <p:cNvPr id="46" name="テキスト ボックス 45"/>
          <p:cNvSpPr txBox="1"/>
          <p:nvPr/>
        </p:nvSpPr>
        <p:spPr>
          <a:xfrm>
            <a:off x="687425" y="5788712"/>
            <a:ext cx="3479530" cy="646331"/>
          </a:xfrm>
          <a:prstGeom prst="rect">
            <a:avLst/>
          </a:prstGeom>
          <a:noFill/>
        </p:spPr>
        <p:txBody>
          <a:bodyPr wrap="square" rtlCol="0">
            <a:spAutoFit/>
          </a:bodyPr>
          <a:lstStyle/>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サイネージや会員向け機関誌、顧客向け案内状等への掲載</a:t>
            </a:r>
            <a:endParaRPr lang="en-US" altLang="ja-JP" sz="9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オリジナルポスターやチラシの制作・掲示・配布</a:t>
            </a:r>
            <a:endParaRPr lang="en-US" altLang="ja-JP" sz="9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en-US" altLang="ja-JP" sz="900" dirty="0">
                <a:latin typeface="Meiryo UI" panose="020B0604030504040204" pitchFamily="50" charset="-128"/>
                <a:ea typeface="Meiryo UI" panose="020B0604030504040204" pitchFamily="50" charset="-128"/>
              </a:rPr>
              <a:t>FM</a:t>
            </a:r>
            <a:r>
              <a:rPr lang="ja-JP" altLang="en-US" sz="900" dirty="0">
                <a:latin typeface="Meiryo UI" panose="020B0604030504040204" pitchFamily="50" charset="-128"/>
                <a:ea typeface="Meiryo UI" panose="020B0604030504040204" pitchFamily="50" charset="-128"/>
              </a:rPr>
              <a:t>ラジオ等の企業の番組枠や、企業公式アプリを活用した府政</a:t>
            </a:r>
            <a:r>
              <a:rPr lang="en-US" altLang="ja-JP" sz="900" dirty="0">
                <a:latin typeface="Meiryo UI" panose="020B0604030504040204" pitchFamily="50" charset="-128"/>
                <a:ea typeface="Meiryo UI" panose="020B0604030504040204" pitchFamily="50" charset="-128"/>
              </a:rPr>
              <a:t>PR</a:t>
            </a: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企業主催イベントへのブース出展や、店舗での府主催イベントの開催</a:t>
            </a:r>
            <a:endParaRPr lang="en-US" altLang="ja-JP" sz="900" dirty="0">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566968" y="5179574"/>
            <a:ext cx="5540417" cy="284693"/>
          </a:xfrm>
          <a:prstGeom prst="rect">
            <a:avLst/>
          </a:prstGeom>
          <a:noFill/>
        </p:spPr>
        <p:txBody>
          <a:bodyPr wrap="square" rtlCol="0">
            <a:spAutoFit/>
          </a:bodyPr>
          <a:lstStyle/>
          <a:p>
            <a:pPr>
              <a:lnSpc>
                <a:spcPts val="1477"/>
              </a:lnSpc>
            </a:pPr>
            <a:r>
              <a:rPr lang="ja-JP" altLang="en-US" sz="1200" dirty="0">
                <a:latin typeface="メイリオ" panose="020B0604030504040204" pitchFamily="50" charset="-128"/>
                <a:ea typeface="メイリオ" panose="020B0604030504040204" pitchFamily="50" charset="-128"/>
              </a:rPr>
              <a:t>企業の営業ネットワーク、機関誌、サイネージ等を活用し、府政</a:t>
            </a:r>
            <a:r>
              <a:rPr lang="en-US" altLang="ja-JP" sz="1200" dirty="0">
                <a:latin typeface="メイリオ" panose="020B0604030504040204" pitchFamily="50" charset="-128"/>
                <a:ea typeface="メイリオ" panose="020B0604030504040204" pitchFamily="50" charset="-128"/>
              </a:rPr>
              <a:t>PR</a:t>
            </a:r>
            <a:r>
              <a:rPr lang="ja-JP" altLang="en-US" sz="1200" dirty="0">
                <a:latin typeface="メイリオ" panose="020B0604030504040204" pitchFamily="50" charset="-128"/>
                <a:ea typeface="メイリオ" panose="020B0604030504040204" pitchFamily="50" charset="-128"/>
              </a:rPr>
              <a:t>を実施。</a:t>
            </a:r>
            <a:endParaRPr lang="ja-JP" altLang="en-US" sz="1400" b="1" dirty="0">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AA06E65D-7891-2F4F-982E-67486385BB33}"/>
              </a:ext>
            </a:extLst>
          </p:cNvPr>
          <p:cNvSpPr txBox="1"/>
          <p:nvPr/>
        </p:nvSpPr>
        <p:spPr>
          <a:xfrm>
            <a:off x="3652850" y="2372353"/>
            <a:ext cx="2601544" cy="707886"/>
          </a:xfrm>
          <a:prstGeom prst="rect">
            <a:avLst/>
          </a:prstGeom>
          <a:noFill/>
        </p:spPr>
        <p:txBody>
          <a:bodyPr wrap="square" rtlCol="0">
            <a:spAutoFit/>
          </a:bodyPr>
          <a:lstStyle/>
          <a:p>
            <a:pPr>
              <a:lnSpc>
                <a:spcPts val="1200"/>
              </a:lnSpc>
            </a:pPr>
            <a:r>
              <a:rPr lang="ja-JP" altLang="en-US" sz="900" dirty="0">
                <a:latin typeface="Meiryo UI" panose="020B0604030504040204" pitchFamily="50" charset="-128"/>
                <a:ea typeface="Meiryo UI" panose="020B0604030504040204" pitchFamily="50" charset="-128"/>
              </a:rPr>
              <a:t>☞公民連携事例や、大阪府・府内</a:t>
            </a:r>
            <a:r>
              <a:rPr lang="en-US" altLang="ja-JP" sz="900" dirty="0">
                <a:latin typeface="Meiryo UI" panose="020B0604030504040204" pitchFamily="50" charset="-128"/>
                <a:ea typeface="Meiryo UI" panose="020B0604030504040204" pitchFamily="50" charset="-128"/>
              </a:rPr>
              <a:t>43</a:t>
            </a:r>
            <a:r>
              <a:rPr lang="ja-JP" altLang="en-US" sz="900" dirty="0">
                <a:latin typeface="Meiryo UI" panose="020B0604030504040204" pitchFamily="50" charset="-128"/>
                <a:ea typeface="Meiryo UI" panose="020B0604030504040204" pitchFamily="50" charset="-128"/>
              </a:rPr>
              <a:t>市町村の魅力</a:t>
            </a:r>
            <a:endParaRPr lang="en-US" altLang="ja-JP" sz="900" dirty="0">
              <a:latin typeface="Meiryo UI" panose="020B0604030504040204" pitchFamily="50" charset="-128"/>
              <a:ea typeface="Meiryo UI" panose="020B0604030504040204" pitchFamily="50" charset="-128"/>
            </a:endParaRPr>
          </a:p>
          <a:p>
            <a:pPr>
              <a:lnSpc>
                <a:spcPts val="1200"/>
              </a:lnSpc>
            </a:pPr>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等を掲載</a:t>
            </a:r>
            <a:endParaRPr lang="en-US" altLang="ja-JP" sz="900" dirty="0">
              <a:latin typeface="Meiryo UI" panose="020B0604030504040204" pitchFamily="50" charset="-128"/>
              <a:ea typeface="Meiryo UI" panose="020B0604030504040204" pitchFamily="50" charset="-128"/>
            </a:endParaRPr>
          </a:p>
          <a:p>
            <a:pPr>
              <a:lnSpc>
                <a:spcPts val="1200"/>
              </a:lnSpc>
            </a:pPr>
            <a:r>
              <a:rPr lang="ja-JP" altLang="en-US" sz="900" dirty="0">
                <a:latin typeface="Meiryo UI" panose="020B0604030504040204" pitchFamily="50" charset="-128"/>
                <a:ea typeface="Meiryo UI" panose="020B0604030504040204" pitchFamily="50" charset="-128"/>
              </a:rPr>
              <a:t>☞民間のニュースサイト</a:t>
            </a:r>
            <a:r>
              <a:rPr lang="en-US" altLang="ja-JP" sz="900" baseline="300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とも連携し、公民連携による</a:t>
            </a:r>
            <a:endParaRPr lang="en-US" altLang="ja-JP" sz="900" dirty="0">
              <a:latin typeface="Meiryo UI" panose="020B0604030504040204" pitchFamily="50" charset="-128"/>
              <a:ea typeface="Meiryo UI" panose="020B0604030504040204" pitchFamily="50" charset="-128"/>
            </a:endParaRPr>
          </a:p>
          <a:p>
            <a:pPr>
              <a:lnSpc>
                <a:spcPts val="1200"/>
              </a:lnSpc>
            </a:pPr>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新たな情報媒体として、大阪の魅力を幅広く発信</a:t>
            </a:r>
            <a:endParaRPr lang="en-US" altLang="ja-JP" sz="9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60063" y="3128286"/>
            <a:ext cx="585833" cy="585833"/>
          </a:xfrm>
          <a:prstGeom prst="rect">
            <a:avLst/>
          </a:prstGeom>
        </p:spPr>
      </p:pic>
      <p:pic>
        <p:nvPicPr>
          <p:cNvPr id="7" name="図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35158" y="2994039"/>
            <a:ext cx="790708" cy="742993"/>
          </a:xfrm>
          <a:prstGeom prst="rect">
            <a:avLst/>
          </a:prstGeom>
        </p:spPr>
      </p:pic>
      <p:grpSp>
        <p:nvGrpSpPr>
          <p:cNvPr id="16" name="グループ化 15"/>
          <p:cNvGrpSpPr/>
          <p:nvPr/>
        </p:nvGrpSpPr>
        <p:grpSpPr>
          <a:xfrm>
            <a:off x="7238745" y="2997043"/>
            <a:ext cx="715926" cy="746643"/>
            <a:chOff x="7238745" y="3376822"/>
            <a:chExt cx="715926" cy="746643"/>
          </a:xfrm>
        </p:grpSpPr>
        <p:pic>
          <p:nvPicPr>
            <p:cNvPr id="8" name="図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45292" y="3376822"/>
              <a:ext cx="699498" cy="353101"/>
            </a:xfrm>
            <a:prstGeom prst="rect">
              <a:avLst/>
            </a:prstGeom>
          </p:spPr>
        </p:pic>
        <p:pic>
          <p:nvPicPr>
            <p:cNvPr id="9" name="図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38745" y="3736524"/>
              <a:ext cx="384704" cy="386941"/>
            </a:xfrm>
            <a:prstGeom prst="rect">
              <a:avLst/>
            </a:prstGeom>
          </p:spPr>
        </p:pic>
        <p:pic>
          <p:nvPicPr>
            <p:cNvPr id="5" name="図 4"/>
            <p:cNvPicPr>
              <a:picLocks noChangeAspect="1"/>
            </p:cNvPicPr>
            <p:nvPr/>
          </p:nvPicPr>
          <p:blipFill rotWithShape="1">
            <a:blip r:embed="rId8" cstate="email">
              <a:extLst>
                <a:ext uri="{28A0092B-C50C-407E-A947-70E740481C1C}">
                  <a14:useLocalDpi xmlns:a14="http://schemas.microsoft.com/office/drawing/2010/main"/>
                </a:ext>
              </a:extLst>
            </a:blip>
            <a:srcRect r="-568"/>
            <a:stretch/>
          </p:blipFill>
          <p:spPr>
            <a:xfrm>
              <a:off x="7594620" y="3755136"/>
              <a:ext cx="360051" cy="349715"/>
            </a:xfrm>
            <a:prstGeom prst="rect">
              <a:avLst/>
            </a:prstGeom>
          </p:spPr>
        </p:pic>
      </p:grpSp>
      <p:sp>
        <p:nvSpPr>
          <p:cNvPr id="47" name="テキスト ボックス 46">
            <a:extLst>
              <a:ext uri="{FF2B5EF4-FFF2-40B4-BE49-F238E27FC236}">
                <a16:creationId xmlns:a16="http://schemas.microsoft.com/office/drawing/2014/main" id="{AA06E65D-7891-2F4F-982E-67486385BB33}"/>
              </a:ext>
            </a:extLst>
          </p:cNvPr>
          <p:cNvSpPr txBox="1"/>
          <p:nvPr/>
        </p:nvSpPr>
        <p:spPr>
          <a:xfrm>
            <a:off x="6389236" y="4169596"/>
            <a:ext cx="2607788" cy="384529"/>
          </a:xfrm>
          <a:prstGeom prst="rect">
            <a:avLst/>
          </a:prstGeom>
          <a:noFill/>
        </p:spPr>
        <p:txBody>
          <a:bodyPr wrap="square" rtlCol="0">
            <a:spAutoFit/>
          </a:bodyPr>
          <a:lstStyle/>
          <a:p>
            <a:pPr>
              <a:lnSpc>
                <a:spcPts val="1200"/>
              </a:lnSpc>
            </a:pPr>
            <a:r>
              <a:rPr lang="ja-JP" altLang="en-US" sz="900" dirty="0">
                <a:latin typeface="Meiryo UI" panose="020B0604030504040204" pitchFamily="50" charset="-128"/>
                <a:ea typeface="Meiryo UI" panose="020B0604030504040204" pitchFamily="50" charset="-128"/>
              </a:rPr>
              <a:t>☞アプリを活用し、大阪府</a:t>
            </a:r>
            <a:r>
              <a:rPr lang="en-US" altLang="ja-JP" sz="900" dirty="0">
                <a:latin typeface="Meiryo UI" panose="020B0604030504040204" pitchFamily="50" charset="-128"/>
                <a:ea typeface="Meiryo UI" panose="020B0604030504040204" pitchFamily="50" charset="-128"/>
              </a:rPr>
              <a:t>TV</a:t>
            </a:r>
            <a:r>
              <a:rPr lang="ja-JP" altLang="en-US" sz="900" dirty="0">
                <a:latin typeface="Meiryo UI" panose="020B0604030504040204" pitchFamily="50" charset="-128"/>
                <a:ea typeface="Meiryo UI" panose="020B0604030504040204" pitchFamily="50" charset="-128"/>
              </a:rPr>
              <a:t>のハイライトを音声で</a:t>
            </a:r>
            <a:endParaRPr lang="en-US" altLang="ja-JP" sz="900" dirty="0">
              <a:latin typeface="Meiryo UI" panose="020B0604030504040204" pitchFamily="50" charset="-128"/>
              <a:ea typeface="Meiryo UI" panose="020B0604030504040204" pitchFamily="50" charset="-128"/>
            </a:endParaRPr>
          </a:p>
          <a:p>
            <a:pPr>
              <a:lnSpc>
                <a:spcPts val="1200"/>
              </a:lnSpc>
            </a:pPr>
            <a:r>
              <a:rPr lang="ja-JP" altLang="en-US" sz="900" dirty="0">
                <a:latin typeface="Meiryo UI" panose="020B0604030504040204" pitchFamily="50" charset="-128"/>
                <a:ea typeface="Meiryo UI" panose="020B0604030504040204" pitchFamily="50" charset="-128"/>
              </a:rPr>
              <a:t>　 お届け（毎月第</a:t>
            </a:r>
            <a:r>
              <a:rPr lang="en-US" altLang="ja-JP" sz="9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火曜日（約</a:t>
            </a:r>
            <a:r>
              <a:rPr lang="en-US" altLang="ja-JP" sz="900" dirty="0">
                <a:latin typeface="Meiryo UI" panose="020B0604030504040204" pitchFamily="50" charset="-128"/>
                <a:ea typeface="Meiryo UI" panose="020B0604030504040204" pitchFamily="50" charset="-128"/>
              </a:rPr>
              <a:t>10</a:t>
            </a:r>
            <a:r>
              <a:rPr lang="ja-JP" altLang="en-US" sz="900" dirty="0">
                <a:latin typeface="Meiryo UI" panose="020B0604030504040204" pitchFamily="50" charset="-128"/>
                <a:ea typeface="Meiryo UI" panose="020B0604030504040204" pitchFamily="50" charset="-128"/>
              </a:rPr>
              <a:t>分））</a:t>
            </a:r>
            <a:endParaRPr lang="en-US" altLang="ja-JP" sz="9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3814637" y="3076218"/>
            <a:ext cx="2441424" cy="307777"/>
          </a:xfrm>
          <a:prstGeom prst="rect">
            <a:avLst/>
          </a:prstGeom>
          <a:noFill/>
        </p:spPr>
        <p:txBody>
          <a:bodyPr wrap="square" rtlCol="0">
            <a:spAutoFit/>
          </a:bodyPr>
          <a:lstStyle/>
          <a:p>
            <a:pPr>
              <a:lnSpc>
                <a:spcPts val="840"/>
              </a:lnSpc>
            </a:pPr>
            <a:r>
              <a:rPr kumimoji="1" lang="en-US" altLang="ja-JP" sz="700" dirty="0">
                <a:latin typeface="Meiryo UI" panose="020B0604030504040204" pitchFamily="50" charset="-128"/>
                <a:ea typeface="Meiryo UI" panose="020B0604030504040204" pitchFamily="50" charset="-128"/>
              </a:rPr>
              <a:t>※</a:t>
            </a:r>
            <a:r>
              <a:rPr kumimoji="1" lang="ja-JP" altLang="en-US" sz="700" dirty="0">
                <a:latin typeface="Meiryo UI" panose="020B0604030504040204" pitchFamily="50" charset="-128"/>
                <a:ea typeface="Meiryo UI" panose="020B0604030504040204" pitchFamily="50" charset="-128"/>
              </a:rPr>
              <a:t>ライブドアニュース、スマートニュースアプリ、楽天</a:t>
            </a:r>
            <a:r>
              <a:rPr kumimoji="1" lang="en-US" altLang="ja-JP" sz="700" dirty="0" err="1">
                <a:latin typeface="Meiryo UI" panose="020B0604030504040204" pitchFamily="50" charset="-128"/>
                <a:ea typeface="Meiryo UI" panose="020B0604030504040204" pitchFamily="50" charset="-128"/>
              </a:rPr>
              <a:t>Infoseek</a:t>
            </a:r>
            <a:r>
              <a:rPr kumimoji="1" lang="en-US" altLang="ja-JP" sz="700" dirty="0">
                <a:latin typeface="Meiryo UI" panose="020B0604030504040204" pitchFamily="50" charset="-128"/>
                <a:ea typeface="Meiryo UI" panose="020B0604030504040204" pitchFamily="50" charset="-128"/>
              </a:rPr>
              <a:t> </a:t>
            </a:r>
            <a:r>
              <a:rPr kumimoji="1" lang="ja-JP" altLang="en-US" sz="700" dirty="0">
                <a:latin typeface="Meiryo UI" panose="020B0604030504040204" pitchFamily="50" charset="-128"/>
                <a:ea typeface="Meiryo UI" panose="020B0604030504040204" pitchFamily="50" charset="-128"/>
              </a:rPr>
              <a:t>ほか</a:t>
            </a:r>
            <a:endParaRPr kumimoji="1" lang="en-US" altLang="ja-JP" sz="700" dirty="0">
              <a:latin typeface="Meiryo UI" panose="020B0604030504040204" pitchFamily="50" charset="-128"/>
              <a:ea typeface="Meiryo UI" panose="020B0604030504040204" pitchFamily="50" charset="-128"/>
            </a:endParaRPr>
          </a:p>
          <a:p>
            <a:pPr>
              <a:lnSpc>
                <a:spcPts val="840"/>
              </a:lnSpc>
            </a:pPr>
            <a:r>
              <a:rPr lang="ja-JP" altLang="en-US" sz="700" dirty="0">
                <a:latin typeface="Meiryo UI" panose="020B0604030504040204" pitchFamily="50" charset="-128"/>
                <a:ea typeface="Meiryo UI" panose="020B0604030504040204" pitchFamily="50" charset="-128"/>
              </a:rPr>
              <a:t>　 </a:t>
            </a:r>
            <a:r>
              <a:rPr kumimoji="1" lang="en-US" altLang="ja-JP" sz="700" dirty="0">
                <a:latin typeface="Meiryo UI" panose="020B0604030504040204" pitchFamily="50" charset="-128"/>
                <a:ea typeface="Meiryo UI" panose="020B0604030504040204" pitchFamily="50" charset="-128"/>
              </a:rPr>
              <a:t>7</a:t>
            </a:r>
            <a:r>
              <a:rPr kumimoji="1" lang="ja-JP" altLang="en-US" sz="700" dirty="0">
                <a:latin typeface="Meiryo UI" panose="020B0604030504040204" pitchFamily="50" charset="-128"/>
                <a:ea typeface="Meiryo UI" panose="020B0604030504040204" pitchFamily="50" charset="-128"/>
              </a:rPr>
              <a:t>サイト（</a:t>
            </a:r>
            <a:r>
              <a:rPr kumimoji="1" lang="en-US" altLang="ja-JP" sz="700" dirty="0">
                <a:latin typeface="Meiryo UI" panose="020B0604030504040204" pitchFamily="50" charset="-128"/>
                <a:ea typeface="Meiryo UI" panose="020B0604030504040204" pitchFamily="50" charset="-128"/>
              </a:rPr>
              <a:t>R3.12</a:t>
            </a:r>
            <a:r>
              <a:rPr kumimoji="1" lang="ja-JP" altLang="en-US" sz="700" dirty="0">
                <a:latin typeface="Meiryo UI" panose="020B0604030504040204" pitchFamily="50" charset="-128"/>
                <a:ea typeface="Meiryo UI" panose="020B0604030504040204" pitchFamily="50" charset="-128"/>
              </a:rPr>
              <a:t>現在） </a:t>
            </a:r>
          </a:p>
        </p:txBody>
      </p:sp>
      <p:pic>
        <p:nvPicPr>
          <p:cNvPr id="56" name="図 55"/>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166955" y="5499230"/>
            <a:ext cx="1500575" cy="907202"/>
          </a:xfrm>
          <a:prstGeom prst="rect">
            <a:avLst/>
          </a:prstGeom>
        </p:spPr>
      </p:pic>
      <p:sp>
        <p:nvSpPr>
          <p:cNvPr id="57" name="正方形/長方形 56"/>
          <p:cNvSpPr/>
          <p:nvPr/>
        </p:nvSpPr>
        <p:spPr>
          <a:xfrm>
            <a:off x="7992389" y="2946230"/>
            <a:ext cx="945096" cy="182824"/>
          </a:xfrm>
          <a:prstGeom prst="rect">
            <a:avLst/>
          </a:prstGeom>
          <a:noFill/>
          <a:ln w="12700" cap="flat" cmpd="sng" algn="ctr">
            <a:noFill/>
            <a:prstDash val="solid"/>
            <a:miter lim="800000"/>
          </a:ln>
          <a:effectLst/>
        </p:spPr>
        <p:txBody>
          <a:bodyPr lIns="36000" r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700" b="1"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rPr>
              <a:t>【</a:t>
            </a:r>
            <a:r>
              <a:rPr kumimoji="0" lang="ja-JP" altLang="en-US" sz="700" b="1"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rPr>
              <a:t>＠</a:t>
            </a:r>
            <a:r>
              <a:rPr kumimoji="0" lang="en-US" altLang="ja-JP" sz="700" b="1" i="0" u="none" strike="noStrike" kern="0" cap="none" spc="0" normalizeH="0" baseline="0" noProof="0" dirty="0" err="1">
                <a:ln>
                  <a:noFill/>
                </a:ln>
                <a:solidFill>
                  <a:prstClr val="black"/>
                </a:solidFill>
                <a:effectLst/>
                <a:uLnTx/>
                <a:uFillTx/>
                <a:latin typeface="Meiryo UI" panose="020B0604030504040204" pitchFamily="34" charset="-128"/>
                <a:ea typeface="Meiryo UI" panose="020B0604030504040204" pitchFamily="34" charset="-128"/>
              </a:rPr>
              <a:t>meikan.osaka</a:t>
            </a:r>
            <a:r>
              <a:rPr kumimoji="0" lang="en-US" altLang="ja-JP" sz="700" b="1"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rPr>
              <a:t>】</a:t>
            </a:r>
            <a:endParaRPr kumimoji="0" lang="ja-JP" altLang="en-US" sz="700" b="1"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endParaRPr>
          </a:p>
        </p:txBody>
      </p:sp>
      <p:sp>
        <p:nvSpPr>
          <p:cNvPr id="58" name="角丸四角形 57"/>
          <p:cNvSpPr/>
          <p:nvPr/>
        </p:nvSpPr>
        <p:spPr>
          <a:xfrm>
            <a:off x="659585" y="5578648"/>
            <a:ext cx="1571277" cy="202322"/>
          </a:xfrm>
          <a:prstGeom prst="roundRect">
            <a:avLst/>
          </a:prstGeom>
          <a:solidFill>
            <a:schemeClr val="bg1"/>
          </a:solidFill>
          <a:ln w="19050">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00" b="1" dirty="0">
                <a:solidFill>
                  <a:schemeClr val="tx1">
                    <a:lumMod val="50000"/>
                    <a:lumOff val="50000"/>
                  </a:schemeClr>
                </a:solidFill>
                <a:latin typeface="Meiryo UI" panose="020B0604030504040204" pitchFamily="50" charset="-128"/>
                <a:ea typeface="Meiryo UI" panose="020B0604030504040204" pitchFamily="50" charset="-128"/>
                <a:cs typeface="メイリオ" panose="020B0604030504040204" pitchFamily="50" charset="-128"/>
              </a:rPr>
              <a:t>令和</a:t>
            </a:r>
            <a:r>
              <a:rPr lang="en-US" altLang="ja-JP" sz="1000" b="1" dirty="0">
                <a:solidFill>
                  <a:schemeClr val="tx1">
                    <a:lumMod val="50000"/>
                    <a:lumOff val="50000"/>
                  </a:schemeClr>
                </a:solidFill>
                <a:latin typeface="Meiryo UI" panose="020B0604030504040204" pitchFamily="50" charset="-128"/>
                <a:ea typeface="Meiryo UI" panose="020B0604030504040204" pitchFamily="50" charset="-128"/>
                <a:cs typeface="メイリオ" panose="020B0604030504040204" pitchFamily="50" charset="-128"/>
              </a:rPr>
              <a:t>3</a:t>
            </a:r>
            <a:r>
              <a:rPr lang="ja-JP" altLang="en-US" sz="1000" b="1" dirty="0">
                <a:solidFill>
                  <a:schemeClr val="tx1">
                    <a:lumMod val="50000"/>
                    <a:lumOff val="50000"/>
                  </a:schemeClr>
                </a:solidFill>
                <a:latin typeface="Meiryo UI" panose="020B0604030504040204" pitchFamily="50" charset="-128"/>
                <a:ea typeface="Meiryo UI" panose="020B0604030504040204" pitchFamily="50" charset="-128"/>
                <a:cs typeface="メイリオ" panose="020B0604030504040204" pitchFamily="50" charset="-128"/>
              </a:rPr>
              <a:t>年度の取組み事例</a:t>
            </a:r>
          </a:p>
        </p:txBody>
      </p:sp>
      <p:sp>
        <p:nvSpPr>
          <p:cNvPr id="15" name="正方形/長方形 14"/>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24</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0" name="図 9"/>
          <p:cNvPicPr>
            <a:picLocks noChangeAspect="1"/>
          </p:cNvPicPr>
          <p:nvPr/>
        </p:nvPicPr>
        <p:blipFill rotWithShape="1">
          <a:blip r:embed="rId10"/>
          <a:srcRect l="7595" t="49300" r="7879" b="22205"/>
          <a:stretch/>
        </p:blipFill>
        <p:spPr>
          <a:xfrm flipV="1">
            <a:off x="3839359" y="3994792"/>
            <a:ext cx="2381246" cy="451339"/>
          </a:xfrm>
          <a:prstGeom prst="rect">
            <a:avLst/>
          </a:prstGeom>
        </p:spPr>
      </p:pic>
      <p:pic>
        <p:nvPicPr>
          <p:cNvPr id="18" name="図 1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500960" y="3314180"/>
            <a:ext cx="681339" cy="359713"/>
          </a:xfrm>
          <a:prstGeom prst="rect">
            <a:avLst/>
          </a:prstGeom>
        </p:spPr>
      </p:pic>
      <p:sp>
        <p:nvSpPr>
          <p:cNvPr id="44" name="正方形/長方形 43"/>
          <p:cNvSpPr/>
          <p:nvPr/>
        </p:nvSpPr>
        <p:spPr>
          <a:xfrm>
            <a:off x="3650466" y="2167117"/>
            <a:ext cx="2608353" cy="21600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ts val="1300"/>
              </a:lnSpc>
            </a:pPr>
            <a:r>
              <a:rPr lang="en-US" altLang="ja-JP" sz="1050" b="1" spc="-20" dirty="0">
                <a:solidFill>
                  <a:srgbClr val="2B3616"/>
                </a:solidFill>
                <a:latin typeface="Meiryo" panose="020B0604030504040204" pitchFamily="34" charset="-128"/>
                <a:ea typeface="Meiryo" panose="020B0604030504040204" pitchFamily="34" charset="-128"/>
              </a:rPr>
              <a:t>OSAKA MEIKAN NEWS</a:t>
            </a:r>
            <a:r>
              <a:rPr lang="ja-JP" altLang="en-US" sz="800" b="1" spc="-20" dirty="0">
                <a:solidFill>
                  <a:srgbClr val="2B3616"/>
                </a:solidFill>
                <a:latin typeface="Meiryo" panose="020B0604030504040204" pitchFamily="34" charset="-128"/>
                <a:ea typeface="Meiryo" panose="020B0604030504040204" pitchFamily="34" charset="-128"/>
              </a:rPr>
              <a:t>（ニュースメディア）　</a:t>
            </a:r>
            <a:endParaRPr lang="en-US" altLang="ja-JP" sz="800" b="1" spc="-20" dirty="0">
              <a:solidFill>
                <a:srgbClr val="2B3616"/>
              </a:solidFill>
              <a:latin typeface="Meiryo" panose="020B0604030504040204" pitchFamily="34" charset="-128"/>
              <a:ea typeface="Meiryo" panose="020B0604030504040204" pitchFamily="34" charset="-128"/>
            </a:endParaRPr>
          </a:p>
        </p:txBody>
      </p:sp>
      <p:grpSp>
        <p:nvGrpSpPr>
          <p:cNvPr id="24" name="グループ化 23"/>
          <p:cNvGrpSpPr/>
          <p:nvPr/>
        </p:nvGrpSpPr>
        <p:grpSpPr>
          <a:xfrm>
            <a:off x="584259" y="3494036"/>
            <a:ext cx="2102651" cy="1143552"/>
            <a:chOff x="1336430" y="-261410"/>
            <a:chExt cx="4182900" cy="2296316"/>
          </a:xfrm>
        </p:grpSpPr>
        <p:pic>
          <p:nvPicPr>
            <p:cNvPr id="19" name="図 18"/>
            <p:cNvPicPr>
              <a:picLocks noChangeAspect="1"/>
            </p:cNvPicPr>
            <p:nvPr/>
          </p:nvPicPr>
          <p:blipFill>
            <a:blip r:embed="rId12"/>
            <a:stretch>
              <a:fillRect/>
            </a:stretch>
          </p:blipFill>
          <p:spPr>
            <a:xfrm>
              <a:off x="1443519" y="-261410"/>
              <a:ext cx="4075811" cy="2296316"/>
            </a:xfrm>
            <a:prstGeom prst="rect">
              <a:avLst/>
            </a:prstGeom>
          </p:spPr>
        </p:pic>
        <p:pic>
          <p:nvPicPr>
            <p:cNvPr id="22" name="図 21"/>
            <p:cNvPicPr>
              <a:picLocks noChangeAspect="1"/>
            </p:cNvPicPr>
            <p:nvPr/>
          </p:nvPicPr>
          <p:blipFill>
            <a:blip r:embed="rId13"/>
            <a:stretch>
              <a:fillRect/>
            </a:stretch>
          </p:blipFill>
          <p:spPr>
            <a:xfrm>
              <a:off x="1336430" y="-222043"/>
              <a:ext cx="1788863" cy="442086"/>
            </a:xfrm>
            <a:prstGeom prst="rect">
              <a:avLst/>
            </a:prstGeom>
          </p:spPr>
        </p:pic>
      </p:grpSp>
      <p:pic>
        <p:nvPicPr>
          <p:cNvPr id="11" name="図 1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923986" y="3184266"/>
            <a:ext cx="1657793" cy="813108"/>
          </a:xfrm>
          <a:prstGeom prst="rect">
            <a:avLst/>
          </a:prstGeom>
        </p:spPr>
      </p:pic>
      <p:pic>
        <p:nvPicPr>
          <p:cNvPr id="27" name="図 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27642" y="5215103"/>
            <a:ext cx="1480442" cy="1222832"/>
          </a:xfrm>
          <a:prstGeom prst="rect">
            <a:avLst/>
          </a:prstGeom>
        </p:spPr>
      </p:pic>
      <p:sp>
        <p:nvSpPr>
          <p:cNvPr id="29" name="テキスト ボックス 28"/>
          <p:cNvSpPr txBox="1"/>
          <p:nvPr/>
        </p:nvSpPr>
        <p:spPr>
          <a:xfrm>
            <a:off x="5010073" y="6406432"/>
            <a:ext cx="682209" cy="184666"/>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wrap="square" lIns="36000" rIns="0" rtlCol="0" anchor="ctr" anchorCtr="0">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1" lang="ja-JP" altLang="en-US" sz="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店舗</a:t>
            </a:r>
            <a:r>
              <a:rPr lang="ja-JP" altLang="en-US" sz="600" dirty="0">
                <a:solidFill>
                  <a:schemeClr val="tx1"/>
                </a:solidFill>
                <a:latin typeface="Meiryo UI" panose="020B0604030504040204" pitchFamily="50" charset="-128"/>
                <a:ea typeface="Meiryo UI" panose="020B0604030504040204" pitchFamily="50" charset="-128"/>
              </a:rPr>
              <a:t>サイネージ</a:t>
            </a:r>
            <a:endParaRPr kumimoji="1" lang="ja-JP" altLang="en-US" sz="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8570599" y="6367414"/>
            <a:ext cx="682209" cy="184666"/>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wrap="square" lIns="36000" rIns="0" rtlCol="0" anchor="ctr" anchorCtr="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ja-JP" altLang="en-US" sz="600" dirty="0">
                <a:solidFill>
                  <a:schemeClr val="tx1"/>
                </a:solidFill>
                <a:latin typeface="Meiryo UI" panose="020B0604030504040204" pitchFamily="50" charset="-128"/>
                <a:ea typeface="Meiryo UI" panose="020B0604030504040204" pitchFamily="50" charset="-128"/>
              </a:rPr>
              <a:t>イベント</a:t>
            </a:r>
            <a:endParaRPr kumimoji="1" lang="ja-JP" altLang="en-US" sz="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6910056" y="6425432"/>
            <a:ext cx="456414" cy="184666"/>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wrap="square" lIns="36000" rIns="0" rtlCol="0" anchor="ctr" anchorCtr="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ja-JP" altLang="en-US" sz="600" dirty="0">
                <a:solidFill>
                  <a:schemeClr val="tx1"/>
                </a:solidFill>
                <a:latin typeface="Meiryo UI" panose="020B0604030504040204" pitchFamily="50" charset="-128"/>
                <a:ea typeface="Meiryo UI" panose="020B0604030504040204" pitchFamily="50" charset="-128"/>
              </a:rPr>
              <a:t>アプリ</a:t>
            </a:r>
            <a:endParaRPr kumimoji="1" lang="ja-JP" altLang="en-US" sz="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p:txBody>
      </p:sp>
      <p:pic>
        <p:nvPicPr>
          <p:cNvPr id="50" name="図 49">
            <a:extLst>
              <a:ext uri="{FF2B5EF4-FFF2-40B4-BE49-F238E27FC236}">
                <a16:creationId xmlns:a16="http://schemas.microsoft.com/office/drawing/2014/main" id="{3A5F8E32-87AD-BF49-A8C3-BF49224B6CF7}"/>
              </a:ext>
            </a:extLst>
          </p:cNvPr>
          <p:cNvPicPr>
            <a:picLocks noChangeAspect="1"/>
          </p:cNvPicPr>
          <p:nvPr/>
        </p:nvPicPr>
        <p:blipFill>
          <a:blip r:embed="rId16"/>
          <a:stretch>
            <a:fillRect/>
          </a:stretch>
        </p:blipFill>
        <p:spPr>
          <a:xfrm>
            <a:off x="7638105" y="1037348"/>
            <a:ext cx="932494" cy="516339"/>
          </a:xfrm>
          <a:prstGeom prst="rect">
            <a:avLst/>
          </a:prstGeom>
        </p:spPr>
      </p:pic>
    </p:spTree>
    <p:extLst>
      <p:ext uri="{BB962C8B-B14F-4D97-AF65-F5344CB8AC3E}">
        <p14:creationId xmlns:p14="http://schemas.microsoft.com/office/powerpoint/2010/main" val="316662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53525" y="26935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（３）より幅広い共創の仕組みづくり</a:t>
            </a:r>
          </a:p>
        </p:txBody>
      </p:sp>
      <p:cxnSp>
        <p:nvCxnSpPr>
          <p:cNvPr id="28" name="直線コネクタ 27"/>
          <p:cNvCxnSpPr/>
          <p:nvPr/>
        </p:nvCxnSpPr>
        <p:spPr>
          <a:xfrm>
            <a:off x="183873" y="68369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296525" y="863716"/>
            <a:ext cx="8784075" cy="774330"/>
          </a:xfrm>
          <a:prstGeom prst="rect">
            <a:avLst/>
          </a:prstGeom>
          <a:noFill/>
          <a:ln w="9525">
            <a:noFill/>
          </a:ln>
        </p:spPr>
        <p:txBody>
          <a:bodyPr wrap="square" lIns="91440" tIns="45720" rIns="91440" bIns="45720" numCol="1" rtlCol="0" anchor="ctr">
            <a:no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marL="174625" indent="-174625">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府民・企業・大学・市町村等多様なプレーヤーとの連携を深め、それらを束ねる「起点」となることで、より多くの社会資源が社会課題解決に振り向けられるよう取り組みます。</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700"/>
              </a:lnSpc>
              <a:defRPr/>
            </a:pP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462136" y="1888450"/>
            <a:ext cx="8415034" cy="2665676"/>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lIns="360000" tIns="45071" rIns="90142" bIns="45071" rtlCol="0" anchor="ctr"/>
          <a:lstStyle/>
          <a:p>
            <a:pPr marL="285750" indent="-285750">
              <a:buFont typeface="Wingdings" panose="05000000000000000000" pitchFamily="2" charset="2"/>
              <a:buChar char="l"/>
              <a:defRPr/>
            </a:pP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多様な企業との対話によるアイデア収集・市場ニーズ把握</a:t>
            </a:r>
            <a:endPar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公民連携の推進</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スマートシティ分野における複数企業と府・市町村の公民共同による課題解決</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の仕組みづくり</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公共施設における民間活力の導入</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民間の活躍環境の整備（</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企業等への実証フィールドの提供）</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民間資金の活用</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①効果的な寄附金の募集</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②民間の資金提供者と協働した</a:t>
            </a: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等活動支援</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市町村とのパートナーシップの強化</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310538" y="2033844"/>
            <a:ext cx="2160240" cy="405045"/>
          </a:xfrm>
          <a:prstGeom prst="roundRect">
            <a:avLst>
              <a:gd name="adj" fmla="val 17557"/>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pPr algn="ctr"/>
            <a:r>
              <a:rPr kumimoji="1"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具体的な取組み</a:t>
            </a:r>
            <a:r>
              <a:rPr kumimoji="1"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25</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87471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76829" y="449915"/>
            <a:ext cx="8887636" cy="6075429"/>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◆多様な企業との対話によるアイデア収集・市場ニーズ把握　</a:t>
            </a:r>
            <a:r>
              <a:rPr kumimoji="1" lang="en-US" altLang="ja-JP"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財務部 行政経営課</a:t>
            </a:r>
            <a:r>
              <a:rPr kumimoji="1" lang="en-US" altLang="ja-JP"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1" lang="en-US" altLang="ja-JP"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サウンディング型市場調査の実施</a:t>
            </a:r>
            <a:r>
              <a:rPr kumimoji="1" lang="en-US" altLang="ja-JP"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r>
              <a:rPr lang="en-US" altLang="ja-JP"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tab pos="266700" algn="l"/>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tab pos="266700" algn="l"/>
              </a:tabLst>
              <a:defRPr/>
            </a:pPr>
            <a:endParaRPr kumimoji="1" lang="en-US" altLang="ja-JP"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tab pos="266700" algn="l"/>
              </a:tabLst>
              <a:defRPr/>
            </a:pPr>
            <a:endParaRPr lang="en-US" altLang="ja-JP" sz="14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tab pos="266700" algn="l"/>
              </a:tabLst>
              <a:defRPr/>
            </a:pPr>
            <a:endParaRPr kumimoji="1" lang="en-US" altLang="ja-JP"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tab pos="266700" algn="l"/>
              </a:tabLst>
              <a:defRPr/>
            </a:pPr>
            <a:r>
              <a:rPr kumimoji="1" lang="en-US" altLang="ja-JP"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endParaRPr kumimoji="1" lang="en-US" altLang="ja-JP" sz="1100" b="0" i="0" u="none" strike="sng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2" name="正方形/長方形 11"/>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17</a:t>
            </a:r>
            <a:r>
              <a:rPr kumimoji="1" lang="ja-JP" altLang="en-US"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p>
        </p:txBody>
      </p:sp>
      <p:sp>
        <p:nvSpPr>
          <p:cNvPr id="13" name="正方形/長方形 12"/>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rPr>
              <a:t>26</a:t>
            </a:r>
            <a:endParaRPr kumimoji="1" lang="ja-JP" altLang="en-US" sz="1800" b="0" i="0" u="none" strike="noStrike" kern="1200" cap="none" spc="0" normalizeH="0" baseline="0" noProof="0" dirty="0">
              <a:ln>
                <a:noFill/>
              </a:ln>
              <a:solidFill>
                <a:schemeClr val="tx1"/>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grpSp>
        <p:nvGrpSpPr>
          <p:cNvPr id="8" name="グループ化 7"/>
          <p:cNvGrpSpPr/>
          <p:nvPr/>
        </p:nvGrpSpPr>
        <p:grpSpPr>
          <a:xfrm>
            <a:off x="539661" y="1757342"/>
            <a:ext cx="8442828" cy="1581648"/>
            <a:chOff x="521550" y="1598709"/>
            <a:chExt cx="8442828" cy="1581648"/>
          </a:xfrm>
        </p:grpSpPr>
        <p:grpSp>
          <p:nvGrpSpPr>
            <p:cNvPr id="3" name="グループ化 2"/>
            <p:cNvGrpSpPr/>
            <p:nvPr/>
          </p:nvGrpSpPr>
          <p:grpSpPr>
            <a:xfrm>
              <a:off x="521550" y="1598709"/>
              <a:ext cx="8442828" cy="1470251"/>
              <a:chOff x="404493" y="1956403"/>
              <a:chExt cx="8442828" cy="1367061"/>
            </a:xfrm>
          </p:grpSpPr>
          <p:pic>
            <p:nvPicPr>
              <p:cNvPr id="4" name="Picture 2" descr="D:\UedaYu\Desktop\nagare5.png"/>
              <p:cNvPicPr>
                <a:picLocks noChangeAspect="1" noChangeArrowheads="1"/>
              </p:cNvPicPr>
              <p:nvPr/>
            </p:nvPicPr>
            <p:blipFill rotWithShape="1">
              <a:blip r:embed="rId2">
                <a:extLst>
                  <a:ext uri="{28A0092B-C50C-407E-A947-70E740481C1C}">
                    <a14:useLocalDpi xmlns:a14="http://schemas.microsoft.com/office/drawing/2010/main" val="0"/>
                  </a:ext>
                </a:extLst>
              </a:blip>
              <a:srcRect l="1567" r="733"/>
              <a:stretch/>
            </p:blipFill>
            <p:spPr bwMode="auto">
              <a:xfrm>
                <a:off x="431386" y="1956403"/>
                <a:ext cx="8415935" cy="1367061"/>
              </a:xfrm>
              <a:prstGeom prst="rect">
                <a:avLst/>
              </a:prstGeom>
              <a:noFill/>
              <a:extLst>
                <a:ext uri="{909E8E84-426E-40DD-AFC4-6F175D3DCCD1}">
                  <a14:hiddenFill xmlns:a14="http://schemas.microsoft.com/office/drawing/2010/main">
                    <a:solidFill>
                      <a:srgbClr val="FFFFFF"/>
                    </a:solidFill>
                  </a14:hiddenFill>
                </a:ext>
              </a:extLst>
            </p:spPr>
          </p:pic>
          <p:sp>
            <p:nvSpPr>
              <p:cNvPr id="5" name="角丸四角形 4"/>
              <p:cNvSpPr/>
              <p:nvPr/>
            </p:nvSpPr>
            <p:spPr>
              <a:xfrm>
                <a:off x="404493" y="1956403"/>
                <a:ext cx="1530170" cy="363710"/>
              </a:xfrm>
              <a:prstGeom prst="roundRect">
                <a:avLst>
                  <a:gd name="adj" fmla="val 22172"/>
                </a:avLst>
              </a:prstGeom>
              <a:noFill/>
              <a:ln w="6350">
                <a:noFill/>
                <a:prstDash val="solid"/>
              </a:ln>
            </p:spPr>
            <p:style>
              <a:lnRef idx="2">
                <a:schemeClr val="accent1"/>
              </a:lnRef>
              <a:fillRef idx="1">
                <a:schemeClr val="l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tab pos="266700" algn="l"/>
                  </a:tabLst>
                  <a:defRPr/>
                </a:pP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r>
                  <a:rPr lang="ja-JP" altLang="en-US" sz="12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基本的な流れ</a:t>
                </a:r>
                <a:endPar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grpSp>
        <p:sp>
          <p:nvSpPr>
            <p:cNvPr id="9" name="右中かっこ 8"/>
            <p:cNvSpPr/>
            <p:nvPr/>
          </p:nvSpPr>
          <p:spPr>
            <a:xfrm rot="5400000">
              <a:off x="3599873" y="-243228"/>
              <a:ext cx="220343" cy="6210693"/>
            </a:xfrm>
            <a:prstGeom prst="rightBrace">
              <a:avLst>
                <a:gd name="adj1" fmla="val 47819"/>
                <a:gd name="adj2" fmla="val 5205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effectLst/>
                <a:uLnTx/>
                <a:uFillTx/>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2956212" y="2933945"/>
              <a:ext cx="1507667" cy="246412"/>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サウンディング型市場調査</a:t>
              </a:r>
            </a:p>
          </p:txBody>
        </p:sp>
      </p:grpSp>
      <p:sp>
        <p:nvSpPr>
          <p:cNvPr id="21" name="テキスト ボックス 20"/>
          <p:cNvSpPr txBox="1"/>
          <p:nvPr/>
        </p:nvSpPr>
        <p:spPr>
          <a:xfrm>
            <a:off x="2861810" y="6264315"/>
            <a:ext cx="6120680" cy="234027"/>
          </a:xfrm>
          <a:prstGeom prst="rect">
            <a:avLst/>
          </a:prstGeom>
          <a:noFill/>
          <a:ln>
            <a:noFill/>
          </a:ln>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詳細は、府</a:t>
            </a:r>
            <a:r>
              <a:rPr lang="en-US" altLang="ja-JP" sz="1100" b="1" dirty="0">
                <a:latin typeface="Meiryo UI" panose="020B0604030504040204" pitchFamily="50" charset="-128"/>
                <a:ea typeface="Meiryo UI" panose="020B0604030504040204" pitchFamily="50" charset="-128"/>
                <a:cs typeface="メイリオ" panose="020B0604030504040204" pitchFamily="50" charset="-128"/>
              </a:rPr>
              <a:t>web</a:t>
            </a: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ページ：</a:t>
            </a:r>
            <a:r>
              <a:rPr kumimoji="1" lang="en-US" altLang="ja-JP"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hlinkClick r:id="rId3"/>
              </a:rPr>
              <a:t>http://www.pref.osaka.lg.jp/gyokaku/sounding/index.html</a:t>
            </a:r>
            <a:endPar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grpSp>
        <p:nvGrpSpPr>
          <p:cNvPr id="15" name="グループ化 14"/>
          <p:cNvGrpSpPr/>
          <p:nvPr/>
        </p:nvGrpSpPr>
        <p:grpSpPr>
          <a:xfrm>
            <a:off x="701570" y="3666403"/>
            <a:ext cx="8232052" cy="2597911"/>
            <a:chOff x="691166" y="4222097"/>
            <a:chExt cx="8232052" cy="1805764"/>
          </a:xfrm>
        </p:grpSpPr>
        <p:sp>
          <p:nvSpPr>
            <p:cNvPr id="16" name="角丸四角形 15"/>
            <p:cNvSpPr/>
            <p:nvPr/>
          </p:nvSpPr>
          <p:spPr>
            <a:xfrm>
              <a:off x="691166" y="4222097"/>
              <a:ext cx="2325703" cy="1786996"/>
            </a:xfrm>
            <a:prstGeom prst="roundRect">
              <a:avLst>
                <a:gd name="adj" fmla="val 4152"/>
              </a:avLst>
            </a:prstGeom>
            <a:solidFill>
              <a:schemeClr val="accent1">
                <a:lumMod val="20000"/>
                <a:lumOff val="80000"/>
              </a:schemeClr>
            </a:solidFill>
            <a:ln w="3175">
              <a:noFill/>
            </a:ln>
            <a:scene3d>
              <a:camera prst="orthographicFront"/>
              <a:lightRig rig="threePt" dir="t"/>
            </a:scene3d>
            <a:sp3d>
              <a:bevelT w="69850"/>
              <a:bevelB/>
            </a:sp3d>
          </p:spPr>
          <p:style>
            <a:lnRef idx="1">
              <a:schemeClr val="accent1"/>
            </a:lnRef>
            <a:fillRef idx="2">
              <a:schemeClr val="accent1"/>
            </a:fillRef>
            <a:effectRef idx="1">
              <a:schemeClr val="accent1"/>
            </a:effectRef>
            <a:fontRef idx="minor">
              <a:schemeClr val="dk1"/>
            </a:fontRef>
          </p:style>
          <p:txBody>
            <a:bodyPr lIns="72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1"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en-US" altLang="ja-JP" sz="900" b="0"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IR</a:t>
              </a:r>
              <a:r>
                <a:rPr kumimoji="1" lang="ja-JP" altLang="en-US" sz="900" b="0"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事業の事業性や開発条件</a:t>
              </a: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kumimoji="1" lang="en-US" altLang="ja-JP" sz="900" b="0"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900" b="0"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・ナイトカルチャー実施のための</a:t>
              </a: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劇</a:t>
              </a:r>
              <a:r>
                <a:rPr kumimoji="1" lang="ja-JP" altLang="en-US" sz="900" b="0"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場誘致</a:t>
              </a:r>
              <a:endParaRPr kumimoji="1" lang="en-US" altLang="ja-JP" sz="900" b="0"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lvl="0">
                <a:lnSpc>
                  <a:spcPts val="500"/>
                </a:lnSpc>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・彩都バイオインキュベーション施設運営等事業</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lnSpc>
                  <a:spcPts val="500"/>
                </a:lnSpc>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・介護予防ケアマネジメントにおけるアセスメントへ</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の</a:t>
              </a:r>
              <a:r>
                <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ICT</a:t>
              </a: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導入検討</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lnSpc>
                  <a:spcPts val="500"/>
                </a:lnSpc>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・日本万国博覧会記念公園の活性化に向けた</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DX</a:t>
              </a: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の活用</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等</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ts val="500"/>
                </a:lnSpc>
                <a:spcBef>
                  <a:spcPts val="0"/>
                </a:spcBef>
                <a:spcAft>
                  <a:spcPts val="0"/>
                </a:spcAft>
                <a:buClrTx/>
                <a:buSzTx/>
                <a:buFontTx/>
                <a:buNone/>
                <a:tabLst/>
                <a:defRPr/>
              </a:pPr>
              <a:endParaRPr lang="en-US" altLang="ja-JP" sz="10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7" name="角丸四角形 16"/>
            <p:cNvSpPr/>
            <p:nvPr/>
          </p:nvSpPr>
          <p:spPr>
            <a:xfrm>
              <a:off x="6265974" y="4222097"/>
              <a:ext cx="2657244" cy="1786996"/>
            </a:xfrm>
            <a:prstGeom prst="roundRect">
              <a:avLst>
                <a:gd name="adj" fmla="val 3545"/>
              </a:avLst>
            </a:prstGeom>
            <a:solidFill>
              <a:schemeClr val="accent1">
                <a:lumMod val="20000"/>
                <a:lumOff val="80000"/>
              </a:schemeClr>
            </a:solidFill>
            <a:ln w="3175">
              <a:noFill/>
            </a:ln>
            <a:scene3d>
              <a:camera prst="orthographicFront"/>
              <a:lightRig rig="threePt" dir="t"/>
            </a:scene3d>
            <a:sp3d>
              <a:bevelT w="69850"/>
              <a:bevelB/>
            </a:sp3d>
          </p:spPr>
          <p:style>
            <a:lnRef idx="1">
              <a:schemeClr val="accent1"/>
            </a:lnRef>
            <a:fillRef idx="2">
              <a:schemeClr val="accent1"/>
            </a:fillRef>
            <a:effectRef idx="1">
              <a:schemeClr val="accent1"/>
            </a:effectRef>
            <a:fontRef idx="minor">
              <a:schemeClr val="dk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1"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・府営公園の新たな指定管理者制度の検討</a:t>
              </a: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ts val="500"/>
                </a:lnSpc>
                <a:spcBef>
                  <a:spcPts val="0"/>
                </a:spcBef>
                <a:spcAft>
                  <a:spcPts val="0"/>
                </a:spcAft>
                <a:buClrTx/>
                <a:buSzTx/>
                <a:buFontTx/>
                <a:buNone/>
                <a:tabLst/>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・東和薬品</a:t>
              </a:r>
              <a:r>
                <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RACTAB</a:t>
              </a: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ドーム（府立門真スポーツセンタ</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900" spc="-20" dirty="0" err="1">
                  <a:solidFill>
                    <a:schemeClr val="tx1"/>
                  </a:solidFill>
                  <a:latin typeface="Meiryo UI" panose="020B0604030504040204" pitchFamily="50" charset="-128"/>
                  <a:ea typeface="Meiryo UI" panose="020B0604030504040204" pitchFamily="50" charset="-128"/>
                  <a:cs typeface="メイリオ" panose="020B0604030504040204" pitchFamily="50" charset="-128"/>
                </a:rPr>
                <a:t>ー</a:t>
              </a: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）の管理運営方法の検討　　</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ts val="500"/>
                </a:lnSpc>
                <a:spcBef>
                  <a:spcPts val="0"/>
                </a:spcBef>
                <a:spcAft>
                  <a:spcPts val="0"/>
                </a:spcAft>
                <a:buClrTx/>
                <a:buSzTx/>
                <a:buFontTx/>
                <a:buNone/>
                <a:tabLst/>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・「府民の森」等の新たな管理運営方法の検討</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ts val="500"/>
                </a:lnSpc>
                <a:spcBef>
                  <a:spcPts val="0"/>
                </a:spcBef>
                <a:spcAft>
                  <a:spcPts val="0"/>
                </a:spcAft>
                <a:buClrTx/>
                <a:buSzTx/>
                <a:buFontTx/>
                <a:buNone/>
                <a:tabLst/>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・エディオンアリーナ大阪（府立体育会館）の管理運営</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方法の検討</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lnSpc>
                  <a:spcPts val="500"/>
                </a:lnSpc>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・府立農業公園における指定管理者制度導入の検討</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lnSpc>
                  <a:spcPts val="500"/>
                </a:lnSpc>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・府立花の文化園の施設管理運営方策の検討</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等</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endPar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ts val="600"/>
                </a:lnSpc>
                <a:spcBef>
                  <a:spcPts val="0"/>
                </a:spcBef>
                <a:spcAft>
                  <a:spcPts val="0"/>
                </a:spcAft>
                <a:buClrTx/>
                <a:buSzTx/>
                <a:buFontTx/>
                <a:buNone/>
                <a:tabLst/>
                <a:defRPr/>
              </a:pPr>
              <a:endParaRPr kumimoji="1" lang="en-US" altLang="ja-JP" sz="900" b="0" i="0" u="none" strike="sng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8" name="角丸四角形 17"/>
            <p:cNvSpPr/>
            <p:nvPr/>
          </p:nvSpPr>
          <p:spPr>
            <a:xfrm>
              <a:off x="3171730" y="4222097"/>
              <a:ext cx="2934595" cy="1805764"/>
            </a:xfrm>
            <a:prstGeom prst="roundRect">
              <a:avLst>
                <a:gd name="adj" fmla="val 2561"/>
              </a:avLst>
            </a:prstGeom>
            <a:solidFill>
              <a:schemeClr val="accent1">
                <a:lumMod val="20000"/>
                <a:lumOff val="80000"/>
              </a:schemeClr>
            </a:solidFill>
            <a:ln w="3175">
              <a:noFill/>
            </a:ln>
            <a:scene3d>
              <a:camera prst="orthographicFront"/>
              <a:lightRig rig="threePt" dir="t"/>
            </a:scene3d>
            <a:sp3d>
              <a:bevelT w="69850"/>
              <a:bevelB/>
            </a:sp3d>
          </p:spPr>
          <p:style>
            <a:lnRef idx="1">
              <a:schemeClr val="accent1"/>
            </a:lnRef>
            <a:fillRef idx="2">
              <a:schemeClr val="accent1"/>
            </a:fillRef>
            <a:effectRef idx="1">
              <a:schemeClr val="accent1"/>
            </a:effectRef>
            <a:fontRef idx="minor">
              <a:schemeClr val="dk1"/>
            </a:fontRef>
          </p:style>
          <p:txBody>
            <a:bodyPr lIns="72000" tIns="36000" rIns="72000" bIns="36000" rtlCol="0" anchor="ctr"/>
            <a:lstStyle/>
            <a:p>
              <a:pPr marL="0" marR="0" lvl="0" indent="0" algn="l" defTabSz="914400" rtl="0" eaLnBrk="1" fontAlgn="auto" latinLnBrk="0" hangingPunct="1">
                <a:lnSpc>
                  <a:spcPts val="700"/>
                </a:lnSpc>
                <a:spcBef>
                  <a:spcPts val="0"/>
                </a:spcBef>
                <a:spcAft>
                  <a:spcPts val="0"/>
                </a:spcAft>
                <a:buClrTx/>
                <a:buSzTx/>
                <a:buFontTx/>
                <a:buNone/>
                <a:tabLst/>
                <a:defRPr/>
              </a:pPr>
              <a:endParaRPr kumimoji="1" lang="en-US" altLang="ja-JP" sz="1000" b="1" i="0" u="none" strike="noStrik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lvl="0">
                <a:lnSpc>
                  <a:spcPts val="500"/>
                </a:lnSpc>
                <a:defRPr/>
              </a:pPr>
              <a:endParaRPr lang="en-US" altLang="ja-JP" sz="10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defRPr/>
              </a:pPr>
              <a:endParaRPr lang="en-US" altLang="ja-JP" sz="10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・旧大阪府立成人病センター跡地活用　</a:t>
              </a:r>
              <a:endParaRPr lang="en-US" altLang="ja-JP" sz="900" strike="sngStrike"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・府立花の文化園の活性化策等</a:t>
              </a:r>
              <a:endParaRPr kumimoji="1" lang="en-US" altLang="ja-JP"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ts val="300"/>
                </a:lnSpc>
                <a:spcBef>
                  <a:spcPts val="0"/>
                </a:spcBef>
                <a:spcAft>
                  <a:spcPts val="0"/>
                </a:spcAft>
                <a:buClrTx/>
                <a:buSzTx/>
                <a:buFontTx/>
                <a:buNone/>
                <a:tabLst/>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・府立青少年海洋センター及びファミリー棟（海風館）の</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利活用等</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・府営駐車場</a:t>
              </a:r>
              <a:r>
                <a:rPr lang="ja-JP" altLang="en-US" sz="900" spc="-20" dirty="0" err="1">
                  <a:solidFill>
                    <a:schemeClr val="tx1"/>
                  </a:solidFill>
                  <a:latin typeface="Meiryo UI" panose="020B0604030504040204" pitchFamily="50" charset="-128"/>
                  <a:ea typeface="Meiryo UI" panose="020B0604030504040204" pitchFamily="50" charset="-128"/>
                  <a:cs typeface="メイリオ" panose="020B0604030504040204" pitchFamily="50" charset="-128"/>
                </a:rPr>
                <a:t>を廃</a:t>
              </a: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止した場合のさらなる有効活用等</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lnSpc>
                  <a:spcPts val="300"/>
                </a:lnSpc>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・府立江之子島文化芸術創造センターと大阪府</a:t>
              </a:r>
              <a:r>
                <a:rPr kumimoji="1" lang="en-US" altLang="ja-JP"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20</a:t>
              </a:r>
              <a:r>
                <a:rPr kumimoji="1" lang="ja-JP" altLang="en-US"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世紀</a:t>
              </a:r>
              <a:endParaRPr kumimoji="1" lang="en-US" altLang="ja-JP"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美術コレクションの</a:t>
              </a:r>
              <a:r>
                <a:rPr kumimoji="1" lang="ja-JP" altLang="en-US"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活用</a:t>
              </a:r>
              <a:endParaRPr kumimoji="1" lang="en-US" altLang="ja-JP"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lvl="0">
                <a:lnSpc>
                  <a:spcPts val="300"/>
                </a:lnSpc>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・府立男女共同参画・青少年センター地下１階フロア</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（一部）の有効活用</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lnSpc>
                  <a:spcPts val="300"/>
                </a:lnSpc>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・府営東大阪春宮住宅活用用地</a:t>
              </a:r>
              <a:endParaRPr kumimoji="1" lang="en-US" altLang="ja-JP"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a:lnSpc>
                  <a:spcPts val="300"/>
                </a:lnSpc>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・中央卸売市場の再整備</a:t>
              </a:r>
              <a:endParaRPr kumimoji="1" lang="en-US" altLang="ja-JP"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lvl="0">
                <a:lnSpc>
                  <a:spcPts val="300"/>
                </a:lnSpc>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・箕面森町大規模府有地の有効活用</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lnSpc>
                  <a:spcPts val="300"/>
                </a:lnSpc>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・府営久宝寺緑地プール再整備手法の検討</a:t>
              </a: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lnSpc>
                  <a:spcPts val="300"/>
                </a:lnSpc>
                <a:defRPr/>
              </a:pPr>
              <a:endParaRPr lang="en-US" altLang="ja-JP"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ja-JP" altLang="en-US" sz="900" spc="-2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・府営りんくう公園（シーサイド緑地中地区）の整備検討 </a:t>
              </a:r>
              <a:r>
                <a:rPr kumimoji="1" lang="ja-JP" altLang="en-US"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等</a:t>
              </a:r>
              <a:endParaRPr kumimoji="1" lang="en-US" altLang="ja-JP"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lvl="0">
                <a:defRPr/>
              </a:pPr>
              <a:endParaRPr kumimoji="1" lang="en-US" altLang="ja-JP" sz="900" b="0" i="0" u="none" kern="1200" cap="none" spc="-2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grpSp>
      <p:sp>
        <p:nvSpPr>
          <p:cNvPr id="6" name="テキスト ボックス 5"/>
          <p:cNvSpPr txBox="1"/>
          <p:nvPr/>
        </p:nvSpPr>
        <p:spPr>
          <a:xfrm>
            <a:off x="386937" y="3366506"/>
            <a:ext cx="3007327" cy="232603"/>
          </a:xfrm>
          <a:prstGeom prst="rect">
            <a:avLst/>
          </a:prstGeom>
          <a:noFill/>
          <a:ln>
            <a:noFill/>
          </a:ln>
        </p:spPr>
        <p:txBody>
          <a:bodyPr wrap="square" rtlCol="0">
            <a:noAutofit/>
          </a:bodyPr>
          <a:lstStyle/>
          <a:p>
            <a:r>
              <a:rPr lang="en-US" altLang="ja-JP" sz="1200" b="1"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200" b="1" dirty="0">
                <a:latin typeface="Meiryo UI" panose="020B0604030504040204" pitchFamily="50" charset="-128"/>
                <a:ea typeface="Meiryo UI" panose="020B0604030504040204" pitchFamily="50" charset="-128"/>
                <a:cs typeface="メイリオ" panose="020B0604030504040204" pitchFamily="50" charset="-128"/>
              </a:rPr>
              <a:t>■令和</a:t>
            </a:r>
            <a:r>
              <a:rPr lang="en-US" altLang="ja-JP" sz="1200" b="1" dirty="0">
                <a:latin typeface="Meiryo UI" panose="020B0604030504040204" pitchFamily="50" charset="-128"/>
                <a:ea typeface="Meiryo UI" panose="020B0604030504040204" pitchFamily="50" charset="-128"/>
                <a:cs typeface="メイリオ" panose="020B0604030504040204" pitchFamily="50" charset="-128"/>
              </a:rPr>
              <a:t>3</a:t>
            </a:r>
            <a:r>
              <a:rPr lang="ja-JP" altLang="en-US" sz="1200" b="1" dirty="0">
                <a:latin typeface="Meiryo UI" panose="020B0604030504040204" pitchFamily="50" charset="-128"/>
                <a:ea typeface="Meiryo UI" panose="020B0604030504040204" pitchFamily="50" charset="-128"/>
                <a:cs typeface="メイリオ" panose="020B0604030504040204" pitchFamily="50" charset="-128"/>
              </a:rPr>
              <a:t>年度までの実施事例</a:t>
            </a:r>
            <a:endParaRPr kumimoji="1" lang="ja-JP" altLang="en-US" sz="12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7" name="テキスト ボックス 6"/>
          <p:cNvSpPr txBox="1"/>
          <p:nvPr/>
        </p:nvSpPr>
        <p:spPr>
          <a:xfrm>
            <a:off x="622810" y="1295983"/>
            <a:ext cx="8359680" cy="461359"/>
          </a:xfrm>
          <a:prstGeom prst="rect">
            <a:avLst/>
          </a:prstGeom>
          <a:noFill/>
          <a:ln>
            <a:noFill/>
          </a:ln>
        </p:spPr>
        <p:txBody>
          <a:bodyPr wrap="square" rtlCol="0">
            <a:noAutofit/>
          </a:bodyPr>
          <a:lstStyle/>
          <a:p>
            <a:pPr lvl="0">
              <a:defRPr/>
            </a:pPr>
            <a:r>
              <a:rPr lang="ja-JP" altLang="en-US" sz="1200" spc="-20" dirty="0">
                <a:latin typeface="メイリオ" panose="020B0604030504040204" pitchFamily="50" charset="-128"/>
                <a:ea typeface="メイリオ" panose="020B0604030504040204" pitchFamily="50" charset="-128"/>
                <a:cs typeface="メイリオ" panose="020B0604030504040204" pitchFamily="50" charset="-128"/>
              </a:rPr>
              <a:t>企業等との「対話」により、公平性と透明性を担保しつつ、幅広く提案・意見を募る市場調査を行い、様々なアイデアや市場のニーズを把握。　</a:t>
            </a:r>
          </a:p>
        </p:txBody>
      </p:sp>
      <p:sp>
        <p:nvSpPr>
          <p:cNvPr id="19" name="正方形/長方形 18"/>
          <p:cNvSpPr/>
          <p:nvPr/>
        </p:nvSpPr>
        <p:spPr>
          <a:xfrm>
            <a:off x="6464422" y="3675180"/>
            <a:ext cx="2201381" cy="221695"/>
          </a:xfrm>
          <a:prstGeom prst="rect">
            <a:avLst/>
          </a:prstGeom>
          <a:noFill/>
          <a:ln w="19050">
            <a:noFill/>
          </a:ln>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100" b="1" u="sng"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指定管理者の募集要件の検討</a:t>
            </a:r>
          </a:p>
        </p:txBody>
      </p:sp>
      <p:sp>
        <p:nvSpPr>
          <p:cNvPr id="20" name="正方形/長方形 19"/>
          <p:cNvSpPr/>
          <p:nvPr/>
        </p:nvSpPr>
        <p:spPr>
          <a:xfrm>
            <a:off x="3401870" y="3655407"/>
            <a:ext cx="2459382" cy="261243"/>
          </a:xfrm>
          <a:prstGeom prst="rect">
            <a:avLst/>
          </a:prstGeom>
          <a:noFill/>
          <a:ln w="19050">
            <a:noFill/>
          </a:ln>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lvl="0" algn="ctr">
              <a:defRPr/>
            </a:pPr>
            <a:r>
              <a:rPr lang="ja-JP" altLang="en-US" sz="1100" b="1" u="sng"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施設の活性化や跡地活用に係る検討</a:t>
            </a:r>
            <a:endParaRPr lang="en-US" altLang="ja-JP" sz="1100" b="1" u="sng"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2" name="正方形/長方形 21"/>
          <p:cNvSpPr/>
          <p:nvPr/>
        </p:nvSpPr>
        <p:spPr>
          <a:xfrm>
            <a:off x="856431" y="3649308"/>
            <a:ext cx="1870364" cy="273442"/>
          </a:xfrm>
          <a:prstGeom prst="rect">
            <a:avLst/>
          </a:prstGeom>
          <a:noFill/>
          <a:ln w="19050">
            <a:noFill/>
          </a:ln>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lvl="0" algn="ctr">
              <a:defRPr/>
            </a:pPr>
            <a:r>
              <a:rPr lang="ja-JP" altLang="en-US" sz="1100" b="1" u="sng"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事業の実現可能性の検討</a:t>
            </a:r>
            <a:endParaRPr lang="en-US" altLang="ja-JP" sz="1100" b="1" u="sng"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064941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23528" y="818710"/>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　　次</a:t>
            </a:r>
          </a:p>
        </p:txBody>
      </p:sp>
      <p:cxnSp>
        <p:nvCxnSpPr>
          <p:cNvPr id="4" name="直線コネクタ 3"/>
          <p:cNvCxnSpPr/>
          <p:nvPr/>
        </p:nvCxnSpPr>
        <p:spPr>
          <a:xfrm>
            <a:off x="179512" y="121753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Rectangle 3"/>
          <p:cNvSpPr txBox="1">
            <a:spLocks noChangeArrowheads="1"/>
          </p:cNvSpPr>
          <p:nvPr/>
        </p:nvSpPr>
        <p:spPr>
          <a:xfrm>
            <a:off x="341530" y="1583795"/>
            <a:ext cx="8325925" cy="5016758"/>
          </a:xfrm>
          <a:prstGeom prst="rect">
            <a:avLst/>
          </a:prstGeom>
          <a:ln>
            <a:noFill/>
            <a:prstDash val="sysDash"/>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defTabSz="647700">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１　行政経営のめざす姿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（１）現状認識 　  ・・・・・・・・・・・・・・・・・・・・・・・・・・・・・・・・・・・・・・・・・・・・・・・・・・・・・・・・・・・</a:t>
            </a: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（２）目標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（３）行動指針　 　・・・・・・・・・・・・・・・・・・・・・・・・・・・・・・・・・・・・・・・・・・・・・・・・・・・・・・・・・・・</a:t>
            </a:r>
          </a:p>
          <a:p>
            <a:pPr defTabSz="647700">
              <a:spcBef>
                <a:spcPct val="0"/>
              </a:spcBef>
              <a:buFont typeface="Wingdings" pitchFamily="2" charset="2"/>
              <a:buNone/>
              <a:tabLst>
                <a:tab pos="8256588" algn="r"/>
              </a:tabLst>
              <a:defRPr/>
            </a:pP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２　新たな行政経営の取組み   ・・・・・・・・・・・・・・・・・・・・・・・・・・・・・・・・・・・・・・・・・・・・・・・・　</a:t>
            </a: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（１）デジタル行政の推進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（２）効果的な情報発信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（３）より幅広い共創の仕組みづくり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（４）働き方改革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３　健全で規律ある行財政運営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（１）組織運営体制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（２）財政運営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①歳入確保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②歳出改革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（３）出資法人等の改革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（４）公の施設の改革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＜具体的取組み編＞</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3"/>
          <p:cNvSpPr txBox="1">
            <a:spLocks noChangeArrowheads="1"/>
          </p:cNvSpPr>
          <p:nvPr/>
        </p:nvSpPr>
        <p:spPr>
          <a:xfrm>
            <a:off x="8000900" y="1607211"/>
            <a:ext cx="693017" cy="1077218"/>
          </a:xfrm>
          <a:prstGeom prst="rect">
            <a:avLst/>
          </a:prstGeom>
          <a:ln>
            <a:noFill/>
            <a:prstDash val="sysDash"/>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r" defTabSz="647700">
              <a:spcBef>
                <a:spcPct val="0"/>
              </a:spcBef>
              <a:buFont typeface="Wingdings" pitchFamily="2" charset="2"/>
              <a:buNone/>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defTabSz="647700">
              <a:spcBef>
                <a:spcPct val="0"/>
              </a:spcBef>
              <a:buNone/>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defTabSz="647700">
              <a:spcBef>
                <a:spcPct val="0"/>
              </a:spcBef>
              <a:buNone/>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defTabSz="647700">
              <a:spcBef>
                <a:spcPct val="0"/>
              </a:spcBef>
              <a:buNone/>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４</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3"/>
          <p:cNvSpPr txBox="1">
            <a:spLocks noChangeArrowheads="1"/>
          </p:cNvSpPr>
          <p:nvPr/>
        </p:nvSpPr>
        <p:spPr>
          <a:xfrm>
            <a:off x="8000900" y="2798930"/>
            <a:ext cx="693017" cy="1323439"/>
          </a:xfrm>
          <a:prstGeom prst="rect">
            <a:avLst/>
          </a:prstGeom>
          <a:ln>
            <a:noFill/>
            <a:prstDash val="sysDash"/>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r" defTabSz="647700">
              <a:spcBef>
                <a:spcPct val="0"/>
              </a:spcBef>
              <a:buFont typeface="Wingdings" pitchFamily="2" charset="2"/>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p>
          <a:p>
            <a:pPr algn="r" defTabSz="647700">
              <a:spcBef>
                <a:spcPct val="0"/>
              </a:spcBef>
              <a:buFont typeface="Wingdings" pitchFamily="2" charset="2"/>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a:t>
            </a:r>
          </a:p>
          <a:p>
            <a:pPr algn="r" defTabSz="647700">
              <a:spcBef>
                <a:spcPct val="0"/>
              </a:spcBef>
              <a:buFont typeface="Wingdings" pitchFamily="2" charset="2"/>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19</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25</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37</a:t>
            </a:r>
          </a:p>
        </p:txBody>
      </p:sp>
      <p:sp>
        <p:nvSpPr>
          <p:cNvPr id="10" name="Rectangle 3"/>
          <p:cNvSpPr txBox="1">
            <a:spLocks noChangeArrowheads="1"/>
          </p:cNvSpPr>
          <p:nvPr/>
        </p:nvSpPr>
        <p:spPr>
          <a:xfrm>
            <a:off x="7992380" y="4284095"/>
            <a:ext cx="693017" cy="2308324"/>
          </a:xfrm>
          <a:prstGeom prst="rect">
            <a:avLst/>
          </a:prstGeom>
          <a:ln>
            <a:noFill/>
            <a:prstDash val="sysDash"/>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40</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41</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42</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43</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43</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44</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47</a:t>
            </a:r>
          </a:p>
          <a:p>
            <a:pPr algn="r" defTabSz="647700">
              <a:spcBef>
                <a:spcPct val="0"/>
              </a:spcBef>
              <a:buNone/>
              <a:tabLst>
                <a:tab pos="8256588" algn="r"/>
              </a:tabLst>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48</a:t>
            </a:r>
          </a:p>
        </p:txBody>
      </p:sp>
    </p:spTree>
    <p:extLst>
      <p:ext uri="{BB962C8B-B14F-4D97-AF65-F5344CB8AC3E}">
        <p14:creationId xmlns:p14="http://schemas.microsoft.com/office/powerpoint/2010/main" val="3747438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表 38"/>
          <p:cNvGraphicFramePr>
            <a:graphicFrameLocks noGrp="1"/>
          </p:cNvGraphicFramePr>
          <p:nvPr/>
        </p:nvGraphicFramePr>
        <p:xfrm>
          <a:off x="4751695" y="1511705"/>
          <a:ext cx="3980349" cy="2240315"/>
        </p:xfrm>
        <a:graphic>
          <a:graphicData uri="http://schemas.openxmlformats.org/drawingml/2006/table">
            <a:tbl>
              <a:tblPr bandRow="1">
                <a:tableStyleId>{F5AB1C69-6EDB-4FF4-983F-18BD219EF322}</a:tableStyleId>
              </a:tblPr>
              <a:tblGrid>
                <a:gridCol w="1935540">
                  <a:extLst>
                    <a:ext uri="{9D8B030D-6E8A-4147-A177-3AD203B41FA5}">
                      <a16:colId xmlns:a16="http://schemas.microsoft.com/office/drawing/2014/main" val="20000"/>
                    </a:ext>
                  </a:extLst>
                </a:gridCol>
                <a:gridCol w="990110">
                  <a:extLst>
                    <a:ext uri="{9D8B030D-6E8A-4147-A177-3AD203B41FA5}">
                      <a16:colId xmlns:a16="http://schemas.microsoft.com/office/drawing/2014/main" val="20001"/>
                    </a:ext>
                  </a:extLst>
                </a:gridCol>
                <a:gridCol w="1054699">
                  <a:extLst>
                    <a:ext uri="{9D8B030D-6E8A-4147-A177-3AD203B41FA5}">
                      <a16:colId xmlns:a16="http://schemas.microsoft.com/office/drawing/2014/main" val="682711076"/>
                    </a:ext>
                  </a:extLst>
                </a:gridCol>
              </a:tblGrid>
              <a:tr h="342120">
                <a:tc>
                  <a:txBody>
                    <a:bodyPr/>
                    <a:lstStyle/>
                    <a:p>
                      <a:pPr marL="0" indent="0" algn="ctr">
                        <a:lnSpc>
                          <a:spcPts val="700"/>
                        </a:lnSpc>
                        <a:buFont typeface="Wingdings" panose="05000000000000000000" pitchFamily="2" charset="2"/>
                        <a:buNone/>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tc>
                  <a:txBody>
                    <a:bodyPr/>
                    <a:lstStyle/>
                    <a:p>
                      <a:pPr algn="ctr">
                        <a:lnSpc>
                          <a:spcPts val="1300"/>
                        </a:lnSpc>
                      </a:pPr>
                      <a:r>
                        <a:rPr kumimoji="1" lang="ja-JP" altLang="en-US" sz="1000" b="0" dirty="0">
                          <a:solidFill>
                            <a:schemeClr val="tx1"/>
                          </a:solidFill>
                          <a:latin typeface="メイリオ" panose="020B0604030504040204" pitchFamily="50" charset="-128"/>
                          <a:ea typeface="メイリオ" panose="020B0604030504040204" pitchFamily="50" charset="-128"/>
                        </a:rPr>
                        <a:t>令和</a:t>
                      </a:r>
                      <a:r>
                        <a:rPr kumimoji="1" lang="en-US" altLang="ja-JP" sz="1000" b="0" dirty="0">
                          <a:solidFill>
                            <a:schemeClr val="tx1"/>
                          </a:solidFill>
                          <a:latin typeface="メイリオ" panose="020B0604030504040204" pitchFamily="50" charset="-128"/>
                          <a:ea typeface="メイリオ" panose="020B0604030504040204" pitchFamily="50" charset="-128"/>
                        </a:rPr>
                        <a:t>2</a:t>
                      </a:r>
                      <a:r>
                        <a:rPr kumimoji="1" lang="ja-JP" altLang="en-US" sz="1000" b="0" dirty="0">
                          <a:solidFill>
                            <a:schemeClr val="tx1"/>
                          </a:solidFill>
                          <a:latin typeface="メイリオ" panose="020B0604030504040204" pitchFamily="50" charset="-128"/>
                          <a:ea typeface="メイリオ" panose="020B0604030504040204" pitchFamily="50" charset="-128"/>
                        </a:rPr>
                        <a:t>年度</a:t>
                      </a:r>
                      <a:endParaRPr kumimoji="1" lang="ja-JP" altLang="en-US" sz="10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T="108000" marB="108000" anchor="ct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1000" b="0" strike="noStrike" dirty="0">
                          <a:solidFill>
                            <a:schemeClr val="tx1"/>
                          </a:solidFill>
                          <a:latin typeface="メイリオ" panose="020B0604030504040204" pitchFamily="50" charset="-128"/>
                          <a:ea typeface="メイリオ" panose="020B0604030504040204" pitchFamily="50" charset="-128"/>
                        </a:rPr>
                        <a:t>令和</a:t>
                      </a:r>
                      <a:r>
                        <a:rPr kumimoji="1" lang="en-US" altLang="ja-JP" sz="1000" b="0" strike="noStrike" dirty="0">
                          <a:solidFill>
                            <a:schemeClr val="tx1"/>
                          </a:solidFill>
                          <a:latin typeface="メイリオ" panose="020B0604030504040204" pitchFamily="50" charset="-128"/>
                          <a:ea typeface="メイリオ" panose="020B0604030504040204" pitchFamily="50" charset="-128"/>
                        </a:rPr>
                        <a:t>3</a:t>
                      </a:r>
                      <a:r>
                        <a:rPr kumimoji="1" lang="ja-JP" altLang="en-US" sz="1000" b="0" strike="noStrike" dirty="0">
                          <a:solidFill>
                            <a:schemeClr val="tx1"/>
                          </a:solidFill>
                          <a:latin typeface="メイリオ" panose="020B0604030504040204" pitchFamily="50" charset="-128"/>
                          <a:ea typeface="メイリオ" panose="020B0604030504040204" pitchFamily="50" charset="-128"/>
                        </a:rPr>
                        <a:t>年度</a:t>
                      </a:r>
                      <a:endParaRPr kumimoji="1" lang="en-US" altLang="ja-JP" sz="1000" b="0" strike="noStrike" dirty="0">
                        <a:solidFill>
                          <a:schemeClr val="tx1"/>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ts val="700"/>
                        </a:lnSpc>
                        <a:spcBef>
                          <a:spcPts val="0"/>
                        </a:spcBef>
                        <a:spcAft>
                          <a:spcPts val="0"/>
                        </a:spcAft>
                        <a:buClrTx/>
                        <a:buSzTx/>
                        <a:buFontTx/>
                        <a:buNone/>
                        <a:tabLst/>
                        <a:defRPr/>
                      </a:pPr>
                      <a:r>
                        <a:rPr kumimoji="1" lang="ja-JP" altLang="en-US" sz="700" b="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a:t>
                      </a:r>
                      <a:r>
                        <a:rPr kumimoji="1" lang="en-US" altLang="ja-JP" sz="700" b="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R3.12</a:t>
                      </a:r>
                      <a:r>
                        <a:rPr kumimoji="1" lang="ja-JP" altLang="en-US" sz="700" b="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末時点）</a:t>
                      </a:r>
                      <a:endParaRPr kumimoji="1" lang="ja-JP" altLang="en-US" sz="7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marT="108000" marB="108000" anchor="ctr"/>
                </a:tc>
                <a:extLst>
                  <a:ext uri="{0D108BD9-81ED-4DB2-BD59-A6C34878D82A}">
                    <a16:rowId xmlns:a16="http://schemas.microsoft.com/office/drawing/2014/main" val="1493685583"/>
                  </a:ext>
                </a:extLst>
              </a:tr>
              <a:tr h="465440">
                <a:tc>
                  <a:txBody>
                    <a:bodyPr/>
                    <a:lstStyle/>
                    <a:p>
                      <a:pPr marL="0" indent="0">
                        <a:lnSpc>
                          <a:spcPts val="700"/>
                        </a:lnSpc>
                        <a:buFont typeface="Wingdings" panose="05000000000000000000" pitchFamily="2" charset="2"/>
                        <a:buNone/>
                      </a:pPr>
                      <a:r>
                        <a:rPr kumimoji="1" lang="ja-JP" altLang="en-US" sz="900" dirty="0">
                          <a:latin typeface="Meiryo UI" panose="020B0604030504040204" pitchFamily="50" charset="-128"/>
                          <a:ea typeface="Meiryo UI" panose="020B0604030504040204" pitchFamily="50" charset="-128"/>
                        </a:rPr>
                        <a:t>◆包括連携協定締結数</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tc>
                  <a:txBody>
                    <a:bodyPr/>
                    <a:lstStyle/>
                    <a:p>
                      <a:pPr algn="ctr">
                        <a:lnSpc>
                          <a:spcPts val="700"/>
                        </a:lnSpc>
                      </a:pPr>
                      <a:r>
                        <a:rPr kumimoji="1" lang="en-US" altLang="ja-JP" sz="1000" strike="noStrike" dirty="0">
                          <a:solidFill>
                            <a:schemeClr val="tx1"/>
                          </a:solidFill>
                          <a:latin typeface="Meiryo UI" panose="020B0604030504040204" pitchFamily="50" charset="-128"/>
                          <a:ea typeface="Meiryo UI" panose="020B0604030504040204" pitchFamily="50" charset="-128"/>
                        </a:rPr>
                        <a:t>5</a:t>
                      </a:r>
                      <a:r>
                        <a:rPr kumimoji="1" lang="ja-JP" altLang="en-US" sz="1000" strike="noStrike" dirty="0">
                          <a:solidFill>
                            <a:schemeClr val="tx1"/>
                          </a:solidFill>
                          <a:latin typeface="Meiryo UI" panose="020B0604030504040204" pitchFamily="50" charset="-128"/>
                          <a:ea typeface="Meiryo UI" panose="020B0604030504040204" pitchFamily="50" charset="-128"/>
                        </a:rPr>
                        <a:t>件</a:t>
                      </a:r>
                      <a:endParaRPr kumimoji="1" lang="ja-JP" altLang="en-US" sz="10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tc>
                  <a:txBody>
                    <a:bodyPr/>
                    <a:lstStyle/>
                    <a:p>
                      <a:pPr marL="0" algn="ctr" defTabSz="914400" rtl="0" eaLnBrk="1" latinLnBrk="0" hangingPunct="1">
                        <a:lnSpc>
                          <a:spcPts val="700"/>
                        </a:lnSpc>
                      </a:pPr>
                      <a:r>
                        <a:rPr kumimoji="1" lang="en-US" altLang="ja-JP" sz="1000" strike="noStrike" kern="1200" dirty="0">
                          <a:solidFill>
                            <a:schemeClr val="tx1"/>
                          </a:solidFill>
                          <a:latin typeface="Meiryo UI" panose="020B0604030504040204" pitchFamily="50" charset="-128"/>
                          <a:ea typeface="Meiryo UI" panose="020B0604030504040204" pitchFamily="50" charset="-128"/>
                        </a:rPr>
                        <a:t>4</a:t>
                      </a:r>
                      <a:r>
                        <a:rPr kumimoji="1" lang="ja-JP" altLang="en-US" sz="1000" strike="noStrike" kern="1200" dirty="0">
                          <a:solidFill>
                            <a:schemeClr val="tx1"/>
                          </a:solidFill>
                          <a:latin typeface="Meiryo UI" panose="020B0604030504040204" pitchFamily="50" charset="-128"/>
                          <a:ea typeface="Meiryo UI" panose="020B0604030504040204" pitchFamily="50" charset="-128"/>
                        </a:rPr>
                        <a:t>件 </a:t>
                      </a:r>
                      <a:r>
                        <a:rPr kumimoji="1" lang="en-US" altLang="ja-JP" sz="1000" strike="noStrike" kern="1200" dirty="0">
                          <a:solidFill>
                            <a:schemeClr val="tx1"/>
                          </a:solidFill>
                          <a:latin typeface="Meiryo UI" panose="020B0604030504040204" pitchFamily="50" charset="-128"/>
                          <a:ea typeface="Meiryo UI" panose="020B0604030504040204" pitchFamily="50" charset="-128"/>
                        </a:rPr>
                        <a:t>※</a:t>
                      </a:r>
                      <a:endParaRPr kumimoji="1" lang="en-US" altLang="ja-JP" sz="1000" b="1" strike="noStrike"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extLst>
                  <a:ext uri="{0D108BD9-81ED-4DB2-BD59-A6C34878D82A}">
                    <a16:rowId xmlns:a16="http://schemas.microsoft.com/office/drawing/2014/main" val="10000"/>
                  </a:ext>
                </a:extLst>
              </a:tr>
              <a:tr h="607605">
                <a:tc>
                  <a:txBody>
                    <a:bodyPr/>
                    <a:lstStyle/>
                    <a:p>
                      <a:pPr>
                        <a:lnSpc>
                          <a:spcPts val="700"/>
                        </a:lnSpc>
                      </a:pPr>
                      <a:r>
                        <a:rPr kumimoji="1" lang="ja-JP" altLang="en-US" sz="900" dirty="0">
                          <a:latin typeface="Meiryo UI" panose="020B0604030504040204" pitchFamily="50" charset="-128"/>
                          <a:ea typeface="Meiryo UI" panose="020B0604030504040204" pitchFamily="50" charset="-128"/>
                        </a:rPr>
                        <a:t>◆デスクがコーディネートした</a:t>
                      </a:r>
                      <a:endParaRPr kumimoji="1" lang="en-US" altLang="ja-JP" sz="900" dirty="0">
                        <a:latin typeface="Meiryo UI" panose="020B0604030504040204" pitchFamily="50" charset="-128"/>
                        <a:ea typeface="Meiryo UI" panose="020B0604030504040204" pitchFamily="50" charset="-128"/>
                      </a:endParaRPr>
                    </a:p>
                    <a:p>
                      <a:pPr>
                        <a:lnSpc>
                          <a:spcPts val="700"/>
                        </a:lnSpc>
                      </a:pPr>
                      <a:endParaRPr kumimoji="1" lang="en-US" altLang="ja-JP" sz="900" dirty="0">
                        <a:latin typeface="Meiryo UI" panose="020B0604030504040204" pitchFamily="50" charset="-128"/>
                        <a:ea typeface="Meiryo UI" panose="020B0604030504040204" pitchFamily="50" charset="-128"/>
                      </a:endParaRPr>
                    </a:p>
                    <a:p>
                      <a:pPr>
                        <a:lnSpc>
                          <a:spcPts val="700"/>
                        </a:lnSpc>
                      </a:pPr>
                      <a:r>
                        <a:rPr kumimoji="1" lang="ja-JP" altLang="en-US" sz="900" dirty="0">
                          <a:latin typeface="Meiryo UI" panose="020B0604030504040204" pitchFamily="50" charset="-128"/>
                          <a:ea typeface="Meiryo UI" panose="020B0604030504040204" pitchFamily="50" charset="-128"/>
                        </a:rPr>
                        <a:t>　 企業・大学と部局等との連携数</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R="72000" marT="108000" marB="108000" anchor="ctr"/>
                </a:tc>
                <a:tc>
                  <a:txBody>
                    <a:bodyPr/>
                    <a:lstStyle/>
                    <a:p>
                      <a:pPr algn="ctr">
                        <a:lnSpc>
                          <a:spcPts val="700"/>
                        </a:lnSpc>
                      </a:pPr>
                      <a:r>
                        <a:rPr kumimoji="1" lang="en-US" altLang="ja-JP" sz="1000" strike="noStrike" dirty="0">
                          <a:solidFill>
                            <a:schemeClr val="tx1"/>
                          </a:solidFill>
                          <a:latin typeface="Meiryo UI" panose="020B0604030504040204" pitchFamily="50" charset="-128"/>
                          <a:ea typeface="Meiryo UI" panose="020B0604030504040204" pitchFamily="50" charset="-128"/>
                        </a:rPr>
                        <a:t>413</a:t>
                      </a:r>
                      <a:r>
                        <a:rPr kumimoji="1" lang="ja-JP" altLang="en-US" sz="1000" strike="noStrike" dirty="0">
                          <a:solidFill>
                            <a:schemeClr val="tx1"/>
                          </a:solidFill>
                          <a:latin typeface="Meiryo UI" panose="020B0604030504040204" pitchFamily="50" charset="-128"/>
                          <a:ea typeface="Meiryo UI" panose="020B0604030504040204" pitchFamily="50" charset="-128"/>
                        </a:rPr>
                        <a:t>件</a:t>
                      </a:r>
                      <a:endParaRPr kumimoji="1" lang="ja-JP" altLang="en-US" sz="6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tc>
                  <a:txBody>
                    <a:bodyPr/>
                    <a:lstStyle/>
                    <a:p>
                      <a:pPr algn="ctr">
                        <a:lnSpc>
                          <a:spcPts val="700"/>
                        </a:lnSpc>
                      </a:pPr>
                      <a:r>
                        <a:rPr kumimoji="1" lang="en-US" altLang="ja-JP" sz="1000" strike="noStrike" dirty="0">
                          <a:solidFill>
                            <a:schemeClr val="tx1"/>
                          </a:solidFill>
                          <a:latin typeface="Meiryo UI" panose="020B0604030504040204" pitchFamily="50" charset="-128"/>
                          <a:ea typeface="Meiryo UI" panose="020B0604030504040204" pitchFamily="50" charset="-128"/>
                        </a:rPr>
                        <a:t>348</a:t>
                      </a:r>
                      <a:r>
                        <a:rPr kumimoji="1" lang="ja-JP" altLang="en-US" sz="1000" strike="noStrike" dirty="0">
                          <a:solidFill>
                            <a:schemeClr val="tx1"/>
                          </a:solidFill>
                          <a:latin typeface="Meiryo UI" panose="020B0604030504040204" pitchFamily="50" charset="-128"/>
                          <a:ea typeface="Meiryo UI" panose="020B0604030504040204" pitchFamily="50" charset="-128"/>
                        </a:rPr>
                        <a:t>件</a:t>
                      </a:r>
                      <a:endParaRPr kumimoji="1" lang="en-US" altLang="ja-JP" sz="1000" b="1"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108000" marB="108000" anchor="ctr"/>
                </a:tc>
                <a:extLst>
                  <a:ext uri="{0D108BD9-81ED-4DB2-BD59-A6C34878D82A}">
                    <a16:rowId xmlns:a16="http://schemas.microsoft.com/office/drawing/2014/main" val="10001"/>
                  </a:ext>
                </a:extLst>
              </a:tr>
              <a:tr h="709970">
                <a:tc>
                  <a:txBody>
                    <a:bodyPr/>
                    <a:lstStyle/>
                    <a:p>
                      <a:pPr>
                        <a:lnSpc>
                          <a:spcPts val="700"/>
                        </a:lnSpc>
                      </a:pPr>
                      <a:r>
                        <a:rPr kumimoji="1" lang="ja-JP" altLang="en-US" sz="900" dirty="0">
                          <a:latin typeface="Meiryo UI" panose="020B0604030504040204" pitchFamily="50" charset="-128"/>
                          <a:ea typeface="Meiryo UI" panose="020B0604030504040204" pitchFamily="50" charset="-128"/>
                        </a:rPr>
                        <a:t>◆直接的効果額</a:t>
                      </a:r>
                      <a:endParaRPr kumimoji="1" lang="en-US" altLang="ja-JP" sz="900" dirty="0">
                        <a:latin typeface="Meiryo UI" panose="020B0604030504040204" pitchFamily="50" charset="-128"/>
                        <a:ea typeface="Meiryo UI" panose="020B0604030504040204" pitchFamily="50" charset="-128"/>
                      </a:endParaRPr>
                    </a:p>
                    <a:p>
                      <a:pPr>
                        <a:lnSpc>
                          <a:spcPts val="300"/>
                        </a:lnSpc>
                      </a:pPr>
                      <a:endParaRPr kumimoji="1" lang="en-US" altLang="ja-JP" sz="900" dirty="0">
                        <a:latin typeface="Meiryo UI" panose="020B0604030504040204" pitchFamily="50" charset="-128"/>
                        <a:ea typeface="Meiryo UI" panose="020B0604030504040204" pitchFamily="50" charset="-128"/>
                      </a:endParaRPr>
                    </a:p>
                    <a:p>
                      <a:pPr>
                        <a:lnSpc>
                          <a:spcPts val="900"/>
                        </a:lnSpc>
                      </a:pPr>
                      <a:r>
                        <a:rPr kumimoji="1" lang="en-US" altLang="ja-JP" sz="700" dirty="0">
                          <a:latin typeface="Meiryo UI" panose="020B0604030504040204" pitchFamily="50" charset="-128"/>
                          <a:ea typeface="Meiryo UI" panose="020B0604030504040204" pitchFamily="50" charset="-128"/>
                        </a:rPr>
                        <a:t>   (</a:t>
                      </a:r>
                      <a:r>
                        <a:rPr kumimoji="1" lang="ja-JP" altLang="en-US" sz="700" dirty="0">
                          <a:latin typeface="Meiryo UI" panose="020B0604030504040204" pitchFamily="50" charset="-128"/>
                          <a:ea typeface="Meiryo UI" panose="020B0604030504040204" pitchFamily="50" charset="-128"/>
                        </a:rPr>
                        <a:t>デスクが関わった取組みについて「仮に府が</a:t>
                      </a:r>
                      <a:endParaRPr kumimoji="1" lang="en-US" altLang="ja-JP" sz="700" dirty="0">
                        <a:latin typeface="Meiryo UI" panose="020B0604030504040204" pitchFamily="50" charset="-128"/>
                        <a:ea typeface="Meiryo UI" panose="020B0604030504040204" pitchFamily="50" charset="-128"/>
                      </a:endParaRPr>
                    </a:p>
                    <a:p>
                      <a:pPr>
                        <a:lnSpc>
                          <a:spcPts val="900"/>
                        </a:lnSpc>
                      </a:pPr>
                      <a:r>
                        <a:rPr kumimoji="1" lang="en-US" altLang="ja-JP" sz="700" dirty="0">
                          <a:latin typeface="Meiryo UI" panose="020B0604030504040204" pitchFamily="50" charset="-128"/>
                          <a:ea typeface="Meiryo UI" panose="020B0604030504040204" pitchFamily="50" charset="-128"/>
                        </a:rPr>
                        <a:t>    </a:t>
                      </a:r>
                      <a:r>
                        <a:rPr kumimoji="1" lang="ja-JP" altLang="en-US" sz="700" dirty="0">
                          <a:latin typeface="Meiryo UI" panose="020B0604030504040204" pitchFamily="50" charset="-128"/>
                          <a:ea typeface="Meiryo UI" panose="020B0604030504040204" pitchFamily="50" charset="-128"/>
                        </a:rPr>
                        <a:t>直接実施した場合に必要となる金額」を試算）</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R="36000" marT="108000" marB="108000" anchor="ctr"/>
                </a:tc>
                <a:tc>
                  <a:txBody>
                    <a:bodyPr/>
                    <a:lstStyle/>
                    <a:p>
                      <a:pPr algn="ctr">
                        <a:lnSpc>
                          <a:spcPts val="700"/>
                        </a:lnSpc>
                      </a:pPr>
                      <a:r>
                        <a:rPr kumimoji="1" lang="en-US" altLang="ja-JP" sz="1000" strike="noStrike" dirty="0">
                          <a:solidFill>
                            <a:schemeClr val="tx1"/>
                          </a:solidFill>
                          <a:latin typeface="Meiryo UI" panose="020B0604030504040204" pitchFamily="50" charset="-128"/>
                          <a:ea typeface="Meiryo UI" panose="020B0604030504040204" pitchFamily="50" charset="-128"/>
                        </a:rPr>
                        <a:t>3</a:t>
                      </a:r>
                      <a:r>
                        <a:rPr kumimoji="1" lang="ja-JP" altLang="en-US" sz="1000" strike="noStrike" dirty="0">
                          <a:solidFill>
                            <a:schemeClr val="tx1"/>
                          </a:solidFill>
                          <a:latin typeface="Meiryo UI" panose="020B0604030504040204" pitchFamily="50" charset="-128"/>
                          <a:ea typeface="Meiryo UI" panose="020B0604030504040204" pitchFamily="50" charset="-128"/>
                        </a:rPr>
                        <a:t>億</a:t>
                      </a:r>
                      <a:r>
                        <a:rPr kumimoji="1" lang="en-US" altLang="ja-JP" sz="1000" strike="noStrike" dirty="0">
                          <a:solidFill>
                            <a:schemeClr val="tx1"/>
                          </a:solidFill>
                          <a:latin typeface="Meiryo UI" panose="020B0604030504040204" pitchFamily="50" charset="-128"/>
                          <a:ea typeface="Meiryo UI" panose="020B0604030504040204" pitchFamily="50" charset="-128"/>
                        </a:rPr>
                        <a:t>3,200</a:t>
                      </a:r>
                      <a:r>
                        <a:rPr kumimoji="1" lang="ja-JP" altLang="en-US" sz="1000" strike="noStrike" dirty="0">
                          <a:solidFill>
                            <a:schemeClr val="tx1"/>
                          </a:solidFill>
                          <a:latin typeface="Meiryo UI" panose="020B0604030504040204" pitchFamily="50" charset="-128"/>
                          <a:ea typeface="Meiryo UI" panose="020B0604030504040204" pitchFamily="50" charset="-128"/>
                        </a:rPr>
                        <a:t>万円</a:t>
                      </a:r>
                      <a:endParaRPr kumimoji="1" lang="en-US" altLang="ja-JP" sz="6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R="36000" marT="108000" marB="108000" anchor="ctr"/>
                </a:tc>
                <a:tc>
                  <a:txBody>
                    <a:bodyPr/>
                    <a:lstStyle/>
                    <a:p>
                      <a:pPr algn="ctr">
                        <a:lnSpc>
                          <a:spcPts val="700"/>
                        </a:lnSpc>
                      </a:pPr>
                      <a:r>
                        <a:rPr kumimoji="1" lang="ja-JP" altLang="en-US" sz="1000" kern="1200" dirty="0">
                          <a:solidFill>
                            <a:schemeClr val="tx1"/>
                          </a:solidFill>
                          <a:latin typeface="Meiryo UI" panose="020B0604030504040204" pitchFamily="50" charset="-128"/>
                          <a:ea typeface="Meiryo UI" panose="020B0604030504040204" pitchFamily="50" charset="-128"/>
                        </a:rPr>
                        <a:t>　ー　</a:t>
                      </a:r>
                      <a:endParaRPr kumimoji="1" lang="en-US" altLang="ja-JP" sz="1000" kern="1200" dirty="0">
                        <a:solidFill>
                          <a:schemeClr val="tx1"/>
                        </a:solidFill>
                        <a:latin typeface="Meiryo UI" panose="020B0604030504040204" pitchFamily="50" charset="-128"/>
                        <a:ea typeface="Meiryo UI" panose="020B0604030504040204" pitchFamily="50" charset="-128"/>
                      </a:endParaRPr>
                    </a:p>
                    <a:p>
                      <a:pPr algn="ctr">
                        <a:lnSpc>
                          <a:spcPts val="700"/>
                        </a:lnSpc>
                      </a:pPr>
                      <a:r>
                        <a:rPr kumimoji="1" lang="en-US" altLang="ja-JP" sz="600" kern="1200" dirty="0">
                          <a:solidFill>
                            <a:schemeClr val="tx1"/>
                          </a:solidFill>
                          <a:latin typeface="Meiryo UI" panose="020B0604030504040204" pitchFamily="50" charset="-128"/>
                          <a:ea typeface="Meiryo UI" panose="020B0604030504040204" pitchFamily="50" charset="-128"/>
                        </a:rPr>
                        <a:t>(</a:t>
                      </a:r>
                      <a:r>
                        <a:rPr kumimoji="1" lang="ja-JP" altLang="en-US" sz="600" kern="1200" dirty="0">
                          <a:solidFill>
                            <a:schemeClr val="tx1"/>
                          </a:solidFill>
                          <a:latin typeface="Meiryo UI" panose="020B0604030504040204" pitchFamily="50" charset="-128"/>
                          <a:ea typeface="Meiryo UI" panose="020B0604030504040204" pitchFamily="50" charset="-128"/>
                        </a:rPr>
                        <a:t>今後公表予定）</a:t>
                      </a:r>
                      <a:endParaRPr kumimoji="1" lang="en-US" altLang="ja-JP" sz="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R="36000" marT="108000" marB="108000" anchor="ctr"/>
                </a:tc>
                <a:extLst>
                  <a:ext uri="{0D108BD9-81ED-4DB2-BD59-A6C34878D82A}">
                    <a16:rowId xmlns:a16="http://schemas.microsoft.com/office/drawing/2014/main" val="10003"/>
                  </a:ext>
                </a:extLst>
              </a:tr>
            </a:tbl>
          </a:graphicData>
        </a:graphic>
      </p:graphicFrame>
      <p:sp>
        <p:nvSpPr>
          <p:cNvPr id="11" name="角丸四角形 10"/>
          <p:cNvSpPr/>
          <p:nvPr/>
        </p:nvSpPr>
        <p:spPr>
          <a:xfrm>
            <a:off x="161303" y="368659"/>
            <a:ext cx="8839822" cy="6284551"/>
          </a:xfrm>
          <a:prstGeom prst="roundRect">
            <a:avLst>
              <a:gd name="adj" fmla="val 4447"/>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◆公民連携の推進（公民戦略連携デスクの取組み）</a:t>
            </a:r>
            <a:r>
              <a:rPr kumimoji="1" lang="en-US" altLang="ja-JP" sz="11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財務部 </a:t>
            </a:r>
            <a:r>
              <a:rPr kumimoji="1" lang="ja-JP" altLang="en-US" sz="11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行政経営課</a:t>
            </a:r>
            <a:r>
              <a:rPr kumimoji="1" lang="en-US" altLang="ja-JP" sz="11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lvl="0">
              <a:lnSpc>
                <a:spcPts val="600"/>
              </a:lnSpc>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企業･大学等と府庁の各担当部局を繋ぐワンストップ窓口として「公民戦略連携デスク」を設置（平成</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a:t>
            </a: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6" name="タイトル 5"/>
          <p:cNvSpPr txBox="1">
            <a:spLocks/>
          </p:cNvSpPr>
          <p:nvPr/>
        </p:nvSpPr>
        <p:spPr>
          <a:xfrm>
            <a:off x="7346135" y="3773050"/>
            <a:ext cx="1541748" cy="222105"/>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lgn="ctr" defTabSz="914400" rtl="0" eaLnBrk="1" latinLnBrk="0" hangingPunct="1">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累計数は</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68</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a:t>
            </a:r>
            <a:endPar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27</a:t>
            </a:r>
            <a:endParaRPr lang="ja-JP" altLang="en-US" dirty="0">
              <a:solidFill>
                <a:schemeClr val="tx1"/>
              </a:solidFill>
            </a:endParaRPr>
          </a:p>
        </p:txBody>
      </p:sp>
      <p:sp>
        <p:nvSpPr>
          <p:cNvPr id="25" name="テキスト ボックス 24">
            <a:extLst>
              <a:ext uri="{FF2B5EF4-FFF2-40B4-BE49-F238E27FC236}">
                <a16:creationId xmlns:a16="http://schemas.microsoft.com/office/drawing/2014/main" id="{1E933E72-4C7B-422A-AF18-8A05FBFF77EE}"/>
              </a:ext>
            </a:extLst>
          </p:cNvPr>
          <p:cNvSpPr txBox="1"/>
          <p:nvPr/>
        </p:nvSpPr>
        <p:spPr>
          <a:xfrm>
            <a:off x="4841544" y="5903755"/>
            <a:ext cx="2306519" cy="246221"/>
          </a:xfrm>
          <a:prstGeom prst="rect">
            <a:avLst/>
          </a:prstGeom>
          <a:noFill/>
          <a:ln w="12700">
            <a:noFill/>
            <a:prstDash val="lgDash"/>
          </a:ln>
        </p:spPr>
        <p:txBody>
          <a:bodyPr wrap="square" rtlCol="0">
            <a:spAutoFit/>
          </a:bodyPr>
          <a:lstStyle/>
          <a:p>
            <a:pPr marL="171450" indent="-171450">
              <a:buFont typeface="Wingdings" panose="05000000000000000000" pitchFamily="2" charset="2"/>
              <a:buChar char="Ø"/>
            </a:pPr>
            <a:r>
              <a:rPr lang="ja-JP" altLang="en-US" sz="1000" b="1" dirty="0">
                <a:latin typeface="Meiryo UI" panose="020B0604030504040204" pitchFamily="50" charset="-128"/>
                <a:ea typeface="Meiryo UI" panose="020B0604030504040204" pitchFamily="50" charset="-128"/>
              </a:rPr>
              <a:t>事例⑦　大阪産</a:t>
            </a:r>
            <a:r>
              <a:rPr lang="en-US" altLang="ja-JP" sz="1000" b="1" dirty="0">
                <a:latin typeface="Meiryo UI" panose="020B0604030504040204" pitchFamily="50" charset="-128"/>
                <a:ea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rPr>
              <a:t>もん</a:t>
            </a:r>
            <a:r>
              <a:rPr lang="en-US" altLang="ja-JP" sz="1000" b="1" dirty="0">
                <a:latin typeface="Meiryo UI" panose="020B0604030504040204" pitchFamily="50" charset="-128"/>
                <a:ea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rPr>
              <a:t>の販売促進</a:t>
            </a:r>
            <a:endParaRPr lang="en-US" altLang="ja-JP" sz="1000" b="1" dirty="0">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63CD1C80-9C95-45AC-B38E-AE90071C9DEA}"/>
              </a:ext>
            </a:extLst>
          </p:cNvPr>
          <p:cNvSpPr/>
          <p:nvPr/>
        </p:nvSpPr>
        <p:spPr>
          <a:xfrm>
            <a:off x="521550" y="4674998"/>
            <a:ext cx="1704313" cy="246221"/>
          </a:xfrm>
          <a:prstGeom prst="rect">
            <a:avLst/>
          </a:prstGeom>
        </p:spPr>
        <p:txBody>
          <a:bodyPr wrap="none">
            <a:spAutoFit/>
          </a:bodyPr>
          <a:lstStyle/>
          <a:p>
            <a:pPr marL="171450" indent="-171450">
              <a:buFont typeface="Wingdings" panose="05000000000000000000" pitchFamily="2" charset="2"/>
              <a:buChar char="Ø"/>
            </a:pPr>
            <a:r>
              <a:rPr lang="ja-JP" altLang="en-US" sz="1000" b="1" dirty="0">
                <a:latin typeface="Meiryo UI" panose="020B0604030504040204" pitchFamily="50" charset="-128"/>
                <a:ea typeface="Meiryo UI" panose="020B0604030504040204" pitchFamily="50" charset="-128"/>
              </a:rPr>
              <a:t>事例①　学びの場の創出</a:t>
            </a:r>
            <a:endParaRPr lang="en-US" altLang="ja-JP" sz="1000" b="1" strike="sngStrike" dirty="0">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86F2935B-FBD5-465C-9DF0-67B3139C42FA}"/>
              </a:ext>
            </a:extLst>
          </p:cNvPr>
          <p:cNvSpPr/>
          <p:nvPr/>
        </p:nvSpPr>
        <p:spPr>
          <a:xfrm>
            <a:off x="618329" y="4869160"/>
            <a:ext cx="1748426" cy="784830"/>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子どもたちの環境問題や</a:t>
            </a:r>
            <a:r>
              <a:rPr lang="en-US" altLang="ja-JP" sz="900" dirty="0">
                <a:latin typeface="Meiryo UI" panose="020B0604030504040204" pitchFamily="50" charset="-128"/>
                <a:ea typeface="Meiryo UI" panose="020B0604030504040204" pitchFamily="50" charset="-128"/>
              </a:rPr>
              <a:t>SDGs</a:t>
            </a:r>
            <a:r>
              <a:rPr lang="ja-JP" altLang="en-US" sz="900" dirty="0">
                <a:latin typeface="Meiryo UI" panose="020B0604030504040204" pitchFamily="50" charset="-128"/>
                <a:ea typeface="Meiryo UI" panose="020B0604030504040204" pitchFamily="50" charset="-128"/>
              </a:rPr>
              <a:t>の理解促進に向け、</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海洋プラスチック</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ごみを用いたワー</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クショップの開催　</a:t>
            </a:r>
            <a:endParaRPr lang="en-US" altLang="ja-JP" sz="900" dirty="0">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F4372709-EB55-4247-A2B9-F341FCCDC636}"/>
              </a:ext>
            </a:extLst>
          </p:cNvPr>
          <p:cNvSpPr/>
          <p:nvPr/>
        </p:nvSpPr>
        <p:spPr>
          <a:xfrm>
            <a:off x="2591780" y="4679052"/>
            <a:ext cx="2098651" cy="246221"/>
          </a:xfrm>
          <a:prstGeom prst="rect">
            <a:avLst/>
          </a:prstGeom>
        </p:spPr>
        <p:txBody>
          <a:bodyPr wrap="none">
            <a:spAutoFit/>
          </a:bodyPr>
          <a:lstStyle/>
          <a:p>
            <a:pPr marL="171450" indent="-171450">
              <a:buFont typeface="Wingdings" panose="05000000000000000000" pitchFamily="2" charset="2"/>
              <a:buChar char="Ø"/>
            </a:pPr>
            <a:r>
              <a:rPr lang="ja-JP" altLang="en-US" sz="1000" b="1" dirty="0">
                <a:latin typeface="Meiryo UI" panose="020B0604030504040204" pitchFamily="50" charset="-128"/>
                <a:ea typeface="Meiryo UI" panose="020B0604030504040204" pitchFamily="50" charset="-128"/>
              </a:rPr>
              <a:t>事例②　熱中症予防行動の啓発</a:t>
            </a:r>
            <a:endParaRPr lang="en-US" altLang="ja-JP" sz="1000" b="1" dirty="0">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0D1B5879-0ECB-4153-BB49-E4B8FAEE2C14}"/>
              </a:ext>
            </a:extLst>
          </p:cNvPr>
          <p:cNvSpPr/>
          <p:nvPr/>
        </p:nvSpPr>
        <p:spPr>
          <a:xfrm>
            <a:off x="2670771" y="4916048"/>
            <a:ext cx="1029384" cy="646331"/>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府内店舗における熱中症予防行動を啓発する</a:t>
            </a:r>
            <a:r>
              <a:rPr lang="en-US" altLang="ja-JP" sz="900" dirty="0">
                <a:latin typeface="Meiryo UI" panose="020B0604030504040204" pitchFamily="50" charset="-128"/>
                <a:ea typeface="Meiryo UI" panose="020B0604030504040204" pitchFamily="50" charset="-128"/>
              </a:rPr>
              <a:t>POP</a:t>
            </a:r>
            <a:r>
              <a:rPr lang="ja-JP" altLang="en-US" sz="900" dirty="0">
                <a:latin typeface="Meiryo UI" panose="020B0604030504040204" pitchFamily="50" charset="-128"/>
                <a:ea typeface="Meiryo UI" panose="020B0604030504040204" pitchFamily="50" charset="-128"/>
              </a:rPr>
              <a:t>の制作・掲示　</a:t>
            </a:r>
            <a:endParaRPr lang="en-US" altLang="ja-JP" sz="900" dirty="0">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27538AD2-3621-4BC3-B6D5-C2282B3935FF}"/>
              </a:ext>
            </a:extLst>
          </p:cNvPr>
          <p:cNvSpPr txBox="1"/>
          <p:nvPr/>
        </p:nvSpPr>
        <p:spPr>
          <a:xfrm>
            <a:off x="6996523" y="4674998"/>
            <a:ext cx="2067514" cy="246221"/>
          </a:xfrm>
          <a:prstGeom prst="rect">
            <a:avLst/>
          </a:prstGeom>
          <a:noFill/>
          <a:ln w="12700">
            <a:noFill/>
            <a:prstDash val="lgDash"/>
          </a:ln>
        </p:spPr>
        <p:txBody>
          <a:bodyPr wrap="square" rtlCol="0">
            <a:spAutoFit/>
          </a:bodyPr>
          <a:lstStyle/>
          <a:p>
            <a:pPr marL="171450" indent="-171450">
              <a:buFont typeface="Wingdings" panose="05000000000000000000" pitchFamily="2" charset="2"/>
              <a:buChar char="Ø"/>
            </a:pPr>
            <a:r>
              <a:rPr lang="ja-JP" altLang="en-US" sz="1000" b="1" dirty="0">
                <a:latin typeface="Meiryo UI" panose="020B0604030504040204" pitchFamily="50" charset="-128"/>
                <a:ea typeface="Meiryo UI" panose="020B0604030504040204" pitchFamily="50" charset="-128"/>
              </a:rPr>
              <a:t>事例④　福祉施設への支援</a:t>
            </a:r>
            <a:endParaRPr lang="en-US" altLang="ja-JP" sz="1000" b="1" dirty="0">
              <a:latin typeface="Meiryo UI" panose="020B0604030504040204" pitchFamily="50" charset="-128"/>
              <a:ea typeface="Meiryo UI" panose="020B0604030504040204" pitchFamily="50" charset="-128"/>
            </a:endParaRPr>
          </a:p>
        </p:txBody>
      </p:sp>
      <p:sp>
        <p:nvSpPr>
          <p:cNvPr id="38" name="正方形/長方形 37">
            <a:extLst>
              <a:ext uri="{FF2B5EF4-FFF2-40B4-BE49-F238E27FC236}">
                <a16:creationId xmlns:a16="http://schemas.microsoft.com/office/drawing/2014/main" id="{538B7A1A-FED1-42D3-B266-E1EF9EDE0EAE}"/>
              </a:ext>
            </a:extLst>
          </p:cNvPr>
          <p:cNvSpPr/>
          <p:nvPr/>
        </p:nvSpPr>
        <p:spPr>
          <a:xfrm>
            <a:off x="7096012" y="4921219"/>
            <a:ext cx="1701361" cy="369332"/>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福祉施設等への家具の寄贈や、入所者向けセミナーの実施</a:t>
            </a:r>
          </a:p>
        </p:txBody>
      </p:sp>
      <p:sp>
        <p:nvSpPr>
          <p:cNvPr id="41" name="正方形/長方形 40">
            <a:extLst>
              <a:ext uri="{FF2B5EF4-FFF2-40B4-BE49-F238E27FC236}">
                <a16:creationId xmlns:a16="http://schemas.microsoft.com/office/drawing/2014/main" id="{1304189A-0D61-4743-ABE4-9BB27BCC412C}"/>
              </a:ext>
            </a:extLst>
          </p:cNvPr>
          <p:cNvSpPr/>
          <p:nvPr/>
        </p:nvSpPr>
        <p:spPr>
          <a:xfrm>
            <a:off x="586388" y="6116524"/>
            <a:ext cx="1952410" cy="507831"/>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府が主催する、女性活躍推進や多様な人材の活躍をテーマとしたセミナーでの講師の派遣協力　</a:t>
            </a:r>
          </a:p>
        </p:txBody>
      </p:sp>
      <p:sp>
        <p:nvSpPr>
          <p:cNvPr id="42" name="テキスト ボックス 41">
            <a:extLst>
              <a:ext uri="{FF2B5EF4-FFF2-40B4-BE49-F238E27FC236}">
                <a16:creationId xmlns:a16="http://schemas.microsoft.com/office/drawing/2014/main" id="{E776AD9C-01FF-4177-BA5E-69390C57FC28}"/>
              </a:ext>
            </a:extLst>
          </p:cNvPr>
          <p:cNvSpPr txBox="1"/>
          <p:nvPr/>
        </p:nvSpPr>
        <p:spPr>
          <a:xfrm>
            <a:off x="524420" y="5904275"/>
            <a:ext cx="2065657" cy="253916"/>
          </a:xfrm>
          <a:prstGeom prst="rect">
            <a:avLst/>
          </a:prstGeom>
          <a:noFill/>
          <a:ln w="12700">
            <a:noFill/>
            <a:prstDash val="lgDash"/>
          </a:ln>
        </p:spPr>
        <p:txBody>
          <a:bodyPr wrap="square" rtlCol="0">
            <a:spAutoFit/>
          </a:bodyPr>
          <a:lstStyle>
            <a:defPPr>
              <a:defRPr lang="en-US"/>
            </a:defPPr>
            <a:lvl1pPr>
              <a:defRPr sz="1200" b="1" u="sng">
                <a:solidFill>
                  <a:srgbClr val="FF0000"/>
                </a:solidFill>
                <a:latin typeface="Meiryo UI" panose="020B0604030504040204" pitchFamily="50" charset="-128"/>
                <a:ea typeface="Meiryo UI" panose="020B0604030504040204" pitchFamily="50" charset="-128"/>
              </a:defRPr>
            </a:lvl1pPr>
          </a:lstStyle>
          <a:p>
            <a:pPr marL="171450" indent="-171450">
              <a:buFont typeface="Wingdings" panose="05000000000000000000" pitchFamily="2" charset="2"/>
              <a:buChar char="Ø"/>
            </a:pPr>
            <a:r>
              <a:rPr lang="ja-JP" altLang="en-US" sz="1000" u="none" dirty="0">
                <a:solidFill>
                  <a:schemeClr val="tx1"/>
                </a:solidFill>
              </a:rPr>
              <a:t>事例⑤　セミナーへの講師派遣</a:t>
            </a:r>
            <a:r>
              <a:rPr lang="ja-JP" altLang="en-US" sz="1050" dirty="0">
                <a:solidFill>
                  <a:schemeClr val="tx1"/>
                </a:solidFill>
              </a:rPr>
              <a:t>　</a:t>
            </a:r>
            <a:endParaRPr lang="en-US" altLang="ja-JP" sz="1050" dirty="0">
              <a:solidFill>
                <a:schemeClr val="tx1"/>
              </a:solidFill>
            </a:endParaRPr>
          </a:p>
        </p:txBody>
      </p:sp>
      <p:sp>
        <p:nvSpPr>
          <p:cNvPr id="40" name="テキスト ボックス 39">
            <a:extLst>
              <a:ext uri="{FF2B5EF4-FFF2-40B4-BE49-F238E27FC236}">
                <a16:creationId xmlns:a16="http://schemas.microsoft.com/office/drawing/2014/main" id="{DE53C9D7-9EA9-4501-91CC-570D0FA9481B}"/>
              </a:ext>
            </a:extLst>
          </p:cNvPr>
          <p:cNvSpPr txBox="1"/>
          <p:nvPr/>
        </p:nvSpPr>
        <p:spPr>
          <a:xfrm>
            <a:off x="2586619" y="5914454"/>
            <a:ext cx="2378303" cy="246221"/>
          </a:xfrm>
          <a:prstGeom prst="rect">
            <a:avLst/>
          </a:prstGeom>
          <a:noFill/>
          <a:ln w="12700">
            <a:noFill/>
            <a:prstDash val="lgDash"/>
          </a:ln>
        </p:spPr>
        <p:txBody>
          <a:bodyPr wrap="square" rtlCol="0">
            <a:spAutoFit/>
          </a:bodyPr>
          <a:lstStyle/>
          <a:p>
            <a:pPr marL="171450" indent="-171450">
              <a:buFont typeface="Wingdings" panose="05000000000000000000" pitchFamily="2" charset="2"/>
              <a:buChar char="Ø"/>
            </a:pPr>
            <a:r>
              <a:rPr lang="ja-JP" altLang="en-US" sz="1000" b="1" dirty="0">
                <a:latin typeface="Meiryo UI" panose="020B0604030504040204" pitchFamily="50" charset="-128"/>
                <a:ea typeface="Meiryo UI" panose="020B0604030504040204" pitchFamily="50" charset="-128"/>
              </a:rPr>
              <a:t>事例⑥　災害対策冊子の制作・寄贈</a:t>
            </a:r>
            <a:endParaRPr lang="en-US" altLang="ja-JP" sz="1000" b="1" dirty="0">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8CD71A99-084F-4A68-8F4E-8CBD8988E1F2}"/>
              </a:ext>
            </a:extLst>
          </p:cNvPr>
          <p:cNvSpPr txBox="1"/>
          <p:nvPr/>
        </p:nvSpPr>
        <p:spPr>
          <a:xfrm>
            <a:off x="4867128" y="4667944"/>
            <a:ext cx="2075246" cy="246221"/>
          </a:xfrm>
          <a:prstGeom prst="rect">
            <a:avLst/>
          </a:prstGeom>
          <a:noFill/>
          <a:ln w="12700">
            <a:noFill/>
            <a:prstDash val="lgDash"/>
          </a:ln>
        </p:spPr>
        <p:txBody>
          <a:bodyPr wrap="square" rtlCol="0">
            <a:spAutoFit/>
          </a:bodyPr>
          <a:lstStyle/>
          <a:p>
            <a:pPr marL="171450" indent="-171450">
              <a:buFont typeface="Wingdings" panose="05000000000000000000" pitchFamily="2" charset="2"/>
              <a:buChar char="Ø"/>
            </a:pPr>
            <a:r>
              <a:rPr lang="ja-JP" altLang="en-US" sz="1000" b="1" dirty="0">
                <a:latin typeface="Meiryo UI" panose="020B0604030504040204" pitchFamily="50" charset="-128"/>
                <a:ea typeface="Meiryo UI" panose="020B0604030504040204" pitchFamily="50" charset="-128"/>
              </a:rPr>
              <a:t>事例③　プラスチックごみの削減</a:t>
            </a:r>
            <a:endParaRPr lang="en-US" altLang="ja-JP" sz="1000" b="1" dirty="0">
              <a:latin typeface="Meiryo UI" panose="020B0604030504040204" pitchFamily="50" charset="-128"/>
              <a:ea typeface="Meiryo UI" panose="020B0604030504040204" pitchFamily="50" charset="-128"/>
            </a:endParaRPr>
          </a:p>
        </p:txBody>
      </p:sp>
      <p:sp>
        <p:nvSpPr>
          <p:cNvPr id="47" name="正方形/長方形 46">
            <a:extLst>
              <a:ext uri="{FF2B5EF4-FFF2-40B4-BE49-F238E27FC236}">
                <a16:creationId xmlns:a16="http://schemas.microsoft.com/office/drawing/2014/main" id="{FA35B324-9940-4382-857D-9F38B9B5C265}"/>
              </a:ext>
            </a:extLst>
          </p:cNvPr>
          <p:cNvSpPr/>
          <p:nvPr/>
        </p:nvSpPr>
        <p:spPr>
          <a:xfrm>
            <a:off x="2726795" y="6123193"/>
            <a:ext cx="2037535" cy="369332"/>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「もしもの時」の備えに役立つ災害対策術をまとめた冊子を制作・寄贈　</a:t>
            </a:r>
            <a:endParaRPr lang="en-US" altLang="ja-JP" sz="900" dirty="0">
              <a:latin typeface="Meiryo UI" panose="020B0604030504040204" pitchFamily="50" charset="-128"/>
              <a:ea typeface="Meiryo UI" panose="020B0604030504040204" pitchFamily="50" charset="-128"/>
            </a:endParaRPr>
          </a:p>
        </p:txBody>
      </p:sp>
      <p:sp>
        <p:nvSpPr>
          <p:cNvPr id="48" name="正方形/長方形 47">
            <a:extLst>
              <a:ext uri="{FF2B5EF4-FFF2-40B4-BE49-F238E27FC236}">
                <a16:creationId xmlns:a16="http://schemas.microsoft.com/office/drawing/2014/main" id="{9BC41EB1-945A-4ED6-8E3C-E56366532FE6}"/>
              </a:ext>
            </a:extLst>
          </p:cNvPr>
          <p:cNvSpPr/>
          <p:nvPr/>
        </p:nvSpPr>
        <p:spPr>
          <a:xfrm>
            <a:off x="4928133" y="4894397"/>
            <a:ext cx="1054150" cy="800219"/>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傘のシェアリングサービスの無料</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キャンペーンを通</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じた、プラスチック</a:t>
            </a:r>
            <a:endParaRPr lang="en-US" altLang="ja-JP" sz="900" dirty="0">
              <a:latin typeface="Meiryo UI" panose="020B0604030504040204" pitchFamily="50" charset="-128"/>
              <a:ea typeface="Meiryo UI" panose="020B0604030504040204" pitchFamily="50" charset="-128"/>
            </a:endParaRPr>
          </a:p>
          <a:p>
            <a:r>
              <a:rPr lang="ja-JP" altLang="en-US" sz="900" spc="-70" dirty="0">
                <a:latin typeface="Meiryo UI" panose="020B0604030504040204" pitchFamily="50" charset="-128"/>
                <a:ea typeface="Meiryo UI" panose="020B0604030504040204" pitchFamily="50" charset="-128"/>
              </a:rPr>
              <a:t>ごみ削減への協力</a:t>
            </a:r>
            <a:r>
              <a:rPr lang="ja-JP" altLang="en-US" sz="9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a:t>
            </a:r>
          </a:p>
        </p:txBody>
      </p:sp>
      <p:graphicFrame>
        <p:nvGraphicFramePr>
          <p:cNvPr id="3" name="図表 2">
            <a:extLst>
              <a:ext uri="{FF2B5EF4-FFF2-40B4-BE49-F238E27FC236}">
                <a16:creationId xmlns:a16="http://schemas.microsoft.com/office/drawing/2014/main" id="{BAEAF3B9-92A6-46AD-A44C-92AA2DBB3D05}"/>
              </a:ext>
            </a:extLst>
          </p:cNvPr>
          <p:cNvGraphicFramePr/>
          <p:nvPr/>
        </p:nvGraphicFramePr>
        <p:xfrm>
          <a:off x="7833856" y="5329335"/>
          <a:ext cx="1352981" cy="8822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 name="角丸四角形 48"/>
          <p:cNvSpPr/>
          <p:nvPr/>
        </p:nvSpPr>
        <p:spPr>
          <a:xfrm>
            <a:off x="573431" y="4165424"/>
            <a:ext cx="1731763" cy="230302"/>
          </a:xfrm>
          <a:prstGeom prst="roundRect">
            <a:avLst>
              <a:gd name="adj" fmla="val 14009"/>
            </a:avLst>
          </a:prstGeom>
          <a:solidFill>
            <a:srgbClr val="33996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年度の取組み事例</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角丸四角形 51"/>
          <p:cNvSpPr/>
          <p:nvPr/>
        </p:nvSpPr>
        <p:spPr>
          <a:xfrm>
            <a:off x="4721579" y="1138408"/>
            <a:ext cx="1182817" cy="230302"/>
          </a:xfrm>
          <a:prstGeom prst="roundRect">
            <a:avLst>
              <a:gd name="adj" fmla="val 14009"/>
            </a:avLst>
          </a:prstGeom>
          <a:solidFill>
            <a:srgbClr val="33996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取組み効果</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角丸四角形 53"/>
          <p:cNvSpPr/>
          <p:nvPr/>
        </p:nvSpPr>
        <p:spPr>
          <a:xfrm>
            <a:off x="578785" y="4464115"/>
            <a:ext cx="1832975" cy="216000"/>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子ども・教育</a:t>
            </a:r>
            <a:endParaRPr kumimoji="1"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角丸四角形 58"/>
          <p:cNvSpPr/>
          <p:nvPr/>
        </p:nvSpPr>
        <p:spPr>
          <a:xfrm>
            <a:off x="2676714" y="4453944"/>
            <a:ext cx="1836000" cy="216000"/>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4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健　康</a:t>
            </a:r>
            <a:endParaRPr kumimoji="1"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角丸四角形 59"/>
          <p:cNvSpPr/>
          <p:nvPr/>
        </p:nvSpPr>
        <p:spPr>
          <a:xfrm>
            <a:off x="6970351" y="4453944"/>
            <a:ext cx="1836000" cy="216000"/>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福　祉</a:t>
            </a:r>
            <a:endParaRPr kumimoji="1"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 name="角丸四角形 60"/>
          <p:cNvSpPr/>
          <p:nvPr/>
        </p:nvSpPr>
        <p:spPr>
          <a:xfrm>
            <a:off x="4916272" y="4463052"/>
            <a:ext cx="1836000" cy="216000"/>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環　境</a:t>
            </a:r>
            <a:endParaRPr kumimoji="1"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角丸四角形 61"/>
          <p:cNvSpPr/>
          <p:nvPr/>
        </p:nvSpPr>
        <p:spPr>
          <a:xfrm>
            <a:off x="566555" y="5688334"/>
            <a:ext cx="1832975" cy="216000"/>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ダイバーシティ</a:t>
            </a:r>
            <a:endParaRPr kumimoji="1"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角丸四角形 62"/>
          <p:cNvSpPr/>
          <p:nvPr/>
        </p:nvSpPr>
        <p:spPr>
          <a:xfrm>
            <a:off x="2708848" y="5692862"/>
            <a:ext cx="1836000" cy="216000"/>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安全・安心</a:t>
            </a:r>
            <a:endParaRPr kumimoji="1"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角丸四角形 63"/>
          <p:cNvSpPr/>
          <p:nvPr/>
        </p:nvSpPr>
        <p:spPr>
          <a:xfrm>
            <a:off x="4916272" y="5696525"/>
            <a:ext cx="1836000" cy="216000"/>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kumimoji="1"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地域活性化</a:t>
            </a:r>
          </a:p>
        </p:txBody>
      </p:sp>
      <p:sp>
        <p:nvSpPr>
          <p:cNvPr id="35" name="正方形/長方形 34">
            <a:extLst>
              <a:ext uri="{FF2B5EF4-FFF2-40B4-BE49-F238E27FC236}">
                <a16:creationId xmlns:a16="http://schemas.microsoft.com/office/drawing/2014/main" id="{47DC3DA3-F601-4374-B69D-564067A59D4A}"/>
              </a:ext>
            </a:extLst>
          </p:cNvPr>
          <p:cNvSpPr/>
          <p:nvPr/>
        </p:nvSpPr>
        <p:spPr>
          <a:xfrm>
            <a:off x="4931793" y="6115951"/>
            <a:ext cx="2274105" cy="507831"/>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大阪産（もん）を使用した各社のオリジナル商品（カレー、パン、飲食店でのメニュー等）の開発・販売</a:t>
            </a:r>
            <a:endParaRPr lang="en-US" altLang="ja-JP" sz="9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9060" y="1366353"/>
            <a:ext cx="3834117" cy="2712723"/>
          </a:xfrm>
          <a:prstGeom prst="rect">
            <a:avLst/>
          </a:prstGeom>
        </p:spPr>
      </p:pic>
      <p:pic>
        <p:nvPicPr>
          <p:cNvPr id="12" name="図 11"/>
          <p:cNvPicPr>
            <a:picLocks noChangeAspect="1"/>
          </p:cNvPicPr>
          <p:nvPr/>
        </p:nvPicPr>
        <p:blipFill rotWithShape="1">
          <a:blip r:embed="rId9" cstate="print">
            <a:extLst>
              <a:ext uri="{28A0092B-C50C-407E-A947-70E740481C1C}">
                <a14:useLocalDpi xmlns:a14="http://schemas.microsoft.com/office/drawing/2010/main" val="0"/>
              </a:ext>
            </a:extLst>
          </a:blip>
          <a:srcRect l="4921" t="-532" r="1564" b="28072"/>
          <a:stretch/>
        </p:blipFill>
        <p:spPr>
          <a:xfrm>
            <a:off x="3621667" y="4977649"/>
            <a:ext cx="1105277" cy="615325"/>
          </a:xfrm>
          <a:prstGeom prst="rect">
            <a:avLst/>
          </a:prstGeom>
        </p:spPr>
      </p:pic>
      <p:pic>
        <p:nvPicPr>
          <p:cNvPr id="14" name="図 13"/>
          <p:cNvPicPr>
            <a:picLocks noChangeAspect="1"/>
          </p:cNvPicPr>
          <p:nvPr/>
        </p:nvPicPr>
        <p:blipFill rotWithShape="1">
          <a:blip r:embed="rId10" cstate="print">
            <a:extLst>
              <a:ext uri="{28A0092B-C50C-407E-A947-70E740481C1C}">
                <a14:useLocalDpi xmlns:a14="http://schemas.microsoft.com/office/drawing/2010/main" val="0"/>
              </a:ext>
            </a:extLst>
          </a:blip>
          <a:srcRect l="18401"/>
          <a:stretch/>
        </p:blipFill>
        <p:spPr>
          <a:xfrm>
            <a:off x="5904751" y="4959749"/>
            <a:ext cx="980804" cy="676088"/>
          </a:xfrm>
          <a:prstGeom prst="rect">
            <a:avLst/>
          </a:prstGeom>
        </p:spPr>
      </p:pic>
      <p:pic>
        <p:nvPicPr>
          <p:cNvPr id="17" name="図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77276" y="5067110"/>
            <a:ext cx="795234" cy="546758"/>
          </a:xfrm>
          <a:prstGeom prst="rect">
            <a:avLst/>
          </a:prstGeom>
        </p:spPr>
      </p:pic>
      <p:pic>
        <p:nvPicPr>
          <p:cNvPr id="18" name="図 17"/>
          <p:cNvPicPr>
            <a:picLocks noChangeAspect="1"/>
          </p:cNvPicPr>
          <p:nvPr/>
        </p:nvPicPr>
        <p:blipFill rotWithShape="1">
          <a:blip r:embed="rId12" cstate="print">
            <a:extLst>
              <a:ext uri="{28A0092B-C50C-407E-A947-70E740481C1C}">
                <a14:useLocalDpi xmlns:a14="http://schemas.microsoft.com/office/drawing/2010/main" val="0"/>
              </a:ext>
            </a:extLst>
          </a:blip>
          <a:srcRect t="11863" r="9060"/>
          <a:stretch/>
        </p:blipFill>
        <p:spPr>
          <a:xfrm>
            <a:off x="7103413" y="5657259"/>
            <a:ext cx="832148" cy="537665"/>
          </a:xfrm>
          <a:prstGeom prst="rect">
            <a:avLst/>
          </a:prstGeom>
        </p:spPr>
      </p:pic>
      <p:pic>
        <p:nvPicPr>
          <p:cNvPr id="19" name="図 18"/>
          <p:cNvPicPr>
            <a:picLocks noChangeAspect="1"/>
          </p:cNvPicPr>
          <p:nvPr/>
        </p:nvPicPr>
        <p:blipFill rotWithShape="1">
          <a:blip r:embed="rId13" cstate="print">
            <a:extLst>
              <a:ext uri="{28A0092B-C50C-407E-A947-70E740481C1C}">
                <a14:useLocalDpi xmlns:a14="http://schemas.microsoft.com/office/drawing/2010/main" val="0"/>
              </a:ext>
            </a:extLst>
          </a:blip>
          <a:srcRect t="12806"/>
          <a:stretch/>
        </p:blipFill>
        <p:spPr>
          <a:xfrm>
            <a:off x="7205898" y="6129299"/>
            <a:ext cx="911111" cy="469847"/>
          </a:xfrm>
          <a:prstGeom prst="rect">
            <a:avLst/>
          </a:prstGeom>
        </p:spPr>
      </p:pic>
      <p:sp>
        <p:nvSpPr>
          <p:cNvPr id="5" name="角丸四角形 4"/>
          <p:cNvSpPr/>
          <p:nvPr/>
        </p:nvSpPr>
        <p:spPr>
          <a:xfrm>
            <a:off x="1670858" y="2438890"/>
            <a:ext cx="845261" cy="548981"/>
          </a:xfrm>
          <a:prstGeom prst="roundRect">
            <a:avLst>
              <a:gd name="adj" fmla="val 6559"/>
            </a:avLst>
          </a:prstGeom>
          <a:solidFill>
            <a:srgbClr val="C1E4B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t" anchorCtr="0" forceAA="0" compatLnSpc="1">
            <a:prstTxWarp prst="textNoShape">
              <a:avLst/>
            </a:prstTxWarp>
            <a:noAutofit/>
          </a:bodyPr>
          <a:lstStyle/>
          <a:p>
            <a:pPr algn="ctr"/>
            <a:r>
              <a:rPr lang="ja-JP" altLang="en-US" sz="500" b="1" dirty="0">
                <a:solidFill>
                  <a:srgbClr val="25714B"/>
                </a:solidFill>
                <a:latin typeface="メイリオ" panose="020B0604030504040204" pitchFamily="50" charset="-128"/>
                <a:ea typeface="メイリオ" panose="020B0604030504040204" pitchFamily="50" charset="-128"/>
              </a:rPr>
              <a:t>一元的な窓口・相談機能</a:t>
            </a:r>
          </a:p>
          <a:p>
            <a:pPr algn="ctr"/>
            <a:r>
              <a:rPr lang="ja-JP" altLang="en-US" sz="500" b="1" spc="-40" dirty="0">
                <a:solidFill>
                  <a:srgbClr val="25714B"/>
                </a:solidFill>
                <a:latin typeface="メイリオ" panose="020B0604030504040204" pitchFamily="50" charset="-128"/>
                <a:ea typeface="メイリオ" panose="020B0604030504040204" pitchFamily="50" charset="-128"/>
              </a:rPr>
              <a:t>（コンシェルジュ的役割）</a:t>
            </a:r>
          </a:p>
          <a:p>
            <a:pPr algn="ctr">
              <a:lnSpc>
                <a:spcPts val="300"/>
              </a:lnSpc>
            </a:pPr>
            <a:endParaRPr lang="en-US" altLang="ja-JP" sz="400" dirty="0">
              <a:solidFill>
                <a:srgbClr val="25714B"/>
              </a:solidFill>
              <a:latin typeface="メイリオ" panose="020B0604030504040204" pitchFamily="50" charset="-128"/>
              <a:ea typeface="メイリオ" panose="020B0604030504040204" pitchFamily="50" charset="-128"/>
            </a:endParaRPr>
          </a:p>
          <a:p>
            <a:pPr algn="ctr"/>
            <a:r>
              <a:rPr lang="ja-JP" altLang="en-US" sz="450" spc="-30" dirty="0">
                <a:solidFill>
                  <a:srgbClr val="25714B"/>
                </a:solidFill>
                <a:latin typeface="メイリオ" panose="020B0604030504040204" pitchFamily="50" charset="-128"/>
                <a:ea typeface="メイリオ" panose="020B0604030504040204" pitchFamily="50" charset="-128"/>
              </a:rPr>
              <a:t>企業・大学からアプローチがあれば、その思いを十分に聞き取り、スピーディに対応します。</a:t>
            </a:r>
          </a:p>
        </p:txBody>
      </p:sp>
      <p:sp>
        <p:nvSpPr>
          <p:cNvPr id="44" name="角丸四角形 43"/>
          <p:cNvSpPr/>
          <p:nvPr/>
        </p:nvSpPr>
        <p:spPr>
          <a:xfrm>
            <a:off x="2552288" y="2438890"/>
            <a:ext cx="824438" cy="548981"/>
          </a:xfrm>
          <a:prstGeom prst="roundRect">
            <a:avLst>
              <a:gd name="adj" fmla="val 6559"/>
            </a:avLst>
          </a:prstGeom>
          <a:solidFill>
            <a:srgbClr val="C1E4B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t" anchorCtr="0" forceAA="0" compatLnSpc="1">
            <a:prstTxWarp prst="textNoShape">
              <a:avLst/>
            </a:prstTxWarp>
            <a:noAutofit/>
          </a:bodyPr>
          <a:lstStyle/>
          <a:p>
            <a:r>
              <a:rPr lang="ja-JP" altLang="en-US" sz="500" b="1" dirty="0">
                <a:solidFill>
                  <a:srgbClr val="25714B"/>
                </a:solidFill>
                <a:latin typeface="メイリオ" panose="020B0604030504040204" pitchFamily="50" charset="-128"/>
                <a:ea typeface="メイリオ" panose="020B0604030504040204" pitchFamily="50" charset="-128"/>
              </a:rPr>
              <a:t>バックアップ機能</a:t>
            </a:r>
            <a:endParaRPr lang="en-US" altLang="ja-JP" sz="500" b="1" dirty="0">
              <a:solidFill>
                <a:srgbClr val="25714B"/>
              </a:solidFill>
              <a:latin typeface="メイリオ" panose="020B0604030504040204" pitchFamily="50" charset="-128"/>
              <a:ea typeface="メイリオ" panose="020B0604030504040204" pitchFamily="50" charset="-128"/>
            </a:endParaRPr>
          </a:p>
          <a:p>
            <a:r>
              <a:rPr lang="ja-JP" altLang="en-US" sz="500" b="1" spc="-60" dirty="0">
                <a:solidFill>
                  <a:srgbClr val="25714B"/>
                </a:solidFill>
                <a:latin typeface="メイリオ" panose="020B0604030504040204" pitchFamily="50" charset="-128"/>
                <a:ea typeface="メイリオ" panose="020B0604030504040204" pitchFamily="50" charset="-128"/>
              </a:rPr>
              <a:t>（コーディネーター的役割）</a:t>
            </a:r>
            <a:endParaRPr lang="en-US" altLang="ja-JP" sz="400" b="1" spc="-60" dirty="0">
              <a:solidFill>
                <a:srgbClr val="25714B"/>
              </a:solidFill>
              <a:latin typeface="メイリオ" panose="020B0604030504040204" pitchFamily="50" charset="-128"/>
              <a:ea typeface="メイリオ" panose="020B0604030504040204" pitchFamily="50" charset="-128"/>
            </a:endParaRPr>
          </a:p>
          <a:p>
            <a:pPr>
              <a:lnSpc>
                <a:spcPts val="300"/>
              </a:lnSpc>
            </a:pPr>
            <a:endParaRPr lang="en-US" altLang="ja-JP" sz="450" spc="-40" dirty="0">
              <a:solidFill>
                <a:srgbClr val="25714B"/>
              </a:solidFill>
              <a:latin typeface="メイリオ" panose="020B0604030504040204" pitchFamily="50" charset="-128"/>
              <a:ea typeface="メイリオ" panose="020B0604030504040204" pitchFamily="50" charset="-128"/>
            </a:endParaRPr>
          </a:p>
          <a:p>
            <a:r>
              <a:rPr lang="ja-JP" altLang="en-US" sz="450" spc="-40" dirty="0">
                <a:solidFill>
                  <a:srgbClr val="25714B"/>
                </a:solidFill>
                <a:latin typeface="メイリオ" panose="020B0604030504040204" pitchFamily="50" charset="-128"/>
                <a:ea typeface="メイリオ" panose="020B0604030504040204" pitchFamily="50" charset="-128"/>
              </a:rPr>
              <a:t>府と企業・大学との連携をコーディネートするだけでなく、府庁内からの提案も企業・大学に適切につないでいきます。</a:t>
            </a:r>
          </a:p>
        </p:txBody>
      </p:sp>
      <p:sp>
        <p:nvSpPr>
          <p:cNvPr id="6" name="角丸四角形 5"/>
          <p:cNvSpPr/>
          <p:nvPr/>
        </p:nvSpPr>
        <p:spPr>
          <a:xfrm>
            <a:off x="815003" y="2209667"/>
            <a:ext cx="720000" cy="250900"/>
          </a:xfrm>
          <a:prstGeom prst="roundRect">
            <a:avLst>
              <a:gd name="adj" fmla="val 27520"/>
            </a:avLst>
          </a:prstGeom>
          <a:solidFill>
            <a:schemeClr val="bg1"/>
          </a:solidFill>
          <a:ln w="3175">
            <a:solidFill>
              <a:srgbClr val="0066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kumimoji="1" lang="ja-JP" altLang="en-US" sz="450" spc="-40" dirty="0">
                <a:solidFill>
                  <a:srgbClr val="006664"/>
                </a:solidFill>
                <a:latin typeface="メイリオ" panose="020B0604030504040204" pitchFamily="50" charset="-128"/>
                <a:ea typeface="メイリオ" panose="020B0604030504040204" pitchFamily="50" charset="-128"/>
              </a:rPr>
              <a:t>府の担当部局が分からなくても、デスクに相談できる</a:t>
            </a:r>
            <a:r>
              <a:rPr kumimoji="1" lang="en-US" altLang="ja-JP" sz="450" spc="-40" dirty="0">
                <a:solidFill>
                  <a:srgbClr val="006664"/>
                </a:solidFill>
                <a:latin typeface="メイリオ" panose="020B0604030504040204" pitchFamily="50" charset="-128"/>
                <a:ea typeface="メイリオ" panose="020B0604030504040204" pitchFamily="50" charset="-128"/>
              </a:rPr>
              <a:t>!</a:t>
            </a:r>
            <a:endParaRPr kumimoji="1" lang="ja-JP" altLang="en-US" sz="450" spc="-40" dirty="0">
              <a:solidFill>
                <a:srgbClr val="006664"/>
              </a:solidFill>
              <a:latin typeface="メイリオ" panose="020B0604030504040204" pitchFamily="50" charset="-128"/>
              <a:ea typeface="メイリオ" panose="020B0604030504040204" pitchFamily="50" charset="-128"/>
            </a:endParaRPr>
          </a:p>
        </p:txBody>
      </p:sp>
      <p:sp>
        <p:nvSpPr>
          <p:cNvPr id="45" name="角丸四角形 44"/>
          <p:cNvSpPr/>
          <p:nvPr/>
        </p:nvSpPr>
        <p:spPr>
          <a:xfrm>
            <a:off x="815003" y="2495500"/>
            <a:ext cx="720000" cy="328020"/>
          </a:xfrm>
          <a:prstGeom prst="roundRect">
            <a:avLst>
              <a:gd name="adj" fmla="val 19194"/>
            </a:avLst>
          </a:prstGeom>
          <a:solidFill>
            <a:schemeClr val="bg1"/>
          </a:solidFill>
          <a:ln w="3175">
            <a:solidFill>
              <a:srgbClr val="0066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r>
              <a:rPr kumimoji="1" lang="ja-JP" altLang="en-US" sz="450" spc="-40" dirty="0">
                <a:solidFill>
                  <a:srgbClr val="006664"/>
                </a:solidFill>
                <a:latin typeface="メイリオ" panose="020B0604030504040204" pitchFamily="50" charset="-128"/>
                <a:ea typeface="メイリオ" panose="020B0604030504040204" pitchFamily="50" charset="-128"/>
              </a:rPr>
              <a:t>スピード感を持って、適切に対応してくれる！</a:t>
            </a:r>
            <a:endParaRPr kumimoji="1" lang="en-US" altLang="ja-JP" sz="450" spc="-40" dirty="0">
              <a:solidFill>
                <a:srgbClr val="006664"/>
              </a:solidFill>
              <a:latin typeface="メイリオ" panose="020B0604030504040204" pitchFamily="50" charset="-128"/>
              <a:ea typeface="メイリオ" panose="020B0604030504040204" pitchFamily="50" charset="-128"/>
            </a:endParaRPr>
          </a:p>
          <a:p>
            <a:r>
              <a:rPr lang="ja-JP" altLang="en-US" sz="400" spc="-40" dirty="0">
                <a:solidFill>
                  <a:srgbClr val="006664"/>
                </a:solidFill>
                <a:latin typeface="メイリオ" panose="020B0604030504040204" pitchFamily="50" charset="-128"/>
                <a:ea typeface="メイリオ" panose="020B0604030504040204" pitchFamily="50" charset="-128"/>
              </a:rPr>
              <a:t>（たらい回しがない）</a:t>
            </a:r>
            <a:endParaRPr kumimoji="1" lang="ja-JP" altLang="en-US" sz="400" spc="-40" dirty="0">
              <a:solidFill>
                <a:srgbClr val="006664"/>
              </a:solidFill>
              <a:latin typeface="メイリオ" panose="020B0604030504040204" pitchFamily="50" charset="-128"/>
              <a:ea typeface="メイリオ" panose="020B0604030504040204" pitchFamily="50" charset="-128"/>
            </a:endParaRPr>
          </a:p>
        </p:txBody>
      </p:sp>
      <p:sp>
        <p:nvSpPr>
          <p:cNvPr id="46" name="角丸四角形 45"/>
          <p:cNvSpPr/>
          <p:nvPr/>
        </p:nvSpPr>
        <p:spPr>
          <a:xfrm>
            <a:off x="815003" y="2846905"/>
            <a:ext cx="720000" cy="154285"/>
          </a:xfrm>
          <a:prstGeom prst="roundRect">
            <a:avLst>
              <a:gd name="adj" fmla="val 21889"/>
            </a:avLst>
          </a:prstGeom>
          <a:solidFill>
            <a:schemeClr val="bg1"/>
          </a:solidFill>
          <a:ln w="3175">
            <a:solidFill>
              <a:srgbClr val="0066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kumimoji="1" lang="ja-JP" altLang="en-US" sz="450" spc="-70" dirty="0">
                <a:solidFill>
                  <a:srgbClr val="006664"/>
                </a:solidFill>
                <a:latin typeface="メイリオ" panose="020B0604030504040204" pitchFamily="50" charset="-128"/>
                <a:ea typeface="メイリオ" panose="020B0604030504040204" pitchFamily="50" charset="-128"/>
              </a:rPr>
              <a:t>対等な立場で</a:t>
            </a:r>
            <a:r>
              <a:rPr lang="ja-JP" altLang="en-US" sz="450" spc="-60" dirty="0">
                <a:solidFill>
                  <a:srgbClr val="006664"/>
                </a:solidFill>
                <a:latin typeface="メイリオ" panose="020B0604030504040204" pitchFamily="50" charset="-128"/>
                <a:ea typeface="メイリオ" panose="020B0604030504040204" pitchFamily="50" charset="-128"/>
              </a:rPr>
              <a:t>「</a:t>
            </a:r>
            <a:r>
              <a:rPr kumimoji="1" lang="ja-JP" altLang="en-US" sz="450" spc="-40" dirty="0">
                <a:solidFill>
                  <a:srgbClr val="006664"/>
                </a:solidFill>
                <a:latin typeface="メイリオ" panose="020B0604030504040204" pitchFamily="50" charset="-128"/>
                <a:ea typeface="メイリオ" panose="020B0604030504040204" pitchFamily="50" charset="-128"/>
              </a:rPr>
              <a:t>対話</a:t>
            </a:r>
            <a:r>
              <a:rPr kumimoji="1" lang="ja-JP" altLang="en-US" sz="450" spc="-200" dirty="0">
                <a:solidFill>
                  <a:srgbClr val="006664"/>
                </a:solidFill>
                <a:latin typeface="メイリオ" panose="020B0604030504040204" pitchFamily="50" charset="-128"/>
                <a:ea typeface="メイリオ" panose="020B0604030504040204" pitchFamily="50" charset="-128"/>
              </a:rPr>
              <a:t>」</a:t>
            </a:r>
            <a:r>
              <a:rPr kumimoji="1" lang="ja-JP" altLang="en-US" sz="450" spc="-70" dirty="0">
                <a:solidFill>
                  <a:srgbClr val="006664"/>
                </a:solidFill>
                <a:latin typeface="メイリオ" panose="020B0604030504040204" pitchFamily="50" charset="-128"/>
                <a:ea typeface="メイリオ" panose="020B0604030504040204" pitchFamily="50" charset="-128"/>
              </a:rPr>
              <a:t>がで</a:t>
            </a:r>
            <a:r>
              <a:rPr lang="ja-JP" altLang="en-US" sz="450" spc="-70" dirty="0">
                <a:solidFill>
                  <a:srgbClr val="006664"/>
                </a:solidFill>
                <a:latin typeface="メイリオ" panose="020B0604030504040204" pitchFamily="50" charset="-128"/>
                <a:ea typeface="メイリオ" panose="020B0604030504040204" pitchFamily="50" charset="-128"/>
              </a:rPr>
              <a:t>き</a:t>
            </a:r>
            <a:r>
              <a:rPr kumimoji="1" lang="ja-JP" altLang="en-US" sz="450" spc="-70" dirty="0">
                <a:solidFill>
                  <a:srgbClr val="006664"/>
                </a:solidFill>
                <a:latin typeface="メイリオ" panose="020B0604030504040204" pitchFamily="50" charset="-128"/>
                <a:ea typeface="メイリオ" panose="020B0604030504040204" pitchFamily="50" charset="-128"/>
              </a:rPr>
              <a:t>る</a:t>
            </a:r>
            <a:r>
              <a:rPr lang="en-US" altLang="ja-JP" sz="450" spc="-70" dirty="0">
                <a:solidFill>
                  <a:srgbClr val="006664"/>
                </a:solidFill>
                <a:latin typeface="メイリオ" panose="020B0604030504040204" pitchFamily="50" charset="-128"/>
                <a:ea typeface="メイリオ" panose="020B0604030504040204" pitchFamily="50" charset="-128"/>
              </a:rPr>
              <a:t>!</a:t>
            </a:r>
            <a:endParaRPr kumimoji="1" lang="ja-JP" altLang="en-US" sz="450" spc="-70" dirty="0">
              <a:solidFill>
                <a:srgbClr val="006664"/>
              </a:solidFill>
              <a:latin typeface="メイリオ" panose="020B0604030504040204" pitchFamily="50" charset="-128"/>
              <a:ea typeface="メイリオ" panose="020B0604030504040204" pitchFamily="50" charset="-128"/>
            </a:endParaRPr>
          </a:p>
        </p:txBody>
      </p:sp>
      <p:sp>
        <p:nvSpPr>
          <p:cNvPr id="51" name="角丸四角形 50"/>
          <p:cNvSpPr/>
          <p:nvPr/>
        </p:nvSpPr>
        <p:spPr>
          <a:xfrm>
            <a:off x="890262" y="3174647"/>
            <a:ext cx="834947" cy="368152"/>
          </a:xfrm>
          <a:prstGeom prst="roundRect">
            <a:avLst>
              <a:gd name="adj" fmla="val 0"/>
            </a:avLst>
          </a:prstGeom>
          <a:solidFill>
            <a:schemeClr val="bg1"/>
          </a:solidFill>
          <a:ln w="3175">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nSpc>
                <a:spcPts val="600"/>
              </a:lnSpc>
            </a:pPr>
            <a:r>
              <a:rPr kumimoji="1" lang="ja-JP" altLang="en-US" sz="450" spc="-50" dirty="0">
                <a:solidFill>
                  <a:srgbClr val="006664"/>
                </a:solidFill>
                <a:latin typeface="メイリオ" panose="020B0604030504040204" pitchFamily="50" charset="-128"/>
                <a:ea typeface="メイリオ" panose="020B0604030504040204" pitchFamily="50" charset="-128"/>
              </a:rPr>
              <a:t>○公的活動を通じた企業価値の向上</a:t>
            </a:r>
            <a:endParaRPr kumimoji="1" lang="en-US" altLang="ja-JP" sz="450" spc="-50" dirty="0">
              <a:solidFill>
                <a:srgbClr val="006664"/>
              </a:solidFill>
              <a:latin typeface="メイリオ" panose="020B0604030504040204" pitchFamily="50" charset="-128"/>
              <a:ea typeface="メイリオ" panose="020B0604030504040204" pitchFamily="50" charset="-128"/>
            </a:endParaRPr>
          </a:p>
          <a:p>
            <a:pPr>
              <a:lnSpc>
                <a:spcPts val="600"/>
              </a:lnSpc>
            </a:pPr>
            <a:r>
              <a:rPr lang="ja-JP" altLang="en-US" sz="450" spc="-50" dirty="0">
                <a:solidFill>
                  <a:srgbClr val="006664"/>
                </a:solidFill>
                <a:latin typeface="メイリオ" panose="020B0604030504040204" pitchFamily="50" charset="-128"/>
                <a:ea typeface="メイリオ" panose="020B0604030504040204" pitchFamily="50" charset="-128"/>
              </a:rPr>
              <a:t>○ビジネスチャンスの開拓</a:t>
            </a:r>
            <a:endParaRPr lang="en-US" altLang="ja-JP" sz="450" spc="-50" dirty="0">
              <a:solidFill>
                <a:srgbClr val="006664"/>
              </a:solidFill>
              <a:latin typeface="メイリオ" panose="020B0604030504040204" pitchFamily="50" charset="-128"/>
              <a:ea typeface="メイリオ" panose="020B0604030504040204" pitchFamily="50" charset="-128"/>
            </a:endParaRPr>
          </a:p>
          <a:p>
            <a:pPr>
              <a:lnSpc>
                <a:spcPts val="600"/>
              </a:lnSpc>
            </a:pPr>
            <a:r>
              <a:rPr kumimoji="1" lang="ja-JP" altLang="en-US" sz="450" spc="-50" dirty="0">
                <a:solidFill>
                  <a:srgbClr val="006664"/>
                </a:solidFill>
                <a:latin typeface="メイリオ" panose="020B0604030504040204" pitchFamily="50" charset="-128"/>
                <a:ea typeface="メイリオ" panose="020B0604030504040204" pitchFamily="50" charset="-128"/>
              </a:rPr>
              <a:t>○研究成果の実証、社会への還元</a:t>
            </a:r>
            <a:endParaRPr kumimoji="1" lang="en-US" altLang="ja-JP" sz="450" spc="-50" dirty="0">
              <a:solidFill>
                <a:srgbClr val="006664"/>
              </a:solidFill>
              <a:latin typeface="メイリオ" panose="020B0604030504040204" pitchFamily="50" charset="-128"/>
              <a:ea typeface="メイリオ" panose="020B0604030504040204" pitchFamily="50" charset="-128"/>
            </a:endParaRPr>
          </a:p>
          <a:p>
            <a:pPr>
              <a:lnSpc>
                <a:spcPts val="600"/>
              </a:lnSpc>
            </a:pPr>
            <a:r>
              <a:rPr lang="ja-JP" altLang="en-US" sz="450" spc="-50" dirty="0">
                <a:solidFill>
                  <a:srgbClr val="006664"/>
                </a:solidFill>
                <a:latin typeface="メイリオ" panose="020B0604030504040204" pitchFamily="50" charset="-128"/>
                <a:ea typeface="メイリオ" panose="020B0604030504040204" pitchFamily="50" charset="-128"/>
              </a:rPr>
              <a:t>○人材の育成</a:t>
            </a:r>
            <a:endParaRPr kumimoji="1" lang="ja-JP" altLang="en-US" sz="450" spc="-50" dirty="0">
              <a:solidFill>
                <a:srgbClr val="006664"/>
              </a:solidFill>
              <a:latin typeface="メイリオ" panose="020B0604030504040204" pitchFamily="50" charset="-128"/>
              <a:ea typeface="メイリオ" panose="020B0604030504040204" pitchFamily="50" charset="-128"/>
            </a:endParaRPr>
          </a:p>
        </p:txBody>
      </p:sp>
      <p:sp>
        <p:nvSpPr>
          <p:cNvPr id="55" name="角丸四角形 54"/>
          <p:cNvSpPr/>
          <p:nvPr/>
        </p:nvSpPr>
        <p:spPr>
          <a:xfrm>
            <a:off x="3556745" y="2215919"/>
            <a:ext cx="698400" cy="349200"/>
          </a:xfrm>
          <a:prstGeom prst="roundRect">
            <a:avLst>
              <a:gd name="adj" fmla="val 19194"/>
            </a:avLst>
          </a:prstGeom>
          <a:solidFill>
            <a:schemeClr val="bg1"/>
          </a:solidFill>
          <a:ln w="3175">
            <a:solidFill>
              <a:srgbClr val="0066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pPr>
              <a:lnSpc>
                <a:spcPts val="600"/>
              </a:lnSpc>
            </a:pPr>
            <a:r>
              <a:rPr lang="ja-JP" altLang="en-US" sz="400" spc="20" dirty="0">
                <a:solidFill>
                  <a:srgbClr val="006664"/>
                </a:solidFill>
                <a:latin typeface="メイリオ" panose="020B0604030504040204" pitchFamily="50" charset="-128"/>
                <a:ea typeface="メイリオ" panose="020B0604030504040204" pitchFamily="50" charset="-128"/>
              </a:rPr>
              <a:t>行政が特定企業・大学と連携するルールや相場感を府庁内で共有できる！</a:t>
            </a:r>
            <a:endParaRPr kumimoji="1" lang="ja-JP" altLang="en-US" sz="400" spc="20" dirty="0">
              <a:solidFill>
                <a:srgbClr val="006664"/>
              </a:solidFill>
              <a:latin typeface="メイリオ" panose="020B0604030504040204" pitchFamily="50" charset="-128"/>
              <a:ea typeface="メイリオ" panose="020B0604030504040204" pitchFamily="50" charset="-128"/>
            </a:endParaRPr>
          </a:p>
        </p:txBody>
      </p:sp>
      <p:sp>
        <p:nvSpPr>
          <p:cNvPr id="56" name="角丸四角形 55"/>
          <p:cNvSpPr/>
          <p:nvPr/>
        </p:nvSpPr>
        <p:spPr>
          <a:xfrm>
            <a:off x="3563375" y="2589570"/>
            <a:ext cx="698094" cy="347012"/>
          </a:xfrm>
          <a:prstGeom prst="roundRect">
            <a:avLst>
              <a:gd name="adj" fmla="val 17098"/>
            </a:avLst>
          </a:prstGeom>
          <a:solidFill>
            <a:schemeClr val="bg1"/>
          </a:solidFill>
          <a:ln w="3175">
            <a:solidFill>
              <a:srgbClr val="0066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r>
              <a:rPr kumimoji="1" lang="ja-JP" altLang="en-US" sz="400" spc="20" dirty="0">
                <a:solidFill>
                  <a:srgbClr val="006664"/>
                </a:solidFill>
                <a:latin typeface="メイリオ" panose="020B0604030504040204" pitchFamily="50" charset="-128"/>
                <a:ea typeface="メイリオ" panose="020B0604030504040204" pitchFamily="50" charset="-128"/>
              </a:rPr>
              <a:t>アイデアを実現可能とする</a:t>
            </a:r>
            <a:r>
              <a:rPr lang="ja-JP" altLang="en-US" sz="400" spc="20" dirty="0">
                <a:solidFill>
                  <a:srgbClr val="006664"/>
                </a:solidFill>
                <a:latin typeface="メイリオ" panose="020B0604030504040204" pitchFamily="50" charset="-128"/>
                <a:ea typeface="メイリオ" panose="020B0604030504040204" pitchFamily="50" charset="-128"/>
              </a:rPr>
              <a:t>上</a:t>
            </a:r>
            <a:r>
              <a:rPr kumimoji="1" lang="ja-JP" altLang="en-US" sz="400" spc="20" dirty="0">
                <a:solidFill>
                  <a:srgbClr val="006664"/>
                </a:solidFill>
                <a:latin typeface="メイリオ" panose="020B0604030504040204" pitchFamily="50" charset="-128"/>
                <a:ea typeface="メイリオ" panose="020B0604030504040204" pitchFamily="50" charset="-128"/>
              </a:rPr>
              <a:t>で参考となる情報が得られる！</a:t>
            </a:r>
          </a:p>
        </p:txBody>
      </p:sp>
      <p:sp>
        <p:nvSpPr>
          <p:cNvPr id="57" name="角丸四角形 56"/>
          <p:cNvSpPr/>
          <p:nvPr/>
        </p:nvSpPr>
        <p:spPr>
          <a:xfrm>
            <a:off x="3407255" y="3165542"/>
            <a:ext cx="714695" cy="368152"/>
          </a:xfrm>
          <a:prstGeom prst="roundRect">
            <a:avLst>
              <a:gd name="adj" fmla="val 0"/>
            </a:avLst>
          </a:prstGeom>
          <a:solidFill>
            <a:schemeClr val="bg1"/>
          </a:solidFill>
          <a:ln w="3175">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nSpc>
                <a:spcPts val="600"/>
              </a:lnSpc>
            </a:pPr>
            <a:r>
              <a:rPr kumimoji="1" lang="ja-JP" altLang="en-US" sz="500" dirty="0">
                <a:solidFill>
                  <a:srgbClr val="006664"/>
                </a:solidFill>
                <a:latin typeface="メイリオ" panose="020B0604030504040204" pitchFamily="50" charset="-128"/>
                <a:ea typeface="メイリオ" panose="020B0604030504040204" pitchFamily="50" charset="-128"/>
              </a:rPr>
              <a:t>○多様な資源の活用</a:t>
            </a:r>
            <a:endParaRPr kumimoji="1" lang="en-US" altLang="ja-JP" sz="500" dirty="0">
              <a:solidFill>
                <a:srgbClr val="006664"/>
              </a:solidFill>
              <a:latin typeface="メイリオ" panose="020B0604030504040204" pitchFamily="50" charset="-128"/>
              <a:ea typeface="メイリオ" panose="020B0604030504040204" pitchFamily="50" charset="-128"/>
            </a:endParaRPr>
          </a:p>
          <a:p>
            <a:pPr>
              <a:lnSpc>
                <a:spcPts val="600"/>
              </a:lnSpc>
            </a:pPr>
            <a:r>
              <a:rPr lang="ja-JP" altLang="en-US" sz="500" dirty="0">
                <a:solidFill>
                  <a:srgbClr val="006664"/>
                </a:solidFill>
                <a:latin typeface="メイリオ" panose="020B0604030504040204" pitchFamily="50" charset="-128"/>
                <a:ea typeface="メイリオ" panose="020B0604030504040204" pitchFamily="50" charset="-128"/>
              </a:rPr>
              <a:t>○府民サービスの向上</a:t>
            </a:r>
            <a:endParaRPr lang="en-US" altLang="ja-JP" sz="500" dirty="0">
              <a:solidFill>
                <a:srgbClr val="006664"/>
              </a:solidFill>
              <a:latin typeface="メイリオ" panose="020B0604030504040204" pitchFamily="50" charset="-128"/>
              <a:ea typeface="メイリオ" panose="020B0604030504040204" pitchFamily="50" charset="-128"/>
            </a:endParaRPr>
          </a:p>
          <a:p>
            <a:pPr>
              <a:lnSpc>
                <a:spcPts val="600"/>
              </a:lnSpc>
            </a:pPr>
            <a:r>
              <a:rPr kumimoji="1" lang="ja-JP" altLang="en-US" sz="500" dirty="0">
                <a:solidFill>
                  <a:srgbClr val="006664"/>
                </a:solidFill>
                <a:latin typeface="メイリオ" panose="020B0604030504040204" pitchFamily="50" charset="-128"/>
                <a:ea typeface="メイリオ" panose="020B0604030504040204" pitchFamily="50" charset="-128"/>
              </a:rPr>
              <a:t>○地域イメージの向上</a:t>
            </a:r>
          </a:p>
        </p:txBody>
      </p:sp>
      <p:sp>
        <p:nvSpPr>
          <p:cNvPr id="50" name="角丸四角形 49"/>
          <p:cNvSpPr/>
          <p:nvPr/>
        </p:nvSpPr>
        <p:spPr>
          <a:xfrm>
            <a:off x="573431" y="1133567"/>
            <a:ext cx="667669" cy="230302"/>
          </a:xfrm>
          <a:prstGeom prst="roundRect">
            <a:avLst>
              <a:gd name="adj" fmla="val 14009"/>
            </a:avLst>
          </a:prstGeom>
          <a:solidFill>
            <a:srgbClr val="33996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目　的</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905048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61303" y="323656"/>
            <a:ext cx="8839822" cy="626400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◆公民連携の推進（公民戦略連携デスクの取組み）（つづき）</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財務部 行政経営課</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lvl="0">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公民連携の新たな展開</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236599" y="-36385"/>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18</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8" name="正方形/長方形 27"/>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28</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テキスト ボックス 7"/>
          <p:cNvSpPr txBox="1"/>
          <p:nvPr/>
        </p:nvSpPr>
        <p:spPr>
          <a:xfrm>
            <a:off x="853235" y="3150477"/>
            <a:ext cx="7147870" cy="261610"/>
          </a:xfrm>
          <a:prstGeom prst="rect">
            <a:avLst/>
          </a:prstGeom>
          <a:noFill/>
        </p:spPr>
        <p:txBody>
          <a:bodyPr wrap="square" rtlCol="0">
            <a:spAutoFit/>
          </a:bodyPr>
          <a:lstStyle/>
          <a:p>
            <a:pPr>
              <a:defRPr/>
            </a:pPr>
            <a:r>
              <a:rPr lang="ja-JP" altLang="en-US" sz="1100" dirty="0">
                <a:solidFill>
                  <a:prstClr val="black"/>
                </a:solidFill>
                <a:latin typeface="メイリオ" panose="020B0604030504040204" pitchFamily="50" charset="-128"/>
                <a:ea typeface="メイリオ" panose="020B0604030504040204" pitchFamily="50" charset="-128"/>
              </a:rPr>
              <a:t>働き方改革や健康経営等に関する課題・情報を共有し、健康への機運醸成を図ることを目的に発足（</a:t>
            </a:r>
            <a:r>
              <a:rPr lang="en-US" altLang="ja-JP" sz="1100" dirty="0">
                <a:solidFill>
                  <a:prstClr val="black"/>
                </a:solidFill>
                <a:latin typeface="メイリオ" panose="020B0604030504040204" pitchFamily="50" charset="-128"/>
                <a:ea typeface="メイリオ" panose="020B0604030504040204" pitchFamily="50" charset="-128"/>
              </a:rPr>
              <a:t>H30.3</a:t>
            </a:r>
            <a:r>
              <a:rPr lang="ja-JP" altLang="en-US" sz="1100" dirty="0">
                <a:solidFill>
                  <a:prstClr val="black"/>
                </a:solidFill>
                <a:latin typeface="メイリオ" panose="020B0604030504040204" pitchFamily="50" charset="-128"/>
                <a:ea typeface="メイリオ" panose="020B0604030504040204" pitchFamily="50" charset="-128"/>
              </a:rPr>
              <a:t>）。</a:t>
            </a:r>
            <a:endParaRPr lang="en-US" altLang="ja-JP" sz="1100" dirty="0">
              <a:solidFill>
                <a:prstClr val="black"/>
              </a:solidFill>
              <a:latin typeface="メイリオ" panose="020B0604030504040204" pitchFamily="50" charset="-128"/>
              <a:ea typeface="メイリオ" panose="020B0604030504040204" pitchFamily="50" charset="-128"/>
            </a:endParaRPr>
          </a:p>
        </p:txBody>
      </p:sp>
      <p:sp>
        <p:nvSpPr>
          <p:cNvPr id="41" name="テキスト ボックス 40"/>
          <p:cNvSpPr txBox="1"/>
          <p:nvPr/>
        </p:nvSpPr>
        <p:spPr>
          <a:xfrm>
            <a:off x="695052" y="2901644"/>
            <a:ext cx="2263283" cy="276999"/>
          </a:xfrm>
          <a:prstGeom prst="rect">
            <a:avLst/>
          </a:prstGeom>
          <a:noFill/>
        </p:spPr>
        <p:txBody>
          <a:bodyPr wrap="square" rtlCol="0">
            <a:spAutoFit/>
          </a:bodyPr>
          <a:lstStyle/>
          <a:p>
            <a:pPr lvl="0">
              <a:defRPr/>
            </a:pPr>
            <a:r>
              <a:rPr lang="ja-JP" altLang="en-US" sz="1200" b="1" dirty="0">
                <a:latin typeface="メイリオ" panose="020B0604030504040204" pitchFamily="50" charset="-128"/>
                <a:ea typeface="メイリオ" panose="020B0604030504040204" pitchFamily="50" charset="-128"/>
                <a:cs typeface="Meiryo UI" panose="020B0604030504040204" pitchFamily="50" charset="-128"/>
              </a:rPr>
              <a:t>◇</a:t>
            </a:r>
            <a:r>
              <a:rPr lang="en-US" altLang="ja-JP" sz="1200" b="1" dirty="0">
                <a:latin typeface="メイリオ" panose="020B0604030504040204" pitchFamily="50" charset="-128"/>
                <a:ea typeface="メイリオ" panose="020B0604030504040204" pitchFamily="50" charset="-128"/>
                <a:cs typeface="Meiryo UI" panose="020B0604030504040204" pitchFamily="50" charset="-128"/>
              </a:rPr>
              <a:t>Well-Being</a:t>
            </a:r>
            <a:r>
              <a:rPr lang="ja-JP" altLang="en-US" sz="1200" b="1" dirty="0">
                <a:latin typeface="メイリオ" panose="020B0604030504040204" pitchFamily="50" charset="-128"/>
                <a:ea typeface="メイリオ" panose="020B0604030504040204" pitchFamily="50" charset="-128"/>
                <a:cs typeface="Meiryo UI" panose="020B0604030504040204" pitchFamily="50" charset="-128"/>
              </a:rPr>
              <a:t> </a:t>
            </a:r>
            <a:r>
              <a:rPr lang="en-US" altLang="ja-JP" sz="1200" b="1" dirty="0">
                <a:latin typeface="メイリオ" panose="020B0604030504040204" pitchFamily="50" charset="-128"/>
                <a:ea typeface="メイリオ" panose="020B0604030504040204" pitchFamily="50" charset="-128"/>
                <a:cs typeface="Meiryo UI" panose="020B0604030504040204" pitchFamily="50" charset="-128"/>
              </a:rPr>
              <a:t>OSAKA Lab</a:t>
            </a:r>
            <a:endPar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853235" y="1701033"/>
            <a:ext cx="7904229" cy="430887"/>
          </a:xfrm>
          <a:prstGeom prst="rect">
            <a:avLst/>
          </a:prstGeom>
          <a:noFill/>
          <a:ln>
            <a:noFill/>
            <a:prstDash val="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100" dirty="0">
                <a:latin typeface="メイリオ" panose="020B0604030504040204" pitchFamily="50" charset="-128"/>
                <a:ea typeface="メイリオ" panose="020B0604030504040204" pitchFamily="50" charset="-128"/>
              </a:rPr>
              <a:t>公民連携で解決すべき行政課題をテーマに設定し、府の現状や取組みを紹介するとともに、企業や市町村等、多様な参加者と共にワークショップを実施することで、「対話」から様々なアイデアを生み出す公民連携の新たな仕組み。</a:t>
            </a:r>
            <a:endPar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id="{0F570522-E91E-45BB-8D0A-73E4E1FA12D7}"/>
              </a:ext>
            </a:extLst>
          </p:cNvPr>
          <p:cNvGrpSpPr/>
          <p:nvPr/>
        </p:nvGrpSpPr>
        <p:grpSpPr>
          <a:xfrm>
            <a:off x="7176710" y="1962404"/>
            <a:ext cx="1783981" cy="1363378"/>
            <a:chOff x="6806209" y="2582767"/>
            <a:chExt cx="2510634" cy="1784352"/>
          </a:xfrm>
        </p:grpSpPr>
        <p:sp>
          <p:nvSpPr>
            <p:cNvPr id="2" name="楕円 1">
              <a:extLst>
                <a:ext uri="{FF2B5EF4-FFF2-40B4-BE49-F238E27FC236}">
                  <a16:creationId xmlns:a16="http://schemas.microsoft.com/office/drawing/2014/main" id="{3EAD97F6-8C02-494B-9291-CC55DB2CC1B5}"/>
                </a:ext>
              </a:extLst>
            </p:cNvPr>
            <p:cNvSpPr/>
            <p:nvPr/>
          </p:nvSpPr>
          <p:spPr>
            <a:xfrm>
              <a:off x="7666859" y="3717480"/>
              <a:ext cx="838266" cy="649639"/>
            </a:xfrm>
            <a:prstGeom prst="ellipse">
              <a:avLst/>
            </a:prstGeom>
            <a:solidFill>
              <a:schemeClr val="accent6">
                <a:lumMod val="40000"/>
                <a:lumOff val="60000"/>
              </a:schemeClr>
            </a:solidFill>
            <a:ln w="19050">
              <a:solidFill>
                <a:srgbClr val="FF33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kumimoji="1"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行政</a:t>
              </a:r>
            </a:p>
          </p:txBody>
        </p:sp>
        <p:sp>
          <p:nvSpPr>
            <p:cNvPr id="17" name="楕円 16">
              <a:extLst>
                <a:ext uri="{FF2B5EF4-FFF2-40B4-BE49-F238E27FC236}">
                  <a16:creationId xmlns:a16="http://schemas.microsoft.com/office/drawing/2014/main" id="{32F60D24-87C8-4E09-BDB8-97354795C599}"/>
                </a:ext>
              </a:extLst>
            </p:cNvPr>
            <p:cNvSpPr/>
            <p:nvPr/>
          </p:nvSpPr>
          <p:spPr>
            <a:xfrm>
              <a:off x="8464931" y="3024235"/>
              <a:ext cx="851912" cy="678945"/>
            </a:xfrm>
            <a:prstGeom prst="ellipse">
              <a:avLst/>
            </a:prstGeom>
            <a:solidFill>
              <a:schemeClr val="accent6">
                <a:lumMod val="40000"/>
                <a:lumOff val="60000"/>
              </a:schemeClr>
            </a:solidFill>
            <a:ln w="19050">
              <a:solidFill>
                <a:srgbClr val="FF33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大学</a:t>
              </a:r>
              <a:r>
                <a:rPr lang="en-US" altLang="ja-JP"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a:t>
              </a:r>
              <a:endParaRPr kumimoji="1"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楕円 18">
              <a:extLst>
                <a:ext uri="{FF2B5EF4-FFF2-40B4-BE49-F238E27FC236}">
                  <a16:creationId xmlns:a16="http://schemas.microsoft.com/office/drawing/2014/main" id="{15CC3A02-955C-4CB5-9995-9FADDDEF96ED}"/>
                </a:ext>
              </a:extLst>
            </p:cNvPr>
            <p:cNvSpPr/>
            <p:nvPr/>
          </p:nvSpPr>
          <p:spPr>
            <a:xfrm>
              <a:off x="6806209" y="3043912"/>
              <a:ext cx="851912" cy="678945"/>
            </a:xfrm>
            <a:prstGeom prst="ellipse">
              <a:avLst/>
            </a:prstGeom>
            <a:solidFill>
              <a:schemeClr val="accent6">
                <a:lumMod val="40000"/>
                <a:lumOff val="60000"/>
              </a:schemeClr>
            </a:solidFill>
            <a:ln w="19050">
              <a:solidFill>
                <a:srgbClr val="FF33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企業</a:t>
              </a:r>
              <a:r>
                <a:rPr lang="en-US" altLang="ja-JP"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a:t>
              </a:r>
              <a:endParaRPr kumimoji="1"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楕円 19">
              <a:extLst>
                <a:ext uri="{FF2B5EF4-FFF2-40B4-BE49-F238E27FC236}">
                  <a16:creationId xmlns:a16="http://schemas.microsoft.com/office/drawing/2014/main" id="{79E13DBE-1855-4C75-9834-3DDCCA639A8A}"/>
                </a:ext>
              </a:extLst>
            </p:cNvPr>
            <p:cNvSpPr/>
            <p:nvPr/>
          </p:nvSpPr>
          <p:spPr>
            <a:xfrm>
              <a:off x="7593387" y="2582767"/>
              <a:ext cx="851912" cy="678945"/>
            </a:xfrm>
            <a:prstGeom prst="ellipse">
              <a:avLst/>
            </a:prstGeom>
            <a:solidFill>
              <a:schemeClr val="accent6">
                <a:lumMod val="40000"/>
                <a:lumOff val="60000"/>
              </a:schemeClr>
            </a:solidFill>
            <a:ln w="19050">
              <a:solidFill>
                <a:srgbClr val="FF33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企業</a:t>
              </a:r>
              <a:r>
                <a:rPr lang="en-US" altLang="ja-JP"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a:t>
              </a:r>
              <a:endParaRPr kumimoji="1"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楕円 20">
              <a:extLst>
                <a:ext uri="{FF2B5EF4-FFF2-40B4-BE49-F238E27FC236}">
                  <a16:creationId xmlns:a16="http://schemas.microsoft.com/office/drawing/2014/main" id="{31430357-4027-4DEA-9975-2C2DD39C4210}"/>
                </a:ext>
              </a:extLst>
            </p:cNvPr>
            <p:cNvSpPr/>
            <p:nvPr/>
          </p:nvSpPr>
          <p:spPr>
            <a:xfrm>
              <a:off x="7578440" y="3171301"/>
              <a:ext cx="926685" cy="614523"/>
            </a:xfrm>
            <a:prstGeom prst="ellipse">
              <a:avLst/>
            </a:prstGeom>
            <a:solidFill>
              <a:srgbClr val="FFFF99"/>
            </a:solidFill>
            <a:ln w="19050">
              <a:solidFill>
                <a:srgbClr val="FF33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kumimoji="1" lang="ja-JP" altLang="en-US"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共通の</a:t>
              </a:r>
              <a:endParaRPr kumimoji="1" lang="en-US" altLang="ja-JP"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ビジョン</a:t>
              </a:r>
            </a:p>
          </p:txBody>
        </p:sp>
      </p:grpSp>
      <p:sp>
        <p:nvSpPr>
          <p:cNvPr id="10" name="楕円 9">
            <a:extLst>
              <a:ext uri="{FF2B5EF4-FFF2-40B4-BE49-F238E27FC236}">
                <a16:creationId xmlns:a16="http://schemas.microsoft.com/office/drawing/2014/main" id="{F1245BC3-6744-411F-BFD0-AA23F3EA24B1}"/>
              </a:ext>
            </a:extLst>
          </p:cNvPr>
          <p:cNvSpPr/>
          <p:nvPr/>
        </p:nvSpPr>
        <p:spPr>
          <a:xfrm>
            <a:off x="7331790" y="2162752"/>
            <a:ext cx="1478746" cy="965045"/>
          </a:xfrm>
          <a:prstGeom prst="ellipse">
            <a:avLst/>
          </a:prstGeom>
          <a:solidFill>
            <a:schemeClr val="accent1">
              <a:lumMod val="20000"/>
              <a:lumOff val="80000"/>
              <a:alpha val="4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endParaRPr kumimoji="1"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5" name="グループ化 24"/>
          <p:cNvGrpSpPr/>
          <p:nvPr/>
        </p:nvGrpSpPr>
        <p:grpSpPr>
          <a:xfrm>
            <a:off x="1007527" y="2123854"/>
            <a:ext cx="5520164" cy="658155"/>
            <a:chOff x="717021" y="1621392"/>
            <a:chExt cx="5520164" cy="646512"/>
          </a:xfrm>
        </p:grpSpPr>
        <p:sp>
          <p:nvSpPr>
            <p:cNvPr id="23" name="角丸四角形 22"/>
            <p:cNvSpPr/>
            <p:nvPr/>
          </p:nvSpPr>
          <p:spPr>
            <a:xfrm>
              <a:off x="717021" y="1621392"/>
              <a:ext cx="5520164" cy="646512"/>
            </a:xfrm>
            <a:prstGeom prst="roundRect">
              <a:avLst/>
            </a:prstGeom>
            <a:noFill/>
            <a:ln w="63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78A7C1E0-2C85-4778-9302-D158D60A57F1}"/>
                </a:ext>
              </a:extLst>
            </p:cNvPr>
            <p:cNvSpPr txBox="1"/>
            <p:nvPr/>
          </p:nvSpPr>
          <p:spPr>
            <a:xfrm>
              <a:off x="1170620" y="1986859"/>
              <a:ext cx="5046264" cy="209249"/>
            </a:xfrm>
            <a:prstGeom prst="rect">
              <a:avLst/>
            </a:prstGeom>
            <a:noFill/>
            <a:ln w="15875">
              <a:noFill/>
              <a:prstDash val="dash"/>
            </a:ln>
          </p:spPr>
          <p:txBody>
            <a:bodyPr wrap="square" rtlCol="0">
              <a:noAutofit/>
            </a:bodyPr>
            <a:lstStyle/>
            <a:p>
              <a:r>
                <a:rPr lang="en-US" altLang="ja-JP" sz="1050" u="sng" dirty="0">
                  <a:latin typeface="Meiryo UI" panose="020B0604030504040204" pitchFamily="50" charset="-128"/>
                  <a:ea typeface="Meiryo UI" panose="020B0604030504040204" pitchFamily="50" charset="-128"/>
                  <a:cs typeface="メイリオ" panose="020B0604030504040204" pitchFamily="50" charset="-128"/>
                </a:rPr>
                <a:t>Well‐Being OSAKA Lab </a:t>
              </a:r>
              <a:r>
                <a:rPr lang="ja-JP" altLang="en-US" sz="1050" u="sng" dirty="0">
                  <a:latin typeface="Meiryo UI" panose="020B0604030504040204" pitchFamily="50" charset="-128"/>
                  <a:ea typeface="Meiryo UI" panose="020B0604030504040204" pitchFamily="50" charset="-128"/>
                  <a:cs typeface="メイリオ" panose="020B0604030504040204" pitchFamily="50" charset="-128"/>
                </a:rPr>
                <a:t>の設立や、複数企業が連携したイベントやセミナー等の開催</a:t>
              </a:r>
              <a:endParaRPr kumimoji="1" lang="ja-JP" altLang="en-US" sz="1050" u="sng"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35" name="テキスト ボックス 34"/>
            <p:cNvSpPr txBox="1"/>
            <p:nvPr/>
          </p:nvSpPr>
          <p:spPr>
            <a:xfrm>
              <a:off x="724242" y="1661371"/>
              <a:ext cx="5357452" cy="408148"/>
            </a:xfrm>
            <a:prstGeom prst="rect">
              <a:avLst/>
            </a:prstGeom>
            <a:noFill/>
            <a:ln w="15875">
              <a:noFill/>
              <a:prstDash val="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H30</a:t>
              </a:r>
              <a:r>
                <a:rPr lang="ja-JP" altLang="en-US" sz="1050" dirty="0">
                  <a:latin typeface="Meiryo UI" panose="020B0604030504040204" pitchFamily="50" charset="-128"/>
                  <a:ea typeface="Meiryo UI" panose="020B0604030504040204" pitchFamily="50" charset="-128"/>
                </a:rPr>
                <a:t>年度～計</a:t>
              </a:r>
              <a:r>
                <a:rPr lang="en-US" altLang="ja-JP" sz="1050" dirty="0">
                  <a:latin typeface="Meiryo UI" panose="020B0604030504040204" pitchFamily="50" charset="-128"/>
                  <a:ea typeface="Meiryo UI" panose="020B0604030504040204" pitchFamily="50" charset="-128"/>
                </a:rPr>
                <a:t>6</a:t>
              </a:r>
              <a:r>
                <a:rPr lang="ja-JP" altLang="en-US" sz="1050" dirty="0">
                  <a:latin typeface="Meiryo UI" panose="020B0604030504040204" pitchFamily="50" charset="-128"/>
                  <a:ea typeface="Meiryo UI" panose="020B0604030504040204" pitchFamily="50" charset="-128"/>
                </a:rPr>
                <a:t>回開催</a:t>
              </a:r>
              <a:endParaRPr lang="en-US" altLang="ja-JP" sz="1050" dirty="0">
                <a:latin typeface="Meiryo UI" panose="020B0604030504040204" pitchFamily="50" charset="-128"/>
                <a:ea typeface="Meiryo UI" panose="020B0604030504040204" pitchFamily="50" charset="-128"/>
              </a:endParaRPr>
            </a:p>
            <a:p>
              <a:pPr>
                <a:defRPr/>
              </a:pPr>
              <a:r>
                <a:rPr lang="ja-JP" altLang="en-US" sz="1050" dirty="0">
                  <a:latin typeface="Meiryo UI" panose="020B0604030504040204" pitchFamily="50" charset="-128"/>
                  <a:ea typeface="Meiryo UI" panose="020B0604030504040204" pitchFamily="50" charset="-128"/>
                </a:rPr>
                <a:t>◆ テーマ：「健康」  、「子どもの貧困」、「環境」 、「障がい者雇用」、「スマートシティ」、「観光」　　　</a:t>
              </a:r>
              <a:r>
                <a:rPr lang="ja-JP" altLang="en-US"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000" b="0" i="0" u="none" strike="noStrike" kern="1200" cap="none" spc="0" normalizeH="0" baseline="0" noProof="0" dirty="0">
                <a:ln>
                  <a:noFill/>
                </a:ln>
                <a:effectLst/>
                <a:uLnTx/>
                <a:uFillTx/>
                <a:latin typeface="Calibri"/>
                <a:ea typeface="ＭＳ Ｐゴシック" panose="020B0600070205080204" pitchFamily="50" charset="-128"/>
              </a:endParaRPr>
            </a:p>
          </p:txBody>
        </p:sp>
      </p:grpSp>
      <p:sp>
        <p:nvSpPr>
          <p:cNvPr id="29" name="右矢印 28"/>
          <p:cNvSpPr/>
          <p:nvPr/>
        </p:nvSpPr>
        <p:spPr>
          <a:xfrm>
            <a:off x="1339229" y="2589060"/>
            <a:ext cx="153695" cy="83980"/>
          </a:xfrm>
          <a:prstGeom prst="rightArrow">
            <a:avLst/>
          </a:prstGeom>
          <a:solidFill>
            <a:schemeClr val="tx1">
              <a:lumMod val="50000"/>
              <a:lumOff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bg1">
                  <a:lumMod val="85000"/>
                </a:schemeClr>
              </a:solidFill>
              <a:latin typeface="Meiryo UI" panose="020B0604030504040204" pitchFamily="50" charset="-128"/>
              <a:ea typeface="Meiryo UI" panose="020B0604030504040204" pitchFamily="50" charset="-128"/>
            </a:endParaRPr>
          </a:p>
        </p:txBody>
      </p:sp>
      <p:sp>
        <p:nvSpPr>
          <p:cNvPr id="42" name="正方形/長方形 41">
            <a:extLst>
              <a:ext uri="{FF2B5EF4-FFF2-40B4-BE49-F238E27FC236}">
                <a16:creationId xmlns:a16="http://schemas.microsoft.com/office/drawing/2014/main" id="{1E6F85F8-2EE4-4FCC-BA8E-881E3E242783}"/>
              </a:ext>
            </a:extLst>
          </p:cNvPr>
          <p:cNvSpPr/>
          <p:nvPr/>
        </p:nvSpPr>
        <p:spPr>
          <a:xfrm>
            <a:off x="509041" y="1224239"/>
            <a:ext cx="2877711" cy="307777"/>
          </a:xfrm>
          <a:prstGeom prst="rect">
            <a:avLst/>
          </a:prstGeom>
        </p:spPr>
        <p:txBody>
          <a:bodyPr wrap="none">
            <a:spAutoFit/>
          </a:bodyPr>
          <a:lstStyle/>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■複数企業・大学との連携と協働</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テキスト ボックス 43">
            <a:extLst>
              <a:ext uri="{FF2B5EF4-FFF2-40B4-BE49-F238E27FC236}">
                <a16:creationId xmlns:a16="http://schemas.microsoft.com/office/drawing/2014/main" id="{CCA84426-D89E-4C63-A30D-4DABA2076974}"/>
              </a:ext>
            </a:extLst>
          </p:cNvPr>
          <p:cNvSpPr txBox="1"/>
          <p:nvPr/>
        </p:nvSpPr>
        <p:spPr>
          <a:xfrm>
            <a:off x="504710" y="4040201"/>
            <a:ext cx="3622423" cy="307777"/>
          </a:xfrm>
          <a:prstGeom prst="rect">
            <a:avLst/>
          </a:prstGeom>
          <a:noFill/>
        </p:spPr>
        <p:txBody>
          <a:bodyPr wrap="square" rtlCol="0">
            <a:spAutoFit/>
          </a:bodyPr>
          <a:lstStyle/>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■公民連携の取組みの市町村への拡大　</a:t>
            </a:r>
            <a:endPar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52" name="角丸四角形 42">
            <a:extLst>
              <a:ext uri="{FF2B5EF4-FFF2-40B4-BE49-F238E27FC236}">
                <a16:creationId xmlns:a16="http://schemas.microsoft.com/office/drawing/2014/main" id="{AB469BF9-05E8-4D9B-8305-B82EE17B6231}"/>
              </a:ext>
            </a:extLst>
          </p:cNvPr>
          <p:cNvSpPr/>
          <p:nvPr/>
        </p:nvSpPr>
        <p:spPr>
          <a:xfrm>
            <a:off x="889516" y="4223496"/>
            <a:ext cx="6869528" cy="378602"/>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公民連携の取組みを住民に近い市町村へ拡大することで、より幅広い社会課題の解決をめざす。</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角丸四角形 32">
            <a:extLst>
              <a:ext uri="{FF2B5EF4-FFF2-40B4-BE49-F238E27FC236}">
                <a16:creationId xmlns:a16="http://schemas.microsoft.com/office/drawing/2014/main" id="{2032BAC6-F4DD-48BA-9510-62F5AEF7494A}"/>
              </a:ext>
            </a:extLst>
          </p:cNvPr>
          <p:cNvSpPr/>
          <p:nvPr/>
        </p:nvSpPr>
        <p:spPr>
          <a:xfrm>
            <a:off x="3851920" y="4073755"/>
            <a:ext cx="978539" cy="182031"/>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ja-JP" altLang="en-US" sz="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を参照</a:t>
            </a:r>
            <a:endParaRPr lang="en-US" altLang="ja-JP" sz="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角丸四角形 22">
            <a:extLst>
              <a:ext uri="{FF2B5EF4-FFF2-40B4-BE49-F238E27FC236}">
                <a16:creationId xmlns:a16="http://schemas.microsoft.com/office/drawing/2014/main" id="{7B703B05-28D0-414F-AF9E-355D178B5CDD}"/>
              </a:ext>
            </a:extLst>
          </p:cNvPr>
          <p:cNvSpPr/>
          <p:nvPr/>
        </p:nvSpPr>
        <p:spPr>
          <a:xfrm>
            <a:off x="1041796" y="3412087"/>
            <a:ext cx="5503917" cy="445989"/>
          </a:xfrm>
          <a:prstGeom prst="roundRect">
            <a:avLst/>
          </a:prstGeom>
          <a:ln w="6350">
            <a:solidFill>
              <a:srgbClr val="00808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defRPr/>
            </a:pPr>
            <a:r>
              <a:rPr lang="ja-JP" altLang="en-US" sz="1050" dirty="0">
                <a:solidFill>
                  <a:schemeClr val="tx1"/>
                </a:solidFill>
                <a:latin typeface="Meiryo UI" panose="020B0604030504040204" pitchFamily="50" charset="-128"/>
                <a:ea typeface="Meiryo UI" panose="020B0604030504040204" pitchFamily="50" charset="-128"/>
              </a:rPr>
              <a:t> ◆ 自治体や企業等、</a:t>
            </a:r>
            <a:r>
              <a:rPr lang="en-US" altLang="ja-JP" sz="1050" dirty="0">
                <a:solidFill>
                  <a:schemeClr val="tx1"/>
                </a:solidFill>
                <a:latin typeface="Meiryo UI" panose="020B0604030504040204" pitchFamily="50" charset="-128"/>
                <a:ea typeface="Meiryo UI" panose="020B0604030504040204" pitchFamily="50" charset="-128"/>
              </a:rPr>
              <a:t>224</a:t>
            </a:r>
            <a:r>
              <a:rPr lang="ja-JP" altLang="en-US" sz="1050" dirty="0">
                <a:solidFill>
                  <a:schemeClr val="tx1"/>
                </a:solidFill>
                <a:latin typeface="Meiryo UI" panose="020B0604030504040204" pitchFamily="50" charset="-128"/>
                <a:ea typeface="Meiryo UI" panose="020B0604030504040204" pitchFamily="50" charset="-128"/>
              </a:rPr>
              <a:t>の団体が参画（</a:t>
            </a:r>
            <a:r>
              <a:rPr lang="en-US" altLang="ja-JP" sz="1050" dirty="0">
                <a:solidFill>
                  <a:schemeClr val="tx1"/>
                </a:solidFill>
                <a:latin typeface="Meiryo UI" panose="020B0604030504040204" pitchFamily="50" charset="-128"/>
                <a:ea typeface="Meiryo UI" panose="020B0604030504040204" pitchFamily="50" charset="-128"/>
              </a:rPr>
              <a:t>R4.1</a:t>
            </a:r>
            <a:r>
              <a:rPr lang="ja-JP" altLang="en-US" sz="1050" dirty="0">
                <a:solidFill>
                  <a:schemeClr val="tx1"/>
                </a:solidFill>
                <a:latin typeface="Meiryo UI" panose="020B0604030504040204" pitchFamily="50" charset="-128"/>
                <a:ea typeface="Meiryo UI" panose="020B0604030504040204" pitchFamily="50" charset="-128"/>
              </a:rPr>
              <a:t>時点）</a:t>
            </a:r>
            <a:endParaRPr lang="en-US" altLang="ja-JP" sz="1050" dirty="0">
              <a:solidFill>
                <a:schemeClr val="tx1"/>
              </a:solidFill>
              <a:latin typeface="Meiryo UI" panose="020B0604030504040204" pitchFamily="50" charset="-128"/>
              <a:ea typeface="Meiryo UI" panose="020B0604030504040204" pitchFamily="50" charset="-128"/>
            </a:endParaRPr>
          </a:p>
          <a:p>
            <a:pPr>
              <a:defRPr/>
            </a:pPr>
            <a:r>
              <a:rPr lang="en-US" altLang="ja-JP" sz="1050" dirty="0">
                <a:solidFill>
                  <a:schemeClr val="tx1"/>
                </a:solidFill>
                <a:latin typeface="Meiryo UI" panose="020B0604030504040204" pitchFamily="50" charset="-128"/>
                <a:ea typeface="Meiryo UI" panose="020B0604030504040204" pitchFamily="50" charset="-128"/>
              </a:rPr>
              <a:t> </a:t>
            </a:r>
            <a:r>
              <a:rPr lang="ja-JP" altLang="en-US" sz="1050" dirty="0">
                <a:solidFill>
                  <a:schemeClr val="tx1"/>
                </a:solidFill>
                <a:latin typeface="Meiryo UI" panose="020B0604030504040204" pitchFamily="50" charset="-128"/>
                <a:ea typeface="Meiryo UI" panose="020B0604030504040204" pitchFamily="50" charset="-128"/>
              </a:rPr>
              <a:t>◆ </a:t>
            </a:r>
            <a:r>
              <a:rPr lang="en-US" altLang="ja-JP" sz="1050" dirty="0">
                <a:solidFill>
                  <a:schemeClr val="tx1"/>
                </a:solidFill>
                <a:latin typeface="Meiryo UI" panose="020B0604030504040204" pitchFamily="50" charset="-128"/>
                <a:ea typeface="Meiryo UI" panose="020B0604030504040204" pitchFamily="50" charset="-128"/>
              </a:rPr>
              <a:t>HP</a:t>
            </a:r>
            <a:r>
              <a:rPr lang="ja-JP" altLang="en-US" sz="1050" dirty="0" err="1">
                <a:solidFill>
                  <a:schemeClr val="tx1"/>
                </a:solidFill>
                <a:latin typeface="Meiryo UI" panose="020B0604030504040204" pitchFamily="50" charset="-128"/>
                <a:ea typeface="Meiryo UI" panose="020B0604030504040204" pitchFamily="50" charset="-128"/>
              </a:rPr>
              <a:t>での</a:t>
            </a:r>
            <a:r>
              <a:rPr lang="ja-JP" altLang="en-US" sz="1050" dirty="0">
                <a:solidFill>
                  <a:schemeClr val="tx1"/>
                </a:solidFill>
                <a:latin typeface="Meiryo UI" panose="020B0604030504040204" pitchFamily="50" charset="-128"/>
                <a:ea typeface="Meiryo UI" panose="020B0604030504040204" pitchFamily="50" charset="-128"/>
              </a:rPr>
              <a:t>情報発信や、セミナーの開催など、各参画企業が主体となり取組みを推進</a:t>
            </a:r>
            <a:endParaRPr kumimoji="1" lang="ja-JP" altLang="en-US" sz="1050" b="1" dirty="0">
              <a:solidFill>
                <a:schemeClr val="tx1"/>
              </a:solidFill>
              <a:latin typeface="Meiryo UI" panose="020B0604030504040204" pitchFamily="50" charset="-128"/>
              <a:ea typeface="Meiryo UI" panose="020B0604030504040204" pitchFamily="50" charset="-128"/>
            </a:endParaRPr>
          </a:p>
        </p:txBody>
      </p:sp>
      <p:sp>
        <p:nvSpPr>
          <p:cNvPr id="60" name="正方形/長方形 59">
            <a:extLst>
              <a:ext uri="{FF2B5EF4-FFF2-40B4-BE49-F238E27FC236}">
                <a16:creationId xmlns:a16="http://schemas.microsoft.com/office/drawing/2014/main" id="{9C4BAFAE-5D61-4297-B87B-518DF2D4EA54}"/>
              </a:ext>
            </a:extLst>
          </p:cNvPr>
          <p:cNvSpPr/>
          <p:nvPr/>
        </p:nvSpPr>
        <p:spPr>
          <a:xfrm>
            <a:off x="504710" y="5319210"/>
            <a:ext cx="2698175" cy="307777"/>
          </a:xfrm>
          <a:prstGeom prst="rect">
            <a:avLst/>
          </a:prstGeom>
        </p:spPr>
        <p:txBody>
          <a:bodyPr wrap="none">
            <a:spAutoFit/>
          </a:bodyPr>
          <a:lstStyle/>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■グローバル企業との公民連携</a:t>
            </a:r>
            <a:endParaRPr kumimoji="1"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 name="テキスト ボックス 60">
            <a:extLst>
              <a:ext uri="{FF2B5EF4-FFF2-40B4-BE49-F238E27FC236}">
                <a16:creationId xmlns:a16="http://schemas.microsoft.com/office/drawing/2014/main" id="{DF11E531-6A19-4CC5-B04D-5E07CBEFEC60}"/>
              </a:ext>
            </a:extLst>
          </p:cNvPr>
          <p:cNvSpPr txBox="1"/>
          <p:nvPr/>
        </p:nvSpPr>
        <p:spPr>
          <a:xfrm>
            <a:off x="863564" y="5588073"/>
            <a:ext cx="8073060" cy="430887"/>
          </a:xfrm>
          <a:prstGeom prst="rect">
            <a:avLst/>
          </a:prstGeom>
          <a:noFill/>
          <a:ln>
            <a:noFill/>
            <a:prstDash val="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100" dirty="0">
                <a:solidFill>
                  <a:prstClr val="black"/>
                </a:solidFill>
                <a:latin typeface="メイリオ" panose="020B0604030504040204" pitchFamily="50" charset="-128"/>
                <a:ea typeface="メイリオ" panose="020B0604030504040204" pitchFamily="50" charset="-128"/>
              </a:rPr>
              <a:t>外資系企業との連携を通じて、環境や人材育成等、持続可能な社会の実現に向けた取組みを進めている。 </a:t>
            </a:r>
          </a:p>
          <a:p>
            <a:pPr>
              <a:defRPr/>
            </a:pPr>
            <a:r>
              <a:rPr lang="ja-JP" altLang="en-US" sz="1100" dirty="0">
                <a:solidFill>
                  <a:prstClr val="black"/>
                </a:solidFill>
                <a:latin typeface="メイリオ" panose="020B0604030504040204" pitchFamily="50" charset="-128"/>
                <a:ea typeface="メイリオ" panose="020B0604030504040204" pitchFamily="50" charset="-128"/>
              </a:rPr>
              <a:t>引き続き、様々なステークホルダーと共に連携の幅を広げ、大阪ならではの公民連携を世界に発信。</a:t>
            </a:r>
          </a:p>
        </p:txBody>
      </p:sp>
      <p:sp>
        <p:nvSpPr>
          <p:cNvPr id="63" name="角丸四角形 22">
            <a:extLst>
              <a:ext uri="{FF2B5EF4-FFF2-40B4-BE49-F238E27FC236}">
                <a16:creationId xmlns:a16="http://schemas.microsoft.com/office/drawing/2014/main" id="{5059FD90-33FB-40B4-8110-F2763B969572}"/>
              </a:ext>
            </a:extLst>
          </p:cNvPr>
          <p:cNvSpPr/>
          <p:nvPr/>
        </p:nvSpPr>
        <p:spPr>
          <a:xfrm>
            <a:off x="1031646" y="6003778"/>
            <a:ext cx="7323702" cy="463039"/>
          </a:xfrm>
          <a:prstGeom prst="roundRect">
            <a:avLst/>
          </a:prstGeom>
          <a:noFill/>
          <a:ln w="63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r>
              <a:rPr lang="ja-JP" altLang="en-US" sz="1050" b="1" dirty="0">
                <a:solidFill>
                  <a:schemeClr val="tx1"/>
                </a:solidFill>
                <a:latin typeface="Meiryo UI" panose="020B0604030504040204" pitchFamily="50" charset="-128"/>
                <a:ea typeface="Meiryo UI" panose="020B0604030504040204" pitchFamily="50" charset="-128"/>
              </a:rPr>
              <a:t>◆ 包括連携協定を締結している外資系企業</a:t>
            </a:r>
            <a:endParaRPr lang="ja-JP" altLang="en-US" sz="1050" dirty="0">
              <a:solidFill>
                <a:schemeClr val="tx1"/>
              </a:solidFill>
              <a:latin typeface="Meiryo UI" panose="020B0604030504040204" pitchFamily="50" charset="-128"/>
              <a:ea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rPr>
              <a:t>　　ネスレ日本株式会社、フェイスブックジャパン株式会社、合同会社ユー・エス・ジェイ、アストラゼネカ株式会社、</a:t>
            </a:r>
            <a:r>
              <a:rPr lang="en-US" altLang="ja-JP" sz="1050" dirty="0">
                <a:solidFill>
                  <a:schemeClr val="tx1"/>
                </a:solidFill>
                <a:latin typeface="Meiryo UI" panose="020B0604030504040204" pitchFamily="50" charset="-128"/>
                <a:ea typeface="Meiryo UI" panose="020B0604030504040204" pitchFamily="50" charset="-128"/>
              </a:rPr>
              <a:t>SAP</a:t>
            </a:r>
            <a:r>
              <a:rPr lang="ja-JP" altLang="en-US" sz="1050" dirty="0">
                <a:solidFill>
                  <a:schemeClr val="tx1"/>
                </a:solidFill>
                <a:latin typeface="Meiryo UI" panose="020B0604030504040204" pitchFamily="50" charset="-128"/>
                <a:ea typeface="Meiryo UI" panose="020B0604030504040204" pitchFamily="50" charset="-128"/>
              </a:rPr>
              <a:t>ジャパン株式会社</a:t>
            </a:r>
          </a:p>
        </p:txBody>
      </p:sp>
      <p:sp>
        <p:nvSpPr>
          <p:cNvPr id="43" name="角丸四角形 42"/>
          <p:cNvSpPr/>
          <p:nvPr/>
        </p:nvSpPr>
        <p:spPr>
          <a:xfrm>
            <a:off x="1031646" y="4531273"/>
            <a:ext cx="5524218" cy="587094"/>
          </a:xfrm>
          <a:prstGeom prst="roundRect">
            <a:avLst>
              <a:gd name="adj" fmla="val 21685"/>
            </a:avLst>
          </a:prstGeom>
          <a:ln w="635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lvl="0"/>
            <a:r>
              <a:rPr lang="ja-JP" altLang="en-US" sz="1050" dirty="0">
                <a:solidFill>
                  <a:schemeClr val="tx1"/>
                </a:solidFill>
                <a:latin typeface="Meiryo UI" panose="020B0604030504040204" pitchFamily="50" charset="-128"/>
                <a:ea typeface="Meiryo UI" panose="020B0604030504040204" pitchFamily="50" charset="-128"/>
              </a:rPr>
              <a:t>◆ 大阪府・市町村公民連携推進協議会の設立（</a:t>
            </a:r>
            <a:r>
              <a:rPr lang="en-US" altLang="ja-JP" sz="1050" dirty="0">
                <a:solidFill>
                  <a:schemeClr val="tx1"/>
                </a:solidFill>
                <a:latin typeface="Meiryo UI" panose="020B0604030504040204" pitchFamily="50" charset="-128"/>
                <a:ea typeface="Meiryo UI" panose="020B0604030504040204" pitchFamily="50" charset="-128"/>
              </a:rPr>
              <a:t>R3.9</a:t>
            </a:r>
            <a:r>
              <a:rPr lang="ja-JP" altLang="en-US" sz="1050" dirty="0">
                <a:solidFill>
                  <a:schemeClr val="tx1"/>
                </a:solidFill>
                <a:latin typeface="Meiryo UI" panose="020B0604030504040204" pitchFamily="50" charset="-128"/>
                <a:ea typeface="Meiryo UI" panose="020B0604030504040204" pitchFamily="50" charset="-128"/>
              </a:rPr>
              <a:t>）</a:t>
            </a:r>
          </a:p>
          <a:p>
            <a:r>
              <a:rPr lang="ja-JP" altLang="en-US" sz="1050" dirty="0">
                <a:solidFill>
                  <a:schemeClr val="tx1"/>
                </a:solidFill>
                <a:latin typeface="Meiryo UI" panose="020B0604030504040204" pitchFamily="50" charset="-128"/>
                <a:ea typeface="Meiryo UI" panose="020B0604030504040204" pitchFamily="50" charset="-128"/>
              </a:rPr>
              <a:t>◆ 市町村における公民連携推進への支援</a:t>
            </a:r>
            <a:endParaRPr lang="en-US" altLang="ja-JP" sz="1050" dirty="0">
              <a:solidFill>
                <a:schemeClr val="tx1"/>
              </a:solidFill>
              <a:latin typeface="Meiryo UI" panose="020B0604030504040204" pitchFamily="50" charset="-128"/>
              <a:ea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rPr>
              <a:t>◆ 企業や市町村との公民連携のプラットフォーム「</a:t>
            </a:r>
            <a:r>
              <a:rPr lang="en-US" altLang="ja-JP" sz="1050" dirty="0">
                <a:solidFill>
                  <a:schemeClr val="tx1"/>
                </a:solidFill>
                <a:latin typeface="Meiryo UI" panose="020B0604030504040204" pitchFamily="50" charset="-128"/>
                <a:ea typeface="Meiryo UI" panose="020B0604030504040204" pitchFamily="50" charset="-128"/>
              </a:rPr>
              <a:t>OSAKA</a:t>
            </a:r>
            <a:r>
              <a:rPr lang="ja-JP" altLang="en-US" sz="1050" dirty="0">
                <a:solidFill>
                  <a:schemeClr val="tx1"/>
                </a:solidFill>
                <a:latin typeface="Meiryo UI" panose="020B0604030504040204" pitchFamily="50" charset="-128"/>
                <a:ea typeface="Meiryo UI" panose="020B0604030504040204" pitchFamily="50" charset="-128"/>
              </a:rPr>
              <a:t> </a:t>
            </a:r>
            <a:r>
              <a:rPr lang="en-US" altLang="ja-JP" sz="1050" dirty="0">
                <a:solidFill>
                  <a:schemeClr val="tx1"/>
                </a:solidFill>
                <a:latin typeface="Meiryo UI" panose="020B0604030504040204" pitchFamily="50" charset="-128"/>
                <a:ea typeface="Meiryo UI" panose="020B0604030504040204" pitchFamily="50" charset="-128"/>
              </a:rPr>
              <a:t>MEIKAN</a:t>
            </a:r>
            <a:r>
              <a:rPr lang="ja-JP" altLang="en-US" sz="1050" dirty="0">
                <a:solidFill>
                  <a:schemeClr val="tx1"/>
                </a:solidFill>
                <a:latin typeface="Meiryo UI" panose="020B0604030504040204" pitchFamily="50" charset="-128"/>
                <a:ea typeface="Meiryo UI" panose="020B0604030504040204" pitchFamily="50" charset="-128"/>
              </a:rPr>
              <a:t>」での連携</a:t>
            </a:r>
            <a:endParaRPr lang="en-US" altLang="ja-JP" sz="1050" dirty="0">
              <a:solidFill>
                <a:schemeClr val="tx1"/>
              </a:solidFill>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695052" y="1493364"/>
            <a:ext cx="2263283" cy="276999"/>
          </a:xfrm>
          <a:prstGeom prst="rect">
            <a:avLst/>
          </a:prstGeom>
          <a:noFill/>
        </p:spPr>
        <p:txBody>
          <a:bodyPr wrap="square" rtlCol="0">
            <a:spAutoFit/>
          </a:bodyPr>
          <a:lstStyle/>
          <a:p>
            <a:pPr lvl="0">
              <a:defRPr/>
            </a:pPr>
            <a:r>
              <a:rPr lang="ja-JP" altLang="en-US" sz="1200" b="1" dirty="0">
                <a:latin typeface="メイリオ" panose="020B0604030504040204" pitchFamily="50" charset="-128"/>
                <a:ea typeface="メイリオ" panose="020B0604030504040204" pitchFamily="50" charset="-128"/>
                <a:cs typeface="Meiryo UI" panose="020B0604030504040204" pitchFamily="50" charset="-128"/>
              </a:rPr>
              <a:t>◇創発ダイアログ</a:t>
            </a:r>
            <a:endPar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95064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61304" y="371484"/>
            <a:ext cx="8839823" cy="5945781"/>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◆スマートシティ分野における複数企業と府・市町村の公民共同による課題解決の仕組みづくり</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1"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スマートシティ戦略部 戦略推進室 戦略企画課</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b="1"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161303" y="-27887"/>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19</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48" name="テキスト ボックス 47">
            <a:extLst>
              <a:ext uri="{FF2B5EF4-FFF2-40B4-BE49-F238E27FC236}">
                <a16:creationId xmlns:a16="http://schemas.microsoft.com/office/drawing/2014/main" id="{AA06E65D-7891-2F4F-982E-67486385BB33}"/>
              </a:ext>
            </a:extLst>
          </p:cNvPr>
          <p:cNvSpPr txBox="1"/>
          <p:nvPr/>
        </p:nvSpPr>
        <p:spPr>
          <a:xfrm>
            <a:off x="5238021" y="2420780"/>
            <a:ext cx="3662460" cy="400110"/>
          </a:xfrm>
          <a:prstGeom prst="rect">
            <a:avLst/>
          </a:prstGeom>
          <a:noFill/>
          <a:ln w="3175">
            <a:noFill/>
          </a:ln>
        </p:spPr>
        <p:txBody>
          <a:bodyPr wrap="squar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行政の持つデータ活用や社会課題、テクノロジーなどのテーマに応じたワークショップ、企業等と連携したセミナー等の開催</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a:extLst>
              <a:ext uri="{FF2B5EF4-FFF2-40B4-BE49-F238E27FC236}">
                <a16:creationId xmlns:a16="http://schemas.microsoft.com/office/drawing/2014/main" id="{AA06E65D-7891-2F4F-982E-67486385BB33}"/>
              </a:ext>
            </a:extLst>
          </p:cNvPr>
          <p:cNvSpPr txBox="1"/>
          <p:nvPr/>
        </p:nvSpPr>
        <p:spPr>
          <a:xfrm>
            <a:off x="5176708" y="4238331"/>
            <a:ext cx="3805988" cy="400110"/>
          </a:xfrm>
          <a:prstGeom prst="rect">
            <a:avLst/>
          </a:prstGeom>
          <a:noFill/>
          <a:ln w="3175">
            <a:noFill/>
          </a:ln>
        </p:spPr>
        <p:txBody>
          <a:bodyPr wrap="squar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ウェブサイト情報での会員の取組み紹介など、大阪のスマートシティ推進に関する幅広い情報発信</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2" name="テキスト ボックス 51"/>
          <p:cNvSpPr txBox="1"/>
          <p:nvPr/>
        </p:nvSpPr>
        <p:spPr>
          <a:xfrm>
            <a:off x="618461" y="1088578"/>
            <a:ext cx="839070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・大阪スマートシティパートナーズフォーラムは、“大阪モデル”のスマートシティ実現に向けて、府内</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43</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市町村、企業、大学、</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シビックテック</a:t>
            </a:r>
            <a:r>
              <a:rPr kumimoji="1" lang="en-US" altLang="ja-JP" sz="1100" b="0" i="0" u="none" strike="noStrike" kern="1200" cap="none" spc="0" normalizeH="0" baseline="30000" noProof="0" dirty="0">
                <a:ln>
                  <a:noFill/>
                </a:ln>
                <a:effectLst/>
                <a:uLnTx/>
                <a:uFillTx/>
                <a:latin typeface="メイリオ" panose="020B0604030504040204" pitchFamily="50" charset="-128"/>
                <a:ea typeface="メイリオ" panose="020B0604030504040204" pitchFamily="50" charset="-128"/>
                <a:cs typeface="+mn-cs"/>
              </a:rPr>
              <a:t>*15</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と連携し、地域・社会課題を解決していく「公民共同エコシステム</a:t>
            </a:r>
            <a:r>
              <a:rPr kumimoji="1" lang="en-US" altLang="ja-JP" sz="1100" b="0" i="0" u="none" strike="noStrike" kern="1200" cap="none" spc="0" normalizeH="0" baseline="30000" noProof="0" dirty="0">
                <a:ln>
                  <a:noFill/>
                </a:ln>
                <a:effectLst/>
                <a:uLnTx/>
                <a:uFillTx/>
                <a:latin typeface="メイリオ" panose="020B0604030504040204" pitchFamily="50" charset="-128"/>
                <a:ea typeface="メイリオ" panose="020B0604030504040204" pitchFamily="50" charset="-128"/>
                <a:cs typeface="+mn-cs"/>
              </a:rPr>
              <a:t>*8</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」として令和</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2</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年</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8</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月に設立。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・地域・社会課題の解決、府民の</a:t>
            </a:r>
            <a:r>
              <a:rPr kumimoji="1" lang="en-US" altLang="ja-JP" sz="1100" b="0" i="0" u="none" strike="noStrike" kern="1200" cap="none" spc="0" normalizeH="0" baseline="0" noProof="0" dirty="0" err="1">
                <a:ln>
                  <a:noFill/>
                </a:ln>
                <a:effectLst/>
                <a:uLnTx/>
                <a:uFillTx/>
                <a:latin typeface="メイリオ" panose="020B0604030504040204" pitchFamily="50" charset="-128"/>
                <a:ea typeface="メイリオ" panose="020B0604030504040204" pitchFamily="50" charset="-128"/>
                <a:cs typeface="+mn-cs"/>
              </a:rPr>
              <a:t>QoL</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向上につながる持続可能な取組みを「公民共同」で推進。</a:t>
            </a:r>
            <a:endParaRPr kumimoji="1" lang="en-US" altLang="ja-JP" sz="11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407</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企業・団体が参画 （自治体では日本最大規模）［</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R3.12</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末時点］。</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  </a:t>
            </a:r>
          </a:p>
        </p:txBody>
      </p:sp>
      <p:sp>
        <p:nvSpPr>
          <p:cNvPr id="16" name="角丸四角形 15"/>
          <p:cNvSpPr/>
          <p:nvPr/>
        </p:nvSpPr>
        <p:spPr>
          <a:xfrm>
            <a:off x="221558" y="1848302"/>
            <a:ext cx="1620180" cy="335039"/>
          </a:xfrm>
          <a:prstGeom prst="roundRect">
            <a:avLst/>
          </a:prstGeom>
          <a:noFill/>
          <a:ln w="190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■取組みの概要</a:t>
            </a:r>
          </a:p>
        </p:txBody>
      </p:sp>
      <p:sp>
        <p:nvSpPr>
          <p:cNvPr id="35" name="角丸四角形 34"/>
          <p:cNvSpPr/>
          <p:nvPr/>
        </p:nvSpPr>
        <p:spPr>
          <a:xfrm>
            <a:off x="5176707" y="2158875"/>
            <a:ext cx="1946032" cy="212845"/>
          </a:xfrm>
          <a:prstGeom prst="roundRect">
            <a:avLst/>
          </a:prstGeom>
          <a:solidFill>
            <a:sysClr val="window" lastClr="FFFFFF"/>
          </a:solidFill>
          <a:ln w="31750" cap="flat" cmpd="sng" algn="ctr">
            <a:solidFill>
              <a:srgbClr val="5B9BD5"/>
            </a:solidFill>
            <a:prstDash val="solid"/>
            <a:miter lim="800000"/>
          </a:ln>
          <a:effectLst/>
        </p:spPr>
        <p:txBody>
          <a:bodyPr vert="horz" lIns="36000" rIns="3600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5B9BD5"/>
                </a:solidFill>
                <a:effectLst/>
                <a:uLnTx/>
                <a:uFillTx/>
                <a:latin typeface="Meiryo UI" panose="020B0604030504040204" pitchFamily="50" charset="-128"/>
                <a:ea typeface="Meiryo UI" panose="020B0604030504040204" pitchFamily="50" charset="-128"/>
                <a:cs typeface="+mn-cs"/>
              </a:rPr>
              <a:t>ワークショップ・セミナー開催</a:t>
            </a:r>
            <a:endParaRPr kumimoji="0" lang="en-US" altLang="ja-JP" sz="1100" b="1" i="0" u="none" strike="noStrike" kern="0" cap="none" spc="0" normalizeH="0" baseline="0" noProof="0" dirty="0">
              <a:ln>
                <a:noFill/>
              </a:ln>
              <a:solidFill>
                <a:srgbClr val="5B9BD5"/>
              </a:solidFill>
              <a:effectLst/>
              <a:uLnTx/>
              <a:uFillTx/>
              <a:latin typeface="Meiryo UI" panose="020B0604030504040204" pitchFamily="50" charset="-128"/>
              <a:ea typeface="Meiryo UI" panose="020B0604030504040204" pitchFamily="50" charset="-128"/>
              <a:cs typeface="+mn-cs"/>
            </a:endParaRPr>
          </a:p>
        </p:txBody>
      </p:sp>
      <p:sp>
        <p:nvSpPr>
          <p:cNvPr id="36" name="テキスト ボックス 35">
            <a:extLst>
              <a:ext uri="{FF2B5EF4-FFF2-40B4-BE49-F238E27FC236}">
                <a16:creationId xmlns:a16="http://schemas.microsoft.com/office/drawing/2014/main" id="{AA06E65D-7891-2F4F-982E-67486385BB33}"/>
              </a:ext>
            </a:extLst>
          </p:cNvPr>
          <p:cNvSpPr txBox="1"/>
          <p:nvPr/>
        </p:nvSpPr>
        <p:spPr>
          <a:xfrm>
            <a:off x="5406784" y="2869170"/>
            <a:ext cx="3004174" cy="903700"/>
          </a:xfrm>
          <a:prstGeom prst="rect">
            <a:avLst/>
          </a:prstGeom>
          <a:noFill/>
          <a:ln w="3175">
            <a:solidFill>
              <a:schemeClr val="tx2"/>
            </a:solidFill>
            <a:prstDash val="dash"/>
          </a:ln>
        </p:spPr>
        <p:txBody>
          <a:bodyPr wrap="square" lIns="72000" tIns="36000" rIns="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マイナンバーカード普及促進アイデアソン</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市町村課題見える化ワークショップ</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Smart City Osaka Pitch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ノーコードアプリセミナー　課題解決アプリを作ってみよう！</a:t>
            </a:r>
            <a:endParaRPr kumimoji="1" lang="en-US" altLang="ja-JP"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 Smart City Meet-up</a:t>
            </a:r>
            <a:endParaRPr kumimoji="1" lang="en-US" altLang="ja-JP"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OSPF</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交流会</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角丸四角形 36"/>
          <p:cNvSpPr/>
          <p:nvPr/>
        </p:nvSpPr>
        <p:spPr>
          <a:xfrm>
            <a:off x="5157065" y="4016889"/>
            <a:ext cx="907839" cy="216507"/>
          </a:xfrm>
          <a:prstGeom prst="roundRect">
            <a:avLst/>
          </a:prstGeom>
          <a:solidFill>
            <a:sysClr val="window" lastClr="FFFFFF"/>
          </a:solidFill>
          <a:ln w="31750" cap="flat" cmpd="sng" algn="ctr">
            <a:solidFill>
              <a:srgbClr val="5B9BD5"/>
            </a:solidFill>
            <a:prstDash val="solid"/>
            <a:miter lim="800000"/>
          </a:ln>
          <a:effectLst/>
        </p:spPr>
        <p:txBody>
          <a:bodyPr vert="horz" lIns="36000" rIns="3600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5B9BD5"/>
                </a:solidFill>
                <a:effectLst/>
                <a:uLnTx/>
                <a:uFillTx/>
                <a:latin typeface="Meiryo UI" panose="020B0604030504040204" pitchFamily="50" charset="-128"/>
                <a:ea typeface="Meiryo UI" panose="020B0604030504040204" pitchFamily="50" charset="-128"/>
                <a:cs typeface="+mn-cs"/>
              </a:rPr>
              <a:t>情報発信</a:t>
            </a:r>
            <a:endParaRPr kumimoji="0" lang="en-US" altLang="ja-JP" sz="1100" b="1" i="0" u="none" strike="noStrike" kern="0" cap="none" spc="0" normalizeH="0" baseline="0" noProof="0" dirty="0">
              <a:ln>
                <a:noFill/>
              </a:ln>
              <a:solidFill>
                <a:srgbClr val="5B9BD5"/>
              </a:solidFill>
              <a:effectLst/>
              <a:uLnTx/>
              <a:uFillTx/>
              <a:latin typeface="Meiryo UI" panose="020B0604030504040204" pitchFamily="50" charset="-128"/>
              <a:ea typeface="Meiryo UI" panose="020B0604030504040204" pitchFamily="50" charset="-128"/>
              <a:cs typeface="+mn-cs"/>
            </a:endParaRPr>
          </a:p>
        </p:txBody>
      </p:sp>
      <p:sp>
        <p:nvSpPr>
          <p:cNvPr id="43" name="テキスト ボックス 42">
            <a:extLst>
              <a:ext uri="{FF2B5EF4-FFF2-40B4-BE49-F238E27FC236}">
                <a16:creationId xmlns:a16="http://schemas.microsoft.com/office/drawing/2014/main" id="{AA06E65D-7891-2F4F-982E-67486385BB33}"/>
              </a:ext>
            </a:extLst>
          </p:cNvPr>
          <p:cNvSpPr txBox="1"/>
          <p:nvPr/>
        </p:nvSpPr>
        <p:spPr>
          <a:xfrm>
            <a:off x="558599" y="2385100"/>
            <a:ext cx="4373441" cy="715709"/>
          </a:xfrm>
          <a:prstGeom prst="rect">
            <a:avLst/>
          </a:prstGeom>
          <a:noFill/>
          <a:ln w="31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市町村が抱える地域・社会課題の解決に向け、コーディネータ企業等を中心に、</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Meiryo UI" panose="020B0604030504040204" pitchFamily="50" charset="-128"/>
                <a:ea typeface="Meiryo UI" panose="020B0604030504040204" pitchFamily="50" charset="-128"/>
              </a:rPr>
              <a:t>　</a:t>
            </a:r>
            <a:r>
              <a:rPr lang="en-US" altLang="ja-JP" sz="1000" dirty="0">
                <a:solidFill>
                  <a:prstClr val="black"/>
                </a:solidFill>
                <a:latin typeface="Meiryo UI" panose="020B0604030504040204" pitchFamily="50" charset="-128"/>
                <a:ea typeface="Meiryo UI" panose="020B0604030504040204" pitchFamily="50" charset="-128"/>
              </a:rPr>
              <a:t>7</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つの分野で延べ</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市町においてプロジェクトを推進</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・「地域通貨」、 「安全・安心なまちづくり」、「</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オンデマンド交通」、「子育てしやすい</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dirty="0">
                <a:solidFill>
                  <a:prstClr val="black"/>
                </a:solidFill>
                <a:latin typeface="Meiryo UI" panose="020B0604030504040204" pitchFamily="50" charset="-128"/>
                <a:ea typeface="Meiryo UI" panose="020B0604030504040204" pitchFamily="50" charset="-128"/>
              </a:rPr>
              <a:t>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まちづくり」に関するワーキンググループを開催</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角丸四角形 43"/>
          <p:cNvSpPr/>
          <p:nvPr/>
        </p:nvSpPr>
        <p:spPr>
          <a:xfrm>
            <a:off x="566768" y="2144609"/>
            <a:ext cx="1847529" cy="216000"/>
          </a:xfrm>
          <a:prstGeom prst="roundRect">
            <a:avLst/>
          </a:prstGeom>
          <a:noFill/>
          <a:ln w="31750" cap="flat" cmpd="sng" algn="ctr">
            <a:solidFill>
              <a:schemeClr val="accent1"/>
            </a:solidFill>
            <a:prstDash val="solid"/>
            <a:miter lim="800000"/>
          </a:ln>
          <a:effectLst/>
        </p:spPr>
        <p:txBody>
          <a:bodyPr vert="horz" lIns="36000" rIns="3600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altLang="ja-JP" sz="1100" b="1" i="0" u="none" strike="noStrike" kern="0" cap="none" spc="0" normalizeH="0" baseline="0" noProof="0" dirty="0">
                <a:ln>
                  <a:noFill/>
                </a:ln>
                <a:solidFill>
                  <a:srgbClr val="5B9BD5"/>
                </a:solidFill>
                <a:effectLst/>
                <a:uLnTx/>
                <a:uFillTx/>
                <a:latin typeface="Meiryo UI" panose="020B0604030504040204" pitchFamily="50" charset="-128"/>
                <a:ea typeface="Meiryo UI" panose="020B0604030504040204" pitchFamily="50" charset="-128"/>
                <a:cs typeface="+mn-cs"/>
              </a:rPr>
              <a:t>OSPF </a:t>
            </a:r>
            <a:r>
              <a:rPr kumimoji="0" lang="ja-JP" altLang="en-US" sz="1100" b="1" i="0" u="none" strike="noStrike" kern="0" cap="none" spc="0" normalizeH="0" baseline="0" noProof="0" dirty="0">
                <a:ln>
                  <a:noFill/>
                </a:ln>
                <a:solidFill>
                  <a:srgbClr val="5B9BD5"/>
                </a:solidFill>
                <a:effectLst/>
                <a:uLnTx/>
                <a:uFillTx/>
                <a:latin typeface="Meiryo UI" panose="020B0604030504040204" pitchFamily="50" charset="-128"/>
                <a:ea typeface="Meiryo UI" panose="020B0604030504040204" pitchFamily="50" charset="-128"/>
                <a:cs typeface="+mn-cs"/>
              </a:rPr>
              <a:t>プロジェクトの推進</a:t>
            </a:r>
            <a:endParaRPr kumimoji="0" lang="en-US" altLang="ja-JP" sz="1100" b="1" i="0" u="none" strike="noStrike" kern="0" cap="none" spc="0" normalizeH="0" baseline="0" noProof="0" dirty="0">
              <a:ln>
                <a:noFill/>
              </a:ln>
              <a:solidFill>
                <a:srgbClr val="5B9BD5"/>
              </a:solidFill>
              <a:effectLst/>
              <a:uLnTx/>
              <a:uFillTx/>
              <a:latin typeface="Meiryo UI" panose="020B0604030504040204" pitchFamily="50" charset="-128"/>
              <a:ea typeface="Meiryo UI" panose="020B0604030504040204" pitchFamily="50" charset="-128"/>
              <a:cs typeface="+mn-cs"/>
            </a:endParaRPr>
          </a:p>
        </p:txBody>
      </p:sp>
      <p:sp>
        <p:nvSpPr>
          <p:cNvPr id="29" name="テキスト ボックス 28">
            <a:extLst>
              <a:ext uri="{FF2B5EF4-FFF2-40B4-BE49-F238E27FC236}">
                <a16:creationId xmlns:a16="http://schemas.microsoft.com/office/drawing/2014/main" id="{FE80C3C5-5465-4074-9E52-18E300E0A302}"/>
              </a:ext>
            </a:extLst>
          </p:cNvPr>
          <p:cNvSpPr txBox="1"/>
          <p:nvPr/>
        </p:nvSpPr>
        <p:spPr>
          <a:xfrm>
            <a:off x="338072" y="6349635"/>
            <a:ext cx="8418492" cy="274720"/>
          </a:xfrm>
          <a:prstGeom prst="rect">
            <a:avLst/>
          </a:prstGeom>
          <a:noFill/>
          <a:ln>
            <a:noFill/>
          </a:ln>
        </p:spPr>
        <p:txBody>
          <a:bodyPr wrap="none" rtlCol="0">
            <a:noAutofit/>
          </a:bodyPr>
          <a:lstStyle/>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(*8)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行政機関と民間企業が共同で社会課題の解決をめざすための持続的な連携体系のこと。（再掲）</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(*15)  </a:t>
            </a: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地域が抱える課題について</a:t>
            </a: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ICT</a:t>
            </a: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を活用し、市民・企業・技術者などが連携参加して解決していく取組み。</a:t>
            </a:r>
            <a:endPar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8432528" y="651376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29</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7" name="角丸四角形 46"/>
          <p:cNvSpPr/>
          <p:nvPr/>
        </p:nvSpPr>
        <p:spPr>
          <a:xfrm>
            <a:off x="375708" y="817173"/>
            <a:ext cx="4871367" cy="335039"/>
          </a:xfrm>
          <a:prstGeom prst="roundRect">
            <a:avLst/>
          </a:prstGeom>
          <a:noFill/>
          <a:ln w="190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大阪スマートシティパートナーズフォーラム（</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OSPF</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テキスト ボックス 52">
            <a:extLst>
              <a:ext uri="{FF2B5EF4-FFF2-40B4-BE49-F238E27FC236}">
                <a16:creationId xmlns:a16="http://schemas.microsoft.com/office/drawing/2014/main" id="{AA06E65D-7891-2F4F-982E-67486385BB33}"/>
              </a:ext>
            </a:extLst>
          </p:cNvPr>
          <p:cNvSpPr txBox="1"/>
          <p:nvPr/>
        </p:nvSpPr>
        <p:spPr>
          <a:xfrm>
            <a:off x="673666" y="5856976"/>
            <a:ext cx="4438394" cy="400110"/>
          </a:xfrm>
          <a:prstGeom prst="rect">
            <a:avLst/>
          </a:prstGeom>
          <a:noFill/>
          <a:ln w="31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少子高齢化や人口減少、アフターコロナへの対応など市町村の持つ課題の見える化と課題解決に向けたソリューションを持つ企業と企業や行政を繋ぐコーディネート</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4" name="角丸四角形 53"/>
          <p:cNvSpPr/>
          <p:nvPr/>
        </p:nvSpPr>
        <p:spPr>
          <a:xfrm>
            <a:off x="609489" y="5637069"/>
            <a:ext cx="2448851" cy="212845"/>
          </a:xfrm>
          <a:prstGeom prst="roundRect">
            <a:avLst/>
          </a:prstGeom>
          <a:solidFill>
            <a:sysClr val="window" lastClr="FFFFFF"/>
          </a:solidFill>
          <a:ln w="31750" cap="flat" cmpd="sng" algn="ctr">
            <a:solidFill>
              <a:srgbClr val="5B9BD5"/>
            </a:solidFill>
            <a:prstDash val="solid"/>
            <a:miter lim="800000"/>
          </a:ln>
          <a:effectLst/>
        </p:spPr>
        <p:txBody>
          <a:bodyPr vert="horz" lIns="36000" rIns="3600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5B9BD5"/>
                </a:solidFill>
                <a:effectLst/>
                <a:uLnTx/>
                <a:uFillTx/>
                <a:latin typeface="Meiryo UI" panose="020B0604030504040204" pitchFamily="50" charset="-128"/>
                <a:ea typeface="Meiryo UI" panose="020B0604030504040204" pitchFamily="50" charset="-128"/>
                <a:cs typeface="+mn-cs"/>
              </a:rPr>
              <a:t>社会課題の見える化・コーディネート</a:t>
            </a:r>
            <a:endParaRPr kumimoji="0" lang="en-US" altLang="ja-JP" sz="1100" b="1" i="0" u="none" strike="noStrike" kern="0" cap="none" spc="0" normalizeH="0" baseline="0" noProof="0" dirty="0">
              <a:ln>
                <a:noFill/>
              </a:ln>
              <a:solidFill>
                <a:srgbClr val="5B9BD5"/>
              </a:solidFill>
              <a:effectLst/>
              <a:uLnTx/>
              <a:uFillTx/>
              <a:latin typeface="Meiryo UI" panose="020B0604030504040204" pitchFamily="50" charset="-128"/>
              <a:ea typeface="Meiryo UI" panose="020B0604030504040204" pitchFamily="50" charset="-128"/>
              <a:cs typeface="+mn-cs"/>
            </a:endParaRPr>
          </a:p>
        </p:txBody>
      </p:sp>
      <p:pic>
        <p:nvPicPr>
          <p:cNvPr id="5" name="図 4"/>
          <p:cNvPicPr>
            <a:picLocks noChangeAspect="1"/>
          </p:cNvPicPr>
          <p:nvPr/>
        </p:nvPicPr>
        <p:blipFill>
          <a:blip r:embed="rId3"/>
          <a:stretch>
            <a:fillRect/>
          </a:stretch>
        </p:blipFill>
        <p:spPr>
          <a:xfrm>
            <a:off x="618461" y="3377321"/>
            <a:ext cx="4101089" cy="2126387"/>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3931" y="5461320"/>
            <a:ext cx="1155856" cy="784251"/>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3548" y="4646959"/>
            <a:ext cx="1151407" cy="767456"/>
          </a:xfrm>
          <a:prstGeom prst="rect">
            <a:avLst/>
          </a:prstGeom>
        </p:spPr>
      </p:pic>
      <p:pic>
        <p:nvPicPr>
          <p:cNvPr id="1026" name="Picture 2" descr="https://smartcity-partners.osaka/wp-content/uploads/2021/10/outcome-pres-scal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3934" y="4634602"/>
            <a:ext cx="1168879" cy="7673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martcity-partners.osaka/wp-content/uploads/2021/09/DSC_0035-scal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699891" y="4636242"/>
            <a:ext cx="1161727" cy="7674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martcity-partners.osaka/wp-content/uploads/2021/11/toyono-scale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99138" y="5461319"/>
            <a:ext cx="1150055" cy="78425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023310C2-B123-431A-A169-BA147D190DD8}"/>
              </a:ext>
            </a:extLst>
          </p:cNvPr>
          <p:cNvSpPr txBox="1"/>
          <p:nvPr/>
        </p:nvSpPr>
        <p:spPr>
          <a:xfrm>
            <a:off x="535088" y="3203975"/>
            <a:ext cx="254428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７つの分野とプロジェクトコーディネータ企業</a:t>
            </a:r>
            <a:r>
              <a:rPr kumimoji="1" lang="en-US" altLang="ja-JP" sz="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3" name="Picture 2">
            <a:extLst>
              <a:ext uri="{FF2B5EF4-FFF2-40B4-BE49-F238E27FC236}">
                <a16:creationId xmlns:a16="http://schemas.microsoft.com/office/drawing/2014/main" id="{8C6B1D1C-6E2C-44B5-97A6-25EFAEEA6D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8540" y="5462342"/>
            <a:ext cx="1150055" cy="796279"/>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p:cNvPicPr>
            <a:picLocks noChangeAspect="1"/>
          </p:cNvPicPr>
          <p:nvPr/>
        </p:nvPicPr>
        <p:blipFill>
          <a:blip r:embed="rId10"/>
          <a:stretch>
            <a:fillRect/>
          </a:stretch>
        </p:blipFill>
        <p:spPr>
          <a:xfrm>
            <a:off x="3746999" y="4772388"/>
            <a:ext cx="1055924" cy="330360"/>
          </a:xfrm>
          <a:prstGeom prst="rect">
            <a:avLst/>
          </a:prstGeom>
        </p:spPr>
      </p:pic>
    </p:spTree>
    <p:extLst>
      <p:ext uri="{BB962C8B-B14F-4D97-AF65-F5344CB8AC3E}">
        <p14:creationId xmlns:p14="http://schemas.microsoft.com/office/powerpoint/2010/main" val="1461094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61304" y="438375"/>
            <a:ext cx="8839823" cy="6048143"/>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◆スマートシティ分野における複数企業と府・市町村の公民共同による課題解決の仕組みづくり</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1"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（つづき）</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スマートシティ戦略部 戦略推進室 戦略企画課</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b="1"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142873" y="-16925"/>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19</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52" name="テキスト ボックス 51"/>
          <p:cNvSpPr txBox="1"/>
          <p:nvPr/>
        </p:nvSpPr>
        <p:spPr>
          <a:xfrm>
            <a:off x="577614" y="1511089"/>
            <a:ext cx="3510391" cy="254044"/>
          </a:xfrm>
          <a:prstGeom prst="rect">
            <a:avLst/>
          </a:prstGeom>
          <a:solidFill>
            <a:srgbClr val="CC006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1"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「インバウンド・観光の再生」分野におけるプロジェクト</a:t>
            </a:r>
            <a:endParaRPr kumimoji="1" lang="en-US" altLang="ja-JP" sz="1051"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8" name="正方形/長方形 27"/>
          <p:cNvSpPr/>
          <p:nvPr/>
        </p:nvSpPr>
        <p:spPr>
          <a:xfrm>
            <a:off x="8432528" y="6522027"/>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30</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7" name="テキスト ボックス 46">
            <a:extLst>
              <a:ext uri="{FF2B5EF4-FFF2-40B4-BE49-F238E27FC236}">
                <a16:creationId xmlns:a16="http://schemas.microsoft.com/office/drawing/2014/main" id="{F8DB023A-501B-44C9-ADA9-C9FFBA4A3843}"/>
              </a:ext>
            </a:extLst>
          </p:cNvPr>
          <p:cNvSpPr txBox="1"/>
          <p:nvPr/>
        </p:nvSpPr>
        <p:spPr>
          <a:xfrm>
            <a:off x="578087" y="1816417"/>
            <a:ext cx="5041559" cy="430887"/>
          </a:xfrm>
          <a:prstGeom prst="rect">
            <a:avLst/>
          </a:prstGeom>
          <a:noFill/>
          <a:ln w="31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NEC×</a:t>
            </a: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泉佐野市</a:t>
            </a:r>
            <a:endPar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lang="ja-JP" altLang="en-US" sz="1100" b="1" dirty="0">
                <a:solidFill>
                  <a:prstClr val="black"/>
                </a:solidFill>
                <a:latin typeface="メイリオ" panose="020B0604030504040204" pitchFamily="50" charset="-128"/>
                <a:ea typeface="メイリオ" panose="020B0604030504040204" pitchFamily="50" charset="-128"/>
              </a:rPr>
              <a:t>～ </a:t>
            </a: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観光情報配信とシェアサイクルによる観光サービス実証を開始</a:t>
            </a:r>
            <a:endPar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9" name="角丸四角形 15">
            <a:extLst>
              <a:ext uri="{FF2B5EF4-FFF2-40B4-BE49-F238E27FC236}">
                <a16:creationId xmlns:a16="http://schemas.microsoft.com/office/drawing/2014/main" id="{ADD34AD4-DC1E-4FA7-84AB-2FDFD7C5C398}"/>
              </a:ext>
            </a:extLst>
          </p:cNvPr>
          <p:cNvSpPr/>
          <p:nvPr/>
        </p:nvSpPr>
        <p:spPr>
          <a:xfrm>
            <a:off x="251520" y="1086481"/>
            <a:ext cx="2277875" cy="335039"/>
          </a:xfrm>
          <a:prstGeom prst="roundRect">
            <a:avLst/>
          </a:prstGeom>
          <a:noFill/>
          <a:ln w="190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■具体的な取組み事例</a:t>
            </a:r>
          </a:p>
        </p:txBody>
      </p:sp>
      <p:sp>
        <p:nvSpPr>
          <p:cNvPr id="53" name="テキスト ボックス 52">
            <a:extLst>
              <a:ext uri="{FF2B5EF4-FFF2-40B4-BE49-F238E27FC236}">
                <a16:creationId xmlns:a16="http://schemas.microsoft.com/office/drawing/2014/main" id="{9773C3C9-4DEC-4A76-975D-FA3B74A9705C}"/>
              </a:ext>
            </a:extLst>
          </p:cNvPr>
          <p:cNvSpPr txBox="1"/>
          <p:nvPr/>
        </p:nvSpPr>
        <p:spPr>
          <a:xfrm>
            <a:off x="681489" y="2330950"/>
            <a:ext cx="5347921" cy="600164"/>
          </a:xfrm>
          <a:prstGeom prst="rect">
            <a:avLst/>
          </a:prstGeom>
          <a:noFill/>
          <a:ln w="31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ICT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を活用した観光活性化施策として、シェアサイクル（スマホアプリで貸出・返却が可能）と、現在地周辺のおすすめ観光情報をスマートフォンに自動的に配信する機能を組み合わせた観光サービス</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の実証を</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開始。</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54" name="図 53">
            <a:extLst>
              <a:ext uri="{FF2B5EF4-FFF2-40B4-BE49-F238E27FC236}">
                <a16:creationId xmlns:a16="http://schemas.microsoft.com/office/drawing/2014/main" id="{4872DB7E-CE69-4310-AA9E-684D3085327B}"/>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7511504" y="1600877"/>
            <a:ext cx="1369867" cy="2149117"/>
          </a:xfrm>
          <a:prstGeom prst="rect">
            <a:avLst/>
          </a:prstGeom>
          <a:noFill/>
          <a:ln>
            <a:noFill/>
          </a:ln>
        </p:spPr>
      </p:pic>
      <p:pic>
        <p:nvPicPr>
          <p:cNvPr id="55" name="図 54">
            <a:extLst>
              <a:ext uri="{FF2B5EF4-FFF2-40B4-BE49-F238E27FC236}">
                <a16:creationId xmlns:a16="http://schemas.microsoft.com/office/drawing/2014/main" id="{43CE9425-8D23-467D-843C-7A9072BD50DE}"/>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2860463"/>
            <a:ext cx="1019647" cy="742640"/>
          </a:xfrm>
          <a:prstGeom prst="rect">
            <a:avLst/>
          </a:prstGeom>
          <a:noFill/>
          <a:ln>
            <a:noFill/>
          </a:ln>
        </p:spPr>
      </p:pic>
      <p:sp>
        <p:nvSpPr>
          <p:cNvPr id="56" name="テキスト ボックス 55">
            <a:extLst>
              <a:ext uri="{FF2B5EF4-FFF2-40B4-BE49-F238E27FC236}">
                <a16:creationId xmlns:a16="http://schemas.microsoft.com/office/drawing/2014/main" id="{10B02442-A1D2-4645-B755-A3FC28E6E478}"/>
              </a:ext>
            </a:extLst>
          </p:cNvPr>
          <p:cNvSpPr txBox="1"/>
          <p:nvPr/>
        </p:nvSpPr>
        <p:spPr>
          <a:xfrm>
            <a:off x="5690694" y="3032300"/>
            <a:ext cx="877498" cy="523220"/>
          </a:xfrm>
          <a:prstGeom prst="rect">
            <a:avLst/>
          </a:prstGeom>
          <a:noFill/>
          <a:ln w="31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GPS</a:t>
            </a:r>
            <a:r>
              <a:rPr kumimoji="1" lang="ja-JP" altLang="en-US" sz="70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付スマートキーにより、移動データの蓄積・見える化も可能</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7" name="テキスト ボックス 56">
            <a:extLst>
              <a:ext uri="{FF2B5EF4-FFF2-40B4-BE49-F238E27FC236}">
                <a16:creationId xmlns:a16="http://schemas.microsoft.com/office/drawing/2014/main" id="{6448C5EE-6992-4442-A5A4-54B5E39CFF52}"/>
              </a:ext>
            </a:extLst>
          </p:cNvPr>
          <p:cNvSpPr txBox="1"/>
          <p:nvPr/>
        </p:nvSpPr>
        <p:spPr>
          <a:xfrm>
            <a:off x="6502213" y="3032300"/>
            <a:ext cx="987546" cy="687239"/>
          </a:xfrm>
          <a:prstGeom prst="rect">
            <a:avLst/>
          </a:prstGeom>
          <a:noFill/>
          <a:ln w="31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スマホの位置情報や</a:t>
            </a:r>
            <a:endParaRPr kumimoji="1" lang="en-US" altLang="ja-JP" sz="70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本人申告による年齢</a:t>
            </a:r>
            <a:endParaRPr kumimoji="1" lang="en-US" altLang="ja-JP" sz="70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情報等を参考に、　　おすすめ観光情報を配信</a:t>
            </a:r>
            <a:endParaRPr kumimoji="1" lang="en-US" altLang="ja-JP" sz="70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4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p:txBody>
      </p:sp>
      <p:sp>
        <p:nvSpPr>
          <p:cNvPr id="4" name="二等辺三角形 3">
            <a:extLst>
              <a:ext uri="{FF2B5EF4-FFF2-40B4-BE49-F238E27FC236}">
                <a16:creationId xmlns:a16="http://schemas.microsoft.com/office/drawing/2014/main" id="{0C533F25-4896-437F-9479-C63D145FFEEB}"/>
              </a:ext>
            </a:extLst>
          </p:cNvPr>
          <p:cNvSpPr/>
          <p:nvPr/>
        </p:nvSpPr>
        <p:spPr>
          <a:xfrm rot="5400000">
            <a:off x="7370316" y="3106277"/>
            <a:ext cx="110788" cy="84607"/>
          </a:xfrm>
          <a:prstGeom prst="triangle">
            <a:avLst/>
          </a:prstGeom>
          <a:solidFill>
            <a:schemeClr val="tx1">
              <a:lumMod val="85000"/>
              <a:lumOff val="1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9" name="テキスト ボックス 18"/>
          <p:cNvSpPr txBox="1"/>
          <p:nvPr/>
        </p:nvSpPr>
        <p:spPr>
          <a:xfrm>
            <a:off x="577614" y="3720908"/>
            <a:ext cx="3510391" cy="254044"/>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1"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「子育てしやすいまちづくり」分野等におけるプロジェクト</a:t>
            </a:r>
            <a:endParaRPr kumimoji="1" lang="en-US" altLang="ja-JP" sz="1051"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0" name="テキスト ボックス 19">
            <a:extLst>
              <a:ext uri="{FF2B5EF4-FFF2-40B4-BE49-F238E27FC236}">
                <a16:creationId xmlns:a16="http://schemas.microsoft.com/office/drawing/2014/main" id="{F8DB023A-501B-44C9-ADA9-C9FFBA4A3843}"/>
              </a:ext>
            </a:extLst>
          </p:cNvPr>
          <p:cNvSpPr txBox="1"/>
          <p:nvPr/>
        </p:nvSpPr>
        <p:spPr>
          <a:xfrm>
            <a:off x="581593" y="4058403"/>
            <a:ext cx="5662487" cy="430887"/>
          </a:xfrm>
          <a:prstGeom prst="rect">
            <a:avLst/>
          </a:prstGeom>
          <a:noFill/>
          <a:ln w="31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◆一般社団法人コンパクトスマートシティプラットフォーム協議会</a:t>
            </a:r>
            <a:r>
              <a:rPr kumimoji="1" lang="en-US" altLang="ja-JP" sz="1100" b="1" i="0" u="none" strike="noStrike" kern="1200" cap="none" spc="0" normalizeH="0" baseline="3000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豊能町</a:t>
            </a:r>
            <a:endParaRPr kumimoji="1" lang="en-US" altLang="ja-JP" sz="1100" b="1" i="0" u="none" strike="noStrike" kern="1200" cap="none" spc="0" normalizeH="0" baseline="3000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 コンパクトシティプラットフォームの社会実装に向けた取組みを開始</a:t>
            </a:r>
            <a:endPar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1" name="テキスト ボックス 20">
            <a:extLst>
              <a:ext uri="{FF2B5EF4-FFF2-40B4-BE49-F238E27FC236}">
                <a16:creationId xmlns:a16="http://schemas.microsoft.com/office/drawing/2014/main" id="{9773C3C9-4DEC-4A76-975D-FA3B74A9705C}"/>
              </a:ext>
            </a:extLst>
          </p:cNvPr>
          <p:cNvSpPr txBox="1"/>
          <p:nvPr/>
        </p:nvSpPr>
        <p:spPr>
          <a:xfrm>
            <a:off x="678816" y="4575734"/>
            <a:ext cx="5468359" cy="1107996"/>
          </a:xfrm>
          <a:prstGeom prst="rect">
            <a:avLst/>
          </a:prstGeom>
          <a:noFill/>
          <a:ln w="31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スマートシティサービスで持続可能な街にすることを目的に、子ども見守り、買物困難者支援、災害時避難支援などをテーマとしたスマートシティサービスの実証を開始</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lang="en-US" altLang="ja-JP" sz="1100" dirty="0">
                <a:latin typeface="メイリオ" panose="020B0604030504040204" pitchFamily="50" charset="-128"/>
                <a:ea typeface="メイリオ" panose="020B0604030504040204" pitchFamily="50" charset="-128"/>
              </a:rPr>
              <a:t>〔40</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社</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60</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サービス</a:t>
            </a:r>
            <a:r>
              <a:rPr lang="ja-JP" altLang="en-US" sz="1100" dirty="0">
                <a:latin typeface="メイリオ" panose="020B0604030504040204" pitchFamily="50" charset="-128"/>
                <a:ea typeface="メイリオ" panose="020B0604030504040204" pitchFamily="50" charset="-128"/>
              </a:rPr>
              <a:t>（</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予定</a:t>
            </a:r>
            <a:r>
              <a:rPr lang="ja-JP" altLang="en-US" sz="1100" dirty="0">
                <a:latin typeface="メイリオ" panose="020B0604030504040204" pitchFamily="50" charset="-128"/>
                <a:ea typeface="メイリオ" panose="020B0604030504040204" pitchFamily="50" charset="-128"/>
              </a:rPr>
              <a:t>）</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また、これらのサービスを町が提供するスマートシティアプリに統合することで、住民が簡単かつスピーディに各種サービスにアクセスできる環境（プラットフォーム）を整備。　</a:t>
            </a:r>
            <a:r>
              <a:rPr kumimoji="1" lang="en-US" altLang="ja-JP" sz="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参画企業：㈱</a:t>
            </a:r>
            <a:r>
              <a:rPr kumimoji="1" lang="en-US" altLang="ja-JP" sz="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OZ1</a:t>
            </a:r>
            <a:r>
              <a:rPr kumimoji="1" lang="ja-JP" altLang="en-US" sz="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en-US" altLang="ja-JP" sz="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NEC</a:t>
            </a:r>
            <a:r>
              <a:rPr kumimoji="1" lang="ja-JP" altLang="en-US" sz="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ネッツエスアイ㈱、三井住友海上火災保険㈱など</a:t>
            </a:r>
            <a:r>
              <a:rPr lang="en-US" altLang="ja-JP" sz="900" dirty="0">
                <a:latin typeface="メイリオ" panose="020B0604030504040204" pitchFamily="50" charset="-128"/>
                <a:ea typeface="メイリオ" panose="020B0604030504040204" pitchFamily="50" charset="-128"/>
              </a:rPr>
              <a:t>40</a:t>
            </a:r>
            <a:r>
              <a:rPr kumimoji="1" lang="ja-JP" altLang="en-US" sz="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社</a:t>
            </a:r>
            <a:endParaRPr kumimoji="1" lang="en-US" altLang="ja-JP" sz="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pic>
        <p:nvPicPr>
          <p:cNvPr id="4098" name="Picture 2" descr="イメージ図"/>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2226" y="4261800"/>
            <a:ext cx="2282851" cy="1932195"/>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6448C5EE-6992-4442-A5A4-54B5E39CFF52}"/>
              </a:ext>
            </a:extLst>
          </p:cNvPr>
          <p:cNvSpPr txBox="1"/>
          <p:nvPr/>
        </p:nvSpPr>
        <p:spPr>
          <a:xfrm>
            <a:off x="7064667" y="6173739"/>
            <a:ext cx="1183364" cy="230832"/>
          </a:xfrm>
          <a:prstGeom prst="rect">
            <a:avLst/>
          </a:prstGeom>
          <a:noFill/>
          <a:ln w="31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▲アプリのイメージ</a:t>
            </a:r>
            <a:endParaRPr kumimoji="1" lang="en-US" altLang="ja-JP" sz="900" b="1"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p:txBody>
      </p:sp>
      <p:sp>
        <p:nvSpPr>
          <p:cNvPr id="22" name="二等辺三角形 21">
            <a:extLst>
              <a:ext uri="{FF2B5EF4-FFF2-40B4-BE49-F238E27FC236}">
                <a16:creationId xmlns:a16="http://schemas.microsoft.com/office/drawing/2014/main" id="{0F4925D3-5435-4EF8-ADB2-93D266A5DC8B}"/>
              </a:ext>
            </a:extLst>
          </p:cNvPr>
          <p:cNvSpPr/>
          <p:nvPr/>
        </p:nvSpPr>
        <p:spPr>
          <a:xfrm rot="5400000" flipV="1">
            <a:off x="5632891" y="3094289"/>
            <a:ext cx="108436" cy="81299"/>
          </a:xfrm>
          <a:prstGeom prst="triangle">
            <a:avLst/>
          </a:prstGeom>
          <a:solidFill>
            <a:schemeClr val="tx1">
              <a:lumMod val="85000"/>
              <a:lumOff val="1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4" name="テキスト ボックス 23">
            <a:extLst>
              <a:ext uri="{FF2B5EF4-FFF2-40B4-BE49-F238E27FC236}">
                <a16:creationId xmlns:a16="http://schemas.microsoft.com/office/drawing/2014/main" id="{9773C3C9-4DEC-4A76-975D-FA3B74A9705C}"/>
              </a:ext>
            </a:extLst>
          </p:cNvPr>
          <p:cNvSpPr txBox="1"/>
          <p:nvPr/>
        </p:nvSpPr>
        <p:spPr>
          <a:xfrm>
            <a:off x="893621" y="5765441"/>
            <a:ext cx="4410490" cy="507831"/>
          </a:xfrm>
          <a:prstGeom prst="rect">
            <a:avLst/>
          </a:prstGeom>
          <a:noFill/>
          <a:ln w="3175">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9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スマートシティサービスの具体例</a:t>
            </a:r>
            <a:r>
              <a:rPr kumimoji="1" lang="en-US" altLang="ja-JP" sz="9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endParaRPr kumimoji="1" lang="en-US" altLang="ja-JP" sz="9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IoT</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機器を活用した高齢者や子どもの見守り、ウェアラブルによる健康状態見守りサービス、</a:t>
            </a:r>
            <a:endPar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dirty="0">
                <a:latin typeface="Meiryo UI" panose="020B0604030504040204" pitchFamily="50" charset="-128"/>
                <a:ea typeface="Meiryo UI" panose="020B0604030504040204" pitchFamily="50" charset="-128"/>
              </a:rPr>
              <a:t>   </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デジタルポイントによる地域活動の促進　等</a:t>
            </a:r>
            <a:endPar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924759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20</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 name="角丸四角形 1"/>
          <p:cNvSpPr/>
          <p:nvPr/>
        </p:nvSpPr>
        <p:spPr>
          <a:xfrm>
            <a:off x="128182" y="490625"/>
            <a:ext cx="8887636" cy="6043719"/>
          </a:xfrm>
          <a:prstGeom prst="roundRect">
            <a:avLst>
              <a:gd name="adj" fmla="val 4915"/>
            </a:avLst>
          </a:prstGeom>
          <a:ln>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lvl="0">
              <a:defRPr/>
            </a:pPr>
            <a:r>
              <a:rPr kumimoji="1" lang="ja-JP" altLang="en-US" sz="16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公共施設における民間活力の導入 </a:t>
            </a:r>
            <a:r>
              <a:rPr kumimoji="1" lang="ja-JP" altLang="en-US" sz="16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noProof="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府営公園</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PMO</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等）</a:t>
            </a:r>
            <a:r>
              <a:rPr kumimoji="1" lang="en-US" altLang="ja-JP" sz="11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都市整備部</a:t>
            </a:r>
            <a:r>
              <a:rPr lang="ja-JP" altLang="en-US" sz="1100" b="1" noProof="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公園課</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endPar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6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u="sng"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kumimoji="1" lang="en-US" altLang="ja-JP" sz="1200" b="1" i="0" u="sng" kern="1200"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marL="628650" lvl="1" indent="-171450">
              <a:buFont typeface="Arial" panose="020B0604020202020204" pitchFamily="34" charset="0"/>
              <a:buChar char="•"/>
              <a:defRPr/>
            </a:pPr>
            <a:endParaRPr kumimoji="1" lang="en-US" altLang="ja-JP" sz="1200" b="1" i="0" u="none" kern="1200"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marL="628650" lvl="1" indent="-171450">
              <a:buFont typeface="Arial" panose="020B0604020202020204" pitchFamily="34" charset="0"/>
              <a:buChar char="•"/>
              <a:defRPr/>
            </a:pPr>
            <a:endParaRPr kumimoji="1" lang="en-US" altLang="ja-JP" sz="1200" b="1" i="0" u="none" kern="1200"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628650" lvl="1" indent="-171450">
              <a:buFont typeface="Arial" panose="020B0604020202020204" pitchFamily="34" charset="0"/>
              <a:buChar char="•"/>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marL="628650" lvl="1" indent="-171450">
              <a:buFont typeface="Arial" panose="020B0604020202020204" pitchFamily="34" charset="0"/>
              <a:buChar char="•"/>
              <a:defRPr/>
            </a:pPr>
            <a:endParaRPr kumimoji="1" lang="en-US" altLang="ja-JP" sz="1200" b="1" i="0" u="none" kern="1200"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8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kumimoji="1" lang="en-US" altLang="ja-JP" sz="1200" b="1" i="0" u="none" kern="1200"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1">
              <a:defRPr/>
            </a:pPr>
            <a:endParaRPr kumimoji="1" lang="en-US" altLang="ja-JP" sz="1200" b="1" i="0" u="none" kern="1200"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8432528" y="65144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31</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3" name="角丸四角形 32"/>
          <p:cNvSpPr/>
          <p:nvPr/>
        </p:nvSpPr>
        <p:spPr>
          <a:xfrm>
            <a:off x="1013618" y="5413433"/>
            <a:ext cx="4999042" cy="980360"/>
          </a:xfrm>
          <a:prstGeom prst="roundRect">
            <a:avLst>
              <a:gd name="adj" fmla="val 14009"/>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72000" rIns="36000" bIns="45720" numCol="1" spcCol="0" rtlCol="0" fromWordArt="0" anchor="t" anchorCtr="0" forceAA="0" compatLnSpc="1">
            <a:prstTxWarp prst="textNoShape">
              <a:avLst/>
            </a:prstTxWarp>
            <a:noAutofit/>
          </a:bodyPr>
          <a:lstStyle/>
          <a:p>
            <a:r>
              <a:rPr lang="ja-JP" altLang="en-US" sz="11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■スケジュール</a:t>
            </a:r>
            <a:endParaRPr lang="en-US" altLang="ja-JP" sz="11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公募　　　</a:t>
            </a:r>
          </a:p>
          <a:p>
            <a:r>
              <a:rPr lang="ja-JP" altLang="en-US"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令和</a:t>
            </a:r>
            <a:r>
              <a:rPr lang="en-US" altLang="ja-JP"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月  （</a:t>
            </a:r>
            <a:r>
              <a:rPr lang="en-US" altLang="ja-JP"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P-PFI</a:t>
            </a:r>
            <a:r>
              <a:rPr lang="ja-JP" altLang="en-US"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型施設整備）事業候補者の決定</a:t>
            </a:r>
          </a:p>
          <a:p>
            <a:r>
              <a:rPr lang="ja-JP" altLang="en-US"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令和</a:t>
            </a:r>
            <a:r>
              <a:rPr lang="en-US" altLang="ja-JP"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月  （</a:t>
            </a:r>
            <a:r>
              <a:rPr lang="en-US" altLang="ja-JP"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PMO</a:t>
            </a:r>
            <a:r>
              <a:rPr lang="ja-JP" altLang="en-US"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型指定管理）  指定管理候補者の決定</a:t>
            </a:r>
          </a:p>
          <a:p>
            <a:r>
              <a:rPr lang="ja-JP" altLang="en-US"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令和</a:t>
            </a:r>
            <a:r>
              <a:rPr lang="en-US" altLang="ja-JP"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月　 新制度導入予定</a:t>
            </a:r>
          </a:p>
          <a:p>
            <a:endParaRPr lang="en-US" altLang="ja-JP" sz="11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3" name="表 2"/>
          <p:cNvGraphicFramePr>
            <a:graphicFrameLocks noGrp="1"/>
          </p:cNvGraphicFramePr>
          <p:nvPr/>
        </p:nvGraphicFramePr>
        <p:xfrm>
          <a:off x="943694" y="2056701"/>
          <a:ext cx="6750750" cy="3165835"/>
        </p:xfrm>
        <a:graphic>
          <a:graphicData uri="http://schemas.openxmlformats.org/drawingml/2006/table">
            <a:tbl>
              <a:tblPr firstRow="1" bandRow="1">
                <a:tableStyleId>{3B4B98B0-60AC-42C2-AFA5-B58CD77FA1E5}</a:tableStyleId>
              </a:tblPr>
              <a:tblGrid>
                <a:gridCol w="3375375">
                  <a:extLst>
                    <a:ext uri="{9D8B030D-6E8A-4147-A177-3AD203B41FA5}">
                      <a16:colId xmlns:a16="http://schemas.microsoft.com/office/drawing/2014/main" val="422698633"/>
                    </a:ext>
                  </a:extLst>
                </a:gridCol>
                <a:gridCol w="3375375">
                  <a:extLst>
                    <a:ext uri="{9D8B030D-6E8A-4147-A177-3AD203B41FA5}">
                      <a16:colId xmlns:a16="http://schemas.microsoft.com/office/drawing/2014/main" val="4077496999"/>
                    </a:ext>
                  </a:extLst>
                </a:gridCol>
              </a:tblGrid>
              <a:tr h="493010">
                <a:tc>
                  <a:txBody>
                    <a:bodyPr/>
                    <a:lstStyle/>
                    <a:p>
                      <a:pPr algn="ctr"/>
                      <a:r>
                        <a:rPr kumimoji="1" lang="en-US" altLang="ja-JP" sz="1200" b="1" dirty="0">
                          <a:latin typeface="Meiryo UI" panose="020B0604030504040204" pitchFamily="50" charset="-128"/>
                          <a:ea typeface="Meiryo UI" panose="020B0604030504040204" pitchFamily="50" charset="-128"/>
                        </a:rPr>
                        <a:t>PMO</a:t>
                      </a:r>
                      <a:r>
                        <a:rPr kumimoji="1" lang="ja-JP" altLang="en-US" sz="1200" b="1" dirty="0">
                          <a:latin typeface="Meiryo UI" panose="020B0604030504040204" pitchFamily="50" charset="-128"/>
                          <a:ea typeface="Meiryo UI" panose="020B0604030504040204" pitchFamily="50" charset="-128"/>
                        </a:rPr>
                        <a:t>型指定管理</a:t>
                      </a:r>
                      <a:endParaRPr kumimoji="1" lang="en-US" altLang="ja-JP" sz="1200" b="1" dirty="0">
                        <a:latin typeface="Meiryo UI" panose="020B0604030504040204" pitchFamily="50" charset="-128"/>
                        <a:ea typeface="Meiryo UI" panose="020B0604030504040204" pitchFamily="50" charset="-128"/>
                      </a:endParaRPr>
                    </a:p>
                    <a:p>
                      <a:pPr algn="ctr"/>
                      <a:r>
                        <a:rPr kumimoji="1" lang="ja-JP" altLang="en-US" sz="1000" b="0" dirty="0">
                          <a:latin typeface="Meiryo UI" panose="020B0604030504040204" pitchFamily="50" charset="-128"/>
                          <a:ea typeface="Meiryo UI" panose="020B0604030504040204" pitchFamily="50" charset="-128"/>
                        </a:rPr>
                        <a:t>（施設整備を伴う指定管理者制度）</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en-US" altLang="ja-JP" sz="1200" b="1" dirty="0">
                          <a:latin typeface="Meiryo UI" panose="020B0604030504040204" pitchFamily="50" charset="-128"/>
                          <a:ea typeface="Meiryo UI" panose="020B0604030504040204" pitchFamily="50" charset="-128"/>
                        </a:rPr>
                        <a:t>P-PFI</a:t>
                      </a:r>
                      <a:r>
                        <a:rPr kumimoji="1" lang="ja-JP" altLang="en-US" sz="1200" b="1" dirty="0">
                          <a:latin typeface="Meiryo UI" panose="020B0604030504040204" pitchFamily="50" charset="-128"/>
                          <a:ea typeface="Meiryo UI" panose="020B0604030504040204" pitchFamily="50" charset="-128"/>
                        </a:rPr>
                        <a:t>型施設整備</a:t>
                      </a:r>
                      <a:endParaRPr kumimoji="1" lang="en-US" altLang="ja-JP" sz="1200" b="1" dirty="0">
                        <a:latin typeface="Meiryo UI" panose="020B0604030504040204" pitchFamily="50" charset="-128"/>
                        <a:ea typeface="Meiryo UI" panose="020B0604030504040204" pitchFamily="50" charset="-128"/>
                      </a:endParaRPr>
                    </a:p>
                    <a:p>
                      <a:pPr algn="ctr"/>
                      <a:r>
                        <a:rPr kumimoji="1" lang="ja-JP" altLang="en-US" sz="1000" b="0" dirty="0">
                          <a:latin typeface="Meiryo UI" panose="020B0604030504040204" pitchFamily="50" charset="-128"/>
                          <a:ea typeface="Meiryo UI" panose="020B0604030504040204" pitchFamily="50" charset="-128"/>
                        </a:rPr>
                        <a:t>（公募設置管理制度など）</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96938488"/>
                  </a:ext>
                </a:extLst>
              </a:tr>
              <a:tr h="2154665">
                <a:tc>
                  <a:txBody>
                    <a:bodyPr/>
                    <a:lstStyle/>
                    <a:p>
                      <a:pPr algn="ctr"/>
                      <a:endParaRPr kumimoji="1" lang="ja-JP" altLang="en-US" sz="1200" b="1" dirty="0">
                        <a:latin typeface="Meiryo UI" panose="020B0604030504040204" pitchFamily="50" charset="-128"/>
                        <a:ea typeface="Meiryo UI" panose="020B0604030504040204" pitchFamily="50" charset="-128"/>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alpha val="20000"/>
                      </a:schemeClr>
                    </a:solidFill>
                  </a:tcPr>
                </a:tc>
                <a:tc>
                  <a:txBody>
                    <a:bodyPr/>
                    <a:lstStyle/>
                    <a:p>
                      <a:pPr algn="ctr"/>
                      <a:endParaRPr kumimoji="1" lang="ja-JP" altLang="en-US" sz="1200" b="1" dirty="0">
                        <a:latin typeface="Meiryo UI" panose="020B0604030504040204" pitchFamily="50" charset="-128"/>
                        <a:ea typeface="Meiryo UI" panose="020B0604030504040204" pitchFamily="50" charset="-128"/>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4267774445"/>
                  </a:ext>
                </a:extLst>
              </a:tr>
              <a:tr h="149664">
                <a:tc>
                  <a:txBody>
                    <a:bodyPr/>
                    <a:lstStyle/>
                    <a:p>
                      <a:pPr algn="ctr"/>
                      <a:r>
                        <a:rPr kumimoji="1" lang="ja-JP" altLang="en-US" sz="1100" b="0" dirty="0">
                          <a:latin typeface="Meiryo UI" panose="020B0604030504040204" pitchFamily="50" charset="-128"/>
                          <a:ea typeface="Meiryo UI" panose="020B0604030504040204" pitchFamily="50" charset="-128"/>
                        </a:rPr>
                        <a:t>指定期間：</a:t>
                      </a:r>
                      <a:r>
                        <a:rPr kumimoji="1" lang="en-US" altLang="ja-JP" sz="1100" b="0" dirty="0">
                          <a:latin typeface="Meiryo UI" panose="020B0604030504040204" pitchFamily="50" charset="-128"/>
                          <a:ea typeface="Meiryo UI" panose="020B0604030504040204" pitchFamily="50" charset="-128"/>
                        </a:rPr>
                        <a:t>20</a:t>
                      </a:r>
                      <a:r>
                        <a:rPr kumimoji="1" lang="ja-JP" altLang="en-US" sz="1100" b="0" dirty="0">
                          <a:latin typeface="Meiryo UI" panose="020B0604030504040204" pitchFamily="50" charset="-128"/>
                          <a:ea typeface="Meiryo UI" panose="020B0604030504040204" pitchFamily="50" charset="-128"/>
                        </a:rPr>
                        <a:t>年</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ja-JP" altLang="en-US" sz="1100" b="0" dirty="0">
                          <a:latin typeface="Meiryo UI" panose="020B0604030504040204" pitchFamily="50" charset="-128"/>
                          <a:ea typeface="Meiryo UI" panose="020B0604030504040204" pitchFamily="50" charset="-128"/>
                        </a:rPr>
                        <a:t>事業期間：</a:t>
                      </a:r>
                      <a:r>
                        <a:rPr kumimoji="1" lang="en-US" altLang="ja-JP" sz="1100" b="0" dirty="0">
                          <a:latin typeface="Meiryo UI" panose="020B0604030504040204" pitchFamily="50" charset="-128"/>
                          <a:ea typeface="Meiryo UI" panose="020B0604030504040204" pitchFamily="50" charset="-128"/>
                        </a:rPr>
                        <a:t>20</a:t>
                      </a:r>
                      <a:r>
                        <a:rPr kumimoji="1" lang="ja-JP" altLang="en-US" sz="1100" b="0" dirty="0">
                          <a:latin typeface="Meiryo UI" panose="020B0604030504040204" pitchFamily="50" charset="-128"/>
                          <a:ea typeface="Meiryo UI" panose="020B0604030504040204" pitchFamily="50" charset="-128"/>
                        </a:rPr>
                        <a:t>年</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62416564"/>
                  </a:ext>
                </a:extLst>
              </a:tr>
              <a:tr h="149664">
                <a:tc>
                  <a:txBody>
                    <a:bodyPr/>
                    <a:lstStyle/>
                    <a:p>
                      <a:pPr algn="ctr"/>
                      <a:r>
                        <a:rPr kumimoji="1" lang="ja-JP" altLang="en-US" sz="1100" b="0" dirty="0">
                          <a:latin typeface="Meiryo UI" panose="020B0604030504040204" pitchFamily="50" charset="-128"/>
                          <a:ea typeface="Meiryo UI" panose="020B0604030504040204" pitchFamily="50" charset="-128"/>
                        </a:rPr>
                        <a:t>導入予定地：服部緑地、浜寺公園、二色の浜公園</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a:r>
                        <a:rPr kumimoji="1" lang="ja-JP" altLang="en-US" sz="1100" b="0" dirty="0">
                          <a:latin typeface="Meiryo UI" panose="020B0604030504040204" pitchFamily="50" charset="-128"/>
                          <a:ea typeface="Meiryo UI" panose="020B0604030504040204" pitchFamily="50" charset="-128"/>
                        </a:rPr>
                        <a:t>導入予定地：住吉公園</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992452455"/>
                  </a:ext>
                </a:extLst>
              </a:tr>
            </a:tbl>
          </a:graphicData>
        </a:graphic>
      </p:graphicFrame>
      <p:pic>
        <p:nvPicPr>
          <p:cNvPr id="34" name="図 33"/>
          <p:cNvPicPr>
            <a:picLocks noChangeAspect="1"/>
          </p:cNvPicPr>
          <p:nvPr/>
        </p:nvPicPr>
        <p:blipFill rotWithShape="1">
          <a:blip r:embed="rId2" cstate="screen">
            <a:extLst>
              <a:ext uri="{28A0092B-C50C-407E-A947-70E740481C1C}">
                <a14:useLocalDpi xmlns:a14="http://schemas.microsoft.com/office/drawing/2010/main"/>
              </a:ext>
            </a:extLst>
          </a:blip>
          <a:srcRect l="-2"/>
          <a:stretch/>
        </p:blipFill>
        <p:spPr>
          <a:xfrm>
            <a:off x="999918" y="2583430"/>
            <a:ext cx="2074088" cy="2079857"/>
          </a:xfrm>
          <a:prstGeom prst="rect">
            <a:avLst/>
          </a:prstGeom>
          <a:ln>
            <a:solidFill>
              <a:schemeClr val="tx1">
                <a:lumMod val="50000"/>
                <a:lumOff val="50000"/>
              </a:schemeClr>
            </a:solidFill>
          </a:ln>
        </p:spPr>
      </p:pic>
      <p:sp>
        <p:nvSpPr>
          <p:cNvPr id="8" name="正方形/長方形 7"/>
          <p:cNvSpPr/>
          <p:nvPr/>
        </p:nvSpPr>
        <p:spPr>
          <a:xfrm>
            <a:off x="3109229" y="2715418"/>
            <a:ext cx="1108395" cy="72914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kumimoji="1"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新規設置した施設等とソフト事業を戦略的に実施し、収益を維持管理の向上に活用</a:t>
            </a:r>
            <a:endParaRPr kumimoji="1"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8" name="正方形/長方形 37"/>
          <p:cNvSpPr/>
          <p:nvPr/>
        </p:nvSpPr>
        <p:spPr>
          <a:xfrm>
            <a:off x="3074526" y="3833281"/>
            <a:ext cx="1227444" cy="38271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公園全体の利用者</a:t>
            </a:r>
            <a:endParaRPr kumimoji="1" lang="en-US" altLang="ja-JP"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サービスと魅力向上</a:t>
            </a:r>
            <a:endParaRPr kumimoji="1" lang="en-US" altLang="ja-JP"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9" name="二等辺三角形 8"/>
          <p:cNvSpPr/>
          <p:nvPr/>
        </p:nvSpPr>
        <p:spPr>
          <a:xfrm rot="10800000">
            <a:off x="3330679" y="3609020"/>
            <a:ext cx="664305" cy="165435"/>
          </a:xfrm>
          <a:prstGeom prst="triangle">
            <a:avLst/>
          </a:prstGeom>
          <a:gradFill flip="none" rotWithShape="1">
            <a:gsLst>
              <a:gs pos="35000">
                <a:schemeClr val="tx2">
                  <a:lumMod val="60000"/>
                  <a:lumOff val="40000"/>
                </a:schemeClr>
              </a:gs>
              <a:gs pos="100000">
                <a:schemeClr val="accent1">
                  <a:lumMod val="100000"/>
                </a:schemeClr>
              </a:gs>
            </a:gsLst>
            <a:path path="circle">
              <a:fillToRect l="50000" t="-80000" r="50000" b="180000"/>
            </a:path>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0" name="正方形/長方形 39"/>
          <p:cNvSpPr/>
          <p:nvPr/>
        </p:nvSpPr>
        <p:spPr>
          <a:xfrm>
            <a:off x="3064161" y="4124661"/>
            <a:ext cx="1227444" cy="3164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kumimoji="1"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★周辺地域の活性化</a:t>
            </a:r>
          </a:p>
        </p:txBody>
      </p:sp>
      <p:sp>
        <p:nvSpPr>
          <p:cNvPr id="41" name="正方形/長方形 40"/>
          <p:cNvSpPr/>
          <p:nvPr/>
        </p:nvSpPr>
        <p:spPr>
          <a:xfrm>
            <a:off x="6507215" y="2721604"/>
            <a:ext cx="1175071" cy="84241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新たに設置する施設は、</a:t>
            </a:r>
            <a:r>
              <a:rPr kumimoji="1"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公園全体の指定管理者と目標を</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共有しながら管理</a:t>
            </a:r>
            <a:endParaRPr kumimoji="1"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2" name="正方形/長方形 41"/>
          <p:cNvSpPr/>
          <p:nvPr/>
        </p:nvSpPr>
        <p:spPr>
          <a:xfrm>
            <a:off x="6417205" y="3778371"/>
            <a:ext cx="1227444" cy="82075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公園全体の指定管</a:t>
            </a:r>
            <a:endParaRPr kumimoji="1" lang="en-US" altLang="ja-JP"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理者と連携した</a:t>
            </a:r>
            <a:r>
              <a:rPr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イベ</a:t>
            </a:r>
            <a:endParaRPr lang="en-US" altLang="ja-JP"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 　ント等の</a:t>
            </a:r>
            <a:r>
              <a:rPr kumimoji="1"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実施により、</a:t>
            </a:r>
            <a:endParaRPr kumimoji="1" lang="en-US" altLang="ja-JP"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公園の魅力を向上</a:t>
            </a:r>
            <a:endParaRPr kumimoji="1" lang="en-US" altLang="ja-JP" sz="900" dirty="0">
              <a:solidFill>
                <a:schemeClr val="tx2"/>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3" name="二等辺三角形 42"/>
          <p:cNvSpPr/>
          <p:nvPr/>
        </p:nvSpPr>
        <p:spPr>
          <a:xfrm rot="10800000">
            <a:off x="6624394" y="3618701"/>
            <a:ext cx="664305" cy="165435"/>
          </a:xfrm>
          <a:prstGeom prst="triangle">
            <a:avLst/>
          </a:prstGeom>
          <a:gradFill flip="none" rotWithShape="1">
            <a:gsLst>
              <a:gs pos="35000">
                <a:schemeClr val="tx2">
                  <a:lumMod val="60000"/>
                  <a:lumOff val="40000"/>
                </a:schemeClr>
              </a:gs>
              <a:gs pos="100000">
                <a:schemeClr val="accent1">
                  <a:lumMod val="100000"/>
                </a:schemeClr>
              </a:gs>
            </a:gsLst>
            <a:path path="circle">
              <a:fillToRect l="50000" t="-80000" r="50000" b="180000"/>
            </a:path>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0" name="楕円 9"/>
          <p:cNvSpPr/>
          <p:nvPr/>
        </p:nvSpPr>
        <p:spPr>
          <a:xfrm>
            <a:off x="3092580" y="2682917"/>
            <a:ext cx="1176098" cy="784182"/>
          </a:xfrm>
          <a:prstGeom prst="ellipse">
            <a:avLst/>
          </a:prstGeom>
          <a:solidFill>
            <a:schemeClr val="accent6">
              <a:alpha val="26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6" name="楕円 45"/>
          <p:cNvSpPr/>
          <p:nvPr/>
        </p:nvSpPr>
        <p:spPr>
          <a:xfrm>
            <a:off x="6451045" y="2735899"/>
            <a:ext cx="1176098" cy="784182"/>
          </a:xfrm>
          <a:prstGeom prst="ellipse">
            <a:avLst/>
          </a:prstGeom>
          <a:solidFill>
            <a:schemeClr val="accent6">
              <a:alpha val="26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4" name="正方形/長方形 43">
            <a:extLst>
              <a:ext uri="{FF2B5EF4-FFF2-40B4-BE49-F238E27FC236}">
                <a16:creationId xmlns:a16="http://schemas.microsoft.com/office/drawing/2014/main" id="{C8198134-91DD-4256-B730-953485F35C8B}"/>
              </a:ext>
            </a:extLst>
          </p:cNvPr>
          <p:cNvSpPr/>
          <p:nvPr/>
        </p:nvSpPr>
        <p:spPr>
          <a:xfrm>
            <a:off x="345114" y="1146077"/>
            <a:ext cx="5717458" cy="307777"/>
          </a:xfrm>
          <a:prstGeom prst="rect">
            <a:avLst/>
          </a:prstGeom>
          <a:noFill/>
          <a:ln w="9525" cmpd="sng">
            <a:noFill/>
          </a:ln>
        </p:spPr>
        <p:style>
          <a:lnRef idx="2">
            <a:schemeClr val="accent6"/>
          </a:lnRef>
          <a:fillRef idx="1">
            <a:schemeClr val="lt1"/>
          </a:fillRef>
          <a:effectRef idx="0">
            <a:schemeClr val="accent6"/>
          </a:effectRef>
          <a:fontRef idx="minor">
            <a:schemeClr val="dk1"/>
          </a:fontRef>
        </p:style>
        <p:txBody>
          <a:bodyPr wrap="square">
            <a:spAutoFit/>
          </a:bodyPr>
          <a:lstStyle/>
          <a:p>
            <a:pPr>
              <a:spcBef>
                <a:spcPts val="600"/>
              </a:spcBef>
            </a:pPr>
            <a:r>
              <a:rPr lang="en-US" altLang="ja-JP" sz="1400" b="1" dirty="0">
                <a:solidFill>
                  <a:schemeClr val="tx1"/>
                </a:solidFill>
                <a:latin typeface="メイリオ" panose="020B0604030504040204" pitchFamily="50" charset="-128"/>
                <a:ea typeface="メイリオ" panose="020B0604030504040204" pitchFamily="50" charset="-128"/>
              </a:rPr>
              <a:t>《PMO</a:t>
            </a:r>
            <a:r>
              <a:rPr lang="ja-JP" altLang="en-US" sz="1400" b="1" dirty="0">
                <a:solidFill>
                  <a:schemeClr val="tx1"/>
                </a:solidFill>
                <a:latin typeface="メイリオ" panose="020B0604030504040204" pitchFamily="50" charset="-128"/>
                <a:ea typeface="メイリオ" panose="020B0604030504040204" pitchFamily="50" charset="-128"/>
              </a:rPr>
              <a:t>型指定管理、</a:t>
            </a:r>
            <a:r>
              <a:rPr lang="en-US" altLang="ja-JP" sz="1400" b="1" dirty="0">
                <a:solidFill>
                  <a:schemeClr val="tx1"/>
                </a:solidFill>
                <a:latin typeface="メイリオ" panose="020B0604030504040204" pitchFamily="50" charset="-128"/>
                <a:ea typeface="メイリオ" panose="020B0604030504040204" pitchFamily="50" charset="-128"/>
              </a:rPr>
              <a:t>P-PFI</a:t>
            </a:r>
            <a:r>
              <a:rPr lang="ja-JP" altLang="en-US" sz="1400" b="1" dirty="0">
                <a:solidFill>
                  <a:schemeClr val="tx1"/>
                </a:solidFill>
                <a:latin typeface="メイリオ" panose="020B0604030504040204" pitchFamily="50" charset="-128"/>
                <a:ea typeface="メイリオ" panose="020B0604030504040204" pitchFamily="50" charset="-128"/>
              </a:rPr>
              <a:t>型施設整備による公園の魅力向上</a:t>
            </a:r>
            <a:r>
              <a:rPr lang="en-US" altLang="ja-JP" sz="1400" b="1" dirty="0">
                <a:solidFill>
                  <a:schemeClr val="tx1"/>
                </a:solidFill>
                <a:latin typeface="メイリオ" panose="020B0604030504040204" pitchFamily="50" charset="-128"/>
                <a:ea typeface="メイリオ" panose="020B0604030504040204" pitchFamily="50" charset="-128"/>
              </a:rPr>
              <a:t>》</a:t>
            </a:r>
            <a:endParaRPr lang="ja-JP" altLang="en-US" sz="1400" b="1" dirty="0">
              <a:solidFill>
                <a:schemeClr val="tx1"/>
              </a:solidFill>
              <a:latin typeface="メイリオ" panose="020B0604030504040204" pitchFamily="50" charset="-128"/>
              <a:ea typeface="メイリオ" panose="020B0604030504040204" pitchFamily="50" charset="-128"/>
            </a:endParaRPr>
          </a:p>
        </p:txBody>
      </p:sp>
      <p:pic>
        <p:nvPicPr>
          <p:cNvPr id="51" name="図 5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4181" y="2779921"/>
            <a:ext cx="1477282" cy="707073"/>
          </a:xfrm>
          <a:prstGeom prst="rect">
            <a:avLst/>
          </a:prstGeom>
        </p:spPr>
      </p:pic>
      <p:cxnSp>
        <p:nvCxnSpPr>
          <p:cNvPr id="53" name="直線矢印コネクタ 52"/>
          <p:cNvCxnSpPr/>
          <p:nvPr/>
        </p:nvCxnSpPr>
        <p:spPr>
          <a:xfrm>
            <a:off x="5521436" y="2728769"/>
            <a:ext cx="115102" cy="128181"/>
          </a:xfrm>
          <a:prstGeom prst="straightConnector1">
            <a:avLst/>
          </a:prstGeom>
          <a:ln w="19050">
            <a:solidFill>
              <a:srgbClr val="003399"/>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54" name="正方形/長方形 53"/>
          <p:cNvSpPr/>
          <p:nvPr/>
        </p:nvSpPr>
        <p:spPr>
          <a:xfrm>
            <a:off x="4669690" y="3485080"/>
            <a:ext cx="1703492" cy="215444"/>
          </a:xfrm>
          <a:prstGeom prst="rect">
            <a:avLst/>
          </a:prstGeom>
        </p:spPr>
        <p:txBody>
          <a:bodyPr wrap="square" lIns="0" tIns="0" rIns="0" bIns="0">
            <a:spAutoFit/>
          </a:bodyPr>
          <a:lstStyle/>
          <a:p>
            <a:pPr marL="85725" indent="-85725"/>
            <a:r>
              <a:rPr lang="en-US" altLang="ja-JP" sz="700" b="1" dirty="0">
                <a:latin typeface="Meiryo UI" panose="020B0604030504040204" pitchFamily="50" charset="-128"/>
                <a:ea typeface="Meiryo UI" panose="020B0604030504040204" pitchFamily="50" charset="-128"/>
              </a:rPr>
              <a:t>※</a:t>
            </a:r>
            <a:r>
              <a:rPr lang="ja-JP" altLang="en-US" sz="700" b="1" dirty="0">
                <a:latin typeface="Meiryo UI" panose="020B0604030504040204" pitchFamily="50" charset="-128"/>
                <a:ea typeface="Meiryo UI" panose="020B0604030504040204" pitchFamily="50" charset="-128"/>
              </a:rPr>
              <a:t>エリア外の、公園の維持管理とイベント</a:t>
            </a:r>
            <a:endParaRPr lang="en-US" altLang="ja-JP" sz="700" b="1" dirty="0">
              <a:latin typeface="Meiryo UI" panose="020B0604030504040204" pitchFamily="50" charset="-128"/>
              <a:ea typeface="Meiryo UI" panose="020B0604030504040204" pitchFamily="50" charset="-128"/>
            </a:endParaRPr>
          </a:p>
          <a:p>
            <a:pPr marL="85725" indent="-85725"/>
            <a:r>
              <a:rPr lang="en-US" altLang="ja-JP" sz="700" b="1" dirty="0">
                <a:latin typeface="Meiryo UI" panose="020B0604030504040204" pitchFamily="50" charset="-128"/>
                <a:ea typeface="Meiryo UI" panose="020B0604030504040204" pitchFamily="50" charset="-128"/>
              </a:rPr>
              <a:t>   </a:t>
            </a:r>
            <a:r>
              <a:rPr lang="ja-JP" altLang="en-US" sz="700" b="1" dirty="0">
                <a:latin typeface="Meiryo UI" panose="020B0604030504040204" pitchFamily="50" charset="-128"/>
                <a:ea typeface="Meiryo UI" panose="020B0604030504040204" pitchFamily="50" charset="-128"/>
              </a:rPr>
              <a:t>企画立案は、別途指定管理者が行う</a:t>
            </a:r>
            <a:endParaRPr lang="en-US" altLang="ja-JP" sz="700" b="1" dirty="0">
              <a:latin typeface="Meiryo UI" panose="020B0604030504040204" pitchFamily="50" charset="-128"/>
              <a:ea typeface="Meiryo UI" panose="020B0604030504040204" pitchFamily="50" charset="-128"/>
            </a:endParaRPr>
          </a:p>
        </p:txBody>
      </p:sp>
      <p:sp>
        <p:nvSpPr>
          <p:cNvPr id="55" name="正方形/長方形 54"/>
          <p:cNvSpPr/>
          <p:nvPr/>
        </p:nvSpPr>
        <p:spPr>
          <a:xfrm>
            <a:off x="4866450" y="2614200"/>
            <a:ext cx="984244" cy="123111"/>
          </a:xfrm>
          <a:prstGeom prst="rect">
            <a:avLst/>
          </a:prstGeom>
          <a:ln>
            <a:noFill/>
          </a:ln>
        </p:spPr>
        <p:txBody>
          <a:bodyPr wrap="none" lIns="0" tIns="0" rIns="0" bIns="0">
            <a:spAutoFit/>
          </a:bodyPr>
          <a:lstStyle/>
          <a:p>
            <a:r>
              <a:rPr lang="ja-JP" altLang="en-US" sz="800" b="1" dirty="0">
                <a:effectLst>
                  <a:glow rad="127000">
                    <a:schemeClr val="bg1"/>
                  </a:glow>
                </a:effectLst>
                <a:latin typeface="Meiryo UI" panose="020B0604030504040204" pitchFamily="50" charset="-128"/>
                <a:ea typeface="Meiryo UI" panose="020B0604030504040204" pitchFamily="50" charset="-128"/>
                <a:cs typeface="Microsoft Himalaya" panose="01010100010101010101" pitchFamily="2" charset="0"/>
              </a:rPr>
              <a:t>施設の設置、管理運営</a:t>
            </a:r>
          </a:p>
        </p:txBody>
      </p:sp>
      <p:sp>
        <p:nvSpPr>
          <p:cNvPr id="17" name="正方形/長方形 16"/>
          <p:cNvSpPr/>
          <p:nvPr/>
        </p:nvSpPr>
        <p:spPr>
          <a:xfrm>
            <a:off x="4461875" y="2600080"/>
            <a:ext cx="1900800" cy="2053682"/>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grpSp>
        <p:nvGrpSpPr>
          <p:cNvPr id="56" name="グループ化 55"/>
          <p:cNvGrpSpPr>
            <a:grpSpLocks noChangeAspect="1"/>
          </p:cNvGrpSpPr>
          <p:nvPr/>
        </p:nvGrpSpPr>
        <p:grpSpPr>
          <a:xfrm>
            <a:off x="4533203" y="3783299"/>
            <a:ext cx="1822646" cy="776047"/>
            <a:chOff x="14965104" y="2168621"/>
            <a:chExt cx="3115277" cy="1326415"/>
          </a:xfrm>
        </p:grpSpPr>
        <p:pic>
          <p:nvPicPr>
            <p:cNvPr id="57" name="図 5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965104" y="2168621"/>
              <a:ext cx="1957608" cy="1312607"/>
            </a:xfrm>
            <a:prstGeom prst="rect">
              <a:avLst/>
            </a:prstGeom>
            <a:ln w="25400">
              <a:noFill/>
            </a:ln>
          </p:spPr>
        </p:pic>
        <p:sp>
          <p:nvSpPr>
            <p:cNvPr id="58" name="正方形/長方形 57"/>
            <p:cNvSpPr/>
            <p:nvPr/>
          </p:nvSpPr>
          <p:spPr>
            <a:xfrm>
              <a:off x="16923187" y="3002537"/>
              <a:ext cx="1157194" cy="492499"/>
            </a:xfrm>
            <a:prstGeom prst="rect">
              <a:avLst/>
            </a:prstGeom>
            <a:ln>
              <a:noFill/>
            </a:ln>
          </p:spPr>
          <p:txBody>
            <a:bodyPr wrap="none" lIns="36000" tIns="36000" rIns="36000" bIns="36000">
              <a:spAutoFit/>
            </a:bodyPr>
            <a:lstStyle/>
            <a:p>
              <a:pPr algn="ctr"/>
              <a:r>
                <a:rPr lang="ja-JP" altLang="en-US" sz="700" b="1" dirty="0">
                  <a:effectLst>
                    <a:glow rad="127000">
                      <a:schemeClr val="bg1"/>
                    </a:glow>
                  </a:effectLst>
                  <a:latin typeface="Meiryo UI" panose="020B0604030504040204" pitchFamily="50" charset="-128"/>
                  <a:ea typeface="Meiryo UI" panose="020B0604030504040204" pitchFamily="50" charset="-128"/>
                  <a:cs typeface="Microsoft Himalaya" panose="01010100010101010101" pitchFamily="2" charset="0"/>
                </a:rPr>
                <a:t>新たな施設整備</a:t>
              </a:r>
              <a:endParaRPr lang="en-US" altLang="ja-JP" sz="700" b="1" dirty="0">
                <a:effectLst>
                  <a:glow rad="127000">
                    <a:schemeClr val="bg1"/>
                  </a:glow>
                </a:effectLst>
                <a:latin typeface="Meiryo UI" panose="020B0604030504040204" pitchFamily="50" charset="-128"/>
                <a:ea typeface="Meiryo UI" panose="020B0604030504040204" pitchFamily="50" charset="-128"/>
                <a:cs typeface="Microsoft Himalaya" panose="01010100010101010101" pitchFamily="2" charset="0"/>
              </a:endParaRPr>
            </a:p>
            <a:p>
              <a:pPr algn="ctr"/>
              <a:r>
                <a:rPr lang="ja-JP" altLang="en-US" sz="700" b="1" dirty="0">
                  <a:effectLst>
                    <a:glow rad="127000">
                      <a:schemeClr val="bg1"/>
                    </a:glow>
                  </a:effectLst>
                  <a:latin typeface="Meiryo UI" panose="020B0604030504040204" pitchFamily="50" charset="-128"/>
                  <a:ea typeface="Meiryo UI" panose="020B0604030504040204" pitchFamily="50" charset="-128"/>
                  <a:cs typeface="Microsoft Himalaya" panose="01010100010101010101" pitchFamily="2" charset="0"/>
                </a:rPr>
                <a:t>（民間提案）</a:t>
              </a:r>
            </a:p>
          </p:txBody>
        </p:sp>
      </p:grpSp>
      <p:sp>
        <p:nvSpPr>
          <p:cNvPr id="59" name="正方形/長方形 58">
            <a:extLst>
              <a:ext uri="{FF2B5EF4-FFF2-40B4-BE49-F238E27FC236}">
                <a16:creationId xmlns:a16="http://schemas.microsoft.com/office/drawing/2014/main" id="{5617DC6D-81FD-44CB-B2C5-4FA8086DD9F1}"/>
              </a:ext>
            </a:extLst>
          </p:cNvPr>
          <p:cNvSpPr/>
          <p:nvPr/>
        </p:nvSpPr>
        <p:spPr>
          <a:xfrm>
            <a:off x="639279" y="1479491"/>
            <a:ext cx="8370930" cy="461665"/>
          </a:xfrm>
          <a:prstGeom prst="rect">
            <a:avLst/>
          </a:prstGeom>
          <a:noFill/>
          <a:ln w="9525" cmpd="sng">
            <a:noFill/>
          </a:ln>
        </p:spPr>
        <p:style>
          <a:lnRef idx="2">
            <a:schemeClr val="accent6"/>
          </a:lnRef>
          <a:fillRef idx="1">
            <a:schemeClr val="lt1"/>
          </a:fillRef>
          <a:effectRef idx="0">
            <a:schemeClr val="accent6"/>
          </a:effectRef>
          <a:fontRef idx="minor">
            <a:schemeClr val="dk1"/>
          </a:fontRef>
        </p:style>
        <p:txBody>
          <a:bodyPr wrap="square">
            <a:spAutoFit/>
          </a:bodyPr>
          <a:lstStyle/>
          <a:p>
            <a:pPr>
              <a:spcBef>
                <a:spcPts val="600"/>
              </a:spcBef>
            </a:pPr>
            <a:r>
              <a:rPr lang="ja-JP" altLang="en-US" sz="1200" dirty="0">
                <a:solidFill>
                  <a:schemeClr val="tx1"/>
                </a:solidFill>
                <a:latin typeface="メイリオ" panose="020B0604030504040204" pitchFamily="50" charset="-128"/>
                <a:ea typeface="メイリオ" panose="020B0604030504040204" pitchFamily="50" charset="-128"/>
              </a:rPr>
              <a:t>さらなる公園の魅力づくりと府民サービスの向上をめざして行ったサウンディング型市場調査及び事前事業提案募集の結果を踏まえ、公園の特性に応じた魅力向上につながる新たな管理運営制度の導入に向けた公募を実施。</a:t>
            </a:r>
          </a:p>
        </p:txBody>
      </p:sp>
    </p:spTree>
    <p:extLst>
      <p:ext uri="{BB962C8B-B14F-4D97-AF65-F5344CB8AC3E}">
        <p14:creationId xmlns:p14="http://schemas.microsoft.com/office/powerpoint/2010/main" val="1434318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236599" y="8620"/>
            <a:ext cx="1680106"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207350" y="413665"/>
            <a:ext cx="8839822" cy="6210690"/>
          </a:xfrm>
          <a:prstGeom prst="roundRect">
            <a:avLst>
              <a:gd name="adj" fmla="val 4915"/>
            </a:avLst>
          </a:prstGeom>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◆民間の活躍環境の整備（実証事業推進チーム大阪による企業等への実証フィールドの提供）</a:t>
            </a:r>
            <a:endPar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商工労働部 成長産業振興室 産業創造課、政策企画部 企画室 政策課、都市整備部 事業管理室 事業企画課</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382298" y="1095009"/>
            <a:ext cx="8664874" cy="646331"/>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・大阪府、大阪市、大阪商工会議所では、「実証事業推進チーム大阪」を設置し、大阪における実証実験を支援。</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・自動運転や空飛ぶクルマなど先端技術を活用した革新的ビジネスについて、</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2025</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年までに社会実装することをめざし、</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実証実験に対する支援を積み重ね、大阪における新たなビジネス創出に取り組む。</a:t>
            </a:r>
          </a:p>
        </p:txBody>
      </p:sp>
      <p:grpSp>
        <p:nvGrpSpPr>
          <p:cNvPr id="6" name="グループ化 5"/>
          <p:cNvGrpSpPr/>
          <p:nvPr/>
        </p:nvGrpSpPr>
        <p:grpSpPr>
          <a:xfrm>
            <a:off x="560579" y="1808820"/>
            <a:ext cx="4326456" cy="1970812"/>
            <a:chOff x="842789" y="1851557"/>
            <a:chExt cx="4317519" cy="1447811"/>
          </a:xfrm>
        </p:grpSpPr>
        <p:grpSp>
          <p:nvGrpSpPr>
            <p:cNvPr id="23" name="グループ化 22"/>
            <p:cNvGrpSpPr/>
            <p:nvPr/>
          </p:nvGrpSpPr>
          <p:grpSpPr>
            <a:xfrm>
              <a:off x="842789" y="1851557"/>
              <a:ext cx="4317519" cy="1447811"/>
              <a:chOff x="824413" y="1905013"/>
              <a:chExt cx="4317519" cy="1438635"/>
            </a:xfrm>
          </p:grpSpPr>
          <p:grpSp>
            <p:nvGrpSpPr>
              <p:cNvPr id="25" name="グループ化 24"/>
              <p:cNvGrpSpPr/>
              <p:nvPr/>
            </p:nvGrpSpPr>
            <p:grpSpPr>
              <a:xfrm>
                <a:off x="920942" y="1905013"/>
                <a:ext cx="1677579" cy="402796"/>
                <a:chOff x="213414" y="3017081"/>
                <a:chExt cx="2414964" cy="579840"/>
              </a:xfrm>
            </p:grpSpPr>
            <p:sp>
              <p:nvSpPr>
                <p:cNvPr id="37" name="角丸四角形 36"/>
                <p:cNvSpPr/>
                <p:nvPr/>
              </p:nvSpPr>
              <p:spPr>
                <a:xfrm>
                  <a:off x="213414" y="3152473"/>
                  <a:ext cx="2414964" cy="444448"/>
                </a:xfrm>
                <a:prstGeom prst="roundRect">
                  <a:avLst>
                    <a:gd name="adj" fmla="val 1014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実証実験の実施主体</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p:cNvSpPr/>
                <p:nvPr/>
              </p:nvSpPr>
              <p:spPr>
                <a:xfrm>
                  <a:off x="869760" y="3017081"/>
                  <a:ext cx="854883" cy="274905"/>
                </a:xfrm>
                <a:prstGeom prst="rect">
                  <a:avLst/>
                </a:prstGeom>
                <a:solidFill>
                  <a:schemeClr val="bg1"/>
                </a:solidFill>
              </p:spPr>
              <p:txBody>
                <a:bodyPr wrap="none">
                  <a:spAutoFit/>
                </a:bodyPr>
                <a:lstStyle/>
                <a:p>
                  <a:pPr algn="ctr">
                    <a:defRPr/>
                  </a:pP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事業者</a:t>
                  </a:r>
                </a:p>
              </p:txBody>
            </p:sp>
          </p:grpSp>
          <p:grpSp>
            <p:nvGrpSpPr>
              <p:cNvPr id="26" name="グループ化 25"/>
              <p:cNvGrpSpPr/>
              <p:nvPr/>
            </p:nvGrpSpPr>
            <p:grpSpPr>
              <a:xfrm>
                <a:off x="3324654" y="2226565"/>
                <a:ext cx="1817278" cy="702038"/>
                <a:chOff x="4441288" y="3393964"/>
                <a:chExt cx="2616066" cy="1010615"/>
              </a:xfrm>
            </p:grpSpPr>
            <p:sp>
              <p:nvSpPr>
                <p:cNvPr id="35" name="角丸四角形 34"/>
                <p:cNvSpPr/>
                <p:nvPr/>
              </p:nvSpPr>
              <p:spPr>
                <a:xfrm>
                  <a:off x="4441288" y="3515506"/>
                  <a:ext cx="2616066" cy="889073"/>
                </a:xfrm>
                <a:prstGeom prst="roundRect">
                  <a:avLst>
                    <a:gd name="adj" fmla="val 72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ts val="1500"/>
                    </a:lnSpc>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大阪府、大阪市、</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500"/>
                    </a:lnSpc>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大阪商工会議所で構成</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100"/>
                    </a:lnSpc>
                    <a:spcBef>
                      <a:spcPts val="400"/>
                    </a:spcBef>
                  </a:pP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（窓口：大阪商工会議所）</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正方形/長方形 35"/>
                <p:cNvSpPr/>
                <p:nvPr/>
              </p:nvSpPr>
              <p:spPr>
                <a:xfrm>
                  <a:off x="4522089" y="3393964"/>
                  <a:ext cx="2479373" cy="284102"/>
                </a:xfrm>
                <a:prstGeom prst="rect">
                  <a:avLst/>
                </a:prstGeom>
                <a:solidFill>
                  <a:schemeClr val="bg1"/>
                </a:solidFill>
              </p:spPr>
              <p:txBody>
                <a:bodyPr wrap="square" lIns="0" rIns="0">
                  <a:spAutoFit/>
                </a:bodyPr>
                <a:lstStyle/>
                <a:p>
                  <a:pPr algn="ctr">
                    <a:lnSpc>
                      <a:spcPts val="1400"/>
                    </a:lnSpc>
                    <a:defRPr/>
                  </a:pP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実証事業推進チーム大阪</a:t>
                  </a:r>
                </a:p>
              </p:txBody>
            </p:sp>
          </p:grpSp>
          <p:sp>
            <p:nvSpPr>
              <p:cNvPr id="27" name="正方形/長方形 26"/>
              <p:cNvSpPr/>
              <p:nvPr/>
            </p:nvSpPr>
            <p:spPr>
              <a:xfrm>
                <a:off x="2771935" y="2021869"/>
                <a:ext cx="1369758" cy="184323"/>
              </a:xfrm>
              <a:prstGeom prst="rect">
                <a:avLst/>
              </a:prstGeom>
            </p:spPr>
            <p:txBody>
              <a:bodyPr wrap="square">
                <a:spAutoFit/>
              </a:bodyPr>
              <a:lstStyle/>
              <a:p>
                <a:pPr marL="88900" indent="-88900"/>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実証フィールド希望</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8" name="グループ化 27"/>
              <p:cNvGrpSpPr/>
              <p:nvPr/>
            </p:nvGrpSpPr>
            <p:grpSpPr>
              <a:xfrm>
                <a:off x="883139" y="2692003"/>
                <a:ext cx="1783032" cy="651645"/>
                <a:chOff x="1052948" y="4580188"/>
                <a:chExt cx="2566768" cy="938072"/>
              </a:xfrm>
            </p:grpSpPr>
            <p:sp>
              <p:nvSpPr>
                <p:cNvPr id="33" name="角丸四角形 32"/>
                <p:cNvSpPr/>
                <p:nvPr/>
              </p:nvSpPr>
              <p:spPr>
                <a:xfrm>
                  <a:off x="1052948" y="4702568"/>
                  <a:ext cx="2566768" cy="815692"/>
                </a:xfrm>
                <a:prstGeom prst="roundRect">
                  <a:avLst>
                    <a:gd name="adj" fmla="val 540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大阪府、大阪市、大阪商工会議所の会員企業等の</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関連施設</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正方形/長方形 33"/>
                <p:cNvSpPr/>
                <p:nvPr/>
              </p:nvSpPr>
              <p:spPr>
                <a:xfrm>
                  <a:off x="1319289" y="4580188"/>
                  <a:ext cx="1846834" cy="274906"/>
                </a:xfrm>
                <a:prstGeom prst="rect">
                  <a:avLst/>
                </a:prstGeom>
                <a:solidFill>
                  <a:schemeClr val="bg1"/>
                </a:solidFill>
              </p:spPr>
              <p:txBody>
                <a:bodyPr wrap="none">
                  <a:spAutoFit/>
                </a:bodyPr>
                <a:lstStyle/>
                <a:p>
                  <a:pPr algn="ctr">
                    <a:defRPr/>
                  </a:pP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フィールド管理者</a:t>
                  </a:r>
                </a:p>
              </p:txBody>
            </p:sp>
          </p:grpSp>
          <p:sp>
            <p:nvSpPr>
              <p:cNvPr id="29" name="正方形/長方形 28"/>
              <p:cNvSpPr/>
              <p:nvPr/>
            </p:nvSpPr>
            <p:spPr>
              <a:xfrm>
                <a:off x="2861411" y="3042029"/>
                <a:ext cx="1280282" cy="301619"/>
              </a:xfrm>
              <a:prstGeom prst="rect">
                <a:avLst/>
              </a:prstGeom>
            </p:spPr>
            <p:txBody>
              <a:bodyPr wrap="square">
                <a:spAutoFit/>
              </a:bodyPr>
              <a:lstStyle/>
              <a:p>
                <a:pPr marL="88900" indent="-88900"/>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フィールド調査・</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marL="88900" indent="-88900" algn="ct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事前協議</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p:cNvSpPr/>
              <p:nvPr/>
            </p:nvSpPr>
            <p:spPr>
              <a:xfrm>
                <a:off x="824413" y="2376773"/>
                <a:ext cx="701852" cy="301619"/>
              </a:xfrm>
              <a:prstGeom prst="rect">
                <a:avLst/>
              </a:prstGeom>
            </p:spPr>
            <p:txBody>
              <a:bodyPr wrap="square">
                <a:spAutoFit/>
              </a:bodyPr>
              <a:lstStyle/>
              <a:p>
                <a:pPr marL="88900" indent="-88900"/>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必要な</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marL="88900" indent="-88900"/>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費用負担</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右矢印 30"/>
              <p:cNvSpPr/>
              <p:nvPr/>
            </p:nvSpPr>
            <p:spPr>
              <a:xfrm rot="2058522">
                <a:off x="2709863" y="2266318"/>
                <a:ext cx="625194" cy="158915"/>
              </a:xfrm>
              <a:prstGeom prst="rightArrow">
                <a:avLst>
                  <a:gd name="adj1" fmla="val 58262"/>
                  <a:gd name="adj2" fmla="val 66516"/>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000" dirty="0"/>
              </a:p>
            </p:txBody>
          </p:sp>
          <p:sp>
            <p:nvSpPr>
              <p:cNvPr id="32" name="右矢印 31"/>
              <p:cNvSpPr/>
              <p:nvPr/>
            </p:nvSpPr>
            <p:spPr>
              <a:xfrm rot="8989603">
                <a:off x="2683301" y="2916880"/>
                <a:ext cx="625194" cy="158915"/>
              </a:xfrm>
              <a:prstGeom prst="rightArrow">
                <a:avLst>
                  <a:gd name="adj1" fmla="val 58262"/>
                  <a:gd name="adj2" fmla="val 66516"/>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000" dirty="0"/>
              </a:p>
            </p:txBody>
          </p:sp>
        </p:grpSp>
        <p:sp>
          <p:nvSpPr>
            <p:cNvPr id="39" name="右矢印 38"/>
            <p:cNvSpPr/>
            <p:nvPr/>
          </p:nvSpPr>
          <p:spPr>
            <a:xfrm rot="16200000">
              <a:off x="1734630" y="2349510"/>
              <a:ext cx="319146" cy="169065"/>
            </a:xfrm>
            <a:prstGeom prst="rightArrow">
              <a:avLst>
                <a:gd name="adj1" fmla="val 58262"/>
                <a:gd name="adj2" fmla="val 66516"/>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000" dirty="0"/>
            </a:p>
          </p:txBody>
        </p:sp>
        <p:sp>
          <p:nvSpPr>
            <p:cNvPr id="40" name="右矢印 39"/>
            <p:cNvSpPr/>
            <p:nvPr/>
          </p:nvSpPr>
          <p:spPr>
            <a:xfrm rot="5400000" flipV="1">
              <a:off x="1430496" y="2367349"/>
              <a:ext cx="319146" cy="178495"/>
            </a:xfrm>
            <a:prstGeom prst="rightArrow">
              <a:avLst>
                <a:gd name="adj1" fmla="val 58262"/>
                <a:gd name="adj2" fmla="val 66516"/>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000" dirty="0"/>
            </a:p>
          </p:txBody>
        </p:sp>
        <p:sp>
          <p:nvSpPr>
            <p:cNvPr id="4" name="テキスト ボックス 3"/>
            <p:cNvSpPr txBox="1"/>
            <p:nvPr/>
          </p:nvSpPr>
          <p:spPr>
            <a:xfrm>
              <a:off x="1833087" y="2307533"/>
              <a:ext cx="1006889" cy="275240"/>
            </a:xfrm>
            <a:prstGeom prst="rect">
              <a:avLst/>
            </a:prstGeom>
            <a:noFill/>
            <a:ln>
              <a:noFill/>
            </a:ln>
          </p:spPr>
          <p:txBody>
            <a:bodyPr wrap="none" rtlCol="0">
              <a:noAutofit/>
            </a:bodyPr>
            <a:lstStyle/>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フィールド</a:t>
              </a:r>
              <a:endParaRPr kumimoji="1"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rPr>
                <a:t>提供</a:t>
              </a:r>
            </a:p>
          </p:txBody>
        </p:sp>
      </p:grpSp>
      <p:sp>
        <p:nvSpPr>
          <p:cNvPr id="42" name="正方形/長方形 41"/>
          <p:cNvSpPr/>
          <p:nvPr/>
        </p:nvSpPr>
        <p:spPr>
          <a:xfrm>
            <a:off x="4988427" y="1885207"/>
            <a:ext cx="3957353" cy="1805623"/>
          </a:xfrm>
          <a:prstGeom prst="rect">
            <a:avLst/>
          </a:prstGeom>
          <a:solidFill>
            <a:schemeClr val="accent6">
              <a:lumMod val="20000"/>
              <a:lumOff val="80000"/>
            </a:schemeClr>
          </a:solidFill>
          <a:ln w="3175">
            <a:solidFill>
              <a:schemeClr val="tx1"/>
            </a:solidFill>
          </a:ln>
        </p:spPr>
        <p:txBody>
          <a:bodyPr wrap="square" lIns="0" rIns="0">
            <a:spAutoFit/>
          </a:bodyPr>
          <a:lstStyle/>
          <a:p>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対象分野</a:t>
            </a:r>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①先進的なまちづくり　②</a:t>
            </a:r>
            <a:r>
              <a:rPr lang="en-US" altLang="ja-JP" sz="1000" dirty="0" err="1">
                <a:latin typeface="Meiryo UI" panose="020B0604030504040204" pitchFamily="50" charset="-128"/>
                <a:ea typeface="Meiryo UI" panose="020B0604030504040204" pitchFamily="50" charset="-128"/>
                <a:cs typeface="メイリオ" panose="020B0604030504040204" pitchFamily="50" charset="-128"/>
              </a:rPr>
              <a:t>IoT</a:t>
            </a:r>
            <a:r>
              <a:rPr lang="ja-JP" altLang="en-US" sz="1000" dirty="0" err="1">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ロボットテクノロジー　③自動運転</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000" spc="-50" dirty="0">
                <a:latin typeface="Meiryo UI" panose="020B0604030504040204" pitchFamily="50" charset="-128"/>
                <a:ea typeface="Meiryo UI" panose="020B0604030504040204" pitchFamily="50" charset="-128"/>
                <a:cs typeface="メイリオ" panose="020B0604030504040204" pitchFamily="50" charset="-128"/>
              </a:rPr>
              <a:t>④ドローン　⑤</a:t>
            </a:r>
            <a:r>
              <a:rPr lang="en-US" altLang="ja-JP" sz="1000" spc="-50" dirty="0">
                <a:latin typeface="Meiryo UI" panose="020B0604030504040204" pitchFamily="50" charset="-128"/>
                <a:ea typeface="Meiryo UI" panose="020B0604030504040204" pitchFamily="50" charset="-128"/>
                <a:cs typeface="メイリオ" panose="020B0604030504040204" pitchFamily="50" charset="-128"/>
              </a:rPr>
              <a:t>AI</a:t>
            </a:r>
            <a:r>
              <a:rPr lang="ja-JP" altLang="en-US" sz="1000" spc="-50" dirty="0">
                <a:latin typeface="Meiryo UI" panose="020B0604030504040204" pitchFamily="50" charset="-128"/>
                <a:ea typeface="Meiryo UI" panose="020B0604030504040204" pitchFamily="50" charset="-128"/>
                <a:cs typeface="メイリオ" panose="020B0604030504040204" pitchFamily="50" charset="-128"/>
              </a:rPr>
              <a:t>（人工知能）⑥ヘルスケア　⑦オープンデータ、ビッグデータ</a:t>
            </a:r>
            <a:endParaRPr lang="en-US" altLang="ja-JP" sz="1000" spc="-50" dirty="0">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700"/>
              </a:lnSpc>
            </a:pPr>
            <a:endParaRPr lang="en-US" altLang="ja-JP" sz="900" b="1"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支援の内容</a:t>
            </a:r>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①大阪府・市の関連施設における実証フィールドの提供</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②企業間連携による民間企業保有施設における実証フィールドの提供</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③民間企業による実証実験を支援するサービスの提供</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・リスクアセスメントサービスや保険商品</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5G</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の技術検証環境の提供</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44" name="角丸四角形 43"/>
          <p:cNvSpPr/>
          <p:nvPr/>
        </p:nvSpPr>
        <p:spPr>
          <a:xfrm>
            <a:off x="657308" y="4005536"/>
            <a:ext cx="8249095" cy="2528809"/>
          </a:xfrm>
          <a:prstGeom prst="roundRect">
            <a:avLst>
              <a:gd name="adj" fmla="val 5163"/>
            </a:avLst>
          </a:prstGeom>
          <a:solidFill>
            <a:schemeClr val="tx2">
              <a:lumMod val="20000"/>
              <a:lumOff val="80000"/>
            </a:schemeClr>
          </a:solid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72000" tIns="108000" rIns="72000" rtlCol="0" anchor="ctr"/>
          <a:lstStyle/>
          <a:p>
            <a:r>
              <a:rPr lang="ja-JP" altLang="en-US" sz="1050" b="1" dirty="0">
                <a:solidFill>
                  <a:schemeClr val="tx1"/>
                </a:solidFill>
                <a:latin typeface="Meiryo UI" panose="020B0604030504040204" pitchFamily="50" charset="-128"/>
                <a:ea typeface="Meiryo UI" panose="020B0604030504040204" pitchFamily="50" charset="-128"/>
              </a:rPr>
              <a:t>　</a:t>
            </a:r>
            <a:r>
              <a:rPr lang="en-US" altLang="ja-JP" sz="1200" b="1" dirty="0">
                <a:solidFill>
                  <a:schemeClr val="tx1"/>
                </a:solidFill>
                <a:latin typeface="Meiryo UI" panose="020B0604030504040204" pitchFamily="50" charset="-128"/>
                <a:ea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rPr>
              <a:t>令和</a:t>
            </a:r>
            <a:r>
              <a:rPr lang="en-US" altLang="ja-JP" sz="1200" b="1" dirty="0">
                <a:solidFill>
                  <a:schemeClr val="tx1"/>
                </a:solidFill>
                <a:latin typeface="Meiryo UI" panose="020B0604030504040204" pitchFamily="50" charset="-128"/>
                <a:ea typeface="Meiryo UI" panose="020B0604030504040204" pitchFamily="50" charset="-128"/>
              </a:rPr>
              <a:t>3</a:t>
            </a:r>
            <a:r>
              <a:rPr lang="ja-JP" altLang="en-US" sz="1200" b="1" dirty="0">
                <a:solidFill>
                  <a:schemeClr val="tx1"/>
                </a:solidFill>
                <a:latin typeface="Meiryo UI" panose="020B0604030504040204" pitchFamily="50" charset="-128"/>
                <a:ea typeface="Meiryo UI" panose="020B0604030504040204" pitchFamily="50" charset="-128"/>
              </a:rPr>
              <a:t>年度の実施状況</a:t>
            </a:r>
            <a:r>
              <a:rPr lang="en-US" altLang="ja-JP" sz="1200" dirty="0">
                <a:solidFill>
                  <a:schemeClr val="tx1"/>
                </a:solidFill>
                <a:latin typeface="Meiryo UI" panose="020B0604030504040204" pitchFamily="50" charset="-128"/>
                <a:ea typeface="Meiryo UI" panose="020B0604030504040204" pitchFamily="50" charset="-128"/>
              </a:rPr>
              <a:t>》</a:t>
            </a:r>
          </a:p>
          <a:p>
            <a:pPr>
              <a:lnSpc>
                <a:spcPts val="200"/>
              </a:lnSpc>
            </a:pPr>
            <a:endParaRPr lang="en-US" altLang="ja-JP" sz="1000" dirty="0">
              <a:solidFill>
                <a:schemeClr val="tx1"/>
              </a:solidFill>
              <a:latin typeface="Meiryo UI" panose="020B0604030504040204" pitchFamily="50" charset="-128"/>
              <a:ea typeface="Meiryo UI" panose="020B0604030504040204" pitchFamily="50" charset="-128"/>
            </a:endParaRPr>
          </a:p>
          <a:p>
            <a:pPr>
              <a:lnSpc>
                <a:spcPts val="200"/>
              </a:lnSpc>
            </a:pP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ja-JP" altLang="en-US" sz="1100" b="1" dirty="0">
                <a:solidFill>
                  <a:schemeClr val="tx1"/>
                </a:solidFill>
                <a:latin typeface="Meiryo UI" panose="020B0604030504040204" pitchFamily="50" charset="-128"/>
                <a:ea typeface="Meiryo UI" panose="020B0604030504040204" pitchFamily="50" charset="-128"/>
              </a:rPr>
              <a:t>◆府関連施設における実証フィールドの提供</a:t>
            </a:r>
            <a:endParaRPr lang="en-US" altLang="ja-JP" sz="1100" b="1" dirty="0">
              <a:solidFill>
                <a:schemeClr val="tx1"/>
              </a:solidFill>
              <a:latin typeface="Meiryo UI" panose="020B0604030504040204" pitchFamily="50" charset="-128"/>
              <a:ea typeface="Meiryo UI" panose="020B0604030504040204" pitchFamily="50" charset="-128"/>
            </a:endParaRPr>
          </a:p>
          <a:p>
            <a:pPr>
              <a:lnSpc>
                <a:spcPts val="400"/>
              </a:lnSpc>
            </a:pP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32</a:t>
            </a:r>
            <a:endParaRPr lang="ja-JP" altLang="en-US" dirty="0">
              <a:solidFill>
                <a:schemeClr val="tx1"/>
              </a:solidFill>
            </a:endParaRPr>
          </a:p>
        </p:txBody>
      </p:sp>
      <p:pic>
        <p:nvPicPr>
          <p:cNvPr id="2" name="図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69755" y="4490353"/>
            <a:ext cx="1075325" cy="1445678"/>
          </a:xfrm>
          <a:prstGeom prst="rect">
            <a:avLst/>
          </a:prstGeom>
        </p:spPr>
      </p:pic>
      <p:sp>
        <p:nvSpPr>
          <p:cNvPr id="46" name="テキスト ボックス 45"/>
          <p:cNvSpPr txBox="1"/>
          <p:nvPr/>
        </p:nvSpPr>
        <p:spPr>
          <a:xfrm>
            <a:off x="7520125" y="5948729"/>
            <a:ext cx="1318027" cy="392347"/>
          </a:xfrm>
          <a:prstGeom prst="rect">
            <a:avLst/>
          </a:prstGeom>
          <a:noFill/>
          <a:ln>
            <a:noFill/>
          </a:ln>
        </p:spPr>
        <p:txBody>
          <a:bodyPr wrap="square" rtlCol="0">
            <a:noAutofit/>
          </a:bodyPr>
          <a:lstStyle/>
          <a:p>
            <a:pPr marL="93663" lvl="1" algn="ctr">
              <a:defRPr/>
            </a:pPr>
            <a:r>
              <a:rPr kumimoji="1" lang="ja-JP" altLang="en-US" sz="800" dirty="0">
                <a:latin typeface="Meiryo UI" panose="020B0604030504040204" pitchFamily="50" charset="-128"/>
                <a:ea typeface="Meiryo UI" panose="020B0604030504040204" pitchFamily="50" charset="-128"/>
                <a:cs typeface="メイリオ" panose="020B0604030504040204" pitchFamily="50" charset="-128"/>
              </a:rPr>
              <a:t>スマートライティング</a:t>
            </a:r>
            <a:endParaRPr kumimoji="1" lang="en-US" altLang="ja-JP" sz="800" dirty="0">
              <a:latin typeface="Meiryo UI" panose="020B0604030504040204" pitchFamily="50" charset="-128"/>
              <a:ea typeface="Meiryo UI" panose="020B0604030504040204" pitchFamily="50" charset="-128"/>
              <a:cs typeface="メイリオ" panose="020B0604030504040204" pitchFamily="50" charset="-128"/>
            </a:endParaRPr>
          </a:p>
          <a:p>
            <a:pPr marL="93663" lvl="1" algn="ctr">
              <a:defRPr/>
            </a:pPr>
            <a:r>
              <a:rPr kumimoji="1" lang="ja-JP" altLang="en-US" sz="800" dirty="0">
                <a:latin typeface="Meiryo UI" panose="020B0604030504040204" pitchFamily="50" charset="-128"/>
                <a:ea typeface="Meiryo UI" panose="020B0604030504040204" pitchFamily="50" charset="-128"/>
                <a:cs typeface="メイリオ" panose="020B0604030504040204" pitchFamily="50" charset="-128"/>
              </a:rPr>
              <a:t>（イメージ図）</a:t>
            </a:r>
            <a:endParaRPr kumimoji="1" lang="en-US" altLang="ja-JP" sz="8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3" name="正方形/長方形 2"/>
          <p:cNvSpPr/>
          <p:nvPr/>
        </p:nvSpPr>
        <p:spPr>
          <a:xfrm>
            <a:off x="1041182" y="4474530"/>
            <a:ext cx="6410692" cy="19157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r>
              <a:rPr lang="ja-JP" altLang="en-US" sz="1100" b="1" dirty="0">
                <a:solidFill>
                  <a:schemeClr val="tx1"/>
                </a:solidFill>
                <a:latin typeface="Meiryo UI" panose="020B0604030504040204" pitchFamily="50" charset="-128"/>
                <a:ea typeface="Meiryo UI" panose="020B0604030504040204" pitchFamily="50" charset="-128"/>
              </a:rPr>
              <a:t>○センサー付き</a:t>
            </a:r>
            <a:r>
              <a:rPr lang="en-US" altLang="ja-JP" sz="1100" b="1" dirty="0">
                <a:solidFill>
                  <a:schemeClr val="tx1"/>
                </a:solidFill>
                <a:latin typeface="Meiryo UI" panose="020B0604030504040204" pitchFamily="50" charset="-128"/>
                <a:ea typeface="Meiryo UI" panose="020B0604030504040204" pitchFamily="50" charset="-128"/>
              </a:rPr>
              <a:t>LED</a:t>
            </a:r>
            <a:r>
              <a:rPr lang="ja-JP" altLang="en-US" sz="1100" b="1" dirty="0">
                <a:solidFill>
                  <a:schemeClr val="tx1"/>
                </a:solidFill>
                <a:latin typeface="Meiryo UI" panose="020B0604030504040204" pitchFamily="50" charset="-128"/>
                <a:ea typeface="Meiryo UI" panose="020B0604030504040204" pitchFamily="50" charset="-128"/>
              </a:rPr>
              <a:t>道路灯を活用したスマートライティングによるスマートシティソリューションの実証</a:t>
            </a:r>
          </a:p>
          <a:p>
            <a:pPr>
              <a:lnSpc>
                <a:spcPts val="400"/>
              </a:lnSpc>
            </a:pP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（実証内容）道路近辺の環境状況（風速・風光、温度・湿度、気圧、降雨の有無、照度、</a:t>
            </a:r>
            <a:r>
              <a:rPr lang="en-US" altLang="ja-JP" sz="1000" dirty="0">
                <a:solidFill>
                  <a:schemeClr val="tx1"/>
                </a:solidFill>
                <a:latin typeface="Meiryo UI" panose="020B0604030504040204" pitchFamily="50" charset="-128"/>
                <a:ea typeface="Meiryo UI" panose="020B0604030504040204" pitchFamily="50" charset="-128"/>
              </a:rPr>
              <a:t>UV</a:t>
            </a:r>
            <a:r>
              <a:rPr lang="ja-JP" altLang="en-US" sz="1000" dirty="0" err="1">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加速度）を把握できる　　　</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センサーを搭載した道路灯を設置し、無線通信により道路灯の照度等の一元管理を行うほか、環境状況の　　　</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データを収集する。センサーが収集したデータを道路管理に役立てることが可能かを検証する。</a:t>
            </a:r>
          </a:p>
          <a:p>
            <a:r>
              <a:rPr lang="ja-JP" altLang="en-US" sz="1000" dirty="0">
                <a:solidFill>
                  <a:schemeClr val="tx1"/>
                </a:solidFill>
                <a:latin typeface="Meiryo UI" panose="020B0604030504040204" pitchFamily="50" charset="-128"/>
                <a:ea typeface="Meiryo UI" panose="020B0604030504040204" pitchFamily="50" charset="-128"/>
              </a:rPr>
              <a:t>    （実施場所）府の管理する道路　　　　　（実施期間）</a:t>
            </a:r>
            <a:r>
              <a:rPr lang="en-US" altLang="ja-JP" sz="1000" dirty="0">
                <a:solidFill>
                  <a:schemeClr val="tx1"/>
                </a:solidFill>
                <a:latin typeface="Meiryo UI" panose="020B0604030504040204" pitchFamily="50" charset="-128"/>
                <a:ea typeface="Meiryo UI" panose="020B0604030504040204" pitchFamily="50" charset="-128"/>
              </a:rPr>
              <a:t>R3.2</a:t>
            </a:r>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R4.3</a:t>
            </a:r>
          </a:p>
          <a:p>
            <a:endParaRPr lang="en-US" altLang="ja-JP" sz="1000" dirty="0">
              <a:solidFill>
                <a:schemeClr val="tx1"/>
              </a:solidFill>
              <a:latin typeface="Meiryo UI" panose="020B0604030504040204" pitchFamily="50" charset="-128"/>
              <a:ea typeface="Meiryo UI" panose="020B0604030504040204" pitchFamily="50" charset="-128"/>
            </a:endParaRPr>
          </a:p>
          <a:p>
            <a:r>
              <a:rPr lang="en-US" altLang="ja-JP" sz="1100" b="1" dirty="0">
                <a:solidFill>
                  <a:schemeClr val="tx1"/>
                </a:solidFill>
                <a:latin typeface="Meiryo UI" panose="020B0604030504040204" pitchFamily="50" charset="-128"/>
                <a:ea typeface="Meiryo UI" panose="020B0604030504040204" pitchFamily="50" charset="-128"/>
              </a:rPr>
              <a:t>○</a:t>
            </a:r>
            <a:r>
              <a:rPr lang="ja-JP" altLang="en-US" sz="1100" b="1" dirty="0">
                <a:solidFill>
                  <a:schemeClr val="tx1"/>
                </a:solidFill>
                <a:latin typeface="Meiryo UI" panose="020B0604030504040204" pitchFamily="50" charset="-128"/>
                <a:ea typeface="Meiryo UI" panose="020B0604030504040204" pitchFamily="50" charset="-128"/>
              </a:rPr>
              <a:t>通信機能付き</a:t>
            </a:r>
            <a:r>
              <a:rPr lang="en-US" altLang="ja-JP" sz="1100" b="1" dirty="0">
                <a:solidFill>
                  <a:schemeClr val="tx1"/>
                </a:solidFill>
                <a:latin typeface="Meiryo UI" panose="020B0604030504040204" pitchFamily="50" charset="-128"/>
                <a:ea typeface="Meiryo UI" panose="020B0604030504040204" pitchFamily="50" charset="-128"/>
              </a:rPr>
              <a:t>LED</a:t>
            </a:r>
            <a:r>
              <a:rPr lang="ja-JP" altLang="en-US" sz="1100" b="1" dirty="0">
                <a:solidFill>
                  <a:schemeClr val="tx1"/>
                </a:solidFill>
                <a:latin typeface="Meiryo UI" panose="020B0604030504040204" pitchFamily="50" charset="-128"/>
                <a:ea typeface="Meiryo UI" panose="020B0604030504040204" pitchFamily="50" charset="-128"/>
              </a:rPr>
              <a:t>道路灯を用いた道路照明のエネルギーマネジメントと道路周辺環境の把握・検証</a:t>
            </a:r>
          </a:p>
          <a:p>
            <a:pPr>
              <a:lnSpc>
                <a:spcPts val="400"/>
              </a:lnSpc>
            </a:pP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（実証内容）道路灯に通信デバイスを取り付けた</a:t>
            </a:r>
            <a:r>
              <a:rPr lang="en-US" altLang="ja-JP" sz="1000" dirty="0">
                <a:solidFill>
                  <a:schemeClr val="tx1"/>
                </a:solidFill>
                <a:latin typeface="Meiryo UI" panose="020B0604030504040204" pitchFamily="50" charset="-128"/>
                <a:ea typeface="Meiryo UI" panose="020B0604030504040204" pitchFamily="50" charset="-128"/>
              </a:rPr>
              <a:t>IoT</a:t>
            </a:r>
            <a:r>
              <a:rPr lang="ja-JP" altLang="en-US" sz="1000" dirty="0">
                <a:solidFill>
                  <a:schemeClr val="tx1"/>
                </a:solidFill>
                <a:latin typeface="Meiryo UI" panose="020B0604030504040204" pitchFamily="50" charset="-128"/>
                <a:ea typeface="Meiryo UI" panose="020B0604030504040204" pitchFamily="50" charset="-128"/>
              </a:rPr>
              <a:t>スマート道路灯を公道に</a:t>
            </a:r>
            <a:r>
              <a:rPr lang="en-US" altLang="ja-JP" sz="1000" dirty="0">
                <a:solidFill>
                  <a:schemeClr val="tx1"/>
                </a:solidFill>
                <a:latin typeface="Meiryo UI" panose="020B0604030504040204" pitchFamily="50" charset="-128"/>
                <a:ea typeface="Meiryo UI" panose="020B0604030504040204" pitchFamily="50" charset="-128"/>
              </a:rPr>
              <a:t>20</a:t>
            </a:r>
            <a:r>
              <a:rPr lang="ja-JP" altLang="en-US" sz="1000" dirty="0">
                <a:solidFill>
                  <a:schemeClr val="tx1"/>
                </a:solidFill>
                <a:latin typeface="Meiryo UI" panose="020B0604030504040204" pitchFamily="50" charset="-128"/>
                <a:ea typeface="Meiryo UI" panose="020B0604030504040204" pitchFamily="50" charset="-128"/>
              </a:rPr>
              <a:t>台程度設置し、点灯情報や不具合に</a:t>
            </a:r>
            <a:r>
              <a:rPr lang="ja-JP" altLang="en-US" sz="1000" dirty="0" err="1">
                <a:solidFill>
                  <a:schemeClr val="tx1"/>
                </a:solidFill>
                <a:latin typeface="Meiryo UI" panose="020B0604030504040204" pitchFamily="50" charset="-128"/>
                <a:ea typeface="Meiryo UI" panose="020B0604030504040204" pitchFamily="50" charset="-128"/>
              </a:rPr>
              <a:t>よ</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ja-JP" altLang="en-US" sz="1000" dirty="0" err="1">
                <a:solidFill>
                  <a:schemeClr val="tx1"/>
                </a:solidFill>
                <a:latin typeface="Meiryo UI" panose="020B0604030504040204" pitchFamily="50" charset="-128"/>
                <a:ea typeface="Meiryo UI" panose="020B0604030504040204" pitchFamily="50" charset="-128"/>
              </a:rPr>
              <a:t>る</a:t>
            </a:r>
            <a:r>
              <a:rPr lang="ja-JP" altLang="en-US" sz="1000" dirty="0">
                <a:solidFill>
                  <a:schemeClr val="tx1"/>
                </a:solidFill>
                <a:latin typeface="Meiryo UI" panose="020B0604030504040204" pitchFamily="50" charset="-128"/>
                <a:ea typeface="Meiryo UI" panose="020B0604030504040204" pitchFamily="50" charset="-128"/>
              </a:rPr>
              <a:t>不点灯の検知、調光制御機能による消費エネルギー及び</a:t>
            </a:r>
            <a:r>
              <a:rPr lang="en-US" altLang="ja-JP" sz="1000" dirty="0">
                <a:solidFill>
                  <a:schemeClr val="tx1"/>
                </a:solidFill>
                <a:latin typeface="Meiryo UI" panose="020B0604030504040204" pitchFamily="50" charset="-128"/>
                <a:ea typeface="Meiryo UI" panose="020B0604030504040204" pitchFamily="50" charset="-128"/>
              </a:rPr>
              <a:t>CO</a:t>
            </a:r>
            <a:r>
              <a:rPr lang="en-US" altLang="ja-JP" sz="1000" baseline="-25000" dirty="0">
                <a:solidFill>
                  <a:schemeClr val="tx1"/>
                </a:solidFill>
                <a:latin typeface="Meiryo UI" panose="020B0604030504040204" pitchFamily="50" charset="-128"/>
                <a:ea typeface="Meiryo UI" panose="020B0604030504040204" pitchFamily="50" charset="-128"/>
              </a:rPr>
              <a:t>2</a:t>
            </a:r>
            <a:r>
              <a:rPr lang="ja-JP" altLang="en-US" sz="1000" dirty="0">
                <a:solidFill>
                  <a:schemeClr val="tx1"/>
                </a:solidFill>
                <a:latin typeface="Meiryo UI" panose="020B0604030504040204" pitchFamily="50" charset="-128"/>
                <a:ea typeface="Meiryo UI" panose="020B0604030504040204" pitchFamily="50" charset="-128"/>
              </a:rPr>
              <a:t>削減量などを検証した後、環境センサー（温</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度、湿度、騒音、振動など）やカメラデバイス、モーションセンサーを新たに接続し、道路状況の把握可能性の</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検証や、個別の道路灯の調光によるさらなる省エネ効果などを検証する。</a:t>
            </a:r>
          </a:p>
          <a:p>
            <a:r>
              <a:rPr lang="ja-JP" altLang="en-US" sz="1000" dirty="0">
                <a:solidFill>
                  <a:schemeClr val="tx1"/>
                </a:solidFill>
                <a:latin typeface="Meiryo UI" panose="020B0604030504040204" pitchFamily="50" charset="-128"/>
                <a:ea typeface="Meiryo UI" panose="020B0604030504040204" pitchFamily="50" charset="-128"/>
              </a:rPr>
              <a:t>　 （実施場所）府の管理する道路　　　　 （実施期間）</a:t>
            </a:r>
            <a:r>
              <a:rPr lang="en-US" altLang="ja-JP" sz="1000" dirty="0">
                <a:solidFill>
                  <a:schemeClr val="tx1"/>
                </a:solidFill>
                <a:latin typeface="Meiryo UI" panose="020B0604030504040204" pitchFamily="50" charset="-128"/>
                <a:ea typeface="Meiryo UI" panose="020B0604030504040204" pitchFamily="50" charset="-128"/>
              </a:rPr>
              <a:t>R3.12</a:t>
            </a:r>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R4.12</a:t>
            </a:r>
          </a:p>
        </p:txBody>
      </p:sp>
    </p:spTree>
    <p:extLst>
      <p:ext uri="{BB962C8B-B14F-4D97-AF65-F5344CB8AC3E}">
        <p14:creationId xmlns:p14="http://schemas.microsoft.com/office/powerpoint/2010/main" val="2864922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236599" y="8620"/>
            <a:ext cx="1680106"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170460" y="426869"/>
            <a:ext cx="8839822" cy="6098476"/>
          </a:xfrm>
          <a:prstGeom prst="roundRect">
            <a:avLst>
              <a:gd name="adj" fmla="val 4915"/>
            </a:avLst>
          </a:prstGeom>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◆民間資金の活用①</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角丸四角形 48"/>
          <p:cNvSpPr/>
          <p:nvPr/>
        </p:nvSpPr>
        <p:spPr>
          <a:xfrm>
            <a:off x="697800" y="2528900"/>
            <a:ext cx="1063559" cy="267556"/>
          </a:xfrm>
          <a:prstGeom prst="roundRect">
            <a:avLst/>
          </a:prstGeom>
          <a:solidFill>
            <a:sysClr val="window" lastClr="FFFFFF"/>
          </a:solidFill>
          <a:ln w="31750" cap="flat" cmpd="sng" algn="ctr">
            <a:solidFill>
              <a:srgbClr val="5B9BD5"/>
            </a:solidFill>
            <a:prstDash val="solid"/>
            <a:miter lim="800000"/>
          </a:ln>
          <a:effectLst/>
        </p:spPr>
        <p:txBody>
          <a:bodyPr vert="horz" lIns="36000" r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5B9BD5"/>
                </a:solidFill>
                <a:effectLst/>
                <a:uLnTx/>
                <a:uFillTx/>
                <a:latin typeface="Meiryo UI" panose="020B0604030504040204" pitchFamily="50" charset="-128"/>
                <a:ea typeface="Meiryo UI" panose="020B0604030504040204" pitchFamily="50" charset="-128"/>
                <a:cs typeface="+mn-cs"/>
              </a:rPr>
              <a:t>情報発信</a:t>
            </a:r>
            <a:endParaRPr kumimoji="0" lang="en-US" altLang="ja-JP" sz="1400" b="1" i="0" u="none" strike="noStrike" kern="0" cap="none" spc="0" normalizeH="0" baseline="0" noProof="0" dirty="0">
              <a:ln>
                <a:noFill/>
              </a:ln>
              <a:solidFill>
                <a:srgbClr val="5B9BD5"/>
              </a:solidFill>
              <a:effectLst/>
              <a:uLnTx/>
              <a:uFillTx/>
              <a:latin typeface="Meiryo UI" panose="020B0604030504040204" pitchFamily="50" charset="-128"/>
              <a:ea typeface="Meiryo UI" panose="020B0604030504040204" pitchFamily="50" charset="-128"/>
              <a:cs typeface="+mn-cs"/>
            </a:endParaRPr>
          </a:p>
        </p:txBody>
      </p:sp>
      <p:sp>
        <p:nvSpPr>
          <p:cNvPr id="9" name="正方形/長方形 8">
            <a:extLst>
              <a:ext uri="{FF2B5EF4-FFF2-40B4-BE49-F238E27FC236}">
                <a16:creationId xmlns:a16="http://schemas.microsoft.com/office/drawing/2014/main" id="{DD70332A-B0CD-42DD-86EE-C42504D16D51}"/>
              </a:ext>
            </a:extLst>
          </p:cNvPr>
          <p:cNvSpPr/>
          <p:nvPr/>
        </p:nvSpPr>
        <p:spPr>
          <a:xfrm>
            <a:off x="615660" y="1158383"/>
            <a:ext cx="7646749" cy="438582"/>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大阪府が設置している各基金について、様々なアプローチを行い、より効果的に寄附金の確保に取り組む。</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府が寄附金を募集している基金（</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R4.2</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時点）：</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18</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基金</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角丸四角形 47">
            <a:extLst>
              <a:ext uri="{FF2B5EF4-FFF2-40B4-BE49-F238E27FC236}">
                <a16:creationId xmlns:a16="http://schemas.microsoft.com/office/drawing/2014/main" id="{BF48733D-BED2-43C8-92EB-00C62F6BD57A}"/>
              </a:ext>
            </a:extLst>
          </p:cNvPr>
          <p:cNvSpPr/>
          <p:nvPr/>
        </p:nvSpPr>
        <p:spPr>
          <a:xfrm>
            <a:off x="722781" y="2893540"/>
            <a:ext cx="3528000" cy="139134"/>
          </a:xfrm>
          <a:prstGeom prst="roundRect">
            <a:avLst>
              <a:gd name="adj" fmla="val 0"/>
            </a:avLst>
          </a:prstGeom>
          <a:solidFill>
            <a:schemeClr val="accent5">
              <a:lumMod val="40000"/>
              <a:lumOff val="60000"/>
            </a:schemeClr>
          </a:solidFill>
          <a:ln w="19050" cap="flat" cmpd="sng" algn="ctr">
            <a:noFill/>
            <a:prstDash val="sysDash"/>
          </a:ln>
          <a:effectLst/>
        </p:spPr>
        <p:txBody>
          <a:bodyPr wrap="square" lIns="0" tIns="34293" rIns="0" bIns="34293" rtlCol="0" anchor="ctr" anchorCtr="0">
            <a:noAutofit/>
          </a:bodyPr>
          <a:lstStyle/>
          <a:p>
            <a:pPr marL="239804" indent="-171450" defTabSz="457200">
              <a:buFont typeface="Wingdings" panose="05000000000000000000" pitchFamily="2" charset="2"/>
              <a:buChar char="Ø"/>
              <a:defRPr/>
            </a:pPr>
            <a:r>
              <a:rPr kumimoji="0" lang="ja-JP" altLang="en-US" sz="11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事業等を通じて、府政の課題や基金への関心を呼びこむ</a:t>
            </a:r>
            <a:endParaRPr kumimoji="0" lang="en-US" altLang="ja-JP" sz="6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角丸四角形 47">
            <a:extLst>
              <a:ext uri="{FF2B5EF4-FFF2-40B4-BE49-F238E27FC236}">
                <a16:creationId xmlns:a16="http://schemas.microsoft.com/office/drawing/2014/main" id="{E4E94C3D-B285-4649-B6A2-96F6E50DA562}"/>
              </a:ext>
            </a:extLst>
          </p:cNvPr>
          <p:cNvSpPr/>
          <p:nvPr/>
        </p:nvSpPr>
        <p:spPr>
          <a:xfrm>
            <a:off x="862244" y="3117812"/>
            <a:ext cx="4496805" cy="1117621"/>
          </a:xfrm>
          <a:prstGeom prst="roundRect">
            <a:avLst>
              <a:gd name="adj" fmla="val 0"/>
            </a:avLst>
          </a:prstGeom>
          <a:noFill/>
          <a:ln w="19050" cap="flat" cmpd="sng" algn="ctr">
            <a:noFill/>
            <a:prstDash val="sysDash"/>
          </a:ln>
          <a:effectLst/>
        </p:spPr>
        <p:txBody>
          <a:bodyPr wrap="square" lIns="0" tIns="34293" rIns="0" bIns="34293" rtlCol="0" anchor="ctr" anchorCtr="0">
            <a:noAutofit/>
          </a:bodyPr>
          <a:lstStyle/>
          <a:p>
            <a:pPr marL="68354" defTabSz="457200">
              <a:defRPr/>
            </a:pPr>
            <a:r>
              <a:rPr kumimoji="0" lang="ja-JP" altLang="en-US" sz="10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（取組み例）</a:t>
            </a:r>
            <a:endParaRPr kumimoji="0" lang="en-US" altLang="ja-JP" sz="10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寄附金を活用した事業の実施時に、基金について</a:t>
            </a:r>
            <a:r>
              <a:rPr kumimoji="0" lang="en-US" altLang="ja-JP"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PR</a:t>
            </a:r>
          </a:p>
          <a:p>
            <a:pPr marL="68354" defTabSz="457200">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（御堂筋イルミネーション基金、グローバル人材育成基金、文化振興基金、福祉基金、大阪ハートフル基金）</a:t>
            </a:r>
            <a:endParaRPr kumimoji="0" lang="en-US" altLang="ja-JP"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endParaRPr kumimoji="0" lang="en-US" altLang="ja-JP" sz="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府等が実施するイベントでのチラシ配布により、基金について</a:t>
            </a:r>
            <a:r>
              <a:rPr kumimoji="0" lang="en-US" altLang="ja-JP"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PR</a:t>
            </a:r>
          </a:p>
          <a:p>
            <a:pPr marL="68354" defTabSz="457200">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（女性基金、なみは</a:t>
            </a:r>
            <a:r>
              <a:rPr kumimoji="0" lang="ja-JP" altLang="en-US" sz="700" kern="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r>
              <a:rPr kumimoji="0"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スポーツ振興基金、がん対策基金、環境保全基金、みどりの基金、動物愛護管理基金）</a:t>
            </a:r>
            <a:endParaRPr kumimoji="0" lang="en-US" altLang="ja-JP"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endParaRPr kumimoji="0" lang="en-US" altLang="ja-JP" sz="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各種団体等が主催する勉強会等で基金に関する講演を実施</a:t>
            </a:r>
            <a:endParaRPr kumimoji="0" lang="en-US" altLang="ja-JP"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（子ども輝く未来基金）</a:t>
            </a:r>
          </a:p>
        </p:txBody>
      </p:sp>
      <p:sp>
        <p:nvSpPr>
          <p:cNvPr id="3" name="四角形: メモ 2">
            <a:extLst>
              <a:ext uri="{FF2B5EF4-FFF2-40B4-BE49-F238E27FC236}">
                <a16:creationId xmlns:a16="http://schemas.microsoft.com/office/drawing/2014/main" id="{74B06C4C-322A-4909-9988-9CEEB1B3346B}"/>
              </a:ext>
            </a:extLst>
          </p:cNvPr>
          <p:cNvSpPr/>
          <p:nvPr/>
        </p:nvSpPr>
        <p:spPr>
          <a:xfrm>
            <a:off x="5280468" y="3109543"/>
            <a:ext cx="3597427" cy="3154772"/>
          </a:xfrm>
          <a:prstGeom prst="foldedCorner">
            <a:avLst>
              <a:gd name="adj" fmla="val 0"/>
            </a:avLst>
          </a:prstGeom>
          <a:solidFill>
            <a:srgbClr val="FFFF99"/>
          </a:solidFill>
          <a:ln w="3175">
            <a:solidFill>
              <a:srgbClr val="34411B"/>
            </a:solidFill>
          </a:ln>
        </p:spPr>
        <p:style>
          <a:lnRef idx="2">
            <a:schemeClr val="accent5"/>
          </a:lnRef>
          <a:fillRef idx="1">
            <a:schemeClr val="lt1"/>
          </a:fillRef>
          <a:effectRef idx="0">
            <a:schemeClr val="accent5"/>
          </a:effectRef>
          <a:fontRef idx="minor">
            <a:schemeClr val="dk1"/>
          </a:fontRef>
        </p:style>
        <p:txBody>
          <a:bodyPr lIns="72000" tIns="144000" rIns="72000" bIns="72000" rtlCol="0" anchor="t"/>
          <a:lstStyle/>
          <a:p>
            <a:pPr algn="ctr"/>
            <a:r>
              <a:rPr lang="ja-JP" altLang="en-US" sz="900" b="1" dirty="0">
                <a:solidFill>
                  <a:schemeClr val="tx2">
                    <a:lumMod val="50000"/>
                  </a:schemeClr>
                </a:solidFill>
                <a:latin typeface="メイリオ" panose="020B0604030504040204" pitchFamily="50" charset="-128"/>
                <a:ea typeface="メイリオ" panose="020B0604030504040204" pitchFamily="50" charset="-128"/>
              </a:rPr>
              <a:t>分かりやすいホームページを新設</a:t>
            </a:r>
            <a:endParaRPr lang="en-US" altLang="ja-JP" sz="900" b="1" dirty="0">
              <a:solidFill>
                <a:schemeClr val="tx2">
                  <a:lumMod val="50000"/>
                </a:schemeClr>
              </a:solidFill>
              <a:latin typeface="メイリオ" panose="020B0604030504040204" pitchFamily="50" charset="-128"/>
              <a:ea typeface="メイリオ" panose="020B0604030504040204" pitchFamily="50" charset="-128"/>
            </a:endParaRPr>
          </a:p>
          <a:p>
            <a:pPr algn="ctr"/>
            <a:r>
              <a:rPr kumimoji="1" lang="ja-JP" altLang="en-US" sz="900" b="1" dirty="0">
                <a:solidFill>
                  <a:schemeClr val="tx2">
                    <a:lumMod val="50000"/>
                  </a:schemeClr>
                </a:solidFill>
                <a:latin typeface="メイリオ" panose="020B0604030504040204" pitchFamily="50" charset="-128"/>
                <a:ea typeface="メイリオ" panose="020B0604030504040204" pitchFamily="50" charset="-128"/>
              </a:rPr>
              <a:t>（大阪教育ゆめ基金）</a:t>
            </a:r>
            <a:endParaRPr kumimoji="1" lang="en-US" altLang="ja-JP" sz="900" b="1" dirty="0">
              <a:solidFill>
                <a:schemeClr val="tx2">
                  <a:lumMod val="50000"/>
                </a:schemeClr>
              </a:solidFill>
              <a:latin typeface="メイリオ" panose="020B0604030504040204" pitchFamily="50" charset="-128"/>
              <a:ea typeface="メイリオ" panose="020B0604030504040204" pitchFamily="50" charset="-128"/>
            </a:endParaRPr>
          </a:p>
          <a:p>
            <a:pPr algn="ctr">
              <a:lnSpc>
                <a:spcPts val="600"/>
              </a:lnSpc>
            </a:pPr>
            <a:endParaRPr kumimoji="1" lang="en-US" altLang="ja-JP" sz="1050" b="1" dirty="0">
              <a:solidFill>
                <a:schemeClr val="tx1"/>
              </a:solidFill>
              <a:latin typeface="メイリオ" panose="020B0604030504040204" pitchFamily="50" charset="-128"/>
              <a:ea typeface="メイリオ" panose="020B0604030504040204" pitchFamily="50" charset="-128"/>
            </a:endParaRPr>
          </a:p>
        </p:txBody>
      </p:sp>
      <p:pic>
        <p:nvPicPr>
          <p:cNvPr id="29" name="図 28">
            <a:extLst>
              <a:ext uri="{FF2B5EF4-FFF2-40B4-BE49-F238E27FC236}">
                <a16:creationId xmlns:a16="http://schemas.microsoft.com/office/drawing/2014/main" id="{3C750331-F0BA-4A6F-BE89-9AF51945D812}"/>
              </a:ext>
            </a:extLst>
          </p:cNvPr>
          <p:cNvPicPr/>
          <p:nvPr/>
        </p:nvPicPr>
        <p:blipFill rotWithShape="1">
          <a:blip r:embed="rId2"/>
          <a:srcRect l="11882" t="28733" r="12789" b="19490"/>
          <a:stretch/>
        </p:blipFill>
        <p:spPr bwMode="auto">
          <a:xfrm>
            <a:off x="5382090" y="4806530"/>
            <a:ext cx="3447564" cy="1322933"/>
          </a:xfrm>
          <a:prstGeom prst="rect">
            <a:avLst/>
          </a:prstGeom>
          <a:ln w="19050">
            <a:solidFill>
              <a:srgbClr val="FFCF37"/>
            </a:solidFill>
          </a:ln>
          <a:extLst>
            <a:ext uri="{53640926-AAD7-44D8-BBD7-CCE9431645EC}">
              <a14:shadowObscured xmlns:a14="http://schemas.microsoft.com/office/drawing/2010/main"/>
            </a:ext>
          </a:extLst>
        </p:spPr>
      </p:pic>
      <p:pic>
        <p:nvPicPr>
          <p:cNvPr id="28" name="図 27" descr="top page">
            <a:extLst>
              <a:ext uri="{FF2B5EF4-FFF2-40B4-BE49-F238E27FC236}">
                <a16:creationId xmlns:a16="http://schemas.microsoft.com/office/drawing/2014/main" id="{2B4F3DA5-744E-4065-A00C-770D5F42691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8321" y="3706361"/>
            <a:ext cx="2296969" cy="922156"/>
          </a:xfrm>
          <a:prstGeom prst="rect">
            <a:avLst/>
          </a:prstGeom>
          <a:noFill/>
          <a:ln>
            <a:noFill/>
          </a:ln>
        </p:spPr>
      </p:pic>
      <p:sp>
        <p:nvSpPr>
          <p:cNvPr id="22" name="正方形/長方形 21">
            <a:extLst>
              <a:ext uri="{FF2B5EF4-FFF2-40B4-BE49-F238E27FC236}">
                <a16:creationId xmlns:a16="http://schemas.microsoft.com/office/drawing/2014/main" id="{61D5801B-49EF-4017-B3E2-D9FD7E95D802}"/>
              </a:ext>
            </a:extLst>
          </p:cNvPr>
          <p:cNvSpPr/>
          <p:nvPr/>
        </p:nvSpPr>
        <p:spPr>
          <a:xfrm>
            <a:off x="7797971" y="3776818"/>
            <a:ext cx="987242" cy="74969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r>
              <a:rPr lang="ja-JP" altLang="en-US" sz="800" dirty="0">
                <a:solidFill>
                  <a:schemeClr val="tx2">
                    <a:lumMod val="50000"/>
                  </a:schemeClr>
                </a:solidFill>
                <a:latin typeface="Meiryo UI" panose="020B0604030504040204" pitchFamily="50" charset="-128"/>
                <a:ea typeface="Meiryo UI" panose="020B0604030504040204" pitchFamily="50" charset="-128"/>
              </a:rPr>
              <a:t>基金の一層の周知を図るため、ホームページを新設。</a:t>
            </a:r>
            <a:endParaRPr lang="en-US" altLang="ja-JP" sz="800" dirty="0">
              <a:solidFill>
                <a:schemeClr val="tx2">
                  <a:lumMod val="50000"/>
                </a:schemeClr>
              </a:solidFill>
              <a:latin typeface="Meiryo UI" panose="020B0604030504040204" pitchFamily="50" charset="-128"/>
              <a:ea typeface="Meiryo UI" panose="020B0604030504040204" pitchFamily="50" charset="-128"/>
            </a:endParaRPr>
          </a:p>
          <a:p>
            <a:r>
              <a:rPr lang="ja-JP" altLang="en-US" sz="800" dirty="0">
                <a:solidFill>
                  <a:schemeClr val="tx2">
                    <a:lumMod val="50000"/>
                  </a:schemeClr>
                </a:solidFill>
                <a:latin typeface="Meiryo UI" panose="020B0604030504040204" pitchFamily="50" charset="-128"/>
                <a:ea typeface="Meiryo UI" panose="020B0604030504040204" pitchFamily="50" charset="-128"/>
              </a:rPr>
              <a:t>基金活用事例をわかりやすく紹介。</a:t>
            </a:r>
          </a:p>
        </p:txBody>
      </p:sp>
      <p:sp>
        <p:nvSpPr>
          <p:cNvPr id="34" name="角丸四角形 47">
            <a:extLst>
              <a:ext uri="{FF2B5EF4-FFF2-40B4-BE49-F238E27FC236}">
                <a16:creationId xmlns:a16="http://schemas.microsoft.com/office/drawing/2014/main" id="{E4E94C3D-B285-4649-B6A2-96F6E50DA562}"/>
              </a:ext>
            </a:extLst>
          </p:cNvPr>
          <p:cNvSpPr/>
          <p:nvPr/>
        </p:nvSpPr>
        <p:spPr>
          <a:xfrm>
            <a:off x="930207" y="4590949"/>
            <a:ext cx="4428842" cy="1291081"/>
          </a:xfrm>
          <a:prstGeom prst="roundRect">
            <a:avLst>
              <a:gd name="adj" fmla="val 0"/>
            </a:avLst>
          </a:prstGeom>
          <a:noFill/>
          <a:ln w="19050" cap="flat" cmpd="sng" algn="ctr">
            <a:noFill/>
            <a:prstDash val="sysDash"/>
          </a:ln>
          <a:effectLst/>
        </p:spPr>
        <p:txBody>
          <a:bodyPr wrap="square" lIns="0" tIns="34293" rIns="0" bIns="34293" rtlCol="0" anchor="ctr" anchorCtr="0">
            <a:noAutofit/>
          </a:bodyPr>
          <a:lstStyle/>
          <a:p>
            <a:pPr marL="68354" defTabSz="457200">
              <a:defRPr/>
            </a:pPr>
            <a:r>
              <a:rPr kumimoji="0" lang="ja-JP" altLang="en-US" sz="10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（取組み例）</a:t>
            </a:r>
            <a:endParaRPr kumimoji="0" lang="en-US" altLang="ja-JP" sz="10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r>
              <a:rPr kumimoji="0" lang="en-US" altLang="ja-JP"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企業等のご協力により、基金を紹介するチラシやポスターを作成</a:t>
            </a:r>
            <a:endParaRPr kumimoji="0" lang="en-US" altLang="ja-JP"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文化振興基金、なみは</a:t>
            </a:r>
            <a:r>
              <a:rPr kumimoji="0" lang="ja-JP" altLang="en-US" sz="700" kern="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r>
              <a:rPr kumimoji="0"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スポーツ振興基金、子ども輝く未来基金、大阪教育ゆめ基金）</a:t>
            </a:r>
            <a:endParaRPr kumimoji="0" lang="en-US" altLang="ja-JP" sz="3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endParaRPr kumimoji="0" lang="en-US" altLang="ja-JP" sz="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基金の活用事例等を盛り込んだ、分かりやすいホームページの開設</a:t>
            </a:r>
            <a:endParaRPr kumimoji="0" lang="en-US" altLang="ja-JP"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（大阪教育ゆめ基金）</a:t>
            </a:r>
            <a:endParaRPr kumimoji="0" lang="en-US" altLang="ja-JP"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endParaRPr kumimoji="0" lang="en-US" altLang="ja-JP" sz="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府の</a:t>
            </a:r>
            <a:r>
              <a:rPr kumimoji="0" lang="en-US" altLang="ja-JP"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SNS</a:t>
            </a:r>
            <a:r>
              <a:rPr kumimoji="0" lang="ja-JP" altLang="en-US"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やメルマガの活用、ふるさと納税サイトへの掲載により、広く発信</a:t>
            </a:r>
          </a:p>
          <a:p>
            <a:pPr marL="68354" defTabSz="457200">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（大阪ミュージアム基金、グローバル人材育成基金、なみは</a:t>
            </a:r>
            <a:r>
              <a:rPr kumimoji="0" lang="ja-JP" altLang="en-US" sz="700" kern="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r>
              <a:rPr kumimoji="0"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スポーツ振興基金、新型コロナウイルス助け合い基金、</a:t>
            </a:r>
            <a:endParaRPr kumimoji="0" lang="en-US" altLang="ja-JP"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r>
              <a:rPr kumimoji="0" lang="en-US" altLang="ja-JP"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大阪ハートフル基金）</a:t>
            </a:r>
          </a:p>
        </p:txBody>
      </p:sp>
      <p:sp>
        <p:nvSpPr>
          <p:cNvPr id="6" name="正方形/長方形 5"/>
          <p:cNvSpPr/>
          <p:nvPr/>
        </p:nvSpPr>
        <p:spPr>
          <a:xfrm>
            <a:off x="697800" y="1628800"/>
            <a:ext cx="7564610" cy="793649"/>
          </a:xfrm>
          <a:prstGeom prst="rect">
            <a:avLst/>
          </a:prstGeom>
          <a:solidFill>
            <a:schemeClr val="accent6">
              <a:lumMod val="20000"/>
              <a:lumOff val="80000"/>
            </a:schemeClr>
          </a:solidFill>
          <a:ln w="3175">
            <a:solidFill>
              <a:schemeClr val="accent6">
                <a:lumMod val="50000"/>
              </a:schemeClr>
            </a:solidFill>
          </a:ln>
        </p:spPr>
        <p:style>
          <a:lnRef idx="2">
            <a:schemeClr val="dk1"/>
          </a:lnRef>
          <a:fillRef idx="1">
            <a:schemeClr val="lt1"/>
          </a:fillRef>
          <a:effectRef idx="0">
            <a:schemeClr val="dk1"/>
          </a:effectRef>
          <a:fontRef idx="minor">
            <a:schemeClr val="dk1"/>
          </a:fontRef>
        </p:style>
        <p:txBody>
          <a:bodyPr lIns="36000" rIns="36000" rtlCol="0" anchor="t"/>
          <a:lstStyle/>
          <a:p>
            <a:pPr algn="ct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10" name="雲形吹き出し 9"/>
          <p:cNvSpPr/>
          <p:nvPr/>
        </p:nvSpPr>
        <p:spPr>
          <a:xfrm>
            <a:off x="6556805" y="1740281"/>
            <a:ext cx="1440278" cy="379781"/>
          </a:xfrm>
          <a:prstGeom prst="cloudCallout">
            <a:avLst>
              <a:gd name="adj1" fmla="val -59230"/>
              <a:gd name="adj2" fmla="val 18744"/>
            </a:avLst>
          </a:prstGeom>
          <a:solidFill>
            <a:schemeClr val="accent6">
              <a:lumMod val="60000"/>
              <a:lumOff val="4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rtlCol="0" anchor="t"/>
          <a:lstStyle/>
          <a:p>
            <a:pPr algn="ctr"/>
            <a:r>
              <a:rPr kumimoji="1" lang="ja-JP" altLang="en-US" sz="1000" dirty="0">
                <a:solidFill>
                  <a:schemeClr val="tx1"/>
                </a:solidFill>
                <a:latin typeface="Meiryo UI" panose="020B0604030504040204" pitchFamily="50" charset="-128"/>
                <a:ea typeface="Meiryo UI" panose="020B0604030504040204" pitchFamily="50" charset="-128"/>
              </a:rPr>
              <a:t>府の施策に共感</a:t>
            </a:r>
          </a:p>
        </p:txBody>
      </p:sp>
      <p:sp>
        <p:nvSpPr>
          <p:cNvPr id="44" name="正方形/長方形 43">
            <a:extLst>
              <a:ext uri="{FF2B5EF4-FFF2-40B4-BE49-F238E27FC236}">
                <a16:creationId xmlns:a16="http://schemas.microsoft.com/office/drawing/2014/main" id="{DD70332A-B0CD-42DD-86EE-C42504D16D51}"/>
              </a:ext>
            </a:extLst>
          </p:cNvPr>
          <p:cNvSpPr/>
          <p:nvPr/>
        </p:nvSpPr>
        <p:spPr>
          <a:xfrm>
            <a:off x="729893" y="1702931"/>
            <a:ext cx="3253272" cy="592470"/>
          </a:xfrm>
          <a:prstGeom prst="rect">
            <a:avLst/>
          </a:prstGeom>
        </p:spPr>
        <p:txBody>
          <a:bodyPr wrap="square">
            <a:spAutoFit/>
          </a:bodyPr>
          <a:lstStyle/>
          <a:p>
            <a:r>
              <a:rPr lang="ja-JP" altLang="en-US" sz="1050" b="1" dirty="0">
                <a:latin typeface="Meiryo UI" panose="020B0604030504040204" pitchFamily="50" charset="-128"/>
                <a:ea typeface="Meiryo UI" panose="020B0604030504040204" pitchFamily="50" charset="-128"/>
                <a:cs typeface="メイリオ" panose="020B0604030504040204" pitchFamily="50" charset="-128"/>
              </a:rPr>
              <a:t>○寄附金募集のコミュニケーションサイクル</a:t>
            </a:r>
            <a:endParaRPr lang="en-US" altLang="ja-JP" sz="1050" b="1" dirty="0">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200" b="1"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府にご寄附いただくためには、府政への共感を得るために</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en-US" altLang="ja-JP" sz="10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社会と継続的にコミュニケーションを行うことが必要。</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p:txBody>
      </p:sp>
      <p:grpSp>
        <p:nvGrpSpPr>
          <p:cNvPr id="8" name="グループ化 7"/>
          <p:cNvGrpSpPr/>
          <p:nvPr/>
        </p:nvGrpSpPr>
        <p:grpSpPr>
          <a:xfrm>
            <a:off x="4070279" y="1673804"/>
            <a:ext cx="2280395" cy="712189"/>
            <a:chOff x="3275733" y="1249795"/>
            <a:chExt cx="2280395" cy="819342"/>
          </a:xfrm>
        </p:grpSpPr>
        <p:sp>
          <p:nvSpPr>
            <p:cNvPr id="4" name="下カーブ矢印 3"/>
            <p:cNvSpPr/>
            <p:nvPr/>
          </p:nvSpPr>
          <p:spPr>
            <a:xfrm>
              <a:off x="3576086" y="1413064"/>
              <a:ext cx="1686533" cy="211047"/>
            </a:xfrm>
            <a:prstGeom prst="curvedDownArrow">
              <a:avLst/>
            </a:prstGeom>
            <a:solidFill>
              <a:schemeClr val="accent6">
                <a:lumMod val="5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5" name="下カーブ矢印 4"/>
            <p:cNvSpPr/>
            <p:nvPr/>
          </p:nvSpPr>
          <p:spPr>
            <a:xfrm flipH="1" flipV="1">
              <a:off x="3533310" y="1848005"/>
              <a:ext cx="1705394" cy="221132"/>
            </a:xfrm>
            <a:prstGeom prst="curvedDownArrow">
              <a:avLst/>
            </a:prstGeom>
            <a:solidFill>
              <a:schemeClr val="accent6">
                <a:lumMod val="50000"/>
              </a:schemeClr>
            </a:solidFill>
            <a:ln w="95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39" name="角丸四角形 38"/>
            <p:cNvSpPr/>
            <p:nvPr/>
          </p:nvSpPr>
          <p:spPr>
            <a:xfrm>
              <a:off x="4025531" y="1249795"/>
              <a:ext cx="985186" cy="355092"/>
            </a:xfrm>
            <a:prstGeom prst="roundRect">
              <a:avLst>
                <a:gd name="adj" fmla="val 0"/>
              </a:avLst>
            </a:prstGeom>
            <a:noFill/>
            <a:ln w="31750" cap="flat" cmpd="sng" algn="ctr">
              <a:noFill/>
              <a:prstDash val="solid"/>
              <a:miter lim="800000"/>
            </a:ln>
            <a:effectLst/>
          </p:spPr>
          <p:txBody>
            <a:bodyPr vert="horz" lIns="36000" rIns="36000" rtlCol="0" anchor="ctr"/>
            <a:lstStyle/>
            <a:p>
              <a:pPr marL="0" marR="0" lvl="0" indent="0" defTabSz="457200" eaLnBrk="1" fontAlgn="auto" latinLnBrk="0" hangingPunct="1">
                <a:lnSpc>
                  <a:spcPts val="1500"/>
                </a:lnSpc>
                <a:spcBef>
                  <a:spcPts val="0"/>
                </a:spcBef>
                <a:spcAft>
                  <a:spcPts val="0"/>
                </a:spcAft>
                <a:buClrTx/>
                <a:buSzTx/>
                <a:buFontTx/>
                <a:buNone/>
                <a:tabLst/>
                <a:defRPr/>
              </a:pPr>
              <a:r>
                <a:rPr kumimoji="0" lang="ja-JP" altLang="en-US" sz="9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①情報発信</a:t>
              </a:r>
              <a:endParaRPr kumimoji="0" lang="en-US" altLang="ja-JP" sz="9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a:p>
              <a:pPr marL="0" marR="0" lvl="0" indent="0" defTabSz="457200" eaLnBrk="1" fontAlgn="auto" latinLnBrk="0" hangingPunct="1">
                <a:lnSpc>
                  <a:spcPts val="1500"/>
                </a:lnSpc>
                <a:spcBef>
                  <a:spcPts val="0"/>
                </a:spcBef>
                <a:spcAft>
                  <a:spcPts val="0"/>
                </a:spcAft>
                <a:buClrTx/>
                <a:buSzTx/>
                <a:buFontTx/>
                <a:buNone/>
                <a:tabLst/>
                <a:defRPr/>
              </a:pPr>
              <a:r>
                <a:rPr kumimoji="0" lang="ja-JP" altLang="en-US" sz="9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③お礼、事業報告</a:t>
              </a:r>
              <a:endParaRPr kumimoji="0" lang="en-US" altLang="ja-JP" sz="9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35" name="角丸四角形 34"/>
            <p:cNvSpPr/>
            <p:nvPr/>
          </p:nvSpPr>
          <p:spPr>
            <a:xfrm>
              <a:off x="3275733" y="1626022"/>
              <a:ext cx="600351" cy="221121"/>
            </a:xfrm>
            <a:prstGeom prst="roundRect">
              <a:avLst/>
            </a:prstGeom>
            <a:ln/>
          </p:spPr>
          <p:style>
            <a:lnRef idx="1">
              <a:schemeClr val="accent6"/>
            </a:lnRef>
            <a:fillRef idx="3">
              <a:schemeClr val="accent6"/>
            </a:fillRef>
            <a:effectRef idx="2">
              <a:schemeClr val="accent6"/>
            </a:effectRef>
            <a:fontRef idx="minor">
              <a:schemeClr val="lt1"/>
            </a:fontRef>
          </p:style>
          <p:txBody>
            <a:bodyPr vert="horz" lIns="36000" r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大阪府</a:t>
              </a:r>
              <a:endParaRPr kumimoji="0" lang="en-US" altLang="ja-JP" sz="10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endParaRPr>
            </a:p>
          </p:txBody>
        </p:sp>
        <p:sp>
          <p:nvSpPr>
            <p:cNvPr id="36" name="角丸四角形 35"/>
            <p:cNvSpPr/>
            <p:nvPr/>
          </p:nvSpPr>
          <p:spPr>
            <a:xfrm>
              <a:off x="4955777" y="1624347"/>
              <a:ext cx="600351" cy="221121"/>
            </a:xfrm>
            <a:prstGeom prst="roundRect">
              <a:avLst/>
            </a:prstGeom>
            <a:ln/>
          </p:spPr>
          <p:style>
            <a:lnRef idx="1">
              <a:schemeClr val="accent6"/>
            </a:lnRef>
            <a:fillRef idx="3">
              <a:schemeClr val="accent6"/>
            </a:fillRef>
            <a:effectRef idx="2">
              <a:schemeClr val="accent6"/>
            </a:effectRef>
            <a:fontRef idx="minor">
              <a:schemeClr val="lt1"/>
            </a:fontRef>
          </p:style>
          <p:txBody>
            <a:bodyPr vert="horz" lIns="36000" r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000" b="1" kern="0" noProof="0" dirty="0">
                  <a:solidFill>
                    <a:schemeClr val="bg1"/>
                  </a:solidFill>
                  <a:latin typeface="Meiryo UI" panose="020B0604030504040204" pitchFamily="50" charset="-128"/>
                  <a:ea typeface="Meiryo UI" panose="020B0604030504040204" pitchFamily="50" charset="-128"/>
                </a:rPr>
                <a:t>寄附者</a:t>
              </a:r>
              <a:endParaRPr kumimoji="0" lang="en-US" altLang="ja-JP" sz="10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grpSp>
      <p:sp>
        <p:nvSpPr>
          <p:cNvPr id="41" name="正方形/長方形 40"/>
          <p:cNvSpPr/>
          <p:nvPr/>
        </p:nvSpPr>
        <p:spPr>
          <a:xfrm>
            <a:off x="8432528" y="6516466"/>
            <a:ext cx="648072" cy="317860"/>
          </a:xfrm>
          <a:prstGeom prst="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33</a:t>
            </a:r>
            <a:endParaRPr lang="ja-JP" altLang="en-US" dirty="0">
              <a:solidFill>
                <a:schemeClr val="tx1"/>
              </a:solidFill>
            </a:endParaRPr>
          </a:p>
        </p:txBody>
      </p:sp>
      <p:sp>
        <p:nvSpPr>
          <p:cNvPr id="38" name="角丸四角形吹き出し 37"/>
          <p:cNvSpPr/>
          <p:nvPr/>
        </p:nvSpPr>
        <p:spPr>
          <a:xfrm>
            <a:off x="847278" y="5964995"/>
            <a:ext cx="4129129" cy="475683"/>
          </a:xfrm>
          <a:prstGeom prst="wedgeRoundRectCallout">
            <a:avLst>
              <a:gd name="adj1" fmla="val -40781"/>
              <a:gd name="adj2" fmla="val 23973"/>
              <a:gd name="adj3" fmla="val 16667"/>
            </a:avLst>
          </a:prstGeom>
          <a:solidFill>
            <a:schemeClr val="accent6">
              <a:lumMod val="40000"/>
              <a:lumOff val="60000"/>
            </a:schemeClr>
          </a:solidFill>
          <a:ln w="34925" cmpd="dbl">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1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★まずは、府が抱える課題について、広く社会と共有することが大切！</a:t>
            </a:r>
            <a:endParaRPr lang="en-US" altLang="ja-JP" sz="11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★寄附者の心を揺さぶる事業、ワクワクする事業であることを伝える！</a:t>
            </a:r>
          </a:p>
        </p:txBody>
      </p:sp>
      <p:sp>
        <p:nvSpPr>
          <p:cNvPr id="47" name="角丸四角形 46"/>
          <p:cNvSpPr/>
          <p:nvPr/>
        </p:nvSpPr>
        <p:spPr>
          <a:xfrm>
            <a:off x="767171" y="4416821"/>
            <a:ext cx="4428000" cy="137920"/>
          </a:xfrm>
          <a:prstGeom prst="roundRect">
            <a:avLst>
              <a:gd name="adj" fmla="val 0"/>
            </a:avLst>
          </a:prstGeom>
          <a:solidFill>
            <a:schemeClr val="accent5">
              <a:lumMod val="40000"/>
              <a:lumOff val="60000"/>
            </a:schemeClr>
          </a:solidFill>
          <a:ln w="19050" cap="flat" cmpd="sng" algn="ctr">
            <a:noFill/>
            <a:prstDash val="sysDash"/>
          </a:ln>
          <a:effectLst/>
        </p:spPr>
        <p:txBody>
          <a:bodyPr wrap="square" lIns="0" tIns="34293" rIns="0" bIns="34293" rtlCol="0" anchor="ctr" anchorCtr="0">
            <a:noAutofit/>
          </a:bodyPr>
          <a:lstStyle/>
          <a:p>
            <a:pPr marL="239804" indent="-171450" defTabSz="457200">
              <a:buFont typeface="Wingdings" panose="05000000000000000000" pitchFamily="2" charset="2"/>
              <a:buChar char="Ø"/>
              <a:defRPr/>
            </a:pPr>
            <a:r>
              <a:rPr kumimoji="0" lang="ja-JP" altLang="en-US" sz="11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基金についての発信ツールを工夫し、より多くの人に基金を知っていただく</a:t>
            </a:r>
            <a:endParaRPr kumimoji="0" lang="en-US" altLang="ja-JP" sz="6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a:xfrm>
            <a:off x="4861522" y="2186088"/>
            <a:ext cx="672895" cy="207505"/>
          </a:xfrm>
          <a:prstGeom prst="roundRect">
            <a:avLst>
              <a:gd name="adj" fmla="val 0"/>
            </a:avLst>
          </a:prstGeom>
          <a:noFill/>
          <a:ln w="31750" cap="flat" cmpd="sng" algn="ctr">
            <a:noFill/>
            <a:prstDash val="solid"/>
            <a:miter lim="800000"/>
          </a:ln>
          <a:effectLst/>
        </p:spPr>
        <p:txBody>
          <a:bodyPr vert="horz" lIns="36000" rIns="36000"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900" b="1" kern="0" dirty="0">
                <a:latin typeface="Meiryo UI" panose="020B0604030504040204" pitchFamily="50" charset="-128"/>
                <a:ea typeface="Meiryo UI" panose="020B0604030504040204" pitchFamily="50" charset="-128"/>
              </a:rPr>
              <a:t>②ご寄附</a:t>
            </a:r>
            <a:endParaRPr kumimoji="0" lang="en-US" altLang="ja-JP" sz="900" b="1" kern="0" dirty="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F26C24B6-DD08-458D-B479-73F28F204598}"/>
              </a:ext>
            </a:extLst>
          </p:cNvPr>
          <p:cNvSpPr txBox="1"/>
          <p:nvPr/>
        </p:nvSpPr>
        <p:spPr>
          <a:xfrm>
            <a:off x="360909" y="890228"/>
            <a:ext cx="2474164" cy="307777"/>
          </a:xfrm>
          <a:prstGeom prst="rect">
            <a:avLst/>
          </a:prstGeom>
          <a:noFill/>
        </p:spPr>
        <p:txBody>
          <a:bodyPr wrap="square" rtlCol="0">
            <a:sp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効果的な寄附金の募集</a:t>
            </a: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endPar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99774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83001" y="413665"/>
            <a:ext cx="8813320" cy="6111679"/>
          </a:xfrm>
          <a:prstGeom prst="roundRect">
            <a:avLst>
              <a:gd name="adj" fmla="val 4915"/>
            </a:avLst>
          </a:prstGeom>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◆民間資金の活用①</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236599" y="8620"/>
            <a:ext cx="1680106"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3"/>
          <p:cNvSpPr/>
          <p:nvPr/>
        </p:nvSpPr>
        <p:spPr>
          <a:xfrm>
            <a:off x="8483328" y="6516466"/>
            <a:ext cx="648072" cy="317860"/>
          </a:xfrm>
          <a:prstGeom prst="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34</a:t>
            </a:r>
            <a:endParaRPr lang="ja-JP" altLang="en-US" dirty="0">
              <a:solidFill>
                <a:schemeClr val="tx1"/>
              </a:solidFill>
            </a:endParaRPr>
          </a:p>
        </p:txBody>
      </p:sp>
      <p:sp>
        <p:nvSpPr>
          <p:cNvPr id="12" name="角丸四角形 47">
            <a:extLst>
              <a:ext uri="{FF2B5EF4-FFF2-40B4-BE49-F238E27FC236}">
                <a16:creationId xmlns:a16="http://schemas.microsoft.com/office/drawing/2014/main" id="{F9774F1B-4AFE-4D4D-8F01-8025382D9CBD}"/>
              </a:ext>
            </a:extLst>
          </p:cNvPr>
          <p:cNvSpPr/>
          <p:nvPr/>
        </p:nvSpPr>
        <p:spPr>
          <a:xfrm>
            <a:off x="3043210" y="999377"/>
            <a:ext cx="4627624" cy="269383"/>
          </a:xfrm>
          <a:prstGeom prst="roundRect">
            <a:avLst>
              <a:gd name="adj" fmla="val 12833"/>
            </a:avLst>
          </a:prstGeom>
          <a:noFill/>
          <a:ln w="19050" cap="flat" cmpd="sng" algn="ctr">
            <a:noFill/>
            <a:prstDash val="sysDash"/>
          </a:ln>
          <a:effectLst/>
        </p:spPr>
        <p:txBody>
          <a:bodyPr wrap="square" lIns="0" tIns="34293" rIns="0" bIns="34293" rtlCol="0" anchor="ctr" anchorCtr="0">
            <a:noAutofit/>
          </a:bodyPr>
          <a:lstStyle/>
          <a:p>
            <a:pPr marL="68354" lvl="0" defTabSz="457200">
              <a:lnSpc>
                <a:spcPct val="150000"/>
              </a:lnSpc>
              <a:defRPr/>
            </a:pPr>
            <a:endParaRPr kumimoji="0" lang="ja-JP" altLang="en-US" sz="1100" kern="0" dirty="0">
              <a:solidFill>
                <a:schemeClr val="accent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89E7BA1D-D415-47E8-ADAE-4F77221CD870}"/>
              </a:ext>
            </a:extLst>
          </p:cNvPr>
          <p:cNvSpPr txBox="1"/>
          <p:nvPr/>
        </p:nvSpPr>
        <p:spPr>
          <a:xfrm>
            <a:off x="206801" y="6534345"/>
            <a:ext cx="8384558" cy="273670"/>
          </a:xfrm>
          <a:prstGeom prst="rect">
            <a:avLst/>
          </a:prstGeom>
          <a:noFill/>
          <a:ln>
            <a:noFill/>
          </a:ln>
        </p:spPr>
        <p:txBody>
          <a:bodyPr wrap="none" rtlCol="0">
            <a:noAutofit/>
          </a:bodyPr>
          <a:lstStyle/>
          <a:p>
            <a:pPr>
              <a:defRPr/>
            </a:pPr>
            <a:r>
              <a:rPr lang="en-US" altLang="ja-JP" sz="800" spc="-30" dirty="0">
                <a:latin typeface="メイリオ" panose="020B0604030504040204" pitchFamily="50" charset="-128"/>
                <a:ea typeface="メイリオ" panose="020B0604030504040204" pitchFamily="50" charset="-128"/>
                <a:cs typeface="メイリオ" panose="020B0604030504040204" pitchFamily="50" charset="-128"/>
              </a:rPr>
              <a:t>(*16) </a:t>
            </a:r>
            <a:r>
              <a:rPr lang="ja-JP" altLang="en-US" sz="800" spc="-30" dirty="0">
                <a:latin typeface="メイリオ" panose="020B0604030504040204" pitchFamily="50" charset="-128"/>
                <a:ea typeface="メイリオ" panose="020B0604030504040204" pitchFamily="50" charset="-128"/>
                <a:cs typeface="メイリオ" panose="020B0604030504040204" pitchFamily="50" charset="-128"/>
              </a:rPr>
              <a:t>国が認定した地方公共団体の地方創生の推進に向けた事業に対して、企業が寄附を行った場合に、法人関係税から税額控除する仕組み。令和</a:t>
            </a:r>
            <a:r>
              <a:rPr lang="en-US" altLang="ja-JP" sz="800" spc="-3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800" spc="-30" dirty="0">
                <a:latin typeface="メイリオ" panose="020B0604030504040204" pitchFamily="50" charset="-128"/>
                <a:ea typeface="メイリオ" panose="020B0604030504040204" pitchFamily="50" charset="-128"/>
                <a:cs typeface="メイリオ" panose="020B0604030504040204" pitchFamily="50" charset="-128"/>
              </a:rPr>
              <a:t>年度から、制度改正により、</a:t>
            </a:r>
            <a:endParaRPr lang="en-US" altLang="ja-JP" sz="800" spc="-3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800" spc="-30" dirty="0">
                <a:latin typeface="メイリオ" panose="020B0604030504040204" pitchFamily="50" charset="-128"/>
                <a:ea typeface="メイリオ" panose="020B0604030504040204" pitchFamily="50" charset="-128"/>
                <a:cs typeface="メイリオ" panose="020B0604030504040204" pitchFamily="50" charset="-128"/>
              </a:rPr>
              <a:t>　　　損金算入に対する軽減効果（寄附額の約</a:t>
            </a:r>
            <a:r>
              <a:rPr lang="en-US" altLang="ja-JP" sz="800" spc="-3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800" spc="-30" dirty="0">
                <a:latin typeface="メイリオ" panose="020B0604030504040204" pitchFamily="50" charset="-128"/>
                <a:ea typeface="メイリオ" panose="020B0604030504040204" pitchFamily="50" charset="-128"/>
                <a:cs typeface="メイリオ" panose="020B0604030504040204" pitchFamily="50" charset="-128"/>
              </a:rPr>
              <a:t>割）と合わせて、 最大で寄附額の約</a:t>
            </a:r>
            <a:r>
              <a:rPr lang="en-US" altLang="ja-JP" sz="800" spc="-30" dirty="0">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800" spc="-30" dirty="0">
                <a:latin typeface="メイリオ" panose="020B0604030504040204" pitchFamily="50" charset="-128"/>
                <a:ea typeface="メイリオ" panose="020B0604030504040204" pitchFamily="50" charset="-128"/>
                <a:cs typeface="メイリオ" panose="020B0604030504040204" pitchFamily="50" charset="-128"/>
              </a:rPr>
              <a:t>割が軽減、実質的な企業の負担が約</a:t>
            </a:r>
            <a:r>
              <a:rPr lang="en-US" altLang="ja-JP" sz="800" spc="-3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800" spc="-30" dirty="0">
                <a:latin typeface="メイリオ" panose="020B0604030504040204" pitchFamily="50" charset="-128"/>
                <a:ea typeface="メイリオ" panose="020B0604030504040204" pitchFamily="50" charset="-128"/>
                <a:cs typeface="メイリオ" panose="020B0604030504040204" pitchFamily="50" charset="-128"/>
              </a:rPr>
              <a:t>割となり、より使いやすい制度となっている。</a:t>
            </a:r>
            <a:endParaRPr lang="en-US" altLang="ja-JP" sz="800" spc="-3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7" name="グループ化 6"/>
          <p:cNvGrpSpPr/>
          <p:nvPr/>
        </p:nvGrpSpPr>
        <p:grpSpPr>
          <a:xfrm>
            <a:off x="780770" y="4218446"/>
            <a:ext cx="8195111" cy="2238466"/>
            <a:chOff x="780770" y="4218446"/>
            <a:chExt cx="8195111" cy="2238466"/>
          </a:xfrm>
        </p:grpSpPr>
        <p:sp>
          <p:nvSpPr>
            <p:cNvPr id="11" name="角丸四角形 48">
              <a:extLst>
                <a:ext uri="{FF2B5EF4-FFF2-40B4-BE49-F238E27FC236}">
                  <a16:creationId xmlns:a16="http://schemas.microsoft.com/office/drawing/2014/main" id="{8FDFDC8D-C1F3-4366-A58D-444AD955A592}"/>
                </a:ext>
              </a:extLst>
            </p:cNvPr>
            <p:cNvSpPr/>
            <p:nvPr/>
          </p:nvSpPr>
          <p:spPr>
            <a:xfrm>
              <a:off x="780770" y="4284095"/>
              <a:ext cx="2486085" cy="280970"/>
            </a:xfrm>
            <a:prstGeom prst="roundRect">
              <a:avLst/>
            </a:prstGeom>
            <a:solidFill>
              <a:sysClr val="window" lastClr="FFFFFF"/>
            </a:solidFill>
            <a:ln w="31750" cap="flat" cmpd="sng" algn="ctr">
              <a:solidFill>
                <a:srgbClr val="5B9BD5"/>
              </a:solidFill>
              <a:prstDash val="solid"/>
              <a:miter lim="800000"/>
            </a:ln>
            <a:effectLst/>
          </p:spPr>
          <p:txBody>
            <a:bodyPr vert="horz" lIns="36000" rIns="36000" rtlCol="0" anchor="ctr"/>
            <a:lstStyle/>
            <a:p>
              <a:pPr lvl="0" algn="ctr" defTabSz="457200">
                <a:defRPr/>
              </a:pPr>
              <a:r>
                <a:rPr kumimoji="0" lang="ja-JP" altLang="en-US" sz="1400" b="1" kern="0" dirty="0">
                  <a:solidFill>
                    <a:srgbClr val="5B9BD5"/>
                  </a:solidFill>
                  <a:latin typeface="Meiryo UI" panose="020B0604030504040204" pitchFamily="50" charset="-128"/>
                  <a:ea typeface="Meiryo UI" panose="020B0604030504040204" pitchFamily="50" charset="-128"/>
                </a:rPr>
                <a:t>丁寧かつ迅速なお礼・事業報告</a:t>
              </a:r>
              <a:endParaRPr kumimoji="0" lang="en-US" altLang="ja-JP" sz="1400" b="1" kern="0" dirty="0">
                <a:solidFill>
                  <a:srgbClr val="5B9BD5"/>
                </a:solidFill>
                <a:latin typeface="Meiryo UI" panose="020B0604030504040204" pitchFamily="50" charset="-128"/>
                <a:ea typeface="Meiryo UI" panose="020B0604030504040204" pitchFamily="50" charset="-128"/>
              </a:endParaRPr>
            </a:p>
          </p:txBody>
        </p:sp>
        <p:sp>
          <p:nvSpPr>
            <p:cNvPr id="14" name="角丸四角形 47">
              <a:extLst>
                <a:ext uri="{FF2B5EF4-FFF2-40B4-BE49-F238E27FC236}">
                  <a16:creationId xmlns:a16="http://schemas.microsoft.com/office/drawing/2014/main" id="{D56891E6-3B78-4296-8647-BA0E3CF6046A}"/>
                </a:ext>
              </a:extLst>
            </p:cNvPr>
            <p:cNvSpPr/>
            <p:nvPr/>
          </p:nvSpPr>
          <p:spPr>
            <a:xfrm>
              <a:off x="785593" y="4548879"/>
              <a:ext cx="4776517" cy="1199418"/>
            </a:xfrm>
            <a:prstGeom prst="roundRect">
              <a:avLst>
                <a:gd name="adj" fmla="val 0"/>
              </a:avLst>
            </a:prstGeom>
            <a:noFill/>
            <a:ln w="19050" cap="flat" cmpd="sng" algn="ctr">
              <a:noFill/>
              <a:prstDash val="sysDash"/>
            </a:ln>
            <a:effectLst/>
          </p:spPr>
          <p:txBody>
            <a:bodyPr wrap="square" lIns="0" tIns="34293" rIns="0" bIns="34293" rtlCol="0" anchor="ctr" anchorCtr="0">
              <a:noAutofit/>
            </a:bodyPr>
            <a:lstStyle/>
            <a:p>
              <a:pPr marL="68354" defTabSz="457200">
                <a:defRPr/>
              </a:pPr>
              <a:r>
                <a:rPr kumimoji="0" lang="ja-JP" altLang="en-US" sz="10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（取組み例）</a:t>
              </a:r>
              <a:endParaRPr kumimoji="0" lang="en-US" altLang="ja-JP" sz="10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寄附者へのお礼状の送付</a:t>
              </a:r>
              <a:r>
                <a:rPr kumimoji="0" lang="ja-JP" altLang="en-US" sz="1000" u="sng" kern="0" dirty="0">
                  <a:latin typeface="Meiryo UI" panose="020B0604030504040204" pitchFamily="50" charset="-128"/>
                  <a:ea typeface="Meiryo UI" panose="020B0604030504040204" pitchFamily="50" charset="-128"/>
                  <a:cs typeface="Meiryo UI" panose="020B0604030504040204" pitchFamily="50" charset="-128"/>
                </a:rPr>
                <a:t>・お礼の連絡、</a:t>
              </a:r>
              <a:r>
                <a:rPr kumimoji="0" lang="ja-JP" altLang="en-US"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感謝状贈呈（一定額以上の寄附者）、</a:t>
              </a:r>
              <a:endParaRPr kumimoji="0" lang="en-US" altLang="ja-JP"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寄附者の氏名公表（希望者）</a:t>
              </a:r>
              <a:endParaRPr kumimoji="0" lang="en-US" altLang="ja-JP"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（全基金）</a:t>
              </a:r>
              <a:endParaRPr kumimoji="0" lang="en-US" altLang="ja-JP"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endParaRPr kumimoji="0" lang="en-US" altLang="ja-JP" sz="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r>
                <a:rPr kumimoji="0"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寄附金を活用して実施した事業等を紹介する事業報告書やニュースレターを作成し、</a:t>
              </a:r>
              <a:endParaRPr kumimoji="0" lang="en-US" altLang="ja-JP"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寄附者を個別訪問又は郵送</a:t>
              </a:r>
              <a:endParaRPr kumimoji="0" lang="en-US" altLang="ja-JP"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r>
                <a:rPr kumimoji="0" lang="en-US" altLang="ja-JP"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（大阪ミュージアム基金、御堂筋イルミネーション基金、子ども輝く未来基金、大阪ハートフル基金、みどりの基金）</a:t>
              </a:r>
              <a:endParaRPr kumimoji="0" lang="en-US" altLang="ja-JP"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四角形: メモ 14">
              <a:extLst>
                <a:ext uri="{FF2B5EF4-FFF2-40B4-BE49-F238E27FC236}">
                  <a16:creationId xmlns:a16="http://schemas.microsoft.com/office/drawing/2014/main" id="{EBECAAD2-D9BD-4CC9-A09E-2A04977B6547}"/>
                </a:ext>
              </a:extLst>
            </p:cNvPr>
            <p:cNvSpPr/>
            <p:nvPr/>
          </p:nvSpPr>
          <p:spPr>
            <a:xfrm>
              <a:off x="6038345" y="4610215"/>
              <a:ext cx="2937536" cy="1846697"/>
            </a:xfrm>
            <a:prstGeom prst="foldedCorner">
              <a:avLst>
                <a:gd name="adj" fmla="val 0"/>
              </a:avLst>
            </a:prstGeom>
            <a:solidFill>
              <a:srgbClr val="FFFF99"/>
            </a:solidFill>
            <a:ln w="3175">
              <a:solidFill>
                <a:srgbClr val="34411B"/>
              </a:solidFill>
            </a:ln>
          </p:spPr>
          <p:style>
            <a:lnRef idx="2">
              <a:schemeClr val="accent5"/>
            </a:lnRef>
            <a:fillRef idx="1">
              <a:schemeClr val="lt1"/>
            </a:fillRef>
            <a:effectRef idx="0">
              <a:schemeClr val="accent5"/>
            </a:effectRef>
            <a:fontRef idx="minor">
              <a:schemeClr val="dk1"/>
            </a:fontRef>
          </p:style>
          <p:txBody>
            <a:bodyPr lIns="72000" tIns="144000" rIns="72000" bIns="72000" rtlCol="0" anchor="t"/>
            <a:lstStyle/>
            <a:p>
              <a:pPr algn="ctr"/>
              <a:r>
                <a:rPr lang="ja-JP" altLang="en-US" sz="900" b="1" dirty="0">
                  <a:solidFill>
                    <a:schemeClr val="tx2">
                      <a:lumMod val="50000"/>
                    </a:schemeClr>
                  </a:solidFill>
                  <a:latin typeface="メイリオ" panose="020B0604030504040204" pitchFamily="50" charset="-128"/>
                  <a:ea typeface="メイリオ" panose="020B0604030504040204" pitchFamily="50" charset="-128"/>
                </a:rPr>
                <a:t>事業報告書の発行</a:t>
              </a:r>
              <a:endParaRPr lang="en-US" altLang="ja-JP" sz="900" b="1" dirty="0">
                <a:solidFill>
                  <a:schemeClr val="tx2">
                    <a:lumMod val="50000"/>
                  </a:schemeClr>
                </a:solidFill>
                <a:latin typeface="メイリオ" panose="020B0604030504040204" pitchFamily="50" charset="-128"/>
                <a:ea typeface="メイリオ" panose="020B0604030504040204" pitchFamily="50" charset="-128"/>
              </a:endParaRPr>
            </a:p>
            <a:p>
              <a:pPr algn="ctr"/>
              <a:r>
                <a:rPr kumimoji="1" lang="ja-JP" altLang="en-US" sz="900" b="1" dirty="0">
                  <a:solidFill>
                    <a:schemeClr val="tx2">
                      <a:lumMod val="50000"/>
                    </a:schemeClr>
                  </a:solidFill>
                  <a:latin typeface="メイリオ" panose="020B0604030504040204" pitchFamily="50" charset="-128"/>
                  <a:ea typeface="メイリオ" panose="020B0604030504040204" pitchFamily="50" charset="-128"/>
                </a:rPr>
                <a:t>　　　（子ども輝く未来基金）（みどりの基金）</a:t>
              </a:r>
              <a:endParaRPr kumimoji="1" lang="en-US" altLang="ja-JP" sz="900" b="1" dirty="0">
                <a:solidFill>
                  <a:schemeClr val="tx2">
                    <a:lumMod val="50000"/>
                  </a:schemeClr>
                </a:solidFill>
                <a:latin typeface="メイリオ" panose="020B0604030504040204" pitchFamily="50" charset="-128"/>
                <a:ea typeface="メイリオ" panose="020B0604030504040204" pitchFamily="50" charset="-128"/>
              </a:endParaRPr>
            </a:p>
            <a:p>
              <a:pPr algn="ctr">
                <a:lnSpc>
                  <a:spcPts val="600"/>
                </a:lnSpc>
              </a:pPr>
              <a:endParaRPr kumimoji="1" lang="en-US" altLang="ja-JP" sz="900" b="1" dirty="0">
                <a:solidFill>
                  <a:schemeClr val="tx2">
                    <a:lumMod val="50000"/>
                  </a:schemeClr>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 </a:t>
              </a:r>
              <a:endParaRPr kumimoji="1" lang="ja-JP" altLang="en-US" sz="900" dirty="0">
                <a:solidFill>
                  <a:schemeClr val="tx1"/>
                </a:solidFill>
                <a:latin typeface="メイリオ" panose="020B0604030504040204" pitchFamily="50" charset="-128"/>
                <a:ea typeface="メイリオ" panose="020B0604030504040204" pitchFamily="50" charset="-128"/>
              </a:endParaRPr>
            </a:p>
          </p:txBody>
        </p:sp>
        <p:sp>
          <p:nvSpPr>
            <p:cNvPr id="33" name="正方形/長方形 32">
              <a:extLst>
                <a:ext uri="{FF2B5EF4-FFF2-40B4-BE49-F238E27FC236}">
                  <a16:creationId xmlns:a16="http://schemas.microsoft.com/office/drawing/2014/main" id="{61D5801B-49EF-4017-B3E2-D9FD7E95D802}"/>
                </a:ext>
              </a:extLst>
            </p:cNvPr>
            <p:cNvSpPr/>
            <p:nvPr/>
          </p:nvSpPr>
          <p:spPr>
            <a:xfrm>
              <a:off x="6104282" y="5175559"/>
              <a:ext cx="621304" cy="10991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r>
                <a:rPr lang="ja-JP" altLang="en-US" sz="800" dirty="0">
                  <a:solidFill>
                    <a:schemeClr val="tx2">
                      <a:lumMod val="50000"/>
                    </a:schemeClr>
                  </a:solidFill>
                  <a:latin typeface="Meiryo UI" panose="020B0604030504040204" pitchFamily="50" charset="-128"/>
                  <a:ea typeface="Meiryo UI" panose="020B0604030504040204" pitchFamily="50" charset="-128"/>
                </a:rPr>
                <a:t>寄附金を活用した事業で支援を受けた方々の様子を掲載した報告書を作成。</a:t>
              </a:r>
            </a:p>
            <a:p>
              <a:r>
                <a:rPr lang="ja-JP" altLang="en-US" sz="800" dirty="0">
                  <a:solidFill>
                    <a:schemeClr val="tx2"/>
                  </a:solidFill>
                  <a:latin typeface="Meiryo UI" panose="020B0604030504040204" pitchFamily="50" charset="-128"/>
                  <a:ea typeface="Meiryo UI" panose="020B0604030504040204" pitchFamily="50" charset="-128"/>
                </a:rPr>
                <a:t>　</a:t>
              </a:r>
              <a:endParaRPr kumimoji="1" lang="ja-JP" altLang="en-US" sz="800" dirty="0">
                <a:solidFill>
                  <a:schemeClr val="tx2"/>
                </a:solidFill>
                <a:latin typeface="Meiryo UI" panose="020B0604030504040204" pitchFamily="50" charset="-128"/>
                <a:ea typeface="Meiryo UI" panose="020B0604030504040204" pitchFamily="50" charset="-128"/>
              </a:endParaRPr>
            </a:p>
          </p:txBody>
        </p:sp>
        <p:pic>
          <p:nvPicPr>
            <p:cNvPr id="37" name="図 36">
              <a:extLst>
                <a:ext uri="{FF2B5EF4-FFF2-40B4-BE49-F238E27FC236}">
                  <a16:creationId xmlns:a16="http://schemas.microsoft.com/office/drawing/2014/main" id="{8C45CD14-5B51-4E24-840E-1CE33D6CEB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1136" y="4218446"/>
              <a:ext cx="514946" cy="514946"/>
            </a:xfrm>
            <a:prstGeom prst="rect">
              <a:avLst/>
            </a:prstGeom>
          </p:spPr>
        </p:pic>
        <p:pic>
          <p:nvPicPr>
            <p:cNvPr id="39" name="図 38" descr="衣類 が含まれている画像&#10;&#10;自動的に生成された説明">
              <a:extLst>
                <a:ext uri="{FF2B5EF4-FFF2-40B4-BE49-F238E27FC236}">
                  <a16:creationId xmlns:a16="http://schemas.microsoft.com/office/drawing/2014/main" id="{CE82459D-C1B9-4A0B-A1E8-5D37CCDE18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5598" y="4221746"/>
              <a:ext cx="520892" cy="520892"/>
            </a:xfrm>
            <a:prstGeom prst="rect">
              <a:avLst/>
            </a:prstGeom>
          </p:spPr>
        </p:pic>
        <p:sp>
          <p:nvSpPr>
            <p:cNvPr id="29" name="角丸四角形吹き出し 28"/>
            <p:cNvSpPr/>
            <p:nvPr/>
          </p:nvSpPr>
          <p:spPr>
            <a:xfrm>
              <a:off x="880376" y="5744656"/>
              <a:ext cx="4861753" cy="678981"/>
            </a:xfrm>
            <a:prstGeom prst="wedgeRoundRectCallout">
              <a:avLst>
                <a:gd name="adj1" fmla="val -40781"/>
                <a:gd name="adj2" fmla="val 23973"/>
                <a:gd name="adj3" fmla="val 16667"/>
              </a:avLst>
            </a:prstGeom>
            <a:solidFill>
              <a:schemeClr val="accent6">
                <a:lumMod val="40000"/>
                <a:lumOff val="60000"/>
              </a:schemeClr>
            </a:solidFill>
            <a:ln w="34925" cmpd="dbl">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05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★継続的なご寄附に繋げるためには、「</a:t>
              </a:r>
              <a:r>
                <a:rPr lang="ja-JP" altLang="en-US" sz="1050" b="1" u="sng"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寄附者の目線に立ったフォローアップ</a:t>
              </a:r>
              <a:r>
                <a:rPr lang="ja-JP" altLang="en-US" sz="105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」を！</a:t>
              </a:r>
              <a:endParaRPr lang="en-US" altLang="ja-JP"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3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lang="en-US" altLang="ja-JP" sz="3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例えば</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寄附者への</a:t>
              </a:r>
              <a:r>
                <a:rPr lang="ja-JP" altLang="en-US" sz="900" u="sng"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ファーストレスポンス（お礼）は早く</a:t>
              </a:r>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寄附者への事業報告は、</a:t>
              </a:r>
              <a:r>
                <a:rPr lang="ja-JP" altLang="en-US" sz="900" u="sng"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写真や生の声</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を盛り込み、</a:t>
              </a:r>
              <a:r>
                <a:rPr lang="ja-JP" altLang="en-US" sz="900" u="sng"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寄附金の活用状況を実感できる内容に</a:t>
              </a:r>
            </a:p>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事業報告については、</a:t>
              </a:r>
              <a:r>
                <a:rPr lang="ja-JP" altLang="en-US" sz="900" u="sng"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年に複数回実施</a:t>
              </a:r>
              <a:endParaRPr lang="en-US" altLang="ja-JP" sz="900" u="sng"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36" name="図 35" descr="画面の領域"/>
            <p:cNvPicPr>
              <a:picLocks noChangeAspect="1"/>
            </p:cNvPicPr>
            <p:nvPr/>
          </p:nvPicPr>
          <p:blipFill rotWithShape="1">
            <a:blip r:embed="rId4" cstate="print">
              <a:extLst>
                <a:ext uri="{28A0092B-C50C-407E-A947-70E740481C1C}">
                  <a14:useLocalDpi xmlns:a14="http://schemas.microsoft.com/office/drawing/2010/main" val="0"/>
                </a:ext>
              </a:extLst>
            </a:blip>
            <a:srcRect l="1666" b="2542"/>
            <a:stretch/>
          </p:blipFill>
          <p:spPr>
            <a:xfrm>
              <a:off x="7907085" y="5095937"/>
              <a:ext cx="926730" cy="1327700"/>
            </a:xfrm>
            <a:prstGeom prst="rect">
              <a:avLst/>
            </a:prstGeom>
          </p:spPr>
        </p:pic>
      </p:grpSp>
      <p:pic>
        <p:nvPicPr>
          <p:cNvPr id="31" name="図 30">
            <a:extLst>
              <a:ext uri="{FF2B5EF4-FFF2-40B4-BE49-F238E27FC236}">
                <a16:creationId xmlns:a16="http://schemas.microsoft.com/office/drawing/2014/main" id="{5E1FF502-6CD8-4E1B-9441-C2056C02E1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6897" y="1813579"/>
            <a:ext cx="658688" cy="733914"/>
          </a:xfrm>
          <a:prstGeom prst="rect">
            <a:avLst/>
          </a:prstGeom>
        </p:spPr>
      </p:pic>
      <p:grpSp>
        <p:nvGrpSpPr>
          <p:cNvPr id="6" name="グループ化 5"/>
          <p:cNvGrpSpPr/>
          <p:nvPr/>
        </p:nvGrpSpPr>
        <p:grpSpPr>
          <a:xfrm>
            <a:off x="746575" y="1160357"/>
            <a:ext cx="8314372" cy="3178236"/>
            <a:chOff x="731773" y="3200033"/>
            <a:chExt cx="8314372" cy="3178236"/>
          </a:xfrm>
        </p:grpSpPr>
        <p:sp>
          <p:nvSpPr>
            <p:cNvPr id="10" name="角丸四角形 48">
              <a:extLst>
                <a:ext uri="{FF2B5EF4-FFF2-40B4-BE49-F238E27FC236}">
                  <a16:creationId xmlns:a16="http://schemas.microsoft.com/office/drawing/2014/main" id="{92D63E03-7B8E-4AC2-B040-ADB3E448DF79}"/>
                </a:ext>
              </a:extLst>
            </p:cNvPr>
            <p:cNvSpPr/>
            <p:nvPr/>
          </p:nvSpPr>
          <p:spPr>
            <a:xfrm>
              <a:off x="731773" y="3200033"/>
              <a:ext cx="3576532" cy="280970"/>
            </a:xfrm>
            <a:prstGeom prst="roundRect">
              <a:avLst/>
            </a:prstGeom>
            <a:solidFill>
              <a:sysClr val="window" lastClr="FFFFFF"/>
            </a:solidFill>
            <a:ln w="31750" cap="flat" cmpd="sng" algn="ctr">
              <a:solidFill>
                <a:srgbClr val="5B9BD5"/>
              </a:solidFill>
              <a:prstDash val="solid"/>
              <a:miter lim="800000"/>
            </a:ln>
            <a:effectLst/>
          </p:spPr>
          <p:txBody>
            <a:bodyPr vert="horz" lIns="36000" r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400" b="1" kern="0" dirty="0">
                  <a:solidFill>
                    <a:srgbClr val="5B9BD5"/>
                  </a:solidFill>
                  <a:latin typeface="Meiryo UI" panose="020B0604030504040204" pitchFamily="50" charset="-128"/>
                  <a:ea typeface="Meiryo UI" panose="020B0604030504040204" pitchFamily="50" charset="-128"/>
                </a:rPr>
                <a:t>事業への共感者を増やし、ご寄附いただく工夫</a:t>
              </a:r>
              <a:endParaRPr kumimoji="0" lang="en-US" altLang="ja-JP" sz="1400" b="1" i="0" u="none" strike="noStrike" kern="0" cap="none" spc="0" normalizeH="0" baseline="0" noProof="0" dirty="0">
                <a:ln>
                  <a:noFill/>
                </a:ln>
                <a:solidFill>
                  <a:srgbClr val="5B9BD5"/>
                </a:solidFill>
                <a:effectLst/>
                <a:uLnTx/>
                <a:uFillTx/>
                <a:latin typeface="Meiryo UI" panose="020B0604030504040204" pitchFamily="50" charset="-128"/>
                <a:ea typeface="Meiryo UI" panose="020B0604030504040204" pitchFamily="50" charset="-128"/>
                <a:cs typeface="+mn-cs"/>
              </a:endParaRPr>
            </a:p>
          </p:txBody>
        </p:sp>
        <p:sp>
          <p:nvSpPr>
            <p:cNvPr id="18" name="角丸四角形 47">
              <a:extLst>
                <a:ext uri="{FF2B5EF4-FFF2-40B4-BE49-F238E27FC236}">
                  <a16:creationId xmlns:a16="http://schemas.microsoft.com/office/drawing/2014/main" id="{41F0CEA9-DCFC-4B1E-9CAE-881A0B501620}"/>
                </a:ext>
              </a:extLst>
            </p:cNvPr>
            <p:cNvSpPr/>
            <p:nvPr/>
          </p:nvSpPr>
          <p:spPr>
            <a:xfrm>
              <a:off x="779809" y="4897018"/>
              <a:ext cx="2860180" cy="153004"/>
            </a:xfrm>
            <a:prstGeom prst="roundRect">
              <a:avLst>
                <a:gd name="adj" fmla="val 0"/>
              </a:avLst>
            </a:prstGeom>
            <a:solidFill>
              <a:schemeClr val="accent5">
                <a:lumMod val="40000"/>
                <a:lumOff val="60000"/>
              </a:schemeClr>
            </a:solidFill>
            <a:ln w="19050" cap="flat" cmpd="sng" algn="ctr">
              <a:noFill/>
              <a:prstDash val="sysDash"/>
            </a:ln>
            <a:effectLst/>
          </p:spPr>
          <p:txBody>
            <a:bodyPr wrap="square" lIns="0" tIns="34293" rIns="0" bIns="34293" rtlCol="0" anchor="ctr" anchorCtr="0">
              <a:noAutofit/>
            </a:bodyPr>
            <a:lstStyle/>
            <a:p>
              <a:pPr marL="239804" indent="-171450" defTabSz="457200">
                <a:buFont typeface="Wingdings" panose="05000000000000000000" pitchFamily="2" charset="2"/>
                <a:buChar char="Ø"/>
                <a:defRPr/>
              </a:pPr>
              <a:r>
                <a:rPr kumimoji="0" lang="ja-JP" altLang="en-US" sz="11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事業参加機会を提供し、寄附意欲を高める</a:t>
              </a:r>
            </a:p>
          </p:txBody>
        </p:sp>
        <p:sp>
          <p:nvSpPr>
            <p:cNvPr id="19" name="角丸四角形 47">
              <a:extLst>
                <a:ext uri="{FF2B5EF4-FFF2-40B4-BE49-F238E27FC236}">
                  <a16:creationId xmlns:a16="http://schemas.microsoft.com/office/drawing/2014/main" id="{D0A5DE38-F749-4D6C-A500-7B714A277113}"/>
                </a:ext>
              </a:extLst>
            </p:cNvPr>
            <p:cNvSpPr/>
            <p:nvPr/>
          </p:nvSpPr>
          <p:spPr>
            <a:xfrm>
              <a:off x="779809" y="5063790"/>
              <a:ext cx="3996530" cy="835498"/>
            </a:xfrm>
            <a:prstGeom prst="roundRect">
              <a:avLst>
                <a:gd name="adj" fmla="val 0"/>
              </a:avLst>
            </a:prstGeom>
            <a:noFill/>
            <a:ln w="19050" cap="flat" cmpd="sng" algn="ctr">
              <a:noFill/>
              <a:prstDash val="sysDash"/>
            </a:ln>
            <a:effectLst/>
          </p:spPr>
          <p:txBody>
            <a:bodyPr wrap="square" lIns="0" tIns="34293" rIns="0" bIns="34293" rtlCol="0" anchor="ctr" anchorCtr="0">
              <a:noAutofit/>
            </a:bodyPr>
            <a:lstStyle/>
            <a:p>
              <a:pPr marL="68354" defTabSz="457200">
                <a:defRPr/>
              </a:pPr>
              <a:r>
                <a:rPr kumimoji="0" lang="ja-JP" altLang="en-US" sz="10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（取組み例）</a:t>
              </a:r>
              <a:endParaRPr kumimoji="0" lang="en-US" altLang="ja-JP" sz="10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寄附者に大阪マラソン出走権を進呈</a:t>
              </a:r>
              <a:endParaRPr kumimoji="0" lang="en-US" altLang="ja-JP"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（なみはやスポーツ振興基金）</a:t>
              </a:r>
              <a:endParaRPr kumimoji="0" lang="en-US" altLang="ja-JP"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endParaRPr kumimoji="0" lang="en-US" altLang="ja-JP" sz="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r>
                <a:rPr kumimoji="0"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イルミネーションツリーに、寄附者のメッセージを掲出</a:t>
              </a: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kumimoji="0" lang="en-US" altLang="ja-JP"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（御堂筋イルミネーション基金）</a:t>
              </a:r>
              <a:endParaRPr kumimoji="0" lang="en-US" altLang="ja-JP"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四角形: メモ 21">
              <a:extLst>
                <a:ext uri="{FF2B5EF4-FFF2-40B4-BE49-F238E27FC236}">
                  <a16:creationId xmlns:a16="http://schemas.microsoft.com/office/drawing/2014/main" id="{BA715536-0384-4421-A7C1-490B8140DDBA}"/>
                </a:ext>
              </a:extLst>
            </p:cNvPr>
            <p:cNvSpPr/>
            <p:nvPr/>
          </p:nvSpPr>
          <p:spPr>
            <a:xfrm>
              <a:off x="7271305" y="4661567"/>
              <a:ext cx="1741388" cy="1655816"/>
            </a:xfrm>
            <a:prstGeom prst="foldedCorner">
              <a:avLst>
                <a:gd name="adj" fmla="val 0"/>
              </a:avLst>
            </a:prstGeom>
            <a:solidFill>
              <a:srgbClr val="FFFF99"/>
            </a:solidFill>
            <a:ln w="3175">
              <a:solidFill>
                <a:srgbClr val="34411B"/>
              </a:solidFill>
            </a:ln>
          </p:spPr>
          <p:style>
            <a:lnRef idx="2">
              <a:schemeClr val="accent5"/>
            </a:lnRef>
            <a:fillRef idx="1">
              <a:schemeClr val="lt1"/>
            </a:fillRef>
            <a:effectRef idx="0">
              <a:schemeClr val="accent5"/>
            </a:effectRef>
            <a:fontRef idx="minor">
              <a:schemeClr val="dk1"/>
            </a:fontRef>
          </p:style>
          <p:txBody>
            <a:bodyPr lIns="72000" tIns="108000" rIns="72000" bIns="72000" rtlCol="0" anchor="t"/>
            <a:lstStyle/>
            <a:p>
              <a:pPr algn="ctr"/>
              <a:r>
                <a:rPr lang="ja-JP" altLang="en-US" sz="900" b="1" dirty="0">
                  <a:solidFill>
                    <a:schemeClr val="tx2">
                      <a:lumMod val="50000"/>
                    </a:schemeClr>
                  </a:solidFill>
                  <a:latin typeface="メイリオ" panose="020B0604030504040204" pitchFamily="50" charset="-128"/>
                  <a:ea typeface="メイリオ" panose="020B0604030504040204" pitchFamily="50" charset="-128"/>
                </a:rPr>
                <a:t>マイメッセージツリー</a:t>
              </a:r>
              <a:endParaRPr lang="en-US" altLang="ja-JP" sz="900" b="1" dirty="0">
                <a:solidFill>
                  <a:schemeClr val="tx2">
                    <a:lumMod val="50000"/>
                  </a:schemeClr>
                </a:solidFill>
                <a:latin typeface="メイリオ" panose="020B0604030504040204" pitchFamily="50" charset="-128"/>
                <a:ea typeface="メイリオ" panose="020B0604030504040204" pitchFamily="50" charset="-128"/>
              </a:endParaRPr>
            </a:p>
            <a:p>
              <a:pPr algn="ctr"/>
              <a:r>
                <a:rPr lang="en-US" altLang="ja-JP" sz="900" b="1" dirty="0">
                  <a:solidFill>
                    <a:schemeClr val="tx2">
                      <a:lumMod val="50000"/>
                    </a:schemeClr>
                  </a:solidFill>
                  <a:latin typeface="メイリオ" panose="020B0604030504040204" pitchFamily="50" charset="-128"/>
                  <a:ea typeface="メイリオ" panose="020B0604030504040204" pitchFamily="50" charset="-128"/>
                </a:rPr>
                <a:t>(</a:t>
              </a:r>
              <a:r>
                <a:rPr lang="ja-JP" altLang="en-US" sz="900" b="1" dirty="0">
                  <a:solidFill>
                    <a:schemeClr val="tx2">
                      <a:lumMod val="50000"/>
                    </a:schemeClr>
                  </a:solidFill>
                  <a:latin typeface="メイリオ" panose="020B0604030504040204" pitchFamily="50" charset="-128"/>
                  <a:ea typeface="メイリオ" panose="020B0604030504040204" pitchFamily="50" charset="-128"/>
                </a:rPr>
                <a:t>御堂筋</a:t>
              </a:r>
              <a:r>
                <a:rPr kumimoji="1" lang="ja-JP" altLang="en-US" sz="900" b="1" dirty="0">
                  <a:solidFill>
                    <a:schemeClr val="tx2">
                      <a:lumMod val="50000"/>
                    </a:schemeClr>
                  </a:solidFill>
                  <a:latin typeface="メイリオ" panose="020B0604030504040204" pitchFamily="50" charset="-128"/>
                  <a:ea typeface="メイリオ" panose="020B0604030504040204" pitchFamily="50" charset="-128"/>
                </a:rPr>
                <a:t>イルミネーション基金</a:t>
              </a:r>
              <a:r>
                <a:rPr kumimoji="1" lang="en-US" altLang="ja-JP" sz="900" b="1" dirty="0">
                  <a:solidFill>
                    <a:schemeClr val="tx2">
                      <a:lumMod val="50000"/>
                    </a:schemeClr>
                  </a:solidFill>
                  <a:latin typeface="メイリオ" panose="020B0604030504040204" pitchFamily="50" charset="-128"/>
                  <a:ea typeface="メイリオ" panose="020B0604030504040204" pitchFamily="50" charset="-128"/>
                </a:rPr>
                <a:t>)</a:t>
              </a:r>
            </a:p>
            <a:p>
              <a:pPr algn="ctr">
                <a:lnSpc>
                  <a:spcPts val="600"/>
                </a:lnSpc>
              </a:pPr>
              <a:endParaRPr kumimoji="1" lang="en-US" altLang="ja-JP" sz="1000" b="1" dirty="0">
                <a:solidFill>
                  <a:schemeClr val="tx2">
                    <a:lumMod val="50000"/>
                  </a:schemeClr>
                </a:solidFill>
                <a:latin typeface="メイリオ" panose="020B0604030504040204" pitchFamily="50" charset="-128"/>
                <a:ea typeface="メイリオ" panose="020B0604030504040204" pitchFamily="50" charset="-128"/>
              </a:endParaRPr>
            </a:p>
            <a:p>
              <a:endParaRPr kumimoji="1" lang="ja-JP" altLang="en-US" sz="800" dirty="0">
                <a:solidFill>
                  <a:schemeClr val="tx1"/>
                </a:solidFill>
                <a:latin typeface="メイリオ" panose="020B0604030504040204" pitchFamily="50" charset="-128"/>
                <a:ea typeface="メイリオ" panose="020B0604030504040204" pitchFamily="50" charset="-128"/>
              </a:endParaRPr>
            </a:p>
          </p:txBody>
        </p:sp>
        <p:pic>
          <p:nvPicPr>
            <p:cNvPr id="23" name="図 22">
              <a:extLst>
                <a:ext uri="{FF2B5EF4-FFF2-40B4-BE49-F238E27FC236}">
                  <a16:creationId xmlns:a16="http://schemas.microsoft.com/office/drawing/2014/main" id="{80D738A2-F833-4820-87FA-17E0333D8230}"/>
                </a:ext>
              </a:extLst>
            </p:cNvPr>
            <p:cNvPicPr/>
            <p:nvPr/>
          </p:nvPicPr>
          <p:blipFill rotWithShape="1">
            <a:blip r:embed="rId6"/>
            <a:srcRect l="57453" t="44147" r="19003" b="21990"/>
            <a:stretch/>
          </p:blipFill>
          <p:spPr bwMode="auto">
            <a:xfrm>
              <a:off x="7997133" y="5635950"/>
              <a:ext cx="1049012" cy="742319"/>
            </a:xfrm>
            <a:prstGeom prst="rect">
              <a:avLst/>
            </a:prstGeom>
            <a:ln>
              <a:noFill/>
            </a:ln>
            <a:effectLst>
              <a:softEdge rad="112500"/>
            </a:effectLst>
            <a:extLst>
              <a:ext uri="{53640926-AAD7-44D8-BBD7-CCE9431645EC}">
                <a14:shadowObscured xmlns:a14="http://schemas.microsoft.com/office/drawing/2010/main"/>
              </a:ext>
            </a:extLst>
          </p:spPr>
        </p:pic>
        <p:sp>
          <p:nvSpPr>
            <p:cNvPr id="30" name="四角形: メモ 29">
              <a:extLst>
                <a:ext uri="{FF2B5EF4-FFF2-40B4-BE49-F238E27FC236}">
                  <a16:creationId xmlns:a16="http://schemas.microsoft.com/office/drawing/2014/main" id="{C78D5769-4AF1-45EB-B960-2BA3614748D4}"/>
                </a:ext>
              </a:extLst>
            </p:cNvPr>
            <p:cNvSpPr/>
            <p:nvPr/>
          </p:nvSpPr>
          <p:spPr>
            <a:xfrm>
              <a:off x="5502303" y="4664478"/>
              <a:ext cx="1681528" cy="1663323"/>
            </a:xfrm>
            <a:prstGeom prst="foldedCorner">
              <a:avLst>
                <a:gd name="adj" fmla="val 0"/>
              </a:avLst>
            </a:prstGeom>
            <a:solidFill>
              <a:srgbClr val="FFFF99"/>
            </a:solidFill>
            <a:ln w="3175">
              <a:solidFill>
                <a:srgbClr val="34411B"/>
              </a:solidFill>
            </a:ln>
          </p:spPr>
          <p:style>
            <a:lnRef idx="2">
              <a:schemeClr val="accent5"/>
            </a:lnRef>
            <a:fillRef idx="1">
              <a:schemeClr val="lt1"/>
            </a:fillRef>
            <a:effectRef idx="0">
              <a:schemeClr val="accent5"/>
            </a:effectRef>
            <a:fontRef idx="minor">
              <a:schemeClr val="dk1"/>
            </a:fontRef>
          </p:style>
          <p:txBody>
            <a:bodyPr lIns="72000" tIns="108000" rIns="72000" bIns="72000" rtlCol="0" anchor="t"/>
            <a:lstStyle/>
            <a:p>
              <a:pPr algn="ctr"/>
              <a:r>
                <a:rPr lang="ja-JP" altLang="en-US" sz="900" b="1" dirty="0">
                  <a:solidFill>
                    <a:schemeClr val="tx2">
                      <a:lumMod val="50000"/>
                    </a:schemeClr>
                  </a:solidFill>
                  <a:latin typeface="メイリオ" panose="020B0604030504040204" pitchFamily="50" charset="-128"/>
                  <a:ea typeface="メイリオ" panose="020B0604030504040204" pitchFamily="50" charset="-128"/>
                </a:rPr>
                <a:t>大阪スポーツ応援ランナー　</a:t>
              </a:r>
              <a:endParaRPr lang="en-US" altLang="ja-JP" sz="900" b="1" dirty="0">
                <a:solidFill>
                  <a:schemeClr val="tx2">
                    <a:lumMod val="50000"/>
                  </a:schemeClr>
                </a:solidFill>
                <a:latin typeface="メイリオ" panose="020B0604030504040204" pitchFamily="50" charset="-128"/>
                <a:ea typeface="メイリオ" panose="020B0604030504040204" pitchFamily="50" charset="-128"/>
              </a:endParaRPr>
            </a:p>
            <a:p>
              <a:pPr algn="ctr"/>
              <a:r>
                <a:rPr lang="en-US" altLang="ja-JP" sz="900" b="1" dirty="0">
                  <a:solidFill>
                    <a:schemeClr val="tx2">
                      <a:lumMod val="50000"/>
                    </a:schemeClr>
                  </a:solidFill>
                  <a:latin typeface="メイリオ" panose="020B0604030504040204" pitchFamily="50" charset="-128"/>
                  <a:ea typeface="メイリオ" panose="020B0604030504040204" pitchFamily="50" charset="-128"/>
                </a:rPr>
                <a:t>(</a:t>
              </a:r>
              <a:r>
                <a:rPr kumimoji="1" lang="ja-JP" altLang="en-US" sz="900" b="1" dirty="0">
                  <a:solidFill>
                    <a:schemeClr val="tx2">
                      <a:lumMod val="50000"/>
                    </a:schemeClr>
                  </a:solidFill>
                  <a:latin typeface="メイリオ" panose="020B0604030504040204" pitchFamily="50" charset="-128"/>
                  <a:ea typeface="メイリオ" panose="020B0604030504040204" pitchFamily="50" charset="-128"/>
                </a:rPr>
                <a:t>なみはやスポーツ振興基金</a:t>
              </a:r>
              <a:r>
                <a:rPr lang="en-US" altLang="ja-JP" sz="900" b="1" dirty="0">
                  <a:solidFill>
                    <a:schemeClr val="tx2">
                      <a:lumMod val="50000"/>
                    </a:schemeClr>
                  </a:solidFill>
                  <a:latin typeface="メイリオ" panose="020B0604030504040204" pitchFamily="50" charset="-128"/>
                  <a:ea typeface="メイリオ" panose="020B0604030504040204" pitchFamily="50" charset="-128"/>
                </a:rPr>
                <a:t>)</a:t>
              </a:r>
              <a:endParaRPr kumimoji="1" lang="en-US" altLang="ja-JP" sz="900" b="1" dirty="0">
                <a:solidFill>
                  <a:schemeClr val="tx2">
                    <a:lumMod val="50000"/>
                  </a:schemeClr>
                </a:solidFill>
                <a:latin typeface="メイリオ" panose="020B0604030504040204" pitchFamily="50" charset="-128"/>
                <a:ea typeface="メイリオ" panose="020B0604030504040204" pitchFamily="50" charset="-128"/>
              </a:endParaRPr>
            </a:p>
            <a:p>
              <a:pPr algn="ctr">
                <a:lnSpc>
                  <a:spcPts val="600"/>
                </a:lnSpc>
              </a:pPr>
              <a:endParaRPr kumimoji="1" lang="en-US" altLang="ja-JP" sz="1000" b="1" dirty="0">
                <a:solidFill>
                  <a:schemeClr val="tx1"/>
                </a:solidFill>
                <a:latin typeface="メイリオ" panose="020B0604030504040204" pitchFamily="50" charset="-128"/>
                <a:ea typeface="メイリオ" panose="020B0604030504040204" pitchFamily="50" charset="-128"/>
              </a:endParaRPr>
            </a:p>
          </p:txBody>
        </p:sp>
        <p:pic>
          <p:nvPicPr>
            <p:cNvPr id="32" name="図 31">
              <a:extLst>
                <a:ext uri="{FF2B5EF4-FFF2-40B4-BE49-F238E27FC236}">
                  <a16:creationId xmlns:a16="http://schemas.microsoft.com/office/drawing/2014/main" id="{07ED8D3A-525C-4EF0-A6E3-8B2F23F41945}"/>
                </a:ext>
              </a:extLst>
            </p:cNvPr>
            <p:cNvPicPr/>
            <p:nvPr/>
          </p:nvPicPr>
          <p:blipFill rotWithShape="1">
            <a:blip r:embed="rId7"/>
            <a:srcRect l="59266" t="33611" r="18580" b="55101"/>
            <a:stretch/>
          </p:blipFill>
          <p:spPr bwMode="auto">
            <a:xfrm>
              <a:off x="5695403" y="5809393"/>
              <a:ext cx="1425996" cy="432173"/>
            </a:xfrm>
            <a:prstGeom prst="rect">
              <a:avLst/>
            </a:prstGeom>
            <a:ln>
              <a:noFill/>
            </a:ln>
            <a:extLst>
              <a:ext uri="{53640926-AAD7-44D8-BBD7-CCE9431645EC}">
                <a14:shadowObscured xmlns:a14="http://schemas.microsoft.com/office/drawing/2010/main"/>
              </a:ext>
            </a:extLst>
          </p:spPr>
        </p:pic>
        <p:sp>
          <p:nvSpPr>
            <p:cNvPr id="34" name="正方形/長方形 33">
              <a:extLst>
                <a:ext uri="{FF2B5EF4-FFF2-40B4-BE49-F238E27FC236}">
                  <a16:creationId xmlns:a16="http://schemas.microsoft.com/office/drawing/2014/main" id="{C2D015FC-0A89-4899-9459-9468986B3E06}"/>
                </a:ext>
              </a:extLst>
            </p:cNvPr>
            <p:cNvSpPr/>
            <p:nvPr/>
          </p:nvSpPr>
          <p:spPr>
            <a:xfrm>
              <a:off x="5595081" y="5058037"/>
              <a:ext cx="1540392" cy="102490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r>
                <a:rPr lang="en-US" altLang="ja-JP" sz="800" dirty="0">
                  <a:solidFill>
                    <a:schemeClr val="tx2">
                      <a:lumMod val="50000"/>
                    </a:schemeClr>
                  </a:solidFill>
                  <a:latin typeface="Meiryo UI" panose="020B0604030504040204" pitchFamily="50" charset="-128"/>
                  <a:ea typeface="Meiryo UI" panose="020B0604030504040204" pitchFamily="50" charset="-128"/>
                </a:rPr>
                <a:t>10</a:t>
              </a:r>
              <a:r>
                <a:rPr lang="ja-JP" altLang="en-US" sz="800" dirty="0">
                  <a:solidFill>
                    <a:schemeClr val="tx2">
                      <a:lumMod val="50000"/>
                    </a:schemeClr>
                  </a:solidFill>
                  <a:latin typeface="Meiryo UI" panose="020B0604030504040204" pitchFamily="50" charset="-128"/>
                  <a:ea typeface="Meiryo UI" panose="020B0604030504040204" pitchFamily="50" charset="-128"/>
                </a:rPr>
                <a:t>万円以上の寄附者等に、大阪マラソンの出走権を進呈し、大阪の都市の魅力を肌で感じ、大阪のまちを駆け抜けていただく。（参加料等は別途必要）</a:t>
              </a:r>
            </a:p>
          </p:txBody>
        </p:sp>
        <p:sp>
          <p:nvSpPr>
            <p:cNvPr id="35" name="正方形/長方形 34">
              <a:extLst>
                <a:ext uri="{FF2B5EF4-FFF2-40B4-BE49-F238E27FC236}">
                  <a16:creationId xmlns:a16="http://schemas.microsoft.com/office/drawing/2014/main" id="{9CE3CC61-BE5C-46E3-86C6-9C6F08D88D69}"/>
                </a:ext>
              </a:extLst>
            </p:cNvPr>
            <p:cNvSpPr/>
            <p:nvPr/>
          </p:nvSpPr>
          <p:spPr>
            <a:xfrm>
              <a:off x="7347508" y="5047153"/>
              <a:ext cx="1612824" cy="76224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r>
                <a:rPr lang="ja-JP" altLang="en-US" sz="800" dirty="0">
                  <a:solidFill>
                    <a:schemeClr val="tx2">
                      <a:lumMod val="50000"/>
                    </a:schemeClr>
                  </a:solidFill>
                  <a:latin typeface="Meiryo UI" panose="020B0604030504040204" pitchFamily="50" charset="-128"/>
                  <a:ea typeface="Meiryo UI" panose="020B0604030504040204" pitchFamily="50" charset="-128"/>
                </a:rPr>
                <a:t>御堂筋イルミネーションの期間中、メッセージ等を刻んだ</a:t>
              </a:r>
              <a:r>
                <a:rPr lang="en-US" altLang="ja-JP" sz="800" dirty="0">
                  <a:solidFill>
                    <a:schemeClr val="tx2">
                      <a:lumMod val="50000"/>
                    </a:schemeClr>
                  </a:solidFill>
                  <a:latin typeface="Meiryo UI" panose="020B0604030504040204" pitchFamily="50" charset="-128"/>
                  <a:ea typeface="Meiryo UI" panose="020B0604030504040204" pitchFamily="50" charset="-128"/>
                </a:rPr>
                <a:t>LED</a:t>
              </a:r>
              <a:r>
                <a:rPr lang="ja-JP" altLang="en-US" sz="800" dirty="0">
                  <a:solidFill>
                    <a:schemeClr val="tx2">
                      <a:lumMod val="50000"/>
                    </a:schemeClr>
                  </a:solidFill>
                  <a:latin typeface="Meiryo UI" panose="020B0604030504040204" pitchFamily="50" charset="-128"/>
                  <a:ea typeface="Meiryo UI" panose="020B0604030504040204" pitchFamily="50" charset="-128"/>
                </a:rPr>
                <a:t>プレートをイチョウに取り付け、御堂筋イルミネーションを盛り上げていただくとともに、心に残る思い出を作っていただく。</a:t>
              </a:r>
            </a:p>
          </p:txBody>
        </p:sp>
        <p:sp>
          <p:nvSpPr>
            <p:cNvPr id="42" name="角丸四角形 47">
              <a:extLst>
                <a:ext uri="{FF2B5EF4-FFF2-40B4-BE49-F238E27FC236}">
                  <a16:creationId xmlns:a16="http://schemas.microsoft.com/office/drawing/2014/main" id="{430D3A41-D151-4162-A104-740EBA16B1B0}"/>
                </a:ext>
              </a:extLst>
            </p:cNvPr>
            <p:cNvSpPr/>
            <p:nvPr/>
          </p:nvSpPr>
          <p:spPr>
            <a:xfrm>
              <a:off x="783477" y="3547250"/>
              <a:ext cx="3593701" cy="133522"/>
            </a:xfrm>
            <a:prstGeom prst="roundRect">
              <a:avLst>
                <a:gd name="adj" fmla="val 0"/>
              </a:avLst>
            </a:prstGeom>
            <a:solidFill>
              <a:schemeClr val="accent5">
                <a:lumMod val="40000"/>
                <a:lumOff val="60000"/>
              </a:schemeClr>
            </a:solidFill>
            <a:ln w="19050" cap="flat" cmpd="sng" algn="ctr">
              <a:noFill/>
              <a:prstDash val="sysDash"/>
            </a:ln>
            <a:effectLst/>
          </p:spPr>
          <p:txBody>
            <a:bodyPr wrap="square" lIns="0" tIns="34293" rIns="0" bIns="34293" rtlCol="0" anchor="ctr" anchorCtr="0">
              <a:noAutofit/>
            </a:bodyPr>
            <a:lstStyle/>
            <a:p>
              <a:pPr marL="239804" indent="-171450" defTabSz="457200">
                <a:buFont typeface="Wingdings" panose="05000000000000000000" pitchFamily="2" charset="2"/>
                <a:buChar char="Ø"/>
                <a:defRPr/>
              </a:pPr>
              <a:r>
                <a:rPr kumimoji="0" lang="ja-JP" altLang="en-US" sz="11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民間企業のご理解を得て、寄附金確保の機会を増やす</a:t>
              </a:r>
              <a:endParaRPr kumimoji="0" lang="en-US" altLang="ja-JP" sz="6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7">
              <a:extLst>
                <a:ext uri="{FF2B5EF4-FFF2-40B4-BE49-F238E27FC236}">
                  <a16:creationId xmlns:a16="http://schemas.microsoft.com/office/drawing/2014/main" id="{AEDBBCB5-6C23-49B6-BBA7-1FE6AB7A1EF3}"/>
                </a:ext>
              </a:extLst>
            </p:cNvPr>
            <p:cNvSpPr/>
            <p:nvPr/>
          </p:nvSpPr>
          <p:spPr>
            <a:xfrm>
              <a:off x="751247" y="3751192"/>
              <a:ext cx="5350825" cy="1089975"/>
            </a:xfrm>
            <a:prstGeom prst="roundRect">
              <a:avLst>
                <a:gd name="adj" fmla="val 0"/>
              </a:avLst>
            </a:prstGeom>
            <a:noFill/>
            <a:ln w="19050" cap="flat" cmpd="sng" algn="ctr">
              <a:noFill/>
              <a:prstDash val="sysDash"/>
            </a:ln>
            <a:effectLst/>
          </p:spPr>
          <p:txBody>
            <a:bodyPr wrap="square" lIns="0" tIns="34293" rIns="0" bIns="34293" rtlCol="0" anchor="ctr" anchorCtr="0">
              <a:noAutofit/>
            </a:bodyPr>
            <a:lstStyle/>
            <a:p>
              <a:pPr marL="68354" defTabSz="457200">
                <a:defRPr/>
              </a:pPr>
              <a:r>
                <a:rPr kumimoji="0" lang="ja-JP" altLang="en-US" sz="10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（取組み例）</a:t>
              </a:r>
              <a:endParaRPr kumimoji="0" lang="en-US" altLang="ja-JP" sz="10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企業に事業趣旨に共感いただき、売上げの一部やポイントによるご寄附等をいただく</a:t>
              </a:r>
            </a:p>
            <a:p>
              <a:pPr marL="68354" defTabSz="457200">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（大阪ミュージアム基金、御堂筋イルミネーション基金、文化振興基金、子ども輝く未来基金、 がん対策基金、大阪ハートフル基金、</a:t>
              </a:r>
              <a:endParaRPr kumimoji="0" lang="en-US" altLang="ja-JP"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r>
                <a:rPr kumimoji="0"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みどりの基金、動物愛護管理基金）</a:t>
              </a:r>
              <a:endParaRPr kumimoji="0" lang="en-US" altLang="ja-JP"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endParaRPr kumimoji="0" lang="en-US" altLang="ja-JP" sz="1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endParaRPr kumimoji="0" lang="en-US" altLang="ja-JP" sz="1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企業からのご寄附に対する税控除が可能となるよう、企業版ふるさと納税制度</a:t>
              </a:r>
              <a:r>
                <a:rPr kumimoji="0" lang="en-US" altLang="ja-JP" sz="1000" u="sng" kern="0" baseline="30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*16</a:t>
              </a:r>
              <a:r>
                <a:rPr kumimoji="0" lang="ja-JP" altLang="en-US" sz="1000" u="sng"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の対象事業とする</a:t>
              </a: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kumimoji="0" lang="en-US" altLang="ja-JP"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r>
                <a:rPr kumimoji="0"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（女性基金、大阪ミュージアム基金、御堂筋イルミネーション基金、グローバル人材育成基金、スマートシニアライフ基金、</a:t>
              </a:r>
              <a:endParaRPr kumimoji="0" lang="en-US" altLang="ja-JP"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r>
                <a:rPr kumimoji="0"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子ども輝く未来基金、新型コロナウイルス助け合い基金等）</a:t>
              </a:r>
              <a:endParaRPr kumimoji="0" lang="en-US" altLang="ja-JP"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8354" defTabSz="457200">
                <a:defRPr/>
              </a:pPr>
              <a:endParaRPr kumimoji="0" lang="en-US" altLang="ja-JP" sz="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4" name="角丸四角形吹き出し 43"/>
          <p:cNvSpPr/>
          <p:nvPr/>
        </p:nvSpPr>
        <p:spPr>
          <a:xfrm>
            <a:off x="880377" y="3879050"/>
            <a:ext cx="4104000" cy="227311"/>
          </a:xfrm>
          <a:prstGeom prst="wedgeRoundRectCallout">
            <a:avLst>
              <a:gd name="adj1" fmla="val -40781"/>
              <a:gd name="adj2" fmla="val 23973"/>
              <a:gd name="adj3" fmla="val 16667"/>
            </a:avLst>
          </a:prstGeom>
          <a:solidFill>
            <a:schemeClr val="accent6">
              <a:lumMod val="40000"/>
              <a:lumOff val="60000"/>
            </a:schemeClr>
          </a:solidFill>
          <a:ln w="34925" cmpd="dbl">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05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★事業特性に応じて、事業への共感者（ファン）を増やすための工夫を！</a:t>
            </a:r>
            <a:endParaRPr lang="en-US" altLang="ja-JP" sz="105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5" name="四角形: メモ 31">
            <a:extLst>
              <a:ext uri="{FF2B5EF4-FFF2-40B4-BE49-F238E27FC236}">
                <a16:creationId xmlns:a16="http://schemas.microsoft.com/office/drawing/2014/main" id="{66EADCDD-73F3-45FC-BF92-C425FF7FA122}"/>
              </a:ext>
            </a:extLst>
          </p:cNvPr>
          <p:cNvSpPr/>
          <p:nvPr/>
        </p:nvSpPr>
        <p:spPr>
          <a:xfrm>
            <a:off x="6737489" y="1174956"/>
            <a:ext cx="2290006" cy="1398949"/>
          </a:xfrm>
          <a:prstGeom prst="foldedCorner">
            <a:avLst>
              <a:gd name="adj" fmla="val 175"/>
            </a:avLst>
          </a:prstGeom>
          <a:solidFill>
            <a:srgbClr val="FFFF99"/>
          </a:solidFill>
          <a:ln w="3175">
            <a:solidFill>
              <a:srgbClr val="34411B"/>
            </a:solidFill>
          </a:ln>
        </p:spPr>
        <p:style>
          <a:lnRef idx="2">
            <a:schemeClr val="accent5"/>
          </a:lnRef>
          <a:fillRef idx="1">
            <a:schemeClr val="lt1"/>
          </a:fillRef>
          <a:effectRef idx="0">
            <a:schemeClr val="accent5"/>
          </a:effectRef>
          <a:fontRef idx="minor">
            <a:schemeClr val="dk1"/>
          </a:fontRef>
        </p:style>
        <p:txBody>
          <a:bodyPr lIns="72000" tIns="144000" rIns="72000" bIns="72000" rtlCol="0" anchor="t"/>
          <a:lstStyle/>
          <a:p>
            <a:pPr algn="ctr"/>
            <a:r>
              <a:rPr lang="ja-JP" altLang="en-US" sz="900" b="1" dirty="0">
                <a:solidFill>
                  <a:schemeClr val="tx2">
                    <a:lumMod val="50000"/>
                  </a:schemeClr>
                </a:solidFill>
                <a:latin typeface="メイリオ" panose="020B0604030504040204" pitchFamily="50" charset="-128"/>
                <a:ea typeface="メイリオ" panose="020B0604030504040204" pitchFamily="50" charset="-128"/>
              </a:rPr>
              <a:t>企業とのチャリティイベントの実施や</a:t>
            </a:r>
            <a:endParaRPr lang="en-US" altLang="ja-JP" sz="900" b="1" dirty="0">
              <a:solidFill>
                <a:schemeClr val="tx2">
                  <a:lumMod val="50000"/>
                </a:schemeClr>
              </a:solidFill>
              <a:latin typeface="メイリオ" panose="020B0604030504040204" pitchFamily="50" charset="-128"/>
              <a:ea typeface="メイリオ" panose="020B0604030504040204" pitchFamily="50" charset="-128"/>
            </a:endParaRPr>
          </a:p>
          <a:p>
            <a:pPr algn="ctr"/>
            <a:r>
              <a:rPr lang="ja-JP" altLang="en-US" sz="900" b="1" dirty="0">
                <a:solidFill>
                  <a:schemeClr val="tx2">
                    <a:lumMod val="50000"/>
                  </a:schemeClr>
                </a:solidFill>
                <a:latin typeface="メイリオ" panose="020B0604030504040204" pitchFamily="50" charset="-128"/>
                <a:ea typeface="メイリオ" panose="020B0604030504040204" pitchFamily="50" charset="-128"/>
              </a:rPr>
              <a:t>対象商品の売上げの一部のご寄附</a:t>
            </a:r>
            <a:endParaRPr lang="en-US" altLang="ja-JP" sz="900" b="1" dirty="0">
              <a:solidFill>
                <a:schemeClr val="tx2">
                  <a:lumMod val="50000"/>
                </a:schemeClr>
              </a:solidFill>
              <a:latin typeface="メイリオ" panose="020B0604030504040204" pitchFamily="50" charset="-128"/>
              <a:ea typeface="メイリオ" panose="020B0604030504040204" pitchFamily="50" charset="-128"/>
            </a:endParaRPr>
          </a:p>
          <a:p>
            <a:pPr algn="ctr"/>
            <a:r>
              <a:rPr kumimoji="1" lang="ja-JP" altLang="en-US" sz="900" b="1" dirty="0">
                <a:solidFill>
                  <a:schemeClr val="tx2">
                    <a:lumMod val="50000"/>
                  </a:schemeClr>
                </a:solidFill>
                <a:latin typeface="メイリオ" panose="020B0604030504040204" pitchFamily="50" charset="-128"/>
                <a:ea typeface="メイリオ" panose="020B0604030504040204" pitchFamily="50" charset="-128"/>
              </a:rPr>
              <a:t>（みどりの基金）</a:t>
            </a:r>
            <a:endParaRPr kumimoji="1" lang="en-US" altLang="ja-JP" sz="900" b="1" dirty="0">
              <a:solidFill>
                <a:schemeClr val="tx2">
                  <a:lumMod val="50000"/>
                </a:schemeClr>
              </a:solidFill>
              <a:latin typeface="メイリオ" panose="020B0604030504040204" pitchFamily="50" charset="-128"/>
              <a:ea typeface="メイリオ" panose="020B0604030504040204" pitchFamily="50" charset="-128"/>
            </a:endParaRPr>
          </a:p>
          <a:p>
            <a:pPr algn="ctr">
              <a:lnSpc>
                <a:spcPts val="600"/>
              </a:lnSpc>
            </a:pPr>
            <a:endParaRPr kumimoji="1" lang="en-US" altLang="ja-JP" sz="1000" b="1" dirty="0">
              <a:solidFill>
                <a:schemeClr val="tx1"/>
              </a:solidFill>
              <a:latin typeface="メイリオ" panose="020B0604030504040204" pitchFamily="50" charset="-128"/>
              <a:ea typeface="メイリオ" panose="020B0604030504040204" pitchFamily="50" charset="-128"/>
            </a:endParaRPr>
          </a:p>
        </p:txBody>
      </p:sp>
      <p:sp>
        <p:nvSpPr>
          <p:cNvPr id="46" name="正方形/長方形 45">
            <a:extLst>
              <a:ext uri="{FF2B5EF4-FFF2-40B4-BE49-F238E27FC236}">
                <a16:creationId xmlns:a16="http://schemas.microsoft.com/office/drawing/2014/main" id="{61D5801B-49EF-4017-B3E2-D9FD7E95D802}"/>
              </a:ext>
            </a:extLst>
          </p:cNvPr>
          <p:cNvSpPr/>
          <p:nvPr/>
        </p:nvSpPr>
        <p:spPr>
          <a:xfrm>
            <a:off x="6849659" y="1734676"/>
            <a:ext cx="1195166" cy="76725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r>
              <a:rPr lang="ja-JP" altLang="en-US" sz="800" dirty="0">
                <a:solidFill>
                  <a:schemeClr val="tx2">
                    <a:lumMod val="50000"/>
                  </a:schemeClr>
                </a:solidFill>
                <a:latin typeface="Meiryo UI" panose="020B0604030504040204" pitchFamily="50" charset="-128"/>
                <a:ea typeface="Meiryo UI" panose="020B0604030504040204" pitchFamily="50" charset="-128"/>
              </a:rPr>
              <a:t>「大阪府みどりの基金」の趣旨に賛同いただいた企業と府とが互いに広報を行うことで、双方にとって</a:t>
            </a:r>
            <a:r>
              <a:rPr lang="en-US" altLang="ja-JP" sz="800" dirty="0">
                <a:solidFill>
                  <a:schemeClr val="tx2">
                    <a:lumMod val="50000"/>
                  </a:schemeClr>
                </a:solidFill>
                <a:latin typeface="Meiryo UI" panose="020B0604030504040204" pitchFamily="50" charset="-128"/>
                <a:ea typeface="Meiryo UI" panose="020B0604030504040204" pitchFamily="50" charset="-128"/>
              </a:rPr>
              <a:t>PR </a:t>
            </a:r>
            <a:r>
              <a:rPr lang="ja-JP" altLang="en-US" sz="800" dirty="0">
                <a:solidFill>
                  <a:schemeClr val="tx2">
                    <a:lumMod val="50000"/>
                  </a:schemeClr>
                </a:solidFill>
                <a:latin typeface="Meiryo UI" panose="020B0604030504040204" pitchFamily="50" charset="-128"/>
                <a:ea typeface="Meiryo UI" panose="020B0604030504040204" pitchFamily="50" charset="-128"/>
              </a:rPr>
              <a:t>効果が見込まれる「タイアップ事業」を複数実施。</a:t>
            </a:r>
          </a:p>
        </p:txBody>
      </p:sp>
      <p:pic>
        <p:nvPicPr>
          <p:cNvPr id="47" name="図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13651" y="1758277"/>
            <a:ext cx="809605" cy="725406"/>
          </a:xfrm>
          <a:prstGeom prst="rect">
            <a:avLst/>
          </a:prstGeom>
        </p:spPr>
      </p:pic>
      <p:sp>
        <p:nvSpPr>
          <p:cNvPr id="38" name="テキスト ボックス 37">
            <a:extLst>
              <a:ext uri="{FF2B5EF4-FFF2-40B4-BE49-F238E27FC236}">
                <a16:creationId xmlns:a16="http://schemas.microsoft.com/office/drawing/2014/main" id="{368BA9C4-4A1B-4B06-99D1-6E80B574220B}"/>
              </a:ext>
            </a:extLst>
          </p:cNvPr>
          <p:cNvSpPr txBox="1"/>
          <p:nvPr/>
        </p:nvSpPr>
        <p:spPr>
          <a:xfrm>
            <a:off x="433041" y="818092"/>
            <a:ext cx="3427351" cy="307777"/>
          </a:xfrm>
          <a:prstGeom prst="rect">
            <a:avLst/>
          </a:prstGeom>
          <a:noFill/>
        </p:spPr>
        <p:txBody>
          <a:bodyPr wrap="square" rtlCol="0">
            <a:sp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効果的な寄附金の募集</a:t>
            </a: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（つづき）</a:t>
            </a:r>
            <a:endPar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40" name="図 39">
            <a:extLst>
              <a:ext uri="{FF2B5EF4-FFF2-40B4-BE49-F238E27FC236}">
                <a16:creationId xmlns:a16="http://schemas.microsoft.com/office/drawing/2014/main" id="{8222D440-4405-479A-A494-1985703B472F}"/>
              </a:ext>
            </a:extLst>
          </p:cNvPr>
          <p:cNvPicPr>
            <a:picLocks noChangeAspect="1"/>
          </p:cNvPicPr>
          <p:nvPr/>
        </p:nvPicPr>
        <p:blipFill rotWithShape="1">
          <a:blip r:embed="rId9"/>
          <a:srcRect l="14111" t="21823" r="53151" b="9950"/>
          <a:stretch/>
        </p:blipFill>
        <p:spPr bwMode="auto">
          <a:xfrm>
            <a:off x="6645606" y="5048841"/>
            <a:ext cx="1226400" cy="1437848"/>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754884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236599" y="8620"/>
            <a:ext cx="1680106"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23</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232137" y="437054"/>
            <a:ext cx="8839822" cy="6275870"/>
          </a:xfrm>
          <a:prstGeom prst="roundRect">
            <a:avLst>
              <a:gd name="adj" fmla="val 4915"/>
            </a:avLst>
          </a:prstGeom>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◆民間資金の活用②　</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603911" y="1201822"/>
            <a:ext cx="3925822" cy="184665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・民間資金提供者と大阪府が協働して</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等の活動を　</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支援することで、新型コロナウイルス感染症の影響</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で顕在化した社会課題の解決を図る事業を実施</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R2</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年度～）。</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等は、事業費の半分について民間の資金提供を</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受ける。</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・残りの事業費については、</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等が広く社会から賛</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同者を得て資金調達を行うこととし、クラウドファ</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ンディングを活用する仕組みを導入（</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R3</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年度）。</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27" name="表 126"/>
          <p:cNvGraphicFramePr>
            <a:graphicFrameLocks noGrp="1"/>
          </p:cNvGraphicFramePr>
          <p:nvPr/>
        </p:nvGraphicFramePr>
        <p:xfrm>
          <a:off x="656565" y="3420327"/>
          <a:ext cx="8100900" cy="3429053"/>
        </p:xfrm>
        <a:graphic>
          <a:graphicData uri="http://schemas.openxmlformats.org/drawingml/2006/table">
            <a:tbl>
              <a:tblPr/>
              <a:tblGrid>
                <a:gridCol w="3330370">
                  <a:extLst>
                    <a:ext uri="{9D8B030D-6E8A-4147-A177-3AD203B41FA5}">
                      <a16:colId xmlns:a16="http://schemas.microsoft.com/office/drawing/2014/main" val="936517151"/>
                    </a:ext>
                  </a:extLst>
                </a:gridCol>
                <a:gridCol w="3555395">
                  <a:extLst>
                    <a:ext uri="{9D8B030D-6E8A-4147-A177-3AD203B41FA5}">
                      <a16:colId xmlns:a16="http://schemas.microsoft.com/office/drawing/2014/main" val="2715507798"/>
                    </a:ext>
                  </a:extLst>
                </a:gridCol>
                <a:gridCol w="1215135">
                  <a:extLst>
                    <a:ext uri="{9D8B030D-6E8A-4147-A177-3AD203B41FA5}">
                      <a16:colId xmlns:a16="http://schemas.microsoft.com/office/drawing/2014/main" val="2491436315"/>
                    </a:ext>
                  </a:extLst>
                </a:gridCol>
              </a:tblGrid>
              <a:tr h="200563">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事業名称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事業内容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zh-TW" altLang="en-US" sz="900" b="0" i="0" u="none" strike="noStrike" dirty="0">
                          <a:solidFill>
                            <a:schemeClr val="tx1"/>
                          </a:solidFill>
                          <a:effectLst/>
                          <a:latin typeface="Meiryo UI" panose="020B0604030504040204" pitchFamily="50" charset="-128"/>
                          <a:ea typeface="Meiryo UI" panose="020B0604030504040204" pitchFamily="50" charset="-128"/>
                        </a:rPr>
                        <a:t>事業規模</a:t>
                      </a:r>
                      <a:endParaRPr lang="en-US" altLang="zh-TW" sz="9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46578246"/>
                  </a:ext>
                </a:extLst>
              </a:tr>
              <a:tr h="572979">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r>
                        <a:rPr lang="ja-JP" altLang="en-US" sz="7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泉北ニュータウンの子どもたちの社会的孤立を支える！</a:t>
                      </a:r>
                    </a:p>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子ども食堂ゴーストキッチンサポート事業</a:t>
                      </a:r>
                      <a:br>
                        <a:rPr lang="ja-JP" altLang="en-US" sz="800" b="0" i="0" u="none" strike="noStrike" dirty="0">
                          <a:solidFill>
                            <a:schemeClr val="tx1"/>
                          </a:solidFill>
                          <a:effectLst/>
                          <a:latin typeface="Meiryo UI" panose="020B0604030504040204" pitchFamily="50" charset="-128"/>
                          <a:ea typeface="Meiryo UI" panose="020B0604030504040204" pitchFamily="50" charset="-128"/>
                        </a:rPr>
                      </a:b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一財</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泉北のまちと暮らしを考える財団（堺市）</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endParaRPr lang="ja-JP" altLang="en-US" sz="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子どもの居場所づくりを行う団体が調理拠点として活用できるシェアキッチンを整備し、</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l"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社会的に孤立して生きづらさを感じている子どもたちに食を届けるシステムを構築。</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l"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また、</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24</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時間いつでも活用できる地域のフードバンクを</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ICT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も活用して整備。</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5,510</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千円</a:t>
                      </a:r>
                      <a:endParaRPr lang="en-US" altLang="ja-JP" sz="900" b="0" i="0" u="none" strike="noStrike" dirty="0">
                        <a:solidFill>
                          <a:schemeClr val="tx1"/>
                        </a:solidFill>
                        <a:effectLst/>
                        <a:latin typeface="Meiryo UI" panose="020B0604030504040204" pitchFamily="50" charset="-128"/>
                        <a:ea typeface="Meiryo UI" panose="020B0604030504040204" pitchFamily="50" charset="-128"/>
                      </a:endParaRPr>
                    </a:p>
                    <a:p>
                      <a:pPr algn="ctr" fontAlgn="ctr"/>
                      <a:r>
                        <a:rPr lang="zh-TW" altLang="en-US" sz="7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うち</a:t>
                      </a:r>
                      <a:r>
                        <a:rPr lang="zh-TW" altLang="en-US" sz="700" b="0" i="0" u="none" strike="noStrike" dirty="0">
                          <a:solidFill>
                            <a:schemeClr val="tx1"/>
                          </a:solidFill>
                          <a:effectLst/>
                          <a:latin typeface="Meiryo UI" panose="020B0604030504040204" pitchFamily="50" charset="-128"/>
                          <a:ea typeface="Meiryo UI" panose="020B0604030504040204" pitchFamily="50" charset="-128"/>
                        </a:rPr>
                        <a:t>民間支援額</a:t>
                      </a:r>
                      <a:r>
                        <a:rPr lang="en-US" altLang="zh-TW" sz="700" b="0" i="0" u="none" strike="noStrike" dirty="0">
                          <a:solidFill>
                            <a:schemeClr val="tx1"/>
                          </a:solidFill>
                          <a:effectLst/>
                          <a:latin typeface="Meiryo UI" panose="020B0604030504040204" pitchFamily="50" charset="-128"/>
                          <a:ea typeface="Meiryo UI" panose="020B0604030504040204" pitchFamily="50" charset="-128"/>
                        </a:rPr>
                        <a:t>2,500</a:t>
                      </a:r>
                      <a:r>
                        <a:rPr lang="zh-TW" altLang="en-US" sz="700" b="0" i="0" u="none" strike="noStrike" dirty="0">
                          <a:solidFill>
                            <a:schemeClr val="tx1"/>
                          </a:solidFill>
                          <a:effectLst/>
                          <a:latin typeface="Meiryo UI" panose="020B0604030504040204" pitchFamily="50" charset="-128"/>
                          <a:ea typeface="Meiryo UI" panose="020B0604030504040204" pitchFamily="50" charset="-128"/>
                        </a:rPr>
                        <a:t>千円）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0220052"/>
                  </a:ext>
                </a:extLst>
              </a:tr>
              <a:tr h="619248">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おおさか</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10</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代給付型職業訓練・就職支援事業</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「テンセイ・キャンプ」</a:t>
                      </a:r>
                      <a:br>
                        <a:rPr lang="ja-JP" altLang="en-US" sz="800" b="0" i="0" u="none" strike="noStrike" dirty="0">
                          <a:solidFill>
                            <a:schemeClr val="tx1"/>
                          </a:solidFill>
                          <a:effectLst/>
                          <a:latin typeface="Meiryo UI" panose="020B0604030504040204" pitchFamily="50" charset="-128"/>
                          <a:ea typeface="Meiryo UI" panose="020B0604030504040204" pitchFamily="50" charset="-128"/>
                        </a:rPr>
                      </a:br>
                      <a:r>
                        <a:rPr lang="ja-JP" altLang="en-US" sz="800" b="0" i="0" u="none" strike="noStrike" baseline="0" dirty="0">
                          <a:solidFill>
                            <a:schemeClr val="tx1"/>
                          </a:solidFill>
                          <a:effectLst/>
                          <a:latin typeface="Meiryo UI" panose="020B0604030504040204" pitchFamily="50" charset="-128"/>
                          <a:ea typeface="Meiryo UI" panose="020B0604030504040204" pitchFamily="50" charset="-128"/>
                        </a:rPr>
                        <a:t> （</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認定</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NPO</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法人 育て上げネット（東京都立川市））</a:t>
                      </a:r>
                      <a:endParaRPr lang="ja-JP" altLang="en-US" sz="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コロナ禍での失業と収入減により経済的・精神的余裕が失われている</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10</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代の若者に</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l"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対し、職業訓練中の生活を給付で支え、時間的余裕を創出。生活基盤を構築した</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l"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上で、人材ニーズの高い</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IT</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分野の知識・技術獲得と就職支援を実施。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10,410</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千円</a:t>
                      </a:r>
                      <a:endParaRPr lang="en-US" altLang="ja-JP" sz="900" b="0" i="0" u="none" strike="noStrike" dirty="0">
                        <a:solidFill>
                          <a:schemeClr val="tx1"/>
                        </a:solidFill>
                        <a:effectLst/>
                        <a:latin typeface="Meiryo UI" panose="020B0604030504040204" pitchFamily="50" charset="-128"/>
                        <a:ea typeface="Meiryo UI" panose="020B0604030504040204" pitchFamily="50" charset="-128"/>
                      </a:endParaRPr>
                    </a:p>
                    <a:p>
                      <a:pPr algn="ctr" fontAlgn="ctr"/>
                      <a:r>
                        <a:rPr lang="zh-TW" altLang="en-US" sz="7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うち</a:t>
                      </a:r>
                      <a:r>
                        <a:rPr lang="zh-TW" altLang="en-US" sz="700" b="0" i="0" u="none" strike="noStrike" dirty="0">
                          <a:solidFill>
                            <a:schemeClr val="tx1"/>
                          </a:solidFill>
                          <a:effectLst/>
                          <a:latin typeface="Meiryo UI" panose="020B0604030504040204" pitchFamily="50" charset="-128"/>
                          <a:ea typeface="Meiryo UI" panose="020B0604030504040204" pitchFamily="50" charset="-128"/>
                        </a:rPr>
                        <a:t>民間支援額</a:t>
                      </a:r>
                      <a:r>
                        <a:rPr lang="en-US" altLang="zh-TW" sz="700" b="0" i="0" u="none" strike="noStrike" dirty="0">
                          <a:solidFill>
                            <a:schemeClr val="tx1"/>
                          </a:solidFill>
                          <a:effectLst/>
                          <a:latin typeface="Meiryo UI" panose="020B0604030504040204" pitchFamily="50" charset="-128"/>
                          <a:ea typeface="Meiryo UI" panose="020B0604030504040204" pitchFamily="50" charset="-128"/>
                        </a:rPr>
                        <a:t>5,000</a:t>
                      </a:r>
                      <a:r>
                        <a:rPr lang="zh-TW" altLang="en-US" sz="700" b="0" i="0" u="none" strike="noStrike" dirty="0">
                          <a:solidFill>
                            <a:schemeClr val="tx1"/>
                          </a:solidFill>
                          <a:effectLst/>
                          <a:latin typeface="Meiryo UI" panose="020B0604030504040204" pitchFamily="50" charset="-128"/>
                          <a:ea typeface="Meiryo UI" panose="020B0604030504040204" pitchFamily="50" charset="-128"/>
                        </a:rPr>
                        <a:t>千円）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293477"/>
                  </a:ext>
                </a:extLst>
              </a:tr>
              <a:tr h="577965">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r>
                        <a:rPr lang="ja-JP" altLang="en-US" sz="7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外国人留学生向け成果型追加時給支援制度</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OHINERI</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（オヒネリ）」</a:t>
                      </a:r>
                      <a:br>
                        <a:rPr lang="ja-JP" altLang="en-US" sz="800" b="0" i="0" u="none" strike="noStrike" dirty="0">
                          <a:solidFill>
                            <a:schemeClr val="tx1"/>
                          </a:solidFill>
                          <a:effectLst/>
                          <a:latin typeface="Meiryo UI" panose="020B0604030504040204" pitchFamily="50" charset="-128"/>
                          <a:ea typeface="Meiryo UI" panose="020B0604030504040204" pitchFamily="50" charset="-128"/>
                        </a:rPr>
                      </a:br>
                      <a:r>
                        <a:rPr lang="ja-JP" altLang="en-US" sz="800" b="0" i="0" u="none" strike="noStrike" baseline="0" dirty="0">
                          <a:solidFill>
                            <a:schemeClr val="tx1"/>
                          </a:solidFill>
                          <a:effectLst/>
                          <a:latin typeface="Meiryo UI" panose="020B0604030504040204" pitchFamily="50" charset="-128"/>
                          <a:ea typeface="Meiryo UI" panose="020B0604030504040204" pitchFamily="50" charset="-128"/>
                        </a:rPr>
                        <a:t> </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一財</a:t>
                      </a:r>
                      <a:r>
                        <a:rPr lang="en-US" altLang="zh-TW" sz="800" b="0" i="0" u="none" strike="noStrike" dirty="0">
                          <a:solidFill>
                            <a:schemeClr val="tx1"/>
                          </a:solidFill>
                          <a:effectLst/>
                          <a:latin typeface="Meiryo UI" panose="020B0604030504040204" pitchFamily="50" charset="-128"/>
                          <a:ea typeface="Meiryo UI" panose="020B0604030504040204" pitchFamily="50" charset="-128"/>
                        </a:rPr>
                        <a:t>)</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大阪労働協会（大阪市）</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a:t>
                      </a:r>
                      <a:endParaRPr lang="ja-JP" altLang="en-US" sz="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困窮する外国人留学生アルバイトへの「成果型追加時給支援制度」を立ち上げ、</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雇用する事業主が留学生の勤務成果に応じて追加給を支給して支援。アルバイト</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時間が限られ困窮する留学生を救う新たな仕組みを創設。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8,140</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千円</a:t>
                      </a:r>
                      <a:endParaRPr lang="en-US" altLang="ja-JP" sz="900" b="0" i="0" u="none" strike="noStrike" dirty="0">
                        <a:solidFill>
                          <a:schemeClr val="tx1"/>
                        </a:solidFill>
                        <a:effectLst/>
                        <a:latin typeface="Meiryo UI" panose="020B0604030504040204" pitchFamily="50" charset="-128"/>
                        <a:ea typeface="Meiryo UI" panose="020B0604030504040204" pitchFamily="50" charset="-128"/>
                      </a:endParaRPr>
                    </a:p>
                    <a:p>
                      <a:pPr algn="ctr" fontAlgn="ct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（うち民間支援額</a:t>
                      </a:r>
                      <a:r>
                        <a:rPr lang="en-US" altLang="ja-JP" sz="700" b="0" i="0" u="none" strike="noStrike" dirty="0">
                          <a:solidFill>
                            <a:schemeClr val="tx1"/>
                          </a:solidFill>
                          <a:effectLst/>
                          <a:latin typeface="Meiryo UI" panose="020B0604030504040204" pitchFamily="50" charset="-128"/>
                          <a:ea typeface="Meiryo UI" panose="020B0604030504040204" pitchFamily="50" charset="-128"/>
                        </a:rPr>
                        <a:t>4,070</a:t>
                      </a: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千円）</a:t>
                      </a:r>
                      <a:endParaRPr lang="en-US" altLang="ja-JP"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8719384"/>
                  </a:ext>
                </a:extLst>
              </a:tr>
              <a:tr h="577965">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コロナ禍の孤立や不安から子どもたちを守る</a:t>
                      </a:r>
                    </a:p>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チャット相談事業</a:t>
                      </a:r>
                    </a:p>
                    <a:p>
                      <a:pPr algn="l" fontAlgn="b"/>
                      <a:r>
                        <a:rPr lang="ja-JP" altLang="en-US" sz="800" b="0" i="0" u="none" strike="noStrike" baseline="0" dirty="0">
                          <a:solidFill>
                            <a:schemeClr val="tx1"/>
                          </a:solidFill>
                          <a:effectLst/>
                          <a:latin typeface="Meiryo UI" panose="020B0604030504040204" pitchFamily="50" charset="-128"/>
                          <a:ea typeface="Meiryo UI" panose="020B0604030504040204" pitchFamily="50" charset="-128"/>
                        </a:rPr>
                        <a:t> （</a:t>
                      </a:r>
                      <a:r>
                        <a:rPr lang="en-US" altLang="ja-JP" sz="800" b="0" i="0" u="none" strike="noStrike" dirty="0">
                          <a:solidFill>
                            <a:schemeClr val="tx1"/>
                          </a:solidFill>
                          <a:effectLst/>
                          <a:latin typeface="Meiryo UI" panose="020B0604030504040204" pitchFamily="50" charset="-128"/>
                          <a:ea typeface="Meiryo UI" panose="020B0604030504040204" pitchFamily="50" charset="-128"/>
                        </a:rPr>
                        <a:t>NPO</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法人 関西こども文化協会（大阪市））</a:t>
                      </a:r>
                      <a:endParaRPr lang="ja-JP" altLang="en-US" sz="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コロナ禍で不安やストレスを抱える子どもたちの命と安全を守るため、気軽に相談</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できるセーフティネットを整え、チャット相談を実施。自殺や虐待を未然に防ぎつつ、</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行政や子ども支援団体とも連携して、孤立しがちな子どもたちにも積極的にアプローチ。</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4,040</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千円</a:t>
                      </a:r>
                      <a:endParaRPr lang="en-US" altLang="ja-JP" sz="900" b="0" i="0" u="none" strike="noStrike" dirty="0">
                        <a:solidFill>
                          <a:schemeClr val="tx1"/>
                        </a:solidFill>
                        <a:effectLst/>
                        <a:latin typeface="Meiryo UI" panose="020B0604030504040204" pitchFamily="50" charset="-128"/>
                        <a:ea typeface="Meiryo UI" panose="020B0604030504040204" pitchFamily="50" charset="-128"/>
                      </a:endParaRPr>
                    </a:p>
                    <a:p>
                      <a:pPr algn="ctr" fontAlgn="ctr"/>
                      <a:r>
                        <a:rPr lang="zh-TW" altLang="en-US" sz="7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うち</a:t>
                      </a:r>
                      <a:r>
                        <a:rPr lang="zh-TW" altLang="en-US" sz="700" b="0" i="0" u="none" strike="noStrike" dirty="0">
                          <a:solidFill>
                            <a:schemeClr val="tx1"/>
                          </a:solidFill>
                          <a:effectLst/>
                          <a:latin typeface="Meiryo UI" panose="020B0604030504040204" pitchFamily="50" charset="-128"/>
                          <a:ea typeface="Meiryo UI" panose="020B0604030504040204" pitchFamily="50" charset="-128"/>
                        </a:rPr>
                        <a:t>民間支援額</a:t>
                      </a:r>
                      <a:r>
                        <a:rPr lang="en-US" altLang="zh-TW" sz="700" b="0" i="0" u="none" strike="noStrike" dirty="0">
                          <a:solidFill>
                            <a:schemeClr val="tx1"/>
                          </a:solidFill>
                          <a:effectLst/>
                          <a:latin typeface="Meiryo UI" panose="020B0604030504040204" pitchFamily="50" charset="-128"/>
                          <a:ea typeface="Meiryo UI" panose="020B0604030504040204" pitchFamily="50" charset="-128"/>
                        </a:rPr>
                        <a:t>2,020</a:t>
                      </a:r>
                      <a:r>
                        <a:rPr lang="zh-TW" altLang="en-US" sz="700" b="0" i="0" u="none" strike="noStrike" dirty="0">
                          <a:solidFill>
                            <a:schemeClr val="tx1"/>
                          </a:solidFill>
                          <a:effectLst/>
                          <a:latin typeface="Meiryo UI" panose="020B0604030504040204" pitchFamily="50" charset="-128"/>
                          <a:ea typeface="Meiryo UI" panose="020B0604030504040204" pitchFamily="50" charset="-128"/>
                        </a:rPr>
                        <a:t>千円）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4692975"/>
                  </a:ext>
                </a:extLst>
              </a:tr>
              <a:tr h="646636">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r>
                        <a:rPr lang="ja-JP" altLang="en-US" sz="700" b="0" i="0" u="none" strike="noStrike" dirty="0">
                          <a:solidFill>
                            <a:schemeClr val="tx1"/>
                          </a:solidFill>
                          <a:effectLst/>
                          <a:latin typeface="Meiryo UI" panose="020B0604030504040204" pitchFamily="50" charset="-128"/>
                          <a:ea typeface="Meiryo UI" panose="020B0604030504040204" pitchFamily="50" charset="-128"/>
                        </a:rPr>
                        <a:t>　</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大阪府下のろう児・難聴児とその家族への</a:t>
                      </a:r>
                    </a:p>
                    <a:p>
                      <a:pPr algn="l" fontAlgn="b"/>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出張型・オンライン支援プロジェクト</a:t>
                      </a:r>
                    </a:p>
                    <a:p>
                      <a:pPr algn="l" fontAlgn="b"/>
                      <a:r>
                        <a:rPr lang="ja-JP" altLang="en-US" sz="800" b="0" i="0" u="none" strike="noStrike" baseline="0" dirty="0">
                          <a:solidFill>
                            <a:schemeClr val="tx1"/>
                          </a:solidFill>
                          <a:effectLst/>
                          <a:latin typeface="Meiryo UI" panose="020B0604030504040204" pitchFamily="50" charset="-128"/>
                          <a:ea typeface="Meiryo UI" panose="020B0604030504040204" pitchFamily="50" charset="-128"/>
                        </a:rPr>
                        <a:t> </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a:t>
                      </a:r>
                      <a:r>
                        <a:rPr lang="en-US" altLang="zh-TW" sz="800" b="0" i="0" u="none" strike="noStrike" dirty="0">
                          <a:solidFill>
                            <a:schemeClr val="tx1"/>
                          </a:solidFill>
                          <a:effectLst/>
                          <a:latin typeface="Meiryo UI" panose="020B0604030504040204" pitchFamily="50" charset="-128"/>
                          <a:ea typeface="Meiryo UI" panose="020B0604030504040204" pitchFamily="50" charset="-128"/>
                        </a:rPr>
                        <a:t>NPO</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法人 </a:t>
                      </a:r>
                      <a:r>
                        <a:rPr lang="en-US" altLang="zh-TW" sz="800" b="0" i="0" u="none" strike="noStrike" dirty="0">
                          <a:solidFill>
                            <a:schemeClr val="tx1"/>
                          </a:solidFill>
                          <a:effectLst/>
                          <a:latin typeface="Meiryo UI" panose="020B0604030504040204" pitchFamily="50" charset="-128"/>
                          <a:ea typeface="Meiryo UI" panose="020B0604030504040204" pitchFamily="50" charset="-128"/>
                        </a:rPr>
                        <a:t>Silent Voice</a:t>
                      </a:r>
                      <a:r>
                        <a:rPr lang="zh-TW" altLang="en-US" sz="800" b="0" i="0" u="none" strike="noStrike" dirty="0">
                          <a:solidFill>
                            <a:schemeClr val="tx1"/>
                          </a:solidFill>
                          <a:effectLst/>
                          <a:latin typeface="Meiryo UI" panose="020B0604030504040204" pitchFamily="50" charset="-128"/>
                          <a:ea typeface="Meiryo UI" panose="020B0604030504040204" pitchFamily="50" charset="-128"/>
                        </a:rPr>
                        <a:t>（大阪市）</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a:t>
                      </a:r>
                      <a:endParaRPr lang="ja-JP" altLang="en-US" sz="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コロナ禍のマスク着用により口の形が読めなくなり、</a:t>
                      </a:r>
                      <a:r>
                        <a:rPr lang="ja-JP" altLang="en-US" sz="800" b="0" i="0" u="none" strike="noStrike" dirty="0" err="1">
                          <a:solidFill>
                            <a:schemeClr val="tx1"/>
                          </a:solidFill>
                          <a:effectLst/>
                          <a:latin typeface="Meiryo UI" panose="020B0604030504040204" pitchFamily="50" charset="-128"/>
                          <a:ea typeface="Meiryo UI" panose="020B0604030504040204" pitchFamily="50" charset="-128"/>
                        </a:rPr>
                        <a:t>ろう</a:t>
                      </a: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児・難聴児のコミュニケーション</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が難化。手話による支援環境が乏しく、通所が難しい家庭に対して出張教室やオン</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l"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　ラインを活用し、心の拠り所となる居場所や学びの提供を実施。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6,060</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千円</a:t>
                      </a:r>
                      <a:endParaRPr lang="en-US" altLang="ja-JP" sz="900" b="0" i="0" u="none" strike="noStrike" dirty="0">
                        <a:solidFill>
                          <a:schemeClr val="tx1"/>
                        </a:solidFill>
                        <a:effectLst/>
                        <a:latin typeface="Meiryo UI" panose="020B0604030504040204" pitchFamily="50" charset="-128"/>
                        <a:ea typeface="Meiryo UI" panose="020B0604030504040204" pitchFamily="50" charset="-128"/>
                      </a:endParaRPr>
                    </a:p>
                    <a:p>
                      <a:pPr algn="ctr" fontAlgn="ct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（うち民間支援額</a:t>
                      </a:r>
                      <a:r>
                        <a:rPr lang="en-US" altLang="ja-JP" sz="700" b="0" i="0" u="none" strike="noStrike" dirty="0">
                          <a:solidFill>
                            <a:schemeClr val="tx1"/>
                          </a:solidFill>
                          <a:effectLst/>
                          <a:latin typeface="Meiryo UI" panose="020B0604030504040204" pitchFamily="50" charset="-128"/>
                          <a:ea typeface="Meiryo UI" panose="020B0604030504040204" pitchFamily="50" charset="-128"/>
                        </a:rPr>
                        <a:t>3,030</a:t>
                      </a: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千円）</a:t>
                      </a:r>
                      <a:endParaRPr lang="en-US" altLang="ja-JP" sz="7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0521226"/>
                  </a:ext>
                </a:extLst>
              </a:tr>
              <a:tr h="233697">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b">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endParaRPr lang="ja-JP" altLang="en-US" sz="9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0" marR="0" marT="0" marB="0">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fontAlgn="b"/>
                      <a:endParaRPr lang="ja-JP"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b">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41325605"/>
                  </a:ext>
                </a:extLst>
              </a:tr>
            </a:tbl>
          </a:graphicData>
        </a:graphic>
      </p:graphicFrame>
      <p:pic>
        <p:nvPicPr>
          <p:cNvPr id="8" name="図 7"/>
          <p:cNvPicPr>
            <a:picLocks noChangeAspect="1"/>
          </p:cNvPicPr>
          <p:nvPr/>
        </p:nvPicPr>
        <p:blipFill>
          <a:blip r:embed="rId2"/>
          <a:stretch>
            <a:fillRect/>
          </a:stretch>
        </p:blipFill>
        <p:spPr>
          <a:xfrm>
            <a:off x="4572000" y="1186549"/>
            <a:ext cx="4140460" cy="2152441"/>
          </a:xfrm>
          <a:prstGeom prst="rect">
            <a:avLst/>
          </a:prstGeom>
        </p:spPr>
      </p:pic>
      <p:sp>
        <p:nvSpPr>
          <p:cNvPr id="153" name="角丸四角形 152"/>
          <p:cNvSpPr/>
          <p:nvPr/>
        </p:nvSpPr>
        <p:spPr>
          <a:xfrm>
            <a:off x="649091" y="3107437"/>
            <a:ext cx="1132599" cy="267065"/>
          </a:xfrm>
          <a:prstGeom prst="roundRect">
            <a:avLst/>
          </a:prstGeom>
          <a:solidFill>
            <a:schemeClr val="bg1"/>
          </a:solidFill>
          <a:ln w="317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algn="ctr"/>
            <a:r>
              <a:rPr lang="ja-JP" altLang="en-US" sz="1050" b="1" dirty="0">
                <a:solidFill>
                  <a:srgbClr val="5B9BD5"/>
                </a:solidFill>
                <a:latin typeface="Meiryo UI" panose="020B0604030504040204" pitchFamily="50" charset="-128"/>
                <a:ea typeface="Meiryo UI" panose="020B0604030504040204" pitchFamily="50" charset="-128"/>
              </a:rPr>
              <a:t>令和</a:t>
            </a:r>
            <a:r>
              <a:rPr lang="en-US" altLang="ja-JP" sz="1050" b="1" dirty="0">
                <a:solidFill>
                  <a:srgbClr val="5B9BD5"/>
                </a:solidFill>
                <a:latin typeface="Meiryo UI" panose="020B0604030504040204" pitchFamily="50" charset="-128"/>
                <a:ea typeface="Meiryo UI" panose="020B0604030504040204" pitchFamily="50" charset="-128"/>
              </a:rPr>
              <a:t>3</a:t>
            </a:r>
            <a:r>
              <a:rPr lang="ja-JP" altLang="en-US" sz="1050" b="1" dirty="0">
                <a:solidFill>
                  <a:srgbClr val="5B9BD5"/>
                </a:solidFill>
                <a:latin typeface="Meiryo UI" panose="020B0604030504040204" pitchFamily="50" charset="-128"/>
                <a:ea typeface="Meiryo UI" panose="020B0604030504040204" pitchFamily="50" charset="-128"/>
              </a:rPr>
              <a:t>年度実績</a:t>
            </a:r>
            <a:endParaRPr lang="en-US" altLang="ja-JP" sz="1050" b="1" dirty="0">
              <a:solidFill>
                <a:srgbClr val="5B9BD5"/>
              </a:solidFill>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3"/>
          <a:stretch>
            <a:fillRect/>
          </a:stretch>
        </p:blipFill>
        <p:spPr>
          <a:xfrm>
            <a:off x="2967346" y="3645945"/>
            <a:ext cx="839567" cy="512426"/>
          </a:xfrm>
          <a:prstGeom prst="rect">
            <a:avLst/>
          </a:prstGeom>
        </p:spPr>
      </p:pic>
      <p:pic>
        <p:nvPicPr>
          <p:cNvPr id="10" name="図 9"/>
          <p:cNvPicPr>
            <a:picLocks noChangeAspect="1"/>
          </p:cNvPicPr>
          <p:nvPr/>
        </p:nvPicPr>
        <p:blipFill>
          <a:blip r:embed="rId4"/>
          <a:stretch>
            <a:fillRect/>
          </a:stretch>
        </p:blipFill>
        <p:spPr>
          <a:xfrm>
            <a:off x="2967348" y="4254922"/>
            <a:ext cx="839567" cy="474042"/>
          </a:xfrm>
          <a:prstGeom prst="rect">
            <a:avLst/>
          </a:prstGeom>
        </p:spPr>
      </p:pic>
      <p:pic>
        <p:nvPicPr>
          <p:cNvPr id="12" name="図 11"/>
          <p:cNvPicPr>
            <a:picLocks noChangeAspect="1"/>
          </p:cNvPicPr>
          <p:nvPr/>
        </p:nvPicPr>
        <p:blipFill>
          <a:blip r:embed="rId5"/>
          <a:stretch>
            <a:fillRect/>
          </a:stretch>
        </p:blipFill>
        <p:spPr>
          <a:xfrm>
            <a:off x="2967347" y="4851273"/>
            <a:ext cx="839567" cy="495524"/>
          </a:xfrm>
          <a:prstGeom prst="rect">
            <a:avLst/>
          </a:prstGeom>
        </p:spPr>
      </p:pic>
      <p:pic>
        <p:nvPicPr>
          <p:cNvPr id="14" name="図 13"/>
          <p:cNvPicPr>
            <a:picLocks noChangeAspect="1"/>
          </p:cNvPicPr>
          <p:nvPr/>
        </p:nvPicPr>
        <p:blipFill>
          <a:blip r:embed="rId6"/>
          <a:stretch>
            <a:fillRect/>
          </a:stretch>
        </p:blipFill>
        <p:spPr>
          <a:xfrm>
            <a:off x="2967348" y="5417372"/>
            <a:ext cx="836566" cy="501223"/>
          </a:xfrm>
          <a:prstGeom prst="rect">
            <a:avLst/>
          </a:prstGeom>
        </p:spPr>
      </p:pic>
      <p:pic>
        <p:nvPicPr>
          <p:cNvPr id="15" name="図 14"/>
          <p:cNvPicPr>
            <a:picLocks noChangeAspect="1"/>
          </p:cNvPicPr>
          <p:nvPr/>
        </p:nvPicPr>
        <p:blipFill>
          <a:blip r:embed="rId7"/>
          <a:stretch>
            <a:fillRect/>
          </a:stretch>
        </p:blipFill>
        <p:spPr>
          <a:xfrm>
            <a:off x="2967346" y="6014725"/>
            <a:ext cx="836567" cy="566065"/>
          </a:xfrm>
          <a:prstGeom prst="rect">
            <a:avLst/>
          </a:prstGeom>
        </p:spPr>
      </p:pic>
      <p:sp>
        <p:nvSpPr>
          <p:cNvPr id="41" name="正方形/長方形 40"/>
          <p:cNvSpPr/>
          <p:nvPr/>
        </p:nvSpPr>
        <p:spPr>
          <a:xfrm>
            <a:off x="8432528" y="6516466"/>
            <a:ext cx="648072" cy="317860"/>
          </a:xfrm>
          <a:prstGeom prst="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sz="1600" dirty="0">
                <a:solidFill>
                  <a:schemeClr val="tx1"/>
                </a:solidFill>
              </a:rPr>
              <a:t>35</a:t>
            </a:r>
            <a:endParaRPr lang="ja-JP" altLang="en-US" sz="1600" dirty="0">
              <a:solidFill>
                <a:schemeClr val="tx1"/>
              </a:solidFill>
            </a:endParaRPr>
          </a:p>
        </p:txBody>
      </p:sp>
      <p:sp>
        <p:nvSpPr>
          <p:cNvPr id="17" name="テキスト ボックス 16">
            <a:extLst>
              <a:ext uri="{FF2B5EF4-FFF2-40B4-BE49-F238E27FC236}">
                <a16:creationId xmlns:a16="http://schemas.microsoft.com/office/drawing/2014/main" id="{18CA57C8-81D2-4697-9201-929C6C20B488}"/>
              </a:ext>
            </a:extLst>
          </p:cNvPr>
          <p:cNvSpPr txBox="1"/>
          <p:nvPr/>
        </p:nvSpPr>
        <p:spPr>
          <a:xfrm>
            <a:off x="433041" y="890964"/>
            <a:ext cx="6164184" cy="307777"/>
          </a:xfrm>
          <a:prstGeom prst="rect">
            <a:avLst/>
          </a:prstGeom>
          <a:noFill/>
        </p:spPr>
        <p:txBody>
          <a:bodyPr wrap="square" rtlCol="0">
            <a:sp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民間の資金提供者と協働した</a:t>
            </a: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NPO</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等活動支援</a:t>
            </a: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政策企画部 企画室 推進課</a:t>
            </a:r>
            <a:r>
              <a:rPr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34444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236599" y="8620"/>
            <a:ext cx="1680106"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348809" y="368660"/>
            <a:ext cx="8498666" cy="5850650"/>
          </a:xfrm>
          <a:prstGeom prst="roundRect">
            <a:avLst>
              <a:gd name="adj" fmla="val 4915"/>
            </a:avLst>
          </a:prstGeom>
          <a:solidFill>
            <a:schemeClr val="lt1"/>
          </a:solid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◆市町村とのパートナーシップの強化</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629736" y="810261"/>
            <a:ext cx="8314028" cy="27699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市町村の人材やノウハウが不足する分野において、連携やサポートを実施。</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p:cNvSpPr/>
          <p:nvPr/>
        </p:nvSpPr>
        <p:spPr>
          <a:xfrm>
            <a:off x="533447" y="3879050"/>
            <a:ext cx="8314028" cy="307777"/>
          </a:xfrm>
          <a:prstGeom prst="rect">
            <a:avLst/>
          </a:prstGeom>
          <a:noFill/>
          <a:ln>
            <a:noFill/>
          </a:ln>
        </p:spPr>
        <p:txBody>
          <a:bodyPr wrap="square">
            <a:spAutoFit/>
          </a:bodyPr>
          <a:lstStyle/>
          <a:p>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情報システム等の共同調達</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スマートシティ戦略部 戦略推進室 地域戦略推進課</a:t>
            </a:r>
            <a:r>
              <a:rPr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49" name="正方形/長方形 48"/>
          <p:cNvSpPr/>
          <p:nvPr/>
        </p:nvSpPr>
        <p:spPr>
          <a:xfrm>
            <a:off x="516929" y="1735587"/>
            <a:ext cx="8105522" cy="27699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角丸四角形 17"/>
          <p:cNvSpPr/>
          <p:nvPr/>
        </p:nvSpPr>
        <p:spPr>
          <a:xfrm>
            <a:off x="1061641" y="2905016"/>
            <a:ext cx="7560810" cy="405076"/>
          </a:xfrm>
          <a:prstGeom prst="roundRect">
            <a:avLst>
              <a:gd name="adj" fmla="val 14009"/>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角丸四角形 19"/>
          <p:cNvSpPr/>
          <p:nvPr/>
        </p:nvSpPr>
        <p:spPr>
          <a:xfrm>
            <a:off x="825338" y="4142553"/>
            <a:ext cx="7727586" cy="823890"/>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市町村のデジタル化を通じた住民の生活の質（</a:t>
            </a:r>
            <a:r>
              <a:rPr lang="en-US" altLang="ja-JP" sz="11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QoL</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）向上や業務効率化と財政負担緩和の両立をめざして、府と府内市町村で構成する“</a:t>
            </a:r>
            <a:r>
              <a:rPr lang="en-US" altLang="ja-JP" sz="11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GovTech</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a:t>
            </a:r>
            <a:r>
              <a:rPr lang="en-US" altLang="ja-JP" sz="1100"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*17</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を中心に、システムの共同調達の取組みを推進。</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令和</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年度は、府内市町村における在宅勤務の推進や行政手続きのオンライン化における課題に対し、チャットツールや電子申請システムの共同調達を実施。</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テキスト ボックス 34"/>
          <p:cNvSpPr txBox="1"/>
          <p:nvPr/>
        </p:nvSpPr>
        <p:spPr>
          <a:xfrm>
            <a:off x="530786" y="1166400"/>
            <a:ext cx="5303589" cy="307777"/>
          </a:xfrm>
          <a:prstGeom prst="rect">
            <a:avLst/>
          </a:prstGeom>
          <a:noFill/>
        </p:spPr>
        <p:txBody>
          <a:bodyPr wrap="square" rtlCol="0">
            <a:sp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公民連携の取組みの市町村への拡大</a:t>
            </a: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a:t>
            </a:r>
            <a:r>
              <a:rPr lang="en-US" altLang="ja-JP"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財務部 行政経営課</a:t>
            </a:r>
            <a:r>
              <a:rPr lang="en-US" altLang="ja-JP"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endPar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43" name="角丸四角形 42"/>
          <p:cNvSpPr/>
          <p:nvPr/>
        </p:nvSpPr>
        <p:spPr>
          <a:xfrm>
            <a:off x="805150" y="1344265"/>
            <a:ext cx="6869528" cy="378602"/>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公民連携の取組みを住民に近い市町村へ拡大することで、より幅広い社会課題の解決をめざす。</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角丸四角形 2"/>
          <p:cNvSpPr/>
          <p:nvPr/>
        </p:nvSpPr>
        <p:spPr>
          <a:xfrm>
            <a:off x="991345" y="1692753"/>
            <a:ext cx="7603087" cy="1896577"/>
          </a:xfrm>
          <a:prstGeom prst="roundRect">
            <a:avLst>
              <a:gd name="adj" fmla="val 6795"/>
            </a:avLst>
          </a:prstGeom>
          <a:ln w="6350"/>
        </p:spPr>
        <p:style>
          <a:lnRef idx="2">
            <a:schemeClr val="accent1"/>
          </a:lnRef>
          <a:fillRef idx="1">
            <a:schemeClr val="lt1"/>
          </a:fillRef>
          <a:effectRef idx="0">
            <a:schemeClr val="accent1"/>
          </a:effectRef>
          <a:fontRef idx="minor">
            <a:schemeClr val="dk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44" name="角丸四角形 43"/>
          <p:cNvSpPr/>
          <p:nvPr/>
        </p:nvSpPr>
        <p:spPr>
          <a:xfrm>
            <a:off x="1307901" y="1980085"/>
            <a:ext cx="5472148" cy="403167"/>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府内</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43</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市町村が参画し、公民連携に関する情報共有や相互啓発等を実施</a:t>
            </a:r>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OSAKA</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公民連携</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DB</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（データベース）を活用し、大阪府及び府内</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43</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市町村の公民連携の好事例を発信</a:t>
            </a:r>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公民連携フォーラムでの連携を通じて、市町村における公民連携を加速</a:t>
            </a:r>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51" name="テキスト ボックス 50"/>
          <p:cNvSpPr txBox="1"/>
          <p:nvPr/>
        </p:nvSpPr>
        <p:spPr>
          <a:xfrm>
            <a:off x="1267388" y="1862126"/>
            <a:ext cx="2844000" cy="64380"/>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テキスト ボックス 54"/>
          <p:cNvSpPr txBox="1"/>
          <p:nvPr/>
        </p:nvSpPr>
        <p:spPr>
          <a:xfrm>
            <a:off x="1290849" y="3148674"/>
            <a:ext cx="5079407" cy="64380"/>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テキスト ボックス 55"/>
          <p:cNvSpPr txBox="1"/>
          <p:nvPr/>
        </p:nvSpPr>
        <p:spPr>
          <a:xfrm>
            <a:off x="1281007" y="2555092"/>
            <a:ext cx="2520000" cy="70818"/>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正方形/長方形 40"/>
          <p:cNvSpPr/>
          <p:nvPr/>
        </p:nvSpPr>
        <p:spPr>
          <a:xfrm>
            <a:off x="8432528" y="651376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36</a:t>
            </a:r>
            <a:endParaRPr lang="ja-JP" altLang="en-US" dirty="0">
              <a:solidFill>
                <a:schemeClr val="tx1"/>
              </a:solidFill>
            </a:endParaRPr>
          </a:p>
        </p:txBody>
      </p:sp>
      <p:grpSp>
        <p:nvGrpSpPr>
          <p:cNvPr id="17" name="グループ化 16"/>
          <p:cNvGrpSpPr/>
          <p:nvPr/>
        </p:nvGrpSpPr>
        <p:grpSpPr>
          <a:xfrm>
            <a:off x="4792889" y="5110737"/>
            <a:ext cx="3760035" cy="911435"/>
            <a:chOff x="4912911" y="5603587"/>
            <a:chExt cx="3760035" cy="911435"/>
          </a:xfrm>
        </p:grpSpPr>
        <p:sp>
          <p:nvSpPr>
            <p:cNvPr id="63" name="角丸四角形 2">
              <a:extLst>
                <a:ext uri="{FF2B5EF4-FFF2-40B4-BE49-F238E27FC236}">
                  <a16:creationId xmlns:a16="http://schemas.microsoft.com/office/drawing/2014/main" id="{BF929A80-F102-487F-A7A6-3C701536D02F}"/>
                </a:ext>
              </a:extLst>
            </p:cNvPr>
            <p:cNvSpPr/>
            <p:nvPr/>
          </p:nvSpPr>
          <p:spPr>
            <a:xfrm>
              <a:off x="4912911" y="5603587"/>
              <a:ext cx="3760035" cy="911435"/>
            </a:xfrm>
            <a:prstGeom prst="roundRect">
              <a:avLst>
                <a:gd name="adj" fmla="val 7322"/>
              </a:avLst>
            </a:prstGeom>
            <a:ln w="12700"/>
          </p:spPr>
          <p:style>
            <a:lnRef idx="2">
              <a:schemeClr val="accent1"/>
            </a:lnRef>
            <a:fillRef idx="1">
              <a:schemeClr val="lt1"/>
            </a:fillRef>
            <a:effectRef idx="0">
              <a:schemeClr val="accent1"/>
            </a:effectRef>
            <a:fontRef idx="minor">
              <a:schemeClr val="dk1"/>
            </a:fontRef>
          </p:style>
          <p:txBody>
            <a:bodyPr lIns="36000" rIns="36000" rtlCol="0" anchor="ctr"/>
            <a:lstStyle/>
            <a:p>
              <a:r>
                <a:rPr lang="ja-JP" altLang="en-US" sz="1100" b="1" dirty="0">
                  <a:solidFill>
                    <a:schemeClr val="tx1"/>
                  </a:solidFill>
                  <a:latin typeface="Meiryo UI" panose="020B0604030504040204" pitchFamily="50" charset="-128"/>
                  <a:ea typeface="Meiryo UI" panose="020B0604030504040204" pitchFamily="50" charset="-128"/>
                </a:rPr>
                <a:t>◆電子申請システム</a:t>
              </a:r>
              <a:r>
                <a:rPr lang="ja-JP" altLang="en-US" sz="1100" dirty="0">
                  <a:solidFill>
                    <a:schemeClr val="tx1"/>
                  </a:solidFill>
                  <a:latin typeface="Meiryo UI" panose="020B0604030504040204" pitchFamily="50" charset="-128"/>
                  <a:ea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rPr>
                <a:t>R3.6</a:t>
              </a:r>
              <a:r>
                <a:rPr lang="ja-JP" altLang="en-US" sz="1100" dirty="0">
                  <a:solidFill>
                    <a:schemeClr val="tx1"/>
                  </a:solidFill>
                  <a:latin typeface="Meiryo UI" panose="020B0604030504040204" pitchFamily="50" charset="-128"/>
                  <a:ea typeface="Meiryo UI" panose="020B0604030504040204" pitchFamily="50" charset="-128"/>
                </a:rPr>
                <a:t>～）　</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11</a:t>
              </a:r>
              <a:r>
                <a:rPr lang="ja-JP" altLang="en-US" sz="1000" dirty="0">
                  <a:solidFill>
                    <a:schemeClr val="tx1"/>
                  </a:solidFill>
                  <a:latin typeface="Meiryo UI" panose="020B0604030504040204" pitchFamily="50" charset="-128"/>
                  <a:ea typeface="Meiryo UI" panose="020B0604030504040204" pitchFamily="50" charset="-128"/>
                </a:rPr>
                <a:t>市町で共同利用開始</a:t>
              </a:r>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65" name="テキスト ボックス 64">
              <a:extLst>
                <a:ext uri="{FF2B5EF4-FFF2-40B4-BE49-F238E27FC236}">
                  <a16:creationId xmlns:a16="http://schemas.microsoft.com/office/drawing/2014/main" id="{3BE9233A-6F71-4CED-9D6E-00BF059BA382}"/>
                </a:ext>
              </a:extLst>
            </p:cNvPr>
            <p:cNvSpPr txBox="1"/>
            <p:nvPr/>
          </p:nvSpPr>
          <p:spPr>
            <a:xfrm>
              <a:off x="5030438" y="5889655"/>
              <a:ext cx="1800000" cy="27304"/>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1" name="グループ化 20"/>
          <p:cNvGrpSpPr/>
          <p:nvPr/>
        </p:nvGrpSpPr>
        <p:grpSpPr>
          <a:xfrm>
            <a:off x="805150" y="5110737"/>
            <a:ext cx="3738153" cy="928553"/>
            <a:chOff x="1008461" y="5472935"/>
            <a:chExt cx="3738153" cy="928553"/>
          </a:xfrm>
        </p:grpSpPr>
        <p:grpSp>
          <p:nvGrpSpPr>
            <p:cNvPr id="14" name="グループ化 13"/>
            <p:cNvGrpSpPr/>
            <p:nvPr/>
          </p:nvGrpSpPr>
          <p:grpSpPr>
            <a:xfrm>
              <a:off x="1008461" y="5472935"/>
              <a:ext cx="3730844" cy="912094"/>
              <a:chOff x="1668072" y="5581965"/>
              <a:chExt cx="3730844" cy="912094"/>
            </a:xfrm>
          </p:grpSpPr>
          <p:sp>
            <p:nvSpPr>
              <p:cNvPr id="60" name="角丸四角形 2">
                <a:extLst>
                  <a:ext uri="{FF2B5EF4-FFF2-40B4-BE49-F238E27FC236}">
                    <a16:creationId xmlns:a16="http://schemas.microsoft.com/office/drawing/2014/main" id="{304F7461-71DA-4B70-99CB-BB7BB4216BAE}"/>
                  </a:ext>
                </a:extLst>
              </p:cNvPr>
              <p:cNvSpPr/>
              <p:nvPr/>
            </p:nvSpPr>
            <p:spPr>
              <a:xfrm>
                <a:off x="1668072" y="5581965"/>
                <a:ext cx="3730844" cy="912094"/>
              </a:xfrm>
              <a:prstGeom prst="roundRect">
                <a:avLst>
                  <a:gd name="adj" fmla="val 8320"/>
                </a:avLst>
              </a:prstGeom>
              <a:ln w="12700"/>
            </p:spPr>
            <p:style>
              <a:lnRef idx="2">
                <a:schemeClr val="accent1"/>
              </a:lnRef>
              <a:fillRef idx="1">
                <a:schemeClr val="lt1"/>
              </a:fillRef>
              <a:effectRef idx="0">
                <a:schemeClr val="accent1"/>
              </a:effectRef>
              <a:fontRef idx="minor">
                <a:schemeClr val="dk1"/>
              </a:fontRef>
            </p:style>
            <p:txBody>
              <a:bodyPr lIns="36000" rIns="36000" rtlCol="0" anchor="ctr"/>
              <a:lstStyle/>
              <a:p>
                <a:r>
                  <a:rPr lang="ja-JP" altLang="en-US" sz="1100" b="1" dirty="0">
                    <a:solidFill>
                      <a:schemeClr val="tx1"/>
                    </a:solidFill>
                    <a:latin typeface="Meiryo UI" panose="020B0604030504040204" pitchFamily="50" charset="-128"/>
                    <a:ea typeface="Meiryo UI" panose="020B0604030504040204" pitchFamily="50" charset="-128"/>
                  </a:rPr>
                  <a:t>◆チャットツール</a:t>
                </a:r>
                <a:r>
                  <a:rPr lang="ja-JP" altLang="en-US" sz="1100" dirty="0">
                    <a:solidFill>
                      <a:schemeClr val="tx1"/>
                    </a:solidFill>
                    <a:latin typeface="Meiryo UI" panose="020B0604030504040204" pitchFamily="50" charset="-128"/>
                    <a:ea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rPr>
                  <a:t>R3.5</a:t>
                </a:r>
                <a:r>
                  <a:rPr lang="ja-JP" altLang="en-US" sz="1100" dirty="0">
                    <a:solidFill>
                      <a:schemeClr val="tx1"/>
                    </a:solidFill>
                    <a:latin typeface="Meiryo UI" panose="020B0604030504040204" pitchFamily="50" charset="-128"/>
                    <a:ea typeface="Meiryo UI" panose="020B0604030504040204" pitchFamily="50" charset="-128"/>
                  </a:rPr>
                  <a:t>～）　</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22</a:t>
                </a:r>
                <a:r>
                  <a:rPr lang="ja-JP" altLang="en-US" sz="1000" dirty="0">
                    <a:solidFill>
                      <a:schemeClr val="tx1"/>
                    </a:solidFill>
                    <a:latin typeface="Meiryo UI" panose="020B0604030504040204" pitchFamily="50" charset="-128"/>
                    <a:ea typeface="Meiryo UI" panose="020B0604030504040204" pitchFamily="50" charset="-128"/>
                  </a:rPr>
                  <a:t>市町で共同利用開始</a:t>
                </a:r>
                <a:endParaRPr lang="en-US" altLang="ja-JP" sz="1050" dirty="0">
                  <a:solidFill>
                    <a:schemeClr val="tx1"/>
                  </a:solidFill>
                  <a:latin typeface="Meiryo UI" panose="020B0604030504040204" pitchFamily="50" charset="-128"/>
                  <a:ea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rPr>
                  <a:t>　　　</a:t>
                </a:r>
                <a:endParaRPr lang="en-US" altLang="ja-JP" sz="1050" dirty="0">
                  <a:solidFill>
                    <a:schemeClr val="tx1"/>
                  </a:solidFill>
                  <a:latin typeface="Meiryo UI" panose="020B0604030504040204" pitchFamily="50" charset="-128"/>
                  <a:ea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rPr>
                  <a:t>　　</a:t>
                </a:r>
                <a:endParaRPr lang="en-US" altLang="ja-JP" sz="1100" b="1" dirty="0">
                  <a:solidFill>
                    <a:schemeClr val="tx1"/>
                  </a:solidFill>
                  <a:latin typeface="Meiryo UI" panose="020B0604030504040204" pitchFamily="50" charset="-128"/>
                  <a:ea typeface="Meiryo UI" panose="020B0604030504040204" pitchFamily="50" charset="-128"/>
                </a:endParaRPr>
              </a:p>
            </p:txBody>
          </p:sp>
          <p:sp>
            <p:nvSpPr>
              <p:cNvPr id="62" name="角丸四角形 2">
                <a:extLst>
                  <a:ext uri="{FF2B5EF4-FFF2-40B4-BE49-F238E27FC236}">
                    <a16:creationId xmlns:a16="http://schemas.microsoft.com/office/drawing/2014/main" id="{5D1B201F-E656-4F14-B6DD-042265EA2A3F}"/>
                  </a:ext>
                </a:extLst>
              </p:cNvPr>
              <p:cNvSpPr/>
              <p:nvPr/>
            </p:nvSpPr>
            <p:spPr>
              <a:xfrm>
                <a:off x="1765267" y="6096982"/>
                <a:ext cx="1578300" cy="328062"/>
              </a:xfrm>
              <a:prstGeom prst="roundRect">
                <a:avLst>
                  <a:gd name="adj" fmla="val 20087"/>
                </a:avLst>
              </a:prstGeom>
              <a:gradFill flip="none" rotWithShape="1">
                <a:gsLst>
                  <a:gs pos="20000">
                    <a:schemeClr val="bg1"/>
                  </a:gs>
                  <a:gs pos="100000">
                    <a:srgbClr val="FFCC66"/>
                  </a:gs>
                </a:gsLst>
                <a:path path="rect">
                  <a:fillToRect l="50000" t="50000" r="50000" b="50000"/>
                </a:path>
                <a:tileRect/>
              </a:gradFill>
              <a:ln w="6350">
                <a:no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共同調達によるスケールメリットとして、</a:t>
                </a:r>
                <a:r>
                  <a:rPr lang="en-US" altLang="ja-JP" sz="800" dirty="0">
                    <a:solidFill>
                      <a:schemeClr val="tx1"/>
                    </a:solidFill>
                    <a:latin typeface="Meiryo UI" panose="020B0604030504040204" pitchFamily="50" charset="-128"/>
                    <a:ea typeface="Meiryo UI" panose="020B0604030504040204" pitchFamily="50" charset="-128"/>
                  </a:rPr>
                  <a:t>3</a:t>
                </a:r>
                <a:r>
                  <a:rPr lang="ja-JP" altLang="en-US" sz="800" dirty="0">
                    <a:solidFill>
                      <a:schemeClr val="tx1"/>
                    </a:solidFill>
                    <a:latin typeface="Meiryo UI" panose="020B0604030504040204" pitchFamily="50" charset="-128"/>
                    <a:ea typeface="Meiryo UI" panose="020B0604030504040204" pitchFamily="50" charset="-128"/>
                  </a:rPr>
                  <a:t>割以上のコスト削減を実現</a:t>
                </a:r>
              </a:p>
            </p:txBody>
          </p:sp>
          <p:sp>
            <p:nvSpPr>
              <p:cNvPr id="64" name="テキスト ボックス 63">
                <a:extLst>
                  <a:ext uri="{FF2B5EF4-FFF2-40B4-BE49-F238E27FC236}">
                    <a16:creationId xmlns:a16="http://schemas.microsoft.com/office/drawing/2014/main" id="{C5B8186D-39D5-4DE9-B2F3-6877EA044AF3}"/>
                  </a:ext>
                </a:extLst>
              </p:cNvPr>
              <p:cNvSpPr txBox="1"/>
              <p:nvPr/>
            </p:nvSpPr>
            <p:spPr>
              <a:xfrm>
                <a:off x="1745538" y="5860944"/>
                <a:ext cx="1664159" cy="30034"/>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9" name="正方形/長方形 18"/>
            <p:cNvSpPr/>
            <p:nvPr/>
          </p:nvSpPr>
          <p:spPr>
            <a:xfrm>
              <a:off x="2740061" y="5478158"/>
              <a:ext cx="2006553" cy="923330"/>
            </a:xfrm>
            <a:prstGeom prst="rect">
              <a:avLst/>
            </a:prstGeom>
          </p:spPr>
          <p:txBody>
            <a:bodyPr wrap="square">
              <a:spAutoFit/>
            </a:bodyPr>
            <a:lstStyle/>
            <a:p>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効果</a:t>
              </a:r>
              <a:r>
                <a:rPr lang="en-US" altLang="ja-JP" sz="900" dirty="0">
                  <a:latin typeface="Meiryo UI" panose="020B0604030504040204" pitchFamily="50" charset="-128"/>
                  <a:ea typeface="Meiryo UI" panose="020B0604030504040204" pitchFamily="50" charset="-128"/>
                </a:rPr>
                <a:t>】 </a:t>
              </a:r>
            </a:p>
            <a:p>
              <a:r>
                <a:rPr lang="ja-JP" altLang="en-US" sz="900" dirty="0">
                  <a:latin typeface="Meiryo UI" panose="020B0604030504040204" pitchFamily="50" charset="-128"/>
                  <a:ea typeface="Meiryo UI" panose="020B0604030504040204" pitchFamily="50" charset="-128"/>
                </a:rPr>
                <a:t>・自治体内での迅速な連携・情報共有</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・在宅勤務時などにおける、庁舎外の職</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員との連絡手段の確保</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・同ツールを導入している自治体間での</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ノウハウの共有</a:t>
              </a:r>
            </a:p>
          </p:txBody>
        </p:sp>
      </p:grpSp>
      <p:sp>
        <p:nvSpPr>
          <p:cNvPr id="68" name="正方形/長方形 67"/>
          <p:cNvSpPr/>
          <p:nvPr/>
        </p:nvSpPr>
        <p:spPr>
          <a:xfrm>
            <a:off x="6687949" y="5198170"/>
            <a:ext cx="1848294" cy="784830"/>
          </a:xfrm>
          <a:prstGeom prst="rect">
            <a:avLst/>
          </a:prstGeom>
        </p:spPr>
        <p:txBody>
          <a:bodyPr wrap="square">
            <a:spAutoFit/>
          </a:bodyPr>
          <a:lstStyle/>
          <a:p>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効果</a:t>
            </a:r>
            <a:r>
              <a:rPr lang="en-US" altLang="ja-JP" sz="900" dirty="0">
                <a:latin typeface="Meiryo UI" panose="020B0604030504040204" pitchFamily="50" charset="-128"/>
                <a:ea typeface="Meiryo UI" panose="020B0604030504040204" pitchFamily="50" charset="-128"/>
              </a:rPr>
              <a:t>】 </a:t>
            </a:r>
          </a:p>
          <a:p>
            <a:r>
              <a:rPr lang="ja-JP" altLang="en-US" sz="900" dirty="0">
                <a:latin typeface="Meiryo UI" panose="020B0604030504040204" pitchFamily="50" charset="-128"/>
                <a:ea typeface="Meiryo UI" panose="020B0604030504040204" pitchFamily="50" charset="-128"/>
              </a:rPr>
              <a:t>・自宅等において行政手続きができ</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err="1">
                <a:latin typeface="Meiryo UI" panose="020B0604030504040204" pitchFamily="50" charset="-128"/>
                <a:ea typeface="Meiryo UI" panose="020B0604030504040204" pitchFamily="50" charset="-128"/>
              </a:rPr>
              <a:t>る</a:t>
            </a:r>
            <a:r>
              <a:rPr lang="ja-JP" altLang="en-US" sz="900" dirty="0">
                <a:latin typeface="Meiryo UI" panose="020B0604030504040204" pitchFamily="50" charset="-128"/>
                <a:ea typeface="Meiryo UI" panose="020B0604030504040204" pitchFamily="50" charset="-128"/>
              </a:rPr>
              <a:t>ことによる住民の利便性の向上</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・新型コロナウイルス感染症の拡大</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防止にも寄与</a:t>
            </a:r>
          </a:p>
        </p:txBody>
      </p:sp>
      <p:sp>
        <p:nvSpPr>
          <p:cNvPr id="61" name="テキスト ボックス 60">
            <a:extLst>
              <a:ext uri="{FF2B5EF4-FFF2-40B4-BE49-F238E27FC236}">
                <a16:creationId xmlns:a16="http://schemas.microsoft.com/office/drawing/2014/main" id="{9A41C780-A95C-47DC-A369-78F88C43F6CF}"/>
              </a:ext>
            </a:extLst>
          </p:cNvPr>
          <p:cNvSpPr txBox="1"/>
          <p:nvPr/>
        </p:nvSpPr>
        <p:spPr>
          <a:xfrm>
            <a:off x="406348" y="6255239"/>
            <a:ext cx="8146576" cy="324111"/>
          </a:xfrm>
          <a:prstGeom prst="rect">
            <a:avLst/>
          </a:prstGeom>
          <a:noFill/>
          <a:ln>
            <a:noFill/>
          </a:ln>
        </p:spPr>
        <p:txBody>
          <a:bodyPr wrap="none" rtlCol="0">
            <a:noAutofit/>
          </a:bodyPr>
          <a:lstStyle/>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(*17)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大阪市町村スマートシティ推進連絡会議。府と府内全市町村が、情報システムや情報ネットワーク等に関する情報の交換や共有を行うとともに、連携・協働を図ることを</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目的として設立した任意団体。</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角丸四角形 66">
            <a:extLst>
              <a:ext uri="{FF2B5EF4-FFF2-40B4-BE49-F238E27FC236}">
                <a16:creationId xmlns:a16="http://schemas.microsoft.com/office/drawing/2014/main" id="{65D7729D-2585-4B0C-A584-58C80A830151}"/>
              </a:ext>
            </a:extLst>
          </p:cNvPr>
          <p:cNvSpPr/>
          <p:nvPr/>
        </p:nvSpPr>
        <p:spPr>
          <a:xfrm>
            <a:off x="1091445" y="1756599"/>
            <a:ext cx="3030505" cy="200736"/>
          </a:xfrm>
          <a:prstGeom prst="roundRect">
            <a:avLst/>
          </a:prstGeom>
          <a:noFill/>
          <a:ln w="12700">
            <a:noFill/>
          </a:ln>
        </p:spPr>
        <p:style>
          <a:lnRef idx="2">
            <a:schemeClr val="accent1"/>
          </a:lnRef>
          <a:fillRef idx="1">
            <a:schemeClr val="lt1"/>
          </a:fillRef>
          <a:effectRef idx="0">
            <a:schemeClr val="accent1"/>
          </a:effectRef>
          <a:fontRef idx="minor">
            <a:schemeClr val="dk1"/>
          </a:fontRef>
        </p:style>
        <p:txBody>
          <a:bodyPr lIns="36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◆大阪府・市町村公民連携推進協議会の設立</a:t>
            </a:r>
          </a:p>
        </p:txBody>
      </p:sp>
      <p:sp>
        <p:nvSpPr>
          <p:cNvPr id="67" name="角丸四角形 43">
            <a:extLst>
              <a:ext uri="{FF2B5EF4-FFF2-40B4-BE49-F238E27FC236}">
                <a16:creationId xmlns:a16="http://schemas.microsoft.com/office/drawing/2014/main" id="{1FD4D2DA-7740-4362-8562-7F19B4767B52}"/>
              </a:ext>
            </a:extLst>
          </p:cNvPr>
          <p:cNvSpPr/>
          <p:nvPr/>
        </p:nvSpPr>
        <p:spPr>
          <a:xfrm>
            <a:off x="1310342" y="2624325"/>
            <a:ext cx="5720785" cy="354625"/>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専任（担当）部署設置に向けた働きかけ（設置市：</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16</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市</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1</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町（</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R4.1</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市町村向け公民連携研修の実施支援、市町村から公民戦略連携デスクへ研修生の受け入れ（</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R3</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年度：</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7</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名）　他</a:t>
            </a:r>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9" name="角丸四角形 51">
            <a:extLst>
              <a:ext uri="{FF2B5EF4-FFF2-40B4-BE49-F238E27FC236}">
                <a16:creationId xmlns:a16="http://schemas.microsoft.com/office/drawing/2014/main" id="{58D873B5-34AB-4B0C-A1E8-1A3896ACB732}"/>
              </a:ext>
            </a:extLst>
          </p:cNvPr>
          <p:cNvSpPr/>
          <p:nvPr/>
        </p:nvSpPr>
        <p:spPr>
          <a:xfrm>
            <a:off x="1093902" y="2449222"/>
            <a:ext cx="2916276" cy="207339"/>
          </a:xfrm>
          <a:prstGeom prst="roundRect">
            <a:avLst/>
          </a:prstGeom>
          <a:noFill/>
          <a:ln w="12700">
            <a:noFill/>
          </a:ln>
        </p:spPr>
        <p:style>
          <a:lnRef idx="2">
            <a:schemeClr val="accent1"/>
          </a:lnRef>
          <a:fillRef idx="1">
            <a:schemeClr val="lt1"/>
          </a:fillRef>
          <a:effectRef idx="0">
            <a:schemeClr val="accent1"/>
          </a:effectRef>
          <a:fontRef idx="minor">
            <a:schemeClr val="dk1"/>
          </a:fontRef>
        </p:style>
        <p:txBody>
          <a:bodyPr lIns="36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◆市町村における公民連携推進への支援</a:t>
            </a:r>
          </a:p>
        </p:txBody>
      </p:sp>
      <p:sp>
        <p:nvSpPr>
          <p:cNvPr id="71" name="角丸四角形 45">
            <a:extLst>
              <a:ext uri="{FF2B5EF4-FFF2-40B4-BE49-F238E27FC236}">
                <a16:creationId xmlns:a16="http://schemas.microsoft.com/office/drawing/2014/main" id="{99F4AECD-85E6-49BD-9DA7-E0F7CFC37D75}"/>
              </a:ext>
            </a:extLst>
          </p:cNvPr>
          <p:cNvSpPr/>
          <p:nvPr/>
        </p:nvSpPr>
        <p:spPr>
          <a:xfrm>
            <a:off x="1317986" y="3182235"/>
            <a:ext cx="6404364" cy="4006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インターネット</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TV</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の実施（大阪市、岸和田市、富田林市、東大阪市、阪南市　他）</a:t>
            </a:r>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OSAKA</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子どもの夢応援事業の実施 （第</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2</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回</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SDGs</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ギネス世界記録チャレンジによる子どもたちの世界記録への挑戦（</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R4.1</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他</a:t>
            </a:r>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72" name="角丸四角形 49">
            <a:extLst>
              <a:ext uri="{FF2B5EF4-FFF2-40B4-BE49-F238E27FC236}">
                <a16:creationId xmlns:a16="http://schemas.microsoft.com/office/drawing/2014/main" id="{7DDCEC6D-3F87-424B-9B00-A045052D340B}"/>
              </a:ext>
            </a:extLst>
          </p:cNvPr>
          <p:cNvSpPr/>
          <p:nvPr/>
        </p:nvSpPr>
        <p:spPr>
          <a:xfrm>
            <a:off x="1093902" y="3023955"/>
            <a:ext cx="5270713" cy="216582"/>
          </a:xfrm>
          <a:prstGeom prst="roundRect">
            <a:avLst/>
          </a:prstGeom>
          <a:noFill/>
          <a:ln w="12700">
            <a:noFill/>
          </a:ln>
        </p:spPr>
        <p:style>
          <a:lnRef idx="2">
            <a:schemeClr val="accent1"/>
          </a:lnRef>
          <a:fillRef idx="1">
            <a:schemeClr val="lt1"/>
          </a:fillRef>
          <a:effectRef idx="0">
            <a:schemeClr val="accent1"/>
          </a:effectRef>
          <a:fontRef idx="minor">
            <a:schemeClr val="dk1"/>
          </a:fontRef>
        </p:style>
        <p:txBody>
          <a:bodyPr lIns="36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◆企業や市町村との公民連携のプラットフォーム「</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OSAKA MEIKAN</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」での連携</a:t>
            </a: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9146" y="1939108"/>
            <a:ext cx="1274170" cy="1274170"/>
          </a:xfrm>
          <a:prstGeom prst="rect">
            <a:avLst/>
          </a:prstGeom>
        </p:spPr>
      </p:pic>
    </p:spTree>
    <p:extLst>
      <p:ext uri="{BB962C8B-B14F-4D97-AF65-F5344CB8AC3E}">
        <p14:creationId xmlns:p14="http://schemas.microsoft.com/office/powerpoint/2010/main" val="2373716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971600"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テキスト ボックス 2"/>
          <p:cNvSpPr txBox="1"/>
          <p:nvPr/>
        </p:nvSpPr>
        <p:spPr>
          <a:xfrm>
            <a:off x="705620" y="1581071"/>
            <a:ext cx="8020792" cy="523220"/>
          </a:xfrm>
          <a:prstGeom prst="rect">
            <a:avLst/>
          </a:prstGeom>
          <a:noFill/>
        </p:spPr>
        <p:txBody>
          <a:bodyPr wrap="square" rtlCol="0">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１　行政経営のめざす姿</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971600" y="2636912"/>
            <a:ext cx="7200800" cy="369332"/>
          </a:xfrm>
          <a:prstGeom prst="rect">
            <a:avLst/>
          </a:prstGeom>
        </p:spPr>
        <p:txBody>
          <a:bodyPr wrap="square" numCol="2">
            <a:spAutoFit/>
          </a:bodyPr>
          <a:lstStyle/>
          <a:p>
            <a:pPr defTabSz="647700">
              <a:spcBef>
                <a:spcPct val="0"/>
              </a:spcBef>
              <a:tabLst>
                <a:tab pos="8256588" algn="r"/>
              </a:tabLst>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0" name="正方形/長方形 9"/>
          <p:cNvSpPr/>
          <p:nvPr/>
        </p:nvSpPr>
        <p:spPr>
          <a:xfrm>
            <a:off x="971600" y="2636912"/>
            <a:ext cx="7200800" cy="923330"/>
          </a:xfrm>
          <a:prstGeom prst="rect">
            <a:avLst/>
          </a:prstGeom>
        </p:spPr>
        <p:txBody>
          <a:bodyPr wrap="square" numCol="1">
            <a:spAutoFit/>
          </a:bodyPr>
          <a:lstStyle/>
          <a:p>
            <a:pPr defTabSz="647700">
              <a:spcBef>
                <a:spcPct val="0"/>
              </a:spcBef>
              <a:tabLst>
                <a:tab pos="8256588" algn="r"/>
              </a:tabLst>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（１）現状認識</a:t>
            </a:r>
          </a:p>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（２）目標</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（３）行動指針</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1</a:t>
            </a:r>
          </a:p>
        </p:txBody>
      </p:sp>
    </p:spTree>
    <p:extLst>
      <p:ext uri="{BB962C8B-B14F-4D97-AF65-F5344CB8AC3E}">
        <p14:creationId xmlns:p14="http://schemas.microsoft.com/office/powerpoint/2010/main" val="42282097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53525" y="26935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（４）働き方改革</a:t>
            </a:r>
            <a:endParaRPr kumimoji="1" lang="ja-JP" altLang="en-US" sz="1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8" name="直線コネクタ 27"/>
          <p:cNvCxnSpPr/>
          <p:nvPr/>
        </p:nvCxnSpPr>
        <p:spPr>
          <a:xfrm>
            <a:off x="183873" y="68369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8" name="正方形/長方形 17"/>
          <p:cNvSpPr/>
          <p:nvPr/>
        </p:nvSpPr>
        <p:spPr>
          <a:xfrm>
            <a:off x="696941" y="2288191"/>
            <a:ext cx="8069643" cy="1860889"/>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lIns="360000" tIns="45071" rIns="90142" bIns="45071" rtlCol="0" anchor="ctr"/>
          <a:lstStyle/>
          <a:p>
            <a:pPr>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柔軟な働き方の実施</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・テレワーク（在宅勤務）の定着化</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・勤務時間の柔軟化</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組織風土改革</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・パソコン一斉シャットダウンシステムの運用を契機とした職員の意識改革　　</a:t>
            </a:r>
            <a:r>
              <a:rPr lang="ja-JP" altLang="en-US"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15" name="正方形/長方形 14"/>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37</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 name="正方形/長方形 11"/>
          <p:cNvSpPr/>
          <p:nvPr/>
        </p:nvSpPr>
        <p:spPr>
          <a:xfrm>
            <a:off x="494679" y="908719"/>
            <a:ext cx="8352796" cy="1125125"/>
          </a:xfrm>
          <a:prstGeom prst="rect">
            <a:avLst/>
          </a:prstGeom>
          <a:noFill/>
          <a:ln w="9525">
            <a:noFill/>
          </a:ln>
        </p:spPr>
        <p:txBody>
          <a:bodyPr wrap="square" lIns="91440" tIns="45720" rIns="91440" bIns="45720" numCol="1" rtlCol="0" anchor="ctr">
            <a:no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marL="174625" indent="-174625">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新型コロナウイルス感染症の感染拡大防止に向けた対応を踏まえつつ、新しい生活様式を実践するため、テレワークのさらなる推進など柔軟な働き方の実施や、パソコン一斉シャットダウンシステムの運用など</a:t>
            </a:r>
            <a:r>
              <a:rPr lang="zh-TW" altLang="en-US" sz="1600" dirty="0">
                <a:latin typeface="メイリオ" panose="020B0604030504040204" pitchFamily="50" charset="-128"/>
                <a:ea typeface="メイリオ" panose="020B0604030504040204" pitchFamily="50" charset="-128"/>
                <a:cs typeface="メイリオ" panose="020B0604030504040204" pitchFamily="50" charset="-128"/>
              </a:rPr>
              <a:t>組織風土改革</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に取り組み、働き方改革を着実に進めます。</a:t>
            </a:r>
            <a:endParaRPr lang="en-US" altLang="ja-JP" sz="1600" strike="sngStrike"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513381" y="2310691"/>
            <a:ext cx="2160240" cy="405045"/>
          </a:xfrm>
          <a:prstGeom prst="roundRect">
            <a:avLst>
              <a:gd name="adj" fmla="val 17557"/>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pPr algn="ctr"/>
            <a:r>
              <a:rPr kumimoji="1"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具体的な取組み</a:t>
            </a:r>
            <a:r>
              <a:rPr kumimoji="1"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203334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5"/>
          <p:cNvSpPr>
            <a:spLocks noChangeArrowheads="1"/>
          </p:cNvSpPr>
          <p:nvPr/>
        </p:nvSpPr>
        <p:spPr bwMode="auto">
          <a:xfrm>
            <a:off x="320358" y="1447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67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26670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24" name="Rectangle 18"/>
          <p:cNvSpPr>
            <a:spLocks noChangeArrowheads="1"/>
          </p:cNvSpPr>
          <p:nvPr/>
        </p:nvSpPr>
        <p:spPr bwMode="auto">
          <a:xfrm>
            <a:off x="320358" y="60192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13335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2" name="角丸四角形 11"/>
          <p:cNvSpPr/>
          <p:nvPr/>
        </p:nvSpPr>
        <p:spPr>
          <a:xfrm>
            <a:off x="229076" y="506127"/>
            <a:ext cx="8821395" cy="5894459"/>
          </a:xfrm>
          <a:prstGeom prst="roundRect">
            <a:avLst>
              <a:gd name="adj" fmla="val 4915"/>
            </a:avLst>
          </a:prstGeom>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p>
            <a:pPr>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noProof="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働き方改革　</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総務部 人事局 企画厚生課</a:t>
            </a:r>
            <a:r>
              <a:rPr lang="ja-JP" altLang="en-US" sz="1100" b="1"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スマートシティ戦略部 デジタル行政推進課</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zh-TW"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Rectangle 15"/>
          <p:cNvSpPr>
            <a:spLocks noChangeArrowheads="1"/>
          </p:cNvSpPr>
          <p:nvPr/>
        </p:nvSpPr>
        <p:spPr bwMode="auto">
          <a:xfrm>
            <a:off x="320358" y="1447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67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26670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4" name="Rectangle 18"/>
          <p:cNvSpPr>
            <a:spLocks noChangeArrowheads="1"/>
          </p:cNvSpPr>
          <p:nvPr/>
        </p:nvSpPr>
        <p:spPr bwMode="auto">
          <a:xfrm>
            <a:off x="320358" y="60192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13335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63" name="正方形/長方形 62"/>
          <p:cNvSpPr/>
          <p:nvPr/>
        </p:nvSpPr>
        <p:spPr>
          <a:xfrm>
            <a:off x="229076" y="7663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25</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32" name="角丸四角形 31"/>
          <p:cNvSpPr/>
          <p:nvPr/>
        </p:nvSpPr>
        <p:spPr>
          <a:xfrm>
            <a:off x="1184306" y="4554007"/>
            <a:ext cx="6931028" cy="346830"/>
          </a:xfrm>
          <a:prstGeom prst="roundRect">
            <a:avLst>
              <a:gd name="adj" fmla="val 0"/>
            </a:avLst>
          </a:prstGeom>
          <a:noFill/>
          <a:ln w="15875">
            <a:noFill/>
          </a:ln>
        </p:spPr>
        <p:style>
          <a:lnRef idx="2">
            <a:schemeClr val="accent1"/>
          </a:lnRef>
          <a:fillRef idx="1">
            <a:schemeClr val="lt1"/>
          </a:fillRef>
          <a:effectRef idx="0">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indent="-171450">
              <a:buFont typeface="Wingdings" panose="05000000000000000000" pitchFamily="2" charset="2"/>
              <a:buChar char="u"/>
            </a:pPr>
            <a:endParaRPr kumimoji="1" lang="ja-JP" altLang="en-US" sz="1200" u="sng" dirty="0">
              <a:solidFill>
                <a:schemeClr val="tx1"/>
              </a:solidFill>
              <a:latin typeface="メイリオ" panose="020B0604030504040204" pitchFamily="50" charset="-128"/>
              <a:ea typeface="メイリオ" panose="020B0604030504040204" pitchFamily="50" charset="-128"/>
            </a:endParaRPr>
          </a:p>
        </p:txBody>
      </p:sp>
      <p:sp>
        <p:nvSpPr>
          <p:cNvPr id="34" name="角丸四角形 33"/>
          <p:cNvSpPr/>
          <p:nvPr/>
        </p:nvSpPr>
        <p:spPr>
          <a:xfrm>
            <a:off x="1184306" y="2484109"/>
            <a:ext cx="5605261" cy="346830"/>
          </a:xfrm>
          <a:prstGeom prst="roundRect">
            <a:avLst>
              <a:gd name="adj" fmla="val 0"/>
            </a:avLst>
          </a:prstGeom>
          <a:noFill/>
          <a:ln w="15875">
            <a:noFill/>
          </a:ln>
        </p:spPr>
        <p:style>
          <a:lnRef idx="2">
            <a:schemeClr val="accent1"/>
          </a:lnRef>
          <a:fillRef idx="1">
            <a:schemeClr val="lt1"/>
          </a:fillRef>
          <a:effectRef idx="0">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indent="-171450">
              <a:buFont typeface="Wingdings" panose="05000000000000000000" pitchFamily="2" charset="2"/>
              <a:buChar char="u"/>
            </a:pPr>
            <a:endParaRPr kumimoji="1" lang="ja-JP" altLang="en-US" sz="1200" u="sng" dirty="0">
              <a:solidFill>
                <a:schemeClr val="tx1"/>
              </a:solidFill>
              <a:latin typeface="メイリオ" panose="020B0604030504040204" pitchFamily="50" charset="-128"/>
              <a:ea typeface="メイリオ" panose="020B0604030504040204" pitchFamily="50" charset="-128"/>
            </a:endParaRPr>
          </a:p>
        </p:txBody>
      </p:sp>
      <p:sp>
        <p:nvSpPr>
          <p:cNvPr id="57" name="テキスト ボックス 56"/>
          <p:cNvSpPr txBox="1"/>
          <p:nvPr/>
        </p:nvSpPr>
        <p:spPr>
          <a:xfrm>
            <a:off x="388599" y="1040513"/>
            <a:ext cx="2158176" cy="220946"/>
          </a:xfrm>
          <a:prstGeom prst="rect">
            <a:avLst/>
          </a:prstGeom>
          <a:noFill/>
          <a:ln>
            <a:noFill/>
          </a:ln>
        </p:spPr>
        <p:txBody>
          <a:bodyPr wrap="square" rtlCol="0">
            <a:noAutofit/>
          </a:bodyPr>
          <a:lstStyle/>
          <a:p>
            <a:pPr marL="261938" lvl="0" indent="-261938">
              <a:defRPr/>
            </a:pP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柔軟な働き方の実施</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37" name="テキスト ボックス 36"/>
          <p:cNvSpPr txBox="1"/>
          <p:nvPr/>
        </p:nvSpPr>
        <p:spPr>
          <a:xfrm>
            <a:off x="751803" y="1789573"/>
            <a:ext cx="8005662" cy="604312"/>
          </a:xfrm>
          <a:prstGeom prst="rect">
            <a:avLst/>
          </a:prstGeom>
          <a:noFill/>
          <a:ln>
            <a:noFill/>
          </a:ln>
        </p:spPr>
        <p:txBody>
          <a:bodyPr wrap="square" rtlCol="0">
            <a:no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ニューノーマル時代にふさわしい新しい生活様式を実践するため、テレワーク（在宅勤務）のさらなる定着化に向け、取組みを推進。　</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大かっこ 22"/>
          <p:cNvSpPr/>
          <p:nvPr/>
        </p:nvSpPr>
        <p:spPr>
          <a:xfrm>
            <a:off x="1049788" y="1981166"/>
            <a:ext cx="7635375" cy="1214305"/>
          </a:xfrm>
          <a:prstGeom prst="bracketPair">
            <a:avLst>
              <a:gd name="adj" fmla="val 9463"/>
            </a:avLst>
          </a:prstGeom>
          <a:ln>
            <a:noFill/>
          </a:ln>
        </p:spPr>
        <p:style>
          <a:lnRef idx="1">
            <a:schemeClr val="dk1"/>
          </a:lnRef>
          <a:fillRef idx="0">
            <a:schemeClr val="dk1"/>
          </a:fillRef>
          <a:effectRef idx="0">
            <a:schemeClr val="dk1"/>
          </a:effectRef>
          <a:fontRef idx="minor">
            <a:schemeClr val="tx1"/>
          </a:fontRef>
        </p:style>
        <p:txBody>
          <a:bodyPr rtlCol="0" anchor="t"/>
          <a:lstStyle/>
          <a:p>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ja-JP" altLang="en-US" sz="1200" dirty="0"/>
          </a:p>
        </p:txBody>
      </p:sp>
      <p:sp>
        <p:nvSpPr>
          <p:cNvPr id="4" name="大かっこ 3"/>
          <p:cNvSpPr/>
          <p:nvPr/>
        </p:nvSpPr>
        <p:spPr>
          <a:xfrm>
            <a:off x="1123545" y="4993192"/>
            <a:ext cx="7371538" cy="814245"/>
          </a:xfrm>
          <a:prstGeom prst="bracketPair">
            <a:avLst>
              <a:gd name="adj" fmla="val 12425"/>
            </a:avLst>
          </a:prstGeom>
          <a:ln>
            <a:noFill/>
          </a:ln>
        </p:spPr>
        <p:style>
          <a:lnRef idx="1">
            <a:schemeClr val="dk1"/>
          </a:lnRef>
          <a:fillRef idx="0">
            <a:schemeClr val="dk1"/>
          </a:fillRef>
          <a:effectRef idx="0">
            <a:schemeClr val="dk1"/>
          </a:effectRef>
          <a:fontRef idx="minor">
            <a:schemeClr val="tx1"/>
          </a:fontRef>
        </p:style>
        <p:txBody>
          <a:bodyPr rtlCol="0" anchor="ctr"/>
          <a:lstStyle/>
          <a:p>
            <a:endParaRPr kumimoji="1" lang="ja-JP" altLang="en-US" sz="1200" dirty="0"/>
          </a:p>
        </p:txBody>
      </p:sp>
      <p:sp>
        <p:nvSpPr>
          <p:cNvPr id="42" name="角丸四角形 41"/>
          <p:cNvSpPr/>
          <p:nvPr/>
        </p:nvSpPr>
        <p:spPr>
          <a:xfrm>
            <a:off x="849321" y="2638324"/>
            <a:ext cx="7908017" cy="3586201"/>
          </a:xfrm>
          <a:prstGeom prst="roundRect">
            <a:avLst>
              <a:gd name="adj" fmla="val 5637"/>
            </a:avLst>
          </a:prstGeom>
          <a:ln w="6350"/>
        </p:spPr>
        <p:style>
          <a:lnRef idx="2">
            <a:schemeClr val="accent1"/>
          </a:lnRef>
          <a:fillRef idx="1">
            <a:schemeClr val="lt1"/>
          </a:fillRef>
          <a:effectRef idx="0">
            <a:schemeClr val="accent1"/>
          </a:effectRef>
          <a:fontRef idx="minor">
            <a:schemeClr val="dk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43" name="角丸四角形 42"/>
          <p:cNvSpPr/>
          <p:nvPr/>
        </p:nvSpPr>
        <p:spPr>
          <a:xfrm>
            <a:off x="880270" y="2481630"/>
            <a:ext cx="1519891" cy="259220"/>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年度の取組み</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8" name="グループ化 7"/>
          <p:cNvGrpSpPr/>
          <p:nvPr/>
        </p:nvGrpSpPr>
        <p:grpSpPr>
          <a:xfrm>
            <a:off x="926595" y="3920758"/>
            <a:ext cx="3240360" cy="249466"/>
            <a:chOff x="1069937" y="2618946"/>
            <a:chExt cx="3240360" cy="249466"/>
          </a:xfrm>
        </p:grpSpPr>
        <p:sp>
          <p:nvSpPr>
            <p:cNvPr id="35" name="テキスト ボックス 34"/>
            <p:cNvSpPr txBox="1"/>
            <p:nvPr/>
          </p:nvSpPr>
          <p:spPr>
            <a:xfrm>
              <a:off x="1170838" y="2764727"/>
              <a:ext cx="2082645" cy="103685"/>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1069937" y="2618946"/>
              <a:ext cx="3240360" cy="2143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225"/>
                </a:spcBef>
              </a:pPr>
              <a:r>
                <a:rPr lang="ja-JP" altLang="en-US" sz="1100" b="1" dirty="0">
                  <a:solidFill>
                    <a:schemeClr val="tx1"/>
                  </a:solidFill>
                  <a:latin typeface="Meiryo UI" panose="020B0604030504040204" pitchFamily="50" charset="-128"/>
                  <a:ea typeface="Meiryo UI" panose="020B0604030504040204" pitchFamily="50" charset="-128"/>
                </a:rPr>
                <a:t>◆ 緊急テレワークシステムの運用</a:t>
              </a:r>
              <a:r>
                <a:rPr lang="ja-JP" altLang="en-US" sz="1100" dirty="0">
                  <a:solidFill>
                    <a:schemeClr val="tx1"/>
                  </a:solidFill>
                  <a:latin typeface="Meiryo UI" panose="020B0604030504040204" pitchFamily="50" charset="-128"/>
                  <a:ea typeface="Meiryo UI" panose="020B0604030504040204" pitchFamily="50" charset="-128"/>
                </a:rPr>
                <a:t>　　</a:t>
              </a:r>
            </a:p>
          </p:txBody>
        </p:sp>
      </p:grpSp>
      <p:sp>
        <p:nvSpPr>
          <p:cNvPr id="44" name="テキスト ボックス 43"/>
          <p:cNvSpPr txBox="1"/>
          <p:nvPr/>
        </p:nvSpPr>
        <p:spPr>
          <a:xfrm>
            <a:off x="579144" y="1469531"/>
            <a:ext cx="3287524" cy="238265"/>
          </a:xfrm>
          <a:prstGeom prst="rect">
            <a:avLst/>
          </a:prstGeom>
          <a:noFill/>
          <a:ln>
            <a:noFill/>
          </a:ln>
        </p:spPr>
        <p:txBody>
          <a:bodyPr wrap="square" rtlCol="0">
            <a:noAutofit/>
          </a:bodyPr>
          <a:lstStyle/>
          <a:p>
            <a:pPr marL="261938" lvl="0" indent="-261938">
              <a:defRPr/>
            </a:pP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■テレワーク（在宅勤務）の定着化</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正方形/長方形 54"/>
          <p:cNvSpPr/>
          <p:nvPr/>
        </p:nvSpPr>
        <p:spPr>
          <a:xfrm>
            <a:off x="1104322" y="5690446"/>
            <a:ext cx="6616268" cy="23435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225"/>
              </a:spcBef>
            </a:pPr>
            <a:r>
              <a:rPr lang="ja-JP" altLang="en-US" sz="1100" dirty="0">
                <a:solidFill>
                  <a:schemeClr val="tx1"/>
                </a:solidFill>
                <a:latin typeface="Meiryo UI" panose="020B0604030504040204" pitchFamily="50" charset="-128"/>
                <a:ea typeface="Meiryo UI" panose="020B0604030504040204" pitchFamily="50" charset="-128"/>
              </a:rPr>
              <a:t>全職員がいつでも庁外との</a:t>
            </a:r>
            <a:r>
              <a:rPr lang="en-US" altLang="ja-JP" sz="1100" dirty="0">
                <a:solidFill>
                  <a:schemeClr val="tx1"/>
                </a:solidFill>
                <a:latin typeface="Meiryo UI" panose="020B0604030504040204" pitchFamily="50" charset="-128"/>
                <a:ea typeface="Meiryo UI" panose="020B0604030504040204" pitchFamily="50" charset="-128"/>
              </a:rPr>
              <a:t>Web</a:t>
            </a:r>
            <a:r>
              <a:rPr lang="ja-JP" altLang="en-US" sz="1100" dirty="0">
                <a:solidFill>
                  <a:schemeClr val="tx1"/>
                </a:solidFill>
                <a:latin typeface="Meiryo UI" panose="020B0604030504040204" pitchFamily="50" charset="-128"/>
                <a:ea typeface="Meiryo UI" panose="020B0604030504040204" pitchFamily="50" charset="-128"/>
              </a:rPr>
              <a:t>会議が可能に。また、各種審議会などにおいて遠方からの</a:t>
            </a:r>
            <a:r>
              <a:rPr lang="en-US" altLang="ja-JP" sz="1100" dirty="0">
                <a:solidFill>
                  <a:schemeClr val="tx1"/>
                </a:solidFill>
                <a:latin typeface="Meiryo UI" panose="020B0604030504040204" pitchFamily="50" charset="-128"/>
                <a:ea typeface="Meiryo UI" panose="020B0604030504040204" pitchFamily="50" charset="-128"/>
              </a:rPr>
              <a:t>WEB</a:t>
            </a:r>
            <a:r>
              <a:rPr lang="ja-JP" altLang="en-US" sz="1100" dirty="0">
                <a:solidFill>
                  <a:schemeClr val="tx1"/>
                </a:solidFill>
                <a:latin typeface="Meiryo UI" panose="020B0604030504040204" pitchFamily="50" charset="-128"/>
                <a:ea typeface="Meiryo UI" panose="020B0604030504040204" pitchFamily="50" charset="-128"/>
              </a:rPr>
              <a:t>参加を実現。　　　　</a:t>
            </a:r>
          </a:p>
          <a:p>
            <a:pPr>
              <a:spcBef>
                <a:spcPts val="225"/>
              </a:spcBef>
            </a:pPr>
            <a:endParaRPr lang="ja-JP" altLang="en-US" sz="1100" dirty="0">
              <a:solidFill>
                <a:schemeClr val="tx1"/>
              </a:solidFill>
              <a:latin typeface="Meiryo UI" panose="020B0604030504040204" pitchFamily="50" charset="-128"/>
              <a:ea typeface="Meiryo UI" panose="020B0604030504040204" pitchFamily="50" charset="-128"/>
            </a:endParaRPr>
          </a:p>
        </p:txBody>
      </p:sp>
      <p:sp>
        <p:nvSpPr>
          <p:cNvPr id="58" name="正方形/長方形 57"/>
          <p:cNvSpPr/>
          <p:nvPr/>
        </p:nvSpPr>
        <p:spPr>
          <a:xfrm>
            <a:off x="1123545" y="4208690"/>
            <a:ext cx="6646881" cy="44426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225"/>
              </a:spcBef>
            </a:pPr>
            <a:r>
              <a:rPr lang="ja-JP" altLang="en-US" sz="1100" dirty="0">
                <a:solidFill>
                  <a:schemeClr val="tx1"/>
                </a:solidFill>
                <a:latin typeface="Meiryo UI" panose="020B0604030504040204" pitchFamily="50" charset="-128"/>
                <a:ea typeface="Meiryo UI" panose="020B0604030504040204" pitchFamily="50" charset="-128"/>
              </a:rPr>
              <a:t>クラウドサービスを利用して自宅の私物端末機から庁内ネットワークに接続し、庁内と同じような環境で一定</a:t>
            </a:r>
            <a:endParaRPr lang="en-US" altLang="ja-JP" sz="1100" dirty="0">
              <a:solidFill>
                <a:schemeClr val="tx1"/>
              </a:solidFill>
              <a:latin typeface="Meiryo UI" panose="020B0604030504040204" pitchFamily="50" charset="-128"/>
              <a:ea typeface="Meiryo UI" panose="020B0604030504040204" pitchFamily="50" charset="-128"/>
            </a:endParaRPr>
          </a:p>
          <a:p>
            <a:pPr>
              <a:spcBef>
                <a:spcPts val="225"/>
              </a:spcBef>
            </a:pPr>
            <a:r>
              <a:rPr lang="ja-JP" altLang="en-US" sz="1100" dirty="0">
                <a:solidFill>
                  <a:schemeClr val="tx1"/>
                </a:solidFill>
                <a:latin typeface="Meiryo UI" panose="020B0604030504040204" pitchFamily="50" charset="-128"/>
                <a:ea typeface="Meiryo UI" panose="020B0604030504040204" pitchFamily="50" charset="-128"/>
              </a:rPr>
              <a:t>範囲の業務ができるシステム。</a:t>
            </a:r>
          </a:p>
        </p:txBody>
      </p:sp>
      <p:sp>
        <p:nvSpPr>
          <p:cNvPr id="59" name="正方形/長方形 58"/>
          <p:cNvSpPr/>
          <p:nvPr/>
        </p:nvSpPr>
        <p:spPr>
          <a:xfrm>
            <a:off x="1336836" y="4652957"/>
            <a:ext cx="3564325" cy="30191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225"/>
              </a:spcBef>
            </a:pPr>
            <a:r>
              <a:rPr lang="ja-JP" altLang="en-US" sz="1100" b="1" dirty="0">
                <a:solidFill>
                  <a:schemeClr val="tx1"/>
                </a:solidFill>
                <a:latin typeface="Meiryo UI" panose="020B0604030504040204" pitchFamily="50" charset="-128"/>
                <a:ea typeface="Meiryo UI" panose="020B0604030504040204" pitchFamily="50" charset="-128"/>
              </a:rPr>
              <a:t>・ 利用登録数　約</a:t>
            </a:r>
            <a:r>
              <a:rPr lang="en-US" altLang="ja-JP" sz="1100" b="1" dirty="0">
                <a:solidFill>
                  <a:schemeClr val="tx1"/>
                </a:solidFill>
                <a:latin typeface="Meiryo UI" panose="020B0604030504040204" pitchFamily="50" charset="-128"/>
                <a:ea typeface="Meiryo UI" panose="020B0604030504040204" pitchFamily="50" charset="-128"/>
              </a:rPr>
              <a:t>5,600</a:t>
            </a:r>
            <a:r>
              <a:rPr lang="ja-JP" altLang="en-US" sz="1100" b="1" dirty="0">
                <a:solidFill>
                  <a:schemeClr val="tx1"/>
                </a:solidFill>
                <a:latin typeface="Meiryo UI" panose="020B0604030504040204" pitchFamily="50" charset="-128"/>
                <a:ea typeface="Meiryo UI" panose="020B0604030504040204" pitchFamily="50" charset="-128"/>
              </a:rPr>
              <a:t>人、一日最大約</a:t>
            </a:r>
            <a:r>
              <a:rPr lang="en-US" altLang="ja-JP" sz="1100" b="1" dirty="0">
                <a:solidFill>
                  <a:schemeClr val="tx1"/>
                </a:solidFill>
                <a:latin typeface="Meiryo UI" panose="020B0604030504040204" pitchFamily="50" charset="-128"/>
                <a:ea typeface="Meiryo UI" panose="020B0604030504040204" pitchFamily="50" charset="-128"/>
              </a:rPr>
              <a:t>900</a:t>
            </a:r>
            <a:r>
              <a:rPr lang="ja-JP" altLang="en-US" sz="1100" b="1" dirty="0">
                <a:solidFill>
                  <a:schemeClr val="tx1"/>
                </a:solidFill>
                <a:latin typeface="Meiryo UI" panose="020B0604030504040204" pitchFamily="50" charset="-128"/>
                <a:ea typeface="Meiryo UI" panose="020B0604030504040204" pitchFamily="50" charset="-128"/>
              </a:rPr>
              <a:t>人が利用</a:t>
            </a:r>
          </a:p>
        </p:txBody>
      </p:sp>
      <p:grpSp>
        <p:nvGrpSpPr>
          <p:cNvPr id="11" name="グループ化 10"/>
          <p:cNvGrpSpPr/>
          <p:nvPr/>
        </p:nvGrpSpPr>
        <p:grpSpPr>
          <a:xfrm>
            <a:off x="948793" y="5409220"/>
            <a:ext cx="3300840" cy="239470"/>
            <a:chOff x="1146261" y="4180827"/>
            <a:chExt cx="3300840" cy="239470"/>
          </a:xfrm>
        </p:grpSpPr>
        <p:sp>
          <p:nvSpPr>
            <p:cNvPr id="61" name="テキスト ボックス 60"/>
            <p:cNvSpPr txBox="1"/>
            <p:nvPr/>
          </p:nvSpPr>
          <p:spPr>
            <a:xfrm>
              <a:off x="1212166" y="4326038"/>
              <a:ext cx="3153913" cy="94259"/>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正方形/長方形 30"/>
            <p:cNvSpPr/>
            <p:nvPr/>
          </p:nvSpPr>
          <p:spPr>
            <a:xfrm>
              <a:off x="1146261" y="4180827"/>
              <a:ext cx="3300840" cy="22290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225"/>
                </a:spcBef>
              </a:pPr>
              <a:r>
                <a:rPr lang="ja-JP" altLang="en-US" sz="1100" b="1" dirty="0">
                  <a:solidFill>
                    <a:schemeClr val="tx1"/>
                  </a:solidFill>
                  <a:latin typeface="Meiryo UI" panose="020B0604030504040204" pitchFamily="50" charset="-128"/>
                  <a:ea typeface="Meiryo UI" panose="020B0604030504040204" pitchFamily="50" charset="-128"/>
                </a:rPr>
                <a:t>◆</a:t>
              </a:r>
              <a:r>
                <a:rPr lang="en-US" altLang="ja-JP" sz="1100" b="1" dirty="0">
                  <a:solidFill>
                    <a:schemeClr val="tx1"/>
                  </a:solidFill>
                  <a:latin typeface="Meiryo UI" panose="020B0604030504040204" pitchFamily="50" charset="-128"/>
                  <a:ea typeface="Meiryo UI" panose="020B0604030504040204" pitchFamily="50" charset="-128"/>
                </a:rPr>
                <a:t>WEB</a:t>
              </a:r>
              <a:r>
                <a:rPr lang="ja-JP" altLang="en-US" sz="1100" b="1" dirty="0">
                  <a:solidFill>
                    <a:schemeClr val="tx1"/>
                  </a:solidFill>
                  <a:latin typeface="Meiryo UI" panose="020B0604030504040204" pitchFamily="50" charset="-128"/>
                  <a:ea typeface="Meiryo UI" panose="020B0604030504040204" pitchFamily="50" charset="-128"/>
                </a:rPr>
                <a:t>会議システム「</a:t>
              </a:r>
              <a:r>
                <a:rPr lang="en-US" altLang="ja-JP" sz="1100" b="1" dirty="0">
                  <a:solidFill>
                    <a:schemeClr val="tx1"/>
                  </a:solidFill>
                  <a:latin typeface="Meiryo UI" panose="020B0604030504040204" pitchFamily="50" charset="-128"/>
                  <a:ea typeface="Meiryo UI" panose="020B0604030504040204" pitchFamily="50" charset="-128"/>
                </a:rPr>
                <a:t>Microsoft Teams</a:t>
              </a:r>
              <a:r>
                <a:rPr lang="ja-JP" altLang="en-US" sz="1100" b="1" dirty="0">
                  <a:solidFill>
                    <a:schemeClr val="tx1"/>
                  </a:solidFill>
                  <a:latin typeface="Meiryo UI" panose="020B0604030504040204" pitchFamily="50" charset="-128"/>
                  <a:ea typeface="Meiryo UI" panose="020B0604030504040204" pitchFamily="50" charset="-128"/>
                </a:rPr>
                <a:t>」の導入</a:t>
              </a:r>
            </a:p>
            <a:p>
              <a:pPr>
                <a:spcBef>
                  <a:spcPts val="225"/>
                </a:spcBef>
              </a:pPr>
              <a:r>
                <a:rPr lang="ja-JP" altLang="en-US" sz="1100" b="1" dirty="0">
                  <a:solidFill>
                    <a:schemeClr val="tx1"/>
                  </a:solidFill>
                  <a:latin typeface="Meiryo UI" panose="020B0604030504040204" pitchFamily="50" charset="-128"/>
                  <a:ea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rPr>
                <a:t>　　　</a:t>
              </a:r>
            </a:p>
          </p:txBody>
        </p:sp>
      </p:grpSp>
      <p:sp>
        <p:nvSpPr>
          <p:cNvPr id="62" name="正方形/長方形 61"/>
          <p:cNvSpPr/>
          <p:nvPr/>
        </p:nvSpPr>
        <p:spPr>
          <a:xfrm>
            <a:off x="1355176" y="5919999"/>
            <a:ext cx="6412179" cy="2832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225"/>
              </a:spcBef>
            </a:pPr>
            <a:r>
              <a:rPr lang="ja-JP" altLang="en-US" sz="1100" b="1" dirty="0">
                <a:solidFill>
                  <a:schemeClr val="tx1"/>
                </a:solidFill>
                <a:latin typeface="Meiryo UI" panose="020B0604030504040204" pitchFamily="50" charset="-128"/>
                <a:ea typeface="Meiryo UI" panose="020B0604030504040204" pitchFamily="50" charset="-128"/>
              </a:rPr>
              <a:t>・　平均接続数　約</a:t>
            </a:r>
            <a:r>
              <a:rPr lang="en-US" altLang="ja-JP" sz="1100" b="1" dirty="0">
                <a:solidFill>
                  <a:schemeClr val="tx1"/>
                </a:solidFill>
                <a:latin typeface="Meiryo UI" panose="020B0604030504040204" pitchFamily="50" charset="-128"/>
                <a:ea typeface="Meiryo UI" panose="020B0604030504040204" pitchFamily="50" charset="-128"/>
              </a:rPr>
              <a:t>5,300</a:t>
            </a:r>
            <a:r>
              <a:rPr lang="ja-JP" altLang="en-US" sz="1100" b="1" dirty="0">
                <a:solidFill>
                  <a:schemeClr val="tx1"/>
                </a:solidFill>
                <a:latin typeface="Meiryo UI" panose="020B0604030504040204" pitchFamily="50" charset="-128"/>
                <a:ea typeface="Meiryo UI" panose="020B0604030504040204" pitchFamily="50" charset="-128"/>
              </a:rPr>
              <a:t>接続</a:t>
            </a:r>
            <a:r>
              <a:rPr lang="en-US" altLang="ja-JP" sz="1100" b="1" dirty="0">
                <a:solidFill>
                  <a:schemeClr val="tx1"/>
                </a:solidFill>
                <a:latin typeface="Meiryo UI" panose="020B0604030504040204" pitchFamily="50" charset="-128"/>
                <a:ea typeface="Meiryo UI" panose="020B0604030504040204" pitchFamily="50" charset="-128"/>
              </a:rPr>
              <a:t>/</a:t>
            </a:r>
            <a:r>
              <a:rPr lang="ja-JP" altLang="en-US" sz="1100" b="1" dirty="0">
                <a:solidFill>
                  <a:schemeClr val="tx1"/>
                </a:solidFill>
                <a:latin typeface="Meiryo UI" panose="020B0604030504040204" pitchFamily="50" charset="-128"/>
                <a:ea typeface="Meiryo UI" panose="020B0604030504040204" pitchFamily="50" charset="-128"/>
              </a:rPr>
              <a:t>月　　</a:t>
            </a:r>
          </a:p>
        </p:txBody>
      </p:sp>
      <p:sp>
        <p:nvSpPr>
          <p:cNvPr id="65" name="正方形/長方形 64"/>
          <p:cNvSpPr/>
          <p:nvPr/>
        </p:nvSpPr>
        <p:spPr>
          <a:xfrm>
            <a:off x="8433306"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38</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0" name="正方形/長方形 39">
            <a:extLst>
              <a:ext uri="{FF2B5EF4-FFF2-40B4-BE49-F238E27FC236}">
                <a16:creationId xmlns:a16="http://schemas.microsoft.com/office/drawing/2014/main" id="{C42CC005-6911-4942-804A-3B77786E33DF}"/>
              </a:ext>
            </a:extLst>
          </p:cNvPr>
          <p:cNvSpPr/>
          <p:nvPr/>
        </p:nvSpPr>
        <p:spPr>
          <a:xfrm>
            <a:off x="1127135" y="2991193"/>
            <a:ext cx="7648827" cy="8705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lang="ja-JP" altLang="en-US" sz="1100" dirty="0">
                <a:solidFill>
                  <a:srgbClr val="FF0066"/>
                </a:solidFill>
                <a:latin typeface="Meiryo UI" panose="020B0604030504040204" pitchFamily="50" charset="-128"/>
                <a:ea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rPr>
              <a:t>・令和</a:t>
            </a:r>
            <a:r>
              <a:rPr lang="en-US" altLang="ja-JP" sz="1100" dirty="0">
                <a:solidFill>
                  <a:schemeClr val="tx1"/>
                </a:solidFill>
                <a:latin typeface="Meiryo UI" panose="020B0604030504040204" pitchFamily="50" charset="-128"/>
                <a:ea typeface="Meiryo UI" panose="020B0604030504040204" pitchFamily="50" charset="-128"/>
              </a:rPr>
              <a:t>3</a:t>
            </a:r>
            <a:r>
              <a:rPr lang="ja-JP" altLang="en-US" sz="1100" dirty="0">
                <a:solidFill>
                  <a:schemeClr val="tx1"/>
                </a:solidFill>
                <a:latin typeface="Meiryo UI" panose="020B0604030504040204" pitchFamily="50" charset="-128"/>
                <a:ea typeface="Meiryo UI" panose="020B0604030504040204" pitchFamily="50" charset="-128"/>
              </a:rPr>
              <a:t>年度、府庁内におけるテレワークの定着化のための提案・助言等をいただくため、</a:t>
            </a:r>
            <a:r>
              <a:rPr lang="en-US" altLang="ja-JP" sz="1100" dirty="0">
                <a:solidFill>
                  <a:schemeClr val="tx1"/>
                </a:solidFill>
                <a:latin typeface="Meiryo UI" panose="020B0604030504040204" pitchFamily="50" charset="-128"/>
                <a:ea typeface="Meiryo UI" panose="020B0604030504040204" pitchFamily="50" charset="-128"/>
              </a:rPr>
              <a:t>IT</a:t>
            </a:r>
            <a:r>
              <a:rPr lang="ja-JP" altLang="en-US" sz="1100" dirty="0" err="1">
                <a:solidFill>
                  <a:schemeClr val="tx1"/>
                </a:solidFill>
                <a:latin typeface="Meiryo UI" panose="020B0604030504040204" pitchFamily="50" charset="-128"/>
                <a:ea typeface="Meiryo UI" panose="020B0604030504040204" pitchFamily="50" charset="-128"/>
              </a:rPr>
              <a:t>に精</a:t>
            </a:r>
            <a:r>
              <a:rPr lang="ja-JP" altLang="en-US" sz="1100" dirty="0">
                <a:solidFill>
                  <a:schemeClr val="tx1"/>
                </a:solidFill>
                <a:latin typeface="Meiryo UI" panose="020B0604030504040204" pitchFamily="50" charset="-128"/>
                <a:ea typeface="Meiryo UI" panose="020B0604030504040204" pitchFamily="50" charset="-128"/>
              </a:rPr>
              <a:t>通した民間の人材</a:t>
            </a:r>
            <a:r>
              <a:rPr lang="en-US" altLang="ja-JP" sz="1100" dirty="0">
                <a:solidFill>
                  <a:schemeClr val="tx1"/>
                </a:solidFill>
                <a:latin typeface="Meiryo UI" panose="020B0604030504040204" pitchFamily="50" charset="-128"/>
                <a:ea typeface="Meiryo UI" panose="020B0604030504040204" pitchFamily="50" charset="-128"/>
              </a:rPr>
              <a:t>3</a:t>
            </a:r>
            <a:r>
              <a:rPr lang="ja-JP" altLang="en-US" sz="1100" dirty="0">
                <a:solidFill>
                  <a:schemeClr val="tx1"/>
                </a:solidFill>
                <a:latin typeface="Meiryo UI" panose="020B0604030504040204" pitchFamily="50" charset="-128"/>
                <a:ea typeface="Meiryo UI" panose="020B0604030504040204" pitchFamily="50" charset="-128"/>
              </a:rPr>
              <a:t>名を採用。</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・テレワーク定着化モデル所属に専用端末を配備するとともに、重点的にテレワークを実施。</a:t>
            </a:r>
          </a:p>
          <a:p>
            <a:r>
              <a:rPr lang="ja-JP" altLang="en-US" sz="1100" dirty="0">
                <a:solidFill>
                  <a:schemeClr val="tx1"/>
                </a:solidFill>
                <a:latin typeface="Meiryo UI" panose="020B0604030504040204" pitchFamily="50" charset="-128"/>
                <a:ea typeface="Meiryo UI" panose="020B0604030504040204" pitchFamily="50" charset="-128"/>
              </a:rPr>
              <a:t>　　⇒ 令和</a:t>
            </a:r>
            <a:r>
              <a:rPr lang="en-US" altLang="ja-JP" sz="1100" dirty="0">
                <a:solidFill>
                  <a:schemeClr val="tx1"/>
                </a:solidFill>
                <a:latin typeface="Meiryo UI" panose="020B0604030504040204" pitchFamily="50" charset="-128"/>
                <a:ea typeface="Meiryo UI" panose="020B0604030504040204" pitchFamily="50" charset="-128"/>
              </a:rPr>
              <a:t>3</a:t>
            </a:r>
            <a:r>
              <a:rPr lang="ja-JP" altLang="en-US" sz="1100" dirty="0">
                <a:solidFill>
                  <a:schemeClr val="tx1"/>
                </a:solidFill>
                <a:latin typeface="Meiryo UI" panose="020B0604030504040204" pitchFamily="50" charset="-128"/>
                <a:ea typeface="Meiryo UI" panose="020B0604030504040204" pitchFamily="50" charset="-128"/>
              </a:rPr>
              <a:t>年度内に、テレワーク定着化に向けたガイドラインを取りまとめ</a:t>
            </a: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46" name="正方形/長方形 45">
            <a:extLst>
              <a:ext uri="{FF2B5EF4-FFF2-40B4-BE49-F238E27FC236}">
                <a16:creationId xmlns:a16="http://schemas.microsoft.com/office/drawing/2014/main" id="{B5CC6D77-8F95-4290-A9AA-978D5E113631}"/>
              </a:ext>
            </a:extLst>
          </p:cNvPr>
          <p:cNvSpPr/>
          <p:nvPr/>
        </p:nvSpPr>
        <p:spPr>
          <a:xfrm>
            <a:off x="1331035" y="4833300"/>
            <a:ext cx="2506154" cy="2939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spcBef>
                <a:spcPts val="225"/>
              </a:spcBef>
            </a:pPr>
            <a:r>
              <a:rPr lang="ja-JP" altLang="en-US" sz="1100" b="1" dirty="0">
                <a:solidFill>
                  <a:schemeClr val="tx1"/>
                </a:solidFill>
                <a:latin typeface="Meiryo UI" panose="020B0604030504040204" pitchFamily="50" charset="-128"/>
                <a:ea typeface="Meiryo UI" panose="020B0604030504040204" pitchFamily="50" charset="-128"/>
              </a:rPr>
              <a:t>・ テレワーク実施率 </a:t>
            </a:r>
            <a:r>
              <a:rPr lang="en-US" altLang="ja-JP" sz="1100" b="1" dirty="0">
                <a:solidFill>
                  <a:schemeClr val="tx1"/>
                </a:solidFill>
                <a:latin typeface="Meiryo UI" panose="020B0604030504040204" pitchFamily="50" charset="-128"/>
                <a:ea typeface="Meiryo UI" panose="020B0604030504040204" pitchFamily="50" charset="-128"/>
              </a:rPr>
              <a:t>61.7</a:t>
            </a:r>
            <a:r>
              <a:rPr lang="ja-JP" altLang="en-US" sz="1100" b="1" dirty="0">
                <a:solidFill>
                  <a:schemeClr val="tx1"/>
                </a:solidFill>
                <a:latin typeface="Meiryo UI" panose="020B0604030504040204" pitchFamily="50" charset="-128"/>
                <a:ea typeface="Meiryo UI" panose="020B0604030504040204" pitchFamily="50" charset="-128"/>
              </a:rPr>
              <a:t>％</a:t>
            </a:r>
          </a:p>
        </p:txBody>
      </p:sp>
      <p:sp>
        <p:nvSpPr>
          <p:cNvPr id="47" name="正方形/長方形 46">
            <a:extLst>
              <a:ext uri="{FF2B5EF4-FFF2-40B4-BE49-F238E27FC236}">
                <a16:creationId xmlns:a16="http://schemas.microsoft.com/office/drawing/2014/main" id="{21A4077C-2AAD-4F6B-9207-B334922F8038}"/>
              </a:ext>
            </a:extLst>
          </p:cNvPr>
          <p:cNvSpPr/>
          <p:nvPr/>
        </p:nvSpPr>
        <p:spPr>
          <a:xfrm>
            <a:off x="3208532" y="4840749"/>
            <a:ext cx="3883748" cy="29844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spcBef>
                <a:spcPts val="225"/>
              </a:spcBef>
            </a:pPr>
            <a:r>
              <a:rPr lang="en-US" altLang="ja-JP" sz="600" dirty="0">
                <a:solidFill>
                  <a:schemeClr val="tx1"/>
                </a:solidFill>
                <a:latin typeface="Meiryo UI" panose="020B0604030504040204" pitchFamily="50" charset="-128"/>
                <a:ea typeface="Meiryo UI" panose="020B0604030504040204" pitchFamily="50" charset="-128"/>
              </a:rPr>
              <a:t>※</a:t>
            </a:r>
            <a:r>
              <a:rPr lang="ja-JP" altLang="en-US" sz="600" dirty="0">
                <a:solidFill>
                  <a:schemeClr val="tx1"/>
                </a:solidFill>
                <a:latin typeface="Meiryo UI" panose="020B0604030504040204" pitchFamily="50" charset="-128"/>
                <a:ea typeface="Meiryo UI" panose="020B0604030504040204" pitchFamily="50" charset="-128"/>
              </a:rPr>
              <a:t>職員の出勤抑制等の実施状況（</a:t>
            </a:r>
            <a:r>
              <a:rPr lang="en-US" altLang="ja-JP" sz="600" dirty="0">
                <a:solidFill>
                  <a:schemeClr val="tx1"/>
                </a:solidFill>
                <a:latin typeface="Meiryo UI" panose="020B0604030504040204" pitchFamily="50" charset="-128"/>
                <a:ea typeface="Meiryo UI" panose="020B0604030504040204" pitchFamily="50" charset="-128"/>
              </a:rPr>
              <a:t>R3.6</a:t>
            </a:r>
            <a:r>
              <a:rPr lang="ja-JP" altLang="en-US" sz="600" dirty="0">
                <a:solidFill>
                  <a:schemeClr val="tx1"/>
                </a:solidFill>
                <a:latin typeface="Meiryo UI" panose="020B0604030504040204" pitchFamily="50" charset="-128"/>
                <a:ea typeface="Meiryo UI" panose="020B0604030504040204" pitchFamily="50" charset="-128"/>
              </a:rPr>
              <a:t>の最大値）</a:t>
            </a:r>
            <a:endParaRPr lang="en-US" altLang="ja-JP" sz="600" dirty="0">
              <a:solidFill>
                <a:schemeClr val="tx1"/>
              </a:solidFill>
              <a:latin typeface="Meiryo UI" panose="020B0604030504040204" pitchFamily="50" charset="-128"/>
              <a:ea typeface="Meiryo UI" panose="020B0604030504040204" pitchFamily="50" charset="-128"/>
            </a:endParaRPr>
          </a:p>
          <a:p>
            <a:pPr>
              <a:spcBef>
                <a:spcPts val="225"/>
              </a:spcBef>
            </a:pPr>
            <a:r>
              <a:rPr lang="en-US" altLang="ja-JP" sz="600" dirty="0">
                <a:solidFill>
                  <a:schemeClr val="tx1"/>
                </a:solidFill>
                <a:latin typeface="Meiryo UI" panose="020B0604030504040204" pitchFamily="50" charset="-128"/>
                <a:ea typeface="Meiryo UI" panose="020B0604030504040204" pitchFamily="50" charset="-128"/>
              </a:rPr>
              <a:t>※</a:t>
            </a:r>
            <a:r>
              <a:rPr lang="ja-JP" altLang="en-US" sz="600" dirty="0">
                <a:solidFill>
                  <a:schemeClr val="tx1"/>
                </a:solidFill>
                <a:latin typeface="Meiryo UI" panose="020B0604030504040204" pitchFamily="50" charset="-128"/>
                <a:ea typeface="Meiryo UI" panose="020B0604030504040204" pitchFamily="50" charset="-128"/>
              </a:rPr>
              <a:t>新型コロナウイルス感染症対応及び行政機能維持のために出勤が必要となる職員を除く職員数で算出（約</a:t>
            </a:r>
            <a:r>
              <a:rPr lang="en-US" altLang="ja-JP" sz="600" dirty="0">
                <a:solidFill>
                  <a:schemeClr val="tx1"/>
                </a:solidFill>
                <a:latin typeface="Meiryo UI" panose="020B0604030504040204" pitchFamily="50" charset="-128"/>
                <a:ea typeface="Meiryo UI" panose="020B0604030504040204" pitchFamily="50" charset="-128"/>
              </a:rPr>
              <a:t>1,350</a:t>
            </a:r>
            <a:r>
              <a:rPr lang="ja-JP" altLang="en-US" sz="600" dirty="0">
                <a:solidFill>
                  <a:schemeClr val="tx1"/>
                </a:solidFill>
                <a:latin typeface="Meiryo UI" panose="020B0604030504040204" pitchFamily="50" charset="-128"/>
                <a:ea typeface="Meiryo UI" panose="020B0604030504040204" pitchFamily="50" charset="-128"/>
              </a:rPr>
              <a:t>人）</a:t>
            </a:r>
            <a:endParaRPr lang="en-US" altLang="ja-JP" sz="600" dirty="0">
              <a:solidFill>
                <a:schemeClr val="tx1"/>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9418" y="5288626"/>
            <a:ext cx="906665" cy="906665"/>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0137" y="3996702"/>
            <a:ext cx="1094036" cy="1094036"/>
          </a:xfrm>
          <a:prstGeom prst="rect">
            <a:avLst/>
          </a:prstGeom>
        </p:spPr>
      </p:pic>
      <p:grpSp>
        <p:nvGrpSpPr>
          <p:cNvPr id="36" name="グループ化 35"/>
          <p:cNvGrpSpPr/>
          <p:nvPr/>
        </p:nvGrpSpPr>
        <p:grpSpPr>
          <a:xfrm>
            <a:off x="958989" y="2785674"/>
            <a:ext cx="3121541" cy="238281"/>
            <a:chOff x="973781" y="2557934"/>
            <a:chExt cx="3121541" cy="238281"/>
          </a:xfrm>
        </p:grpSpPr>
        <p:sp>
          <p:nvSpPr>
            <p:cNvPr id="38" name="テキスト ボックス 37"/>
            <p:cNvSpPr txBox="1"/>
            <p:nvPr/>
          </p:nvSpPr>
          <p:spPr>
            <a:xfrm>
              <a:off x="1046121" y="2692530"/>
              <a:ext cx="3049201" cy="103685"/>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defRPr/>
              </a:pPr>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正方形/長方形 38"/>
            <p:cNvSpPr/>
            <p:nvPr/>
          </p:nvSpPr>
          <p:spPr>
            <a:xfrm>
              <a:off x="973781" y="2557934"/>
              <a:ext cx="2945782" cy="2143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225"/>
                </a:spcBef>
              </a:pPr>
              <a:r>
                <a:rPr lang="ja-JP" altLang="en-US" sz="1100" b="1" dirty="0">
                  <a:solidFill>
                    <a:schemeClr val="tx1"/>
                  </a:solidFill>
                  <a:latin typeface="Meiryo UI" panose="020B0604030504040204" pitchFamily="50" charset="-128"/>
                  <a:ea typeface="Meiryo UI" panose="020B0604030504040204" pitchFamily="50" charset="-128"/>
                </a:rPr>
                <a:t>◆ 「テレワーク定着化ガイドライン」の取りまとめ</a:t>
              </a:r>
              <a:endParaRPr lang="ja-JP" altLang="en-US" sz="1100" dirty="0">
                <a:solidFill>
                  <a:schemeClr val="tx1"/>
                </a:solidFill>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1127088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p:cNvSpPr/>
          <p:nvPr/>
        </p:nvSpPr>
        <p:spPr>
          <a:xfrm>
            <a:off x="205300" y="424823"/>
            <a:ext cx="8821395" cy="6100522"/>
          </a:xfrm>
          <a:prstGeom prst="roundRect">
            <a:avLst>
              <a:gd name="adj" fmla="val 4915"/>
            </a:avLst>
          </a:prstGeom>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Rectangle 15"/>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67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26670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24" name="Rectangle 18"/>
          <p:cNvSpPr>
            <a:spLocks noChangeArrowheads="1"/>
          </p:cNvSpPr>
          <p:nvPr/>
        </p:nvSpPr>
        <p:spPr bwMode="auto">
          <a:xfrm>
            <a:off x="26495" y="6836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13335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3" name="Rectangle 15"/>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67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26670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4" name="Rectangle 18"/>
          <p:cNvSpPr>
            <a:spLocks noChangeArrowheads="1"/>
          </p:cNvSpPr>
          <p:nvPr/>
        </p:nvSpPr>
        <p:spPr bwMode="auto">
          <a:xfrm>
            <a:off x="26495" y="6836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13335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63" name="正方形/長方形 62"/>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25</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32" name="角丸四角形 31"/>
          <p:cNvSpPr/>
          <p:nvPr/>
        </p:nvSpPr>
        <p:spPr>
          <a:xfrm>
            <a:off x="655585" y="2066767"/>
            <a:ext cx="6931028" cy="346830"/>
          </a:xfrm>
          <a:prstGeom prst="roundRect">
            <a:avLst>
              <a:gd name="adj" fmla="val 0"/>
            </a:avLst>
          </a:prstGeom>
          <a:noFill/>
          <a:ln w="15875">
            <a:noFill/>
          </a:ln>
        </p:spPr>
        <p:style>
          <a:lnRef idx="2">
            <a:schemeClr val="accent1"/>
          </a:lnRef>
          <a:fillRef idx="1">
            <a:schemeClr val="lt1"/>
          </a:fillRef>
          <a:effectRef idx="0">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indent="-171450">
              <a:buFont typeface="Wingdings" panose="05000000000000000000" pitchFamily="2" charset="2"/>
              <a:buChar char="u"/>
            </a:pPr>
            <a:endParaRPr kumimoji="1" lang="ja-JP" altLang="en-US" sz="1200" u="sng" dirty="0">
              <a:solidFill>
                <a:schemeClr val="tx1"/>
              </a:solidFill>
              <a:latin typeface="メイリオ" panose="020B0604030504040204" pitchFamily="50" charset="-128"/>
              <a:ea typeface="メイリオ" panose="020B0604030504040204" pitchFamily="50" charset="-128"/>
            </a:endParaRPr>
          </a:p>
        </p:txBody>
      </p:sp>
      <p:sp>
        <p:nvSpPr>
          <p:cNvPr id="34" name="角丸四角形 33"/>
          <p:cNvSpPr/>
          <p:nvPr/>
        </p:nvSpPr>
        <p:spPr>
          <a:xfrm>
            <a:off x="655585" y="1786344"/>
            <a:ext cx="5605261" cy="346830"/>
          </a:xfrm>
          <a:prstGeom prst="roundRect">
            <a:avLst>
              <a:gd name="adj" fmla="val 0"/>
            </a:avLst>
          </a:prstGeom>
          <a:noFill/>
          <a:ln w="15875">
            <a:noFill/>
          </a:ln>
        </p:spPr>
        <p:style>
          <a:lnRef idx="2">
            <a:schemeClr val="accent1"/>
          </a:lnRef>
          <a:fillRef idx="1">
            <a:schemeClr val="lt1"/>
          </a:fillRef>
          <a:effectRef idx="0">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indent="-171450">
              <a:buFont typeface="Wingdings" panose="05000000000000000000" pitchFamily="2" charset="2"/>
              <a:buChar char="u"/>
            </a:pPr>
            <a:endParaRPr kumimoji="1" lang="ja-JP" altLang="en-US" sz="1200" u="sng" dirty="0">
              <a:solidFill>
                <a:schemeClr val="tx1"/>
              </a:solidFill>
              <a:latin typeface="メイリオ" panose="020B0604030504040204" pitchFamily="50" charset="-128"/>
              <a:ea typeface="メイリオ" panose="020B0604030504040204" pitchFamily="50" charset="-128"/>
            </a:endParaRPr>
          </a:p>
        </p:txBody>
      </p:sp>
      <p:sp>
        <p:nvSpPr>
          <p:cNvPr id="23" name="大かっこ 22"/>
          <p:cNvSpPr/>
          <p:nvPr/>
        </p:nvSpPr>
        <p:spPr>
          <a:xfrm>
            <a:off x="535651" y="937685"/>
            <a:ext cx="7635375" cy="1214305"/>
          </a:xfrm>
          <a:prstGeom prst="bracketPair">
            <a:avLst>
              <a:gd name="adj" fmla="val 9463"/>
            </a:avLst>
          </a:prstGeom>
          <a:ln>
            <a:noFill/>
          </a:ln>
        </p:spPr>
        <p:style>
          <a:lnRef idx="1">
            <a:schemeClr val="dk1"/>
          </a:lnRef>
          <a:fillRef idx="0">
            <a:schemeClr val="dk1"/>
          </a:fillRef>
          <a:effectRef idx="0">
            <a:schemeClr val="dk1"/>
          </a:effectRef>
          <a:fontRef idx="minor">
            <a:schemeClr val="tx1"/>
          </a:fontRef>
        </p:style>
        <p:txBody>
          <a:bodyPr rtlCol="0" anchor="t"/>
          <a:lstStyle/>
          <a:p>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ja-JP" altLang="en-US" sz="1200" dirty="0"/>
          </a:p>
        </p:txBody>
      </p:sp>
      <p:sp>
        <p:nvSpPr>
          <p:cNvPr id="3" name="正方形/長方形 2"/>
          <p:cNvSpPr/>
          <p:nvPr/>
        </p:nvSpPr>
        <p:spPr>
          <a:xfrm>
            <a:off x="236598" y="458670"/>
            <a:ext cx="7845791" cy="523220"/>
          </a:xfrm>
          <a:prstGeom prst="rect">
            <a:avLst/>
          </a:prstGeom>
        </p:spPr>
        <p:txBody>
          <a:bodyPr wrap="square">
            <a:spAutoFit/>
          </a:bodyPr>
          <a:lstStyle/>
          <a:p>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◆働き方改革（つづき） </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総務部 人事局 企画厚生課</a:t>
            </a:r>
            <a:r>
              <a:rPr lang="ja-JP" altLang="en-US" sz="1100" b="1"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スマートシティ戦略部 デジタル行政推進課</a:t>
            </a:r>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zh-TW" sz="1100" b="1"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100" dirty="0"/>
          </a:p>
        </p:txBody>
      </p:sp>
      <p:sp>
        <p:nvSpPr>
          <p:cNvPr id="25" name="正方形/長方形 24"/>
          <p:cNvSpPr/>
          <p:nvPr/>
        </p:nvSpPr>
        <p:spPr>
          <a:xfrm>
            <a:off x="385758" y="3754416"/>
            <a:ext cx="1620957" cy="307777"/>
          </a:xfrm>
          <a:prstGeom prst="rect">
            <a:avLst/>
          </a:prstGeom>
        </p:spPr>
        <p:txBody>
          <a:bodyPr wrap="none">
            <a:spAutoFit/>
          </a:bodyPr>
          <a:lstStyle/>
          <a:p>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組織風土改革</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p>
        </p:txBody>
      </p:sp>
      <p:sp>
        <p:nvSpPr>
          <p:cNvPr id="30" name="テキスト ボックス 29"/>
          <p:cNvSpPr txBox="1"/>
          <p:nvPr/>
        </p:nvSpPr>
        <p:spPr>
          <a:xfrm>
            <a:off x="535569" y="1145560"/>
            <a:ext cx="4705138" cy="239988"/>
          </a:xfrm>
          <a:prstGeom prst="rect">
            <a:avLst/>
          </a:prstGeom>
          <a:noFill/>
          <a:ln>
            <a:noFill/>
          </a:ln>
        </p:spPr>
        <p:txBody>
          <a:bodyPr wrap="square" rtlCol="0">
            <a:noAutofit/>
          </a:bodyPr>
          <a:lstStyle/>
          <a:p>
            <a:pPr marL="261938" lvl="0" indent="-261938">
              <a:defRPr/>
            </a:pP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■勤務時間の柔軟化</a:t>
            </a:r>
            <a:endParaRPr lang="en-US" altLang="ja-JP" sz="1050" b="1" strike="sngStrike"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テキスト ボックス 34"/>
          <p:cNvSpPr txBox="1"/>
          <p:nvPr/>
        </p:nvSpPr>
        <p:spPr>
          <a:xfrm>
            <a:off x="730902" y="1396509"/>
            <a:ext cx="7928448" cy="394777"/>
          </a:xfrm>
          <a:prstGeom prst="rect">
            <a:avLst/>
          </a:prstGeom>
          <a:noFill/>
          <a:ln>
            <a:noFill/>
          </a:ln>
        </p:spPr>
        <p:txBody>
          <a:bodyPr wrap="square" rtlCol="0">
            <a:no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新型コロナウイルス感染症の感染拡大防止に向け、通勤時の混雑を緩和するため設定した時差出勤について引き続き実施するなど、柔軟な働き方の浸透を図る。</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テキスト ボックス 47"/>
          <p:cNvSpPr txBox="1"/>
          <p:nvPr/>
        </p:nvSpPr>
        <p:spPr>
          <a:xfrm>
            <a:off x="385758" y="873176"/>
            <a:ext cx="3295324" cy="273947"/>
          </a:xfrm>
          <a:prstGeom prst="rect">
            <a:avLst/>
          </a:prstGeom>
          <a:noFill/>
          <a:ln>
            <a:noFill/>
          </a:ln>
        </p:spPr>
        <p:txBody>
          <a:bodyPr wrap="square" rtlCol="0">
            <a:noAutofit/>
          </a:bodyPr>
          <a:lstStyle/>
          <a:p>
            <a:pPr marL="261938" lvl="0" indent="-261938">
              <a:defRPr/>
            </a:pP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柔軟な働き方の実施</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（つづき）</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テキスト ボックス 48"/>
          <p:cNvSpPr txBox="1"/>
          <p:nvPr/>
        </p:nvSpPr>
        <p:spPr>
          <a:xfrm>
            <a:off x="986998" y="4901866"/>
            <a:ext cx="7474803" cy="491169"/>
          </a:xfrm>
          <a:prstGeom prst="rect">
            <a:avLst/>
          </a:prstGeom>
          <a:noFill/>
          <a:ln>
            <a:noFill/>
          </a:ln>
        </p:spPr>
        <p:txBody>
          <a:bodyPr wrap="square" rtlCol="0">
            <a:noAutofit/>
          </a:bodyPr>
          <a:lstStyle/>
          <a:p>
            <a:endParaRPr lang="en-US" altLang="ja-JP" sz="1000" spc="-7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テキスト ボックス 49"/>
          <p:cNvSpPr txBox="1"/>
          <p:nvPr/>
        </p:nvSpPr>
        <p:spPr>
          <a:xfrm>
            <a:off x="579291" y="4032864"/>
            <a:ext cx="7383026" cy="252990"/>
          </a:xfrm>
          <a:prstGeom prst="rect">
            <a:avLst/>
          </a:prstGeom>
          <a:noFill/>
          <a:ln>
            <a:noFill/>
          </a:ln>
        </p:spPr>
        <p:txBody>
          <a:bodyPr wrap="square" rtlCol="0">
            <a:noAutofit/>
          </a:bodyPr>
          <a:lstStyle/>
          <a:p>
            <a:r>
              <a:rPr lang="ja-JP" altLang="en-US" sz="1400" b="1" spc="-70" dirty="0">
                <a:latin typeface="メイリオ" panose="020B0604030504040204" pitchFamily="50" charset="-128"/>
                <a:ea typeface="メイリオ" panose="020B0604030504040204" pitchFamily="50" charset="-128"/>
                <a:cs typeface="メイリオ" panose="020B0604030504040204" pitchFamily="50" charset="-128"/>
              </a:rPr>
              <a:t>■パソコン一斉シャットダウンシステムの運用を契機とした職員の意識改革</a:t>
            </a:r>
            <a:endParaRPr lang="en-US" altLang="ja-JP" sz="1400" b="1" spc="-7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角丸四角形 44"/>
          <p:cNvSpPr/>
          <p:nvPr/>
        </p:nvSpPr>
        <p:spPr>
          <a:xfrm>
            <a:off x="885981" y="1938888"/>
            <a:ext cx="8023132" cy="1644716"/>
          </a:xfrm>
          <a:prstGeom prst="roundRect">
            <a:avLst>
              <a:gd name="adj" fmla="val 9901"/>
            </a:avLst>
          </a:prstGeom>
          <a:noFill/>
          <a:ln w="6350"/>
        </p:spPr>
        <p:style>
          <a:lnRef idx="2">
            <a:schemeClr val="accent1"/>
          </a:lnRef>
          <a:fillRef idx="1">
            <a:schemeClr val="lt1"/>
          </a:fillRef>
          <a:effectRef idx="0">
            <a:schemeClr val="accent1"/>
          </a:effectRef>
          <a:fontRef idx="minor">
            <a:schemeClr val="dk1"/>
          </a:fontRef>
        </p:style>
        <p:txBody>
          <a:bodyPr lIns="36000" rIns="36000" rtlCol="0" anchor="ctr"/>
          <a:lstStyle/>
          <a:p>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p>
        </p:txBody>
      </p:sp>
      <p:sp>
        <p:nvSpPr>
          <p:cNvPr id="51" name="角丸四角形 50"/>
          <p:cNvSpPr/>
          <p:nvPr/>
        </p:nvSpPr>
        <p:spPr>
          <a:xfrm>
            <a:off x="885981" y="4888021"/>
            <a:ext cx="8023133" cy="1511308"/>
          </a:xfrm>
          <a:prstGeom prst="roundRect">
            <a:avLst>
              <a:gd name="adj" fmla="val 9901"/>
            </a:avLst>
          </a:prstGeom>
          <a:noFill/>
          <a:ln w="6350"/>
        </p:spPr>
        <p:style>
          <a:lnRef idx="2">
            <a:schemeClr val="accent1"/>
          </a:lnRef>
          <a:fillRef idx="1">
            <a:schemeClr val="lt1"/>
          </a:fillRef>
          <a:effectRef idx="0">
            <a:schemeClr val="accent1"/>
          </a:effectRef>
          <a:fontRef idx="minor">
            <a:schemeClr val="dk1"/>
          </a:fontRef>
        </p:style>
        <p:txBody>
          <a:bodyPr lIns="36000" rIns="36000" rtlCol="0" anchor="ctr"/>
          <a:lstStyle/>
          <a:p>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47" name="角丸四角形 46"/>
          <p:cNvSpPr/>
          <p:nvPr/>
        </p:nvSpPr>
        <p:spPr>
          <a:xfrm>
            <a:off x="958864" y="1869109"/>
            <a:ext cx="1504557" cy="235499"/>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年度の取組み</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角丸四角形 51"/>
          <p:cNvSpPr/>
          <p:nvPr/>
        </p:nvSpPr>
        <p:spPr>
          <a:xfrm>
            <a:off x="986126" y="4780836"/>
            <a:ext cx="1469832" cy="239658"/>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年度の取組み</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テキスト ボックス 40"/>
          <p:cNvSpPr txBox="1"/>
          <p:nvPr/>
        </p:nvSpPr>
        <p:spPr>
          <a:xfrm>
            <a:off x="1265215" y="2549552"/>
            <a:ext cx="5289973" cy="1154150"/>
          </a:xfrm>
          <a:prstGeom prst="rect">
            <a:avLst/>
          </a:prstGeom>
          <a:noFill/>
          <a:ln>
            <a:noFill/>
          </a:ln>
        </p:spPr>
        <p:txBody>
          <a:bodyPr wrap="square" rtlCol="0">
            <a:noAutofit/>
          </a:bodyPr>
          <a:lstStyle/>
          <a:p>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対象職員</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知事部局及び行政委員会事務局の全職員（教育庁及び議会事務局を含む）</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手続き</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職員の申告に基づき、所属長が承認            　</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単位時間</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原則</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4</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週（</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4</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週間で</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155</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時間の勤務時間を割り振る）</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コアタイム</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10</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時～</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15</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時　　</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フレキシブルタイム</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7</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時～</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22</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時</a:t>
            </a:r>
          </a:p>
          <a:p>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その他</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育児・介護等の要件のある職員は、週休</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3</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日も可能</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42" name="テキスト ボックス 41"/>
          <p:cNvSpPr txBox="1"/>
          <p:nvPr/>
        </p:nvSpPr>
        <p:spPr>
          <a:xfrm>
            <a:off x="1317134" y="5581417"/>
            <a:ext cx="4339067" cy="702025"/>
          </a:xfrm>
          <a:prstGeom prst="rect">
            <a:avLst/>
          </a:prstGeom>
          <a:noFill/>
          <a:ln>
            <a:noFill/>
          </a:ln>
        </p:spPr>
        <p:txBody>
          <a:bodyPr wrap="square" rtlCol="0">
            <a:noAutofit/>
          </a:bodyPr>
          <a:lstStyle/>
          <a:p>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対象職員</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管理職以外の全職員（府立学校及び警察を除く）</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内容</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原則、勤務時間終了</a:t>
            </a: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40</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分後に職員端末を自動的にシャットダウン</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（時間外勤務申請（承認）により事前解除可能）           　</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39" name="テキスト ボックス 2"/>
          <p:cNvSpPr txBox="1">
            <a:spLocks noChangeArrowheads="1"/>
          </p:cNvSpPr>
          <p:nvPr/>
        </p:nvSpPr>
        <p:spPr bwMode="auto">
          <a:xfrm>
            <a:off x="3126110" y="3067768"/>
            <a:ext cx="1818648" cy="257369"/>
          </a:xfrm>
          <a:prstGeom prst="rect">
            <a:avLst/>
          </a:prstGeom>
          <a:noFill/>
          <a:ln w="6350">
            <a:noFill/>
            <a:prstDash val="sysDash"/>
            <a:miter lim="800000"/>
            <a:headEnd/>
            <a:tailEnd/>
          </a:ln>
        </p:spPr>
        <p:txBody>
          <a:bodyPr rot="0" vert="horz" wrap="square" lIns="36000" tIns="36000" rIns="36000" bIns="36000" anchor="t" anchorCtr="0">
            <a:spAutoFit/>
          </a:bodyPr>
          <a:lstStyle/>
          <a:p>
            <a:pPr algn="just">
              <a:spcAft>
                <a:spcPts val="0"/>
              </a:spcAft>
            </a:pPr>
            <a:r>
              <a:rPr lang="ja-JP" sz="6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600" kern="100" dirty="0">
                <a:latin typeface="Meiryo UI" panose="020B0604030504040204" pitchFamily="50" charset="-128"/>
                <a:ea typeface="Meiryo UI" panose="020B0604030504040204" pitchFamily="50" charset="-128"/>
                <a:cs typeface="Times New Roman" panose="02020603050405020304" pitchFamily="18" charset="0"/>
              </a:rPr>
              <a:t>勤務時間は、最短：</a:t>
            </a:r>
            <a:r>
              <a:rPr lang="en-US" altLang="ja-JP" sz="600" kern="100" dirty="0">
                <a:latin typeface="Meiryo UI" panose="020B0604030504040204" pitchFamily="50" charset="-128"/>
                <a:ea typeface="Meiryo UI" panose="020B0604030504040204" pitchFamily="50" charset="-128"/>
                <a:cs typeface="Times New Roman" panose="02020603050405020304" pitchFamily="18" charset="0"/>
              </a:rPr>
              <a:t>4</a:t>
            </a:r>
            <a:r>
              <a:rPr lang="ja-JP" altLang="en-US" sz="600" kern="100" dirty="0">
                <a:latin typeface="Meiryo UI" panose="020B0604030504040204" pitchFamily="50" charset="-128"/>
                <a:ea typeface="Meiryo UI" panose="020B0604030504040204" pitchFamily="50" charset="-128"/>
                <a:cs typeface="Times New Roman" panose="02020603050405020304" pitchFamily="18" charset="0"/>
              </a:rPr>
              <a:t>時間</a:t>
            </a:r>
            <a:r>
              <a:rPr lang="en-US" altLang="ja-JP" sz="600" kern="100" dirty="0">
                <a:latin typeface="Meiryo UI" panose="020B0604030504040204" pitchFamily="50" charset="-128"/>
                <a:ea typeface="Meiryo UI" panose="020B0604030504040204" pitchFamily="50" charset="-128"/>
                <a:cs typeface="Times New Roman" panose="02020603050405020304" pitchFamily="18" charset="0"/>
              </a:rPr>
              <a:t>15</a:t>
            </a:r>
            <a:r>
              <a:rPr lang="ja-JP" altLang="en-US" sz="600" kern="100" dirty="0">
                <a:latin typeface="Meiryo UI" panose="020B0604030504040204" pitchFamily="50" charset="-128"/>
                <a:ea typeface="Meiryo UI" panose="020B0604030504040204" pitchFamily="50" charset="-128"/>
                <a:cs typeface="Times New Roman" panose="02020603050405020304" pitchFamily="18" charset="0"/>
              </a:rPr>
              <a:t>分（休憩</a:t>
            </a:r>
            <a:r>
              <a:rPr lang="en-US" altLang="ja-JP" sz="600" kern="100" dirty="0">
                <a:latin typeface="Meiryo UI" panose="020B0604030504040204" pitchFamily="50" charset="-128"/>
                <a:ea typeface="Meiryo UI" panose="020B0604030504040204" pitchFamily="50" charset="-128"/>
                <a:cs typeface="Times New Roman" panose="02020603050405020304" pitchFamily="18" charset="0"/>
              </a:rPr>
              <a:t>45</a:t>
            </a:r>
            <a:r>
              <a:rPr lang="ja-JP" altLang="en-US" sz="600" kern="100" dirty="0">
                <a:latin typeface="Meiryo UI" panose="020B0604030504040204" pitchFamily="50" charset="-128"/>
                <a:ea typeface="Meiryo UI" panose="020B0604030504040204" pitchFamily="50" charset="-128"/>
                <a:cs typeface="Times New Roman" panose="02020603050405020304" pitchFamily="18" charset="0"/>
              </a:rPr>
              <a:t>分を除く）、</a:t>
            </a:r>
            <a:endParaRPr lang="en-US" altLang="ja-JP" sz="6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600"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6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600" kern="100" dirty="0">
                <a:latin typeface="Meiryo UI" panose="020B0604030504040204" pitchFamily="50" charset="-128"/>
                <a:ea typeface="Meiryo UI" panose="020B0604030504040204" pitchFamily="50" charset="-128"/>
                <a:cs typeface="Times New Roman" panose="02020603050405020304" pitchFamily="18" charset="0"/>
              </a:rPr>
              <a:t>最長：</a:t>
            </a:r>
            <a:r>
              <a:rPr lang="en-US" altLang="ja-JP" sz="600" kern="100" dirty="0">
                <a:latin typeface="Meiryo UI" panose="020B0604030504040204" pitchFamily="50" charset="-128"/>
                <a:ea typeface="Meiryo UI" panose="020B0604030504040204" pitchFamily="50" charset="-128"/>
                <a:cs typeface="Times New Roman" panose="02020603050405020304" pitchFamily="18" charset="0"/>
              </a:rPr>
              <a:t>12</a:t>
            </a:r>
            <a:r>
              <a:rPr lang="ja-JP" altLang="en-US" sz="600" kern="100" dirty="0">
                <a:latin typeface="Meiryo UI" panose="020B0604030504040204" pitchFamily="50" charset="-128"/>
                <a:ea typeface="Meiryo UI" panose="020B0604030504040204" pitchFamily="50" charset="-128"/>
                <a:cs typeface="Times New Roman" panose="02020603050405020304" pitchFamily="18" charset="0"/>
              </a:rPr>
              <a:t>時間（休憩</a:t>
            </a:r>
            <a:r>
              <a:rPr lang="en-US" altLang="ja-JP" sz="600" kern="100" dirty="0">
                <a:latin typeface="Meiryo UI" panose="020B0604030504040204" pitchFamily="50" charset="-128"/>
                <a:ea typeface="Meiryo UI" panose="020B0604030504040204" pitchFamily="50" charset="-128"/>
                <a:cs typeface="Times New Roman" panose="02020603050405020304" pitchFamily="18" charset="0"/>
              </a:rPr>
              <a:t>1</a:t>
            </a:r>
            <a:r>
              <a:rPr lang="ja-JP" altLang="en-US" sz="600" kern="100" dirty="0">
                <a:latin typeface="Meiryo UI" panose="020B0604030504040204" pitchFamily="50" charset="-128"/>
                <a:ea typeface="Meiryo UI" panose="020B0604030504040204" pitchFamily="50" charset="-128"/>
                <a:cs typeface="Times New Roman" panose="02020603050405020304" pitchFamily="18" charset="0"/>
              </a:rPr>
              <a:t>時間を除く）</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4" name="図 3"/>
          <p:cNvPicPr>
            <a:picLocks noChangeAspect="1"/>
          </p:cNvPicPr>
          <p:nvPr/>
        </p:nvPicPr>
        <p:blipFill>
          <a:blip r:embed="rId2"/>
          <a:stretch>
            <a:fillRect/>
          </a:stretch>
        </p:blipFill>
        <p:spPr>
          <a:xfrm>
            <a:off x="6184105" y="5206043"/>
            <a:ext cx="2680619" cy="1046586"/>
          </a:xfrm>
          <a:prstGeom prst="rect">
            <a:avLst/>
          </a:prstGeom>
        </p:spPr>
      </p:pic>
      <p:sp>
        <p:nvSpPr>
          <p:cNvPr id="38" name="テキスト ボックス 37"/>
          <p:cNvSpPr txBox="1"/>
          <p:nvPr/>
        </p:nvSpPr>
        <p:spPr>
          <a:xfrm>
            <a:off x="6162992" y="6177727"/>
            <a:ext cx="2694219" cy="223661"/>
          </a:xfrm>
          <a:prstGeom prst="rect">
            <a:avLst/>
          </a:prstGeom>
          <a:noFill/>
          <a:ln>
            <a:noFill/>
          </a:ln>
        </p:spPr>
        <p:txBody>
          <a:bodyPr wrap="square" rtlCol="0">
            <a:noAutofit/>
          </a:bodyPr>
          <a:lstStyle/>
          <a:p>
            <a:r>
              <a:rPr lang="ja-JP" altLang="en-US" sz="600" dirty="0">
                <a:latin typeface="Meiryo UI" panose="020B0604030504040204" pitchFamily="50" charset="-128"/>
                <a:ea typeface="Meiryo UI" panose="020B0604030504040204" pitchFamily="50" charset="-128"/>
                <a:cs typeface="メイリオ" panose="020B0604030504040204" pitchFamily="50" charset="-128"/>
              </a:rPr>
              <a:t>＜勤務時間が</a:t>
            </a:r>
            <a:r>
              <a:rPr lang="en-US" altLang="ja-JP" sz="600" dirty="0">
                <a:latin typeface="Meiryo UI" panose="020B0604030504040204" pitchFamily="50" charset="-128"/>
                <a:ea typeface="Meiryo UI" panose="020B0604030504040204" pitchFamily="50" charset="-128"/>
                <a:cs typeface="メイリオ" panose="020B0604030504040204" pitchFamily="50" charset="-128"/>
              </a:rPr>
              <a:t>9:30</a:t>
            </a:r>
            <a:r>
              <a:rPr lang="ja-JP" altLang="en-US" sz="600" dirty="0">
                <a:latin typeface="Meiryo UI" panose="020B0604030504040204" pitchFamily="50" charset="-128"/>
                <a:ea typeface="Meiryo UI" panose="020B0604030504040204" pitchFamily="50" charset="-128"/>
                <a:cs typeface="メイリオ" panose="020B0604030504040204" pitchFamily="50" charset="-128"/>
              </a:rPr>
              <a:t>～</a:t>
            </a:r>
            <a:r>
              <a:rPr lang="en-US" altLang="ja-JP" sz="600" dirty="0">
                <a:latin typeface="Meiryo UI" panose="020B0604030504040204" pitchFamily="50" charset="-128"/>
                <a:ea typeface="Meiryo UI" panose="020B0604030504040204" pitchFamily="50" charset="-128"/>
                <a:cs typeface="メイリオ" panose="020B0604030504040204" pitchFamily="50" charset="-128"/>
              </a:rPr>
              <a:t>18:00</a:t>
            </a:r>
            <a:r>
              <a:rPr lang="ja-JP" altLang="en-US" sz="600" dirty="0">
                <a:latin typeface="Meiryo UI" panose="020B0604030504040204" pitchFamily="50" charset="-128"/>
                <a:ea typeface="Meiryo UI" panose="020B0604030504040204" pitchFamily="50" charset="-128"/>
                <a:cs typeface="メイリオ" panose="020B0604030504040204" pitchFamily="50" charset="-128"/>
              </a:rPr>
              <a:t>の職員が、</a:t>
            </a:r>
            <a:r>
              <a:rPr lang="en-US" altLang="ja-JP" sz="600" dirty="0">
                <a:latin typeface="Meiryo UI" panose="020B0604030504040204" pitchFamily="50" charset="-128"/>
                <a:ea typeface="Meiryo UI" panose="020B0604030504040204" pitchFamily="50" charset="-128"/>
                <a:cs typeface="メイリオ" panose="020B0604030504040204" pitchFamily="50" charset="-128"/>
              </a:rPr>
              <a:t>21:00</a:t>
            </a:r>
            <a:r>
              <a:rPr lang="ja-JP" altLang="en-US" sz="600" dirty="0" err="1">
                <a:latin typeface="Meiryo UI" panose="020B0604030504040204" pitchFamily="50" charset="-128"/>
                <a:ea typeface="Meiryo UI" panose="020B0604030504040204" pitchFamily="50" charset="-128"/>
                <a:cs typeface="メイリオ" panose="020B0604030504040204" pitchFamily="50" charset="-128"/>
              </a:rPr>
              <a:t>まで</a:t>
            </a:r>
            <a:r>
              <a:rPr lang="ja-JP" altLang="en-US" sz="600" dirty="0">
                <a:latin typeface="Meiryo UI" panose="020B0604030504040204" pitchFamily="50" charset="-128"/>
                <a:ea typeface="Meiryo UI" panose="020B0604030504040204" pitchFamily="50" charset="-128"/>
                <a:cs typeface="メイリオ" panose="020B0604030504040204" pitchFamily="50" charset="-128"/>
              </a:rPr>
              <a:t>時間外勤務を行う場合＞</a:t>
            </a:r>
            <a:endParaRPr lang="en-US" altLang="ja-JP" sz="6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5" name="テキスト ボックス 4"/>
          <p:cNvSpPr txBox="1"/>
          <p:nvPr/>
        </p:nvSpPr>
        <p:spPr>
          <a:xfrm>
            <a:off x="1106615" y="2203666"/>
            <a:ext cx="3062629" cy="93841"/>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lvl="0">
              <a:lnSpc>
                <a:spcPts val="1300"/>
              </a:lnSpc>
            </a:pP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◆フレックスタイム制度の導入（</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R4.1</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テキスト ボックス 39"/>
          <p:cNvSpPr txBox="1"/>
          <p:nvPr/>
        </p:nvSpPr>
        <p:spPr>
          <a:xfrm>
            <a:off x="748713" y="4284095"/>
            <a:ext cx="7928448" cy="407674"/>
          </a:xfrm>
          <a:prstGeom prst="rect">
            <a:avLst/>
          </a:prstGeom>
          <a:noFill/>
          <a:ln>
            <a:noFill/>
          </a:ln>
        </p:spPr>
        <p:txBody>
          <a:bodyPr wrap="square" rtlCol="0">
            <a:noAutofit/>
          </a:bodyPr>
          <a:lstStyle/>
          <a:p>
            <a:r>
              <a:rPr lang="ja-JP" altLang="en-US" sz="1200" spc="-70" dirty="0">
                <a:latin typeface="メイリオ" panose="020B0604030504040204" pitchFamily="50" charset="-128"/>
                <a:ea typeface="メイリオ" panose="020B0604030504040204" pitchFamily="50" charset="-128"/>
                <a:cs typeface="メイリオ" panose="020B0604030504040204" pitchFamily="50" charset="-128"/>
              </a:rPr>
              <a:t>上司と職員のコミュニケーション機会の増加を図るとともに、仕事が効率的にできているか、改善すべき点がないか、常に問題意識を持つなど、職員の意識改革を図る。</a:t>
            </a:r>
          </a:p>
        </p:txBody>
      </p:sp>
      <p:grpSp>
        <p:nvGrpSpPr>
          <p:cNvPr id="2" name="グループ化 1"/>
          <p:cNvGrpSpPr/>
          <p:nvPr/>
        </p:nvGrpSpPr>
        <p:grpSpPr>
          <a:xfrm>
            <a:off x="5067055" y="2749727"/>
            <a:ext cx="3658734" cy="814288"/>
            <a:chOff x="4996601" y="2675221"/>
            <a:chExt cx="3658734" cy="814288"/>
          </a:xfrm>
        </p:grpSpPr>
        <p:pic>
          <p:nvPicPr>
            <p:cNvPr id="43" name="図 42"/>
            <p:cNvPicPr>
              <a:picLocks noChangeAspect="1"/>
            </p:cNvPicPr>
            <p:nvPr/>
          </p:nvPicPr>
          <p:blipFill>
            <a:blip r:embed="rId3"/>
            <a:stretch>
              <a:fillRect/>
            </a:stretch>
          </p:blipFill>
          <p:spPr>
            <a:xfrm>
              <a:off x="4997658" y="2675221"/>
              <a:ext cx="3657677" cy="814288"/>
            </a:xfrm>
            <a:prstGeom prst="rect">
              <a:avLst/>
            </a:prstGeom>
          </p:spPr>
        </p:pic>
        <p:sp>
          <p:nvSpPr>
            <p:cNvPr id="44" name="左右矢印 43"/>
            <p:cNvSpPr/>
            <p:nvPr/>
          </p:nvSpPr>
          <p:spPr>
            <a:xfrm>
              <a:off x="4996601" y="3046018"/>
              <a:ext cx="946072" cy="72000"/>
            </a:xfrm>
            <a:prstGeom prst="leftRightArrow">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6" name="左右矢印 45"/>
            <p:cNvSpPr/>
            <p:nvPr/>
          </p:nvSpPr>
          <p:spPr>
            <a:xfrm>
              <a:off x="5936470" y="3041588"/>
              <a:ext cx="1395454" cy="72000"/>
            </a:xfrm>
            <a:prstGeom prst="leftRightArrow">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3" name="左右矢印 52"/>
            <p:cNvSpPr/>
            <p:nvPr/>
          </p:nvSpPr>
          <p:spPr>
            <a:xfrm>
              <a:off x="7330104" y="3045730"/>
              <a:ext cx="1296000" cy="72000"/>
            </a:xfrm>
            <a:prstGeom prst="leftRightArrow">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36" name="テキスト ボックス 2"/>
          <p:cNvSpPr txBox="1">
            <a:spLocks noChangeArrowheads="1"/>
          </p:cNvSpPr>
          <p:nvPr/>
        </p:nvSpPr>
        <p:spPr bwMode="auto">
          <a:xfrm>
            <a:off x="5959606" y="3371116"/>
            <a:ext cx="2637086" cy="184666"/>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sz="6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sz="600" kern="100" dirty="0">
                <a:effectLst/>
                <a:latin typeface="Meiryo UI" panose="020B0604030504040204" pitchFamily="50" charset="-128"/>
                <a:ea typeface="Meiryo UI" panose="020B0604030504040204" pitchFamily="50" charset="-128"/>
                <a:cs typeface="Times New Roman" panose="02020603050405020304" pitchFamily="18" charset="0"/>
              </a:rPr>
              <a:t>1</a:t>
            </a:r>
            <a:r>
              <a:rPr lang="ja-JP" sz="600" kern="100" dirty="0">
                <a:effectLst/>
                <a:latin typeface="Meiryo UI" panose="020B0604030504040204" pitchFamily="50" charset="-128"/>
                <a:ea typeface="Meiryo UI" panose="020B0604030504040204" pitchFamily="50" charset="-128"/>
                <a:cs typeface="Times New Roman" panose="02020603050405020304" pitchFamily="18" charset="0"/>
              </a:rPr>
              <a:t>日の勤務時間が</a:t>
            </a:r>
            <a:r>
              <a:rPr lang="en-US" sz="600" kern="100" dirty="0">
                <a:effectLst/>
                <a:latin typeface="Meiryo UI" panose="020B0604030504040204" pitchFamily="50" charset="-128"/>
                <a:ea typeface="Meiryo UI" panose="020B0604030504040204" pitchFamily="50" charset="-128"/>
                <a:cs typeface="Times New Roman" panose="02020603050405020304" pitchFamily="18" charset="0"/>
              </a:rPr>
              <a:t>8</a:t>
            </a:r>
            <a:r>
              <a:rPr lang="ja-JP" sz="600" kern="100" dirty="0">
                <a:effectLst/>
                <a:latin typeface="Meiryo UI" panose="020B0604030504040204" pitchFamily="50" charset="-128"/>
                <a:ea typeface="Meiryo UI" panose="020B0604030504040204" pitchFamily="50" charset="-128"/>
                <a:cs typeface="Times New Roman" panose="02020603050405020304" pitchFamily="18" charset="0"/>
              </a:rPr>
              <a:t>時間を超える場合は、昼休憩とは別に</a:t>
            </a:r>
            <a:r>
              <a:rPr lang="en-US" sz="600" kern="100" dirty="0">
                <a:effectLst/>
                <a:latin typeface="Meiryo UI" panose="020B0604030504040204" pitchFamily="50" charset="-128"/>
                <a:ea typeface="Meiryo UI" panose="020B0604030504040204" pitchFamily="50" charset="-128"/>
                <a:cs typeface="Times New Roman" panose="02020603050405020304" pitchFamily="18" charset="0"/>
              </a:rPr>
              <a:t>15</a:t>
            </a:r>
            <a:r>
              <a:rPr lang="ja-JP" sz="600" kern="100" dirty="0">
                <a:effectLst/>
                <a:latin typeface="Meiryo UI" panose="020B0604030504040204" pitchFamily="50" charset="-128"/>
                <a:ea typeface="Meiryo UI" panose="020B0604030504040204" pitchFamily="50" charset="-128"/>
                <a:cs typeface="Times New Roman" panose="02020603050405020304" pitchFamily="18" charset="0"/>
              </a:rPr>
              <a:t>分の休憩を確保</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54" name="テキスト ボックス 53"/>
          <p:cNvSpPr txBox="1"/>
          <p:nvPr/>
        </p:nvSpPr>
        <p:spPr>
          <a:xfrm>
            <a:off x="1265215" y="2311185"/>
            <a:ext cx="7221521" cy="1992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lvl="0"/>
            <a:r>
              <a:rPr lang="ja-JP" altLang="en-US" sz="105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職員のさらなるワークライフバランスの実現に向け、フレックスタイム制度の運用を開始。</a:t>
            </a:r>
            <a:endParaRPr lang="en-US" altLang="ja-JP" sz="105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55" name="テキスト ボックス 54"/>
          <p:cNvSpPr txBox="1"/>
          <p:nvPr/>
        </p:nvSpPr>
        <p:spPr>
          <a:xfrm>
            <a:off x="1087930" y="5151860"/>
            <a:ext cx="4076359" cy="93841"/>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nSpc>
                <a:spcPts val="1300"/>
              </a:lnSpc>
            </a:pPr>
            <a:r>
              <a:rPr lang="ja-JP" altLang="en-US" sz="1100" b="1" spc="-70" dirty="0">
                <a:latin typeface="メイリオ" panose="020B0604030504040204" pitchFamily="50" charset="-128"/>
                <a:ea typeface="メイリオ" panose="020B0604030504040204" pitchFamily="50" charset="-128"/>
                <a:cs typeface="メイリオ" panose="020B0604030504040204" pitchFamily="50" charset="-128"/>
              </a:rPr>
              <a:t>◆パソコン一斉シャットダウンシステムの運用開始（</a:t>
            </a:r>
            <a:r>
              <a:rPr lang="en-US" altLang="ja-JP" sz="1100" b="1" spc="-70" dirty="0">
                <a:latin typeface="メイリオ" panose="020B0604030504040204" pitchFamily="50" charset="-128"/>
                <a:ea typeface="メイリオ" panose="020B0604030504040204" pitchFamily="50" charset="-128"/>
                <a:cs typeface="メイリオ" panose="020B0604030504040204" pitchFamily="50" charset="-128"/>
              </a:rPr>
              <a:t>R4.1</a:t>
            </a:r>
            <a:r>
              <a:rPr lang="ja-JP" altLang="en-US" sz="1100" b="1" spc="-7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b="1" spc="-7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テキスト ボックス 55"/>
          <p:cNvSpPr txBox="1"/>
          <p:nvPr/>
        </p:nvSpPr>
        <p:spPr>
          <a:xfrm>
            <a:off x="1213731" y="5255724"/>
            <a:ext cx="7221521" cy="1992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1050" spc="-70" dirty="0">
                <a:latin typeface="Meiryo UI" panose="020B0604030504040204" pitchFamily="50" charset="-128"/>
                <a:ea typeface="Meiryo UI" panose="020B0604030504040204" pitchFamily="50" charset="-128"/>
                <a:cs typeface="メイリオ" panose="020B0604030504040204" pitchFamily="50" charset="-128"/>
              </a:rPr>
              <a:t>仕事のメリハリをつけるなど、効率的に業務を執⾏するため、パソコン⼀⻫シャットダウンシステムを構築。</a:t>
            </a:r>
            <a:endParaRPr lang="en-US" altLang="ja-JP" sz="1050" spc="-7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65" name="正方形/長方形 64"/>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39</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196343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8432528"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40</a:t>
            </a:r>
            <a:endParaRPr lang="ja-JP" altLang="en-US" dirty="0">
              <a:solidFill>
                <a:schemeClr val="tx1"/>
              </a:solidFill>
            </a:endParaRPr>
          </a:p>
        </p:txBody>
      </p:sp>
      <p:cxnSp>
        <p:nvCxnSpPr>
          <p:cNvPr id="6" name="直線コネクタ 5"/>
          <p:cNvCxnSpPr/>
          <p:nvPr/>
        </p:nvCxnSpPr>
        <p:spPr>
          <a:xfrm>
            <a:off x="971600" y="1281066"/>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テキスト ボックス 8"/>
          <p:cNvSpPr txBox="1"/>
          <p:nvPr/>
        </p:nvSpPr>
        <p:spPr>
          <a:xfrm>
            <a:off x="705620" y="683695"/>
            <a:ext cx="8020792" cy="523220"/>
          </a:xfrm>
          <a:prstGeom prst="rect">
            <a:avLst/>
          </a:prstGeom>
          <a:noFill/>
        </p:spPr>
        <p:txBody>
          <a:bodyPr wrap="square" rtlCol="0">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３　健全で規律ある行財政運営 </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970735" y="1493785"/>
            <a:ext cx="7200800" cy="1754326"/>
          </a:xfrm>
          <a:prstGeom prst="rect">
            <a:avLst/>
          </a:prstGeom>
        </p:spPr>
        <p:txBody>
          <a:bodyPr wrap="square" numCol="1">
            <a:spAutoFit/>
          </a:bodyPr>
          <a:lstStyle/>
          <a:p>
            <a:pPr defTabSz="647700">
              <a:spcBef>
                <a:spcPct val="0"/>
              </a:spcBef>
              <a:buFont typeface="Wingdings" pitchFamily="2" charset="2"/>
              <a:buNone/>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（１）組織運営体制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（２）財政運営</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①歳入確保　　</a:t>
            </a:r>
          </a:p>
          <a:p>
            <a:pPr defTabSz="647700">
              <a:spcBef>
                <a:spcPct val="0"/>
              </a:spcBef>
              <a:buFont typeface="Wingdings" pitchFamily="2" charset="2"/>
              <a:buNone/>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②歳出改革　　</a:t>
            </a:r>
          </a:p>
          <a:p>
            <a:pPr defTabSz="647700">
              <a:spcBef>
                <a:spcPct val="0"/>
              </a:spcBef>
              <a:buFont typeface="Wingdings" pitchFamily="2" charset="2"/>
              <a:buNone/>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（３）出資法人等の改革　　</a:t>
            </a:r>
          </a:p>
          <a:p>
            <a:pPr defTabSz="647700">
              <a:spcBef>
                <a:spcPct val="0"/>
              </a:spcBef>
              <a:buFont typeface="Wingdings" pitchFamily="2" charset="2"/>
              <a:buNone/>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（４）公の施設の改革</a:t>
            </a:r>
          </a:p>
        </p:txBody>
      </p:sp>
    </p:spTree>
    <p:extLst>
      <p:ext uri="{BB962C8B-B14F-4D97-AF65-F5344CB8AC3E}">
        <p14:creationId xmlns:p14="http://schemas.microsoft.com/office/powerpoint/2010/main" val="20546740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83873"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正方形/長方形 13"/>
          <p:cNvSpPr/>
          <p:nvPr/>
        </p:nvSpPr>
        <p:spPr>
          <a:xfrm>
            <a:off x="26495" y="107340"/>
            <a:ext cx="8820472" cy="369332"/>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（１）組織運営体制</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8451308" y="6507096"/>
            <a:ext cx="607604"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41</a:t>
            </a:r>
            <a:endParaRPr lang="ja-JP" altLang="en-US" dirty="0">
              <a:solidFill>
                <a:prstClr val="black"/>
              </a:solidFill>
            </a:endParaRPr>
          </a:p>
        </p:txBody>
      </p:sp>
      <p:sp>
        <p:nvSpPr>
          <p:cNvPr id="10" name="正方形/長方形 9"/>
          <p:cNvSpPr/>
          <p:nvPr/>
        </p:nvSpPr>
        <p:spPr>
          <a:xfrm>
            <a:off x="192062" y="657937"/>
            <a:ext cx="8668748" cy="5016758"/>
          </a:xfrm>
          <a:prstGeom prst="rect">
            <a:avLst/>
          </a:prstGeom>
          <a:solidFill>
            <a:schemeClr val="bg1"/>
          </a:solidFill>
        </p:spPr>
        <p:txBody>
          <a:bodyPr wrap="square">
            <a:spAutoFit/>
          </a:bodyPr>
          <a:lstStyle/>
          <a:p>
            <a:pPr marL="174625" indent="-174625" defTabSz="647700">
              <a:spcBef>
                <a:spcPct val="0"/>
              </a:spcBef>
              <a:tabLst>
                <a:tab pos="8256588" algn="r"/>
              </a:tabLst>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自律的な改革を支える体制の構築</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defTabSz="647700">
              <a:spcBef>
                <a:spcPct val="0"/>
              </a:spcBef>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新たな課題に的確に対応し、最大のパフォーマンスを発揮することができるよう、求める人材を適切に確保するとともに、職員が働きやすい環境づくりを進め、女性職員を幅広い分野へ積極的に任用します。</a:t>
            </a:r>
          </a:p>
          <a:p>
            <a:pPr marL="174625" indent="-174625" defTabSz="647700">
              <a:spcBef>
                <a:spcPct val="0"/>
              </a:spcBef>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また、再任用職員の短時間・フルタイム勤務の運用等、府庁の様々な人材を最大限活用することにより、必要な組織人員体制を整え、自律的な改革を進めます。</a:t>
            </a:r>
          </a:p>
          <a:p>
            <a:pPr marL="174625" indent="-174625" defTabSz="647700">
              <a:spcBef>
                <a:spcPct val="0"/>
              </a:spcBef>
              <a:tabLst>
                <a:tab pos="8256588" algn="r"/>
              </a:tabLst>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defTabSz="647700">
              <a:spcBef>
                <a:spcPct val="0"/>
              </a:spcBef>
              <a:tabLst>
                <a:tab pos="8256588" algn="r"/>
              </a:tabLst>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働き方改革の実現</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defTabSz="647700">
              <a:spcBef>
                <a:spcPct val="0"/>
              </a:spcBef>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庁版「働き方改革」を踏まえ、フレックスタイム制度の活用など柔軟な働き方の浸透を図るとともに、長時間労働の是正などに一層取り組み、働く職員の心身の健康確保・ワークライフバランス・女性活躍の促進等を図りま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defTabSz="647700">
              <a:spcBef>
                <a:spcPct val="0"/>
              </a:spcBef>
              <a:tabLst>
                <a:tab pos="8256588" algn="r"/>
              </a:tabLst>
              <a:defRPr/>
            </a:pP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defTabSz="647700">
              <a:spcBef>
                <a:spcPct val="0"/>
              </a:spcBef>
              <a:tabLst>
                <a:tab pos="8256588" algn="r"/>
              </a:tabLst>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年度の組織体制と人員編成</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defTabSz="647700">
              <a:spcBef>
                <a:spcPct val="0"/>
              </a:spcBef>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全庁横断的に大阪の成長に取り組むための成長戦略局の設置、基礎自治機能の充実を図るための市町村局の設置、子どもや青少年をとりまく多様な課題により一体的に取り組むための子ども家庭局の設置、安全・安心の確保をより一体的に推進するための都市整備部と建築部の統合など、府政の重要課題に適切に対応するとともに、効率的かつ効果的な行政運営を図るため、必要な組織体制の整備を行います。</a:t>
            </a:r>
          </a:p>
          <a:p>
            <a:pPr marL="174625" indent="-174625" defTabSz="647700">
              <a:spcBef>
                <a:spcPct val="0"/>
              </a:spcBef>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人員編成については、事務事業の見直しや事務の効率化等による組織のスリム化に努めつつ、新型コロナウイルス感染症対策をはじめとする安全・安心の確保に向けた取組みや緊急かつ重要な行政需要に適切に対応していくことができるよう、重点的に人員を配置していきます。</a:t>
            </a:r>
          </a:p>
        </p:txBody>
      </p:sp>
      <p:sp>
        <p:nvSpPr>
          <p:cNvPr id="16" name="正方形/長方形 15"/>
          <p:cNvSpPr/>
          <p:nvPr/>
        </p:nvSpPr>
        <p:spPr>
          <a:xfrm>
            <a:off x="470177" y="5775294"/>
            <a:ext cx="8190910" cy="662530"/>
          </a:xfrm>
          <a:prstGeom prst="rect">
            <a:avLst/>
          </a:prstGeom>
          <a:noFill/>
          <a:ln w="190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参考</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職員数管理目標</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H29.9</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平成</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年度から令和</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年度の職員数管理目標は、</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8,465</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人（平成</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年度当初グロス職員数</a:t>
            </a:r>
            <a:r>
              <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）を上限とする。</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グロス職員数＝　常勤職員数（フルタイム再任用数含む）＋常勤換算後の短時間再任用数）</a:t>
            </a:r>
          </a:p>
        </p:txBody>
      </p:sp>
    </p:spTree>
    <p:extLst>
      <p:ext uri="{BB962C8B-B14F-4D97-AF65-F5344CB8AC3E}">
        <p14:creationId xmlns:p14="http://schemas.microsoft.com/office/powerpoint/2010/main" val="16783945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83873"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8451308" y="6507096"/>
            <a:ext cx="607604"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42</a:t>
            </a:r>
            <a:endParaRPr lang="ja-JP" altLang="en-US" dirty="0">
              <a:solidFill>
                <a:prstClr val="black"/>
              </a:solidFill>
            </a:endParaRPr>
          </a:p>
        </p:txBody>
      </p:sp>
      <p:sp>
        <p:nvSpPr>
          <p:cNvPr id="14" name="正方形/長方形 13"/>
          <p:cNvSpPr/>
          <p:nvPr/>
        </p:nvSpPr>
        <p:spPr>
          <a:xfrm>
            <a:off x="26495" y="107340"/>
            <a:ext cx="8820472" cy="369332"/>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（２）財政運営</a:t>
            </a: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98655" y="799172"/>
            <a:ext cx="8558810" cy="5416868"/>
          </a:xfrm>
          <a:prstGeom prst="rect">
            <a:avLst/>
          </a:prstGeom>
          <a:noFill/>
        </p:spPr>
        <p:txBody>
          <a:bodyPr wrap="square" rtlCol="0">
            <a:spAutoFit/>
          </a:bodyPr>
          <a:lstStyle/>
          <a:p>
            <a:pPr marL="252000" indent="-457200"/>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財政規律の確保</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marL="252000" indent="-457200"/>
            <a:r>
              <a:rPr lang="ja-JP" altLang="en-US" sz="1600" dirty="0">
                <a:latin typeface="Meiryo UI" panose="020B0604030504040204" pitchFamily="50" charset="-128"/>
                <a:ea typeface="Meiryo UI" panose="020B0604030504040204" pitchFamily="50" charset="-128"/>
                <a:cs typeface="Meiryo UI" panose="020B0604030504040204" pitchFamily="50" charset="-128"/>
              </a:rPr>
              <a:t>　　　令和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年度以降も多額の収支不足が見込まれることから、これまでの改革の取組みを継承しつつ、財政運営基本条例に基づき、将来世代に負担を先送りしないよう、健全で規律ある財政運営を行います。</a:t>
            </a:r>
          </a:p>
          <a:p>
            <a:pPr marL="252000" indent="-457200"/>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252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収支不足への対応</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marL="381000" indent="-17463"/>
            <a:r>
              <a:rPr lang="ja-JP" altLang="en-US" sz="1400" dirty="0">
                <a:latin typeface="Meiryo UI" panose="020B0604030504040204" pitchFamily="50" charset="-128"/>
                <a:ea typeface="Meiryo UI" panose="020B0604030504040204" pitchFamily="50" charset="-128"/>
                <a:cs typeface="Meiryo UI" panose="020B0604030504040204" pitchFamily="50" charset="-128"/>
              </a:rPr>
              <a:t>　「具体的取組み編」に掲げる歳入確保や歳出の見直しについて検討・具体化を進めるとともに、それでもなお収支不足額が生じる場合は、財政調整基金を機動的に活用したうえで、年度を通じた効果的・効率的な予算執行により対応して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381000" indent="-17463"/>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381000" indent="-17463"/>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p>
          <a:p>
            <a:pPr marL="252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減債基金積立不足額の計画的解消</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p>
          <a:p>
            <a:pPr marL="363538"/>
            <a:r>
              <a:rPr lang="ja-JP" altLang="en-US" sz="1400" dirty="0">
                <a:latin typeface="Meiryo UI" panose="020B0604030504040204" pitchFamily="50" charset="-128"/>
                <a:ea typeface="Meiryo UI" panose="020B0604030504040204" pitchFamily="50" charset="-128"/>
                <a:cs typeface="Meiryo UI" panose="020B0604030504040204" pitchFamily="50" charset="-128"/>
              </a:rPr>
              <a:t>　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年度末までの減債基金の復元完了をめざします（ただし、税収の急激な落ち込み等不測の事態が生じた場合は、柔軟に対応します）。</a:t>
            </a:r>
          </a:p>
          <a:p>
            <a:pPr marL="252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　減債基金積立不足額（令和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年度末見込み）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344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億円</a:t>
            </a:r>
          </a:p>
          <a:p>
            <a:pPr marL="252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52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52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52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52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財政調整基金の確保</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p>
          <a:p>
            <a:pPr marL="363538"/>
            <a:r>
              <a:rPr lang="ja-JP" altLang="en-US" sz="1400" dirty="0">
                <a:latin typeface="Meiryo UI" panose="020B0604030504040204" pitchFamily="50" charset="-128"/>
                <a:ea typeface="Meiryo UI" panose="020B0604030504040204" pitchFamily="50" charset="-128"/>
                <a:cs typeface="Meiryo UI" panose="020B0604030504040204" pitchFamily="50" charset="-128"/>
              </a:rPr>
              <a:t>　財政リスクの対応については、財政運営基本条例に基づく目標額（令和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年度末までに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1,400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億円）の確保に努めます。</a:t>
            </a:r>
          </a:p>
          <a:p>
            <a:pPr marL="252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　財政調整基金残高（令和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年度末見込み）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1,244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億円</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504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上記残高には、後年度の普通交付税算定における是正等対応のための一時的な積立分を含まない。</a:t>
            </a:r>
          </a:p>
        </p:txBody>
      </p:sp>
      <p:sp>
        <p:nvSpPr>
          <p:cNvPr id="6" name="大かっこ 5"/>
          <p:cNvSpPr/>
          <p:nvPr/>
        </p:nvSpPr>
        <p:spPr>
          <a:xfrm>
            <a:off x="2231740" y="4329100"/>
            <a:ext cx="6296339" cy="45005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1200" dirty="0">
                <a:solidFill>
                  <a:prstClr val="black"/>
                </a:solidFill>
              </a:rPr>
              <a:t>（注）財政再建団体転落回避のため、平成</a:t>
            </a:r>
            <a:r>
              <a:rPr lang="en-US" altLang="ja-JP" sz="1200" dirty="0">
                <a:solidFill>
                  <a:prstClr val="black"/>
                </a:solidFill>
              </a:rPr>
              <a:t>13</a:t>
            </a:r>
            <a:r>
              <a:rPr lang="ja-JP" altLang="en-US" sz="1200" dirty="0">
                <a:solidFill>
                  <a:prstClr val="black"/>
                </a:solidFill>
              </a:rPr>
              <a:t>～</a:t>
            </a:r>
            <a:r>
              <a:rPr lang="en-US" altLang="ja-JP" sz="1200" dirty="0">
                <a:solidFill>
                  <a:prstClr val="black"/>
                </a:solidFill>
              </a:rPr>
              <a:t>19</a:t>
            </a:r>
            <a:r>
              <a:rPr lang="ja-JP" altLang="en-US" sz="1200" dirty="0">
                <a:solidFill>
                  <a:prstClr val="black"/>
                </a:solidFill>
              </a:rPr>
              <a:t>年度の間に、減債基金から合計</a:t>
            </a:r>
            <a:r>
              <a:rPr lang="en-US" altLang="ja-JP" sz="1200" dirty="0">
                <a:solidFill>
                  <a:prstClr val="black"/>
                </a:solidFill>
              </a:rPr>
              <a:t>5,202</a:t>
            </a:r>
            <a:r>
              <a:rPr lang="ja-JP" altLang="en-US" sz="1200" dirty="0">
                <a:solidFill>
                  <a:prstClr val="black"/>
                </a:solidFill>
              </a:rPr>
              <a:t>億円の</a:t>
            </a:r>
            <a:endParaRPr lang="en-US" altLang="ja-JP" sz="1200" dirty="0">
              <a:solidFill>
                <a:prstClr val="black"/>
              </a:solidFill>
            </a:endParaRPr>
          </a:p>
          <a:p>
            <a:r>
              <a:rPr lang="ja-JP" altLang="en-US" sz="1200" dirty="0">
                <a:solidFill>
                  <a:prstClr val="black"/>
                </a:solidFill>
              </a:rPr>
              <a:t>　　　借入れを実施したため、減債基金残高が積み立てておくべき額に比して不足</a:t>
            </a:r>
          </a:p>
        </p:txBody>
      </p:sp>
    </p:spTree>
    <p:extLst>
      <p:ext uri="{BB962C8B-B14F-4D97-AF65-F5344CB8AC3E}">
        <p14:creationId xmlns:p14="http://schemas.microsoft.com/office/powerpoint/2010/main" val="39138493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72595" y="1136647"/>
            <a:ext cx="8485711" cy="1077218"/>
          </a:xfrm>
          <a:prstGeom prst="rect">
            <a:avLst/>
          </a:prstGeom>
          <a:noFill/>
        </p:spPr>
        <p:txBody>
          <a:bodyPr wrap="square" rtlCol="0">
            <a:spAutoFit/>
          </a:bodyPr>
          <a:lstStyle/>
          <a:p>
            <a:pPr marL="177800" indent="-177800"/>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①歳入確保</a:t>
            </a: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府税については、課税自主権を活用した収入確保に取り組むとともに、徴収向上方策の推進に取り組みます。また、 「大阪府ファシリティマネジメント基本方針」に基づく取組みなどによる府有財産の売却等を進めます。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8464896" y="6507096"/>
            <a:ext cx="607604"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43</a:t>
            </a:r>
            <a:endParaRPr lang="ja-JP" altLang="en-US" dirty="0">
              <a:solidFill>
                <a:prstClr val="black"/>
              </a:solidFill>
            </a:endParaRPr>
          </a:p>
        </p:txBody>
      </p:sp>
      <p:cxnSp>
        <p:nvCxnSpPr>
          <p:cNvPr id="17" name="直線コネクタ 16"/>
          <p:cNvCxnSpPr/>
          <p:nvPr/>
        </p:nvCxnSpPr>
        <p:spPr>
          <a:xfrm>
            <a:off x="183873" y="77370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0" name="正方形/長方形 19"/>
          <p:cNvSpPr/>
          <p:nvPr/>
        </p:nvSpPr>
        <p:spPr>
          <a:xfrm>
            <a:off x="26495" y="107340"/>
            <a:ext cx="8820472" cy="646331"/>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（２）財政運営</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①歳入確保、②歳出改革</a:t>
            </a: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大かっこ 8"/>
          <p:cNvSpPr/>
          <p:nvPr/>
        </p:nvSpPr>
        <p:spPr>
          <a:xfrm>
            <a:off x="586789" y="5049180"/>
            <a:ext cx="8300177" cy="1260140"/>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＜主な取組み＞</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・ファシリティマネジメント基本方針（平成</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月改訂）に基づき、計画的な改修（予防保全）</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を着実に実施し、長寿命化により維持･更新（建替）経費の軽減･平準化を図るとともに、引き</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続き、総量の最適化･有効活用に取り組みます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・地域福祉・高齢者福祉交付金について、新基準による交付金配分の効果検証を踏まえ、引き続　</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err="1">
                <a:latin typeface="メイリオ" panose="020B0604030504040204" pitchFamily="50" charset="-128"/>
                <a:ea typeface="メイリオ" panose="020B0604030504040204" pitchFamily="50" charset="-128"/>
                <a:cs typeface="メイリオ" panose="020B0604030504040204" pitchFamily="50" charset="-128"/>
              </a:rPr>
              <a:t>き</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より効果的な配分方法等の検討を行います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p:cNvSpPr txBox="1"/>
          <p:nvPr/>
        </p:nvSpPr>
        <p:spPr>
          <a:xfrm>
            <a:off x="333505" y="3791942"/>
            <a:ext cx="8485711" cy="1077218"/>
          </a:xfrm>
          <a:prstGeom prst="rect">
            <a:avLst/>
          </a:prstGeom>
          <a:noFill/>
        </p:spPr>
        <p:txBody>
          <a:bodyPr wrap="square" rtlCol="0">
            <a:spAutoFit/>
          </a:bodyPr>
          <a:lstStyle/>
          <a:p>
            <a:pPr marL="177800" indent="-177800"/>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②歳出改革</a:t>
            </a: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85738"/>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限られた財源や人材で最大の効果を発揮していくため、</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PDCA</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サイクルによる施策効果の高い事業への重点化や、政策実現に向けた民間との幅広い分野の連携、業務フローの点検見直しによる業務の改善と効率化などに取り組みます。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大かっこ 10"/>
          <p:cNvSpPr/>
          <p:nvPr/>
        </p:nvSpPr>
        <p:spPr>
          <a:xfrm>
            <a:off x="586789" y="2245549"/>
            <a:ext cx="8080666" cy="1273461"/>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＜主な取組み＞</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森林環境税、宿泊税、</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法人二税の超過課税による収入確保に取り組みます</a:t>
            </a: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・大阪府域地方税徴収機構の共同徴収を継続します</a:t>
            </a: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・閉鎖予定の府警待機宿舎など府有財産の売却を進めます　</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p:txBody>
      </p:sp>
    </p:spTree>
    <p:extLst>
      <p:ext uri="{BB962C8B-B14F-4D97-AF65-F5344CB8AC3E}">
        <p14:creationId xmlns:p14="http://schemas.microsoft.com/office/powerpoint/2010/main" val="33012455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右矢印 50"/>
          <p:cNvSpPr/>
          <p:nvPr/>
        </p:nvSpPr>
        <p:spPr bwMode="auto">
          <a:xfrm>
            <a:off x="2740757" y="3173144"/>
            <a:ext cx="3316822" cy="1522789"/>
          </a:xfrm>
          <a:prstGeom prst="rightArrow">
            <a:avLst>
              <a:gd name="adj1" fmla="val 50000"/>
              <a:gd name="adj2" fmla="val 2085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表 3"/>
          <p:cNvGraphicFramePr>
            <a:graphicFrameLocks noGrp="1"/>
          </p:cNvGraphicFramePr>
          <p:nvPr/>
        </p:nvGraphicFramePr>
        <p:xfrm>
          <a:off x="7452320" y="6237312"/>
          <a:ext cx="208280" cy="3657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kumimoji="1" lang="ja-JP" altLang="en-US" dirty="0"/>
                    </a:p>
                  </a:txBody>
                  <a:tcPr>
                    <a:lnL w="12700" cmpd="sng">
                      <a:noFill/>
                      <a:prstDash val="solid"/>
                    </a:lnL>
                    <a:lnR w="12700" cmpd="sng">
                      <a:noFill/>
                      <a:prstDash val="solid"/>
                    </a:lnR>
                    <a:lnT w="12700" cmpd="sng">
                      <a:noFill/>
                      <a:prstDash val="solid"/>
                    </a:lnT>
                    <a:lnB w="12700" cmpd="sng">
                      <a:noFill/>
                      <a:prstDash val="solid"/>
                    </a:lnB>
                  </a:tcPr>
                </a:tc>
                <a:extLst>
                  <a:ext uri="{0D108BD9-81ED-4DB2-BD59-A6C34878D82A}">
                    <a16:rowId xmlns:a16="http://schemas.microsoft.com/office/drawing/2014/main" val="10000"/>
                  </a:ext>
                </a:extLst>
              </a:tr>
            </a:tbl>
          </a:graphicData>
        </a:graphic>
      </p:graphicFrame>
      <p:sp>
        <p:nvSpPr>
          <p:cNvPr id="8" name="正方形/長方形 7"/>
          <p:cNvSpPr/>
          <p:nvPr/>
        </p:nvSpPr>
        <p:spPr>
          <a:xfrm>
            <a:off x="161631" y="728700"/>
            <a:ext cx="8730970" cy="861774"/>
          </a:xfrm>
          <a:prstGeom prst="rect">
            <a:avLst/>
          </a:prstGeom>
        </p:spPr>
        <p:txBody>
          <a:bodyPr wrap="square">
            <a:spAutoFit/>
          </a:bodyPr>
          <a:lstStyle/>
          <a:p>
            <a:pPr>
              <a:defRPr/>
            </a:pP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指定出資法人</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定出資法人（</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法人）</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について、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これまでに策定した行財政計画に基づく取組み状況や進捗状況を踏まえ、点検を実施しました。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○引き続き、点検に基づく改革の方向性の具体化を図るとともに、「出資法人等への関与事項等を定める条例」 に基づく経営評価制度や</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人的関与の必要性の点検等により</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、府としての法人に対する関与の見直し、法人の経営改善を進めます。</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26495" y="44624"/>
            <a:ext cx="8333101" cy="369332"/>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（３）出資法人等の改革</a:t>
            </a: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4" name="直線コネクタ 53"/>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3318" name="正方形/長方形 36"/>
          <p:cNvSpPr>
            <a:spLocks noChangeArrowheads="1"/>
          </p:cNvSpPr>
          <p:nvPr/>
        </p:nvSpPr>
        <p:spPr bwMode="auto">
          <a:xfrm>
            <a:off x="126009" y="1833741"/>
            <a:ext cx="22992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＜出資法人改革の進捗＞</a:t>
            </a:r>
          </a:p>
        </p:txBody>
      </p:sp>
      <p:grpSp>
        <p:nvGrpSpPr>
          <p:cNvPr id="3" name="グループ化 2"/>
          <p:cNvGrpSpPr/>
          <p:nvPr/>
        </p:nvGrpSpPr>
        <p:grpSpPr>
          <a:xfrm>
            <a:off x="273091" y="2161854"/>
            <a:ext cx="2342764" cy="4160344"/>
            <a:chOff x="322201" y="2078851"/>
            <a:chExt cx="2342764" cy="3859118"/>
          </a:xfrm>
        </p:grpSpPr>
        <p:sp>
          <p:nvSpPr>
            <p:cNvPr id="85" name="角丸四角形 4"/>
            <p:cNvSpPr>
              <a:spLocks noChangeArrowheads="1"/>
            </p:cNvSpPr>
            <p:nvPr/>
          </p:nvSpPr>
          <p:spPr bwMode="auto">
            <a:xfrm>
              <a:off x="425143" y="2179697"/>
              <a:ext cx="2071189" cy="371654"/>
            </a:xfrm>
            <a:prstGeom prst="roundRect">
              <a:avLst>
                <a:gd name="adj" fmla="val 16667"/>
              </a:avLst>
            </a:prstGeom>
            <a:solidFill>
              <a:srgbClr val="0070C0"/>
            </a:solidFill>
            <a:ln w="19050" algn="ctr">
              <a:solidFill>
                <a:srgbClr val="002060"/>
              </a:solidFill>
              <a:round/>
              <a:headEnd/>
              <a:tailEnd/>
            </a:ln>
          </p:spPr>
          <p:txBody>
            <a:bodyPr wrap="none" lIns="0" tIns="72000" rIns="0" bIns="72000" anchor="ctr"/>
            <a:lstStyle/>
            <a:p>
              <a:pPr algn="ctr"/>
              <a:r>
                <a:rPr lang="ja-JP" altLang="en-US"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財政再建プログラム（案）</a:t>
              </a:r>
              <a:r>
                <a:rPr lang="en-US" altLang="ja-JP"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H20.6</a:t>
              </a:r>
            </a:p>
            <a:p>
              <a:pPr algn="ctr"/>
              <a:r>
                <a:rPr lang="ja-JP" altLang="en-US"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法人）</a:t>
              </a:r>
              <a:endParaRPr lang="en-US" altLang="ja-JP"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5" name="正方形/長方形 134"/>
            <p:cNvSpPr/>
            <p:nvPr/>
          </p:nvSpPr>
          <p:spPr bwMode="auto">
            <a:xfrm>
              <a:off x="456578" y="3598528"/>
              <a:ext cx="2012591" cy="401912"/>
            </a:xfrm>
            <a:prstGeom prst="rect">
              <a:avLst/>
            </a:prstGeom>
            <a:solidFill>
              <a:schemeClr val="accent5">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○統合</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・類似の事業を行う法人と統合する法人</a:t>
              </a:r>
              <a:endParaRPr lang="ja-JP" altLang="en-US" sz="700" kern="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6" name="正方形/長方形 135"/>
            <p:cNvSpPr/>
            <p:nvPr/>
          </p:nvSpPr>
          <p:spPr bwMode="auto">
            <a:xfrm>
              <a:off x="447103" y="4085372"/>
              <a:ext cx="2027265" cy="340395"/>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○民営化</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・事業を民営化する法人</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7" name="正方形/長方形 136"/>
            <p:cNvSpPr/>
            <p:nvPr/>
          </p:nvSpPr>
          <p:spPr bwMode="auto">
            <a:xfrm>
              <a:off x="449680" y="4495810"/>
              <a:ext cx="2024688" cy="674531"/>
            </a:xfrm>
            <a:prstGeom prst="rect">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○自立化</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・一定の自己収入を有する法人で、府の財</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政的・人的関与を最小限に抑制し、自立</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化を促す法人</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8" name="正方形/長方形 137"/>
            <p:cNvSpPr/>
            <p:nvPr/>
          </p:nvSpPr>
          <p:spPr bwMode="auto">
            <a:xfrm>
              <a:off x="456578" y="5240385"/>
              <a:ext cx="2033060" cy="413344"/>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○存続</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正方形/長方形 83"/>
            <p:cNvSpPr/>
            <p:nvPr/>
          </p:nvSpPr>
          <p:spPr bwMode="auto">
            <a:xfrm>
              <a:off x="322201" y="2078851"/>
              <a:ext cx="2342764" cy="3859118"/>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p:cNvSpPr/>
            <p:nvPr/>
          </p:nvSpPr>
          <p:spPr bwMode="auto">
            <a:xfrm>
              <a:off x="456578" y="2626207"/>
              <a:ext cx="2008317" cy="882176"/>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○廃止</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抜本的見直し</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撤退</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・法人が行う事業を見直した結果、廃止</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又は撤退する法人</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・府の施策を代替している法人で、事業</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精査後、事業を府で実施し、廃止する</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a:solidFill>
                    <a:prstClr val="black"/>
                  </a:solidFill>
                  <a:latin typeface="Meiryo UI" panose="020B0604030504040204" pitchFamily="50" charset="-128"/>
                  <a:ea typeface="Meiryo UI" panose="020B0604030504040204" pitchFamily="50" charset="-128"/>
                  <a:cs typeface="Meiryo UI" panose="020B0604030504040204" pitchFamily="50" charset="-128"/>
                </a:rPr>
                <a:t>　　法人</a:t>
              </a:r>
              <a:endPar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6" name="正方形/長方形 55"/>
          <p:cNvSpPr/>
          <p:nvPr/>
        </p:nvSpPr>
        <p:spPr>
          <a:xfrm>
            <a:off x="8469679" y="6515213"/>
            <a:ext cx="607604"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latin typeface="Calibri" panose="020F0502020204030204" pitchFamily="34" charset="0"/>
                <a:cs typeface="Calibri" panose="020F0502020204030204" pitchFamily="34" charset="0"/>
              </a:rPr>
              <a:t>44</a:t>
            </a:r>
            <a:endParaRPr lang="ja-JP" altLang="en-US" dirty="0">
              <a:solidFill>
                <a:prstClr val="black"/>
              </a:solidFill>
              <a:latin typeface="Calibri" panose="020F0502020204030204" pitchFamily="34" charset="0"/>
              <a:cs typeface="Calibri" panose="020F0502020204030204" pitchFamily="34" charset="0"/>
            </a:endParaRPr>
          </a:p>
        </p:txBody>
      </p:sp>
      <p:grpSp>
        <p:nvGrpSpPr>
          <p:cNvPr id="38" name="グループ化 37"/>
          <p:cNvGrpSpPr/>
          <p:nvPr/>
        </p:nvGrpSpPr>
        <p:grpSpPr>
          <a:xfrm>
            <a:off x="6091010" y="2044212"/>
            <a:ext cx="2385265" cy="4170122"/>
            <a:chOff x="6485738" y="2560238"/>
            <a:chExt cx="2623792" cy="3914179"/>
          </a:xfrm>
        </p:grpSpPr>
        <p:sp>
          <p:nvSpPr>
            <p:cNvPr id="40" name="角丸四角形 4"/>
            <p:cNvSpPr>
              <a:spLocks noChangeArrowheads="1"/>
            </p:cNvSpPr>
            <p:nvPr/>
          </p:nvSpPr>
          <p:spPr bwMode="auto">
            <a:xfrm>
              <a:off x="6634255" y="2612256"/>
              <a:ext cx="2314050" cy="372907"/>
            </a:xfrm>
            <a:prstGeom prst="roundRect">
              <a:avLst>
                <a:gd name="adj" fmla="val 16667"/>
              </a:avLst>
            </a:prstGeom>
            <a:solidFill>
              <a:srgbClr val="0070C0"/>
            </a:solidFill>
            <a:ln w="19050" algn="ctr">
              <a:solidFill>
                <a:srgbClr val="002060"/>
              </a:solidFill>
              <a:prstDash val="solid"/>
              <a:round/>
              <a:headEnd/>
              <a:tailEnd/>
            </a:ln>
          </p:spPr>
          <p:txBody>
            <a:bodyPr wrap="none" lIns="0" tIns="72000" rIns="0" bIns="72000" anchor="ctr"/>
            <a:lstStyle/>
            <a:p>
              <a:pPr algn="ctr"/>
              <a:r>
                <a:rPr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年度行政経営の取組み</a:t>
              </a:r>
              <a:endPar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法人</a:t>
              </a:r>
              <a:r>
                <a:rPr lang="ja-JP" altLang="en-US"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正方形/長方形 54"/>
            <p:cNvSpPr/>
            <p:nvPr/>
          </p:nvSpPr>
          <p:spPr bwMode="auto">
            <a:xfrm>
              <a:off x="6614252" y="3164351"/>
              <a:ext cx="2377001" cy="539403"/>
            </a:xfrm>
            <a:prstGeom prst="rect">
              <a:avLst/>
            </a:prstGeom>
            <a:solidFill>
              <a:schemeClr val="accent4">
                <a:lumMod val="20000"/>
                <a:lumOff val="80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133985">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○民営化</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266700">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大阪鶴見フラワーセンター</a:t>
              </a:r>
              <a:endParaRPr lang="en-US" altLang="ja-JP"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266700">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大阪外環状鉄道</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57" name="正方形/長方形 56"/>
            <p:cNvSpPr/>
            <p:nvPr/>
          </p:nvSpPr>
          <p:spPr bwMode="auto">
            <a:xfrm>
              <a:off x="6614252" y="3839500"/>
              <a:ext cx="2377001" cy="584041"/>
            </a:xfrm>
            <a:prstGeom prst="rect">
              <a:avLst/>
            </a:prstGeom>
            <a:solidFill>
              <a:schemeClr val="accent2">
                <a:lumMod val="20000"/>
                <a:lumOff val="80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○抜本的見直し</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国際会議場</a:t>
              </a:r>
              <a:endParaRPr lang="en-US" altLang="ja-JP" sz="800" kern="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大阪府保健医療財団</a:t>
              </a:r>
              <a:endParaRPr lang="en-US" altLang="ja-JP" sz="800" kern="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大阪府道路公社 </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堺泉北埠頭</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58" name="正方形/長方形 57"/>
            <p:cNvSpPr/>
            <p:nvPr/>
          </p:nvSpPr>
          <p:spPr bwMode="auto">
            <a:xfrm>
              <a:off x="6614252" y="4578604"/>
              <a:ext cx="2377001" cy="1638350"/>
            </a:xfrm>
            <a:prstGeom prst="rect">
              <a:avLst/>
            </a:prstGeom>
            <a:solidFill>
              <a:schemeClr val="bg1">
                <a:lumMod val="95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9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存続</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800"/>
                </a:lnSpc>
                <a:defRPr/>
              </a:pP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大阪国際平和センター</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zh-TW"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zh-TW"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大阪府国際交流財団</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千里ライフサイエンス振興財団</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大阪産業局</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大阪信用保証協会</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西成労働福祉センター</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大阪府みどり公社</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大阪府漁業振興基金</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大阪府都市整備推進センター</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大阪モノレール</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大阪府土地開発公社</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大阪府住宅供給公社</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a:p>
              <a:pPr>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大阪府文化財センター </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大阪府育英会</a:t>
              </a:r>
            </a:p>
          </p:txBody>
        </p:sp>
        <p:sp>
          <p:nvSpPr>
            <p:cNvPr id="59" name="正方形/長方形 58"/>
            <p:cNvSpPr/>
            <p:nvPr/>
          </p:nvSpPr>
          <p:spPr bwMode="auto">
            <a:xfrm>
              <a:off x="6485738" y="2560238"/>
              <a:ext cx="2623792" cy="3914179"/>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6" name="グループ化 5"/>
          <p:cNvGrpSpPr/>
          <p:nvPr/>
        </p:nvGrpSpPr>
        <p:grpSpPr>
          <a:xfrm>
            <a:off x="3092512" y="2102995"/>
            <a:ext cx="2356899" cy="4251330"/>
            <a:chOff x="3101955" y="1823912"/>
            <a:chExt cx="2356899" cy="4251330"/>
          </a:xfrm>
        </p:grpSpPr>
        <p:sp>
          <p:nvSpPr>
            <p:cNvPr id="61" name="正方形/長方形 60"/>
            <p:cNvSpPr/>
            <p:nvPr/>
          </p:nvSpPr>
          <p:spPr bwMode="auto">
            <a:xfrm>
              <a:off x="3189315" y="2778666"/>
              <a:ext cx="2269539" cy="547200"/>
            </a:xfrm>
            <a:prstGeom prst="rect">
              <a:avLst/>
            </a:prstGeom>
            <a:solidFill>
              <a:schemeClr val="accent5">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93663">
                <a:defRPr/>
              </a:pP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○統合</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indent="133985">
                <a:defRPr/>
              </a:pP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大阪国際ビジネス振興協会 </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33985">
                <a:defRPr/>
              </a:pP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大阪がん予防検診センター</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33985">
                <a:defRPr/>
              </a:pP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大阪府タウン管理財団</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bwMode="auto">
            <a:xfrm>
              <a:off x="3185196" y="3363239"/>
              <a:ext cx="2273658" cy="455846"/>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93663">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○民営化</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indent="133985">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大阪府都市開発（株） </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133985">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大阪府食品流通センター</a:t>
              </a:r>
            </a:p>
          </p:txBody>
        </p:sp>
        <p:sp>
          <p:nvSpPr>
            <p:cNvPr id="63" name="正方形/長方形 62"/>
            <p:cNvSpPr/>
            <p:nvPr/>
          </p:nvSpPr>
          <p:spPr bwMode="auto">
            <a:xfrm>
              <a:off x="3185196" y="3865090"/>
              <a:ext cx="2273658" cy="1860754"/>
            </a:xfrm>
            <a:prstGeom prst="rect">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○自立化</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大阪府マリーナ協会</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大阪府公園協会</a:t>
              </a:r>
              <a:endPar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福</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大阪府総合福祉協会</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大阪繊維リソースセンター</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大阪労働協会</a:t>
              </a:r>
              <a:endPar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大阪府職業能力開発協会</a:t>
              </a:r>
              <a:endPar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アジア・太平洋人権情報センター</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世紀協会</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大阪府男女共同参画推進財団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大阪府スポーツ・教育振興財団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大阪国際児童文学館</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大阪体育協会</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大阪府青少年活動財団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大阪府文化振興財団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大阪府地域福祉推進財団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福</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大阪府障害者福祉事業団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bwMode="auto">
            <a:xfrm>
              <a:off x="3190948" y="2183952"/>
              <a:ext cx="2267906" cy="548709"/>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93663">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○廃止</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indent="133985">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大阪生涯職業教育振興協会</a:t>
              </a:r>
              <a:endPar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133985">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大阪府水道サービス公社</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133985">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zh-TW"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財</a:t>
              </a:r>
              <a:r>
                <a:rPr lang="en-US" altLang="zh-TW"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大阪府産業基盤整備協会</a:t>
              </a:r>
              <a:endPar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正方形/長方形 69"/>
            <p:cNvSpPr/>
            <p:nvPr/>
          </p:nvSpPr>
          <p:spPr>
            <a:xfrm>
              <a:off x="3101955" y="5736688"/>
              <a:ext cx="2298872" cy="338554"/>
            </a:xfrm>
            <a:prstGeom prst="rect">
              <a:avLst/>
            </a:prstGeom>
          </p:spPr>
          <p:txBody>
            <a:bodyPr wrap="square">
              <a:spAutoFit/>
            </a:bodyPr>
            <a:lstStyle/>
            <a:p>
              <a:pPr>
                <a:defRPr/>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法人名称については、財政再建プログラム</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案）　　</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策定時のものとする。</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角丸四角形 4"/>
            <p:cNvSpPr>
              <a:spLocks noChangeArrowheads="1"/>
            </p:cNvSpPr>
            <p:nvPr/>
          </p:nvSpPr>
          <p:spPr bwMode="auto">
            <a:xfrm>
              <a:off x="3269914" y="1823912"/>
              <a:ext cx="2103681" cy="295247"/>
            </a:xfrm>
            <a:prstGeom prst="roundRect">
              <a:avLst>
                <a:gd name="adj" fmla="val 16667"/>
              </a:avLst>
            </a:prstGeom>
            <a:solidFill>
              <a:srgbClr val="0070C0"/>
            </a:solidFill>
            <a:ln w="19050" algn="ctr">
              <a:solidFill>
                <a:srgbClr val="002060"/>
              </a:solidFill>
              <a:prstDash val="solid"/>
              <a:round/>
              <a:headEnd/>
              <a:tailEnd/>
            </a:ln>
          </p:spPr>
          <p:txBody>
            <a:bodyPr wrap="none" lIns="0" tIns="72000" rIns="0" bIns="72000" anchor="ctr"/>
            <a:lstStyle/>
            <a:p>
              <a:pPr algn="ctr"/>
              <a:r>
                <a:rPr lang="ja-JP" altLang="en-US"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廃止・統合等（</a:t>
              </a:r>
              <a:r>
                <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法人）</a:t>
              </a:r>
              <a:endParaRPr lang="en-US" altLang="ja-JP"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3" name="正方形/長方形 32"/>
          <p:cNvSpPr/>
          <p:nvPr/>
        </p:nvSpPr>
        <p:spPr bwMode="auto">
          <a:xfrm>
            <a:off x="386523" y="6061736"/>
            <a:ext cx="2033060" cy="21449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引き続き調整を行う法人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8153535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右矢印 34"/>
          <p:cNvSpPr/>
          <p:nvPr/>
        </p:nvSpPr>
        <p:spPr bwMode="auto">
          <a:xfrm>
            <a:off x="2981227" y="3605196"/>
            <a:ext cx="3435978" cy="1522789"/>
          </a:xfrm>
          <a:prstGeom prst="rightArrow">
            <a:avLst>
              <a:gd name="adj1" fmla="val 50000"/>
              <a:gd name="adj2" fmla="val 17023"/>
            </a:avLst>
          </a:prstGeom>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597" name="テキスト ボックス 7"/>
          <p:cNvSpPr txBox="1">
            <a:spLocks noChangeArrowheads="1"/>
          </p:cNvSpPr>
          <p:nvPr/>
        </p:nvSpPr>
        <p:spPr bwMode="auto">
          <a:xfrm>
            <a:off x="179420" y="6264315"/>
            <a:ext cx="58118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solidFill>
                  <a:prstClr val="black"/>
                </a:solidFill>
                <a:latin typeface="ＭＳ Ｐゴシック"/>
                <a:ea typeface="ＭＳ Ｐゴシック"/>
                <a:cs typeface="Meiryo UI" panose="020B0604030504040204" pitchFamily="50" charset="-128"/>
              </a:rPr>
              <a:t>平成</a:t>
            </a:r>
            <a:r>
              <a:rPr lang="en-US" altLang="ja-JP" sz="800" dirty="0">
                <a:solidFill>
                  <a:prstClr val="black"/>
                </a:solidFill>
                <a:latin typeface="ＭＳ Ｐゴシック"/>
                <a:ea typeface="ＭＳ Ｐゴシック"/>
                <a:cs typeface="Meiryo UI" pitchFamily="50" charset="-128"/>
              </a:rPr>
              <a:t>22</a:t>
            </a:r>
            <a:r>
              <a:rPr lang="ja-JP" altLang="en-US" sz="800" dirty="0">
                <a:solidFill>
                  <a:prstClr val="black"/>
                </a:solidFill>
                <a:latin typeface="ＭＳ Ｐゴシック"/>
                <a:ea typeface="ＭＳ Ｐゴシック"/>
                <a:cs typeface="Meiryo UI" pitchFamily="50" charset="-128"/>
              </a:rPr>
              <a:t>年度から、指定出資法人による孫法人への委託など孫法人の状況について点検を実施し、府</a:t>
            </a:r>
            <a:r>
              <a:rPr lang="en-US" altLang="ja-JP" sz="800" dirty="0">
                <a:solidFill>
                  <a:prstClr val="black"/>
                </a:solidFill>
                <a:latin typeface="ＭＳ Ｐゴシック"/>
                <a:ea typeface="ＭＳ Ｐゴシック"/>
                <a:cs typeface="Meiryo UI" pitchFamily="50" charset="-128"/>
              </a:rPr>
              <a:t>HP</a:t>
            </a:r>
            <a:r>
              <a:rPr lang="ja-JP" altLang="en-US" sz="800" dirty="0">
                <a:solidFill>
                  <a:prstClr val="black"/>
                </a:solidFill>
                <a:latin typeface="ＭＳ Ｐゴシック"/>
                <a:ea typeface="ＭＳ Ｐゴシック"/>
                <a:cs typeface="Meiryo UI" panose="020B0604030504040204" pitchFamily="50" charset="-128"/>
              </a:rPr>
              <a:t>に公表</a:t>
            </a:r>
            <a:endParaRPr lang="en-US" altLang="ja-JP" sz="800" dirty="0">
              <a:solidFill>
                <a:prstClr val="black"/>
              </a:solidFill>
              <a:latin typeface="ＭＳ Ｐゴシック"/>
              <a:ea typeface="ＭＳ Ｐゴシック"/>
              <a:cs typeface="Meiryo UI" panose="020B0604030504040204" pitchFamily="50" charset="-128"/>
            </a:endParaRPr>
          </a:p>
        </p:txBody>
      </p:sp>
      <p:sp>
        <p:nvSpPr>
          <p:cNvPr id="22599" name="角丸四角形 4"/>
          <p:cNvSpPr>
            <a:spLocks noChangeArrowheads="1"/>
          </p:cNvSpPr>
          <p:nvPr/>
        </p:nvSpPr>
        <p:spPr bwMode="auto">
          <a:xfrm>
            <a:off x="297099" y="1763815"/>
            <a:ext cx="2964058" cy="432000"/>
          </a:xfrm>
          <a:prstGeom prst="roundRect">
            <a:avLst>
              <a:gd name="adj" fmla="val 16667"/>
            </a:avLst>
          </a:prstGeom>
          <a:solidFill>
            <a:srgbClr val="0070C0"/>
          </a:solidFill>
          <a:ln w="19050" algn="ctr">
            <a:solidFill>
              <a:srgbClr val="002060"/>
            </a:solidFill>
            <a:round/>
            <a:headEnd/>
            <a:tailEnd/>
          </a:ln>
        </p:spPr>
        <p:txBody>
          <a:bodyPr wrap="none" lIns="0" tIns="36000" rIns="0" bIns="36000" anchor="ctr"/>
          <a:lstStyle/>
          <a:p>
            <a:pPr algn="ctr"/>
            <a:r>
              <a:rPr lang="ja-JP" altLang="en-US" sz="1100" b="1" dirty="0">
                <a:solidFill>
                  <a:prstClr val="white"/>
                </a:solidFill>
                <a:latin typeface="Meiryo UI" panose="020B0604030504040204" pitchFamily="50" charset="-128"/>
                <a:ea typeface="Meiryo UI" panose="020B0604030504040204" pitchFamily="50" charset="-128"/>
                <a:cs typeface="Meiryo UI" pitchFamily="50" charset="-128"/>
              </a:rPr>
              <a:t>大阪府財政構造改革プラン（案）</a:t>
            </a:r>
            <a:r>
              <a:rPr lang="en-US" altLang="ja-JP" sz="1100" b="1" dirty="0">
                <a:solidFill>
                  <a:prstClr val="white"/>
                </a:solidFill>
                <a:latin typeface="Meiryo UI" panose="020B0604030504040204" pitchFamily="50" charset="-128"/>
                <a:ea typeface="Meiryo UI" panose="020B0604030504040204" pitchFamily="50" charset="-128"/>
                <a:cs typeface="Meiryo UI" pitchFamily="50" charset="-128"/>
              </a:rPr>
              <a:t>H22.10</a:t>
            </a:r>
            <a:r>
              <a:rPr lang="ja-JP" altLang="en-US" sz="1100" b="1" dirty="0">
                <a:solidFill>
                  <a:prstClr val="white"/>
                </a:solidFill>
                <a:latin typeface="Meiryo UI" panose="020B0604030504040204" pitchFamily="50" charset="-128"/>
                <a:ea typeface="Meiryo UI" panose="020B0604030504040204" pitchFamily="50" charset="-128"/>
                <a:cs typeface="Meiryo UI" pitchFamily="50" charset="-128"/>
              </a:rPr>
              <a:t> </a:t>
            </a:r>
            <a:endParaRPr lang="en-US" altLang="ja-JP" sz="1100" b="1" dirty="0">
              <a:solidFill>
                <a:prstClr val="white"/>
              </a:solidFill>
              <a:latin typeface="Meiryo UI" panose="020B0604030504040204" pitchFamily="50" charset="-128"/>
              <a:ea typeface="Meiryo UI" panose="020B0604030504040204" pitchFamily="50" charset="-128"/>
              <a:cs typeface="Meiryo UI" pitchFamily="50" charset="-128"/>
            </a:endParaRPr>
          </a:p>
          <a:p>
            <a:pPr algn="ctr"/>
            <a:r>
              <a:rPr lang="ja-JP" altLang="en-US" sz="1100" b="1" dirty="0">
                <a:solidFill>
                  <a:prstClr val="white"/>
                </a:solidFill>
                <a:latin typeface="Meiryo UI" panose="020B0604030504040204" pitchFamily="50" charset="-128"/>
                <a:ea typeface="Meiryo UI" panose="020B0604030504040204" pitchFamily="50" charset="-128"/>
                <a:cs typeface="Meiryo UI" pitchFamily="50" charset="-128"/>
              </a:rPr>
              <a:t>（</a:t>
            </a:r>
            <a:r>
              <a:rPr lang="en-US" altLang="ja-JP" sz="1100" b="1" dirty="0">
                <a:solidFill>
                  <a:prstClr val="white"/>
                </a:solidFill>
                <a:latin typeface="Meiryo UI" panose="020B0604030504040204" pitchFamily="50" charset="-128"/>
                <a:ea typeface="Meiryo UI" panose="020B0604030504040204" pitchFamily="50" charset="-128"/>
                <a:cs typeface="Meiryo UI" pitchFamily="50" charset="-128"/>
              </a:rPr>
              <a:t>9</a:t>
            </a:r>
            <a:r>
              <a:rPr lang="ja-JP" altLang="en-US" sz="1100" b="1" dirty="0">
                <a:solidFill>
                  <a:prstClr val="white"/>
                </a:solidFill>
                <a:latin typeface="Meiryo UI" panose="020B0604030504040204" pitchFamily="50" charset="-128"/>
                <a:ea typeface="Meiryo UI" panose="020B0604030504040204" pitchFamily="50" charset="-128"/>
                <a:cs typeface="Meiryo UI" pitchFamily="50" charset="-128"/>
              </a:rPr>
              <a:t>法人）</a:t>
            </a:r>
            <a:endParaRPr lang="en-US" altLang="ja-JP" sz="1100" b="1" dirty="0">
              <a:solidFill>
                <a:prstClr val="white"/>
              </a:solidFill>
              <a:latin typeface="Meiryo UI" panose="020B0604030504040204" pitchFamily="50" charset="-128"/>
              <a:ea typeface="Meiryo UI" panose="020B0604030504040204" pitchFamily="50" charset="-128"/>
              <a:cs typeface="Meiryo UI" pitchFamily="50" charset="-128"/>
            </a:endParaRPr>
          </a:p>
        </p:txBody>
      </p:sp>
      <p:sp>
        <p:nvSpPr>
          <p:cNvPr id="23" name="角丸四角形 4"/>
          <p:cNvSpPr>
            <a:spLocks noChangeArrowheads="1"/>
          </p:cNvSpPr>
          <p:nvPr/>
        </p:nvSpPr>
        <p:spPr bwMode="auto">
          <a:xfrm>
            <a:off x="3491880" y="1763815"/>
            <a:ext cx="2549689" cy="432000"/>
          </a:xfrm>
          <a:prstGeom prst="roundRect">
            <a:avLst>
              <a:gd name="adj" fmla="val 16667"/>
            </a:avLst>
          </a:prstGeom>
          <a:solidFill>
            <a:srgbClr val="0070C0"/>
          </a:solidFill>
          <a:ln w="19050" algn="ctr">
            <a:solidFill>
              <a:srgbClr val="002060"/>
            </a:solidFill>
            <a:round/>
            <a:headEnd/>
            <a:tailEnd/>
          </a:ln>
        </p:spPr>
        <p:txBody>
          <a:bodyPr wrap="none" lIns="0" tIns="36000" rIns="0" bIns="36000" anchor="ctr"/>
          <a:lstStyle/>
          <a:p>
            <a:pPr algn="ctr"/>
            <a:r>
              <a:rPr lang="ja-JP" altLang="en-US" sz="1100" b="1" dirty="0">
                <a:solidFill>
                  <a:prstClr val="white"/>
                </a:solidFill>
                <a:latin typeface="ＭＳ Ｐゴシック" charset="-128"/>
                <a:ea typeface="Meiryo UI" pitchFamily="50" charset="-128"/>
                <a:cs typeface="Meiryo UI" pitchFamily="50" charset="-128"/>
              </a:rPr>
              <a:t>民営化・解散（</a:t>
            </a:r>
            <a:r>
              <a:rPr lang="en-US" altLang="ja-JP" sz="11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100" b="1" dirty="0">
                <a:solidFill>
                  <a:prstClr val="white"/>
                </a:solidFill>
                <a:latin typeface="ＭＳ Ｐゴシック" charset="-128"/>
                <a:ea typeface="Meiryo UI" pitchFamily="50" charset="-128"/>
                <a:cs typeface="Meiryo UI" pitchFamily="50" charset="-128"/>
              </a:rPr>
              <a:t>法人）</a:t>
            </a:r>
            <a:endParaRPr lang="en-US" altLang="ja-JP" sz="1100" b="1" dirty="0">
              <a:solidFill>
                <a:prstClr val="white"/>
              </a:solidFill>
              <a:latin typeface="ＭＳ Ｐゴシック" charset="-128"/>
              <a:ea typeface="Meiryo UI" pitchFamily="50" charset="-128"/>
              <a:cs typeface="Meiryo UI" pitchFamily="50" charset="-128"/>
            </a:endParaRPr>
          </a:p>
        </p:txBody>
      </p:sp>
      <p:sp>
        <p:nvSpPr>
          <p:cNvPr id="22" name="角丸四角形 4"/>
          <p:cNvSpPr>
            <a:spLocks noChangeArrowheads="1"/>
          </p:cNvSpPr>
          <p:nvPr/>
        </p:nvSpPr>
        <p:spPr bwMode="auto">
          <a:xfrm>
            <a:off x="6462210" y="1763815"/>
            <a:ext cx="2232000" cy="432000"/>
          </a:xfrm>
          <a:prstGeom prst="roundRect">
            <a:avLst>
              <a:gd name="adj" fmla="val 16667"/>
            </a:avLst>
          </a:prstGeom>
          <a:solidFill>
            <a:srgbClr val="0070C0"/>
          </a:solidFill>
          <a:ln w="19050" algn="ctr">
            <a:solidFill>
              <a:srgbClr val="002060"/>
            </a:solidFill>
            <a:round/>
            <a:headEnd/>
            <a:tailEnd/>
          </a:ln>
        </p:spPr>
        <p:txBody>
          <a:bodyPr wrap="none" lIns="0" tIns="36000" rIns="0" bIns="36000" anchor="ctr"/>
          <a:lstStyle/>
          <a:p>
            <a:pPr algn="ctr"/>
            <a:r>
              <a:rPr lang="ja-JP" altLang="en-US" sz="1100" b="1" dirty="0">
                <a:solidFill>
                  <a:prstClr val="white"/>
                </a:solidFill>
                <a:latin typeface="Meiryo UI" panose="020B0604030504040204" pitchFamily="50" charset="-128"/>
                <a:ea typeface="Meiryo UI" panose="020B0604030504040204" pitchFamily="50" charset="-128"/>
                <a:cs typeface="Meiryo UI" pitchFamily="50" charset="-128"/>
              </a:rPr>
              <a:t>令和</a:t>
            </a:r>
            <a:r>
              <a:rPr lang="en-US" altLang="ja-JP" sz="1100" b="1" dirty="0">
                <a:solidFill>
                  <a:prstClr val="white"/>
                </a:solidFill>
                <a:latin typeface="Meiryo UI" panose="020B0604030504040204" pitchFamily="50" charset="-128"/>
                <a:ea typeface="Meiryo UI" panose="020B0604030504040204" pitchFamily="50" charset="-128"/>
                <a:cs typeface="Meiryo UI" pitchFamily="50" charset="-128"/>
              </a:rPr>
              <a:t>4</a:t>
            </a:r>
            <a:r>
              <a:rPr lang="ja-JP" altLang="en-US" sz="1100" b="1" dirty="0">
                <a:solidFill>
                  <a:prstClr val="white"/>
                </a:solidFill>
                <a:latin typeface="Meiryo UI" panose="020B0604030504040204" pitchFamily="50" charset="-128"/>
                <a:ea typeface="Meiryo UI" panose="020B0604030504040204" pitchFamily="50" charset="-128"/>
                <a:cs typeface="Meiryo UI" pitchFamily="50" charset="-128"/>
              </a:rPr>
              <a:t>年</a:t>
            </a:r>
            <a:r>
              <a:rPr lang="ja-JP" altLang="en-US" sz="1100" b="1" dirty="0">
                <a:solidFill>
                  <a:prstClr val="white"/>
                </a:solidFill>
                <a:latin typeface="ＭＳ Ｐゴシック" charset="-128"/>
                <a:ea typeface="Meiryo UI" pitchFamily="50" charset="-128"/>
                <a:cs typeface="Meiryo UI" pitchFamily="50" charset="-128"/>
              </a:rPr>
              <a:t>度行政経営の取組み</a:t>
            </a:r>
            <a:endParaRPr lang="en-US" altLang="ja-JP" sz="1100" b="1" dirty="0">
              <a:solidFill>
                <a:prstClr val="white"/>
              </a:solidFill>
              <a:latin typeface="ＭＳ Ｐゴシック" charset="-128"/>
              <a:ea typeface="Meiryo UI" pitchFamily="50" charset="-128"/>
              <a:cs typeface="Meiryo UI" pitchFamily="50" charset="-128"/>
            </a:endParaRPr>
          </a:p>
          <a:p>
            <a:pPr algn="ctr"/>
            <a:r>
              <a:rPr lang="ja-JP" altLang="en-US" sz="1100" b="1" dirty="0">
                <a:solidFill>
                  <a:prstClr val="white"/>
                </a:solidFill>
                <a:latin typeface="ＭＳ Ｐゴシック" charset="-128"/>
                <a:ea typeface="Meiryo UI" pitchFamily="50" charset="-128"/>
                <a:cs typeface="Meiryo UI" pitchFamily="50" charset="-128"/>
              </a:rPr>
              <a:t>（</a:t>
            </a:r>
            <a:r>
              <a:rPr lang="en-US" altLang="ja-JP" sz="11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100" b="1" dirty="0">
                <a:solidFill>
                  <a:prstClr val="white"/>
                </a:solidFill>
                <a:latin typeface="ＭＳ Ｐゴシック" charset="-128"/>
                <a:ea typeface="Meiryo UI" pitchFamily="50" charset="-128"/>
                <a:cs typeface="Meiryo UI" pitchFamily="50" charset="-128"/>
              </a:rPr>
              <a:t>法人）</a:t>
            </a:r>
            <a:endParaRPr lang="en-US" altLang="ja-JP" sz="1100" b="1" dirty="0">
              <a:solidFill>
                <a:prstClr val="white"/>
              </a:solidFill>
              <a:latin typeface="ＭＳ Ｐゴシック" charset="-128"/>
              <a:ea typeface="Meiryo UI" pitchFamily="50" charset="-128"/>
              <a:cs typeface="Meiryo UI" pitchFamily="50" charset="-128"/>
            </a:endParaRPr>
          </a:p>
        </p:txBody>
      </p:sp>
      <p:graphicFrame>
        <p:nvGraphicFramePr>
          <p:cNvPr id="3" name="表 2"/>
          <p:cNvGraphicFramePr>
            <a:graphicFrameLocks noGrp="1"/>
          </p:cNvGraphicFramePr>
          <p:nvPr/>
        </p:nvGraphicFramePr>
        <p:xfrm>
          <a:off x="6462210" y="2303875"/>
          <a:ext cx="2232000" cy="2002267"/>
        </p:xfrm>
        <a:graphic>
          <a:graphicData uri="http://schemas.openxmlformats.org/drawingml/2006/table">
            <a:tbl>
              <a:tblPr/>
              <a:tblGrid>
                <a:gridCol w="2232000">
                  <a:extLst>
                    <a:ext uri="{9D8B030D-6E8A-4147-A177-3AD203B41FA5}">
                      <a16:colId xmlns:a16="http://schemas.microsoft.com/office/drawing/2014/main" val="20000"/>
                    </a:ext>
                  </a:extLst>
                </a:gridCol>
              </a:tblGrid>
              <a:tr h="435454">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en-US" altLang="ja-JP"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r>
                        <a:rPr kumimoji="1" lang="ja-JP" altLang="en-US"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引き続き点検を実施する</a:t>
                      </a:r>
                      <a:endParaRPr kumimoji="1" lang="en-US" altLang="ja-JP"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p>
                      <a:pPr marL="0" marR="0" lvl="0" indent="0" algn="r"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　　　　　　　孫法人</a:t>
                      </a:r>
                      <a:r>
                        <a:rPr kumimoji="1" lang="en-US" altLang="ja-JP" sz="105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法人</a:t>
                      </a:r>
                      <a:r>
                        <a:rPr kumimoji="1" lang="en-US" altLang="ja-JP"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endParaRPr kumimoji="1" lang="ja-JP" altLang="en-US"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0"/>
                  </a:ext>
                </a:extLst>
              </a:tr>
              <a:tr h="493441">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charset="-128"/>
                          <a:ea typeface="Meiryo UI" pitchFamily="50" charset="-128"/>
                          <a:cs typeface="Meiryo UI" pitchFamily="50" charset="-128"/>
                        </a:rPr>
                        <a:t>保証協会コンピュータサービス</a:t>
                      </a: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36686">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大阪モノレールサービス㈱</a:t>
                      </a: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36686">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charset="-128"/>
                          <a:ea typeface="Meiryo UI" pitchFamily="50" charset="-128"/>
                          <a:cs typeface="Meiryo UI" pitchFamily="50" charset="-128"/>
                        </a:rPr>
                        <a:t>千里北センター㈱</a:t>
                      </a:r>
                      <a:endParaRPr kumimoji="1" lang="en-US" altLang="ja-JP" sz="1000" b="0" i="0" u="none" strike="noStrike" kern="1200" cap="none" spc="0" normalizeH="0" baseline="0" noProof="0" dirty="0">
                        <a:ln>
                          <a:noFill/>
                        </a:ln>
                        <a:solidFill>
                          <a:prstClr val="black"/>
                        </a:solidFill>
                        <a:effectLst/>
                        <a:uLnTx/>
                        <a:uFillTx/>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25" name="正方形/長方形 24"/>
          <p:cNvSpPr/>
          <p:nvPr/>
        </p:nvSpPr>
        <p:spPr>
          <a:xfrm>
            <a:off x="26495" y="44333"/>
            <a:ext cx="8136904" cy="369332"/>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（３）出資法人等の改革</a:t>
            </a: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コネクタ 28"/>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8" name="正方形/長方形 27"/>
          <p:cNvSpPr/>
          <p:nvPr/>
        </p:nvSpPr>
        <p:spPr>
          <a:xfrm>
            <a:off x="8481872" y="6512067"/>
            <a:ext cx="589156"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45</a:t>
            </a:r>
            <a:endParaRPr lang="ja-JP" altLang="en-US" dirty="0">
              <a:solidFill>
                <a:schemeClr val="tx1"/>
              </a:solidFill>
            </a:endParaRPr>
          </a:p>
        </p:txBody>
      </p:sp>
      <p:sp>
        <p:nvSpPr>
          <p:cNvPr id="15" name="正方形/長方形 14"/>
          <p:cNvSpPr/>
          <p:nvPr/>
        </p:nvSpPr>
        <p:spPr>
          <a:xfrm>
            <a:off x="129991" y="636486"/>
            <a:ext cx="8730970" cy="861774"/>
          </a:xfrm>
          <a:prstGeom prst="rect">
            <a:avLst/>
          </a:prstGeom>
        </p:spPr>
        <p:txBody>
          <a:bodyPr wrap="square">
            <a:spAutoFit/>
          </a:bodyPr>
          <a:lstStyle/>
          <a:p>
            <a:pPr>
              <a:defRPr/>
            </a:pP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指定出資法人が出資等をする法人（いわゆる孫法人）</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「大阪府財政構造改革プラン（案）」以降、孫法人について、出資元法人の関与の状況等を確認・点検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しており、平成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に設立された保証協会コンピュータサービス（株）</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出資元：大阪信用保証協会</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を含め、引き続き点検を実施する法人は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法人です。</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今後も孫法人については、その必要性などについて定期的に点検を行います。</a:t>
            </a:r>
          </a:p>
        </p:txBody>
      </p:sp>
      <p:graphicFrame>
        <p:nvGraphicFramePr>
          <p:cNvPr id="2" name="表 1"/>
          <p:cNvGraphicFramePr>
            <a:graphicFrameLocks noGrp="1"/>
          </p:cNvGraphicFramePr>
          <p:nvPr/>
        </p:nvGraphicFramePr>
        <p:xfrm>
          <a:off x="251518" y="2280335"/>
          <a:ext cx="2974818" cy="3869787"/>
        </p:xfrm>
        <a:graphic>
          <a:graphicData uri="http://schemas.openxmlformats.org/drawingml/2006/table">
            <a:tbl>
              <a:tblPr firstRow="1" bandRow="1">
                <a:tableStyleId>{5940675A-B579-460E-94D1-54222C63F5DA}</a:tableStyleId>
              </a:tblPr>
              <a:tblGrid>
                <a:gridCol w="1487409">
                  <a:extLst>
                    <a:ext uri="{9D8B030D-6E8A-4147-A177-3AD203B41FA5}">
                      <a16:colId xmlns:a16="http://schemas.microsoft.com/office/drawing/2014/main" val="1638183848"/>
                    </a:ext>
                  </a:extLst>
                </a:gridCol>
                <a:gridCol w="1487409">
                  <a:extLst>
                    <a:ext uri="{9D8B030D-6E8A-4147-A177-3AD203B41FA5}">
                      <a16:colId xmlns:a16="http://schemas.microsoft.com/office/drawing/2014/main" val="1845804885"/>
                    </a:ext>
                  </a:extLst>
                </a:gridCol>
              </a:tblGrid>
              <a:tr h="434289">
                <a:tc>
                  <a:txBody>
                    <a:bodyPr/>
                    <a:lstStyle/>
                    <a:p>
                      <a:pPr algn="ctr"/>
                      <a:r>
                        <a:rPr kumimoji="1" lang="zh-TW" altLang="en-US" sz="1100" b="1" dirty="0">
                          <a:latin typeface="Meiryo UI" panose="020B0604030504040204" pitchFamily="50" charset="-128"/>
                          <a:ea typeface="Meiryo UI" panose="020B0604030504040204" pitchFamily="50" charset="-128"/>
                        </a:rPr>
                        <a:t>出資元法人名</a:t>
                      </a:r>
                      <a:endParaRPr kumimoji="1" lang="ja-JP" altLang="en-US" sz="1100" b="1"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孫法人名</a:t>
                      </a:r>
                      <a:endParaRPr kumimoji="1" lang="en-US" altLang="ja-JP" sz="11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anchor="ctr">
                    <a:solidFill>
                      <a:schemeClr val="accent1">
                        <a:lumMod val="20000"/>
                        <a:lumOff val="80000"/>
                      </a:schemeClr>
                    </a:solidFill>
                  </a:tcPr>
                </a:tc>
                <a:extLst>
                  <a:ext uri="{0D108BD9-81ED-4DB2-BD59-A6C34878D82A}">
                    <a16:rowId xmlns:a16="http://schemas.microsoft.com/office/drawing/2014/main" val="2021701094"/>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㈱大阪府食品流通センター</a:t>
                      </a: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㈱北部冷蔵サービスセンター</a:t>
                      </a:r>
                    </a:p>
                  </a:txBody>
                  <a:tcPr marL="90012" marR="90012" marT="46806" marB="46806" anchor="ctr" horzOverflow="overflow">
                    <a:solidFill>
                      <a:schemeClr val="bg1"/>
                    </a:solidFill>
                  </a:tcPr>
                </a:tc>
                <a:extLst>
                  <a:ext uri="{0D108BD9-81ED-4DB2-BD59-A6C34878D82A}">
                    <a16:rowId xmlns:a16="http://schemas.microsoft.com/office/drawing/2014/main" val="3917405127"/>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大阪高速鉄道㈱</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大阪モノレールサービス㈱</a:t>
                      </a:r>
                    </a:p>
                  </a:txBody>
                  <a:tcPr marL="90012" marR="90012" marT="46806" marB="46806" anchor="ctr" horzOverflow="overflow">
                    <a:solidFill>
                      <a:schemeClr val="bg1"/>
                    </a:solidFill>
                  </a:tcPr>
                </a:tc>
                <a:extLst>
                  <a:ext uri="{0D108BD9-81ED-4DB2-BD59-A6C34878D82A}">
                    <a16:rowId xmlns:a16="http://schemas.microsoft.com/office/drawing/2014/main" val="859372990"/>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zh-TW"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大阪府都市開発㈱</a:t>
                      </a: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大阪りんくうホテル㈱ </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734114006"/>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大阪府都市開発㈱</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りんくう国際物流㈱</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3362851573"/>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大阪府都市開発㈱</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泉北鉄道サービス㈱</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3896362011"/>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zh-TW"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大阪府都市開発㈱</a:t>
                      </a: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泉鉄産業㈱</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3618958203"/>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zh-TW"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大阪府都市開発㈱</a:t>
                      </a: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㈱パンジョ</a:t>
                      </a:r>
                    </a:p>
                  </a:txBody>
                  <a:tcPr marL="90012" marR="90012" marT="46806" marB="46806" anchor="ctr" horzOverflow="overflow">
                    <a:solidFill>
                      <a:schemeClr val="bg1"/>
                    </a:solidFill>
                  </a:tcPr>
                </a:tc>
                <a:extLst>
                  <a:ext uri="{0D108BD9-81ED-4DB2-BD59-A6C34878D82A}">
                    <a16:rowId xmlns:a16="http://schemas.microsoft.com/office/drawing/2014/main" val="2929548683"/>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大阪府住宅供給公社</a:t>
                      </a: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㈱大阪住宅公社サービス</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522726171"/>
                  </a:ext>
                </a:extLst>
              </a:tr>
              <a:tr h="381722">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en-US" altLang="ja-JP" sz="85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5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一財</a:t>
                      </a:r>
                      <a:r>
                        <a:rPr kumimoji="1" lang="en-US" altLang="ja-JP" sz="85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5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大阪府タウン管理財団</a:t>
                      </a:r>
                      <a:endParaRPr kumimoji="1" lang="en-US" altLang="ja-JP" sz="85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千里北センター㈱</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2147855025"/>
                  </a:ext>
                </a:extLst>
              </a:tr>
            </a:tbl>
          </a:graphicData>
        </a:graphic>
      </p:graphicFrame>
      <p:graphicFrame>
        <p:nvGraphicFramePr>
          <p:cNvPr id="34" name="表 33"/>
          <p:cNvGraphicFramePr>
            <a:graphicFrameLocks noGrp="1"/>
          </p:cNvGraphicFramePr>
          <p:nvPr/>
        </p:nvGraphicFramePr>
        <p:xfrm>
          <a:off x="3493716" y="2280332"/>
          <a:ext cx="2546016" cy="2762748"/>
        </p:xfrm>
        <a:graphic>
          <a:graphicData uri="http://schemas.openxmlformats.org/drawingml/2006/table">
            <a:tbl>
              <a:tblPr firstRow="1" bandRow="1">
                <a:tableStyleId>{5940675A-B579-460E-94D1-54222C63F5DA}</a:tableStyleId>
              </a:tblPr>
              <a:tblGrid>
                <a:gridCol w="2546016">
                  <a:extLst>
                    <a:ext uri="{9D8B030D-6E8A-4147-A177-3AD203B41FA5}">
                      <a16:colId xmlns:a16="http://schemas.microsoft.com/office/drawing/2014/main" val="1845804885"/>
                    </a:ext>
                  </a:extLst>
                </a:gridCol>
              </a:tblGrid>
              <a:tr h="3906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出資元法人の民営化により</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孫法人でなくなった法人：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3</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p>
                  </a:txBody>
                  <a:tcPr anchor="ctr">
                    <a:solidFill>
                      <a:schemeClr val="accent1">
                        <a:lumMod val="20000"/>
                        <a:lumOff val="80000"/>
                      </a:schemeClr>
                    </a:solidFill>
                  </a:tcPr>
                </a:tc>
                <a:extLst>
                  <a:ext uri="{0D108BD9-81ED-4DB2-BD59-A6C34878D82A}">
                    <a16:rowId xmlns:a16="http://schemas.microsoft.com/office/drawing/2014/main" val="2021701094"/>
                  </a:ext>
                </a:extLst>
              </a:tr>
              <a:tr h="24254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泉北鉄道サービス㈱</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H26.7</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4124514011"/>
                  </a:ext>
                </a:extLst>
              </a:tr>
              <a:tr h="24254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泉鉄産業㈱</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H26.7</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3917405127"/>
                  </a:ext>
                </a:extLst>
              </a:tr>
              <a:tr h="24254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㈱パンジョ</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H26.7</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90012" marR="90012" marT="46806" marB="46806" anchor="ctr" horzOverflow="overflow">
                    <a:solidFill>
                      <a:schemeClr val="bg1"/>
                    </a:solidFill>
                  </a:tcPr>
                </a:tc>
                <a:extLst>
                  <a:ext uri="{0D108BD9-81ED-4DB2-BD59-A6C34878D82A}">
                    <a16:rowId xmlns:a16="http://schemas.microsoft.com/office/drawing/2014/main" val="859372990"/>
                  </a:ext>
                </a:extLst>
              </a:tr>
              <a:tr h="392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出資元法人の株式譲渡により</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孫法人でなくなった法人：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1</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p>
                  </a:txBody>
                  <a:tcPr marL="90012" marR="90012" marT="46806" marB="46806" anchor="ctr" horzOverflow="overflow">
                    <a:solidFill>
                      <a:schemeClr val="accent1">
                        <a:lumMod val="20000"/>
                        <a:lumOff val="80000"/>
                      </a:schemeClr>
                    </a:solidFill>
                  </a:tcPr>
                </a:tc>
                <a:extLst>
                  <a:ext uri="{0D108BD9-81ED-4DB2-BD59-A6C34878D82A}">
                    <a16:rowId xmlns:a16="http://schemas.microsoft.com/office/drawing/2014/main" val="734114006"/>
                  </a:ext>
                </a:extLst>
              </a:tr>
              <a:tr h="24254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㈱北部冷蔵サービスセンター</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H26.6</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90012" marR="90012" marT="46806" marB="46806" anchor="ctr" horzOverflow="overflow">
                    <a:solidFill>
                      <a:schemeClr val="bg1"/>
                    </a:solidFill>
                  </a:tcPr>
                </a:tc>
                <a:extLst>
                  <a:ext uri="{0D108BD9-81ED-4DB2-BD59-A6C34878D82A}">
                    <a16:rowId xmlns:a16="http://schemas.microsoft.com/office/drawing/2014/main" val="3362851573"/>
                  </a:ext>
                </a:extLst>
              </a:tr>
              <a:tr h="242548">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解散した孫法人：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3</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p>
                  </a:txBody>
                  <a:tcPr marL="90012" marR="90012" marT="46806" marB="46806" anchor="ctr" horzOverflow="overflow">
                    <a:solidFill>
                      <a:schemeClr val="accent1">
                        <a:lumMod val="20000"/>
                        <a:lumOff val="80000"/>
                      </a:schemeClr>
                    </a:solidFill>
                  </a:tcPr>
                </a:tc>
                <a:extLst>
                  <a:ext uri="{0D108BD9-81ED-4DB2-BD59-A6C34878D82A}">
                    <a16:rowId xmlns:a16="http://schemas.microsoft.com/office/drawing/2014/main" val="3896362011"/>
                  </a:ext>
                </a:extLst>
              </a:tr>
              <a:tr h="24254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大阪りんくうホテル㈱（</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H23.11</a:t>
                      </a: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endParaRPr kumimoji="1" lang="en-US" altLang="ja-JP"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3618958203"/>
                  </a:ext>
                </a:extLst>
              </a:tr>
              <a:tr h="24254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りんくう国際物流㈱ （</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H24.2</a:t>
                      </a: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endParaRPr kumimoji="1" lang="en-US" altLang="ja-JP"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2929548683"/>
                  </a:ext>
                </a:extLst>
              </a:tr>
              <a:tr h="242548">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㈱大阪住宅公社サービス （</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H24.3</a:t>
                      </a: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endParaRPr kumimoji="1" lang="en-US" altLang="ja-JP"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2147855025"/>
                  </a:ext>
                </a:extLst>
              </a:tr>
            </a:tbl>
          </a:graphicData>
        </a:graphic>
      </p:graphicFrame>
      <p:graphicFrame>
        <p:nvGraphicFramePr>
          <p:cNvPr id="14" name="表 13"/>
          <p:cNvGraphicFramePr>
            <a:graphicFrameLocks noGrp="1"/>
          </p:cNvGraphicFramePr>
          <p:nvPr/>
        </p:nvGraphicFramePr>
        <p:xfrm>
          <a:off x="3491880" y="5658098"/>
          <a:ext cx="2546016" cy="492024"/>
        </p:xfrm>
        <a:graphic>
          <a:graphicData uri="http://schemas.openxmlformats.org/drawingml/2006/table">
            <a:tbl>
              <a:tblPr firstRow="1" bandRow="1">
                <a:tableStyleId>{5940675A-B579-460E-94D1-54222C63F5DA}</a:tableStyleId>
              </a:tblPr>
              <a:tblGrid>
                <a:gridCol w="2546016">
                  <a:extLst>
                    <a:ext uri="{9D8B030D-6E8A-4147-A177-3AD203B41FA5}">
                      <a16:colId xmlns:a16="http://schemas.microsoft.com/office/drawing/2014/main" val="1845804885"/>
                    </a:ext>
                  </a:extLst>
                </a:gridCol>
              </a:tblGrid>
              <a:tr h="194043">
                <a:tc>
                  <a:txBody>
                    <a:bodyPr/>
                    <a:lstStyle/>
                    <a:p>
                      <a:pPr marL="0" marR="0" lvl="0" indent="0" algn="ctr"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en-US" altLang="ja-JP"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r>
                        <a:rPr kumimoji="1" lang="ja-JP" altLang="en-US"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新たに設立した孫法人：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1</a:t>
                      </a:r>
                      <a:r>
                        <a:rPr kumimoji="1" lang="ja-JP" altLang="en-US"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法人</a:t>
                      </a:r>
                      <a:r>
                        <a:rPr kumimoji="1" lang="en-US" altLang="ja-JP"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p>
                  </a:txBody>
                  <a:tcPr marL="90012" marR="90012" marT="46806" marB="46806" anchor="ctr" horzOverflow="overflow">
                    <a:solidFill>
                      <a:schemeClr val="accent1">
                        <a:lumMod val="20000"/>
                        <a:lumOff val="80000"/>
                      </a:schemeClr>
                    </a:solidFill>
                  </a:tcPr>
                </a:tc>
                <a:extLst>
                  <a:ext uri="{0D108BD9-81ED-4DB2-BD59-A6C34878D82A}">
                    <a16:rowId xmlns:a16="http://schemas.microsoft.com/office/drawing/2014/main" val="1465321100"/>
                  </a:ext>
                </a:extLst>
              </a:tr>
              <a:tr h="194043">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保証協会コンピュータサービス</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H27.6</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p>
                  </a:txBody>
                  <a:tcPr marL="90012" marR="90012" marT="46806" marB="46806" anchor="ctr" horzOverflow="overflow">
                    <a:solidFill>
                      <a:schemeClr val="bg1"/>
                    </a:solidFill>
                  </a:tcPr>
                </a:tc>
                <a:extLst>
                  <a:ext uri="{0D108BD9-81ED-4DB2-BD59-A6C34878D82A}">
                    <a16:rowId xmlns:a16="http://schemas.microsoft.com/office/drawing/2014/main" val="2122291934"/>
                  </a:ext>
                </a:extLst>
              </a:tr>
            </a:tbl>
          </a:graphicData>
        </a:graphic>
      </p:graphicFrame>
      <p:sp>
        <p:nvSpPr>
          <p:cNvPr id="16" name="角丸四角形 4"/>
          <p:cNvSpPr>
            <a:spLocks noChangeArrowheads="1"/>
          </p:cNvSpPr>
          <p:nvPr/>
        </p:nvSpPr>
        <p:spPr bwMode="auto">
          <a:xfrm>
            <a:off x="3491880" y="5184195"/>
            <a:ext cx="2549689" cy="432000"/>
          </a:xfrm>
          <a:prstGeom prst="roundRect">
            <a:avLst>
              <a:gd name="adj" fmla="val 16667"/>
            </a:avLst>
          </a:prstGeom>
          <a:solidFill>
            <a:srgbClr val="0070C0"/>
          </a:solidFill>
          <a:ln w="19050" algn="ctr">
            <a:solidFill>
              <a:srgbClr val="002060"/>
            </a:solidFill>
            <a:round/>
            <a:headEnd/>
            <a:tailEnd/>
          </a:ln>
        </p:spPr>
        <p:txBody>
          <a:bodyPr wrap="none" lIns="0" tIns="36000" rIns="0" bIns="36000" anchor="ctr"/>
          <a:lstStyle/>
          <a:p>
            <a:pPr algn="ctr"/>
            <a:r>
              <a:rPr lang="ja-JP" altLang="en-US" sz="1100" b="1" dirty="0">
                <a:solidFill>
                  <a:prstClr val="white"/>
                </a:solidFill>
                <a:latin typeface="ＭＳ Ｐゴシック" charset="-128"/>
                <a:ea typeface="Meiryo UI" pitchFamily="50" charset="-128"/>
                <a:cs typeface="Meiryo UI" pitchFamily="50" charset="-128"/>
              </a:rPr>
              <a:t>新規設立（</a:t>
            </a:r>
            <a:r>
              <a:rPr lang="en-US" altLang="ja-JP" sz="11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b="1" dirty="0">
                <a:solidFill>
                  <a:prstClr val="white"/>
                </a:solidFill>
                <a:latin typeface="ＭＳ Ｐゴシック" charset="-128"/>
                <a:ea typeface="Meiryo UI" pitchFamily="50" charset="-128"/>
                <a:cs typeface="Meiryo UI" pitchFamily="50" charset="-128"/>
              </a:rPr>
              <a:t>法人）</a:t>
            </a:r>
            <a:endParaRPr lang="en-US" altLang="ja-JP" sz="1100" b="1" dirty="0">
              <a:solidFill>
                <a:prstClr val="white"/>
              </a:solidFill>
              <a:latin typeface="ＭＳ Ｐゴシック" charset="-128"/>
              <a:ea typeface="Meiryo UI" pitchFamily="50" charset="-128"/>
              <a:cs typeface="Meiryo UI" pitchFamily="50" charset="-128"/>
            </a:endParaRPr>
          </a:p>
        </p:txBody>
      </p:sp>
    </p:spTree>
    <p:extLst>
      <p:ext uri="{BB962C8B-B14F-4D97-AF65-F5344CB8AC3E}">
        <p14:creationId xmlns:p14="http://schemas.microsoft.com/office/powerpoint/2010/main" val="2107113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2843808" y="3429000"/>
          <a:ext cx="208280" cy="3657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kumimoji="1" lang="ja-JP" altLang="en-US" dirty="0"/>
                    </a:p>
                  </a:txBody>
                  <a:tcPr>
                    <a:lnL w="12700" cmpd="sng">
                      <a:noFill/>
                      <a:prstDash val="solid"/>
                    </a:lnL>
                    <a:lnR w="12700" cmpd="sng">
                      <a:noFill/>
                      <a:prstDash val="solid"/>
                    </a:lnR>
                    <a:lnT w="12700" cmpd="sng">
                      <a:noFill/>
                      <a:prstDash val="solid"/>
                    </a:lnT>
                    <a:lnB w="12700" cmpd="sng">
                      <a:noFill/>
                      <a:prstDash val="solid"/>
                    </a:lnB>
                  </a:tcPr>
                </a:tc>
                <a:extLst>
                  <a:ext uri="{0D108BD9-81ED-4DB2-BD59-A6C34878D82A}">
                    <a16:rowId xmlns:a16="http://schemas.microsoft.com/office/drawing/2014/main" val="10000"/>
                  </a:ext>
                </a:extLst>
              </a:tr>
            </a:tbl>
          </a:graphicData>
        </a:graphic>
      </p:graphicFrame>
      <p:sp>
        <p:nvSpPr>
          <p:cNvPr id="6" name="正方形/長方形 5"/>
          <p:cNvSpPr/>
          <p:nvPr/>
        </p:nvSpPr>
        <p:spPr>
          <a:xfrm>
            <a:off x="8432528"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46</a:t>
            </a:r>
            <a:endParaRPr lang="ja-JP" altLang="en-US" dirty="0">
              <a:solidFill>
                <a:prstClr val="black"/>
              </a:solidFill>
            </a:endParaRPr>
          </a:p>
        </p:txBody>
      </p:sp>
      <p:sp>
        <p:nvSpPr>
          <p:cNvPr id="13" name="正方形/長方形 15"/>
          <p:cNvSpPr>
            <a:spLocks noChangeArrowheads="1"/>
          </p:cNvSpPr>
          <p:nvPr/>
        </p:nvSpPr>
        <p:spPr bwMode="auto">
          <a:xfrm>
            <a:off x="250619" y="649104"/>
            <a:ext cx="8505945" cy="6158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ts val="1800"/>
              </a:lnSpc>
              <a:spcBef>
                <a:spcPct val="0"/>
              </a:spcBef>
              <a:spcAft>
                <a:spcPct val="0"/>
              </a:spcAft>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■地方独立行政法人</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800"/>
              </a:lnSpc>
              <a:spcBef>
                <a:spcPct val="0"/>
              </a:spcBef>
              <a:spcAft>
                <a:spcPct val="0"/>
              </a:spcAf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引き続き、大阪市の法人との統合等をめざします。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800"/>
              </a:lnSpc>
              <a:spcBef>
                <a:spcPct val="0"/>
              </a:spcBef>
              <a:spcAft>
                <a:spcPct val="0"/>
              </a:spcAft>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＜これまでの経過＞</a:t>
            </a:r>
            <a:endParaRPr lang="ja-JP" altLang="ja-JP" sz="16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公立大学法人大阪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月］公立大学法人大阪府立大学を設立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zh-CN" altLang="en-US" sz="1200" dirty="0">
                <a:latin typeface="Meiryo UI" panose="020B0604030504040204" pitchFamily="50" charset="-128"/>
                <a:ea typeface="Meiryo UI" panose="020B0604030504040204" pitchFamily="50" charset="-128"/>
                <a:cs typeface="Meiryo UI" panose="020B0604030504040204" pitchFamily="50" charset="-128"/>
              </a:rPr>
              <a:t>公立大学法人大阪府立大学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と公立大学法人大阪</a:t>
            </a:r>
            <a:r>
              <a:rPr lang="zh-CN" altLang="en-US" sz="1200" dirty="0">
                <a:latin typeface="Meiryo UI" panose="020B0604030504040204" pitchFamily="50" charset="-128"/>
                <a:ea typeface="Meiryo UI" panose="020B0604030504040204" pitchFamily="50" charset="-128"/>
                <a:cs typeface="Meiryo UI" panose="020B0604030504040204" pitchFamily="50" charset="-128"/>
              </a:rPr>
              <a:t>市立大学</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とを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法人統合し、</a:t>
            </a:r>
            <a:r>
              <a:rPr lang="zh-CN" altLang="en-US" sz="1200" dirty="0">
                <a:latin typeface="Meiryo UI" panose="020B0604030504040204" pitchFamily="50" charset="-128"/>
                <a:ea typeface="Meiryo UI" panose="020B0604030504040204" pitchFamily="50" charset="-128"/>
                <a:cs typeface="Meiryo UI" panose="020B0604030504040204" pitchFamily="50" charset="-128"/>
              </a:rPr>
              <a:t>公立大学法人大阪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を設立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（令和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月に、府立大学と市立大学とを大学統合し、新大学を設置）</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900"/>
              </a:lnSpc>
              <a:spcBef>
                <a:spcPct val="0"/>
              </a:spcBef>
              <a:spcAft>
                <a:spcPct val="0"/>
              </a:spcAf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地方独立行政法人大阪府立病院機構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　設立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900"/>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地方独立行政法人大阪産業技術研究所</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月］（地独）大阪府立産業技術総合研究所を設立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月］（地独）大阪府立産業技術総合研究所と（地独）大阪市立工業研究所とを法人統合し、</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30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（地独）大阪産業技術研究所を設立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900"/>
              </a:lnSpc>
              <a:spcBef>
                <a:spcPct val="0"/>
              </a:spcBef>
              <a:spcAft>
                <a:spcPct val="0"/>
              </a:spcAf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地方独立行政法人大阪府立環境農林水産総合研究所</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 設立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900"/>
              </a:lnSpc>
              <a:spcBef>
                <a:spcPct val="0"/>
              </a:spcBef>
              <a:spcAft>
                <a:spcPct val="0"/>
              </a:spcAf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地方独立行政法人大阪健康安全基盤研究所</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 設立（府立公衆衛生研究所と市立環境科学研究所衛生部門とを統合）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＜現在の取組状況＞</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（府市の地方独立行政法人の統合）</a:t>
            </a:r>
          </a:p>
          <a:p>
            <a:pPr eaLnBrk="0" fontAlgn="base" hangingPunct="0">
              <a:lnSpc>
                <a:spcPts val="1700"/>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市及び府・市法人と連携を図り、府立病院機構、市民病院機構の法人統合に向けて検討を進める。</a:t>
            </a:r>
          </a:p>
          <a:p>
            <a:pPr eaLnBrk="0" fontAlgn="base" hangingPunct="0">
              <a:lnSpc>
                <a:spcPts val="900"/>
              </a:lnSpc>
              <a:spcBef>
                <a:spcPct val="0"/>
              </a:spcBef>
              <a:spcAft>
                <a:spcPct val="0"/>
              </a:spcAf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（市の地方独立行政法人への合流）</a:t>
            </a:r>
            <a:endParaRPr lang="ja-JP"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府市の文化施設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施設（博物館等）を一体運営するため、</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地方独立行政法人大阪市博物館機構</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への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府施設の合流について</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700"/>
              </a:lnSpc>
              <a:spcBef>
                <a:spcPct val="0"/>
              </a:spcBef>
              <a:spcAft>
                <a:spcPct val="0"/>
              </a:spcAft>
              <a:defRPr/>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大阪市等と協議を進める。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183873"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正方形/長方形 10"/>
          <p:cNvSpPr/>
          <p:nvPr/>
        </p:nvSpPr>
        <p:spPr>
          <a:xfrm>
            <a:off x="26495" y="107340"/>
            <a:ext cx="8820472" cy="369332"/>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（３）出資法人等の改革　</a:t>
            </a: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23746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8510" y="98630"/>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（１）現状認識</a:t>
            </a:r>
          </a:p>
        </p:txBody>
      </p:sp>
      <p:sp>
        <p:nvSpPr>
          <p:cNvPr id="5" name="正方形/長方形 4"/>
          <p:cNvSpPr/>
          <p:nvPr/>
        </p:nvSpPr>
        <p:spPr>
          <a:xfrm>
            <a:off x="8432528" y="6526378"/>
            <a:ext cx="648072" cy="31012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sz="1600" dirty="0">
                <a:solidFill>
                  <a:schemeClr val="tx1"/>
                </a:solidFill>
              </a:rPr>
              <a:t>2</a:t>
            </a:r>
            <a:endParaRPr lang="ja-JP" altLang="en-US" sz="1600" dirty="0">
              <a:solidFill>
                <a:schemeClr val="tx1"/>
              </a:solidFill>
            </a:endParaRPr>
          </a:p>
        </p:txBody>
      </p:sp>
      <p:sp>
        <p:nvSpPr>
          <p:cNvPr id="6" name="正方形/長方形 5"/>
          <p:cNvSpPr/>
          <p:nvPr/>
        </p:nvSpPr>
        <p:spPr>
          <a:xfrm>
            <a:off x="183873" y="908719"/>
            <a:ext cx="8640960" cy="3539430"/>
          </a:xfrm>
          <a:prstGeom prst="rect">
            <a:avLst/>
          </a:prstGeom>
        </p:spPr>
        <p:txBody>
          <a:bodyPr wrap="square">
            <a:spAutoFit/>
          </a:bodyPr>
          <a:lstStyle/>
          <a:p>
            <a:pPr marL="174625" indent="-174625"/>
            <a:r>
              <a:rPr lang="ja-JP" altLang="en-US" sz="1600" dirty="0">
                <a:latin typeface="Meiryo UI" panose="020B0604030504040204" pitchFamily="50" charset="-128"/>
                <a:ea typeface="Meiryo UI" panose="020B0604030504040204" pitchFamily="50" charset="-128"/>
                <a:cs typeface="Meiryo UI" panose="020B0604030504040204" pitchFamily="50" charset="-128"/>
              </a:rPr>
              <a:t>○　人口減少・高齢化の同時進行、低所得層の増加などの課題が浮き彫りになる中、大阪の成長の実現と安全・安心の確保を同時に図っていかなければなりません。</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600" dirty="0">
                <a:latin typeface="Meiryo UI" panose="020B0604030504040204" pitchFamily="50" charset="-128"/>
                <a:ea typeface="Meiryo UI" panose="020B0604030504040204" pitchFamily="50" charset="-128"/>
                <a:cs typeface="Meiryo UI" panose="020B0604030504040204" pitchFamily="50" charset="-128"/>
              </a:rPr>
              <a:t>　　 また、新型コロナウイルス感染症への適切な対応も引き続き求められています。</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600" dirty="0">
                <a:latin typeface="Meiryo UI" panose="020B0604030504040204" pitchFamily="50" charset="-128"/>
                <a:ea typeface="Meiryo UI" panose="020B0604030504040204" pitchFamily="50" charset="-128"/>
                <a:cs typeface="Meiryo UI" panose="020B0604030504040204" pitchFamily="50" charset="-128"/>
              </a:rPr>
              <a:t>○　そのため、大阪府は、財政規律を堅持し、課題に的確に対応しうる行財政運営体制の確立に取り組んでいます。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600" dirty="0">
                <a:latin typeface="Meiryo UI" panose="020B0604030504040204" pitchFamily="50" charset="-128"/>
                <a:ea typeface="Meiryo UI" panose="020B0604030504040204" pitchFamily="50" charset="-128"/>
                <a:cs typeface="Meiryo UI" panose="020B0604030504040204" pitchFamily="50" charset="-128"/>
              </a:rPr>
              <a:t>○　一方、社会においては、社会課題の解決に挑む企業の増加や個人の社会参加意欲の高まりに加え、コロナへの対応を機にデジタル技術の活用や働き方の見直しが一層進むなど、前向きな変化の兆しもみられ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600" dirty="0">
                <a:latin typeface="Meiryo UI" panose="020B0604030504040204" pitchFamily="50" charset="-128"/>
                <a:ea typeface="Meiryo UI" panose="020B0604030504040204" pitchFamily="50" charset="-128"/>
                <a:cs typeface="Meiryo UI" panose="020B0604030504040204" pitchFamily="50" charset="-128"/>
              </a:rPr>
              <a:t>○　ポストコロナを見据え、持続可能な社会を構築</a:t>
            </a:r>
            <a:r>
              <a:rPr lang="en-US" altLang="ja-JP" sz="1600" baseline="30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していくため、府は、府民・企業・市町村・国との連携を深め社会全体で課題解決する「起点」としての役割を果たすとともに、新たな技術も活用し、従来の手法や発想に捉われない行政経営を行っていく必要があります。</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 name="直線コネクタ 7"/>
          <p:cNvCxnSpPr/>
          <p:nvPr/>
        </p:nvCxnSpPr>
        <p:spPr>
          <a:xfrm>
            <a:off x="183873"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260286" y="6084295"/>
            <a:ext cx="8640960" cy="584775"/>
          </a:xfrm>
          <a:prstGeom prst="rect">
            <a:avLst/>
          </a:prstGeom>
        </p:spPr>
        <p:txBody>
          <a:bodyPr wrap="square">
            <a:spAutoFit/>
          </a:bodyPr>
          <a:lstStyle/>
          <a:p>
            <a:pPr marL="174625" indent="-174625"/>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大阪府は、</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年大阪・関西万博の開催都市として、先頭に立って</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の達成に貢献する「</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先進都市」をめざしている。</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とは、</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年の国連持続可能な開発サミットで採択された「持続可能な開発のための</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2030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アジェンダ」で設定された国際目標。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800" dirty="0">
                <a:latin typeface="Meiryo UI" panose="020B0604030504040204" pitchFamily="50" charset="-128"/>
                <a:ea typeface="Meiryo UI" panose="020B0604030504040204" pitchFamily="50" charset="-128"/>
                <a:cs typeface="Meiryo UI" panose="020B0604030504040204" pitchFamily="50" charset="-128"/>
              </a:rPr>
              <a:t>  　　　　「誰一人取り残さない持続可能な世界の実現」に向け、大胆に変革していくことを基本理念に、経済・社会・環境の三側面から、持続的社会の実現に向け総合的に取り組んでいくこととしている。</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255881" y="6039290"/>
            <a:ext cx="864096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2654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正方形/長方形 1"/>
          <p:cNvSpPr>
            <a:spLocks noChangeArrowheads="1"/>
          </p:cNvSpPr>
          <p:nvPr/>
        </p:nvSpPr>
        <p:spPr bwMode="auto">
          <a:xfrm>
            <a:off x="269522" y="1380256"/>
            <a:ext cx="28173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ja-JP" altLang="en-US" sz="1400" dirty="0">
                <a:solidFill>
                  <a:prstClr val="black"/>
                </a:solidFill>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公の施設の点検状況</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grpSp>
        <p:nvGrpSpPr>
          <p:cNvPr id="2051" name="グループ化 2"/>
          <p:cNvGrpSpPr>
            <a:grpSpLocks/>
          </p:cNvGrpSpPr>
          <p:nvPr/>
        </p:nvGrpSpPr>
        <p:grpSpPr bwMode="auto">
          <a:xfrm>
            <a:off x="656565" y="1853825"/>
            <a:ext cx="8121081" cy="4725526"/>
            <a:chOff x="398576" y="1315833"/>
            <a:chExt cx="8551384" cy="3957730"/>
          </a:xfrm>
        </p:grpSpPr>
        <p:sp>
          <p:nvSpPr>
            <p:cNvPr id="5" name="正方形/長方形 4"/>
            <p:cNvSpPr/>
            <p:nvPr/>
          </p:nvSpPr>
          <p:spPr>
            <a:xfrm>
              <a:off x="416386" y="1678096"/>
              <a:ext cx="2322091" cy="3451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○青少年海洋センター</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青少年海洋センター・ファミリー棟</a:t>
              </a:r>
              <a:endPar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○万国博覧会記念公園</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○男女共同参画・青少年センター</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○国際会議場</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上方演芸資料館</a:t>
              </a:r>
              <a:endPar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○江之子島文化芸術創造センター</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者交流促進センター</a:t>
              </a:r>
              <a:endPar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稲スポーツセンター</a:t>
              </a:r>
              <a:endPar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○福祉情報コミュニケーションセンター</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者自立センター</a:t>
              </a:r>
              <a:endPar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○砂川厚生福祉センター</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こんごう福祉センター</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○母子・父子福祉センター</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修徳学院</a:t>
              </a:r>
              <a:endPar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子どもライフサポートセンター</a:t>
              </a:r>
              <a:endPar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女性自立支援センター（</a:t>
              </a:r>
              <a:r>
                <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寮）</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中河内救命救急センター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労働センター</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高等職業技術専門校（</a:t>
              </a:r>
              <a:r>
                <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校）</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ja-JP" altLang="ja-JP" sz="1000" kern="100" dirty="0">
                <a:solidFill>
                  <a:prstClr val="black"/>
                </a:solidFill>
                <a:ea typeface="ＭＳ 明朝"/>
                <a:cs typeface="Times New Roman"/>
              </a:endParaRPr>
            </a:p>
            <a:p>
              <a:pPr algn="just">
                <a:lnSpc>
                  <a:spcPts val="1500"/>
                </a:lnSpc>
                <a:defRPr/>
              </a:pPr>
              <a:endParaRPr lang="ja-JP" altLang="ja-JP" sz="1000" kern="100" dirty="0">
                <a:solidFill>
                  <a:prstClr val="white"/>
                </a:solidFill>
                <a:ea typeface="ＭＳ 明朝"/>
                <a:cs typeface="Times New Roman"/>
              </a:endParaRPr>
            </a:p>
            <a:p>
              <a:pPr algn="ctr">
                <a:lnSpc>
                  <a:spcPts val="1500"/>
                </a:lnSpc>
                <a:defRPr/>
              </a:pPr>
              <a:r>
                <a:rPr lang="en-US" sz="1000" kern="100" dirty="0">
                  <a:solidFill>
                    <a:srgbClr val="000000"/>
                  </a:solidFill>
                  <a:latin typeface="ＭＳ ゴシック"/>
                  <a:ea typeface="ＭＳ 明朝"/>
                  <a:cs typeface="Times New Roman"/>
                </a:rPr>
                <a:t> </a:t>
              </a:r>
              <a:endParaRPr lang="ja-JP" altLang="en-US" sz="1000" kern="100" dirty="0">
                <a:solidFill>
                  <a:prstClr val="white"/>
                </a:solidFill>
                <a:ea typeface="ＭＳ 明朝"/>
                <a:cs typeface="Times New Roman"/>
              </a:endParaRPr>
            </a:p>
          </p:txBody>
        </p:sp>
        <p:sp>
          <p:nvSpPr>
            <p:cNvPr id="6" name="正方形/長方形 5"/>
            <p:cNvSpPr/>
            <p:nvPr/>
          </p:nvSpPr>
          <p:spPr>
            <a:xfrm>
              <a:off x="2548911" y="1662253"/>
              <a:ext cx="1946423" cy="3521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○府民の森（</a:t>
              </a:r>
              <a:r>
                <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園地）</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○金剛登山道駐車場</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○花の文化園</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○農業公園</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○中央卸売市場</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○府営駐車場（</a:t>
              </a:r>
              <a:r>
                <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箇所）</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狭山池博物館</a:t>
              </a:r>
              <a:endPar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○府営公園（</a:t>
              </a:r>
              <a:r>
                <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19</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公園）</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○港湾施設</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少年自然の家</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○中央図書館</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中之島図書館</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門真スポーツセンター</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○体育会館</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○臨海スポーツセンター</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○漕艇センター</a:t>
              </a: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○弥生文化博物館</a:t>
              </a: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a:t>
              </a:r>
              <a:r>
                <a:rPr lang="ja-JP" altLang="en-US" sz="100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つ</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飛鳥博物館</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a:t>
              </a:r>
              <a:r>
                <a:rPr lang="ja-JP" altLang="en-US" sz="100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つ</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飛鳥風土記の丘</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＋府営住宅（</a:t>
              </a:r>
              <a:r>
                <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309</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団地）</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公表時点</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en-US" altLang="ja-JP" sz="1000" kern="100" dirty="0">
                <a:solidFill>
                  <a:prstClr val="black"/>
                </a:solidFill>
                <a:ea typeface="ＭＳ ゴシック"/>
                <a:cs typeface="Times New Roman"/>
              </a:endParaRPr>
            </a:p>
            <a:p>
              <a:pPr algn="just">
                <a:lnSpc>
                  <a:spcPts val="1500"/>
                </a:lnSpc>
                <a:defRPr/>
              </a:pPr>
              <a:endParaRPr lang="en-US" altLang="ja-JP" sz="1000" kern="100" dirty="0">
                <a:solidFill>
                  <a:prstClr val="black"/>
                </a:solidFill>
                <a:ea typeface="ＭＳ ゴシック"/>
                <a:cs typeface="Times New Roman"/>
              </a:endParaRPr>
            </a:p>
            <a:p>
              <a:pPr algn="just">
                <a:lnSpc>
                  <a:spcPts val="1500"/>
                </a:lnSpc>
                <a:defRPr/>
              </a:pPr>
              <a:endParaRPr lang="ja-JP" altLang="ja-JP" sz="1000" kern="100" dirty="0">
                <a:solidFill>
                  <a:prstClr val="white"/>
                </a:solidFill>
                <a:ea typeface="ＭＳ 明朝"/>
                <a:cs typeface="Times New Roman"/>
              </a:endParaRPr>
            </a:p>
            <a:p>
              <a:pPr algn="just">
                <a:lnSpc>
                  <a:spcPts val="1500"/>
                </a:lnSpc>
                <a:defRPr/>
              </a:pPr>
              <a:endParaRPr lang="ja-JP" altLang="en-US" sz="1000" kern="100" dirty="0">
                <a:solidFill>
                  <a:prstClr val="white"/>
                </a:solidFill>
                <a:ea typeface="ＭＳ 明朝"/>
                <a:cs typeface="Times New Roman"/>
              </a:endParaRPr>
            </a:p>
          </p:txBody>
        </p:sp>
        <p:sp>
          <p:nvSpPr>
            <p:cNvPr id="7" name="角丸四角形 6"/>
            <p:cNvSpPr/>
            <p:nvPr/>
          </p:nvSpPr>
          <p:spPr>
            <a:xfrm>
              <a:off x="398576" y="1467691"/>
              <a:ext cx="3903757" cy="3805871"/>
            </a:xfrm>
            <a:prstGeom prst="roundRect">
              <a:avLst>
                <a:gd name="adj" fmla="val 9167"/>
              </a:avLst>
            </a:prstGeom>
            <a:noFill/>
            <a:ln w="381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prstClr val="white"/>
                </a:solidFill>
              </a:endParaRPr>
            </a:p>
          </p:txBody>
        </p:sp>
        <p:sp>
          <p:nvSpPr>
            <p:cNvPr id="4" name="正方形/長方形 3"/>
            <p:cNvSpPr/>
            <p:nvPr/>
          </p:nvSpPr>
          <p:spPr>
            <a:xfrm>
              <a:off x="1648514" y="1320867"/>
              <a:ext cx="1326907" cy="2743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公の施設</a:t>
              </a:r>
              <a:endParaRPr lang="ja-JP" altLang="en-US" sz="1400"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5125755" y="1467691"/>
              <a:ext cx="3824205" cy="3805872"/>
            </a:xfrm>
            <a:prstGeom prst="roundRect">
              <a:avLst>
                <a:gd name="adj" fmla="val 5190"/>
              </a:avLst>
            </a:prstGeom>
            <a:noFill/>
            <a:ln w="38100" cap="flat" cmpd="sng" algn="ctr">
              <a:solidFill>
                <a:srgbClr val="4F81BD">
                  <a:shade val="50000"/>
                </a:srgbClr>
              </a:solidFill>
              <a:prstDash val="solid"/>
            </a:ln>
            <a:effectLst>
              <a:outerShdw blurRad="50800" dist="38100" dir="2700000" algn="tl" rotWithShape="0">
                <a:prstClr val="black">
                  <a:alpha val="40000"/>
                </a:prstClr>
              </a:outerShdw>
            </a:effectLst>
          </p:spPr>
          <p:txBody>
            <a:bodyPr/>
            <a:lstStyle/>
            <a:p>
              <a:pPr indent="114300">
                <a:defRPr/>
              </a:pPr>
              <a:r>
                <a:rPr lang="en-US" sz="900" kern="100" dirty="0">
                  <a:solidFill>
                    <a:prstClr val="black"/>
                  </a:solidFill>
                  <a:latin typeface="ＭＳ ゴシック"/>
                  <a:ea typeface="ＭＳ 明朝"/>
                  <a:cs typeface="Times New Roman"/>
                </a:rPr>
                <a:t> </a:t>
              </a:r>
              <a:endParaRPr lang="ja-JP" altLang="en-US" sz="1050" kern="100" dirty="0">
                <a:solidFill>
                  <a:prstClr val="black"/>
                </a:solidFill>
                <a:latin typeface="Century"/>
                <a:ea typeface="ＭＳ 明朝"/>
                <a:cs typeface="Times New Roman"/>
              </a:endParaRPr>
            </a:p>
          </p:txBody>
        </p:sp>
        <p:sp>
          <p:nvSpPr>
            <p:cNvPr id="13" name="正方形/長方形 12"/>
            <p:cNvSpPr/>
            <p:nvPr/>
          </p:nvSpPr>
          <p:spPr>
            <a:xfrm>
              <a:off x="5661341" y="1315833"/>
              <a:ext cx="2802167" cy="274323"/>
            </a:xfrm>
            <a:prstGeom prst="rect">
              <a:avLst/>
            </a:prstGeom>
            <a:solidFill>
              <a:sysClr val="window" lastClr="FFFFFF"/>
            </a:solidFill>
            <a:ln w="25400" cap="flat" cmpd="sng" algn="ctr">
              <a:solidFill>
                <a:srgbClr val="4F81BD">
                  <a:shade val="50000"/>
                </a:srgbClr>
              </a:solidFill>
              <a:prstDash val="solid"/>
            </a:ln>
            <a:effectLst/>
          </p:spPr>
          <p:txBody>
            <a:bodyPr anchor="ctr"/>
            <a:lstStyle/>
            <a:p>
              <a:pPr algn="ctr">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重点的に取組みを進める施設</a:t>
              </a:r>
            </a:p>
          </p:txBody>
        </p:sp>
        <p:sp>
          <p:nvSpPr>
            <p:cNvPr id="2062" name="右矢印 14"/>
            <p:cNvSpPr>
              <a:spLocks noChangeArrowheads="1"/>
            </p:cNvSpPr>
            <p:nvPr/>
          </p:nvSpPr>
          <p:spPr bwMode="auto">
            <a:xfrm>
              <a:off x="4499932" y="2535885"/>
              <a:ext cx="371437" cy="1617804"/>
            </a:xfrm>
            <a:prstGeom prst="rightArrow">
              <a:avLst>
                <a:gd name="adj1" fmla="val 47944"/>
                <a:gd name="adj2" fmla="val 50000"/>
              </a:avLst>
            </a:prstGeom>
            <a:solidFill>
              <a:srgbClr val="4F81BD"/>
            </a:solidFill>
            <a:ln w="25400" algn="ctr">
              <a:solidFill>
                <a:srgbClr val="385D8A"/>
              </a:solidFill>
              <a:miter lim="800000"/>
              <a:headEnd/>
              <a:tailEnd/>
            </a:ln>
          </p:spPr>
          <p:txBody>
            <a:bodyPr anchor="ctr"/>
            <a:lstStyle/>
            <a:p>
              <a:pPr fontAlgn="base">
                <a:spcBef>
                  <a:spcPct val="0"/>
                </a:spcBef>
                <a:spcAft>
                  <a:spcPct val="0"/>
                </a:spcAft>
              </a:pPr>
              <a:endParaRPr lang="ja-JP" altLang="en-US">
                <a:solidFill>
                  <a:prstClr val="black"/>
                </a:solidFill>
              </a:endParaRPr>
            </a:p>
          </p:txBody>
        </p:sp>
      </p:grpSp>
      <p:sp>
        <p:nvSpPr>
          <p:cNvPr id="2053" name="正方形/長方形 15"/>
          <p:cNvSpPr>
            <a:spLocks noChangeArrowheads="1"/>
          </p:cNvSpPr>
          <p:nvPr/>
        </p:nvSpPr>
        <p:spPr bwMode="auto">
          <a:xfrm>
            <a:off x="372217" y="568132"/>
            <a:ext cx="8577953" cy="784830"/>
          </a:xfrm>
          <a:prstGeom prst="rect">
            <a:avLst/>
          </a:prstGeom>
          <a:noFill/>
          <a:ln>
            <a:noFill/>
          </a:ln>
        </p:spPr>
        <p:txBody>
          <a:bodyPr wrap="square">
            <a:spAutoFit/>
          </a:bodyPr>
          <a:lstStyle/>
          <a:p>
            <a:pPr fontAlgn="base">
              <a:lnSpc>
                <a:spcPts val="1800"/>
              </a:lnSpc>
              <a:spcBef>
                <a:spcPct val="0"/>
              </a:spcBef>
              <a:spcAft>
                <a:spcPct val="0"/>
              </a:spcAft>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公の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施設（</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71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施設（府営住宅を除く）＋府営住宅</a:t>
            </a:r>
            <a:r>
              <a:rPr lang="en-US" altLang="ja-JP" sz="1400"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309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団地）について、これまでの取組みの進捗状況や社会情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800"/>
              </a:lnSpc>
              <a:spcBef>
                <a:spcPct val="0"/>
              </a:spcBef>
              <a:spcAft>
                <a:spcPct val="0"/>
              </a:spcAft>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勢の変化を踏まえた点検を実施し、令和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年度については、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施設について重点的に取組みを進めていきます。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800"/>
              </a:lnSpc>
              <a:spcBef>
                <a:spcPct val="0"/>
              </a:spcBef>
              <a:spcAft>
                <a:spcPct val="0"/>
              </a:spcAf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その他の施設についても、「ファシリティマネジメント基本方針」に基づく総量最適化</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等の観点から、点検を行います。　</a:t>
            </a:r>
          </a:p>
        </p:txBody>
      </p:sp>
      <p:sp>
        <p:nvSpPr>
          <p:cNvPr id="23" name="正方形/長方形 22"/>
          <p:cNvSpPr/>
          <p:nvPr/>
        </p:nvSpPr>
        <p:spPr>
          <a:xfrm>
            <a:off x="170511" y="893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（４）公の施設の改革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 name="直線コネクタ 17"/>
          <p:cNvCxnSpPr/>
          <p:nvPr/>
        </p:nvCxnSpPr>
        <p:spPr>
          <a:xfrm>
            <a:off x="179512" y="47725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7" name="正方形/長方形 16"/>
          <p:cNvSpPr/>
          <p:nvPr/>
        </p:nvSpPr>
        <p:spPr bwMode="auto">
          <a:xfrm>
            <a:off x="5382090" y="2213865"/>
            <a:ext cx="3271483" cy="4229905"/>
          </a:xfrm>
          <a:prstGeom prst="rect">
            <a:avLst/>
          </a:prstGeom>
          <a:noFill/>
          <a:ln w="25400" cap="flat" cmpd="sng" algn="ctr">
            <a:noFill/>
            <a:prstDash val="solid"/>
          </a:ln>
          <a:effectLst/>
        </p:spPr>
        <p:txBody>
          <a:bodyPr/>
          <a:lstStyle/>
          <a:p>
            <a:pPr>
              <a:lnSpc>
                <a:spcPct val="15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青少年海洋センター</a:t>
            </a:r>
            <a:endPar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青少年海洋センター・ファミリー棟</a:t>
            </a:r>
            <a:endPar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稲スポーツセンター</a:t>
            </a:r>
            <a:endPar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中河内救命救急センター</a:t>
            </a:r>
            <a:endPar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労働センター</a:t>
            </a:r>
            <a:endPar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defRPr/>
            </a:pP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　府民の森　ちはや園地</a:t>
            </a:r>
            <a:endParaRPr lang="en-US" altLang="ja-JP" sz="1300" kern="1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defRPr/>
            </a:pP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  金剛登山道駐車場</a:t>
            </a:r>
            <a:endParaRPr lang="en-US" altLang="ja-JP" sz="1300" kern="100"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　花の文化園</a:t>
            </a:r>
            <a:endParaRPr lang="en-US" altLang="ja-JP" sz="1300" kern="100"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defRPr/>
            </a:pP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　中央卸売市場</a:t>
            </a:r>
            <a:endParaRPr lang="en-US" altLang="ja-JP" sz="1300" kern="100"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defRPr/>
            </a:pP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　府営駐車場（江坂・茨木）</a:t>
            </a:r>
            <a:endParaRPr lang="en-US" altLang="ja-JP" sz="1300" kern="1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defRPr/>
            </a:pP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　府営公園（</a:t>
            </a:r>
            <a:r>
              <a:rPr lang="en-US" altLang="ja-JP" sz="1300" kern="1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公園）</a:t>
            </a:r>
            <a:endParaRPr lang="en-US" altLang="ja-JP" sz="1300" kern="100" dirty="0">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defRPr/>
            </a:pP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　弥生文化博物館</a:t>
            </a:r>
            <a:endParaRPr lang="en-US" altLang="ja-JP" sz="1300" kern="100"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defRPr/>
            </a:pP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  近</a:t>
            </a:r>
            <a:r>
              <a:rPr lang="ja-JP" altLang="en-US" sz="1300" kern="100" dirty="0" err="1">
                <a:latin typeface="Meiryo UI" panose="020B0604030504040204" pitchFamily="50" charset="-128"/>
                <a:ea typeface="Meiryo UI" panose="020B0604030504040204" pitchFamily="50" charset="-128"/>
                <a:cs typeface="Meiryo UI" panose="020B0604030504040204" pitchFamily="50" charset="-128"/>
              </a:rPr>
              <a:t>つ</a:t>
            </a: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飛鳥博物館　　　</a:t>
            </a:r>
            <a:endParaRPr lang="en-US" altLang="ja-JP" sz="1300" kern="100"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defRPr/>
            </a:pP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近</a:t>
            </a:r>
            <a:r>
              <a:rPr lang="ja-JP" altLang="en-US" sz="1300" kern="1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つ</a:t>
            </a:r>
            <a:r>
              <a:rPr lang="ja-JP" altLang="en-US"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飛鳥風土記の丘</a:t>
            </a:r>
            <a:endParaRPr lang="en-US" altLang="ja-JP" sz="1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a:extLst>
              <a:ext uri="{FF2B5EF4-FFF2-40B4-BE49-F238E27FC236}">
                <a16:creationId xmlns:a16="http://schemas.microsoft.com/office/drawing/2014/main" id="{992A0A5A-1FA2-4702-BEDA-7ABFEEBBEA0C}"/>
              </a:ext>
            </a:extLst>
          </p:cNvPr>
          <p:cNvSpPr/>
          <p:nvPr/>
        </p:nvSpPr>
        <p:spPr>
          <a:xfrm>
            <a:off x="8432528"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47</a:t>
            </a:r>
            <a:endParaRPr lang="ja-JP" altLang="en-US" dirty="0">
              <a:solidFill>
                <a:prstClr val="black"/>
              </a:solidFill>
            </a:endParaRPr>
          </a:p>
        </p:txBody>
      </p:sp>
    </p:spTree>
    <p:extLst>
      <p:ext uri="{BB962C8B-B14F-4D97-AF65-F5344CB8AC3E}">
        <p14:creationId xmlns:p14="http://schemas.microsoft.com/office/powerpoint/2010/main" val="32992785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57058" y="1493785"/>
            <a:ext cx="8136904" cy="1200329"/>
          </a:xfrm>
          <a:prstGeom prst="rect">
            <a:avLst/>
          </a:prstGeom>
          <a:ln w="6350">
            <a:solidFill>
              <a:schemeClr val="tx1"/>
            </a:solidFill>
          </a:ln>
        </p:spPr>
        <p:txBody>
          <a:bodyPr wrap="square">
            <a:spAutoFit/>
          </a:bodyPr>
          <a:lstStyle/>
          <a:p>
            <a:pPr algn="ct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a:latin typeface="Meiryo UI" panose="020B0604030504040204" pitchFamily="50" charset="-128"/>
                <a:ea typeface="Meiryo UI" panose="020B0604030504040204" pitchFamily="50" charset="-128"/>
                <a:cs typeface="Meiryo UI" panose="020B0604030504040204" pitchFamily="50" charset="-128"/>
              </a:rPr>
              <a:t>令和４年度大阪府行政経営の取組み　</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a:latin typeface="Meiryo UI" panose="020B0604030504040204" pitchFamily="50" charset="-128"/>
                <a:ea typeface="Meiryo UI" panose="020B0604030504040204" pitchFamily="50" charset="-128"/>
                <a:cs typeface="Meiryo UI" panose="020B0604030504040204" pitchFamily="50" charset="-128"/>
              </a:rPr>
              <a:t>＜具体的</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取組み編＞</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3"/>
          <p:cNvSpPr txBox="1">
            <a:spLocks noChangeArrowheads="1"/>
          </p:cNvSpPr>
          <p:nvPr/>
        </p:nvSpPr>
        <p:spPr>
          <a:xfrm>
            <a:off x="441140" y="3383995"/>
            <a:ext cx="8325925" cy="1323439"/>
          </a:xfrm>
          <a:prstGeom prst="rect">
            <a:avLst/>
          </a:prstGeom>
          <a:ln>
            <a:noFill/>
            <a:prstDash val="sysDash"/>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defTabSz="647700">
              <a:spcBef>
                <a:spcPct val="0"/>
              </a:spcBef>
              <a:buFont typeface="Wingdings" pitchFamily="2" charset="2"/>
              <a:buNone/>
              <a:tabLst>
                <a:tab pos="8256588" algn="r"/>
              </a:tabLst>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＜目次＞</a:t>
            </a:r>
          </a:p>
          <a:p>
            <a:pPr defTabSz="647700">
              <a:spcBef>
                <a:spcPct val="0"/>
              </a:spcBef>
              <a:buFont typeface="Wingdings" pitchFamily="2" charset="2"/>
              <a:buNone/>
              <a:tabLst>
                <a:tab pos="8256588" algn="r"/>
              </a:tabLst>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歳入確保　　・・・・・・・・・・・・・・・・・・・・・・・・・・・・・・・・・・・・・・・・・・・・・・・・・・・・・・・・</a:t>
            </a:r>
          </a:p>
          <a:p>
            <a:pPr defTabSz="647700">
              <a:spcBef>
                <a:spcPct val="0"/>
              </a:spcBef>
              <a:buFont typeface="Wingdings" pitchFamily="2" charset="2"/>
              <a:buNone/>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　　・・・・・・・・・・・・・・・・・・・・・・・・・・・・・・・・・・・・・・・・・・・・・・・・・・・・・・・・</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Ⅲ</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出資法人等の改革　　 ・・・・・・・・・・・・・・・・・・・・・・・・・・・・・・・・・・・・・・・・・・・・・・・・</a:t>
            </a:r>
          </a:p>
          <a:p>
            <a:pPr defTabSz="647700">
              <a:spcBef>
                <a:spcPct val="0"/>
              </a:spcBef>
              <a:buFont typeface="Wingdings" pitchFamily="2" charset="2"/>
              <a:buNone/>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Ⅳ</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公の施設の改革　　・・・・・・・・・・・・・・・・・・・・・・・・・・・・・・・・・・・・・・・・・・・・・・・・・・・</a:t>
            </a:r>
          </a:p>
        </p:txBody>
      </p:sp>
      <p:sp>
        <p:nvSpPr>
          <p:cNvPr id="10" name="Rectangle 3"/>
          <p:cNvSpPr txBox="1">
            <a:spLocks noChangeArrowheads="1"/>
          </p:cNvSpPr>
          <p:nvPr/>
        </p:nvSpPr>
        <p:spPr>
          <a:xfrm>
            <a:off x="7767355" y="3630216"/>
            <a:ext cx="683596" cy="1077218"/>
          </a:xfrm>
          <a:prstGeom prst="rect">
            <a:avLst/>
          </a:prstGeom>
          <a:ln>
            <a:noFill/>
            <a:prstDash val="sysDash"/>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r" defTabSz="647700">
              <a:spcBef>
                <a:spcPct val="0"/>
              </a:spcBef>
              <a:buFont typeface="Wingdings" pitchFamily="2" charset="2"/>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49</a:t>
            </a:r>
          </a:p>
          <a:p>
            <a:pPr algn="r" defTabSz="647700">
              <a:spcBef>
                <a:spcPct val="0"/>
              </a:spcBef>
              <a:buFont typeface="Wingdings" pitchFamily="2" charset="2"/>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53</a:t>
            </a:r>
          </a:p>
          <a:p>
            <a:pPr algn="r" defTabSz="647700">
              <a:spcBef>
                <a:spcPct val="0"/>
              </a:spcBef>
              <a:buFont typeface="Wingdings" pitchFamily="2" charset="2"/>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61</a:t>
            </a:r>
          </a:p>
          <a:p>
            <a:pPr algn="r" defTabSz="647700">
              <a:spcBef>
                <a:spcPct val="0"/>
              </a:spcBef>
              <a:buFont typeface="Wingdings" pitchFamily="2" charset="2"/>
              <a:buNone/>
              <a:tabLst>
                <a:tab pos="8256588" algn="r"/>
              </a:tabLst>
              <a:defRPr/>
            </a:pPr>
            <a:r>
              <a:rPr lang="en-US" altLang="ja-JP" sz="1600">
                <a:solidFill>
                  <a:prstClr val="black"/>
                </a:solidFill>
                <a:latin typeface="Meiryo UI" panose="020B0604030504040204" pitchFamily="50" charset="-128"/>
                <a:ea typeface="Meiryo UI" panose="020B0604030504040204" pitchFamily="50" charset="-128"/>
                <a:cs typeface="Meiryo UI" panose="020B0604030504040204" pitchFamily="50" charset="-128"/>
              </a:rPr>
              <a:t>73</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a:extLst>
              <a:ext uri="{FF2B5EF4-FFF2-40B4-BE49-F238E27FC236}">
                <a16:creationId xmlns:a16="http://schemas.microsoft.com/office/drawing/2014/main" id="{992A0A5A-1FA2-4702-BEDA-7ABFEEBBEA0C}"/>
              </a:ext>
            </a:extLst>
          </p:cNvPr>
          <p:cNvSpPr/>
          <p:nvPr/>
        </p:nvSpPr>
        <p:spPr>
          <a:xfrm>
            <a:off x="8432528"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48</a:t>
            </a:r>
            <a:endParaRPr lang="ja-JP" altLang="en-US" dirty="0">
              <a:solidFill>
                <a:prstClr val="black"/>
              </a:solidFill>
            </a:endParaRPr>
          </a:p>
        </p:txBody>
      </p:sp>
    </p:spTree>
    <p:extLst>
      <p:ext uri="{BB962C8B-B14F-4D97-AF65-F5344CB8AC3E}">
        <p14:creationId xmlns:p14="http://schemas.microsoft.com/office/powerpoint/2010/main" val="31653170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61510" y="174410"/>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歳入確保</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179512" y="50367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テキスト ボックス 4"/>
          <p:cNvSpPr txBox="1"/>
          <p:nvPr/>
        </p:nvSpPr>
        <p:spPr>
          <a:xfrm>
            <a:off x="161510" y="579596"/>
            <a:ext cx="2944228" cy="338554"/>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府税収入の確保</a:t>
            </a:r>
          </a:p>
        </p:txBody>
      </p:sp>
      <p:graphicFrame>
        <p:nvGraphicFramePr>
          <p:cNvPr id="6" name="表 5"/>
          <p:cNvGraphicFramePr>
            <a:graphicFrameLocks noGrp="1"/>
          </p:cNvGraphicFramePr>
          <p:nvPr/>
        </p:nvGraphicFramePr>
        <p:xfrm>
          <a:off x="246143" y="954005"/>
          <a:ext cx="8676000" cy="5309635"/>
        </p:xfrm>
        <a:graphic>
          <a:graphicData uri="http://schemas.openxmlformats.org/drawingml/2006/table">
            <a:tbl>
              <a:tblPr firstRow="1" bandRow="1">
                <a:tableStyleId>{5940675A-B579-460E-94D1-54222C63F5DA}</a:tableStyleId>
              </a:tblPr>
              <a:tblGrid>
                <a:gridCol w="612000">
                  <a:extLst>
                    <a:ext uri="{9D8B030D-6E8A-4147-A177-3AD203B41FA5}">
                      <a16:colId xmlns:a16="http://schemas.microsoft.com/office/drawing/2014/main" val="20000"/>
                    </a:ext>
                  </a:extLst>
                </a:gridCol>
                <a:gridCol w="1872000">
                  <a:extLst>
                    <a:ext uri="{9D8B030D-6E8A-4147-A177-3AD203B41FA5}">
                      <a16:colId xmlns:a16="http://schemas.microsoft.com/office/drawing/2014/main" val="20001"/>
                    </a:ext>
                  </a:extLst>
                </a:gridCol>
                <a:gridCol w="3096000">
                  <a:extLst>
                    <a:ext uri="{9D8B030D-6E8A-4147-A177-3AD203B41FA5}">
                      <a16:colId xmlns:a16="http://schemas.microsoft.com/office/drawing/2014/main" val="20004"/>
                    </a:ext>
                  </a:extLst>
                </a:gridCol>
                <a:gridCol w="3096000">
                  <a:extLst>
                    <a:ext uri="{9D8B030D-6E8A-4147-A177-3AD203B41FA5}">
                      <a16:colId xmlns:a16="http://schemas.microsoft.com/office/drawing/2014/main" val="1737220151"/>
                    </a:ext>
                  </a:extLst>
                </a:gridCol>
              </a:tblGrid>
              <a:tr h="579139">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取組み</a:t>
                      </a:r>
                      <a:endParaRPr kumimoji="1" lang="en-US" altLang="ja-JP"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対　象</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solidFill>
                      <a:srgbClr val="0070C0"/>
                    </a:solidFill>
                  </a:tcPr>
                </a:tc>
                <a:extLst>
                  <a:ext uri="{0D108BD9-81ED-4DB2-BD59-A6C34878D82A}">
                    <a16:rowId xmlns:a16="http://schemas.microsoft.com/office/drawing/2014/main" val="10000"/>
                  </a:ext>
                </a:extLst>
              </a:tr>
              <a:tr h="92725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メイリオ" panose="020B0604030504040204" pitchFamily="50" charset="-128"/>
                          <a:ea typeface="メイリオ" panose="020B0604030504040204" pitchFamily="50" charset="-128"/>
                          <a:cs typeface="Meiryo UI" panose="020B0604030504040204" pitchFamily="50" charset="-128"/>
                        </a:rPr>
                        <a:t>課税自主権の活用</a:t>
                      </a:r>
                    </a:p>
                  </a:txBody>
                  <a:tcPr vert="eaVert" anchor="ctr">
                    <a:lnR w="12700" cap="flat" cmpd="sng" algn="ctr">
                      <a:solidFill>
                        <a:schemeClr val="tx1"/>
                      </a:solidFill>
                      <a:prstDash val="solid"/>
                      <a:round/>
                      <a:headEnd type="none" w="med" len="med"/>
                      <a:tailEnd type="none" w="med" len="med"/>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森林環境税</a:t>
                      </a: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森林及び都市の緑の有する公益的機能を維持増進する環境整備のため、森林環境税を徴収。</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年度最終予算：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12.5</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森林及び都市の緑の有する公益的機能を維持増進する環境整備のため、森林環境税を徴収。</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年度当初予算：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12.7</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oFill/>
                  </a:tcPr>
                </a:tc>
                <a:extLst>
                  <a:ext uri="{0D108BD9-81ED-4DB2-BD59-A6C34878D82A}">
                    <a16:rowId xmlns:a16="http://schemas.microsoft.com/office/drawing/2014/main" val="10001"/>
                  </a:ext>
                </a:extLst>
              </a:tr>
              <a:tr h="968603">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宿泊税</a:t>
                      </a: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観光客の受入環境整備をはじめとする大阪の観光振興の取組みを推進するため、宿泊税を徴収。</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年度最終予算：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2.9</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観光客の受入環境整備をはじめとする大阪の観光振興の取組みを推進するため、宿泊税を徴収。</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年度当初予算：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7.1</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oFill/>
                  </a:tcPr>
                </a:tc>
                <a:extLst>
                  <a:ext uri="{0D108BD9-81ED-4DB2-BD59-A6C34878D82A}">
                    <a16:rowId xmlns:a16="http://schemas.microsoft.com/office/drawing/2014/main" val="10002"/>
                  </a:ext>
                </a:extLst>
              </a:tr>
              <a:tr h="2233095">
                <a:tc vMerge="1">
                  <a:txBody>
                    <a:bodyPr/>
                    <a:lstStyle/>
                    <a:p>
                      <a:endParaRPr kumimoji="1" lang="ja-JP" altLang="en-US"/>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法人二税の超過課税</a:t>
                      </a: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・道路網などの都市基盤整備や防災対策の充実といった大都市圏特有の緊急かつ膨大な財政需要に対処するため、法人府民税法人税割及び法人事業税の超過課税を引き続き実施。</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年度最終予算：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388.7</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・大阪経済の成長に向けた施策を推進するため、法人府民税均等割の超過課税を引き続き実施。また、令和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年度以降も引き続き実施するため、法人府民税均等割の超過課税の延長に係る議案を令和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月議会へ提出。</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年度最終予算：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53.7</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・道路網などの都市基盤整備や防災対策の充実といった大都市圏特有の緊急かつ膨大な財政需要に対処するため、法人府民税法人税割及び法人事業税の超過課税を引き続き実施。</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年度当初予算：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396.2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・大阪経済の成長に向けた施策を推進するため、法人府民税均等割の超過課税を引き続き実施。</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年度当初予算：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54.0</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noFill/>
                  </a:tcPr>
                </a:tc>
                <a:extLst>
                  <a:ext uri="{0D108BD9-81ED-4DB2-BD59-A6C34878D82A}">
                    <a16:rowId xmlns:a16="http://schemas.microsoft.com/office/drawing/2014/main" val="10003"/>
                  </a:ext>
                </a:extLst>
              </a:tr>
            </a:tbl>
          </a:graphicData>
        </a:graphic>
      </p:graphicFrame>
      <p:sp>
        <p:nvSpPr>
          <p:cNvPr id="8" name="正方形/長方形 7"/>
          <p:cNvSpPr/>
          <p:nvPr/>
        </p:nvSpPr>
        <p:spPr>
          <a:xfrm>
            <a:off x="8425445"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49</a:t>
            </a:r>
            <a:endParaRPr lang="ja-JP" altLang="en-US" dirty="0">
              <a:solidFill>
                <a:prstClr val="black"/>
              </a:solidFill>
            </a:endParaRPr>
          </a:p>
        </p:txBody>
      </p:sp>
    </p:spTree>
    <p:extLst>
      <p:ext uri="{BB962C8B-B14F-4D97-AF65-F5344CB8AC3E}">
        <p14:creationId xmlns:p14="http://schemas.microsoft.com/office/powerpoint/2010/main" val="37668251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p:cNvGraphicFramePr>
            <a:graphicFrameLocks noGrp="1"/>
          </p:cNvGraphicFramePr>
          <p:nvPr/>
        </p:nvGraphicFramePr>
        <p:xfrm>
          <a:off x="246145" y="954004"/>
          <a:ext cx="8676000" cy="2384986"/>
        </p:xfrm>
        <a:graphic>
          <a:graphicData uri="http://schemas.openxmlformats.org/drawingml/2006/table">
            <a:tbl>
              <a:tblPr firstRow="1" bandRow="1">
                <a:tableStyleId>{5940675A-B579-460E-94D1-54222C63F5DA}</a:tableStyleId>
              </a:tblPr>
              <a:tblGrid>
                <a:gridCol w="612000">
                  <a:extLst>
                    <a:ext uri="{9D8B030D-6E8A-4147-A177-3AD203B41FA5}">
                      <a16:colId xmlns:a16="http://schemas.microsoft.com/office/drawing/2014/main" val="20000"/>
                    </a:ext>
                  </a:extLst>
                </a:gridCol>
                <a:gridCol w="1872000">
                  <a:extLst>
                    <a:ext uri="{9D8B030D-6E8A-4147-A177-3AD203B41FA5}">
                      <a16:colId xmlns:a16="http://schemas.microsoft.com/office/drawing/2014/main" val="20001"/>
                    </a:ext>
                  </a:extLst>
                </a:gridCol>
                <a:gridCol w="3096000">
                  <a:extLst>
                    <a:ext uri="{9D8B030D-6E8A-4147-A177-3AD203B41FA5}">
                      <a16:colId xmlns:a16="http://schemas.microsoft.com/office/drawing/2014/main" val="20004"/>
                    </a:ext>
                  </a:extLst>
                </a:gridCol>
                <a:gridCol w="3096000">
                  <a:extLst>
                    <a:ext uri="{9D8B030D-6E8A-4147-A177-3AD203B41FA5}">
                      <a16:colId xmlns:a16="http://schemas.microsoft.com/office/drawing/2014/main" val="2053537550"/>
                    </a:ext>
                  </a:extLst>
                </a:gridCol>
              </a:tblGrid>
              <a:tr h="519197">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取組み</a:t>
                      </a:r>
                      <a:endParaRPr kumimoji="1" lang="en-US" altLang="ja-JP"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対　象</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lumMod val="95000"/>
                            </a:scheme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lumMod val="95000"/>
                            </a:scheme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lumMod val="95000"/>
                            </a:scheme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solidFill>
                      <a:srgbClr val="0070C0"/>
                    </a:solidFill>
                  </a:tcPr>
                </a:tc>
                <a:extLst>
                  <a:ext uri="{0D108BD9-81ED-4DB2-BD59-A6C34878D82A}">
                    <a16:rowId xmlns:a16="http://schemas.microsoft.com/office/drawing/2014/main" val="10000"/>
                  </a:ext>
                </a:extLst>
              </a:tr>
              <a:tr h="1055699">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dirty="0">
                          <a:latin typeface="メイリオ" panose="020B0604030504040204" pitchFamily="50" charset="-128"/>
                          <a:ea typeface="メイリオ" panose="020B0604030504040204" pitchFamily="50" charset="-128"/>
                          <a:cs typeface="Meiryo UI" panose="020B0604030504040204" pitchFamily="50" charset="-128"/>
                        </a:rPr>
                        <a:t>徴収向上方策</a:t>
                      </a:r>
                      <a:endParaRPr kumimoji="1" lang="ja-JP" altLang="en-US" sz="1200" b="0" dirty="0">
                        <a:latin typeface="メイリオ" panose="020B0604030504040204" pitchFamily="50" charset="-128"/>
                        <a:ea typeface="メイリオ" panose="020B0604030504040204" pitchFamily="50" charset="-128"/>
                        <a:cs typeface="Meiryo UI" panose="020B0604030504040204" pitchFamily="50" charset="-128"/>
                      </a:endParaRPr>
                    </a:p>
                  </a:txBody>
                  <a:tcPr vert="eaVert" anchor="ct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個人住民税（</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府民税及び市町村民税）</a:t>
                      </a:r>
                      <a:r>
                        <a:rPr kumimoji="1"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の大阪府域地方税徴収機構における共同徴収</a:t>
                      </a: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大阪府域地方税徴収機構において、令和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年度は府内</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市町と共同徴収を実施。</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収入見込額：</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1.9</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億円（個人府民税）</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個人住民税をはじめとした地方税の税収確保を図るため、府と参加団体との間で引き続き共同徴収を推進。</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収入見込額：</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2.0</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億円（個人府民税）</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81009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課税調査の推進</a:t>
                      </a: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府が自ら徴収する税目について、厳正な課税調査を推進。</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収入見込額：</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9.2</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府が自ら徴収する税目について、厳正な課税調査を推進。</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収入見込額：</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8.0</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598599096"/>
                  </a:ext>
                </a:extLst>
              </a:tr>
            </a:tbl>
          </a:graphicData>
        </a:graphic>
      </p:graphicFrame>
      <p:sp>
        <p:nvSpPr>
          <p:cNvPr id="17" name="正方形/長方形 16"/>
          <p:cNvSpPr/>
          <p:nvPr/>
        </p:nvSpPr>
        <p:spPr>
          <a:xfrm>
            <a:off x="161510" y="174411"/>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歳入確保</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 name="直線コネクタ 17"/>
          <p:cNvCxnSpPr/>
          <p:nvPr/>
        </p:nvCxnSpPr>
        <p:spPr>
          <a:xfrm>
            <a:off x="179512"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9" name="テキスト ボックス 18"/>
          <p:cNvSpPr txBox="1"/>
          <p:nvPr/>
        </p:nvSpPr>
        <p:spPr>
          <a:xfrm>
            <a:off x="161510" y="579597"/>
            <a:ext cx="2944228" cy="338554"/>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府税収入の確保</a:t>
            </a:r>
          </a:p>
        </p:txBody>
      </p:sp>
      <p:sp>
        <p:nvSpPr>
          <p:cNvPr id="9" name="正方形/長方形 8"/>
          <p:cNvSpPr/>
          <p:nvPr/>
        </p:nvSpPr>
        <p:spPr>
          <a:xfrm>
            <a:off x="8416567"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50</a:t>
            </a:r>
            <a:endParaRPr lang="ja-JP" altLang="en-US" dirty="0">
              <a:solidFill>
                <a:prstClr val="black"/>
              </a:solidFill>
            </a:endParaRPr>
          </a:p>
        </p:txBody>
      </p:sp>
    </p:spTree>
    <p:extLst>
      <p:ext uri="{BB962C8B-B14F-4D97-AF65-F5344CB8AC3E}">
        <p14:creationId xmlns:p14="http://schemas.microsoft.com/office/powerpoint/2010/main" val="4218876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p:cNvGraphicFramePr>
            <a:graphicFrameLocks noGrp="1"/>
          </p:cNvGraphicFramePr>
          <p:nvPr/>
        </p:nvGraphicFramePr>
        <p:xfrm>
          <a:off x="262478" y="982755"/>
          <a:ext cx="8676000" cy="5588042"/>
        </p:xfrm>
        <a:graphic>
          <a:graphicData uri="http://schemas.openxmlformats.org/drawingml/2006/table">
            <a:tbl>
              <a:tblPr firstRow="1" bandRow="1">
                <a:tableStyleId>{5940675A-B579-460E-94D1-54222C63F5DA}</a:tableStyleId>
              </a:tblPr>
              <a:tblGrid>
                <a:gridCol w="612000">
                  <a:extLst>
                    <a:ext uri="{9D8B030D-6E8A-4147-A177-3AD203B41FA5}">
                      <a16:colId xmlns:a16="http://schemas.microsoft.com/office/drawing/2014/main" val="20000"/>
                    </a:ext>
                  </a:extLst>
                </a:gridCol>
                <a:gridCol w="1872000">
                  <a:extLst>
                    <a:ext uri="{9D8B030D-6E8A-4147-A177-3AD203B41FA5}">
                      <a16:colId xmlns:a16="http://schemas.microsoft.com/office/drawing/2014/main" val="20001"/>
                    </a:ext>
                  </a:extLst>
                </a:gridCol>
                <a:gridCol w="3096000">
                  <a:extLst>
                    <a:ext uri="{9D8B030D-6E8A-4147-A177-3AD203B41FA5}">
                      <a16:colId xmlns:a16="http://schemas.microsoft.com/office/drawing/2014/main" val="20004"/>
                    </a:ext>
                  </a:extLst>
                </a:gridCol>
                <a:gridCol w="3096000">
                  <a:extLst>
                    <a:ext uri="{9D8B030D-6E8A-4147-A177-3AD203B41FA5}">
                      <a16:colId xmlns:a16="http://schemas.microsoft.com/office/drawing/2014/main" val="343836115"/>
                    </a:ext>
                  </a:extLst>
                </a:gridCol>
              </a:tblGrid>
              <a:tr h="48321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取組み</a:t>
                      </a:r>
                      <a:endParaRPr kumimoji="1" lang="en-US" altLang="ja-JP"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対　象</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159303">
                <a:tc row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メイリオ" panose="020B0604030504040204" pitchFamily="50" charset="-128"/>
                          <a:ea typeface="メイリオ" panose="020B0604030504040204" pitchFamily="50" charset="-128"/>
                          <a:cs typeface="Meiryo UI" panose="020B0604030504040204" pitchFamily="50" charset="-128"/>
                        </a:rPr>
                        <a:t>府有財産の活用・売却</a:t>
                      </a:r>
                    </a:p>
                  </a:txBody>
                  <a:tcPr vert="ea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旧谷町福祉センター</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旧障がい</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者社会参加促進センター</a:t>
                      </a:r>
                    </a:p>
                    <a:p>
                      <a:pPr algn="l"/>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旧盲人福祉センター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旧谷町福祉センターは、一般競争入札により売却（令和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売却額：</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8.51</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旧障がい者社会参加促進センター、旧盲人福祉センターは一般競争入札により令和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月に売却予定。</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売却予定額：</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30.58</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sng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bg1"/>
                    </a:solidFill>
                  </a:tcPr>
                </a:tc>
                <a:extLst>
                  <a:ext uri="{0D108BD9-81ED-4DB2-BD59-A6C34878D82A}">
                    <a16:rowId xmlns:a16="http://schemas.microsoft.com/office/drawing/2014/main" val="10001"/>
                  </a:ext>
                </a:extLst>
              </a:tr>
              <a:tr h="985038">
                <a:tc vMerge="1">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マイドームおおさか</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平成</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31</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月に</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公財</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大阪産業振興機構と</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公財</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大阪市都市型産業振興センターを統合して</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公財</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大阪産業局が設立された。中小企業支援機能の強化を図る観点から、売却も含めた最良の方法について検討を進めている。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中小企業支援機能の強化を図る観点から、売却も含めた最良の方法を検討していく。</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20000">
                <a:tc vMerge="1">
                  <a:txBody>
                    <a:bodyPr/>
                    <a:lstStyle/>
                    <a:p>
                      <a:endParaRPr lang="ja-JP" alt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堺</a:t>
                      </a:r>
                      <a:r>
                        <a:rPr lang="ja-JP" altLang="en-US" sz="12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泉北港の府営</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上屋</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府営上屋</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棟について、順次民間に有償譲渡等ができるよう、現在の上屋利用者と協議を進めた。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府営上屋</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棟について、順次民間に有償譲渡等ができるよう、現在の上屋利用者と協議を進める。</a:t>
                      </a:r>
                      <a:endParaRPr kumimoji="1" lang="en-US" altLang="ja-JP" sz="1200" b="0" i="0" u="none" strike="sng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63579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dirty="0">
                        <a:latin typeface="メイリオ" panose="020B0604030504040204" pitchFamily="50" charset="-128"/>
                        <a:ea typeface="メイリオ" panose="020B0604030504040204" pitchFamily="50" charset="-128"/>
                        <a:cs typeface="Meiryo UI" panose="020B0604030504040204" pitchFamily="50" charset="-128"/>
                      </a:endParaRPr>
                    </a:p>
                  </a:txBody>
                  <a:tcPr vert="ea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桧尾川廃川堤敷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一般競争入札により売却（令和</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年</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1</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月）。</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売却額：</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0.08</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sng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noFill/>
                  </a:tcPr>
                </a:tc>
                <a:extLst>
                  <a:ext uri="{0D108BD9-81ED-4DB2-BD59-A6C34878D82A}">
                    <a16:rowId xmlns:a16="http://schemas.microsoft.com/office/drawing/2014/main" val="1530410147"/>
                  </a:ext>
                </a:extLst>
              </a:tr>
              <a:tr h="72000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dirty="0">
                        <a:latin typeface="メイリオ" panose="020B0604030504040204" pitchFamily="50" charset="-128"/>
                        <a:ea typeface="メイリオ" panose="020B0604030504040204" pitchFamily="50" charset="-128"/>
                        <a:cs typeface="Meiryo UI" panose="020B0604030504040204" pitchFamily="50" charset="-128"/>
                      </a:endParaRPr>
                    </a:p>
                  </a:txBody>
                  <a:tcPr vert="ea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大和田川廃川堤敷</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（元雇用促進住宅出来島宿舎）</a:t>
                      </a:r>
                      <a:endParaRPr kumimoji="1" lang="en-US" altLang="zh-TW"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一般競争入札により令和</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年</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2</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月に売却予定。</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売却予定額：</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5.31</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sng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noFill/>
                  </a:tcPr>
                </a:tc>
                <a:extLst>
                  <a:ext uri="{0D108BD9-81ED-4DB2-BD59-A6C34878D82A}">
                    <a16:rowId xmlns:a16="http://schemas.microsoft.com/office/drawing/2014/main" val="672078985"/>
                  </a:ext>
                </a:extLst>
              </a:tr>
            </a:tbl>
          </a:graphicData>
        </a:graphic>
      </p:graphicFrame>
      <p:sp>
        <p:nvSpPr>
          <p:cNvPr id="10" name="テキスト ボックス 9"/>
          <p:cNvSpPr txBox="1"/>
          <p:nvPr/>
        </p:nvSpPr>
        <p:spPr>
          <a:xfrm>
            <a:off x="161510" y="565348"/>
            <a:ext cx="2944228" cy="338554"/>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府有財産の活用・売却など</a:t>
            </a:r>
          </a:p>
        </p:txBody>
      </p:sp>
      <p:sp>
        <p:nvSpPr>
          <p:cNvPr id="11" name="正方形/長方形 10"/>
          <p:cNvSpPr/>
          <p:nvPr/>
        </p:nvSpPr>
        <p:spPr>
          <a:xfrm>
            <a:off x="161510" y="169593"/>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歳入確保</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179512" y="498857"/>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8416567"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51</a:t>
            </a:r>
            <a:endParaRPr lang="ja-JP" altLang="en-US" dirty="0">
              <a:solidFill>
                <a:prstClr val="black"/>
              </a:solidFill>
            </a:endParaRPr>
          </a:p>
        </p:txBody>
      </p:sp>
    </p:spTree>
    <p:extLst>
      <p:ext uri="{BB962C8B-B14F-4D97-AF65-F5344CB8AC3E}">
        <p14:creationId xmlns:p14="http://schemas.microsoft.com/office/powerpoint/2010/main" val="23616171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p:cNvGraphicFramePr>
            <a:graphicFrameLocks noGrp="1"/>
          </p:cNvGraphicFramePr>
          <p:nvPr/>
        </p:nvGraphicFramePr>
        <p:xfrm>
          <a:off x="310687" y="1013505"/>
          <a:ext cx="8676000" cy="3670638"/>
        </p:xfrm>
        <a:graphic>
          <a:graphicData uri="http://schemas.openxmlformats.org/drawingml/2006/table">
            <a:tbl>
              <a:tblPr firstRow="1" bandRow="1">
                <a:tableStyleId>{5940675A-B579-460E-94D1-54222C63F5DA}</a:tableStyleId>
              </a:tblPr>
              <a:tblGrid>
                <a:gridCol w="612000">
                  <a:extLst>
                    <a:ext uri="{9D8B030D-6E8A-4147-A177-3AD203B41FA5}">
                      <a16:colId xmlns:a16="http://schemas.microsoft.com/office/drawing/2014/main" val="20000"/>
                    </a:ext>
                  </a:extLst>
                </a:gridCol>
                <a:gridCol w="1872000">
                  <a:extLst>
                    <a:ext uri="{9D8B030D-6E8A-4147-A177-3AD203B41FA5}">
                      <a16:colId xmlns:a16="http://schemas.microsoft.com/office/drawing/2014/main" val="20001"/>
                    </a:ext>
                  </a:extLst>
                </a:gridCol>
                <a:gridCol w="3096000">
                  <a:extLst>
                    <a:ext uri="{9D8B030D-6E8A-4147-A177-3AD203B41FA5}">
                      <a16:colId xmlns:a16="http://schemas.microsoft.com/office/drawing/2014/main" val="20004"/>
                    </a:ext>
                  </a:extLst>
                </a:gridCol>
                <a:gridCol w="3096000">
                  <a:extLst>
                    <a:ext uri="{9D8B030D-6E8A-4147-A177-3AD203B41FA5}">
                      <a16:colId xmlns:a16="http://schemas.microsoft.com/office/drawing/2014/main" val="3039791570"/>
                    </a:ext>
                  </a:extLst>
                </a:gridCol>
              </a:tblGrid>
              <a:tr h="417681">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取組み</a:t>
                      </a:r>
                      <a:endParaRPr kumimoji="1" lang="en-US" altLang="ja-JP"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対　象</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60000">
                <a:tc row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府有財産の活用・売却</a:t>
                      </a:r>
                    </a:p>
                  </a:txBody>
                  <a:tcPr vert="ea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120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府警待機宿舎</a:t>
                      </a:r>
                      <a:r>
                        <a:rPr lang="ja-JP" altLang="en-US" sz="1200" baseline="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　堺北②</a:t>
                      </a:r>
                      <a:endParaRPr lang="en-US" altLang="ja-JP" sz="120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売却に向けた手続きを進めている。</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年度中の売却に向け取り組む。</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364245394"/>
                  </a:ext>
                </a:extLst>
              </a:tr>
              <a:tr h="360000">
                <a:tc vMerge="1">
                  <a:txBody>
                    <a:bodyPr/>
                    <a:lstStyle/>
                    <a:p>
                      <a:endParaRPr kumimoji="1" lang="ja-JP" altLang="en-US"/>
                    </a:p>
                  </a:txBody>
                  <a:tcPr/>
                </a:tc>
                <a:tc>
                  <a:txBody>
                    <a:bodyPr/>
                    <a:lstStyle/>
                    <a:p>
                      <a:r>
                        <a:rPr lang="zh-TW" altLang="en-US" sz="120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元雇用促進住宅田中宿舎</a:t>
                      </a:r>
                      <a:endParaRPr lang="en-US" altLang="zh-TW" sz="120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売却に向けた手続きを進めている。</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年度中の売却に向け取り組む。</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3936535367"/>
                  </a:ext>
                </a:extLst>
              </a:tr>
              <a:tr h="360000">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元泉大津公共職業安定所敷地</a:t>
                      </a:r>
                      <a:endParaRPr lang="en-US" altLang="ja-JP" sz="120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売却に向けた手続きを進めている。</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引き続き、売却に向けた手続きを進める。</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2054027731"/>
                  </a:ext>
                </a:extLst>
              </a:tr>
              <a:tr h="360000">
                <a:tc vMerge="1">
                  <a:txBody>
                    <a:bodyPr/>
                    <a:lstStyle/>
                    <a:p>
                      <a:endParaRPr kumimoji="1" lang="ja-JP" altLang="en-US"/>
                    </a:p>
                  </a:txBody>
                  <a:tcPr/>
                </a:tc>
                <a:tc>
                  <a:txBody>
                    <a:bodyPr/>
                    <a:lstStyle/>
                    <a:p>
                      <a:r>
                        <a:rPr lang="ja-JP" altLang="en-US" sz="120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元ひらおか山荘跡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売却に向けた手続きを進めている。</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引き続き、売却に向けた手続きを進める。</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3271095670"/>
                  </a:ext>
                </a:extLst>
              </a:tr>
              <a:tr h="360000">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府警待機宿舎　住之江①</a:t>
                      </a:r>
                      <a:endParaRPr lang="en-US" altLang="ja-JP" sz="120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売却に向けた手続きを進めている。</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引き続き、売却に向けた手続きを進める。</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extLst>
                  <a:ext uri="{0D108BD9-81ED-4DB2-BD59-A6C34878D82A}">
                    <a16:rowId xmlns:a16="http://schemas.microsoft.com/office/drawing/2014/main" val="527959842"/>
                  </a:ext>
                </a:extLst>
              </a:tr>
              <a:tr h="360000">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aseline="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府警待機宿舎　旭</a:t>
                      </a:r>
                      <a:endParaRPr lang="en-US" altLang="ja-JP" sz="120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売却に向けた手続きを進めている。</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引き続き、売却に向けた手続きを進める。</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extLst>
                  <a:ext uri="{0D108BD9-81ED-4DB2-BD59-A6C34878D82A}">
                    <a16:rowId xmlns:a16="http://schemas.microsoft.com/office/drawing/2014/main" val="1404128019"/>
                  </a:ext>
                </a:extLst>
              </a:tr>
              <a:tr h="9957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株式売却</a:t>
                      </a:r>
                      <a:endParaRPr kumimoji="1" lang="ja-JP" altLang="en-US" sz="1200" b="0" strike="sngStrike"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endParaRPr>
                    </a:p>
                  </a:txBody>
                  <a:tcPr vert="ea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株式会社大阪鶴見フラワーセンターの株式売却</a:t>
                      </a:r>
                      <a:endParaRPr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株式売却について、検討中。なお、売却時期については、今後必要となる大規模修繕等を踏まえ、企業価値を見極めた上で判断する。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株式売却について、引き続き検討する。ただし、売却時期については、今後必要となる大規模修繕等を踏まえ、企業価値を見極めた上で判断する。</a:t>
                      </a:r>
                      <a:endParaRPr kumimoji="1" lang="en-US" altLang="ja-JP" sz="1200" b="0" i="0" u="none" strike="sng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extLst>
                  <a:ext uri="{0D108BD9-81ED-4DB2-BD59-A6C34878D82A}">
                    <a16:rowId xmlns:a16="http://schemas.microsoft.com/office/drawing/2014/main" val="58562604"/>
                  </a:ext>
                </a:extLst>
              </a:tr>
            </a:tbl>
          </a:graphicData>
        </a:graphic>
      </p:graphicFrame>
      <p:sp>
        <p:nvSpPr>
          <p:cNvPr id="10" name="テキスト ボックス 9"/>
          <p:cNvSpPr txBox="1"/>
          <p:nvPr/>
        </p:nvSpPr>
        <p:spPr>
          <a:xfrm>
            <a:off x="161510" y="570166"/>
            <a:ext cx="2944228" cy="338554"/>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府有財産の活用・売却など</a:t>
            </a:r>
          </a:p>
        </p:txBody>
      </p:sp>
      <p:sp>
        <p:nvSpPr>
          <p:cNvPr id="18" name="正方形/長方形 17"/>
          <p:cNvSpPr/>
          <p:nvPr/>
        </p:nvSpPr>
        <p:spPr>
          <a:xfrm>
            <a:off x="161510" y="174411"/>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歳入確保</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9" name="直線コネクタ 18"/>
          <p:cNvCxnSpPr/>
          <p:nvPr/>
        </p:nvCxnSpPr>
        <p:spPr>
          <a:xfrm>
            <a:off x="179512"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8416567"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52</a:t>
            </a:r>
            <a:endParaRPr lang="ja-JP" altLang="en-US" dirty="0">
              <a:solidFill>
                <a:prstClr val="black"/>
              </a:solidFill>
            </a:endParaRPr>
          </a:p>
        </p:txBody>
      </p:sp>
    </p:spTree>
    <p:extLst>
      <p:ext uri="{BB962C8B-B14F-4D97-AF65-F5344CB8AC3E}">
        <p14:creationId xmlns:p14="http://schemas.microsoft.com/office/powerpoint/2010/main" val="34661324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61510" y="134343"/>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表 10"/>
          <p:cNvGraphicFramePr>
            <a:graphicFrameLocks noGrp="1"/>
          </p:cNvGraphicFramePr>
          <p:nvPr/>
        </p:nvGraphicFramePr>
        <p:xfrm>
          <a:off x="179512" y="593685"/>
          <a:ext cx="8676000" cy="6026304"/>
        </p:xfrm>
        <a:graphic>
          <a:graphicData uri="http://schemas.openxmlformats.org/drawingml/2006/table">
            <a:tbl>
              <a:tblPr firstRow="1" bandRow="1">
                <a:tableStyleId>{5940675A-B579-460E-94D1-54222C63F5DA}</a:tableStyleId>
              </a:tblPr>
              <a:tblGrid>
                <a:gridCol w="1116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700000">
                  <a:extLst>
                    <a:ext uri="{9D8B030D-6E8A-4147-A177-3AD203B41FA5}">
                      <a16:colId xmlns:a16="http://schemas.microsoft.com/office/drawing/2014/main" val="20004"/>
                    </a:ext>
                  </a:extLst>
                </a:gridCol>
                <a:gridCol w="2700000">
                  <a:extLst>
                    <a:ext uri="{9D8B030D-6E8A-4147-A177-3AD203B41FA5}">
                      <a16:colId xmlns:a16="http://schemas.microsoft.com/office/drawing/2014/main" val="142398630"/>
                    </a:ext>
                  </a:extLst>
                </a:gridCol>
              </a:tblGrid>
              <a:tr h="44287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solidFill>
                      <a:srgbClr val="0070C0"/>
                    </a:solidFill>
                  </a:tcPr>
                </a:tc>
                <a:extLst>
                  <a:ext uri="{0D108BD9-81ED-4DB2-BD59-A6C34878D82A}">
                    <a16:rowId xmlns:a16="http://schemas.microsoft.com/office/drawing/2014/main" val="10000"/>
                  </a:ext>
                </a:extLst>
              </a:tr>
              <a:tr h="16330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市町村振興補助金</a:t>
                      </a:r>
                      <a:endParaRPr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市町村が将来に向けて自律していくことを府として後押しするため、府内市町村の中核市移行や広域連携などの自律化に向けた体制整備及び行財政基盤を強化する取組みを支援する。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市町村の分権改革の取組みを支援する制度として運用し、新たな権限移譲及び広域連携体制の整備、並びに分権改革を支える行財政改革を進めた。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市町村における広域連携体制の整備、行財政基盤の強化等の取組みを後押しする制度としての役割を果たしているか、引き続き効果を検証していく。</a:t>
                      </a:r>
                      <a:endParaRPr kumimoji="1" lang="en-US" altLang="ja-JP" sz="1200" u="non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T="72000" marB="7200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5992106"/>
                  </a:ext>
                </a:extLst>
              </a:tr>
              <a:tr h="15600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地域福祉・</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高齢者福祉交付金</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地域福祉、高齢者福祉の各分野を対象に、市町村が創意工夫を凝らし、地域の実情に沿った施策の立案、推進を行うことで、府民サービスの向上に資することを目的に交付する。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年度より新基準による配分を実施。従来は、基本的に事業費が大きいほど交付額が大きくなる仕組みであったが、令和元年度と令和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年度の事業の実績を比較し、その伸び率などをもとに交付金を配分した。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新基準による交付金の配分について効果検証を行い、より効果的な配分方法等を引き続き検討する。</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09849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新子育て支援交付金</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乳幼児医療費助成制度の再構築に伴い、市町村における医療費助成をはじめとした子育て支援施策の充実を支援するため、交付金を交付する。 </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市町村において交付金を活用している全事業の実績を包括的に確認し、効果検証が行えるよう、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err="1">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つの</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配分枠に関する申請等の手続きを一本化する運用について検討した。</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市町村において事業の実績を一括して確認し、効果検証が行えるよう、令和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年度から</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つの配分枠に関する申請等の手続きを一本化する。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また、効果検証を踏まえ、より効果的な運用について、引き続き検討する。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6148484"/>
                  </a:ext>
                </a:extLst>
              </a:tr>
            </a:tbl>
          </a:graphicData>
        </a:graphic>
      </p:graphicFrame>
      <p:cxnSp>
        <p:nvCxnSpPr>
          <p:cNvPr id="10" name="直線コネクタ 9"/>
          <p:cNvCxnSpPr/>
          <p:nvPr/>
        </p:nvCxnSpPr>
        <p:spPr>
          <a:xfrm>
            <a:off x="161510"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大かっこ 2">
            <a:extLst>
              <a:ext uri="{FF2B5EF4-FFF2-40B4-BE49-F238E27FC236}">
                <a16:creationId xmlns:a16="http://schemas.microsoft.com/office/drawing/2014/main" id="{F8269C35-84A7-4D71-ABD1-DB4DE7BAF55A}"/>
              </a:ext>
            </a:extLst>
          </p:cNvPr>
          <p:cNvSpPr/>
          <p:nvPr/>
        </p:nvSpPr>
        <p:spPr>
          <a:xfrm>
            <a:off x="3581890" y="2078850"/>
            <a:ext cx="2475275" cy="1232732"/>
          </a:xfrm>
          <a:prstGeom prst="bracketPair">
            <a:avLst>
              <a:gd name="adj" fmla="val 5103"/>
            </a:avLst>
          </a:prstGeom>
          <a:ln w="12700"/>
        </p:spPr>
        <p:style>
          <a:lnRef idx="1">
            <a:schemeClr val="dk1"/>
          </a:lnRef>
          <a:fillRef idx="0">
            <a:schemeClr val="dk1"/>
          </a:fillRef>
          <a:effectRef idx="0">
            <a:schemeClr val="dk1"/>
          </a:effectRef>
          <a:fontRef idx="minor">
            <a:schemeClr val="tx1"/>
          </a:fontRef>
        </p:style>
        <p:txBody>
          <a:bodyPr lIns="72000" tIns="36000" rIns="0" bIns="36000" rtlCol="0" anchor="ctr"/>
          <a:lstStyle/>
          <a:p>
            <a:pPr>
              <a:defRPr/>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実施事業</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p>
          <a:p>
            <a:pPr>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・市町村への権限移譲の推進</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・広域連携体制の整備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（消防事務の委託　等）</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・行財政改革の推進</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（情報システムのクラウド化　等）</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等</a:t>
            </a:r>
          </a:p>
        </p:txBody>
      </p:sp>
      <p:sp>
        <p:nvSpPr>
          <p:cNvPr id="7" name="正方形/長方形 6"/>
          <p:cNvSpPr/>
          <p:nvPr/>
        </p:nvSpPr>
        <p:spPr>
          <a:xfrm>
            <a:off x="8416567" y="6515974"/>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53</a:t>
            </a:r>
            <a:endParaRPr lang="ja-JP" altLang="en-US" dirty="0">
              <a:solidFill>
                <a:prstClr val="black"/>
              </a:solidFill>
            </a:endParaRPr>
          </a:p>
        </p:txBody>
      </p:sp>
    </p:spTree>
    <p:extLst>
      <p:ext uri="{BB962C8B-B14F-4D97-AF65-F5344CB8AC3E}">
        <p14:creationId xmlns:p14="http://schemas.microsoft.com/office/powerpoint/2010/main" val="4110650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nvGraphicFramePr>
        <p:xfrm>
          <a:off x="179512" y="690934"/>
          <a:ext cx="8676000" cy="4763291"/>
        </p:xfrm>
        <a:graphic>
          <a:graphicData uri="http://schemas.openxmlformats.org/drawingml/2006/table">
            <a:tbl>
              <a:tblPr firstRow="1" bandRow="1">
                <a:tableStyleId>{5940675A-B579-460E-94D1-54222C63F5DA}</a:tableStyleId>
              </a:tblPr>
              <a:tblGrid>
                <a:gridCol w="1116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700000">
                  <a:extLst>
                    <a:ext uri="{9D8B030D-6E8A-4147-A177-3AD203B41FA5}">
                      <a16:colId xmlns:a16="http://schemas.microsoft.com/office/drawing/2014/main" val="20004"/>
                    </a:ext>
                  </a:extLst>
                </a:gridCol>
                <a:gridCol w="2700000">
                  <a:extLst>
                    <a:ext uri="{9D8B030D-6E8A-4147-A177-3AD203B41FA5}">
                      <a16:colId xmlns:a16="http://schemas.microsoft.com/office/drawing/2014/main" val="1786328602"/>
                    </a:ext>
                  </a:extLst>
                </a:gridCol>
              </a:tblGrid>
              <a:tr h="45181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solidFill>
                      <a:srgbClr val="0070C0"/>
                    </a:solidFill>
                  </a:tcPr>
                </a:tc>
                <a:extLst>
                  <a:ext uri="{0D108BD9-81ED-4DB2-BD59-A6C34878D82A}">
                    <a16:rowId xmlns:a16="http://schemas.microsoft.com/office/drawing/2014/main" val="10000"/>
                  </a:ext>
                </a:extLst>
              </a:tr>
              <a:tr h="177267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重度障がい者在宅生活応援制度事業費</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err="1">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障がい</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者の自立と社会参加に向け、重度障がい者と介護する方々への在宅生活の推進とさらなる応援を目的として、重度障がい者と同居している介護者へ給付金を支給する。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受給者アンケートや市町村へのヒアリングをもとに、重症心身障がい児者の生活状況、給付金の役割と効果を検証し、制度のあり方について検討した。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その結果、現行制度を維持しつつ、事業効果や受給者のニーズについては、引き続き検証することとした。</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年度を目途に、事業効果や受給者のニーズの変化等について、検証していく。</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10001"/>
                  </a:ext>
                </a:extLst>
              </a:tr>
              <a:tr h="253880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労働相談等事業</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費</a:t>
                      </a:r>
                      <a:endPar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メイリオ" panose="020B0604030504040204" pitchFamily="50" charset="-128"/>
                          <a:ea typeface="メイリオ" panose="020B0604030504040204" pitchFamily="50" charset="-128"/>
                          <a:cs typeface="+mn-cs"/>
                        </a:rPr>
                        <a:t>労働行政の効率的・効果的な推進、</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また、府民のセーフティネットとして使用者及び労働者からの労働に関する相談を受けるとともに、府内の労働組合に関する調査等を行い、労働問題をめぐるトラブルや労使紛争の未然防止、早期解決の促進を図り、労使関係の安定と働きやすい職場環境づくりを推進する。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市町村に対し、相談事業の担当者研修を実施するなど、労働施策の主体的な取組みを促した。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また、研修の効果検証の手法について、次年度以降の研修内容の改善に結びつくよう見直しを行い、より効果的に市町村の主体的な取組みを促せるようにした。</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bg1"/>
                    </a:solidFill>
                  </a:tcPr>
                </a:tc>
                <a:extLst>
                  <a:ext uri="{0D108BD9-81ED-4DB2-BD59-A6C34878D82A}">
                    <a16:rowId xmlns:a16="http://schemas.microsoft.com/office/drawing/2014/main" val="3731204551"/>
                  </a:ext>
                </a:extLst>
              </a:tr>
            </a:tbl>
          </a:graphicData>
        </a:graphic>
      </p:graphicFrame>
      <p:sp>
        <p:nvSpPr>
          <p:cNvPr id="8" name="正方形/長方形 7"/>
          <p:cNvSpPr/>
          <p:nvPr/>
        </p:nvSpPr>
        <p:spPr>
          <a:xfrm>
            <a:off x="161510" y="134343"/>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179512" y="494383"/>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416567"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54</a:t>
            </a:r>
            <a:endParaRPr lang="ja-JP" altLang="en-US" dirty="0">
              <a:solidFill>
                <a:prstClr val="black"/>
              </a:solidFill>
            </a:endParaRPr>
          </a:p>
        </p:txBody>
      </p:sp>
    </p:spTree>
    <p:extLst>
      <p:ext uri="{BB962C8B-B14F-4D97-AF65-F5344CB8AC3E}">
        <p14:creationId xmlns:p14="http://schemas.microsoft.com/office/powerpoint/2010/main" val="17588301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extLst>
              <p:ext uri="{D42A27DB-BD31-4B8C-83A1-F6EECF244321}">
                <p14:modId xmlns:p14="http://schemas.microsoft.com/office/powerpoint/2010/main" val="502287062"/>
              </p:ext>
            </p:extLst>
          </p:nvPr>
        </p:nvGraphicFramePr>
        <p:xfrm>
          <a:off x="179513" y="578794"/>
          <a:ext cx="8674601" cy="5615695"/>
        </p:xfrm>
        <a:graphic>
          <a:graphicData uri="http://schemas.openxmlformats.org/drawingml/2006/table">
            <a:tbl>
              <a:tblPr firstRow="1" bandRow="1">
                <a:tableStyleId>{5940675A-B579-460E-94D1-54222C63F5DA}</a:tableStyleId>
              </a:tblPr>
              <a:tblGrid>
                <a:gridCol w="1114601">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700000">
                  <a:extLst>
                    <a:ext uri="{9D8B030D-6E8A-4147-A177-3AD203B41FA5}">
                      <a16:colId xmlns:a16="http://schemas.microsoft.com/office/drawing/2014/main" val="20004"/>
                    </a:ext>
                  </a:extLst>
                </a:gridCol>
                <a:gridCol w="2700000">
                  <a:extLst>
                    <a:ext uri="{9D8B030D-6E8A-4147-A177-3AD203B41FA5}">
                      <a16:colId xmlns:a16="http://schemas.microsoft.com/office/drawing/2014/main" val="1346563556"/>
                    </a:ext>
                  </a:extLst>
                </a:gridCol>
              </a:tblGrid>
              <a:tr h="49505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045223">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高等職業技術専門校運営費</a:t>
                      </a:r>
                      <a:endParaRPr lang="en-US" altLang="zh-TW"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新規学校卒業者及び中高年齢者等に対し基礎的な技能訓練を実施し、就職の促進を図り、産業界の要求する技能労働者の養成を図る。また、職業訓練指導員の技術指導、生活・職業指導の両面での資質向上を図るため、計画的・効率的な指導員研修を実施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第</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10</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次大阪府職業能力開発計画（</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H29</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年度～</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R3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年度）に基づき、高等職業技術専門校の機能の充実強化を図るため、各訓練科目の就職率を成果指標として事業効果の検証を行った。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また、企業ニーズや商工会・商工会議所・大阪労働局等の意見を踏まえ、</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3D</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マシンクラフト科や、機械加工・営業科を開設するなど、地域の産業人材育成拠点としての機能強化を図った。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第</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11</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次大阪府職業能力開発計画（</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R4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年度～</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R8</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年度）に基づき、高等職業技術専門校の機能の充実強化を図るため、事業効果の検証を行う。</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また、訓練科目の見直しについては、</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3D</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マシンクラフト科とモールドクラフト科を再編統合し、新たに</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3D</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モデルクラフト科を開設する。</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7849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大阪府ものづくり支援拠点（</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MOBIO</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）推進事業費</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大阪府内のものづくり中小企業の技術革新や活性化のため、イノベーションの創出、産学官ネットワークの構築、受発注の推進、人材育成などものづくり総合支援拠点であるものづくりビジネスセンター大阪（</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MOB</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IO</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）の運営を行う。</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大阪産業局のノウハウや専門性を活用すべき事業については、令和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年度当初から大阪産業局に移管し、事業に必要な財源を中小企業支援交付金として交付した。</a:t>
                      </a:r>
                      <a:b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また、大阪産業局が事業を効果的・効率的に実施できるよう、府と大阪産業局が行う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MOBIO</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会議において、協議・調整を図り連携を強化した。</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さらに、外部有識者の助言等を踏まえた事業評価を行うなど、成果に着目したモニタリングにより、事業の改善・最適化を図った。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bg1"/>
                    </a:solidFill>
                  </a:tcPr>
                </a:tc>
                <a:extLst>
                  <a:ext uri="{0D108BD9-81ED-4DB2-BD59-A6C34878D82A}">
                    <a16:rowId xmlns:a16="http://schemas.microsoft.com/office/drawing/2014/main" val="1360279573"/>
                  </a:ext>
                </a:extLst>
              </a:tr>
            </a:tbl>
          </a:graphicData>
        </a:graphic>
      </p:graphicFrame>
      <p:sp>
        <p:nvSpPr>
          <p:cNvPr id="15" name="正方形/長方形 14"/>
          <p:cNvSpPr/>
          <p:nvPr/>
        </p:nvSpPr>
        <p:spPr>
          <a:xfrm>
            <a:off x="161510" y="134343"/>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7" name="直線コネクタ 16"/>
          <p:cNvCxnSpPr/>
          <p:nvPr/>
        </p:nvCxnSpPr>
        <p:spPr>
          <a:xfrm>
            <a:off x="179512" y="494383"/>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416567"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55</a:t>
            </a:r>
            <a:endParaRPr lang="ja-JP" altLang="en-US" dirty="0">
              <a:solidFill>
                <a:prstClr val="black"/>
              </a:solidFill>
            </a:endParaRPr>
          </a:p>
        </p:txBody>
      </p:sp>
    </p:spTree>
    <p:extLst>
      <p:ext uri="{BB962C8B-B14F-4D97-AF65-F5344CB8AC3E}">
        <p14:creationId xmlns:p14="http://schemas.microsoft.com/office/powerpoint/2010/main" val="23773542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nvGraphicFramePr>
        <p:xfrm>
          <a:off x="250754" y="632852"/>
          <a:ext cx="8676000" cy="4854263"/>
        </p:xfrm>
        <a:graphic>
          <a:graphicData uri="http://schemas.openxmlformats.org/drawingml/2006/table">
            <a:tbl>
              <a:tblPr firstRow="1" bandRow="1">
                <a:tableStyleId>{5940675A-B579-460E-94D1-54222C63F5DA}</a:tableStyleId>
              </a:tblPr>
              <a:tblGrid>
                <a:gridCol w="1116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700000">
                  <a:extLst>
                    <a:ext uri="{9D8B030D-6E8A-4147-A177-3AD203B41FA5}">
                      <a16:colId xmlns:a16="http://schemas.microsoft.com/office/drawing/2014/main" val="20004"/>
                    </a:ext>
                  </a:extLst>
                </a:gridCol>
                <a:gridCol w="2700000">
                  <a:extLst>
                    <a:ext uri="{9D8B030D-6E8A-4147-A177-3AD203B41FA5}">
                      <a16:colId xmlns:a16="http://schemas.microsoft.com/office/drawing/2014/main" val="1773882730"/>
                    </a:ext>
                  </a:extLst>
                </a:gridCol>
              </a:tblGrid>
              <a:tr h="410803">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34034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中小企業向け融資資金貸付金</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様々に頑張っている府内中小企業者に対して、事業に必要な資金を融資することにより、中小企業者の健全な事業の振興及び発展を図る。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年度の総融資枠は</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5,820</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中小企業者をより支援するため、新型コロナウイルス感染症関連融資制度に、新たなメニュー（伴走支援型資金）を追加した。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年度の総融資枠等については、</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融資実績及び今後の見通しを踏まえ設定した。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年度の総融資枠は</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5,037</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endParaRPr kumimoji="1" lang="en-US" altLang="ja-JP" sz="1200" b="0" i="0" u="none" strike="sng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新型コロナウイルス感染症関連融資制度を引き続き実施する。</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なお、年度途中の国の制度改正に伴う融資メニューの創設等により、後年度の財政負担の増加が見込まれる場合は、適宜、損補割合や融資条件の見直しを行う。</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融資枠については、実績等を検証し、令和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年度当初予算要求時に議論する。</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66518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狭山池博物館運営事業費</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狭山池の「平成の大改修」に伴う埋蔵文化財調査で発掘された土木遺産を保存、展示し、後世にわかりやすく親しみやすく紹介し、府民の文化的向上を図る。 </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ESCO</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事業のサービスを継続するとともに、狭山池博物館運営審議会からの「効果的・効率的な運営についての中間答申（</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H31.1</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）」に基づき、他機関と連携した新たな事業を実施した。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また、自主財源の確保を目的とした使用料等の見直し検討及び駐車場活用に向けて関係機関との協議を行った。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ESCO</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事業のサービスを継続するとともに、狭山池博物館運営審議会からの「効果的・効率的な運営についての最終答申（</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R3.12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）」に基づき、</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自主財源の確保を目的とした使用料等の見直しの具体化を行う。</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年度に実施した関係機関協議を踏まえ、駐車場の運営方針の検討を進める。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5" name="正方形/長方形 14"/>
          <p:cNvSpPr/>
          <p:nvPr/>
        </p:nvSpPr>
        <p:spPr>
          <a:xfrm>
            <a:off x="161510" y="179348"/>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7" name="直線コネクタ 16"/>
          <p:cNvCxnSpPr/>
          <p:nvPr/>
        </p:nvCxnSpPr>
        <p:spPr>
          <a:xfrm>
            <a:off x="179512" y="53938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416567"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56</a:t>
            </a:r>
            <a:endParaRPr lang="ja-JP" altLang="en-US" dirty="0">
              <a:solidFill>
                <a:prstClr val="black"/>
              </a:solidFill>
            </a:endParaRPr>
          </a:p>
        </p:txBody>
      </p:sp>
    </p:spTree>
    <p:extLst>
      <p:ext uri="{BB962C8B-B14F-4D97-AF65-F5344CB8AC3E}">
        <p14:creationId xmlns:p14="http://schemas.microsoft.com/office/powerpoint/2010/main" val="87420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71500" y="134343"/>
            <a:ext cx="7953031" cy="369332"/>
          </a:xfrm>
          <a:prstGeom prst="rect">
            <a:avLst/>
          </a:prstGeom>
        </p:spPr>
        <p:txBody>
          <a:bodyPr wrap="square">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（２）</a:t>
            </a:r>
            <a:r>
              <a:rPr lang="en-US" altLang="ja-JP"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目標</a:t>
            </a:r>
          </a:p>
        </p:txBody>
      </p:sp>
      <p:cxnSp>
        <p:nvCxnSpPr>
          <p:cNvPr id="4" name="直線コネクタ 3"/>
          <p:cNvCxnSpPr/>
          <p:nvPr/>
        </p:nvCxnSpPr>
        <p:spPr>
          <a:xfrm>
            <a:off x="183873" y="533811"/>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9" name="正方形/長方形 28"/>
          <p:cNvSpPr/>
          <p:nvPr/>
        </p:nvSpPr>
        <p:spPr>
          <a:xfrm>
            <a:off x="116505" y="737409"/>
            <a:ext cx="8884399" cy="584775"/>
          </a:xfrm>
          <a:prstGeom prst="rect">
            <a:avLst/>
          </a:prstGeom>
          <a:noFill/>
        </p:spPr>
        <p:txBody>
          <a:bodyPr wrap="square">
            <a:spAutoFit/>
          </a:bodyPr>
          <a:lstStyle/>
          <a:p>
            <a:pPr marL="355600" lvl="0" indent="-355600"/>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社会全体で課題解決していくためには、行政だけでなく、府民、団体、企業などの多様 </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355600" lvl="0" indent="-355600"/>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なプレーヤーが、中長期的にめざす社会の姿を共有していることが重要です。</a:t>
            </a:r>
          </a:p>
        </p:txBody>
      </p:sp>
      <p:sp>
        <p:nvSpPr>
          <p:cNvPr id="12" name="角丸四角形 11"/>
          <p:cNvSpPr/>
          <p:nvPr/>
        </p:nvSpPr>
        <p:spPr>
          <a:xfrm>
            <a:off x="521550" y="1749297"/>
            <a:ext cx="8456712" cy="2129753"/>
          </a:xfrm>
          <a:prstGeom prst="roundRect">
            <a:avLst>
              <a:gd name="adj" fmla="val 8043"/>
            </a:avLst>
          </a:prstGeom>
          <a:ln/>
        </p:spPr>
        <p:style>
          <a:lnRef idx="2">
            <a:schemeClr val="accent1"/>
          </a:lnRef>
          <a:fillRef idx="1">
            <a:schemeClr val="lt1"/>
          </a:fillRef>
          <a:effectRef idx="0">
            <a:schemeClr val="accent1"/>
          </a:effectRef>
          <a:fontRef idx="minor">
            <a:schemeClr val="dk1"/>
          </a:fontRef>
        </p:style>
        <p:txBody>
          <a:bodyPr wrap="square" lIns="36000" tIns="36000" rIns="72000" bIns="36000" rtlCol="0" anchor="ctr"/>
          <a:lstStyle/>
          <a:p>
            <a:pPr marL="622300" indent="-622300"/>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めざす社会の姿</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622300" indent="-622300"/>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① 府民の生活の質（</a:t>
            </a:r>
            <a:r>
              <a:rPr lang="en-US" altLang="ja-JP" sz="16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QoL</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）を向上させつつ、社会保障や環境の基盤が持続可能な形で</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622300"/>
            <a:r>
              <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次世代に引き継がれている。</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lnSpc>
                <a:spcPts val="800"/>
              </a:lnSpc>
            </a:pP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② 学びや活躍の機会の提供を通じ、多様な人材が社会の担い手として育まれ、全員参</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r>
              <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加型の社会が形成されている。</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lnSpc>
                <a:spcPts val="800"/>
              </a:lnSpc>
            </a:pP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③ 生活と経済活動を支えるインフラについて、中長期を見通し、最少の経費で最適な</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r>
              <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設計・運営が行われている。</a:t>
            </a:r>
          </a:p>
        </p:txBody>
      </p:sp>
      <p:sp>
        <p:nvSpPr>
          <p:cNvPr id="14" name="正方形/長方形 13"/>
          <p:cNvSpPr/>
          <p:nvPr/>
        </p:nvSpPr>
        <p:spPr>
          <a:xfrm>
            <a:off x="244906" y="4204126"/>
            <a:ext cx="8766346" cy="584775"/>
          </a:xfrm>
          <a:prstGeom prst="rect">
            <a:avLst/>
          </a:prstGeom>
          <a:noFill/>
        </p:spPr>
        <p:txBody>
          <a:bodyPr wrap="square">
            <a:spAutoFit/>
          </a:bodyPr>
          <a:lstStyle/>
          <a:p>
            <a:pPr marL="355600" lvl="0" indent="-355600"/>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　この「めざす社会の姿」を追求していくため、府は、引き続き、「自律的で創造性を　</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355600" lvl="0" indent="-355600"/>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発揮する行財政運営体制の確立」に向け、取り組みます。</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3</a:t>
            </a:r>
            <a:endParaRPr lang="ja-JP" altLang="en-US" dirty="0">
              <a:solidFill>
                <a:schemeClr val="tx1"/>
              </a:solidFill>
            </a:endParaRPr>
          </a:p>
        </p:txBody>
      </p:sp>
    </p:spTree>
    <p:extLst>
      <p:ext uri="{BB962C8B-B14F-4D97-AF65-F5344CB8AC3E}">
        <p14:creationId xmlns:p14="http://schemas.microsoft.com/office/powerpoint/2010/main" val="852982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nvGraphicFramePr>
        <p:xfrm>
          <a:off x="242519" y="701656"/>
          <a:ext cx="8676000" cy="4617554"/>
        </p:xfrm>
        <a:graphic>
          <a:graphicData uri="http://schemas.openxmlformats.org/drawingml/2006/table">
            <a:tbl>
              <a:tblPr firstRow="1" bandRow="1">
                <a:tableStyleId>{5940675A-B579-460E-94D1-54222C63F5DA}</a:tableStyleId>
              </a:tblPr>
              <a:tblGrid>
                <a:gridCol w="1116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700000">
                  <a:extLst>
                    <a:ext uri="{9D8B030D-6E8A-4147-A177-3AD203B41FA5}">
                      <a16:colId xmlns:a16="http://schemas.microsoft.com/office/drawing/2014/main" val="20004"/>
                    </a:ext>
                  </a:extLst>
                </a:gridCol>
                <a:gridCol w="2700000">
                  <a:extLst>
                    <a:ext uri="{9D8B030D-6E8A-4147-A177-3AD203B41FA5}">
                      <a16:colId xmlns:a16="http://schemas.microsoft.com/office/drawing/2014/main" val="894706128"/>
                    </a:ext>
                  </a:extLst>
                </a:gridCol>
              </a:tblGrid>
              <a:tr h="47709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38526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i="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a:t>
                      </a:r>
                      <a:r>
                        <a:rPr lang="zh-TW"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流域下水道事業会計繰出金</a:t>
                      </a:r>
                    </a:p>
                  </a:txBody>
                  <a:tcP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下水道サービスを安定的に供給するため、地方公営企業法に定める経費の負担の原則に従い、大阪府流域下水道事業会計に対して補助・出資を行う。</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年度以降に国から示される基本方針に基づく、</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「大阪湾流域別下水道整備総合計画」</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（流総計画）の見直しに向け、将来の人口減少を見据えた事業規模を検討するため、令和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3</a:t>
                      </a:r>
                      <a:r>
                        <a:rPr kumimoji="1" lang="ja-JP" altLang="en-US" sz="1200" u="none" strike="noStrik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年度は、</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将来水量予測と市町村ヒアリングから大阪府の将来諸元のとりまとめを行った。</a:t>
                      </a:r>
                      <a:endParaRPr kumimoji="1" lang="en-US" altLang="ja-JP" sz="1200" u="none" strike="noStrik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algn="l"/>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なお、見直しまでの間においても、老朽化した施設については、適切な規模での改築・長寿命化を進めている。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TlToBr w="12700" cap="flat" cmpd="sng" algn="ctr">
                      <a:noFill/>
                      <a:prstDash val="solid"/>
                      <a:round/>
                      <a:headEnd type="none" w="med" len="med"/>
                      <a:tailEnd type="none" w="med" len="med"/>
                    </a:lnTlToB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国から示される基本方針に基づく、流総計画の見直し作業を進めていく。</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なお、流総計画の見直しまでの間においても、適切な規模での改築・長寿命化を進めるとともに、施設の効率的運転による電力削減など維持管理コストの縮減に取り組む。</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TlToBr w="12700" cap="flat" cmpd="sng" algn="ctr">
                      <a:noFill/>
                      <a:prstDash val="solid"/>
                      <a:round/>
                      <a:headEnd type="none" w="med" len="med"/>
                      <a:tailEnd type="none" w="med" len="med"/>
                    </a:lnTlToBr>
                    <a:solidFill>
                      <a:schemeClr val="bg1"/>
                    </a:solidFill>
                  </a:tcPr>
                </a:tc>
                <a:extLst>
                  <a:ext uri="{0D108BD9-81ED-4DB2-BD59-A6C34878D82A}">
                    <a16:rowId xmlns:a16="http://schemas.microsoft.com/office/drawing/2014/main" val="10001"/>
                  </a:ext>
                </a:extLst>
              </a:tr>
              <a:tr h="17551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密集住宅市街地整備促進事業費</a:t>
                      </a:r>
                      <a:endParaRPr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地震時等に大きな被害が想定される密集市街地の防災性の向上や住環境の改善のため、道路・公園などの地区公共施設の整備、老朽建築物の除却等を行う市に対し補助を行う。</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r>
                        <a:rPr kumimoji="1" lang="ja-JP" altLang="en-US" sz="1200" kern="1200" dirty="0">
                          <a:solidFill>
                            <a:schemeClr val="tx1"/>
                          </a:solidFill>
                          <a:effectLst/>
                          <a:latin typeface="メイリオ" panose="020B0604030504040204" pitchFamily="50" charset="-128"/>
                          <a:ea typeface="メイリオ" panose="020B0604030504040204" pitchFamily="50" charset="-128"/>
                          <a:cs typeface="+mn-cs"/>
                        </a:rPr>
                        <a:t>府密集市街地整備方針（</a:t>
                      </a:r>
                      <a:r>
                        <a:rPr kumimoji="1" lang="en-US" altLang="ja-JP" sz="1200" kern="1200" dirty="0">
                          <a:solidFill>
                            <a:schemeClr val="tx1"/>
                          </a:solidFill>
                          <a:effectLst/>
                          <a:latin typeface="メイリオ" panose="020B0604030504040204" pitchFamily="50" charset="-128"/>
                          <a:ea typeface="メイリオ" panose="020B0604030504040204" pitchFamily="50" charset="-128"/>
                          <a:cs typeface="+mn-cs"/>
                        </a:rPr>
                        <a:t>R3.3</a:t>
                      </a:r>
                      <a:r>
                        <a:rPr kumimoji="1" lang="ja-JP" altLang="en-US" sz="1200" kern="1200" dirty="0">
                          <a:solidFill>
                            <a:schemeClr val="tx1"/>
                          </a:solidFill>
                          <a:effectLst/>
                          <a:latin typeface="メイリオ" panose="020B0604030504040204" pitchFamily="50" charset="-128"/>
                          <a:ea typeface="メイリオ" panose="020B0604030504040204" pitchFamily="50" charset="-128"/>
                          <a:cs typeface="+mn-cs"/>
                        </a:rPr>
                        <a:t>改定）及び各市密集市街地整備アクションプログラム（</a:t>
                      </a:r>
                      <a:r>
                        <a:rPr kumimoji="1" lang="en-US" altLang="ja-JP" sz="1200" kern="1200" dirty="0">
                          <a:solidFill>
                            <a:schemeClr val="tx1"/>
                          </a:solidFill>
                          <a:effectLst/>
                          <a:latin typeface="メイリオ" panose="020B0604030504040204" pitchFamily="50" charset="-128"/>
                          <a:ea typeface="メイリオ" panose="020B0604030504040204" pitchFamily="50" charset="-128"/>
                          <a:cs typeface="+mn-cs"/>
                        </a:rPr>
                        <a:t>R3.3</a:t>
                      </a:r>
                      <a:r>
                        <a:rPr kumimoji="1" lang="ja-JP" altLang="en-US" sz="1200" kern="1200" dirty="0">
                          <a:solidFill>
                            <a:schemeClr val="tx1"/>
                          </a:solidFill>
                          <a:effectLst/>
                          <a:latin typeface="メイリオ" panose="020B0604030504040204" pitchFamily="50" charset="-128"/>
                          <a:ea typeface="メイリオ" panose="020B0604030504040204" pitchFamily="50" charset="-128"/>
                          <a:cs typeface="+mn-cs"/>
                        </a:rPr>
                        <a:t>策定）に基づく市の事業に対し、補助を行った。</a:t>
                      </a:r>
                    </a:p>
                    <a:p>
                      <a:r>
                        <a:rPr kumimoji="1" lang="ja-JP" altLang="en-US" sz="1200" kern="1200" dirty="0">
                          <a:solidFill>
                            <a:schemeClr val="tx1"/>
                          </a:solidFill>
                          <a:effectLst/>
                          <a:latin typeface="メイリオ" panose="020B0604030504040204" pitchFamily="50" charset="-128"/>
                          <a:ea typeface="メイリオ" panose="020B0604030504040204" pitchFamily="50" charset="-128"/>
                          <a:cs typeface="+mn-cs"/>
                        </a:rPr>
                        <a:t>また、各市が毎年度行うアクションプログラム</a:t>
                      </a:r>
                      <a:r>
                        <a:rPr kumimoji="1" lang="ja-JP" altLang="en-US" sz="1200" strike="noStrike" kern="1200" dirty="0">
                          <a:solidFill>
                            <a:schemeClr val="tx1"/>
                          </a:solidFill>
                          <a:effectLst/>
                          <a:latin typeface="メイリオ" panose="020B0604030504040204" pitchFamily="50" charset="-128"/>
                          <a:ea typeface="メイリオ" panose="020B0604030504040204" pitchFamily="50" charset="-128"/>
                          <a:cs typeface="+mn-cs"/>
                        </a:rPr>
                        <a:t>の</a:t>
                      </a:r>
                      <a:r>
                        <a:rPr kumimoji="1" lang="ja-JP" altLang="en-US" sz="1200" kern="1200" dirty="0">
                          <a:solidFill>
                            <a:schemeClr val="tx1"/>
                          </a:solidFill>
                          <a:effectLst/>
                          <a:latin typeface="メイリオ" panose="020B0604030504040204" pitchFamily="50" charset="-128"/>
                          <a:ea typeface="メイリオ" panose="020B0604030504040204" pitchFamily="50" charset="-128"/>
                          <a:cs typeface="+mn-cs"/>
                        </a:rPr>
                        <a:t>更新にあたり、事業の進捗状況を踏まえ、事業手法等の見直しに対する支援を行った。</a:t>
                      </a:r>
                    </a:p>
                  </a:txBody>
                  <a:tcPr>
                    <a:lnL w="12700" cap="flat" cmpd="sng" algn="ctr">
                      <a:solidFill>
                        <a:schemeClr val="tx1"/>
                      </a:solidFill>
                      <a:prstDash val="solid"/>
                      <a:round/>
                      <a:headEnd type="none" w="med" len="med"/>
                      <a:tailEnd type="none" w="med" len="med"/>
                    </a:lnL>
                    <a:lnTlToBr w="12700" cap="flat" cmpd="sng" algn="ctr">
                      <a:noFill/>
                      <a:prstDash val="solid"/>
                      <a:round/>
                      <a:headEnd type="none" w="med" len="med"/>
                      <a:tailEnd type="none" w="med" len="med"/>
                    </a:lnTlToBr>
                    <a:solidFill>
                      <a:schemeClr val="bg1"/>
                    </a:solidFill>
                  </a:tcPr>
                </a:tc>
                <a:tc>
                  <a:txBody>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6</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年度以降の事業実施について、「当面の財政運営の取組み（案）（</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H28.10</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）」での議論を踏まえ、令和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5</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年度までに、事業主体である市に対する支援手法の抜本的見直しを検討する。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TlToBr w="12700" cap="flat" cmpd="sng" algn="ctr">
                      <a:noFill/>
                      <a:prstDash val="solid"/>
                      <a:round/>
                      <a:headEnd type="none" w="med" len="med"/>
                      <a:tailEnd type="none" w="med" len="med"/>
                    </a:lnTlToBr>
                    <a:solidFill>
                      <a:schemeClr val="bg1"/>
                    </a:solidFill>
                  </a:tcPr>
                </a:tc>
                <a:extLst>
                  <a:ext uri="{0D108BD9-81ED-4DB2-BD59-A6C34878D82A}">
                    <a16:rowId xmlns:a16="http://schemas.microsoft.com/office/drawing/2014/main" val="2970749557"/>
                  </a:ext>
                </a:extLst>
              </a:tr>
            </a:tbl>
          </a:graphicData>
        </a:graphic>
      </p:graphicFrame>
      <p:sp>
        <p:nvSpPr>
          <p:cNvPr id="9" name="正方形/長方形 8"/>
          <p:cNvSpPr/>
          <p:nvPr/>
        </p:nvSpPr>
        <p:spPr>
          <a:xfrm>
            <a:off x="161510" y="89338"/>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179512" y="44937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416567"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57</a:t>
            </a:r>
            <a:endParaRPr lang="ja-JP" altLang="en-US" dirty="0">
              <a:solidFill>
                <a:prstClr val="black"/>
              </a:solidFill>
            </a:endParaRPr>
          </a:p>
        </p:txBody>
      </p:sp>
    </p:spTree>
    <p:extLst>
      <p:ext uri="{BB962C8B-B14F-4D97-AF65-F5344CB8AC3E}">
        <p14:creationId xmlns:p14="http://schemas.microsoft.com/office/powerpoint/2010/main" val="21896111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61510" y="89338"/>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179512" y="44937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416567"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58</a:t>
            </a:r>
            <a:endParaRPr lang="ja-JP" altLang="en-US" dirty="0">
              <a:solidFill>
                <a:prstClr val="black"/>
              </a:solidFill>
            </a:endParaRPr>
          </a:p>
        </p:txBody>
      </p:sp>
      <p:graphicFrame>
        <p:nvGraphicFramePr>
          <p:cNvPr id="10" name="表 9"/>
          <p:cNvGraphicFramePr>
            <a:graphicFrameLocks noGrp="1"/>
          </p:cNvGraphicFramePr>
          <p:nvPr/>
        </p:nvGraphicFramePr>
        <p:xfrm>
          <a:off x="161510" y="680990"/>
          <a:ext cx="8675909" cy="4922062"/>
        </p:xfrm>
        <a:graphic>
          <a:graphicData uri="http://schemas.openxmlformats.org/drawingml/2006/table">
            <a:tbl>
              <a:tblPr firstRow="1" bandRow="1">
                <a:tableStyleId>{5940675A-B579-460E-94D1-54222C63F5DA}</a:tableStyleId>
              </a:tblPr>
              <a:tblGrid>
                <a:gridCol w="1115909">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700000">
                  <a:extLst>
                    <a:ext uri="{9D8B030D-6E8A-4147-A177-3AD203B41FA5}">
                      <a16:colId xmlns:a16="http://schemas.microsoft.com/office/drawing/2014/main" val="20004"/>
                    </a:ext>
                  </a:extLst>
                </a:gridCol>
                <a:gridCol w="2700000">
                  <a:extLst>
                    <a:ext uri="{9D8B030D-6E8A-4147-A177-3AD203B41FA5}">
                      <a16:colId xmlns:a16="http://schemas.microsoft.com/office/drawing/2014/main" val="4010674733"/>
                    </a:ext>
                  </a:extLst>
                </a:gridCol>
              </a:tblGrid>
              <a:tr h="43818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63474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府立高等学校再編整備事業費</a:t>
                      </a:r>
                      <a:endPar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府立高等学校の再編整備を推進する。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工科高校の改編等のため、実習用設備の調達など、</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教育環境</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の</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整備</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に必要不可欠な事業を実施している。</a:t>
                      </a:r>
                      <a:endParaRPr kumimoji="1" lang="en-US" altLang="ja-JP" sz="1200" b="0" i="0" u="none" strike="sng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閉校により生じる財源の範囲内で再編整備（学科の⾒直し等）に必要不可⽋な事業のみを実施する。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なお、閉校により生じる財源は将来的なものであり、不確実性が存在することから、事業の実施にあたっては、⼀定の⾒込みを精査したうえで判断を⾏う。</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4259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障がいのある生徒の高校生活支援事業費</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障がいのある生徒の高校生活を支援するため、エキスパート支援員・学校生活支援員等を府立高等学校に配置する。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事業費のうち高校へのスクールカウンセラーの配置経費の一部が、国庫補助（</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）の対象であることが確認できたため、令和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年度事業から同補助金を申請し、活用した。</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また、他府県の水準や国の動き等も踏まえ、持続可能な制度となるよう事業のあり方を見直している。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引き続き、他府県の水準や国の動き等も踏まえ、持続可能な制度となるよう事業のあり方を見直す。</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548926"/>
                  </a:ext>
                </a:extLst>
              </a:tr>
              <a:tr h="100392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200" dirty="0">
                          <a:latin typeface="メイリオ" panose="020B0604030504040204" pitchFamily="50" charset="-128"/>
                          <a:ea typeface="メイリオ" panose="020B0604030504040204" pitchFamily="50" charset="-128"/>
                          <a:cs typeface="メイリオ" panose="020B0604030504040204" pitchFamily="50" charset="-128"/>
                        </a:rPr>
                        <a:t>私立高等学校等振興助成費</a:t>
                      </a:r>
                      <a:endParaRPr lang="en-US" altLang="zh-TW" sz="1200" dirty="0">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教育条件の維持向上、保護者負担の軽減及び経営</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の健全化</a:t>
                      </a: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を図り、私立学校の健全な発展に資する。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私立学校振興助成法等に基づき助成を行った。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また、本事業の効果や見直した場合の影響等の把握に努めた。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財政再建プログラム（案）等の方向性を踏まえ、事業効果や見直した場合の影響の把握に努めるなど、引き続き、検討を行う。</a:t>
                      </a:r>
                      <a:endParaRPr kumimoji="1" lang="en-US" altLang="ja-JP" sz="1200" b="0" i="0" u="none" strike="noStrike" kern="1200" cap="none" spc="0" normalizeH="0" baseline="0" noProof="0" dirty="0">
                        <a:ln>
                          <a:noFill/>
                        </a:ln>
                        <a:solidFill>
                          <a:schemeClr val="tx2"/>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6974896"/>
                  </a:ext>
                </a:extLst>
              </a:tr>
            </a:tbl>
          </a:graphicData>
        </a:graphic>
      </p:graphicFrame>
    </p:spTree>
    <p:extLst>
      <p:ext uri="{BB962C8B-B14F-4D97-AF65-F5344CB8AC3E}">
        <p14:creationId xmlns:p14="http://schemas.microsoft.com/office/powerpoint/2010/main" val="28108951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61510" y="89338"/>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179512" y="44937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416567"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59</a:t>
            </a:r>
            <a:endParaRPr lang="ja-JP" altLang="en-US" dirty="0">
              <a:solidFill>
                <a:prstClr val="black"/>
              </a:solidFill>
            </a:endParaRPr>
          </a:p>
        </p:txBody>
      </p:sp>
      <p:graphicFrame>
        <p:nvGraphicFramePr>
          <p:cNvPr id="10" name="表 9"/>
          <p:cNvGraphicFramePr>
            <a:graphicFrameLocks noGrp="1"/>
          </p:cNvGraphicFramePr>
          <p:nvPr/>
        </p:nvGraphicFramePr>
        <p:xfrm>
          <a:off x="161510" y="680990"/>
          <a:ext cx="8675909" cy="5243980"/>
        </p:xfrm>
        <a:graphic>
          <a:graphicData uri="http://schemas.openxmlformats.org/drawingml/2006/table">
            <a:tbl>
              <a:tblPr firstRow="1" bandRow="1">
                <a:tableStyleId>{5940675A-B579-460E-94D1-54222C63F5DA}</a:tableStyleId>
              </a:tblPr>
              <a:tblGrid>
                <a:gridCol w="1115909">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700000">
                  <a:extLst>
                    <a:ext uri="{9D8B030D-6E8A-4147-A177-3AD203B41FA5}">
                      <a16:colId xmlns:a16="http://schemas.microsoft.com/office/drawing/2014/main" val="20004"/>
                    </a:ext>
                  </a:extLst>
                </a:gridCol>
                <a:gridCol w="2700000">
                  <a:extLst>
                    <a:ext uri="{9D8B030D-6E8A-4147-A177-3AD203B41FA5}">
                      <a16:colId xmlns:a16="http://schemas.microsoft.com/office/drawing/2014/main" val="4010674733"/>
                    </a:ext>
                  </a:extLst>
                </a:gridCol>
              </a:tblGrid>
              <a:tr h="43818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8597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dirty="0">
                          <a:latin typeface="メイリオ" panose="020B0604030504040204" pitchFamily="50" charset="-128"/>
                          <a:ea typeface="メイリオ" panose="020B0604030504040204" pitchFamily="50" charset="-128"/>
                          <a:cs typeface="Meiryo UI" panose="020B0604030504040204" pitchFamily="50" charset="-128"/>
                        </a:rPr>
                        <a:t>私立幼稚園振興助成費</a:t>
                      </a:r>
                      <a:endParaRPr lang="en-US" altLang="zh-TW" sz="1200" b="0" dirty="0">
                        <a:latin typeface="メイリオ" panose="020B0604030504040204" pitchFamily="50" charset="-128"/>
                        <a:ea typeface="メイリオ" panose="020B0604030504040204" pitchFamily="50" charset="-128"/>
                        <a:cs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教育条件の維持向上</a:t>
                      </a:r>
                      <a:r>
                        <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保護者負担の軽減及び経営の健全化を図り、私立幼稚園の健全な発展に資する。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私立学校振興助成法等に基づき助成を行った。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また、本事業の効果や見直した場合の影響等の把握に努めた。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預かり保育事業については、私立幼稚園が保育の受け皿としての役割を強化し、保護者の多様なニーズに応えられる預かり保育を実施できるよう補助制度の再構築を行った。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sng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ja-JP" sz="1200" kern="1200" dirty="0">
                          <a:solidFill>
                            <a:schemeClr val="tx1"/>
                          </a:solidFill>
                          <a:effectLst/>
                          <a:latin typeface="メイリオ" panose="020B0604030504040204" pitchFamily="50" charset="-128"/>
                          <a:ea typeface="メイリオ" panose="020B0604030504040204" pitchFamily="50" charset="-128"/>
                          <a:cs typeface="+mn-cs"/>
                        </a:rPr>
                        <a:t>財政再建プログラム（案）等の方向性を踏まえ、事業効果や見直した場合の影響の把握に努めるなど、引き続き、検討を行う。</a:t>
                      </a:r>
                      <a:endParaRPr kumimoji="1" lang="en-US" altLang="ja-JP" sz="1200" b="0" i="0" u="sng"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預かり保育事業については、国の動向を踏まえながら、補助制度の再構築による事業効果の検証を行う。</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19967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私立専修学校等振興助成費</a:t>
                      </a:r>
                      <a:endParaRPr kumimoji="1" lang="en-US" altLang="zh-TW"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教育条件の維持向上、修学上の経済的負担の軽減及び経営の健全化を図り、私立専修学校及び私立外国人学校の健全な発達に資する。 </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私立学校振興助成法等に基づき助成を行った。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また、本事業の効果や見直した場合の影響等の把握に努めた。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ja-JP" sz="1200" kern="1200" dirty="0">
                          <a:solidFill>
                            <a:schemeClr val="tx1"/>
                          </a:solidFill>
                          <a:effectLst/>
                          <a:latin typeface="メイリオ" panose="020B0604030504040204" pitchFamily="50" charset="-128"/>
                          <a:ea typeface="メイリオ" panose="020B0604030504040204" pitchFamily="50" charset="-128"/>
                          <a:cs typeface="+mn-cs"/>
                        </a:rPr>
                        <a:t>財政再建プログラム（案）等の方向性を踏まえ、事業効果や見直した場合の影響の把握に努めるなど、引き続き、検討を行う。</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5512673"/>
                  </a:ext>
                </a:extLst>
              </a:tr>
              <a:tr h="168588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200" dirty="0">
                          <a:latin typeface="メイリオ" panose="020B0604030504040204" pitchFamily="50" charset="-128"/>
                          <a:ea typeface="メイリオ" panose="020B0604030504040204" pitchFamily="50" charset="-128"/>
                          <a:cs typeface="メイリオ" panose="020B0604030504040204" pitchFamily="50" charset="-128"/>
                        </a:rPr>
                        <a:t>交通安全施設等整備事業費</a:t>
                      </a:r>
                      <a:endParaRPr lang="en-US" altLang="zh-TW" sz="1200" dirty="0">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交通事故が多発している道路、交通の安全を確保する必要がある道路について、信号機、道路標識、道路標示等を計画的に整備することで、交通環境の改善を行い、交通事故の防止を図り、交通の円滑化に資する。</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交通安全施設を計画的に整備した。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ファシリティマネジメントの観点や耐用年数超過状況等を総合的に勘案しつつ、適正な事業規模を判断する。</a:t>
                      </a:r>
                      <a:endParaRPr kumimoji="1" lang="en-US" altLang="ja-JP" sz="1200" b="0" i="0" u="none" strike="noStrike" kern="1200" cap="none" spc="0" normalizeH="0" baseline="0" noProof="0" dirty="0">
                        <a:ln>
                          <a:noFill/>
                        </a:ln>
                        <a:solidFill>
                          <a:schemeClr val="tx2"/>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8484088"/>
                  </a:ext>
                </a:extLst>
              </a:tr>
            </a:tbl>
          </a:graphicData>
        </a:graphic>
      </p:graphicFrame>
    </p:spTree>
    <p:extLst>
      <p:ext uri="{BB962C8B-B14F-4D97-AF65-F5344CB8AC3E}">
        <p14:creationId xmlns:p14="http://schemas.microsoft.com/office/powerpoint/2010/main" val="14481850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nvGraphicFramePr>
        <p:xfrm>
          <a:off x="193012" y="683695"/>
          <a:ext cx="8676000" cy="2782568"/>
        </p:xfrm>
        <a:graphic>
          <a:graphicData uri="http://schemas.openxmlformats.org/drawingml/2006/table">
            <a:tbl>
              <a:tblPr firstRow="1" bandRow="1">
                <a:tableStyleId>{5940675A-B579-460E-94D1-54222C63F5DA}</a:tableStyleId>
              </a:tblPr>
              <a:tblGrid>
                <a:gridCol w="1116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700000">
                  <a:extLst>
                    <a:ext uri="{9D8B030D-6E8A-4147-A177-3AD203B41FA5}">
                      <a16:colId xmlns:a16="http://schemas.microsoft.com/office/drawing/2014/main" val="20004"/>
                    </a:ext>
                  </a:extLst>
                </a:gridCol>
                <a:gridCol w="2700000">
                  <a:extLst>
                    <a:ext uri="{9D8B030D-6E8A-4147-A177-3AD203B41FA5}">
                      <a16:colId xmlns:a16="http://schemas.microsoft.com/office/drawing/2014/main" val="892612947"/>
                    </a:ext>
                  </a:extLst>
                </a:gridCol>
              </a:tblGrid>
              <a:tr h="40504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3775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dirty="0">
                          <a:latin typeface="メイリオ" panose="020B0604030504040204" pitchFamily="50" charset="-128"/>
                          <a:ea typeface="メイリオ" panose="020B0604030504040204" pitchFamily="50" charset="-128"/>
                          <a:cs typeface="Meiryo UI" panose="020B0604030504040204" pitchFamily="50" charset="-128"/>
                        </a:rPr>
                        <a:t>警察職員待機宿舎整備事業費</a:t>
                      </a:r>
                      <a:endParaRPr lang="en-US" altLang="zh-TW" sz="1200" b="0" dirty="0">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大阪府警察職員待機宿舎は、大規模災害等の発生時において、大量の警察力を迅速に動員し、初動措置を行うための体制を確立するために、警察職員を集団的に居住させる施設であるが、大阪府警察待機宿舎整備基本計画に基づき、老朽及び狭隘化が著しい宿舎の解消と整理統廃合を実施し、効果的な整備を図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計画に基づき、老朽及び狭隘化が著しい宿舎の解消と整理統廃合を実施した。</a:t>
                      </a:r>
                      <a:endParaRPr lang="en-US" altLang="ja-JP" sz="1200" u="none" dirty="0">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大規模災害等の発生時における初動措置を行う体制（集団警察力）の維持に取り組み、必要に応じて計画の検証・見直しを検討する。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0" name="正方形/長方形 9"/>
          <p:cNvSpPr/>
          <p:nvPr/>
        </p:nvSpPr>
        <p:spPr>
          <a:xfrm>
            <a:off x="161510" y="89338"/>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コネクタ 12"/>
          <p:cNvCxnSpPr/>
          <p:nvPr/>
        </p:nvCxnSpPr>
        <p:spPr>
          <a:xfrm>
            <a:off x="179512" y="44937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416567"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60</a:t>
            </a:r>
            <a:endParaRPr lang="ja-JP" altLang="en-US" dirty="0">
              <a:solidFill>
                <a:prstClr val="black"/>
              </a:solidFill>
            </a:endParaRPr>
          </a:p>
        </p:txBody>
      </p:sp>
    </p:spTree>
    <p:extLst>
      <p:ext uri="{BB962C8B-B14F-4D97-AF65-F5344CB8AC3E}">
        <p14:creationId xmlns:p14="http://schemas.microsoft.com/office/powerpoint/2010/main" val="14779832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p:cNvGraphicFramePr>
            <a:graphicFrameLocks noGrp="1"/>
          </p:cNvGraphicFramePr>
          <p:nvPr/>
        </p:nvGraphicFramePr>
        <p:xfrm>
          <a:off x="179512" y="863715"/>
          <a:ext cx="8794222" cy="5723065"/>
        </p:xfrm>
        <a:graphic>
          <a:graphicData uri="http://schemas.openxmlformats.org/drawingml/2006/table">
            <a:tbl>
              <a:tblPr firstRow="1" firstCol="1" bandRow="1">
                <a:tableStyleId>{BC89EF96-8CEA-46FF-86C4-4CE0E7609802}</a:tableStyleId>
              </a:tblPr>
              <a:tblGrid>
                <a:gridCol w="1421422">
                  <a:extLst>
                    <a:ext uri="{9D8B030D-6E8A-4147-A177-3AD203B41FA5}">
                      <a16:colId xmlns:a16="http://schemas.microsoft.com/office/drawing/2014/main" val="20000"/>
                    </a:ext>
                  </a:extLst>
                </a:gridCol>
                <a:gridCol w="2509200">
                  <a:extLst>
                    <a:ext uri="{9D8B030D-6E8A-4147-A177-3AD203B41FA5}">
                      <a16:colId xmlns:a16="http://schemas.microsoft.com/office/drawing/2014/main" val="20001"/>
                    </a:ext>
                  </a:extLst>
                </a:gridCol>
                <a:gridCol w="2386800">
                  <a:extLst>
                    <a:ext uri="{9D8B030D-6E8A-4147-A177-3AD203B41FA5}">
                      <a16:colId xmlns:a16="http://schemas.microsoft.com/office/drawing/2014/main" val="20002"/>
                    </a:ext>
                  </a:extLst>
                </a:gridCol>
                <a:gridCol w="2476800">
                  <a:extLst>
                    <a:ext uri="{9D8B030D-6E8A-4147-A177-3AD203B41FA5}">
                      <a16:colId xmlns:a16="http://schemas.microsoft.com/office/drawing/2014/main" val="20003"/>
                    </a:ext>
                  </a:extLst>
                </a:gridCol>
              </a:tblGrid>
              <a:tr h="239030">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5484035">
                <a:tc>
                  <a:txBody>
                    <a:bodyPr/>
                    <a:lstStyle/>
                    <a:p>
                      <a:pPr algn="just">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sz="10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ja-JP" altLang="en-US" sz="10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sz="10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大阪鶴見フラワー</a:t>
                      </a:r>
                      <a:endParaRPr lang="en-US" altLang="ja-JP" sz="10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ja-JP" sz="10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ts val="1500"/>
                        </a:lnSpc>
                        <a:spcAft>
                          <a:spcPts val="0"/>
                        </a:spcAft>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○民営化</a:t>
                      </a:r>
                    </a:p>
                    <a:p>
                      <a:pPr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・累積赤字解消後に府保有の株式を売却</a:t>
                      </a:r>
                    </a:p>
                    <a:p>
                      <a:pPr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・ただし、売却時期については、今後必要となる</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大規模修繕等を踏まえ、企業価値を見極め　</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spcAft>
                          <a:spcPts val="0"/>
                        </a:spcAft>
                      </a:pPr>
                      <a:r>
                        <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た上で判断する</a:t>
                      </a:r>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indent="-133350" algn="just">
                        <a:lnSpc>
                          <a:spcPts val="1200"/>
                        </a:lnSpc>
                        <a:spcAft>
                          <a:spcPts val="0"/>
                        </a:spcAft>
                      </a:pPr>
                      <a:r>
                        <a:rPr lang="ja-JP"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endPar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末に累積</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赤字</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は</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解消</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5900" indent="-215900" algn="just">
                        <a:lnSpc>
                          <a:spcPts val="1200"/>
                        </a:lnSpc>
                        <a:spcAft>
                          <a:spcPts val="0"/>
                        </a:spcAft>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○府保有の株式の売却について検討を</a:t>
                      </a:r>
                      <a:r>
                        <a:rPr lang="ja-JP" altLang="en-US"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進めて</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いる</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2725" indent="-212725" algn="just">
                        <a:lnSpc>
                          <a:spcPts val="12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○令和元年</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月に</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中期経営計画</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年度～</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を策定</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82575" indent="-282575" algn="just">
                        <a:lnSpc>
                          <a:spcPts val="1200"/>
                        </a:lnSpc>
                        <a:spcAft>
                          <a:spcPts val="0"/>
                        </a:spcAft>
                      </a:pPr>
                      <a:r>
                        <a:rPr lang="ja-JP" altLang="en-US"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・市場の活性化、施設の改修に向けた</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取組みの推進</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・単年度黒字の維持</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2725" indent="-212725" algn="just">
                        <a:lnSpc>
                          <a:spcPts val="12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○新型コロナウイルスの影響による花き需要　の落ち込み等により、</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期連続で当期純損失が発生</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令和元年度△</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22,023</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Aft>
                          <a:spcPts val="0"/>
                        </a:spcAft>
                      </a:pP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 △</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32,334</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千円</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133350" indent="-133350" algn="just">
                        <a:lnSpc>
                          <a:spcPts val="1200"/>
                        </a:lnSpc>
                        <a:spcAft>
                          <a:spcPts val="0"/>
                        </a:spcAft>
                      </a:pPr>
                      <a:r>
                        <a:rPr lang="ja-JP" altLang="en-US" sz="9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年度から、セリのオンライン化や時　</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間帯の変更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早朝から夜間に変更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等</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の市場の活性化に向けた取組みを実施</a:t>
                      </a:r>
                      <a:endParaRPr lang="en-US" altLang="ja-JP" sz="9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Bef>
                          <a:spcPts val="600"/>
                        </a:spcBef>
                        <a:spcAft>
                          <a:spcPts val="0"/>
                        </a:spcAft>
                      </a:pPr>
                      <a:r>
                        <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課　題</a:t>
                      </a:r>
                      <a:r>
                        <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133350" indent="-133350" algn="just">
                        <a:lnSpc>
                          <a:spcPts val="1200"/>
                        </a:lnSpc>
                        <a:spcAft>
                          <a:spcPts val="0"/>
                        </a:spcAft>
                      </a:pPr>
                      <a:r>
                        <a:rPr lang="ja-JP" altLang="en-US" sz="1000" b="1" u="none"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○収支改善に向けた取組み</a:t>
                      </a:r>
                      <a:endParaRPr lang="en-US" altLang="ja-JP"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96863" indent="-296863" algn="just">
                        <a:lnSpc>
                          <a:spcPts val="12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・市場の活性化に向けた取組み等による収益の向上</a:t>
                      </a:r>
                      <a:endParaRPr lang="en-US" altLang="ja-JP"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06375" indent="-206375" algn="just">
                        <a:lnSpc>
                          <a:spcPts val="1200"/>
                        </a:lnSpc>
                        <a:spcAft>
                          <a:spcPts val="0"/>
                        </a:spcAft>
                      </a:pPr>
                      <a:r>
                        <a:rPr lang="ja-JP" altLang="en-US"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○市場施設との合築である交流施設の今　後のあり方について、関係者間で検討が必要</a:t>
                      </a:r>
                      <a:endParaRPr lang="en-US" altLang="ja-JP"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Aft>
                          <a:spcPts val="0"/>
                        </a:spcAft>
                      </a:pPr>
                      <a:r>
                        <a:rPr lang="ja-JP" altLang="en-US"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民営化に向けた条件整備</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312738" indent="-312738" algn="just">
                        <a:lnSpc>
                          <a:spcPts val="12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・施設の老朽化に伴う大規模修繕、設備更新等への対応</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304800" indent="-304800" algn="just">
                        <a:lnSpc>
                          <a:spcPts val="12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・市場建設時に導入した国庫補助金の返還について、国と協議</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が必要</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304800" indent="-304800" algn="just">
                        <a:lnSpc>
                          <a:spcPts val="12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・市場運営を支える卸売業者や仲卸業者等の理解・協力　　など</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indent="-133350" algn="just" defTabSz="914400" rtl="0" eaLnBrk="1" fontAlgn="auto" latinLnBrk="0" hangingPunct="1">
                        <a:lnSpc>
                          <a:spcPts val="1200"/>
                        </a:lnSpc>
                        <a:spcBef>
                          <a:spcPts val="0"/>
                        </a:spcBef>
                        <a:spcAft>
                          <a:spcPts val="0"/>
                        </a:spcAft>
                        <a:buClrTx/>
                        <a:buSzTx/>
                        <a:buFontTx/>
                        <a:buNone/>
                        <a:tabLst/>
                        <a:defRPr/>
                      </a:pP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Aft>
                          <a:spcPts val="0"/>
                        </a:spcAft>
                      </a:pP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大阪府・大阪市の出資割合</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Aft>
                          <a:spcPts val="0"/>
                        </a:spcAft>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25.5</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300"/>
                        </a:lnSpc>
                        <a:spcAft>
                          <a:spcPts val="0"/>
                        </a:spcAft>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25.5</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ts val="1500"/>
                        </a:lnSpc>
                        <a:spcBef>
                          <a:spcPts val="0"/>
                        </a:spcBef>
                        <a:spcAft>
                          <a:spcPts val="0"/>
                        </a:spcAft>
                        <a:buClrTx/>
                        <a:buSzTx/>
                        <a:buFontTx/>
                        <a:buNone/>
                        <a:tabLst/>
                        <a:defRPr/>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○民営化</a:t>
                      </a:r>
                      <a:endPar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en-US" sz="1000" u="non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府保有の株式の売却による民営化</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・ただし、売却時期については、今後必要と</a:t>
                      </a:r>
                      <a:r>
                        <a:rPr lang="ja-JP" altLang="en-US" sz="1000" u="none" kern="100"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な</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る</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大規模修繕等を踏まえ、</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企業価値を見極 めた上で判断する</a:t>
                      </a:r>
                    </a:p>
                    <a:p>
                      <a:pPr algn="just">
                        <a:lnSpc>
                          <a:spcPts val="1500"/>
                        </a:lnSpc>
                        <a:spcAft>
                          <a:spcPts val="0"/>
                        </a:spcAft>
                      </a:pPr>
                      <a:endPar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5" name="正方形/長方形 4"/>
          <p:cNvSpPr>
            <a:spLocks noChangeArrowheads="1"/>
          </p:cNvSpPr>
          <p:nvPr/>
        </p:nvSpPr>
        <p:spPr bwMode="auto">
          <a:xfrm>
            <a:off x="197791" y="525161"/>
            <a:ext cx="3177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今後の方向性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民営化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26495" y="44333"/>
            <a:ext cx="8136904"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Ⅲ</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179512" y="41366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latin typeface="Calibri" panose="020F0502020204030204" pitchFamily="34" charset="0"/>
                <a:cs typeface="Calibri" panose="020F0502020204030204" pitchFamily="34" charset="0"/>
              </a:rPr>
              <a:t>61</a:t>
            </a:r>
            <a:endParaRPr lang="ja-JP" altLang="en-US"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90755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432528"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latin typeface="Calibri" panose="020F0502020204030204" pitchFamily="34" charset="0"/>
                <a:cs typeface="Calibri" panose="020F0502020204030204" pitchFamily="34" charset="0"/>
              </a:rPr>
              <a:t>62</a:t>
            </a:r>
            <a:endParaRPr lang="ja-JP" altLang="en-US" dirty="0">
              <a:solidFill>
                <a:prstClr val="black"/>
              </a:solidFill>
              <a:latin typeface="Calibri" panose="020F0502020204030204" pitchFamily="34" charset="0"/>
              <a:cs typeface="Calibri" panose="020F0502020204030204" pitchFamily="34" charset="0"/>
            </a:endParaRPr>
          </a:p>
        </p:txBody>
      </p:sp>
      <p:graphicFrame>
        <p:nvGraphicFramePr>
          <p:cNvPr id="8" name="表 7"/>
          <p:cNvGraphicFramePr>
            <a:graphicFrameLocks noGrp="1"/>
          </p:cNvGraphicFramePr>
          <p:nvPr/>
        </p:nvGraphicFramePr>
        <p:xfrm>
          <a:off x="166091" y="1133745"/>
          <a:ext cx="8794800" cy="4036698"/>
        </p:xfrm>
        <a:graphic>
          <a:graphicData uri="http://schemas.openxmlformats.org/drawingml/2006/table">
            <a:tbl>
              <a:tblPr firstRow="1" firstCol="1" bandRow="1">
                <a:tableStyleId>{BC89EF96-8CEA-46FF-86C4-4CE0E7609802}</a:tableStyleId>
              </a:tblPr>
              <a:tblGrid>
                <a:gridCol w="1422000">
                  <a:extLst>
                    <a:ext uri="{9D8B030D-6E8A-4147-A177-3AD203B41FA5}">
                      <a16:colId xmlns:a16="http://schemas.microsoft.com/office/drawing/2014/main" val="20000"/>
                    </a:ext>
                  </a:extLst>
                </a:gridCol>
                <a:gridCol w="2509200">
                  <a:extLst>
                    <a:ext uri="{9D8B030D-6E8A-4147-A177-3AD203B41FA5}">
                      <a16:colId xmlns:a16="http://schemas.microsoft.com/office/drawing/2014/main" val="20001"/>
                    </a:ext>
                  </a:extLst>
                </a:gridCol>
                <a:gridCol w="2386800">
                  <a:extLst>
                    <a:ext uri="{9D8B030D-6E8A-4147-A177-3AD203B41FA5}">
                      <a16:colId xmlns:a16="http://schemas.microsoft.com/office/drawing/2014/main" val="20002"/>
                    </a:ext>
                  </a:extLst>
                </a:gridCol>
                <a:gridCol w="2476800">
                  <a:extLst>
                    <a:ext uri="{9D8B030D-6E8A-4147-A177-3AD203B41FA5}">
                      <a16:colId xmlns:a16="http://schemas.microsoft.com/office/drawing/2014/main" val="20003"/>
                    </a:ext>
                  </a:extLst>
                </a:gridCol>
              </a:tblGrid>
              <a:tr h="220149">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3934" marR="539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533400" marR="0" lvl="0" indent="-533400" algn="ctr" defTabSz="914400" rtl="0" eaLnBrk="1" fontAlgn="auto" latinLnBrk="0" hangingPunct="1">
                        <a:lnSpc>
                          <a:spcPts val="1500"/>
                        </a:lnSpc>
                        <a:spcBef>
                          <a:spcPts val="0"/>
                        </a:spcBef>
                        <a:spcAft>
                          <a:spcPts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934" marR="539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3934" marR="539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3934" marR="539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816549">
                <a:tc>
                  <a:txBody>
                    <a:bodyPr/>
                    <a:lstStyle/>
                    <a:p>
                      <a:pPr algn="just">
                        <a:spcAft>
                          <a:spcPts val="0"/>
                        </a:spcAft>
                      </a:pP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大阪外環状鉄道（株）</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934" marR="539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○民営化</a:t>
                      </a: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・資本的関与について、借入金の完済時に</a:t>
                      </a: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株式の売却が行えるよう見直しを進める</a:t>
                      </a:r>
                    </a:p>
                  </a:txBody>
                  <a:tcPr marL="53934" marR="539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01320" indent="-401320" algn="just">
                        <a:lnSpc>
                          <a:spcPts val="1500"/>
                        </a:lnSpc>
                        <a:spcAft>
                          <a:spcPts val="0"/>
                        </a:spcAft>
                      </a:pPr>
                      <a:r>
                        <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r>
                        <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401320" indent="-401320" algn="just">
                        <a:lnSpc>
                          <a:spcPts val="1500"/>
                        </a:lnSpc>
                        <a:spcAft>
                          <a:spcPts val="0"/>
                        </a:spcAft>
                      </a:pP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事業計画に基づき、平成</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年度末に全</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線開業</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○開業後、令和</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年度末まで家屋補償及</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び</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環境アセス対応等の残事業を実施</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○残事業完了後は、府の人的関与を終了</a:t>
                      </a:r>
                      <a:endPar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し、府派遣職員を引き揚げ</a:t>
                      </a:r>
                      <a:endParaRPr lang="en-US" altLang="ja-JP" sz="1000" b="0" u="none" strike="sng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u="non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b="0" u="non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u="non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輸送の安全管理及び借入金の着実な</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償還をミッションとする管理会社に移行</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934" marR="539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○民営化</a:t>
                      </a: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・資本的関与について、借入金の完済時に</a:t>
                      </a: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株式の売却が行えるよう見直しを進める</a:t>
                      </a:r>
                    </a:p>
                  </a:txBody>
                  <a:tcPr marL="53934" marR="539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正方形/長方形 5"/>
          <p:cNvSpPr/>
          <p:nvPr/>
        </p:nvSpPr>
        <p:spPr>
          <a:xfrm>
            <a:off x="26495" y="44333"/>
            <a:ext cx="8136904"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 name="直線コネクタ 6"/>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860473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2843808" y="3429000"/>
          <a:ext cx="208280" cy="3657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kumimoji="1" lang="ja-JP" altLang="en-US" dirty="0"/>
                    </a:p>
                  </a:txBody>
                  <a:tcPr>
                    <a:lnL w="12700" cmpd="sng">
                      <a:noFill/>
                      <a:prstDash val="solid"/>
                    </a:lnL>
                    <a:lnR w="12700" cmpd="sng">
                      <a:noFill/>
                      <a:prstDash val="solid"/>
                    </a:lnR>
                    <a:lnT w="12700" cmpd="sng">
                      <a:noFill/>
                      <a:prstDash val="solid"/>
                    </a:lnT>
                    <a:lnB w="12700" cmpd="sng">
                      <a:noFill/>
                      <a:prstDash val="solid"/>
                    </a:lnB>
                  </a:tcPr>
                </a:tc>
                <a:extLst>
                  <a:ext uri="{0D108BD9-81ED-4DB2-BD59-A6C34878D82A}">
                    <a16:rowId xmlns:a16="http://schemas.microsoft.com/office/drawing/2014/main" val="10000"/>
                  </a:ext>
                </a:extLst>
              </a:tr>
            </a:tbl>
          </a:graphicData>
        </a:graphic>
      </p:graphicFrame>
      <p:sp>
        <p:nvSpPr>
          <p:cNvPr id="7" name="正方形/長方形 4"/>
          <p:cNvSpPr>
            <a:spLocks noChangeArrowheads="1"/>
          </p:cNvSpPr>
          <p:nvPr/>
        </p:nvSpPr>
        <p:spPr bwMode="auto">
          <a:xfrm>
            <a:off x="218939" y="730522"/>
            <a:ext cx="38106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今後の方向性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抜本的見直し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8"/>
          <p:cNvGraphicFramePr>
            <a:graphicFrameLocks noGrp="1"/>
          </p:cNvGraphicFramePr>
          <p:nvPr/>
        </p:nvGraphicFramePr>
        <p:xfrm>
          <a:off x="218939" y="1043735"/>
          <a:ext cx="8792853" cy="4770530"/>
        </p:xfrm>
        <a:graphic>
          <a:graphicData uri="http://schemas.openxmlformats.org/drawingml/2006/table">
            <a:tbl>
              <a:tblPr firstRow="1" firstCol="1" bandRow="1">
                <a:tableStyleId>{BC89EF96-8CEA-46FF-86C4-4CE0E7609802}</a:tableStyleId>
              </a:tblPr>
              <a:tblGrid>
                <a:gridCol w="1422000">
                  <a:extLst>
                    <a:ext uri="{9D8B030D-6E8A-4147-A177-3AD203B41FA5}">
                      <a16:colId xmlns:a16="http://schemas.microsoft.com/office/drawing/2014/main" val="20000"/>
                    </a:ext>
                  </a:extLst>
                </a:gridCol>
                <a:gridCol w="2509277">
                  <a:extLst>
                    <a:ext uri="{9D8B030D-6E8A-4147-A177-3AD203B41FA5}">
                      <a16:colId xmlns:a16="http://schemas.microsoft.com/office/drawing/2014/main" val="20001"/>
                    </a:ext>
                  </a:extLst>
                </a:gridCol>
                <a:gridCol w="2696381">
                  <a:extLst>
                    <a:ext uri="{9D8B030D-6E8A-4147-A177-3AD203B41FA5}">
                      <a16:colId xmlns:a16="http://schemas.microsoft.com/office/drawing/2014/main" val="20002"/>
                    </a:ext>
                  </a:extLst>
                </a:gridCol>
                <a:gridCol w="2165195">
                  <a:extLst>
                    <a:ext uri="{9D8B030D-6E8A-4147-A177-3AD203B41FA5}">
                      <a16:colId xmlns:a16="http://schemas.microsoft.com/office/drawing/2014/main" val="20003"/>
                    </a:ext>
                  </a:extLst>
                </a:gridCol>
              </a:tblGrid>
              <a:tr h="225025">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2841" marR="528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841" marR="528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2841" marR="528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2841" marR="528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454550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（株）大阪国際会議場</a:t>
                      </a:r>
                    </a:p>
                  </a:txBody>
                  <a:tcPr marL="52141" marR="521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・府の法人に対する関与のあり方については、今後の施設のあり方とあわせ、その具体的な方向性を検討する</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41" marR="521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p>
                    <a:p>
                      <a:pPr marL="216000" marR="0" lvl="0" indent="-12600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月、府立国際会議場の次期指　</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12600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定管理者に、公募により法人を指定</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＜指定期間＞令和元年度～令和</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72000" algn="l" defTabSz="914400" rtl="0" eaLnBrk="1" fontAlgn="base" latinLnBrk="0" hangingPunct="1">
                        <a:lnSpc>
                          <a:spcPts val="14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12600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経営状況等</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12600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・新型コロナウイルスの影響により、令和</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年度の国際会議の開催件数や施設の稼働率等は大幅に低下</a:t>
                      </a:r>
                    </a:p>
                    <a:p>
                      <a:pPr marL="0" marR="0" lvl="0" indent="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・令和</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日～</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日まで自衛隊が　</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ワクチン大規模接種会場として全館借上げ</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・コロナ後を見据え、プロジェクターの更新等の環</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境整備を行うとともに、</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Web</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を活用した新た　　</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な会議様式等の提案により誘致を図っている</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12600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○府立国際会議場の今後のあり方については、</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の開業や万博終了後の利用状況等を見極めて判断することとしている</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52141" marR="521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marR="0" lvl="0" indent="-133350" algn="just" defTabSz="914400" rtl="0" eaLnBrk="1" fontAlgn="base" latinLnBrk="0" hangingPunct="1">
                        <a:lnSpc>
                          <a:spcPts val="14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○抜本的見直し</a:t>
                      </a:r>
                      <a:endParaRPr kumimoji="1" lang="en-US" altLang="ja-JP" sz="1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・府の法人に対する関与のあり方については、今後の施設のあり方とあわせ、その具体的な方向性を検討する</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4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41" marR="521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8" name="正方形/長方形 7"/>
          <p:cNvSpPr/>
          <p:nvPr/>
        </p:nvSpPr>
        <p:spPr>
          <a:xfrm>
            <a:off x="26495" y="44333"/>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Ⅲ</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正方形/長方形 10"/>
          <p:cNvSpPr/>
          <p:nvPr/>
        </p:nvSpPr>
        <p:spPr>
          <a:xfrm>
            <a:off x="8432528" y="6507588"/>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latin typeface="Calibri" panose="020F0502020204030204" pitchFamily="34" charset="0"/>
                <a:cs typeface="Calibri" panose="020F0502020204030204" pitchFamily="34" charset="0"/>
              </a:rPr>
              <a:t>63</a:t>
            </a:r>
            <a:endParaRPr lang="ja-JP" altLang="en-US"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04039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nvGraphicFramePr>
        <p:xfrm>
          <a:off x="175095" y="638691"/>
          <a:ext cx="8852400" cy="6030669"/>
        </p:xfrm>
        <a:graphic>
          <a:graphicData uri="http://schemas.openxmlformats.org/drawingml/2006/table">
            <a:tbl>
              <a:tblPr/>
              <a:tblGrid>
                <a:gridCol w="1422000">
                  <a:extLst>
                    <a:ext uri="{9D8B030D-6E8A-4147-A177-3AD203B41FA5}">
                      <a16:colId xmlns:a16="http://schemas.microsoft.com/office/drawing/2014/main" val="20000"/>
                    </a:ext>
                  </a:extLst>
                </a:gridCol>
                <a:gridCol w="2566800">
                  <a:extLst>
                    <a:ext uri="{9D8B030D-6E8A-4147-A177-3AD203B41FA5}">
                      <a16:colId xmlns:a16="http://schemas.microsoft.com/office/drawing/2014/main" val="20001"/>
                    </a:ext>
                  </a:extLst>
                </a:gridCol>
                <a:gridCol w="2386800">
                  <a:extLst>
                    <a:ext uri="{9D8B030D-6E8A-4147-A177-3AD203B41FA5}">
                      <a16:colId xmlns:a16="http://schemas.microsoft.com/office/drawing/2014/main" val="20002"/>
                    </a:ext>
                  </a:extLst>
                </a:gridCol>
                <a:gridCol w="2476800">
                  <a:extLst>
                    <a:ext uri="{9D8B030D-6E8A-4147-A177-3AD203B41FA5}">
                      <a16:colId xmlns:a16="http://schemas.microsoft.com/office/drawing/2014/main" val="20003"/>
                    </a:ext>
                  </a:extLst>
                </a:gridCol>
              </a:tblGrid>
              <a:tr h="226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48404" marR="4840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8404" marR="4840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48404" marR="4840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48404" marR="4840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0"/>
                  </a:ext>
                </a:extLst>
              </a:tr>
              <a:tr h="580410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（公財）大阪府保健医療財団</a:t>
                      </a:r>
                    </a:p>
                  </a:txBody>
                  <a:tcPr marL="52119" marR="521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ts val="1500"/>
                        </a:lnSpc>
                        <a:spcBef>
                          <a:spcPct val="0"/>
                        </a:spcBef>
                        <a:spcAft>
                          <a:spcPct val="0"/>
                        </a:spcAft>
                        <a:buClrTx/>
                        <a:buSzTx/>
                        <a:buFontTx/>
                        <a:buNone/>
                        <a:tabLst/>
                      </a:pP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kumimoji="1" lang="ja-JP"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期中期経営計画期間中にがん予防検診事業における収支バランスの均衡を図り、自立化を進める</a:t>
                      </a:r>
                      <a:endParaRPr kumimoji="1" lang="en-US" altLang="ja-JP" sz="1000" b="1"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19" marR="521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p>
                    <a:p>
                      <a:pPr marL="215900" marR="0" lvl="0" indent="-21590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月から、中河内救命救急センターの指定管理運営は、当該法人から</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地独</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市立東大阪医療センターへ変更</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400"/>
                        </a:lnSpc>
                        <a:spcBef>
                          <a:spcPct val="0"/>
                        </a:spcBef>
                        <a:spcAft>
                          <a:spcPct val="0"/>
                        </a:spcAft>
                        <a:buClrTx/>
                        <a:buSzTx/>
                        <a:buFontTx/>
                        <a:buNone/>
                        <a:tabLst/>
                      </a:pP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○また、府補助事業</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車検診事業</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について</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400"/>
                        </a:lnSpc>
                        <a:spcBef>
                          <a:spcPct val="0"/>
                        </a:spcBef>
                        <a:spcAft>
                          <a:spcPct val="0"/>
                        </a:spcAft>
                        <a:buClrTx/>
                        <a:buSzTx/>
                        <a:buFontTx/>
                        <a:buNone/>
                        <a:tabLst/>
                      </a:pP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も平成</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年度末で終了</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400"/>
                        </a:lnSpc>
                        <a:spcBef>
                          <a:spcPct val="0"/>
                        </a:spcBef>
                        <a:spcAft>
                          <a:spcPct val="0"/>
                        </a:spcAft>
                        <a:buClrTx/>
                        <a:buSzTx/>
                        <a:buFontTx/>
                        <a:buNone/>
                        <a:tabLst/>
                      </a:pP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28600" marR="0" lvl="0" indent="-22860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○平成</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月に策定した</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期中期</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経営計画</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H33</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については、平成</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年度決算状況と同計画との乖離や計画していなかった健診システムの更新に伴う費用の増加に対応するため、令和元年</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月に中間見直しを実施</a:t>
                      </a:r>
                    </a:p>
                    <a:p>
                      <a:pPr marL="133350" marR="0" lvl="0" indent="-133350" algn="just" defTabSz="914400" rtl="0" eaLnBrk="1" fontAlgn="base" latinLnBrk="0" hangingPunct="1">
                        <a:lnSpc>
                          <a:spcPts val="15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5900" marR="0" lvl="0" indent="-2159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○中間見直し後の中期経営計画に基づき、収支改善の取組みを進めた結果、がん予防検診事業会計の正味財産増減額は、令和元年度は実績</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百万円、令和</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年度はコロナによる検診中止等を受け、実績△</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a:t>
                      </a:r>
                      <a:r>
                        <a:rPr kumimoji="1" lang="zh-TW"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百万</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円となった</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5900" marR="0" lvl="0" indent="-2159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年度より、循環器病予防部門の事業</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府委託事業</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地独</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大阪健康安全基盤研究所に移転予定</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【課</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題】</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2725" marR="0" lvl="0" indent="-212725"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○循環器病予防部門の事業移転後も法人の経営の安定化を図るため、引き続きがん予防検診事業の収支均衡に向けた取組みが必要</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19" marR="54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ts val="1500"/>
                        </a:lnSpc>
                        <a:spcBef>
                          <a:spcPct val="0"/>
                        </a:spcBef>
                        <a:spcAft>
                          <a:spcPct val="0"/>
                        </a:spcAft>
                        <a:buClrTx/>
                        <a:buSzTx/>
                        <a:buFontTx/>
                        <a:buNone/>
                        <a:tabLst/>
                      </a:pP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kumimoji="1" lang="ja-JP"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ja-JP" sz="1000" b="0" i="0" u="none" strike="noStrike" cap="none" normalizeH="0" baseline="0" dirty="0">
                          <a:ln>
                            <a:noFill/>
                          </a:ln>
                          <a:solidFill>
                            <a:srgbClr val="0000FF"/>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期中期経営計画期間中、がん予防検診事業の安定的な収支バランスの均衡を図り、法人経営の自立化を進める</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19" marR="521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 name="正方形/長方形 5"/>
          <p:cNvSpPr/>
          <p:nvPr/>
        </p:nvSpPr>
        <p:spPr>
          <a:xfrm>
            <a:off x="26495" y="44333"/>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 name="直線コネクタ 6"/>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8432528" y="6507588"/>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latin typeface="Calibri" panose="020F0502020204030204" pitchFamily="34" charset="0"/>
                <a:cs typeface="Calibri" panose="020F0502020204030204" pitchFamily="34" charset="0"/>
              </a:rPr>
              <a:t>64</a:t>
            </a:r>
            <a:endParaRPr lang="ja-JP" altLang="en-US"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57169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nvGraphicFramePr>
        <p:xfrm>
          <a:off x="179512" y="450668"/>
          <a:ext cx="8851857" cy="6173687"/>
        </p:xfrm>
        <a:graphic>
          <a:graphicData uri="http://schemas.openxmlformats.org/drawingml/2006/table">
            <a:tbl>
              <a:tblPr/>
              <a:tblGrid>
                <a:gridCol w="1431183">
                  <a:extLst>
                    <a:ext uri="{9D8B030D-6E8A-4147-A177-3AD203B41FA5}">
                      <a16:colId xmlns:a16="http://schemas.microsoft.com/office/drawing/2014/main" val="20000"/>
                    </a:ext>
                  </a:extLst>
                </a:gridCol>
                <a:gridCol w="2500302">
                  <a:extLst>
                    <a:ext uri="{9D8B030D-6E8A-4147-A177-3AD203B41FA5}">
                      <a16:colId xmlns:a16="http://schemas.microsoft.com/office/drawing/2014/main" val="20001"/>
                    </a:ext>
                  </a:extLst>
                </a:gridCol>
                <a:gridCol w="2427577">
                  <a:extLst>
                    <a:ext uri="{9D8B030D-6E8A-4147-A177-3AD203B41FA5}">
                      <a16:colId xmlns:a16="http://schemas.microsoft.com/office/drawing/2014/main" val="20002"/>
                    </a:ext>
                  </a:extLst>
                </a:gridCol>
                <a:gridCol w="2492795">
                  <a:extLst>
                    <a:ext uri="{9D8B030D-6E8A-4147-A177-3AD203B41FA5}">
                      <a16:colId xmlns:a16="http://schemas.microsoft.com/office/drawing/2014/main" val="20003"/>
                    </a:ext>
                  </a:extLst>
                </a:gridCol>
              </a:tblGrid>
              <a:tr h="24937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r>
                        <a:rPr kumimoji="1" lang="en-US" alt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a:t>
                      </a:r>
                      <a:endPar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4554" marR="545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4554" marR="545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4554" marR="545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4554" marR="545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0"/>
                  </a:ext>
                </a:extLst>
              </a:tr>
              <a:tr h="59243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大阪府道路公社</a:t>
                      </a:r>
                    </a:p>
                  </a:txBody>
                  <a:tcPr marL="51383" marR="5138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ts val="1500"/>
                        </a:lnSpc>
                        <a:spcBef>
                          <a:spcPct val="0"/>
                        </a:spcBef>
                        <a:spcAft>
                          <a:spcPct val="0"/>
                        </a:spcAft>
                        <a:buClrTx/>
                        <a:buSzTx/>
                        <a:buFontTx/>
                        <a:buNone/>
                        <a:tabLst/>
                      </a:pP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・引き続き、利用促進、経費節減による収支改善に取り組むなど、建設費の計画的な償還に努める</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・利用者の視点に立った近畿圏高速道路の料金体系一元化の実現に向け、検討が進められる新御堂筋の機能強化の内容も踏まえ、箕面有料道路の高速道路会社への早期移管をめざす</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・また、路線移管後の公社のあり方について、　検討を進める</a:t>
                      </a:r>
                      <a:endParaRPr kumimoji="1" lang="en-US" altLang="ja-JP" sz="1000" b="1"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383" marR="5138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33350" marR="0" lvl="0" indent="-133350" algn="just" defTabSz="914400" rtl="0" eaLnBrk="1" fontAlgn="base" latinLnBrk="0" hangingPunct="1">
                        <a:lnSpc>
                          <a:spcPts val="1300"/>
                        </a:lnSpc>
                        <a:spcBef>
                          <a:spcPct val="0"/>
                        </a:spcBef>
                        <a:spcAft>
                          <a:spcPct val="0"/>
                        </a:spcAft>
                        <a:buClrTx/>
                        <a:buSzTx/>
                        <a:buFontTx/>
                        <a:buNone/>
                        <a:tabLst/>
                      </a:pPr>
                      <a:r>
                        <a:rPr kumimoji="1" lang="ja-JP" alt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p>
                    <a:p>
                      <a:pPr marL="133350" marR="0" lvl="0" indent="-133350" algn="just" defTabSz="914400" rtl="0" eaLnBrk="1" fontAlgn="base" latinLnBrk="0" hangingPunct="1">
                        <a:lnSpc>
                          <a:spcPts val="11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○収支改善の取組み</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を推進</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90500" marR="0" lvl="0" indent="-190500" algn="just" defTabSz="914400" rtl="0" eaLnBrk="1" fontAlgn="base" latinLnBrk="0" hangingPunct="1">
                        <a:lnSpc>
                          <a:spcPts val="1100"/>
                        </a:lnSpc>
                        <a:spcBef>
                          <a:spcPct val="0"/>
                        </a:spcBef>
                        <a:spcAft>
                          <a:spcPct val="0"/>
                        </a:spcAft>
                        <a:buClrTx/>
                        <a:buSzTx/>
                        <a:buFontTx/>
                        <a:buNone/>
                        <a:tabLst/>
                      </a:pP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公社経営改善方針</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年度策</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定</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に基づき、維持管理</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費</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の縮減を図るなど</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収支改善に取</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り</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組ん</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で</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いる</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98438" marR="0" lvl="0" indent="-198438" algn="just" defTabSz="914400" rtl="0" eaLnBrk="1" fontAlgn="base" latinLnBrk="0" hangingPunct="1">
                        <a:lnSpc>
                          <a:spcPts val="11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年度に経営改善</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に関する新たな取組みをとりまとめ</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98438" marR="0" lvl="0" indent="-198438" algn="just" defTabSz="914400" rtl="0" eaLnBrk="1" fontAlgn="base" latinLnBrk="0" hangingPunct="1">
                        <a:lnSpc>
                          <a:spcPts val="11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鳥飼仁和寺大橋</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の料金徴収期間</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  </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延長</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月→令和</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100"/>
                        </a:lnSpc>
                        <a:spcBef>
                          <a:spcPct val="0"/>
                        </a:spcBef>
                        <a:spcAft>
                          <a:spcPct val="0"/>
                        </a:spcAft>
                        <a:buClrTx/>
                        <a:buSzTx/>
                        <a:buFontTx/>
                        <a:buNone/>
                        <a:tabLst/>
                        <a:defRPr/>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○近畿圏高速道路の料金体系一元化及 </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100"/>
                        </a:lnSpc>
                        <a:spcBef>
                          <a:spcPct val="0"/>
                        </a:spcBef>
                        <a:spcAft>
                          <a:spcPct val="0"/>
                        </a:spcAft>
                        <a:buClrTx/>
                        <a:buSzTx/>
                        <a:buFontTx/>
                        <a:buNone/>
                        <a:tabLst/>
                        <a:defRPr/>
                      </a:pP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spc="0" normalizeH="0" baseline="0" dirty="0" err="1">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び堺</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泉北、南阪奈、第二阪奈有料道路</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100"/>
                        </a:lnSpc>
                        <a:spcBef>
                          <a:spcPct val="0"/>
                        </a:spcBef>
                        <a:spcAft>
                          <a:spcPct val="0"/>
                        </a:spcAft>
                        <a:buClrTx/>
                        <a:buSzTx/>
                        <a:buFontTx/>
                        <a:buNone/>
                        <a:tabLst/>
                        <a:defRPr/>
                      </a:pP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の路線移管に関する方針が決定</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90500" marR="0" lvl="0" indent="-190500" algn="just" defTabSz="914400" rtl="0" eaLnBrk="1" fontAlgn="base" latinLnBrk="0" hangingPunct="1">
                        <a:lnSpc>
                          <a:spcPts val="11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・堺泉北、南阪奈は平成</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日に、   　　第二阪奈は平成</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日に</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NEXCO</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西日本へ移管</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90500" marR="0" lvl="0" indent="-190500" algn="just" defTabSz="914400" rtl="0" eaLnBrk="1" fontAlgn="base" latinLnBrk="0" hangingPunct="1">
                        <a:lnSpc>
                          <a:spcPts val="11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・当該路線の料金体系一元化は移管時に実施</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1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○路線移管による移管額の受入れにより、 </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100"/>
                        </a:lnSpc>
                        <a:spcBef>
                          <a:spcPct val="0"/>
                        </a:spcBef>
                        <a:spcAft>
                          <a:spcPct val="0"/>
                        </a:spcAft>
                        <a:buClrTx/>
                        <a:buSzTx/>
                        <a:buFontTx/>
                        <a:buNone/>
                        <a:tabLst/>
                      </a:pP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令和元年度に無利子分を除く借入金が </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100"/>
                        </a:lnSpc>
                        <a:spcBef>
                          <a:spcPct val="0"/>
                        </a:spcBef>
                        <a:spcAft>
                          <a:spcPct val="0"/>
                        </a:spcAft>
                        <a:buClrTx/>
                        <a:buSzTx/>
                        <a:buFontTx/>
                        <a:buNone/>
                        <a:tabLst/>
                      </a:pP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ゼロとなった</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1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○箕面有料道路の路線移管の調整状況</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20663" marR="0" lvl="0" indent="-220663" algn="just" defTabSz="914400" rtl="0" eaLnBrk="1" fontAlgn="base" latinLnBrk="0" hangingPunct="1">
                        <a:lnSpc>
                          <a:spcPts val="11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・接続する新名神との連続利用が想定ほど  伸びず、</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NEXCO</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西日本が一体的に管理し、シームレスな料金体系とすることの必要性やメリットが十分とは言えないことから、国との合意に至っていない</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98438" marR="0" lvl="0" indent="-198438" algn="just" defTabSz="914400" rtl="0" eaLnBrk="1" fontAlgn="base" latinLnBrk="0" hangingPunct="1">
                        <a:lnSpc>
                          <a:spcPts val="11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・一方、箕面有料道路と接続する新御堂筋は、慢性的な渋滞の発生に加え、高速道路をつなぐ南北軸の強化等の観点から、抜本的機能強化が必要であると、府と国での協議の中で共通認識を得ている</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98438" marR="0" lvl="0" indent="-198438" algn="just" defTabSz="914400" rtl="0" eaLnBrk="1" fontAlgn="base" latinLnBrk="0" hangingPunct="1">
                        <a:lnSpc>
                          <a:spcPts val="11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連続利用を促進する取組みとして、箕面有料道路自体の利用促進を図るとともに、新御堂筋の機能強化による新名神高速道路から大阪都心部への円滑な交通流の確保等について府と関係者が検討を進めている</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98438" marR="0" lvl="0" indent="-198438" algn="just" defTabSz="914400" rtl="0" eaLnBrk="1" fontAlgn="base" latinLnBrk="0" hangingPunct="1">
                        <a:lnSpc>
                          <a:spcPts val="1100"/>
                        </a:lnSpc>
                        <a:spcBef>
                          <a:spcPct val="0"/>
                        </a:spcBef>
                        <a:spcAft>
                          <a:spcPct val="0"/>
                        </a:spcAft>
                        <a:buClrTx/>
                        <a:buSzTx/>
                        <a:buFontTx/>
                        <a:buNone/>
                        <a:tabLst/>
                      </a:pP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【課</a:t>
                      </a:r>
                      <a:r>
                        <a:rPr kumimoji="1" lang="ja-JP" altLang="en-US"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題】</a:t>
                      </a: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建設費の計画的な償還</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○路線移管の推進</a:t>
                      </a:r>
                    </a:p>
                  </a:txBody>
                  <a:tcPr marL="54000" marR="540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ts val="1500"/>
                        </a:lnSpc>
                        <a:spcBef>
                          <a:spcPct val="0"/>
                        </a:spcBef>
                        <a:spcAft>
                          <a:spcPct val="0"/>
                        </a:spcAft>
                        <a:buClrTx/>
                        <a:buSzTx/>
                        <a:buFontTx/>
                        <a:buNone/>
                        <a:tabLst/>
                      </a:pP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・引き続き、利用促進、経費節減による収支改善に取り組むなど、建設費の計画的な償還に努める</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・利用者の視点に立った近畿圏高速道路の料金体系一元化の実現に向け、検討が進められる新御堂筋の機能強化の内容も踏まえ、箕面有料道路の高速道路会社への早期移管をめざす</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2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・また、路線移管後の公社のあり方について、　検討を進める</a:t>
                      </a:r>
                      <a:endParaRPr kumimoji="1" lang="en-US" altLang="ja-JP" sz="1000" b="1"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5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383" marR="5138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 name="正方形/長方形 5"/>
          <p:cNvSpPr/>
          <p:nvPr/>
        </p:nvSpPr>
        <p:spPr>
          <a:xfrm>
            <a:off x="26495" y="44333"/>
            <a:ext cx="8136904"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179512" y="378906"/>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65</a:t>
            </a:r>
            <a:endParaRPr lang="ja-JP" altLang="en-US" dirty="0">
              <a:solidFill>
                <a:schemeClr val="tx1"/>
              </a:solidFill>
            </a:endParaRPr>
          </a:p>
        </p:txBody>
      </p:sp>
    </p:spTree>
    <p:extLst>
      <p:ext uri="{BB962C8B-B14F-4D97-AF65-F5344CB8AC3E}">
        <p14:creationId xmlns:p14="http://schemas.microsoft.com/office/powerpoint/2010/main" val="28690435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nvGraphicFramePr>
        <p:xfrm>
          <a:off x="198191" y="683695"/>
          <a:ext cx="8794800" cy="5715635"/>
        </p:xfrm>
        <a:graphic>
          <a:graphicData uri="http://schemas.openxmlformats.org/drawingml/2006/table">
            <a:tbl>
              <a:tblPr firstRow="1" firstCol="1" bandRow="1">
                <a:tableStyleId>{BC89EF96-8CEA-46FF-86C4-4CE0E7609802}</a:tableStyleId>
              </a:tblPr>
              <a:tblGrid>
                <a:gridCol w="1422000">
                  <a:extLst>
                    <a:ext uri="{9D8B030D-6E8A-4147-A177-3AD203B41FA5}">
                      <a16:colId xmlns:a16="http://schemas.microsoft.com/office/drawing/2014/main" val="20000"/>
                    </a:ext>
                  </a:extLst>
                </a:gridCol>
                <a:gridCol w="2509200">
                  <a:extLst>
                    <a:ext uri="{9D8B030D-6E8A-4147-A177-3AD203B41FA5}">
                      <a16:colId xmlns:a16="http://schemas.microsoft.com/office/drawing/2014/main" val="20001"/>
                    </a:ext>
                  </a:extLst>
                </a:gridCol>
                <a:gridCol w="2435045">
                  <a:extLst>
                    <a:ext uri="{9D8B030D-6E8A-4147-A177-3AD203B41FA5}">
                      <a16:colId xmlns:a16="http://schemas.microsoft.com/office/drawing/2014/main" val="20002"/>
                    </a:ext>
                  </a:extLst>
                </a:gridCol>
                <a:gridCol w="2428555">
                  <a:extLst>
                    <a:ext uri="{9D8B030D-6E8A-4147-A177-3AD203B41FA5}">
                      <a16:colId xmlns:a16="http://schemas.microsoft.com/office/drawing/2014/main" val="20003"/>
                    </a:ext>
                  </a:extLst>
                </a:gridCol>
              </a:tblGrid>
              <a:tr h="242581">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5473054">
                <a:tc>
                  <a:txBody>
                    <a:bodyPr/>
                    <a:lstStyle/>
                    <a:p>
                      <a:pPr algn="just">
                        <a:spcAft>
                          <a:spcPts val="0"/>
                        </a:spcAft>
                      </a:pPr>
                      <a:r>
                        <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堺泉北埠頭（株）</a:t>
                      </a: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ts val="1500"/>
                        </a:lnSpc>
                        <a:spcAft>
                          <a:spcPts val="0"/>
                        </a:spcAft>
                      </a:pPr>
                      <a:r>
                        <a:rPr lang="ja-JP"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阪神国際港湾</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経営統</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合</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めざす</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・経営統合を見据え</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、法人として</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収益性の向上、安定的な経営の維持や事業展開</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引き続き</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行う</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985" indent="-133985" algn="just">
                        <a:lnSpc>
                          <a:spcPts val="1500"/>
                        </a:lnSpc>
                        <a:spcAft>
                          <a:spcPts val="0"/>
                        </a:spcAft>
                      </a:pPr>
                      <a:r>
                        <a:rPr lang="ja-JP"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endPar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985" indent="-133985" algn="just">
                        <a:lnSpc>
                          <a:spcPts val="1500"/>
                        </a:lnSpc>
                        <a:spcAft>
                          <a:spcPts val="0"/>
                        </a:spcAft>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年度に府市統合本部会議</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985" indent="-133985"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戦略本部会議で基本的方向性を決定</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985" indent="-133985" algn="just">
                        <a:lnSpc>
                          <a:spcPts val="1500"/>
                        </a:lnSpc>
                        <a:spcAft>
                          <a:spcPts val="0"/>
                        </a:spcAft>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府市港湾事業の統合</a:t>
                      </a:r>
                    </a:p>
                    <a:p>
                      <a:pPr marL="236538" indent="-236538"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・大阪港埠頭</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と神戸港埠頭</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kern="100" spc="-1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の経営</a:t>
                      </a:r>
                      <a:r>
                        <a:rPr lang="ja-JP" altLang="en-US" sz="1000" kern="100" spc="-1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統合後</a:t>
                      </a:r>
                      <a:r>
                        <a:rPr lang="ja-JP" altLang="ja-JP" sz="1000" kern="100" spc="-1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a:t>
                      </a:r>
                      <a:r>
                        <a:rPr lang="ja-JP" altLang="en-US" sz="1000" kern="100" spc="-1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堺</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泉北埠頭</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との経営統合をめ</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ざ</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す</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28600" indent="-228600" algn="just">
                        <a:lnSpc>
                          <a:spcPts val="1500"/>
                        </a:lnSpc>
                        <a:spcAft>
                          <a:spcPts val="0"/>
                        </a:spcAft>
                        <a:tabLst>
                          <a:tab pos="266700" algn="l"/>
                        </a:tabLst>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在来埠頭を含め府直営部分について、可能なところから管理運営を委ねることで、港湾運営会社指定に向け、運営</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ノウ</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ハ</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ウ</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の蓄積を図る</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6000" indent="-40005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月、大阪港埠頭</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と神戸港埠頭</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の経営統合により、阪神国際港湾</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設立</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6000" indent="-40005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○平成</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月、府から港湾運営会社の指定を受け、</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月より助松地区及び汐見地区のｺﾝﾃﾅ、ﾌｪﾘｰ、</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RORO</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埠頭において港湾運営を開始</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06375" indent="-206375"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○平成</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月より、府から一部の府営上屋について事業移管を受け、既存の自社上屋と併せ上屋の一元管理を実施　</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28600" indent="-2286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月、港湾管理の一元化に向け、府市の港湾局の事務組織を統合した大阪港湾局が業務を開始</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0050" indent="-400050" algn="just">
                        <a:lnSpc>
                          <a:spcPts val="1500"/>
                        </a:lnSpc>
                        <a:spcAft>
                          <a:spcPts val="0"/>
                        </a:spcAft>
                      </a:pPr>
                      <a:endPar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0050" indent="-400050" algn="just">
                        <a:lnSpc>
                          <a:spcPts val="1500"/>
                        </a:lnSpc>
                        <a:spcAft>
                          <a:spcPts val="0"/>
                        </a:spcAft>
                      </a:pPr>
                      <a:r>
                        <a:rPr lang="ja-JP"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【課</a:t>
                      </a: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題】</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安定的な利益の確保</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○老朽化した施設等の計画的な更新・修繕</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ts val="1500"/>
                        </a:lnSpc>
                        <a:spcAft>
                          <a:spcPts val="0"/>
                        </a:spcAft>
                      </a:pPr>
                      <a:r>
                        <a:rPr lang="ja-JP"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阪神国際港湾</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経営統</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合</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めざす</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・経営統合を見据え</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、法人として</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収益性の向上、安定的な経営の維持や事業展開</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引き続き</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行う</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spcAft>
                          <a:spcPts val="0"/>
                        </a:spcAft>
                      </a:pPr>
                      <a:endPar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正方形/長方形 5"/>
          <p:cNvSpPr/>
          <p:nvPr/>
        </p:nvSpPr>
        <p:spPr>
          <a:xfrm>
            <a:off x="26495" y="44333"/>
            <a:ext cx="8136904"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66</a:t>
            </a:r>
            <a:endParaRPr lang="ja-JP" altLang="en-US" dirty="0">
              <a:solidFill>
                <a:schemeClr val="tx1"/>
              </a:solidFill>
            </a:endParaRPr>
          </a:p>
        </p:txBody>
      </p:sp>
    </p:spTree>
    <p:extLst>
      <p:ext uri="{BB962C8B-B14F-4D97-AF65-F5344CB8AC3E}">
        <p14:creationId xmlns:p14="http://schemas.microsoft.com/office/powerpoint/2010/main" val="1785270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183873" y="533811"/>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108520" y="164479"/>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３</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）行動指針</a:t>
            </a:r>
            <a:endPar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173418" y="728700"/>
            <a:ext cx="8960127" cy="830997"/>
          </a:xfrm>
          <a:prstGeom prst="rect">
            <a:avLst/>
          </a:prstGeom>
          <a:noFill/>
        </p:spPr>
        <p:txBody>
          <a:bodyPr wrap="square">
            <a:spAutoFit/>
          </a:bodyPr>
          <a:lstStyle/>
          <a:p>
            <a:pPr marL="177800" lvl="0" indent="-177800"/>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「自律的で創造性を発揮する行財政運営体制の確立」に向け、行財政改革推進プラン（案）</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177800" lvl="0" indent="-177800"/>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に掲げた「組み換え（シフト）」と「強みを束ねる」を改革の視点に、次の行動指針のもと、</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177800" lvl="0" indent="-177800"/>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着実に成果を生み出していきます。</a:t>
            </a:r>
            <a:endParaRPr lang="en-US" altLang="ja-JP"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574522" y="2808512"/>
            <a:ext cx="8268212" cy="320601"/>
          </a:xfrm>
          <a:prstGeom prst="rect">
            <a:avLst/>
          </a:prstGeom>
        </p:spPr>
        <p:style>
          <a:lnRef idx="1">
            <a:schemeClr val="accent1"/>
          </a:lnRef>
          <a:fillRef idx="2">
            <a:schemeClr val="accent1"/>
          </a:fillRef>
          <a:effectRef idx="1">
            <a:schemeClr val="accent1"/>
          </a:effectRef>
          <a:fontRef idx="minor">
            <a:schemeClr val="dk1"/>
          </a:fontRef>
        </p:style>
        <p:txBody>
          <a:bodyPr wrap="square" lIns="72000" tIns="0" rIns="72000" bIns="0">
            <a:spAutoFit/>
          </a:bodyPr>
          <a:lstStyle/>
          <a:p>
            <a:pPr>
              <a:lnSpc>
                <a:spcPts val="2500"/>
              </a:lnSpc>
              <a:tabLst>
                <a:tab pos="266700" algn="l"/>
              </a:tabLst>
            </a:pP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② 選　択　</a:t>
            </a:r>
            <a:r>
              <a:rPr lang="ja-JP" altLang="en-US" sz="1400" b="1" spc="-3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～多様なプレーヤーを束ね、より良い道筋を見出す</a:t>
            </a:r>
            <a:endParaRPr lang="ja-JP" altLang="en-US" sz="1600" b="1" spc="-3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575209" y="1760833"/>
            <a:ext cx="8234579" cy="320601"/>
          </a:xfrm>
          <a:prstGeom prst="rect">
            <a:avLst/>
          </a:prstGeom>
        </p:spPr>
        <p:style>
          <a:lnRef idx="1">
            <a:schemeClr val="accent1"/>
          </a:lnRef>
          <a:fillRef idx="2">
            <a:schemeClr val="accent1"/>
          </a:fillRef>
          <a:effectRef idx="1">
            <a:schemeClr val="accent1"/>
          </a:effectRef>
          <a:fontRef idx="minor">
            <a:schemeClr val="dk1"/>
          </a:fontRef>
        </p:style>
        <p:txBody>
          <a:bodyPr wrap="square" lIns="72000" tIns="0" rIns="72000" bIns="0">
            <a:spAutoFit/>
          </a:bodyPr>
          <a:lstStyle/>
          <a:p>
            <a:pPr>
              <a:lnSpc>
                <a:spcPts val="2500"/>
              </a:lnSpc>
              <a:tabLst>
                <a:tab pos="266700" algn="l"/>
              </a:tabLst>
            </a:pPr>
            <a:r>
              <a:rPr lang="ja-JP" altLang="en-US" sz="1600" b="1" spc="-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① 発　見　</a:t>
            </a:r>
            <a:r>
              <a:rPr lang="ja-JP" altLang="en-US" sz="1400" b="1" spc="-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～多様な「知」と交わり、新たな「気づき」を得る</a:t>
            </a:r>
          </a:p>
        </p:txBody>
      </p:sp>
      <p:sp>
        <p:nvSpPr>
          <p:cNvPr id="27" name="正方形/長方形 26"/>
          <p:cNvSpPr/>
          <p:nvPr/>
        </p:nvSpPr>
        <p:spPr>
          <a:xfrm>
            <a:off x="735444" y="3158915"/>
            <a:ext cx="8009850" cy="523220"/>
          </a:xfrm>
          <a:prstGeom prst="rect">
            <a:avLst/>
          </a:prstGeom>
          <a:noFill/>
        </p:spPr>
        <p:txBody>
          <a:bodyPr wrap="square">
            <a:spAutoFit/>
          </a:bodyPr>
          <a:lstStyle/>
          <a:p>
            <a:pPr>
              <a:tabLst>
                <a:tab pos="266700" algn="l"/>
              </a:tabLs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様々な社会課題解決に臨む多様なプレーヤーを束ねる「起点」となり、社会全体としてより最適な解決方法を選択する。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755581" y="2140695"/>
            <a:ext cx="8046889" cy="523220"/>
          </a:xfrm>
          <a:prstGeom prst="rect">
            <a:avLst/>
          </a:prstGeom>
          <a:noFill/>
        </p:spPr>
        <p:txBody>
          <a:bodyPr wrap="square">
            <a:spAutoFit/>
          </a:bodyPr>
          <a:lstStyle/>
          <a:p>
            <a:pPr>
              <a:tabLst>
                <a:tab pos="266700" algn="l"/>
              </a:tabLs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外部の多様な価値観・アイデア・テクノロジーとの積極的な交流を通じ、課題の発見や解決に向けた新たな「気づき」が生まれやすい環境をつくる。</a:t>
            </a:r>
          </a:p>
        </p:txBody>
      </p:sp>
      <p:sp>
        <p:nvSpPr>
          <p:cNvPr id="29" name="正方形/長方形 28"/>
          <p:cNvSpPr/>
          <p:nvPr/>
        </p:nvSpPr>
        <p:spPr>
          <a:xfrm>
            <a:off x="596121" y="3786877"/>
            <a:ext cx="8251354" cy="302006"/>
          </a:xfrm>
          <a:prstGeom prst="rect">
            <a:avLst/>
          </a:prstGeom>
        </p:spPr>
        <p:style>
          <a:lnRef idx="1">
            <a:schemeClr val="accent1"/>
          </a:lnRef>
          <a:fillRef idx="2">
            <a:schemeClr val="accent1"/>
          </a:fillRef>
          <a:effectRef idx="1">
            <a:schemeClr val="accent1"/>
          </a:effectRef>
          <a:fontRef idx="minor">
            <a:schemeClr val="dk1"/>
          </a:fontRef>
        </p:style>
        <p:txBody>
          <a:bodyPr wrap="square" lIns="72000" tIns="0" rIns="72000" bIns="0">
            <a:spAutoFit/>
          </a:bodyPr>
          <a:lstStyle/>
          <a:p>
            <a:pPr>
              <a:lnSpc>
                <a:spcPts val="2500"/>
              </a:lnSpc>
              <a:tabLst>
                <a:tab pos="266700" algn="l"/>
              </a:tabLst>
            </a:pP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③ 実　践　</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～固定観念に捉われず、新しい取組みに挑戦する</a:t>
            </a:r>
          </a:p>
        </p:txBody>
      </p:sp>
      <p:sp>
        <p:nvSpPr>
          <p:cNvPr id="30" name="正方形/長方形 29"/>
          <p:cNvSpPr/>
          <p:nvPr/>
        </p:nvSpPr>
        <p:spPr>
          <a:xfrm>
            <a:off x="763356" y="4149080"/>
            <a:ext cx="7981938" cy="523220"/>
          </a:xfrm>
          <a:prstGeom prst="rect">
            <a:avLst/>
          </a:prstGeom>
          <a:noFill/>
        </p:spPr>
        <p:txBody>
          <a:bodyPr wrap="square">
            <a:spAutoFit/>
          </a:bodyPr>
          <a:lstStyle/>
          <a:p>
            <a:pPr>
              <a:tabLst>
                <a:tab pos="449263" algn="l"/>
              </a:tabLst>
            </a:pPr>
            <a:r>
              <a:rPr lang="ja-JP" altLang="en-US" sz="1400" spc="-50" dirty="0">
                <a:latin typeface="メイリオ" panose="020B0604030504040204" pitchFamily="50" charset="-128"/>
                <a:ea typeface="メイリオ" panose="020B0604030504040204" pitchFamily="50" charset="-128"/>
                <a:cs typeface="メイリオ" panose="020B0604030504040204" pitchFamily="50" charset="-128"/>
              </a:rPr>
              <a:t>社会のあり方や府民ニーズの変化を見据え、様々な技術を柔軟に取り入れながら、従来の発想や手法に捉われない最適な解決方法を大胆に実践する。</a:t>
            </a:r>
          </a:p>
        </p:txBody>
      </p:sp>
      <p:sp>
        <p:nvSpPr>
          <p:cNvPr id="19" name="ホームベース 18"/>
          <p:cNvSpPr/>
          <p:nvPr/>
        </p:nvSpPr>
        <p:spPr>
          <a:xfrm>
            <a:off x="570638" y="5117523"/>
            <a:ext cx="8411852" cy="1596842"/>
          </a:xfrm>
          <a:prstGeom prst="homePlate">
            <a:avLst>
              <a:gd name="adj" fmla="val 2374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 name="タイトル 1"/>
          <p:cNvSpPr txBox="1">
            <a:spLocks/>
          </p:cNvSpPr>
          <p:nvPr/>
        </p:nvSpPr>
        <p:spPr>
          <a:xfrm>
            <a:off x="701570" y="4959170"/>
            <a:ext cx="1485165" cy="271862"/>
          </a:xfrm>
          <a:prstGeom prst="rect">
            <a:avLst/>
          </a:prstGeom>
          <a:solidFill>
            <a:schemeClr val="bg1">
              <a:lumMod val="85000"/>
            </a:schemeClr>
          </a:solidFill>
          <a:ln>
            <a:noFill/>
          </a:ln>
          <a:scene3d>
            <a:camera prst="orthographicFront"/>
            <a:lightRig rig="threePt" dir="t"/>
          </a:scene3d>
          <a:sp3d>
            <a:bevelT/>
          </a:sp3d>
        </p:spPr>
        <p:txBody>
          <a:bodyPr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改革の継承と深化</a:t>
            </a:r>
          </a:p>
        </p:txBody>
      </p:sp>
      <p:grpSp>
        <p:nvGrpSpPr>
          <p:cNvPr id="22" name="グループ化 21"/>
          <p:cNvGrpSpPr/>
          <p:nvPr/>
        </p:nvGrpSpPr>
        <p:grpSpPr>
          <a:xfrm>
            <a:off x="1030500" y="5272694"/>
            <a:ext cx="7826787" cy="1351661"/>
            <a:chOff x="-94625" y="513468"/>
            <a:chExt cx="7826787" cy="1351661"/>
          </a:xfrm>
        </p:grpSpPr>
        <p:sp>
          <p:nvSpPr>
            <p:cNvPr id="23" name="山形 22"/>
            <p:cNvSpPr/>
            <p:nvPr/>
          </p:nvSpPr>
          <p:spPr>
            <a:xfrm>
              <a:off x="-94625" y="516715"/>
              <a:ext cx="3496495" cy="1348414"/>
            </a:xfrm>
            <a:prstGeom prst="chevron">
              <a:avLst>
                <a:gd name="adj" fmla="val 24898"/>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376896" y="571211"/>
              <a:ext cx="2553451" cy="328936"/>
            </a:xfrm>
            <a:prstGeom prst="rect">
              <a:avLst/>
            </a:prstGeom>
            <a:noFill/>
          </p:spPr>
          <p:txBody>
            <a:bodyPr wrap="square" rtlCol="0">
              <a:spAutoFit/>
            </a:bodyPr>
            <a:lstStyle/>
            <a:p>
              <a:pPr>
                <a:lnSpc>
                  <a:spcPts val="900"/>
                </a:lnSpc>
              </a:pPr>
              <a:r>
                <a:rPr kumimoji="1" lang="en-US" altLang="ja-JP" sz="900" b="1" dirty="0">
                  <a:latin typeface="メイリオ" panose="020B0604030504040204" pitchFamily="50" charset="-128"/>
                  <a:ea typeface="メイリオ" panose="020B0604030504040204" pitchFamily="50" charset="-128"/>
                  <a:cs typeface="メイリオ" panose="020B0604030504040204" pitchFamily="50" charset="-128"/>
                </a:rPr>
                <a:t>H27</a:t>
              </a:r>
              <a:r>
                <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1" dirty="0">
                  <a:latin typeface="メイリオ" panose="020B0604030504040204" pitchFamily="50" charset="-128"/>
                  <a:ea typeface="メイリオ" panose="020B0604030504040204" pitchFamily="50" charset="-128"/>
                  <a:cs typeface="メイリオ" panose="020B0604030504040204" pitchFamily="50" charset="-128"/>
                </a:rPr>
                <a:t>H29</a:t>
              </a:r>
              <a:r>
                <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9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900"/>
                </a:lnSpc>
              </a:pPr>
              <a:r>
                <a:rPr lang="en-US" altLang="ja-JP" sz="9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行財政改革推進プラン（案）</a:t>
              </a:r>
              <a:endPar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山形 30"/>
            <p:cNvSpPr/>
            <p:nvPr/>
          </p:nvSpPr>
          <p:spPr>
            <a:xfrm>
              <a:off x="3176844" y="513468"/>
              <a:ext cx="4265573" cy="1348414"/>
            </a:xfrm>
            <a:prstGeom prst="chevron">
              <a:avLst>
                <a:gd name="adj" fmla="val 24865"/>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3489819" y="593953"/>
              <a:ext cx="4242343" cy="477054"/>
            </a:xfrm>
            <a:prstGeom prst="rect">
              <a:avLst/>
            </a:prstGeom>
            <a:noFill/>
          </p:spPr>
          <p:txBody>
            <a:bodyPr wrap="square" rtlCol="0">
              <a:spAutoFit/>
            </a:bodyPr>
            <a:lstStyle/>
            <a:p>
              <a:pPr>
                <a:lnSpc>
                  <a:spcPts val="1000"/>
                </a:lnSpc>
              </a:pPr>
              <a:r>
                <a:rPr kumimoji="1" lang="en-US" altLang="ja-JP" sz="900" b="1" dirty="0">
                  <a:latin typeface="メイリオ" panose="020B0604030504040204" pitchFamily="50" charset="-128"/>
                  <a:ea typeface="メイリオ" panose="020B0604030504040204" pitchFamily="50" charset="-128"/>
                  <a:cs typeface="メイリオ" panose="020B0604030504040204" pitchFamily="50" charset="-128"/>
                </a:rPr>
                <a:t>H30</a:t>
              </a:r>
              <a:r>
                <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行政経営の取組み」</a:t>
              </a:r>
              <a:endParaRPr lang="en-US" altLang="ja-JP" sz="9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000"/>
                </a:lnSpc>
              </a:pP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中長期的な視点も持ちつつ、単年度の取組みとして、毎年</a:t>
              </a:r>
              <a:r>
                <a:rPr lang="en-US" altLang="ja-JP" sz="900" b="1"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月公表</a:t>
              </a:r>
            </a:p>
            <a:p>
              <a:pPr>
                <a:lnSpc>
                  <a:spcPts val="1000"/>
                </a:lnSpc>
              </a:pPr>
              <a:endPar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右矢印 32"/>
            <p:cNvSpPr/>
            <p:nvPr/>
          </p:nvSpPr>
          <p:spPr>
            <a:xfrm>
              <a:off x="535445" y="828083"/>
              <a:ext cx="2553451" cy="496986"/>
            </a:xfrm>
            <a:prstGeom prst="rightArrow">
              <a:avLst>
                <a:gd name="adj1" fmla="val 73281"/>
                <a:gd name="adj2" fmla="val 47811"/>
              </a:avLst>
            </a:prstGeom>
            <a:solidFill>
              <a:schemeClr val="accent3">
                <a:lumMod val="40000"/>
                <a:lumOff val="6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新たな発想・視点からの行政展開</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自律的な行財政マネジメント</a:t>
              </a:r>
              <a:endParaRPr kumimoji="1"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右矢印 33"/>
            <p:cNvSpPr/>
            <p:nvPr/>
          </p:nvSpPr>
          <p:spPr>
            <a:xfrm>
              <a:off x="535445" y="1310317"/>
              <a:ext cx="2553451" cy="498771"/>
            </a:xfrm>
            <a:prstGeom prst="rightArrow">
              <a:avLst>
                <a:gd name="adj1" fmla="val 69048"/>
                <a:gd name="adj2" fmla="val 50000"/>
              </a:avLst>
            </a:prstGeom>
            <a:solidFill>
              <a:schemeClr val="accent3">
                <a:lumMod val="40000"/>
                <a:lumOff val="6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持続可能で安定的な財政運営の実現</a:t>
              </a:r>
            </a:p>
          </p:txBody>
        </p:sp>
        <p:sp>
          <p:nvSpPr>
            <p:cNvPr id="35" name="右矢印 34"/>
            <p:cNvSpPr/>
            <p:nvPr/>
          </p:nvSpPr>
          <p:spPr>
            <a:xfrm>
              <a:off x="3586250" y="875019"/>
              <a:ext cx="3326009" cy="468817"/>
            </a:xfrm>
            <a:prstGeom prst="rightArrow">
              <a:avLst>
                <a:gd name="adj1" fmla="val 73281"/>
                <a:gd name="adj2" fmla="val 47811"/>
              </a:avLst>
            </a:prstGeom>
            <a:solidFill>
              <a:schemeClr val="accent3">
                <a:lumMod val="40000"/>
                <a:lumOff val="6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新たな行政経営の取組み</a:t>
              </a:r>
            </a:p>
          </p:txBody>
        </p:sp>
        <p:sp>
          <p:nvSpPr>
            <p:cNvPr id="36" name="右矢印 35"/>
            <p:cNvSpPr/>
            <p:nvPr/>
          </p:nvSpPr>
          <p:spPr>
            <a:xfrm>
              <a:off x="3586252" y="1325069"/>
              <a:ext cx="3326008" cy="498771"/>
            </a:xfrm>
            <a:prstGeom prst="rightArrow">
              <a:avLst>
                <a:gd name="adj1" fmla="val 69048"/>
                <a:gd name="adj2" fmla="val 50000"/>
              </a:avLst>
            </a:prstGeom>
            <a:solidFill>
              <a:schemeClr val="accent3">
                <a:lumMod val="40000"/>
                <a:lumOff val="6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健全で規律ある行財政運営</a:t>
              </a:r>
            </a:p>
          </p:txBody>
        </p:sp>
      </p:grpSp>
      <p:sp>
        <p:nvSpPr>
          <p:cNvPr id="5" name="正方形/長方形 4"/>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4</a:t>
            </a:r>
            <a:endParaRPr lang="ja-JP" altLang="en-US" dirty="0">
              <a:solidFill>
                <a:prstClr val="black"/>
              </a:solidFill>
            </a:endParaRPr>
          </a:p>
        </p:txBody>
      </p:sp>
    </p:spTree>
    <p:extLst>
      <p:ext uri="{BB962C8B-B14F-4D97-AF65-F5344CB8AC3E}">
        <p14:creationId xmlns:p14="http://schemas.microsoft.com/office/powerpoint/2010/main" val="19592345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2843808" y="3543984"/>
          <a:ext cx="208280" cy="3657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kumimoji="1" lang="ja-JP" altLang="en-US" dirty="0"/>
                    </a:p>
                  </a:txBody>
                  <a:tcPr>
                    <a:lnL w="12700" cmpd="sng">
                      <a:noFill/>
                      <a:prstDash val="solid"/>
                    </a:lnL>
                    <a:lnR w="12700" cmpd="sng">
                      <a:noFill/>
                      <a:prstDash val="solid"/>
                    </a:lnR>
                    <a:lnT w="12700" cmpd="sng">
                      <a:noFill/>
                      <a:prstDash val="solid"/>
                    </a:lnT>
                    <a:lnB w="12700" cmpd="sng">
                      <a:noFill/>
                      <a:prstDash val="solid"/>
                    </a:lnB>
                  </a:tcPr>
                </a:tc>
                <a:extLst>
                  <a:ext uri="{0D108BD9-81ED-4DB2-BD59-A6C34878D82A}">
                    <a16:rowId xmlns:a16="http://schemas.microsoft.com/office/drawing/2014/main" val="10000"/>
                  </a:ext>
                </a:extLst>
              </a:tr>
            </a:tbl>
          </a:graphicData>
        </a:graphic>
      </p:graphicFrame>
      <p:sp>
        <p:nvSpPr>
          <p:cNvPr id="5" name="正方形/長方形 4"/>
          <p:cNvSpPr>
            <a:spLocks noChangeArrowheads="1"/>
          </p:cNvSpPr>
          <p:nvPr/>
        </p:nvSpPr>
        <p:spPr bwMode="auto">
          <a:xfrm>
            <a:off x="179512" y="773705"/>
            <a:ext cx="30396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ⅲ</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）今後の方向性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存　続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8"/>
          <p:cNvGraphicFramePr>
            <a:graphicFrameLocks noGrp="1"/>
          </p:cNvGraphicFramePr>
          <p:nvPr/>
        </p:nvGraphicFramePr>
        <p:xfrm>
          <a:off x="179512" y="1133745"/>
          <a:ext cx="8794800" cy="4365485"/>
        </p:xfrm>
        <a:graphic>
          <a:graphicData uri="http://schemas.openxmlformats.org/drawingml/2006/table">
            <a:tbl>
              <a:tblPr firstRow="1" firstCol="1" bandRow="1">
                <a:tableStyleId>{BC89EF96-8CEA-46FF-86C4-4CE0E7609802}</a:tableStyleId>
              </a:tblPr>
              <a:tblGrid>
                <a:gridCol w="1422000">
                  <a:extLst>
                    <a:ext uri="{9D8B030D-6E8A-4147-A177-3AD203B41FA5}">
                      <a16:colId xmlns:a16="http://schemas.microsoft.com/office/drawing/2014/main" val="20000"/>
                    </a:ext>
                  </a:extLst>
                </a:gridCol>
                <a:gridCol w="2509200">
                  <a:extLst>
                    <a:ext uri="{9D8B030D-6E8A-4147-A177-3AD203B41FA5}">
                      <a16:colId xmlns:a16="http://schemas.microsoft.com/office/drawing/2014/main" val="20001"/>
                    </a:ext>
                  </a:extLst>
                </a:gridCol>
                <a:gridCol w="2386800">
                  <a:extLst>
                    <a:ext uri="{9D8B030D-6E8A-4147-A177-3AD203B41FA5}">
                      <a16:colId xmlns:a16="http://schemas.microsoft.com/office/drawing/2014/main" val="20002"/>
                    </a:ext>
                  </a:extLst>
                </a:gridCol>
                <a:gridCol w="2476800">
                  <a:extLst>
                    <a:ext uri="{9D8B030D-6E8A-4147-A177-3AD203B41FA5}">
                      <a16:colId xmlns:a16="http://schemas.microsoft.com/office/drawing/2014/main" val="20003"/>
                    </a:ext>
                  </a:extLst>
                </a:gridCol>
              </a:tblGrid>
              <a:tr h="219998">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414548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公財</a:t>
                      </a:r>
                      <a:r>
                        <a:rPr kumimoji="1" 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府国際交流財団</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217" marR="5221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○存続</a:t>
                      </a:r>
                    </a:p>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・新中期経営計画に基づき、重点化する事業</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と推進体制の強化、収入の確保に努める</a:t>
                      </a:r>
                    </a:p>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年度に</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PDCA</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による再検証を実施</a:t>
                      </a:r>
                    </a:p>
                  </a:txBody>
                  <a:tcPr marL="52217" marR="5221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a:t>
                      </a:r>
                      <a:r>
                        <a:rPr kumimoji="1" lang="ja-JP" altLang="en-US"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状</a:t>
                      </a:r>
                      <a:r>
                        <a:rPr kumimoji="1" lang="en-US" alt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pP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年度に公益財団法人に移行した　</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際の定款で、存続期間を令和</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月末と</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規定</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pPr>
                      <a:endPar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23825" marR="0" lvl="0" indent="-123825"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000" b="0" i="0" u="none" strike="noStrike" cap="none" spc="0" normalizeH="0" baseline="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年度に</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来阪外客数の急増等による府の国際化施策を取り巻く環境の変化に対応できるよう財団を存続させることを決定</a:t>
                      </a:r>
                      <a:endParaRPr kumimoji="1" lang="ja-JP" altLang="en-US" sz="1000" b="0" i="0" u="none" strike="sng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・事業について、よりきめ細かな外国人相談</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や的確な災害時の支援、さらに語学ボラン</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ティア確保などに向けた重点化を図る</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pPr>
                      <a:endPar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月に定款を変更し、存続期間</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pP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の規定を削除</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pPr>
                      <a:endPar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月及び</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月に法人より特定</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資産の一部</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5.64</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億円</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を府に寄附</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pP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新中期経営計画</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H34</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ついて、事業の実施状況及び収支状況等</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を踏まえ、令和</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年度に中間見直しを実施</a:t>
                      </a:r>
                      <a:endParaRPr kumimoji="1" lang="en-US" altLang="ja-JP" sz="1000" b="0" i="0" u="none" strike="noStrike" cap="none" spc="0" normalizeH="0" baseline="0" dirty="0">
                        <a:ln>
                          <a:noFill/>
                        </a:ln>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defRPr/>
                      </a:pPr>
                      <a:endParaRPr kumimoji="1" lang="ja-JP" altLang="ja-JP" sz="1000" b="0" i="0" u="none" strike="noStrike" cap="none" spc="0" normalizeH="0" baseline="0" dirty="0">
                        <a:ln>
                          <a:noFill/>
                        </a:ln>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217" marR="5221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marR="0" lvl="0" indent="-133350" algn="just" defTabSz="914400" rtl="0" eaLnBrk="1" fontAlgn="base" latinLnBrk="0" hangingPunct="1">
                        <a:lnSpc>
                          <a:spcPts val="14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○存続</a:t>
                      </a:r>
                    </a:p>
                    <a:p>
                      <a:pPr marL="133350" marR="0" lvl="0" indent="-13335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・新中期経営計画に基づき、重点化する事業と推進体制の強化、収入の確保に努める</a:t>
                      </a:r>
                    </a:p>
                    <a:p>
                      <a:pPr marL="133350" marR="0" lvl="0" indent="-13335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・令和</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年度に</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PDCA</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による再検証を実施する</a:t>
                      </a:r>
                    </a:p>
                    <a:p>
                      <a:pPr marL="133350" marR="0" lvl="0" indent="-133350" algn="just" defTabSz="914400" rtl="0" eaLnBrk="1" fontAlgn="base" latinLnBrk="0" hangingPunct="1">
                        <a:lnSpc>
                          <a:spcPts val="14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217" marR="5221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2" name="正方形/長方形 11"/>
          <p:cNvSpPr/>
          <p:nvPr/>
        </p:nvSpPr>
        <p:spPr>
          <a:xfrm>
            <a:off x="26495" y="44333"/>
            <a:ext cx="8136904"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コネクタ 12"/>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67</a:t>
            </a:r>
            <a:endParaRPr lang="ja-JP" altLang="en-US" dirty="0">
              <a:solidFill>
                <a:schemeClr val="tx1"/>
              </a:solidFill>
            </a:endParaRPr>
          </a:p>
        </p:txBody>
      </p:sp>
    </p:spTree>
    <p:extLst>
      <p:ext uri="{BB962C8B-B14F-4D97-AF65-F5344CB8AC3E}">
        <p14:creationId xmlns:p14="http://schemas.microsoft.com/office/powerpoint/2010/main" val="35615624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179511" y="936861"/>
          <a:ext cx="8834400" cy="4388733"/>
        </p:xfrm>
        <a:graphic>
          <a:graphicData uri="http://schemas.openxmlformats.org/drawingml/2006/table">
            <a:tbl>
              <a:tblPr/>
              <a:tblGrid>
                <a:gridCol w="1332149">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2465571">
                  <a:extLst>
                    <a:ext uri="{9D8B030D-6E8A-4147-A177-3AD203B41FA5}">
                      <a16:colId xmlns:a16="http://schemas.microsoft.com/office/drawing/2014/main" val="20002"/>
                    </a:ext>
                  </a:extLst>
                </a:gridCol>
                <a:gridCol w="2516400">
                  <a:extLst>
                    <a:ext uri="{9D8B030D-6E8A-4147-A177-3AD203B41FA5}">
                      <a16:colId xmlns:a16="http://schemas.microsoft.com/office/drawing/2014/main" val="20003"/>
                    </a:ext>
                  </a:extLst>
                </a:gridCol>
              </a:tblGrid>
              <a:tr h="24188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48776" marR="4877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48776" marR="4877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48776" marR="4877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kumimoji="1" 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48776" marR="48776"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0"/>
                  </a:ext>
                </a:extLst>
              </a:tr>
              <a:tr h="414684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sz="1000" b="1" i="0" u="none" strike="noStrike" cap="none" spc="-10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（公財）大阪</a:t>
                      </a:r>
                      <a:r>
                        <a:rPr kumimoji="1" lang="ja-JP" altLang="en-US" sz="1000" b="1" i="0" u="none" strike="noStrike" cap="none" spc="-10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産業局</a:t>
                      </a:r>
                      <a:endParaRPr kumimoji="1" lang="en-US" altLang="ja-JP" sz="1000" b="1" i="0" u="none" strike="noStrike" cap="none" spc="-10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520" marR="525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・大阪府［政策立案機能］と</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公財</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大阪産</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5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業局［事業実施］の役割分担のもと、支援</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5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機関連携の中核を担い、中小企業支援機能</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5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を強化</a:t>
                      </a:r>
                    </a:p>
                  </a:txBody>
                  <a:tcPr marL="52520" marR="525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2725" marR="0" lvl="0" indent="-212725"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○平成</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月に</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公財</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大阪市都市型産業振興センターと統合</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20663" marR="0" lvl="0" indent="-220663" algn="just" defTabSz="914400" rtl="0" eaLnBrk="1" fontAlgn="base" latinLnBrk="0" hangingPunct="1">
                        <a:lnSpc>
                          <a:spcPts val="1500"/>
                        </a:lnSpc>
                        <a:spcBef>
                          <a:spcPct val="0"/>
                        </a:spcBef>
                        <a:spcAft>
                          <a:spcPct val="0"/>
                        </a:spcAft>
                        <a:buClrTx/>
                        <a:buSzTx/>
                        <a:buFontTx/>
                        <a:buNone/>
                        <a:tabLst/>
                        <a:defRPr/>
                      </a:pP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20663" marR="0" lvl="0" indent="-220663" algn="just" defTabSz="914400" rtl="0" eaLnBrk="1" fontAlgn="base" latinLnBrk="0" hangingPunct="1">
                        <a:lnSpc>
                          <a:spcPts val="1500"/>
                        </a:lnSpc>
                        <a:spcBef>
                          <a:spcPct val="0"/>
                        </a:spcBef>
                        <a:spcAft>
                          <a:spcPct val="0"/>
                        </a:spcAft>
                        <a:buClrTx/>
                        <a:buSzTx/>
                        <a:buFontTx/>
                        <a:buNone/>
                        <a:tabLst/>
                        <a:defRPr/>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○法人統合後、中小企業支援機能強化のため、相談機能のワンストップ化を図るとともに、府事業の一部</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国際ビジネス支援、スタートアップ支援、ものづくり支援にかかる事業</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について、財源と人員を合わせて移管</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defRPr/>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20663" marR="0" lvl="0" indent="-220663" algn="just" defTabSz="914400" rtl="0" eaLnBrk="1" fontAlgn="base" latinLnBrk="0" hangingPunct="1">
                        <a:lnSpc>
                          <a:spcPts val="1500"/>
                        </a:lnSpc>
                        <a:spcBef>
                          <a:spcPct val="0"/>
                        </a:spcBef>
                        <a:spcAft>
                          <a:spcPct val="0"/>
                        </a:spcAft>
                        <a:buClrTx/>
                        <a:buSzTx/>
                        <a:buFontTx/>
                        <a:buNone/>
                        <a:tabLst/>
                        <a:defRPr/>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年度からは「大阪府中小企業支援交付金」を創設し、交付金事業の効果検証等を行う有識者会議を設置</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endParaRPr kumimoji="1" lang="en-US" altLang="ja-JP" sz="1000" b="0" i="0" u="none" strike="noStrike" cap="none" normalizeH="0" baseline="0" dirty="0">
                        <a:ln>
                          <a:noFill/>
                        </a:ln>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520" marR="525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14300" marR="0" lvl="0" indent="-1143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・大阪府［政策立案機能］と</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公財</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大阪産業局［事業実施］の役割分担のもと、支援機関連携の中核を担い、中小企業支援機能の強化を図る</a:t>
                      </a:r>
                    </a:p>
                    <a:p>
                      <a:pPr marL="0" marR="0" lvl="0" indent="0" algn="just" defTabSz="914400" rtl="0" eaLnBrk="1" fontAlgn="base" latinLnBrk="0" hangingPunct="1">
                        <a:lnSpc>
                          <a:spcPts val="15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520" marR="525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 name="正方形/長方形 4"/>
          <p:cNvSpPr/>
          <p:nvPr/>
        </p:nvSpPr>
        <p:spPr>
          <a:xfrm>
            <a:off x="26495" y="44333"/>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68</a:t>
            </a:r>
            <a:endParaRPr lang="ja-JP" altLang="en-US" dirty="0">
              <a:solidFill>
                <a:schemeClr val="tx1"/>
              </a:solidFill>
            </a:endParaRPr>
          </a:p>
        </p:txBody>
      </p:sp>
    </p:spTree>
    <p:extLst>
      <p:ext uri="{BB962C8B-B14F-4D97-AF65-F5344CB8AC3E}">
        <p14:creationId xmlns:p14="http://schemas.microsoft.com/office/powerpoint/2010/main" val="23709955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nvGraphicFramePr>
        <p:xfrm>
          <a:off x="230978" y="953725"/>
          <a:ext cx="8794800" cy="5508020"/>
        </p:xfrm>
        <a:graphic>
          <a:graphicData uri="http://schemas.openxmlformats.org/drawingml/2006/table">
            <a:tbl>
              <a:tblPr firstRow="1" firstCol="1" bandRow="1">
                <a:tableStyleId>{BC89EF96-8CEA-46FF-86C4-4CE0E7609802}</a:tableStyleId>
              </a:tblPr>
              <a:tblGrid>
                <a:gridCol w="1422000">
                  <a:extLst>
                    <a:ext uri="{9D8B030D-6E8A-4147-A177-3AD203B41FA5}">
                      <a16:colId xmlns:a16="http://schemas.microsoft.com/office/drawing/2014/main" val="20000"/>
                    </a:ext>
                  </a:extLst>
                </a:gridCol>
                <a:gridCol w="2509200">
                  <a:extLst>
                    <a:ext uri="{9D8B030D-6E8A-4147-A177-3AD203B41FA5}">
                      <a16:colId xmlns:a16="http://schemas.microsoft.com/office/drawing/2014/main" val="20001"/>
                    </a:ext>
                  </a:extLst>
                </a:gridCol>
                <a:gridCol w="2386800">
                  <a:extLst>
                    <a:ext uri="{9D8B030D-6E8A-4147-A177-3AD203B41FA5}">
                      <a16:colId xmlns:a16="http://schemas.microsoft.com/office/drawing/2014/main" val="20002"/>
                    </a:ext>
                  </a:extLst>
                </a:gridCol>
                <a:gridCol w="2476800">
                  <a:extLst>
                    <a:ext uri="{9D8B030D-6E8A-4147-A177-3AD203B41FA5}">
                      <a16:colId xmlns:a16="http://schemas.microsoft.com/office/drawing/2014/main" val="20003"/>
                    </a:ext>
                  </a:extLst>
                </a:gridCol>
              </a:tblGrid>
              <a:tr h="222257">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5285763">
                <a:tc>
                  <a:txBody>
                    <a:bodyPr/>
                    <a:lstStyle/>
                    <a:p>
                      <a:pPr algn="just">
                        <a:spcAft>
                          <a:spcPts val="0"/>
                        </a:spcAft>
                      </a:pP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大阪モノレール（株）</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66700" indent="-266700" algn="just">
                        <a:lnSpc>
                          <a:spcPts val="1500"/>
                        </a:lnSpc>
                        <a:spcAft>
                          <a:spcPts val="0"/>
                        </a:spcAft>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○存続</a:t>
                      </a:r>
                      <a:endPar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indent="-266700"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コロナ禍による影響を踏まえつつ、</a:t>
                      </a: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中期経営</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indent="-266700"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計画</a:t>
                      </a:r>
                      <a:r>
                        <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に基づき、引き続</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indent="-266700"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き「安全・安定輸送の確保」を第一に、安定</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indent="-266700"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した需要確保、経営基盤の強化に努める</a:t>
                      </a:r>
                    </a:p>
                    <a:p>
                      <a:pPr marL="266700" indent="-266700"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a:t>
                      </a:r>
                      <a:r>
                        <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年の延伸区間開業に向け、府と緊</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indent="-266700"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密に連携して事業を進める</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01320" indent="-401320" algn="just">
                        <a:lnSpc>
                          <a:spcPts val="1400"/>
                        </a:lnSpc>
                        <a:spcAft>
                          <a:spcPts val="0"/>
                        </a:spcAft>
                      </a:pPr>
                      <a:r>
                        <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r>
                        <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2725" indent="-212725" algn="just">
                        <a:lnSpc>
                          <a:spcPts val="14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　府が門真市駅以南の延伸について事業化を決定</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4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事業スケジュール</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予定</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401320" indent="-401320" algn="just">
                        <a:lnSpc>
                          <a:spcPts val="1400"/>
                        </a:lnSpc>
                        <a:spcAft>
                          <a:spcPts val="0"/>
                        </a:spcAft>
                      </a:pP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000" kern="1200" dirty="0">
                          <a:solidFill>
                            <a:schemeClr val="tx1"/>
                          </a:solidFill>
                          <a:effectLst/>
                          <a:latin typeface="Meiryo UI" panose="020B0604030504040204" pitchFamily="50" charset="-128"/>
                          <a:ea typeface="Meiryo UI" panose="020B0604030504040204" pitchFamily="50" charset="-128"/>
                          <a:cs typeface="+mn-cs"/>
                        </a:rPr>
                        <a:t>・平成</a:t>
                      </a:r>
                      <a:r>
                        <a:rPr kumimoji="1" lang="en-US" altLang="ja-JP" sz="1000" kern="1200" dirty="0">
                          <a:solidFill>
                            <a:schemeClr val="tx1"/>
                          </a:solidFill>
                          <a:effectLst/>
                          <a:latin typeface="Meiryo UI" panose="020B0604030504040204" pitchFamily="50" charset="-128"/>
                          <a:ea typeface="Meiryo UI" panose="020B0604030504040204" pitchFamily="50" charset="-128"/>
                          <a:cs typeface="+mn-cs"/>
                        </a:rPr>
                        <a:t>30</a:t>
                      </a: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年</a:t>
                      </a:r>
                      <a:r>
                        <a:rPr kumimoji="1" lang="ja-JP" altLang="en-US" sz="1000" kern="1200" dirty="0">
                          <a:solidFill>
                            <a:schemeClr val="tx1"/>
                          </a:solidFill>
                          <a:effectLst/>
                          <a:latin typeface="Meiryo UI" panose="020B0604030504040204" pitchFamily="50" charset="-128"/>
                          <a:ea typeface="Meiryo UI" panose="020B0604030504040204" pitchFamily="50" charset="-128"/>
                          <a:cs typeface="+mn-cs"/>
                        </a:rPr>
                        <a:t>度</a:t>
                      </a:r>
                      <a:endParaRPr kumimoji="1" lang="en-US" altLang="ja-JP" sz="1000" kern="1200" dirty="0">
                        <a:solidFill>
                          <a:schemeClr val="tx1"/>
                        </a:solidFill>
                        <a:effectLst/>
                        <a:latin typeface="Meiryo UI" panose="020B0604030504040204" pitchFamily="50" charset="-128"/>
                        <a:ea typeface="Meiryo UI" panose="020B0604030504040204" pitchFamily="50" charset="-128"/>
                        <a:cs typeface="+mn-cs"/>
                      </a:endParaRPr>
                    </a:p>
                    <a:p>
                      <a:pPr marL="304800" indent="15875" algn="just">
                        <a:lnSpc>
                          <a:spcPts val="1400"/>
                        </a:lnSpc>
                        <a:spcAft>
                          <a:spcPts val="0"/>
                        </a:spcAft>
                      </a:pPr>
                      <a:r>
                        <a:rPr kumimoji="1" lang="ja-JP" altLang="en-US" sz="1000" kern="1200" dirty="0">
                          <a:solidFill>
                            <a:schemeClr val="tx1"/>
                          </a:solidFill>
                          <a:effectLst/>
                          <a:latin typeface="Meiryo UI" panose="020B0604030504040204" pitchFamily="50" charset="-128"/>
                          <a:ea typeface="Meiryo UI" panose="020B0604030504040204" pitchFamily="50" charset="-128"/>
                          <a:cs typeface="+mn-cs"/>
                        </a:rPr>
                        <a:t>都市計画決定、軌道法</a:t>
                      </a: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特許</a:t>
                      </a:r>
                      <a:r>
                        <a:rPr kumimoji="1" lang="ja-JP" altLang="en-US" sz="1000" b="0" u="none" kern="1200" dirty="0">
                          <a:solidFill>
                            <a:schemeClr val="tx1"/>
                          </a:solidFill>
                          <a:effectLst/>
                          <a:latin typeface="Meiryo UI" panose="020B0604030504040204" pitchFamily="50" charset="-128"/>
                          <a:ea typeface="Meiryo UI" panose="020B0604030504040204" pitchFamily="50" charset="-128"/>
                          <a:cs typeface="+mn-cs"/>
                        </a:rPr>
                        <a:t>取得</a:t>
                      </a:r>
                      <a:endParaRPr kumimoji="1" lang="ja-JP" altLang="ja-JP" sz="1000" b="0" u="none" kern="1200" dirty="0">
                        <a:solidFill>
                          <a:schemeClr val="tx1"/>
                        </a:solidFill>
                        <a:effectLst/>
                        <a:latin typeface="Meiryo UI" panose="020B0604030504040204" pitchFamily="50" charset="-128"/>
                        <a:ea typeface="Meiryo UI" panose="020B0604030504040204" pitchFamily="50" charset="-128"/>
                        <a:cs typeface="+mn-cs"/>
                      </a:endParaRPr>
                    </a:p>
                    <a:p>
                      <a:pPr>
                        <a:lnSpc>
                          <a:spcPts val="1400"/>
                        </a:lnSpc>
                      </a:pPr>
                      <a:r>
                        <a:rPr kumimoji="1" lang="en-US" altLang="ja-JP" sz="10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000" kern="1200" dirty="0">
                          <a:solidFill>
                            <a:schemeClr val="tx1"/>
                          </a:solidFill>
                          <a:effectLst/>
                          <a:latin typeface="Meiryo UI" panose="020B0604030504040204" pitchFamily="50" charset="-128"/>
                          <a:ea typeface="Meiryo UI" panose="020B0604030504040204" pitchFamily="50" charset="-128"/>
                          <a:cs typeface="+mn-cs"/>
                        </a:rPr>
                        <a:t>・令和元</a:t>
                      </a: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年</a:t>
                      </a:r>
                      <a:r>
                        <a:rPr kumimoji="1" lang="ja-JP" altLang="en-US" sz="1000" kern="1200" dirty="0">
                          <a:solidFill>
                            <a:schemeClr val="tx1"/>
                          </a:solidFill>
                          <a:effectLst/>
                          <a:latin typeface="Meiryo UI" panose="020B0604030504040204" pitchFamily="50" charset="-128"/>
                          <a:ea typeface="Meiryo UI" panose="020B0604030504040204" pitchFamily="50" charset="-128"/>
                          <a:cs typeface="+mn-cs"/>
                        </a:rPr>
                        <a:t>度</a:t>
                      </a:r>
                      <a:endParaRPr kumimoji="1" lang="en-US" altLang="ja-JP" sz="1000" kern="1200" dirty="0">
                        <a:solidFill>
                          <a:schemeClr val="tx1"/>
                        </a:solidFill>
                        <a:effectLst/>
                        <a:latin typeface="Meiryo UI" panose="020B0604030504040204" pitchFamily="50" charset="-128"/>
                        <a:ea typeface="Meiryo UI" panose="020B0604030504040204" pitchFamily="50" charset="-128"/>
                        <a:cs typeface="+mn-cs"/>
                      </a:endParaRPr>
                    </a:p>
                    <a:p>
                      <a:pPr marL="0" indent="320675">
                        <a:lnSpc>
                          <a:spcPts val="1400"/>
                        </a:lnSpc>
                      </a:pPr>
                      <a:r>
                        <a:rPr kumimoji="1" lang="ja-JP" altLang="ja-JP" sz="1000" strike="noStrike" kern="1200" dirty="0">
                          <a:solidFill>
                            <a:schemeClr val="tx1"/>
                          </a:solidFill>
                          <a:effectLst/>
                          <a:latin typeface="Meiryo UI" panose="020B0604030504040204" pitchFamily="50" charset="-128"/>
                          <a:ea typeface="Meiryo UI" panose="020B0604030504040204" pitchFamily="50" charset="-128"/>
                          <a:cs typeface="+mn-cs"/>
                        </a:rPr>
                        <a:t>都市計画事業認可</a:t>
                      </a:r>
                      <a:endParaRPr kumimoji="1" lang="en-US" altLang="ja-JP" sz="1000" strike="noStrike" kern="1200" dirty="0">
                        <a:solidFill>
                          <a:schemeClr val="tx1"/>
                        </a:solidFill>
                        <a:effectLst/>
                        <a:latin typeface="Meiryo UI" panose="020B0604030504040204" pitchFamily="50" charset="-128"/>
                        <a:ea typeface="Meiryo UI" panose="020B0604030504040204" pitchFamily="50" charset="-128"/>
                        <a:cs typeface="+mn-cs"/>
                      </a:endParaRPr>
                    </a:p>
                    <a:p>
                      <a:pPr>
                        <a:lnSpc>
                          <a:spcPts val="1400"/>
                        </a:lnSpc>
                      </a:pPr>
                      <a:r>
                        <a:rPr kumimoji="1" lang="ja-JP" altLang="en-US" sz="1000" strike="noStrike"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000" u="none" strike="noStrike" kern="1200" dirty="0">
                          <a:solidFill>
                            <a:schemeClr val="tx1"/>
                          </a:solidFill>
                          <a:effectLst/>
                          <a:latin typeface="Meiryo UI" panose="020B0604030504040204" pitchFamily="50" charset="-128"/>
                          <a:ea typeface="Meiryo UI" panose="020B0604030504040204" pitchFamily="50" charset="-128"/>
                          <a:cs typeface="+mn-cs"/>
                        </a:rPr>
                        <a:t>令和</a:t>
                      </a:r>
                      <a:r>
                        <a:rPr kumimoji="1" lang="en-US" altLang="ja-JP" sz="1000" u="none" strike="noStrike" kern="1200" dirty="0">
                          <a:solidFill>
                            <a:schemeClr val="tx1"/>
                          </a:solidFill>
                          <a:effectLst/>
                          <a:latin typeface="Meiryo UI" panose="020B0604030504040204" pitchFamily="50" charset="-128"/>
                          <a:ea typeface="Meiryo UI" panose="020B0604030504040204" pitchFamily="50" charset="-128"/>
                          <a:cs typeface="+mn-cs"/>
                        </a:rPr>
                        <a:t>2</a:t>
                      </a:r>
                      <a:r>
                        <a:rPr kumimoji="1" lang="ja-JP" altLang="en-US" sz="1000" u="none" strike="noStrike" kern="1200" dirty="0">
                          <a:solidFill>
                            <a:schemeClr val="tx1"/>
                          </a:solidFill>
                          <a:effectLst/>
                          <a:latin typeface="Meiryo UI" panose="020B0604030504040204" pitchFamily="50" charset="-128"/>
                          <a:ea typeface="Meiryo UI" panose="020B0604030504040204" pitchFamily="50" charset="-128"/>
                          <a:cs typeface="+mn-cs"/>
                        </a:rPr>
                        <a:t>年度</a:t>
                      </a:r>
                      <a:endParaRPr kumimoji="1" lang="en-US" altLang="ja-JP" sz="1000" u="none" strike="noStrike" kern="1200" dirty="0">
                        <a:solidFill>
                          <a:schemeClr val="tx1"/>
                        </a:solidFill>
                        <a:effectLst/>
                        <a:latin typeface="Meiryo UI" panose="020B0604030504040204" pitchFamily="50" charset="-128"/>
                        <a:ea typeface="Meiryo UI" panose="020B0604030504040204" pitchFamily="50" charset="-128"/>
                        <a:cs typeface="+mn-cs"/>
                      </a:endParaRPr>
                    </a:p>
                    <a:p>
                      <a:pPr marL="0" indent="320675">
                        <a:lnSpc>
                          <a:spcPts val="1400"/>
                        </a:lnSpc>
                      </a:pPr>
                      <a:r>
                        <a:rPr kumimoji="1" lang="ja-JP" altLang="ja-JP" sz="1000" u="none" strike="noStrike" kern="1200" dirty="0">
                          <a:solidFill>
                            <a:schemeClr val="tx1"/>
                          </a:solidFill>
                          <a:effectLst/>
                          <a:latin typeface="Meiryo UI" panose="020B0604030504040204" pitchFamily="50" charset="-128"/>
                          <a:ea typeface="Meiryo UI" panose="020B0604030504040204" pitchFamily="50" charset="-128"/>
                          <a:cs typeface="+mn-cs"/>
                        </a:rPr>
                        <a:t>工事施行認可</a:t>
                      </a:r>
                      <a:r>
                        <a:rPr kumimoji="1" lang="ja-JP" altLang="en-US" sz="1000" u="none" strike="noStrike" kern="1200" dirty="0">
                          <a:solidFill>
                            <a:schemeClr val="tx1"/>
                          </a:solidFill>
                          <a:effectLst/>
                          <a:latin typeface="Meiryo UI" panose="020B0604030504040204" pitchFamily="50" charset="-128"/>
                          <a:ea typeface="Meiryo UI" panose="020B0604030504040204" pitchFamily="50" charset="-128"/>
                          <a:cs typeface="+mn-cs"/>
                        </a:rPr>
                        <a:t>、延伸工事着手</a:t>
                      </a:r>
                      <a:endParaRPr kumimoji="1" lang="ja-JP" altLang="ja-JP" sz="1000" u="none" strike="noStrike" kern="1200" dirty="0">
                        <a:solidFill>
                          <a:schemeClr val="tx1"/>
                        </a:solidFill>
                        <a:effectLst/>
                        <a:latin typeface="Meiryo UI" panose="020B0604030504040204" pitchFamily="50" charset="-128"/>
                        <a:ea typeface="Meiryo UI" panose="020B0604030504040204" pitchFamily="50" charset="-128"/>
                        <a:cs typeface="+mn-cs"/>
                      </a:endParaRPr>
                    </a:p>
                    <a:p>
                      <a:pPr>
                        <a:lnSpc>
                          <a:spcPts val="1400"/>
                        </a:lnSpc>
                      </a:pPr>
                      <a:r>
                        <a:rPr kumimoji="1" lang="ja-JP" altLang="ja-JP" sz="1000" u="none"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000" u="none" kern="1200" dirty="0">
                          <a:solidFill>
                            <a:schemeClr val="tx1"/>
                          </a:solidFill>
                          <a:effectLst/>
                          <a:latin typeface="Meiryo UI" panose="020B0604030504040204" pitchFamily="50" charset="-128"/>
                          <a:ea typeface="Meiryo UI" panose="020B0604030504040204" pitchFamily="50" charset="-128"/>
                          <a:cs typeface="+mn-cs"/>
                        </a:rPr>
                        <a:t>・令和</a:t>
                      </a:r>
                      <a:r>
                        <a:rPr kumimoji="1" lang="en-US" altLang="ja-JP" sz="1000" u="none" kern="1200" dirty="0">
                          <a:solidFill>
                            <a:schemeClr val="tx1"/>
                          </a:solidFill>
                          <a:effectLst/>
                          <a:latin typeface="Meiryo UI" panose="020B0604030504040204" pitchFamily="50" charset="-128"/>
                          <a:ea typeface="Meiryo UI" panose="020B0604030504040204" pitchFamily="50" charset="-128"/>
                          <a:cs typeface="+mn-cs"/>
                        </a:rPr>
                        <a:t>11</a:t>
                      </a:r>
                      <a:r>
                        <a:rPr kumimoji="1" lang="ja-JP" altLang="ja-JP" sz="1000" u="none" kern="1200" dirty="0">
                          <a:solidFill>
                            <a:schemeClr val="tx1"/>
                          </a:solidFill>
                          <a:effectLst/>
                          <a:latin typeface="Meiryo UI" panose="020B0604030504040204" pitchFamily="50" charset="-128"/>
                          <a:ea typeface="Meiryo UI" panose="020B0604030504040204" pitchFamily="50" charset="-128"/>
                          <a:cs typeface="+mn-cs"/>
                        </a:rPr>
                        <a:t>年</a:t>
                      </a:r>
                      <a:endParaRPr kumimoji="1" lang="en-US" altLang="ja-JP" sz="1000" u="none" strike="dblStrike" kern="1200" baseline="0" dirty="0">
                        <a:solidFill>
                          <a:srgbClr val="FF0000"/>
                        </a:solidFill>
                        <a:effectLst/>
                        <a:latin typeface="Meiryo UI" panose="020B0604030504040204" pitchFamily="50" charset="-128"/>
                        <a:ea typeface="Meiryo UI" panose="020B0604030504040204" pitchFamily="50" charset="-128"/>
                        <a:cs typeface="+mn-cs"/>
                      </a:endParaRPr>
                    </a:p>
                    <a:p>
                      <a:pPr marL="304800" indent="15875">
                        <a:lnSpc>
                          <a:spcPts val="1400"/>
                        </a:lnSpc>
                      </a:pPr>
                      <a:r>
                        <a:rPr kumimoji="1" lang="ja-JP" altLang="ja-JP" sz="1000" u="none" kern="1200" dirty="0">
                          <a:solidFill>
                            <a:schemeClr val="tx1"/>
                          </a:solidFill>
                          <a:effectLst/>
                          <a:latin typeface="Meiryo UI" panose="020B0604030504040204" pitchFamily="50" charset="-128"/>
                          <a:ea typeface="Meiryo UI" panose="020B0604030504040204" pitchFamily="50" charset="-128"/>
                          <a:cs typeface="+mn-cs"/>
                        </a:rPr>
                        <a:t>開業</a:t>
                      </a:r>
                      <a:r>
                        <a:rPr kumimoji="1" lang="ja-JP" altLang="en-US" sz="1000" u="none" strike="noStrike" kern="1200" dirty="0">
                          <a:solidFill>
                            <a:schemeClr val="tx1"/>
                          </a:solidFill>
                          <a:effectLst/>
                          <a:latin typeface="Meiryo UI" panose="020B0604030504040204" pitchFamily="50" charset="-128"/>
                          <a:ea typeface="Meiryo UI" panose="020B0604030504040204" pitchFamily="50" charset="-128"/>
                          <a:cs typeface="+mn-cs"/>
                        </a:rPr>
                        <a:t>目標</a:t>
                      </a:r>
                      <a:endParaRPr kumimoji="1" lang="ja-JP" altLang="ja-JP" sz="1000" u="none" strike="noStrike" kern="1200" dirty="0">
                        <a:solidFill>
                          <a:schemeClr val="tx1"/>
                        </a:solidFill>
                        <a:effectLst/>
                        <a:latin typeface="Meiryo UI" panose="020B0604030504040204" pitchFamily="50" charset="-128"/>
                        <a:ea typeface="Meiryo UI" panose="020B0604030504040204" pitchFamily="50" charset="-128"/>
                        <a:cs typeface="+mn-cs"/>
                      </a:endParaRPr>
                    </a:p>
                    <a:p>
                      <a:pPr marL="401320" indent="-401320" algn="just">
                        <a:lnSpc>
                          <a:spcPts val="1400"/>
                        </a:lnSpc>
                        <a:spcAft>
                          <a:spcPts val="0"/>
                        </a:spcAft>
                      </a:pP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98438" marR="0" lvl="0" indent="-198438" algn="just" defTabSz="914400" rtl="0" eaLnBrk="1" fontAlgn="auto" latinLnBrk="0" hangingPunct="1">
                        <a:lnSpc>
                          <a:spcPts val="1400"/>
                        </a:lnSpc>
                        <a:spcBef>
                          <a:spcPts val="0"/>
                        </a:spcBef>
                        <a:spcAft>
                          <a:spcPts val="0"/>
                        </a:spcAft>
                        <a:buClrTx/>
                        <a:buSzTx/>
                        <a:buFontTx/>
                        <a:buNone/>
                        <a:tabLst/>
                        <a:defRPr/>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○開業から</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年が経過し、施設・設備が老朽化</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marR="0" lvl="0" indent="-401320" algn="just" defTabSz="914400" rtl="0" eaLnBrk="1" fontAlgn="auto" latinLnBrk="0" hangingPunct="1">
                        <a:lnSpc>
                          <a:spcPts val="1400"/>
                        </a:lnSpc>
                        <a:spcBef>
                          <a:spcPts val="0"/>
                        </a:spcBef>
                        <a:spcAft>
                          <a:spcPts val="0"/>
                        </a:spcAft>
                        <a:buClrTx/>
                        <a:buSzTx/>
                        <a:buFontTx/>
                        <a:buNone/>
                        <a:tabLst/>
                        <a:defRPr/>
                      </a:pP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2725" marR="0" lvl="0" indent="-212725" algn="just" defTabSz="914400" rtl="0" eaLnBrk="1" fontAlgn="auto" latinLnBrk="0" hangingPunct="1">
                        <a:lnSpc>
                          <a:spcPts val="1400"/>
                        </a:lnSpc>
                        <a:spcBef>
                          <a:spcPts val="0"/>
                        </a:spcBef>
                        <a:spcAft>
                          <a:spcPts val="0"/>
                        </a:spcAft>
                        <a:buClrTx/>
                        <a:buSzTx/>
                        <a:buFontTx/>
                        <a:buNone/>
                        <a:tabLst/>
                        <a:defRPr/>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○大阪府北部地震大阪モノレール被災検証委員会における検証結果を踏まえた計画的な設備投資・修繕の実施や、沿線開発等による利用客の増加等を踏まえ、中期経営計画を策定</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marR="0" lvl="0" indent="-401320" algn="just" defTabSz="914400" rtl="0" eaLnBrk="1" fontAlgn="auto" latinLnBrk="0" hangingPunct="1">
                        <a:lnSpc>
                          <a:spcPts val="1400"/>
                        </a:lnSpc>
                        <a:spcBef>
                          <a:spcPts val="0"/>
                        </a:spcBef>
                        <a:spcAft>
                          <a:spcPts val="0"/>
                        </a:spcAft>
                        <a:buClrTx/>
                        <a:buSzTx/>
                        <a:buFontTx/>
                        <a:buNone/>
                        <a:tabLst/>
                        <a:defRPr/>
                      </a:pP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20663" marR="0" lvl="0" indent="-220663" algn="just" defTabSz="914400" rtl="0" eaLnBrk="1" fontAlgn="auto" latinLnBrk="0" hangingPunct="1">
                        <a:lnSpc>
                          <a:spcPts val="1400"/>
                        </a:lnSpc>
                        <a:spcBef>
                          <a:spcPts val="0"/>
                        </a:spcBef>
                        <a:spcAft>
                          <a:spcPts val="0"/>
                        </a:spcAft>
                        <a:buClrTx/>
                        <a:buSzTx/>
                        <a:buFontTx/>
                        <a:buNone/>
                        <a:tabLst/>
                        <a:defRPr/>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○車庫用地については、令和</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月に大阪府から購入</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400"/>
                        </a:lnSpc>
                        <a:spcAft>
                          <a:spcPts val="0"/>
                        </a:spcAft>
                      </a:pPr>
                      <a:endPar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400"/>
                        </a:lnSpc>
                        <a:spcAft>
                          <a:spcPts val="0"/>
                        </a:spcAft>
                      </a:pPr>
                      <a:r>
                        <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課　題</a:t>
                      </a:r>
                      <a:r>
                        <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122238" indent="-122238" algn="just">
                        <a:lnSpc>
                          <a:spcPts val="1400"/>
                        </a:lnSpc>
                        <a:spcAft>
                          <a:spcPts val="0"/>
                        </a:spcAft>
                      </a:pPr>
                      <a:r>
                        <a:rPr lang="ja-JP" altLang="en-US" sz="1000" u="none"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○延伸事業の着実な推進</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22238" indent="-122238" algn="just">
                        <a:lnSpc>
                          <a:spcPts val="1400"/>
                        </a:lnSpc>
                        <a:spcAft>
                          <a:spcPts val="0"/>
                        </a:spcAft>
                      </a:pPr>
                      <a:r>
                        <a:rPr lang="ja-JP" altLang="en-US" sz="1000" u="none"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○収益確保を図るための需要拡大及び経 　</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22238" indent="-122238" algn="just">
                        <a:lnSpc>
                          <a:spcPts val="14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費削減等の取組みの実施</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66700" indent="-266700" algn="just">
                        <a:lnSpc>
                          <a:spcPts val="1500"/>
                        </a:lnSpc>
                        <a:spcAft>
                          <a:spcPts val="0"/>
                        </a:spcAft>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○存続</a:t>
                      </a:r>
                      <a:endPar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6525" indent="-136525"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コロナ禍による影響を踏まえつつ、</a:t>
                      </a: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中期経営計画</a:t>
                      </a:r>
                      <a:r>
                        <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に基づき、引き続き「安全・安定輸送の確保」を第一に、安定した需要確保、経営基盤の強化に努める</a:t>
                      </a:r>
                    </a:p>
                    <a:p>
                      <a:pPr marL="160338" marR="0" lvl="0" indent="-160338" algn="just" defTabSz="914400" rtl="0" eaLnBrk="1" fontAlgn="auto" latinLnBrk="0" hangingPunct="1">
                        <a:lnSpc>
                          <a:spcPts val="1500"/>
                        </a:lnSpc>
                        <a:spcBef>
                          <a:spcPts val="0"/>
                        </a:spcBef>
                        <a:spcAft>
                          <a:spcPts val="0"/>
                        </a:spcAft>
                        <a:buClrTx/>
                        <a:buSzTx/>
                        <a:buFontTx/>
                        <a:buNone/>
                        <a:tabLst/>
                        <a:defRPr/>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a:t>
                      </a:r>
                      <a:r>
                        <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年の延伸区間開業に向け、府と緊密に連携して事業を進める</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正方形/長方形 5"/>
          <p:cNvSpPr/>
          <p:nvPr/>
        </p:nvSpPr>
        <p:spPr>
          <a:xfrm>
            <a:off x="26495" y="44333"/>
            <a:ext cx="8136904"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 name="直線コネクタ 6"/>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8455771" y="6516629"/>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69</a:t>
            </a:r>
            <a:endParaRPr lang="ja-JP" altLang="en-US" dirty="0">
              <a:solidFill>
                <a:schemeClr val="tx1"/>
              </a:solidFill>
            </a:endParaRPr>
          </a:p>
        </p:txBody>
      </p:sp>
    </p:spTree>
    <p:extLst>
      <p:ext uri="{BB962C8B-B14F-4D97-AF65-F5344CB8AC3E}">
        <p14:creationId xmlns:p14="http://schemas.microsoft.com/office/powerpoint/2010/main" val="9997735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nvGraphicFramePr>
        <p:xfrm>
          <a:off x="230980" y="953725"/>
          <a:ext cx="8794800" cy="5409009"/>
        </p:xfrm>
        <a:graphic>
          <a:graphicData uri="http://schemas.openxmlformats.org/drawingml/2006/table">
            <a:tbl>
              <a:tblPr firstRow="1" firstCol="1" bandRow="1">
                <a:tableStyleId>{BC89EF96-8CEA-46FF-86C4-4CE0E7609802}</a:tableStyleId>
              </a:tblPr>
              <a:tblGrid>
                <a:gridCol w="1422000">
                  <a:extLst>
                    <a:ext uri="{9D8B030D-6E8A-4147-A177-3AD203B41FA5}">
                      <a16:colId xmlns:a16="http://schemas.microsoft.com/office/drawing/2014/main" val="20000"/>
                    </a:ext>
                  </a:extLst>
                </a:gridCol>
                <a:gridCol w="2509200">
                  <a:extLst>
                    <a:ext uri="{9D8B030D-6E8A-4147-A177-3AD203B41FA5}">
                      <a16:colId xmlns:a16="http://schemas.microsoft.com/office/drawing/2014/main" val="20001"/>
                    </a:ext>
                  </a:extLst>
                </a:gridCol>
                <a:gridCol w="2435045">
                  <a:extLst>
                    <a:ext uri="{9D8B030D-6E8A-4147-A177-3AD203B41FA5}">
                      <a16:colId xmlns:a16="http://schemas.microsoft.com/office/drawing/2014/main" val="20002"/>
                    </a:ext>
                  </a:extLst>
                </a:gridCol>
                <a:gridCol w="2428555">
                  <a:extLst>
                    <a:ext uri="{9D8B030D-6E8A-4147-A177-3AD203B41FA5}">
                      <a16:colId xmlns:a16="http://schemas.microsoft.com/office/drawing/2014/main" val="20003"/>
                    </a:ext>
                  </a:extLst>
                </a:gridCol>
              </a:tblGrid>
              <a:tr h="204346">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5204663">
                <a:tc>
                  <a:txBody>
                    <a:bodyPr/>
                    <a:lstStyle/>
                    <a:p>
                      <a:pPr algn="just">
                        <a:spcAft>
                          <a:spcPts val="0"/>
                        </a:spcAft>
                      </a:pP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大阪府土地開発公社</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33400" marR="0" lvl="0" indent="-533400" algn="just" defTabSz="914400" rtl="0" eaLnBrk="1" fontAlgn="auto" latinLnBrk="0" hangingPunct="1">
                        <a:lnSpc>
                          <a:spcPts val="1500"/>
                        </a:lnSpc>
                        <a:spcBef>
                          <a:spcPts val="0"/>
                        </a:spcBef>
                        <a:spcAft>
                          <a:spcPts val="0"/>
                        </a:spcAft>
                        <a:buClrTx/>
                        <a:buSzTx/>
                        <a:buFontTx/>
                        <a:buNone/>
                        <a:tabLst/>
                        <a:defRPr/>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○存続</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・長期保有資産については、令和</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年度末に解消する見込みであり、今後も引き続き新規取得した用地の計画的な処分に努める</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府の用地取得規模が一定程度縮小する</a:t>
                      </a:r>
                      <a:r>
                        <a:rPr kumimoji="1" lang="en-US" altLang="ja-JP" sz="10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公社を活用せず府の用地取得体制のみで実施できる規模</a:t>
                      </a:r>
                      <a:r>
                        <a:rPr kumimoji="1" lang="en-US" altLang="ja-JP" sz="10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までは、公社を活用した用地取得体制を維持する</a:t>
                      </a:r>
                      <a:endParaRPr kumimoji="1" lang="en-US" altLang="ja-JP" sz="10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01320" indent="-401320" algn="just">
                        <a:lnSpc>
                          <a:spcPts val="1500"/>
                        </a:lnSpc>
                        <a:spcAft>
                          <a:spcPts val="0"/>
                        </a:spcAft>
                      </a:pPr>
                      <a:r>
                        <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r>
                        <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220663" indent="-220663"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○平成</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年度、府が「長期保有資産解消計画」を策定</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82575" indent="-282575" algn="just">
                        <a:lnSpc>
                          <a:spcPts val="1500"/>
                        </a:lnSpc>
                        <a:spcAft>
                          <a:spcPts val="0"/>
                        </a:spcAft>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629</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億円</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計画策定時</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の長期保有資産を令和</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年度までに解消</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06375" indent="-206375" algn="just">
                        <a:lnSpc>
                          <a:spcPts val="1500"/>
                        </a:lnSpc>
                        <a:spcAft>
                          <a:spcPts val="0"/>
                        </a:spcAft>
                      </a:pPr>
                      <a:r>
                        <a:rPr lang="ja-JP" altLang="en-US" sz="10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○計画に基づき長期保有資産を縮減し、令和</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年度末に解消</a:t>
                      </a:r>
                    </a:p>
                    <a:p>
                      <a:pPr marL="401320" indent="-401320" algn="just">
                        <a:lnSpc>
                          <a:spcPts val="1500"/>
                        </a:lnSpc>
                        <a:spcAft>
                          <a:spcPts val="0"/>
                        </a:spcAft>
                      </a:pPr>
                      <a:endPar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06375" indent="-206375"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○平成</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月に、公社のあり方について、府の用地取得規模が一定程度縮小する</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公社を活用せず府の用地取得体制のみで実施できる規模</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までは、公社を活用した用地取得体制を維持することとし、大阪府都市整備中期計画</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年度～令和</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が策定された段階で、事業量に対応した公社の組織規模及び存続期間を判断することとした</a:t>
                      </a:r>
                    </a:p>
                    <a:p>
                      <a:pPr marL="401320" indent="-401320" algn="just">
                        <a:lnSpc>
                          <a:spcPts val="1500"/>
                        </a:lnSpc>
                        <a:spcAft>
                          <a:spcPts val="0"/>
                        </a:spcAft>
                      </a:pPr>
                      <a:endPar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2725" indent="-212725"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○大阪府都市整備中期計画において、その期間中、現在の組織規模が必要となる事業量を確認した</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533400" indent="-533400" algn="just">
                        <a:lnSpc>
                          <a:spcPts val="1500"/>
                        </a:lnSpc>
                        <a:spcAft>
                          <a:spcPts val="0"/>
                        </a:spcAft>
                      </a:pP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33400" marR="0" lvl="0" indent="-533400" algn="just" defTabSz="914400" rtl="0" eaLnBrk="1" fontAlgn="auto" latinLnBrk="0" hangingPunct="1">
                        <a:lnSpc>
                          <a:spcPts val="1500"/>
                        </a:lnSpc>
                        <a:spcBef>
                          <a:spcPts val="0"/>
                        </a:spcBef>
                        <a:spcAft>
                          <a:spcPts val="0"/>
                        </a:spcAft>
                        <a:buClrTx/>
                        <a:buSzTx/>
                        <a:buFontTx/>
                        <a:buNone/>
                        <a:tabLst/>
                        <a:defRPr/>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○存続</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en-US" sz="100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・新規取得した用地の計画的な処分に努める</a:t>
                      </a:r>
                      <a:endParaRPr lang="en-US" altLang="ja-JP" sz="100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府の用地取得規模が一定程度縮小する</a:t>
                      </a:r>
                      <a:r>
                        <a:rPr kumimoji="1" lang="en-US" altLang="ja-JP" sz="10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公社を活用せず府の用地取得体制のみで実施できる規模</a:t>
                      </a:r>
                      <a:r>
                        <a:rPr kumimoji="1" lang="en-US" altLang="ja-JP" sz="10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までは、公社を活用した用地取得体制を維持する</a:t>
                      </a:r>
                      <a:endParaRPr kumimoji="1" lang="en-US" altLang="ja-JP" sz="10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66700" indent="-266700" algn="just">
                        <a:lnSpc>
                          <a:spcPts val="1500"/>
                        </a:lnSpc>
                        <a:spcAft>
                          <a:spcPts val="0"/>
                        </a:spcAft>
                      </a:pPr>
                      <a:endParaRPr kumimoji="1" lang="en-US" altLang="ja-JP" sz="10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正方形/長方形 5"/>
          <p:cNvSpPr/>
          <p:nvPr/>
        </p:nvSpPr>
        <p:spPr>
          <a:xfrm>
            <a:off x="26495" y="44333"/>
            <a:ext cx="8136904"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 name="直線コネクタ 6"/>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70</a:t>
            </a:r>
            <a:endParaRPr lang="ja-JP" altLang="en-US" dirty="0">
              <a:solidFill>
                <a:schemeClr val="tx1"/>
              </a:solidFill>
            </a:endParaRPr>
          </a:p>
        </p:txBody>
      </p:sp>
    </p:spTree>
    <p:extLst>
      <p:ext uri="{BB962C8B-B14F-4D97-AF65-F5344CB8AC3E}">
        <p14:creationId xmlns:p14="http://schemas.microsoft.com/office/powerpoint/2010/main" val="21198183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2843808" y="3429000"/>
          <a:ext cx="208280" cy="3657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kumimoji="1" lang="ja-JP" altLang="en-US" dirty="0"/>
                    </a:p>
                  </a:txBody>
                  <a:tcPr>
                    <a:lnL w="12700" cmpd="sng">
                      <a:noFill/>
                      <a:prstDash val="solid"/>
                    </a:lnL>
                    <a:lnR w="12700" cmpd="sng">
                      <a:noFill/>
                      <a:prstDash val="solid"/>
                    </a:lnR>
                    <a:lnT w="12700" cmpd="sng">
                      <a:noFill/>
                      <a:prstDash val="solid"/>
                    </a:lnT>
                    <a:lnB w="12700" cmpd="sng">
                      <a:noFill/>
                      <a:prstDash val="solid"/>
                    </a:lnB>
                  </a:tcPr>
                </a:tc>
                <a:extLst>
                  <a:ext uri="{0D108BD9-81ED-4DB2-BD59-A6C34878D82A}">
                    <a16:rowId xmlns:a16="http://schemas.microsoft.com/office/drawing/2014/main" val="10000"/>
                  </a:ext>
                </a:extLst>
              </a:tr>
            </a:tbl>
          </a:graphicData>
        </a:graphic>
      </p:graphicFrame>
      <p:graphicFrame>
        <p:nvGraphicFramePr>
          <p:cNvPr id="9" name="表 8"/>
          <p:cNvGraphicFramePr>
            <a:graphicFrameLocks noGrp="1"/>
          </p:cNvGraphicFramePr>
          <p:nvPr/>
        </p:nvGraphicFramePr>
        <p:xfrm>
          <a:off x="230981" y="908720"/>
          <a:ext cx="8794800" cy="3944706"/>
        </p:xfrm>
        <a:graphic>
          <a:graphicData uri="http://schemas.openxmlformats.org/drawingml/2006/table">
            <a:tbl>
              <a:tblPr firstRow="1" firstCol="1" bandRow="1">
                <a:tableStyleId>{BC89EF96-8CEA-46FF-86C4-4CE0E7609802}</a:tableStyleId>
              </a:tblPr>
              <a:tblGrid>
                <a:gridCol w="1422000">
                  <a:extLst>
                    <a:ext uri="{9D8B030D-6E8A-4147-A177-3AD203B41FA5}">
                      <a16:colId xmlns:a16="http://schemas.microsoft.com/office/drawing/2014/main" val="20000"/>
                    </a:ext>
                  </a:extLst>
                </a:gridCol>
                <a:gridCol w="2509200">
                  <a:extLst>
                    <a:ext uri="{9D8B030D-6E8A-4147-A177-3AD203B41FA5}">
                      <a16:colId xmlns:a16="http://schemas.microsoft.com/office/drawing/2014/main" val="20001"/>
                    </a:ext>
                  </a:extLst>
                </a:gridCol>
                <a:gridCol w="2386800">
                  <a:extLst>
                    <a:ext uri="{9D8B030D-6E8A-4147-A177-3AD203B41FA5}">
                      <a16:colId xmlns:a16="http://schemas.microsoft.com/office/drawing/2014/main" val="20002"/>
                    </a:ext>
                  </a:extLst>
                </a:gridCol>
                <a:gridCol w="2476800">
                  <a:extLst>
                    <a:ext uri="{9D8B030D-6E8A-4147-A177-3AD203B41FA5}">
                      <a16:colId xmlns:a16="http://schemas.microsoft.com/office/drawing/2014/main" val="20003"/>
                    </a:ext>
                  </a:extLst>
                </a:gridCol>
              </a:tblGrid>
              <a:tr h="216260">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年度大阪府行政経営の取組みでの方向性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72844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（公財）大阪府文化財センター</a:t>
                      </a:r>
                      <a:endParaRPr kumimoji="1" 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217" marR="5221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・引き続き、</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地独</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大阪市博物館機構への合流について、</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大阪市と</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協議を進める</a:t>
                      </a:r>
                    </a:p>
                  </a:txBody>
                  <a:tcPr marL="52217" marR="5221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r>
                        <a:rPr kumimoji="1" lang="ja-JP" alt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日、大阪市が</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地独</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阪市博物館機構</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大阪歴史博物館・東洋　</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陶磁美術館・市立美術館・自然史博物</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館・市立科学館の</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館</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を設立</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pPr>
                      <a:endPar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○府立弥生文化博物館、府立近</a:t>
                      </a:r>
                      <a:r>
                        <a:rPr kumimoji="1" lang="ja-JP" altLang="en-US" sz="1000" b="0" i="0" u="none" strike="noStrike" cap="none" spc="0" normalizeH="0" baseline="0" dirty="0" err="1">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つ</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飛鳥  </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博物館及び日本民家集落博物館の</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独</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大阪市博物館機構への合流について、</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府と大阪市が協議中</a:t>
                      </a:r>
                      <a:endPar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217" marR="5221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14300" marR="0" lvl="0" indent="-11430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・引き続き、府立博物館等の</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地独</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大阪市博物館機構への合流について、大阪市等と協議を進める</a:t>
                      </a:r>
                    </a:p>
                  </a:txBody>
                  <a:tcPr marL="52217" marR="5221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正方形/長方形 6"/>
          <p:cNvSpPr/>
          <p:nvPr/>
        </p:nvSpPr>
        <p:spPr>
          <a:xfrm>
            <a:off x="26495" y="44333"/>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 name="直線コネクタ 7"/>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71</a:t>
            </a:r>
            <a:endParaRPr lang="ja-JP" altLang="en-US" dirty="0">
              <a:solidFill>
                <a:schemeClr val="tx1"/>
              </a:solidFill>
            </a:endParaRPr>
          </a:p>
        </p:txBody>
      </p:sp>
    </p:spTree>
    <p:extLst>
      <p:ext uri="{BB962C8B-B14F-4D97-AF65-F5344CB8AC3E}">
        <p14:creationId xmlns:p14="http://schemas.microsoft.com/office/powerpoint/2010/main" val="35013213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2843808" y="3429000"/>
          <a:ext cx="208280" cy="3657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kumimoji="1" lang="ja-JP" altLang="en-US" dirty="0"/>
                    </a:p>
                  </a:txBody>
                  <a:tcPr>
                    <a:lnL w="12700" cmpd="sng">
                      <a:noFill/>
                      <a:prstDash val="solid"/>
                    </a:lnL>
                    <a:lnR w="12700" cmpd="sng">
                      <a:noFill/>
                      <a:prstDash val="solid"/>
                    </a:lnR>
                    <a:lnT w="12700" cmpd="sng">
                      <a:noFill/>
                      <a:prstDash val="solid"/>
                    </a:lnT>
                    <a:lnB w="12700" cmpd="sng">
                      <a:noFill/>
                      <a:prstDash val="solid"/>
                    </a:lnB>
                  </a:tcPr>
                </a:tc>
                <a:extLst>
                  <a:ext uri="{0D108BD9-81ED-4DB2-BD59-A6C34878D82A}">
                    <a16:rowId xmlns:a16="http://schemas.microsoft.com/office/drawing/2014/main" val="10000"/>
                  </a:ext>
                </a:extLst>
              </a:tr>
            </a:tbl>
          </a:graphicData>
        </a:graphic>
      </p:graphicFrame>
      <p:graphicFrame>
        <p:nvGraphicFramePr>
          <p:cNvPr id="9" name="表 8"/>
          <p:cNvGraphicFramePr>
            <a:graphicFrameLocks noGrp="1"/>
          </p:cNvGraphicFramePr>
          <p:nvPr/>
        </p:nvGraphicFramePr>
        <p:xfrm>
          <a:off x="296525" y="1126188"/>
          <a:ext cx="8685966" cy="4068609"/>
        </p:xfrm>
        <a:graphic>
          <a:graphicData uri="http://schemas.openxmlformats.org/drawingml/2006/table">
            <a:tbl>
              <a:tblPr firstRow="1" firstCol="1" bandRow="1">
                <a:tableStyleId>{BC89EF96-8CEA-46FF-86C4-4CE0E7609802}</a:tableStyleId>
              </a:tblPr>
              <a:tblGrid>
                <a:gridCol w="1890211">
                  <a:extLst>
                    <a:ext uri="{9D8B030D-6E8A-4147-A177-3AD203B41FA5}">
                      <a16:colId xmlns:a16="http://schemas.microsoft.com/office/drawing/2014/main" val="20000"/>
                    </a:ext>
                  </a:extLst>
                </a:gridCol>
                <a:gridCol w="1800199">
                  <a:extLst>
                    <a:ext uri="{9D8B030D-6E8A-4147-A177-3AD203B41FA5}">
                      <a16:colId xmlns:a16="http://schemas.microsoft.com/office/drawing/2014/main" val="20001"/>
                    </a:ext>
                  </a:extLst>
                </a:gridCol>
                <a:gridCol w="2430270">
                  <a:extLst>
                    <a:ext uri="{9D8B030D-6E8A-4147-A177-3AD203B41FA5}">
                      <a16:colId xmlns:a16="http://schemas.microsoft.com/office/drawing/2014/main" val="20005"/>
                    </a:ext>
                  </a:extLst>
                </a:gridCol>
                <a:gridCol w="2565286">
                  <a:extLst>
                    <a:ext uri="{9D8B030D-6E8A-4147-A177-3AD203B41FA5}">
                      <a16:colId xmlns:a16="http://schemas.microsoft.com/office/drawing/2014/main" val="3039365058"/>
                    </a:ext>
                  </a:extLst>
                </a:gridCol>
              </a:tblGrid>
              <a:tr h="412602">
                <a:tc>
                  <a:txBody>
                    <a:bodyPr/>
                    <a:lstStyle/>
                    <a:p>
                      <a:pPr algn="ctr">
                        <a:spcAft>
                          <a:spcPts val="0"/>
                        </a:spcAft>
                      </a:pPr>
                      <a:r>
                        <a:rPr lang="ja-JP" sz="1100" b="1" kern="10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endParaRPr lang="ja-JP" sz="11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indent="0" algn="ctr" defTabSz="914400" rtl="0" eaLnBrk="1" fontAlgn="auto" latinLnBrk="0" hangingPunct="1">
                        <a:lnSpc>
                          <a:spcPts val="1500"/>
                        </a:lnSpc>
                        <a:spcBef>
                          <a:spcPts val="0"/>
                        </a:spcBef>
                        <a:spcAft>
                          <a:spcPts val="0"/>
                        </a:spcAft>
                        <a:buClrTx/>
                        <a:buSzTx/>
                        <a:buFontTx/>
                        <a:buNone/>
                        <a:tabLst/>
                        <a:defRPr/>
                      </a:pPr>
                      <a:r>
                        <a:rPr kumimoji="1" lang="ja-JP" altLang="en-US" sz="1100" b="1" kern="100" spc="-5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今後の方向性</a:t>
                      </a:r>
                      <a:endParaRPr kumimoji="1" lang="en-US" altLang="ja-JP" sz="1100" b="1" kern="100" spc="-5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年度の取組み状況</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452268">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地独</a:t>
                      </a:r>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大阪府立病院機構</a:t>
                      </a:r>
                      <a:endPar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府立病院機構、</a:t>
                      </a: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市民病院機構の法人統合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lvl="0" indent="-95250" algn="just" defTabSz="914400" rtl="0" eaLnBrk="1" fontAlgn="base" latinLnBrk="0" hangingPunct="1">
                        <a:lnSpc>
                          <a:spcPts val="14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市及び府・市法人と連携を図り、法人統合に向けて引き続き検討を行った。</a:t>
                      </a:r>
                      <a:endPar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lvl="0" indent="-95250" algn="just" defTabSz="914400" rtl="0" eaLnBrk="1" fontAlgn="base" latinLnBrk="0" hangingPunct="1">
                        <a:lnSpc>
                          <a:spcPts val="14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引き続き、市及び府・市法人と連携を図り、法人統合に向けて検討を進める。</a:t>
                      </a:r>
                      <a:endPar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203739">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文化施設（対象施設）</a:t>
                      </a:r>
                    </a:p>
                    <a:p>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府：弥生文化博物館、</a:t>
                      </a:r>
                      <a:endPar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a:t>
                      </a:r>
                      <a:r>
                        <a:rPr kumimoji="1" lang="ja-JP" altLang="en-US" sz="1100" b="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つ</a:t>
                      </a:r>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飛鳥博物館、</a:t>
                      </a:r>
                    </a:p>
                    <a:p>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日本民家集落博物館</a:t>
                      </a:r>
                    </a:p>
                    <a:p>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市：大阪歴史博物館、</a:t>
                      </a:r>
                      <a:endPar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東洋陶磁美術館、</a:t>
                      </a:r>
                    </a:p>
                    <a:p>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自然史博物館、</a:t>
                      </a:r>
                      <a:endPar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美術館、科学館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市が設立した地方独立行政法人に府施設を合流し、府市の文化施設</a:t>
                      </a: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施設（博物館等）を一体運営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lvl="0" indent="-95250" algn="l" defTabSz="914400" rtl="0" eaLnBrk="1" fontAlgn="base" latinLnBrk="0" hangingPunct="1">
                        <a:lnSpc>
                          <a:spcPts val="1400"/>
                        </a:lnSpc>
                        <a:spcBef>
                          <a:spcPct val="0"/>
                        </a:spcBef>
                        <a:spcAft>
                          <a:spcPct val="0"/>
                        </a:spcAft>
                        <a:buClrTx/>
                        <a:buSzTx/>
                        <a:buFontTx/>
                        <a:buNone/>
                        <a:tabLst/>
                        <a:defRPr/>
                      </a:pP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地独</a:t>
                      </a:r>
                      <a:r>
                        <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大阪市博物館機構への合流について、大阪市等と協議を行った。</a:t>
                      </a: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引き続き、</a:t>
                      </a:r>
                      <a:r>
                        <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地独</a:t>
                      </a:r>
                      <a:r>
                        <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大阪市博物館機構への</a:t>
                      </a:r>
                      <a:endPar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合流について、大阪市等と協議を進める。</a:t>
                      </a: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cxnSp>
        <p:nvCxnSpPr>
          <p:cNvPr id="8" name="直線コネクタ 7"/>
          <p:cNvCxnSpPr/>
          <p:nvPr/>
        </p:nvCxnSpPr>
        <p:spPr>
          <a:xfrm>
            <a:off x="179512"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251520" y="98630"/>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Ⅲ</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出資法人等の改革</a:t>
            </a:r>
          </a:p>
        </p:txBody>
      </p:sp>
      <p:sp>
        <p:nvSpPr>
          <p:cNvPr id="12" name="正方形/長方形 4"/>
          <p:cNvSpPr>
            <a:spLocks noChangeArrowheads="1"/>
          </p:cNvSpPr>
          <p:nvPr/>
        </p:nvSpPr>
        <p:spPr bwMode="auto">
          <a:xfrm>
            <a:off x="251520" y="785282"/>
            <a:ext cx="21675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地方独立行政法人</a:t>
            </a: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72</a:t>
            </a:r>
            <a:endParaRPr lang="ja-JP" altLang="en-US" dirty="0">
              <a:solidFill>
                <a:schemeClr val="tx1"/>
              </a:solidFill>
            </a:endParaRPr>
          </a:p>
        </p:txBody>
      </p:sp>
    </p:spTree>
    <p:extLst>
      <p:ext uri="{BB962C8B-B14F-4D97-AF65-F5344CB8AC3E}">
        <p14:creationId xmlns:p14="http://schemas.microsoft.com/office/powerpoint/2010/main" val="8442141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70511" y="127567"/>
            <a:ext cx="8136904" cy="369332"/>
          </a:xfrm>
          <a:prstGeom prst="rect">
            <a:avLst/>
          </a:prstGeom>
        </p:spPr>
        <p:txBody>
          <a:bodyPr wrap="square">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Ⅳ</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公の施設の改革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コネクタ 13"/>
          <p:cNvCxnSpPr/>
          <p:nvPr/>
        </p:nvCxnSpPr>
        <p:spPr>
          <a:xfrm>
            <a:off x="170511" y="503675"/>
            <a:ext cx="8784976" cy="0"/>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2" name="表 1"/>
          <p:cNvGraphicFramePr>
            <a:graphicFrameLocks noGrp="1"/>
          </p:cNvGraphicFramePr>
          <p:nvPr/>
        </p:nvGraphicFramePr>
        <p:xfrm>
          <a:off x="429988" y="936126"/>
          <a:ext cx="8284023" cy="4563104"/>
        </p:xfrm>
        <a:graphic>
          <a:graphicData uri="http://schemas.openxmlformats.org/drawingml/2006/table">
            <a:tbl>
              <a:tblPr firstRow="1" bandRow="1">
                <a:tableStyleId>{5940675A-B579-460E-94D1-54222C63F5DA}</a:tableStyleId>
              </a:tblPr>
              <a:tblGrid>
                <a:gridCol w="1621732">
                  <a:extLst>
                    <a:ext uri="{9D8B030D-6E8A-4147-A177-3AD203B41FA5}">
                      <a16:colId xmlns:a16="http://schemas.microsoft.com/office/drawing/2014/main" val="20000"/>
                    </a:ext>
                  </a:extLst>
                </a:gridCol>
                <a:gridCol w="1935215">
                  <a:extLst>
                    <a:ext uri="{9D8B030D-6E8A-4147-A177-3AD203B41FA5}">
                      <a16:colId xmlns:a16="http://schemas.microsoft.com/office/drawing/2014/main" val="20001"/>
                    </a:ext>
                  </a:extLst>
                </a:gridCol>
                <a:gridCol w="2295255">
                  <a:extLst>
                    <a:ext uri="{9D8B030D-6E8A-4147-A177-3AD203B41FA5}">
                      <a16:colId xmlns:a16="http://schemas.microsoft.com/office/drawing/2014/main" val="20002"/>
                    </a:ext>
                  </a:extLst>
                </a:gridCol>
                <a:gridCol w="2431821">
                  <a:extLst>
                    <a:ext uri="{9D8B030D-6E8A-4147-A177-3AD203B41FA5}">
                      <a16:colId xmlns:a16="http://schemas.microsoft.com/office/drawing/2014/main" val="20003"/>
                    </a:ext>
                  </a:extLst>
                </a:gridCol>
              </a:tblGrid>
              <a:tr h="41317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施設名</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施設概要</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年度の取組み状況</a:t>
                      </a:r>
                      <a:endPar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083287">
                <a:tc>
                  <a:txBody>
                    <a:bodyPr/>
                    <a:lstStyle/>
                    <a:p>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青少年海洋センター</a:t>
                      </a:r>
                      <a:endPar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noFill/>
                  </a:tcPr>
                </a:tc>
                <a:tc rowSpan="2">
                  <a:txBody>
                    <a:bodyPr/>
                    <a:lstStyle/>
                    <a:p>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青少年に自然と親しむ健康で文化的なレクリエーション活動の場を提供し、もって青少年の健全な育成を図る。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r>
                        <a:rPr lang="ja-JP" altLang="en-US"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施設の老朽化や利用形態の変化等を踏まえた施設の管理運営方法を検討するため、令和</a:t>
                      </a:r>
                      <a:r>
                        <a:rPr lang="en-US" altLang="ja-JP"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年度に行った</a:t>
                      </a:r>
                      <a:r>
                        <a:rPr lang="en-US" altLang="ja-JP"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PFI</a:t>
                      </a:r>
                      <a:r>
                        <a:rPr lang="ja-JP" altLang="en-US"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事業の導入可能性調査を踏まえ、</a:t>
                      </a:r>
                      <a:r>
                        <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PFI</a:t>
                      </a: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の事業手法等について検討している。</a:t>
                      </a:r>
                      <a:endPar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引き続き、</a:t>
                      </a:r>
                      <a:r>
                        <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PFI</a:t>
                      </a: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の事業手法等について検討する。</a:t>
                      </a:r>
                      <a:endPar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その結果を踏まえ、</a:t>
                      </a:r>
                      <a:r>
                        <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PFI</a:t>
                      </a: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事業者の公募要件等の整理を行う。</a:t>
                      </a:r>
                      <a:endPar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6743389"/>
                  </a:ext>
                </a:extLst>
              </a:tr>
              <a:tr h="1297357">
                <a:tc>
                  <a:txBody>
                    <a:bodyPr/>
                    <a:lstStyle/>
                    <a:p>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青少年海洋センター</a:t>
                      </a:r>
                      <a:endPar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・ファミリー棟</a:t>
                      </a:r>
                      <a:endPar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年度からの指定管理者を令和</a:t>
                      </a:r>
                      <a:r>
                        <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年度に公募したが、選定には至らず、現在休館中である。</a:t>
                      </a:r>
                      <a:endPar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月からの開館をめざし、今年度再公募を行い、次期指定管理者を選定した。</a:t>
                      </a:r>
                      <a:endPar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次期指定期間中（令和</a:t>
                      </a:r>
                      <a:r>
                        <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年度）における管理運営の状況を踏まえながら、引き続き、施設のあり方について検討する。</a:t>
                      </a:r>
                      <a:endPar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5876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稲スポーツセンター</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ja-JP" altLang="en-US" sz="1100" u="non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障がい者のスポーツ及び文化・レクリエーションの活動を支援し、もって障がい者</a:t>
                      </a: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の社会参加の促進に資する。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年度の指定管理者選定に向け、利用環境の継続性と広域的拠点性の確保の観点から、障がい者交流促進センターとの連携状況等、現指定期間中（令和</a:t>
                      </a:r>
                      <a:r>
                        <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年度）における取組みについて、効果検証を行うとともに、今後の連携のあり方等について検討した。</a:t>
                      </a:r>
                      <a:endPar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年度に実施した検討結果を踏まえ、利用環境の継続性を保ちつつ、さらなる広域的拠点性の確保を図るため、公募要件を整理し、次期指定管理者を公募する。</a:t>
                      </a:r>
                      <a:endPar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u="none"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extLst>
                  <a:ext uri="{0D108BD9-81ED-4DB2-BD59-A6C34878D82A}">
                    <a16:rowId xmlns:a16="http://schemas.microsoft.com/office/drawing/2014/main" val="2614840993"/>
                  </a:ext>
                </a:extLst>
              </a:tr>
            </a:tbl>
          </a:graphicData>
        </a:graphic>
      </p:graphicFrame>
      <p:sp>
        <p:nvSpPr>
          <p:cNvPr id="3" name="テキスト ボックス 2"/>
          <p:cNvSpPr txBox="1"/>
          <p:nvPr/>
        </p:nvSpPr>
        <p:spPr>
          <a:xfrm>
            <a:off x="296525" y="575136"/>
            <a:ext cx="7290810" cy="307777"/>
          </a:xfrm>
          <a:prstGeom prst="rect">
            <a:avLst/>
          </a:prstGeom>
          <a:noFill/>
        </p:spPr>
        <p:txBody>
          <a:bodyPr wrap="square" rtlCol="0">
            <a:spAutoFit/>
          </a:bodyPr>
          <a:lstStyle/>
          <a:p>
            <a:r>
              <a:rPr kumimoji="1" lang="ja-JP" altLang="en-US" sz="1400" dirty="0">
                <a:solidFill>
                  <a:schemeClr val="tx1">
                    <a:lumMod val="95000"/>
                    <a:lumOff val="5000"/>
                  </a:schemeClr>
                </a:solidFill>
                <a:latin typeface="+mj-ea"/>
                <a:ea typeface="+mj-ea"/>
                <a:cs typeface="メイリオ" panose="020B0604030504040204" pitchFamily="50" charset="-128"/>
              </a:rPr>
              <a:t>「</a:t>
            </a:r>
            <a:r>
              <a:rPr lang="ja-JP" altLang="en-US" sz="1400" dirty="0">
                <a:solidFill>
                  <a:schemeClr val="tx1">
                    <a:lumMod val="95000"/>
                    <a:lumOff val="5000"/>
                  </a:schemeClr>
                </a:solidFill>
                <a:latin typeface="+mj-ea"/>
                <a:ea typeface="+mj-ea"/>
                <a:cs typeface="メイリオ" panose="020B0604030504040204" pitchFamily="50" charset="-128"/>
              </a:rPr>
              <a:t>令和</a:t>
            </a:r>
            <a:r>
              <a:rPr lang="en-US" altLang="ja-JP" sz="1400" dirty="0">
                <a:solidFill>
                  <a:schemeClr val="tx1">
                    <a:lumMod val="95000"/>
                    <a:lumOff val="5000"/>
                  </a:schemeClr>
                </a:solidFill>
                <a:latin typeface="+mj-ea"/>
                <a:ea typeface="+mj-ea"/>
                <a:cs typeface="メイリオ" panose="020B0604030504040204" pitchFamily="50" charset="-128"/>
              </a:rPr>
              <a:t>3</a:t>
            </a:r>
            <a:r>
              <a:rPr lang="ja-JP" altLang="en-US" sz="1400" dirty="0">
                <a:solidFill>
                  <a:schemeClr val="tx1">
                    <a:lumMod val="95000"/>
                    <a:lumOff val="5000"/>
                  </a:schemeClr>
                </a:solidFill>
                <a:latin typeface="+mj-ea"/>
                <a:ea typeface="+mj-ea"/>
                <a:cs typeface="メイリオ" panose="020B0604030504040204" pitchFamily="50" charset="-128"/>
              </a:rPr>
              <a:t>年度</a:t>
            </a:r>
            <a:r>
              <a:rPr kumimoji="1" lang="ja-JP" altLang="en-US" sz="1400" dirty="0">
                <a:solidFill>
                  <a:schemeClr val="tx1">
                    <a:lumMod val="95000"/>
                    <a:lumOff val="5000"/>
                  </a:schemeClr>
                </a:solidFill>
                <a:latin typeface="+mj-ea"/>
                <a:ea typeface="+mj-ea"/>
                <a:cs typeface="メイリオ" panose="020B0604030504040204" pitchFamily="50" charset="-128"/>
              </a:rPr>
              <a:t>大阪府行政経営の取組み」掲載項目の取組み状況及び令和</a:t>
            </a:r>
            <a:r>
              <a:rPr kumimoji="1" lang="en-US" altLang="ja-JP" sz="1400" dirty="0">
                <a:solidFill>
                  <a:schemeClr val="tx1">
                    <a:lumMod val="95000"/>
                    <a:lumOff val="5000"/>
                  </a:schemeClr>
                </a:solidFill>
                <a:latin typeface="+mj-ea"/>
                <a:ea typeface="+mj-ea"/>
                <a:cs typeface="メイリオ" panose="020B0604030504040204" pitchFamily="50" charset="-128"/>
              </a:rPr>
              <a:t>4</a:t>
            </a:r>
            <a:r>
              <a:rPr kumimoji="1" lang="ja-JP" altLang="en-US" sz="1400" dirty="0">
                <a:solidFill>
                  <a:schemeClr val="tx1">
                    <a:lumMod val="95000"/>
                    <a:lumOff val="5000"/>
                  </a:schemeClr>
                </a:solidFill>
                <a:latin typeface="+mj-ea"/>
                <a:ea typeface="+mj-ea"/>
                <a:cs typeface="メイリオ" panose="020B0604030504040204" pitchFamily="50" charset="-128"/>
              </a:rPr>
              <a:t>年度の取組み</a:t>
            </a:r>
          </a:p>
        </p:txBody>
      </p:sp>
      <p:sp>
        <p:nvSpPr>
          <p:cNvPr id="6" name="正方形/長方形 5">
            <a:extLst>
              <a:ext uri="{FF2B5EF4-FFF2-40B4-BE49-F238E27FC236}">
                <a16:creationId xmlns:a16="http://schemas.microsoft.com/office/drawing/2014/main" id="{E412E4DA-537F-46B5-9C3F-E7BCD2A7A5CD}"/>
              </a:ext>
            </a:extLst>
          </p:cNvPr>
          <p:cNvSpPr/>
          <p:nvPr/>
        </p:nvSpPr>
        <p:spPr>
          <a:xfrm>
            <a:off x="8416567"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73</a:t>
            </a:r>
            <a:endParaRPr lang="ja-JP" altLang="en-US" dirty="0">
              <a:solidFill>
                <a:prstClr val="black"/>
              </a:solidFill>
            </a:endParaRPr>
          </a:p>
        </p:txBody>
      </p:sp>
    </p:spTree>
    <p:extLst>
      <p:ext uri="{BB962C8B-B14F-4D97-AF65-F5344CB8AC3E}">
        <p14:creationId xmlns:p14="http://schemas.microsoft.com/office/powerpoint/2010/main" val="10915721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71891" y="148869"/>
            <a:ext cx="8136904" cy="369332"/>
          </a:xfrm>
          <a:prstGeom prst="rect">
            <a:avLst/>
          </a:prstGeom>
        </p:spPr>
        <p:txBody>
          <a:bodyPr wrap="square">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Ⅳ</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公の施設の改革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コネクタ 13"/>
          <p:cNvCxnSpPr/>
          <p:nvPr/>
        </p:nvCxnSpPr>
        <p:spPr>
          <a:xfrm>
            <a:off x="179512" y="503675"/>
            <a:ext cx="8784976" cy="0"/>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3" name="表 2"/>
          <p:cNvGraphicFramePr>
            <a:graphicFrameLocks noGrp="1"/>
          </p:cNvGraphicFramePr>
          <p:nvPr/>
        </p:nvGraphicFramePr>
        <p:xfrm>
          <a:off x="369022" y="743063"/>
          <a:ext cx="8431716" cy="5699816"/>
        </p:xfrm>
        <a:graphic>
          <a:graphicData uri="http://schemas.openxmlformats.org/drawingml/2006/table">
            <a:tbl>
              <a:tblPr firstRow="1" bandRow="1">
                <a:tableStyleId>{5940675A-B579-460E-94D1-54222C63F5DA}</a:tableStyleId>
              </a:tblPr>
              <a:tblGrid>
                <a:gridCol w="1772708">
                  <a:extLst>
                    <a:ext uri="{9D8B030D-6E8A-4147-A177-3AD203B41FA5}">
                      <a16:colId xmlns:a16="http://schemas.microsoft.com/office/drawing/2014/main" val="722862019"/>
                    </a:ext>
                  </a:extLst>
                </a:gridCol>
                <a:gridCol w="1845205">
                  <a:extLst>
                    <a:ext uri="{9D8B030D-6E8A-4147-A177-3AD203B41FA5}">
                      <a16:colId xmlns:a16="http://schemas.microsoft.com/office/drawing/2014/main" val="2328954444"/>
                    </a:ext>
                  </a:extLst>
                </a:gridCol>
                <a:gridCol w="2340260">
                  <a:extLst>
                    <a:ext uri="{9D8B030D-6E8A-4147-A177-3AD203B41FA5}">
                      <a16:colId xmlns:a16="http://schemas.microsoft.com/office/drawing/2014/main" val="2798291691"/>
                    </a:ext>
                  </a:extLst>
                </a:gridCol>
                <a:gridCol w="2473543">
                  <a:extLst>
                    <a:ext uri="{9D8B030D-6E8A-4147-A177-3AD203B41FA5}">
                      <a16:colId xmlns:a16="http://schemas.microsoft.com/office/drawing/2014/main" val="203187343"/>
                    </a:ext>
                  </a:extLst>
                </a:gridCol>
              </a:tblGrid>
              <a:tr h="40806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施設名</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施設概要</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年度の取組み状況</a:t>
                      </a:r>
                      <a:endPar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380445311"/>
                  </a:ext>
                </a:extLst>
              </a:tr>
              <a:tr h="1827823">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中河内救命救急センター</a:t>
                      </a:r>
                    </a:p>
                  </a:txBody>
                  <a:tcPr>
                    <a:lnR w="12700" cap="flat" cmpd="sng" algn="ctr">
                      <a:solidFill>
                        <a:schemeClr val="tx1"/>
                      </a:solidFill>
                      <a:prstDash val="solid"/>
                      <a:round/>
                      <a:headEnd type="none" w="med" len="med"/>
                      <a:tailEnd type="none" w="med" len="med"/>
                    </a:lnR>
                    <a:noFill/>
                  </a:tcPr>
                </a:tc>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救急患者に対し救命医療を行い、府民の生命及び健康の保持に資する。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地域医療を取り巻く状況の変化を踏まえた運営形態のあり方について、東大阪市及び </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地独</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市立東大阪医療センターと意見交換会を開催し、次年度以降も検討の場を設けることで合意した。</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また、現指定期間（平成</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29</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～令和</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3</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年度）が終了することから、期間中における課題の洗い出しを行った。</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今後の運営形態のあり方について、引き続き、東大阪市及び</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地独</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市立東大阪医療センターとの協議を行うとともに、指定管理運営に係る効果の分析等を行い、令和</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5</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年度中に、運営形態に係る検討の結果を取りまとめる。</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noFill/>
                  </a:tcPr>
                </a:tc>
                <a:extLst>
                  <a:ext uri="{0D108BD9-81ED-4DB2-BD59-A6C34878D82A}">
                    <a16:rowId xmlns:a16="http://schemas.microsoft.com/office/drawing/2014/main" val="3377012799"/>
                  </a:ext>
                </a:extLst>
              </a:tr>
              <a:tr h="1035115">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労働センター</a:t>
                      </a:r>
                    </a:p>
                  </a:txBody>
                  <a:tcPr>
                    <a:lnR w="12700" cap="flat" cmpd="sng" algn="ctr">
                      <a:solidFill>
                        <a:schemeClr val="tx1"/>
                      </a:solidFill>
                      <a:prstDash val="solid"/>
                      <a:round/>
                      <a:headEnd type="none" w="med" len="med"/>
                      <a:tailEnd type="none" w="med" len="med"/>
                    </a:lnR>
                    <a:noFill/>
                  </a:tcPr>
                </a:tc>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労働組合の健全な発展並びに労働者の教養の向上及び福祉の増進に資する集会、催物等の場を提供する。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strike="noStrike"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南館を含む施設全体のあり方について、今後の具体的な検討に向け、課題の洗い出しを行った。</a:t>
                      </a:r>
                      <a:endParaRPr lang="en-US" altLang="ja-JP" sz="1100" strike="noStrike"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b="0" u="none" kern="1200" dirty="0">
                          <a:solidFill>
                            <a:schemeClr val="tx1"/>
                          </a:solidFill>
                          <a:effectLst/>
                          <a:latin typeface="メイリオ" panose="020B0604030504040204" pitchFamily="50" charset="-128"/>
                          <a:ea typeface="メイリオ" panose="020B0604030504040204" pitchFamily="50" charset="-128"/>
                          <a:cs typeface="+mn-cs"/>
                        </a:rPr>
                        <a:t>令和</a:t>
                      </a:r>
                      <a:r>
                        <a:rPr kumimoji="1" lang="en-US" altLang="ja-JP" sz="1100" b="0" u="none" kern="1200" dirty="0">
                          <a:solidFill>
                            <a:schemeClr val="tx1"/>
                          </a:solidFill>
                          <a:effectLst/>
                          <a:latin typeface="メイリオ" panose="020B0604030504040204" pitchFamily="50" charset="-128"/>
                          <a:ea typeface="メイリオ" panose="020B0604030504040204" pitchFamily="50" charset="-128"/>
                          <a:cs typeface="+mn-cs"/>
                        </a:rPr>
                        <a:t>3</a:t>
                      </a:r>
                      <a:r>
                        <a:rPr kumimoji="1" lang="ja-JP" altLang="en-US" sz="1100" b="0" u="none" kern="1200" dirty="0">
                          <a:solidFill>
                            <a:schemeClr val="tx1"/>
                          </a:solidFill>
                          <a:effectLst/>
                          <a:latin typeface="メイリオ" panose="020B0604030504040204" pitchFamily="50" charset="-128"/>
                          <a:ea typeface="メイリオ" panose="020B0604030504040204" pitchFamily="50" charset="-128"/>
                          <a:cs typeface="+mn-cs"/>
                        </a:rPr>
                        <a:t>年度に洗い出した課題を踏まえ、現指定期間（令和元～</a:t>
                      </a:r>
                      <a:r>
                        <a:rPr kumimoji="1" lang="en-US" altLang="ja-JP" sz="1100" kern="1200" dirty="0">
                          <a:solidFill>
                            <a:schemeClr val="tx1"/>
                          </a:solidFill>
                          <a:effectLst/>
                          <a:latin typeface="メイリオ" panose="020B0604030504040204" pitchFamily="50" charset="-128"/>
                          <a:ea typeface="メイリオ" panose="020B0604030504040204" pitchFamily="50" charset="-128"/>
                          <a:cs typeface="+mn-cs"/>
                        </a:rPr>
                        <a:t>5</a:t>
                      </a:r>
                      <a:r>
                        <a:rPr kumimoji="1" lang="ja-JP" altLang="en-US" sz="1100" kern="1200" dirty="0">
                          <a:solidFill>
                            <a:schemeClr val="tx1"/>
                          </a:solidFill>
                          <a:effectLst/>
                          <a:latin typeface="メイリオ" panose="020B0604030504040204" pitchFamily="50" charset="-128"/>
                          <a:ea typeface="メイリオ" panose="020B0604030504040204" pitchFamily="50" charset="-128"/>
                          <a:cs typeface="+mn-cs"/>
                        </a:rPr>
                        <a:t>年度）が終了する</a:t>
                      </a:r>
                      <a:r>
                        <a:rPr lang="ja-JP" altLang="en-US" sz="1100" b="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までに、</a:t>
                      </a:r>
                      <a:r>
                        <a:rPr lang="ja-JP" altLang="en-US"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南館を含む施設全体のあり方を検討する。</a:t>
                      </a:r>
                      <a:endParaRPr lang="en-US" altLang="ja-JP"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noFill/>
                  </a:tcPr>
                </a:tc>
                <a:extLst>
                  <a:ext uri="{0D108BD9-81ED-4DB2-BD59-A6C34878D82A}">
                    <a16:rowId xmlns:a16="http://schemas.microsoft.com/office/drawing/2014/main" val="1053045079"/>
                  </a:ext>
                </a:extLst>
              </a:tr>
              <a:tr h="1170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府民の森</a:t>
                      </a:r>
                      <a:endPar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err="1">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くろんど</a:t>
                      </a: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園地、ほしだ　　　　　</a:t>
                      </a:r>
                      <a:endPar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　園地、むろいけ園地、</a:t>
                      </a:r>
                      <a:endPar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　くさか園地、</a:t>
                      </a:r>
                      <a:r>
                        <a:rPr lang="ja-JP" altLang="en-US" sz="1100" dirty="0" err="1">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ぬかた</a:t>
                      </a: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園</a:t>
                      </a:r>
                      <a:endPar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　地、なるかわ園地、</a:t>
                      </a:r>
                      <a:endPar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　みずのみ園地）</a:t>
                      </a: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府民に自然の風景地と親しむ場を提供し、もって府民の健康で文化的な生活の確保に資する。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u="none" kern="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民間事業者のアイデアや活力を積極的に活用するため、賑わいづくりのための投資を行うことや、</a:t>
                      </a:r>
                      <a:r>
                        <a:rPr kumimoji="1" lang="en-US" altLang="ja-JP" sz="1100" u="none" kern="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a:t>
                      </a:r>
                      <a:r>
                        <a:rPr kumimoji="1" lang="ja-JP" altLang="en-US" sz="1100" u="none" kern="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園地一体で</a:t>
                      </a:r>
                      <a:r>
                        <a:rPr kumimoji="1" lang="en-US" altLang="ja-JP" sz="1100" u="none" kern="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kumimoji="1" lang="ja-JP" altLang="en-US" sz="1100" u="none" kern="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年間、管理することを条件とした公募を行い、次期指定管理者を選定した。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100" u="none" strike="sng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solidFill>
                        <a:schemeClr val="tx1"/>
                      </a:solidFill>
                      <a:prstDash val="solid"/>
                      <a:round/>
                      <a:headEnd type="none" w="med" len="med"/>
                      <a:tailEnd type="none" w="med" len="med"/>
                    </a:lnBlToTr>
                    <a:noFill/>
                  </a:tcPr>
                </a:tc>
                <a:extLst>
                  <a:ext uri="{0D108BD9-81ED-4DB2-BD59-A6C34878D82A}">
                    <a16:rowId xmlns:a16="http://schemas.microsoft.com/office/drawing/2014/main" val="3448152822"/>
                  </a:ext>
                </a:extLst>
              </a:tr>
              <a:tr h="789072">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府民の森</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（ちはや園地）</a:t>
                      </a: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府民に自然の風景地と親しむ場を提供し、もって府民の健康で文化的な生活の確保に資する。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両施設の今後の管理運営のあり方を検討するため、サウンディング型市場調査を実施した。</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lumMod val="95000"/>
                              <a:lumOff val="5000"/>
                            </a:schemeClr>
                          </a:solidFill>
                          <a:latin typeface="メイリオ" panose="020B0604030504040204" pitchFamily="50" charset="-128"/>
                          <a:ea typeface="メイリオ" panose="020B0604030504040204" pitchFamily="50" charset="-128"/>
                          <a:cs typeface="+mn-cs"/>
                        </a:rPr>
                        <a:t>令和</a:t>
                      </a:r>
                      <a:r>
                        <a:rPr kumimoji="1" lang="en-US" altLang="ja-JP" sz="1100" b="0" kern="1200" dirty="0">
                          <a:solidFill>
                            <a:schemeClr val="tx1">
                              <a:lumMod val="95000"/>
                              <a:lumOff val="5000"/>
                            </a:schemeClr>
                          </a:solidFill>
                          <a:latin typeface="メイリオ" panose="020B0604030504040204" pitchFamily="50" charset="-128"/>
                          <a:ea typeface="メイリオ" panose="020B0604030504040204" pitchFamily="50" charset="-128"/>
                          <a:cs typeface="+mn-cs"/>
                        </a:rPr>
                        <a:t>3</a:t>
                      </a:r>
                      <a:r>
                        <a:rPr kumimoji="1" lang="ja-JP" altLang="en-US" sz="1100" b="0" kern="1200" dirty="0">
                          <a:solidFill>
                            <a:schemeClr val="tx1">
                              <a:lumMod val="95000"/>
                              <a:lumOff val="5000"/>
                            </a:schemeClr>
                          </a:solidFill>
                          <a:latin typeface="メイリオ" panose="020B0604030504040204" pitchFamily="50" charset="-128"/>
                          <a:ea typeface="メイリオ" panose="020B0604030504040204" pitchFamily="50" charset="-128"/>
                          <a:cs typeface="+mn-cs"/>
                        </a:rPr>
                        <a:t>年度に実施したサウンディング型市場調査の結果を踏まえ、公募要件を決定し、次期指定管理者を公募する。</a:t>
                      </a:r>
                      <a:endParaRPr kumimoji="1" lang="en-US" altLang="ja-JP" sz="1100" b="0" kern="1200" dirty="0">
                        <a:solidFill>
                          <a:schemeClr val="tx1">
                            <a:lumMod val="95000"/>
                            <a:lumOff val="5000"/>
                          </a:schemeClr>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noFill/>
                  </a:tcPr>
                </a:tc>
                <a:extLst>
                  <a:ext uri="{0D108BD9-81ED-4DB2-BD59-A6C34878D82A}">
                    <a16:rowId xmlns:a16="http://schemas.microsoft.com/office/drawing/2014/main" val="3471639168"/>
                  </a:ext>
                </a:extLst>
              </a:tr>
              <a:tr h="469612">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金剛登山道駐車場</a:t>
                      </a:r>
                    </a:p>
                  </a:txBody>
                  <a:tcPr>
                    <a:lnR w="12700" cap="flat" cmpd="sng" algn="ctr">
                      <a:solidFill>
                        <a:schemeClr val="tx1"/>
                      </a:solidFill>
                      <a:prstDash val="solid"/>
                      <a:round/>
                      <a:headEnd type="none" w="med" len="med"/>
                      <a:tailEnd type="none" w="med" len="med"/>
                    </a:lnR>
                    <a:noFill/>
                  </a:tcPr>
                </a:tc>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金剛生駒紀泉国定公園の利用の増進を図る。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lumMod val="95000"/>
                            <a:lumOff val="5000"/>
                          </a:schemeClr>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lumMod val="95000"/>
                            <a:lumOff val="5000"/>
                          </a:schemeClr>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solidFill>
                        <a:schemeClr val="tx1"/>
                      </a:solidFill>
                      <a:prstDash val="solid"/>
                      <a:round/>
                      <a:headEnd type="none" w="med" len="med"/>
                      <a:tailEnd type="none" w="med" len="med"/>
                    </a:lnBlToTr>
                    <a:noFill/>
                  </a:tcPr>
                </a:tc>
                <a:extLst>
                  <a:ext uri="{0D108BD9-81ED-4DB2-BD59-A6C34878D82A}">
                    <a16:rowId xmlns:a16="http://schemas.microsoft.com/office/drawing/2014/main" val="2963374690"/>
                  </a:ext>
                </a:extLst>
              </a:tr>
            </a:tbl>
          </a:graphicData>
        </a:graphic>
      </p:graphicFrame>
      <p:sp>
        <p:nvSpPr>
          <p:cNvPr id="5" name="正方形/長方形 4">
            <a:extLst>
              <a:ext uri="{FF2B5EF4-FFF2-40B4-BE49-F238E27FC236}">
                <a16:creationId xmlns:a16="http://schemas.microsoft.com/office/drawing/2014/main" id="{FBC5B6AF-9ED5-4990-9996-E5E5308CA529}"/>
              </a:ext>
            </a:extLst>
          </p:cNvPr>
          <p:cNvSpPr/>
          <p:nvPr/>
        </p:nvSpPr>
        <p:spPr>
          <a:xfrm>
            <a:off x="8416567"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74</a:t>
            </a:r>
            <a:endParaRPr lang="ja-JP" altLang="en-US" dirty="0">
              <a:solidFill>
                <a:prstClr val="black"/>
              </a:solidFill>
            </a:endParaRPr>
          </a:p>
        </p:txBody>
      </p:sp>
    </p:spTree>
    <p:extLst>
      <p:ext uri="{BB962C8B-B14F-4D97-AF65-F5344CB8AC3E}">
        <p14:creationId xmlns:p14="http://schemas.microsoft.com/office/powerpoint/2010/main" val="37066650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79512" y="176397"/>
            <a:ext cx="8136904" cy="369332"/>
          </a:xfrm>
          <a:prstGeom prst="rect">
            <a:avLst/>
          </a:prstGeom>
        </p:spPr>
        <p:txBody>
          <a:bodyPr wrap="square">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Ⅳ</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公の施設の改革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コネクタ 13"/>
          <p:cNvCxnSpPr/>
          <p:nvPr/>
        </p:nvCxnSpPr>
        <p:spPr>
          <a:xfrm>
            <a:off x="179512" y="548680"/>
            <a:ext cx="8784976" cy="0"/>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3" name="表 2"/>
          <p:cNvGraphicFramePr>
            <a:graphicFrameLocks noGrp="1"/>
          </p:cNvGraphicFramePr>
          <p:nvPr/>
        </p:nvGraphicFramePr>
        <p:xfrm>
          <a:off x="415759" y="802179"/>
          <a:ext cx="8312483" cy="5496361"/>
        </p:xfrm>
        <a:graphic>
          <a:graphicData uri="http://schemas.openxmlformats.org/drawingml/2006/table">
            <a:tbl>
              <a:tblPr firstRow="1" bandRow="1">
                <a:tableStyleId>{5940675A-B579-460E-94D1-54222C63F5DA}</a:tableStyleId>
              </a:tblPr>
              <a:tblGrid>
                <a:gridCol w="1651443">
                  <a:extLst>
                    <a:ext uri="{9D8B030D-6E8A-4147-A177-3AD203B41FA5}">
                      <a16:colId xmlns:a16="http://schemas.microsoft.com/office/drawing/2014/main" val="722862019"/>
                    </a:ext>
                  </a:extLst>
                </a:gridCol>
                <a:gridCol w="1874728">
                  <a:extLst>
                    <a:ext uri="{9D8B030D-6E8A-4147-A177-3AD203B41FA5}">
                      <a16:colId xmlns:a16="http://schemas.microsoft.com/office/drawing/2014/main" val="2328954444"/>
                    </a:ext>
                  </a:extLst>
                </a:gridCol>
                <a:gridCol w="2393156">
                  <a:extLst>
                    <a:ext uri="{9D8B030D-6E8A-4147-A177-3AD203B41FA5}">
                      <a16:colId xmlns:a16="http://schemas.microsoft.com/office/drawing/2014/main" val="2798291691"/>
                    </a:ext>
                  </a:extLst>
                </a:gridCol>
                <a:gridCol w="2393156">
                  <a:extLst>
                    <a:ext uri="{9D8B030D-6E8A-4147-A177-3AD203B41FA5}">
                      <a16:colId xmlns:a16="http://schemas.microsoft.com/office/drawing/2014/main" val="203187343"/>
                    </a:ext>
                  </a:extLst>
                </a:gridCol>
              </a:tblGrid>
              <a:tr h="38230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施設名</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施設概要</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年度の取組み状況</a:t>
                      </a:r>
                      <a:endPar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380445311"/>
                  </a:ext>
                </a:extLst>
              </a:tr>
              <a:tr h="1524435">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花の文化園</a:t>
                      </a: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花</a:t>
                      </a:r>
                      <a:r>
                        <a:rPr lang="ja-JP" altLang="en-US" sz="1100" dirty="0" err="1">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きを</a:t>
                      </a:r>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学び、花きに憩う場を府民に提供し、もって府民の花きに関する理解に資する。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lumMod val="95000"/>
                              <a:lumOff val="5000"/>
                            </a:schemeClr>
                          </a:solidFill>
                          <a:latin typeface="メイリオ" panose="020B0604030504040204" pitchFamily="50" charset="-128"/>
                          <a:ea typeface="メイリオ" panose="020B0604030504040204" pitchFamily="50" charset="-128"/>
                          <a:cs typeface="+mn-cs"/>
                        </a:rPr>
                        <a:t>施設の活性化方策等について検討するため、サウンディング型市場調査を実施し、</a:t>
                      </a:r>
                      <a:r>
                        <a:rPr kumimoji="1" lang="ja-JP" altLang="en-US" sz="1100" b="0" kern="1200" baseline="0" dirty="0">
                          <a:solidFill>
                            <a:schemeClr val="tx1">
                              <a:lumMod val="95000"/>
                              <a:lumOff val="5000"/>
                            </a:schemeClr>
                          </a:solidFill>
                          <a:latin typeface="メイリオ" panose="020B0604030504040204" pitchFamily="50" charset="-128"/>
                          <a:ea typeface="メイリオ" panose="020B0604030504040204" pitchFamily="50" charset="-128"/>
                          <a:cs typeface="+mn-cs"/>
                        </a:rPr>
                        <a:t>「</a:t>
                      </a:r>
                      <a:r>
                        <a:rPr kumimoji="1" lang="ja-JP" altLang="en-US" sz="1100" b="0" kern="1200" dirty="0">
                          <a:solidFill>
                            <a:schemeClr val="tx1">
                              <a:lumMod val="95000"/>
                              <a:lumOff val="5000"/>
                            </a:schemeClr>
                          </a:solidFill>
                          <a:latin typeface="メイリオ" panose="020B0604030504040204" pitchFamily="50" charset="-128"/>
                          <a:ea typeface="メイリオ" panose="020B0604030504040204" pitchFamily="50" charset="-128"/>
                          <a:cs typeface="+mn-cs"/>
                        </a:rPr>
                        <a:t>活性化基本方針」を策定した。</a:t>
                      </a:r>
                      <a:endParaRPr kumimoji="1" lang="en-US" altLang="ja-JP" sz="1100" b="0" kern="1200" dirty="0">
                        <a:solidFill>
                          <a:schemeClr val="tx1">
                            <a:lumMod val="95000"/>
                            <a:lumOff val="5000"/>
                          </a:schemeClr>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lumMod val="95000"/>
                              <a:lumOff val="5000"/>
                            </a:schemeClr>
                          </a:solidFill>
                          <a:latin typeface="メイリオ" panose="020B0604030504040204" pitchFamily="50" charset="-128"/>
                          <a:ea typeface="メイリオ" panose="020B0604030504040204" pitchFamily="50" charset="-128"/>
                          <a:cs typeface="+mn-cs"/>
                        </a:rPr>
                        <a:t>また、同方針を踏まえ、公募要件の検討を行うとともに、事業範囲を拡充するための条例改正手続きを行っている。</a:t>
                      </a:r>
                      <a:endParaRPr kumimoji="1" lang="en-US" altLang="ja-JP" sz="1100" b="0" kern="1200" dirty="0">
                        <a:solidFill>
                          <a:schemeClr val="tx1">
                            <a:lumMod val="95000"/>
                            <a:lumOff val="5000"/>
                          </a:schemeClr>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「活性化基本方針」を踏まえ、公募要件を決定し、次期指定管理者を公募する。</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5037230"/>
                  </a:ext>
                </a:extLst>
              </a:tr>
              <a:tr h="1710190">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中央卸売市場</a:t>
                      </a:r>
                    </a:p>
                  </a:txBody>
                  <a:tcPr>
                    <a:lnR w="12700" cap="flat" cmpd="sng" algn="ctr">
                      <a:solidFill>
                        <a:schemeClr val="tx1"/>
                      </a:solidFill>
                      <a:prstDash val="solid"/>
                      <a:round/>
                      <a:headEnd type="none" w="med" len="med"/>
                      <a:tailEnd type="none" w="med" len="med"/>
                    </a:lnR>
                    <a:noFill/>
                  </a:tcPr>
                </a:tc>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生鮮食料品の安定供給を通じて、府民の健康と食生活を支える。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令和</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2</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年度に取りまとめた「大阪府中央卸売市場の将来のあり方検討調査報告書」に基づき、再整備手法や民間資本の活用の可能性等について検討するため、サウンディング型市場調査を実施した。</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その結果等を踏まえ、民間資本を活用した建替え再整備について、具体的検討を開始することとした。</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u="none" kern="1200" dirty="0">
                          <a:solidFill>
                            <a:schemeClr val="tx1"/>
                          </a:solidFill>
                          <a:latin typeface="メイリオ" panose="020B0604030504040204" pitchFamily="50" charset="-128"/>
                          <a:ea typeface="メイリオ" panose="020B0604030504040204" pitchFamily="50" charset="-128"/>
                          <a:cs typeface="+mn-cs"/>
                        </a:rPr>
                        <a:t>民間資本を活用</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した建替え再整備に向けた基本計画の策定等を進める。</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9377110"/>
                  </a:ext>
                </a:extLst>
              </a:tr>
              <a:tr h="1879430">
                <a:tc>
                  <a:txBody>
                    <a:bodyPr/>
                    <a:lstStyle/>
                    <a:p>
                      <a:r>
                        <a:rPr lang="ja-JP" altLang="en-US"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府営駐車場</a:t>
                      </a:r>
                      <a:endParaRPr lang="en-US" altLang="ja-JP"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u="none">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江坂・茨木）</a:t>
                      </a:r>
                      <a:endParaRPr lang="ja-JP" altLang="en-US"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u="non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路上駐車による交通機能の阻害を防止し、安全かつ円滑な交通の確保に資する。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江坂立体駐車場については占用事業者の、茨木地下駐車場については次期指定管理者の公募を行ったが、いずれも応募者がなかった。</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このため、両駐車場について、公募要件の見直し等の検討を行っている。</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なお、令和</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4</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年度は、両駐車場を一体で管理することとし、現指定管理者を非公募で選定した。</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令和</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3</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年度に実施した検討結果を踏まえ、再公募等を行う。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3441973"/>
                  </a:ext>
                </a:extLst>
              </a:tr>
            </a:tbl>
          </a:graphicData>
        </a:graphic>
      </p:graphicFrame>
      <p:sp>
        <p:nvSpPr>
          <p:cNvPr id="5" name="正方形/長方形 4">
            <a:extLst>
              <a:ext uri="{FF2B5EF4-FFF2-40B4-BE49-F238E27FC236}">
                <a16:creationId xmlns:a16="http://schemas.microsoft.com/office/drawing/2014/main" id="{03AB0F6A-4940-41D7-899A-4A98A6EB0393}"/>
              </a:ext>
            </a:extLst>
          </p:cNvPr>
          <p:cNvSpPr/>
          <p:nvPr/>
        </p:nvSpPr>
        <p:spPr>
          <a:xfrm>
            <a:off x="8416567"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75</a:t>
            </a:r>
            <a:endParaRPr lang="ja-JP" altLang="en-US" dirty="0">
              <a:solidFill>
                <a:prstClr val="black"/>
              </a:solidFill>
            </a:endParaRPr>
          </a:p>
        </p:txBody>
      </p:sp>
    </p:spTree>
    <p:extLst>
      <p:ext uri="{BB962C8B-B14F-4D97-AF65-F5344CB8AC3E}">
        <p14:creationId xmlns:p14="http://schemas.microsoft.com/office/powerpoint/2010/main" val="11949125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79512" y="176397"/>
            <a:ext cx="8136904" cy="369332"/>
          </a:xfrm>
          <a:prstGeom prst="rect">
            <a:avLst/>
          </a:prstGeom>
        </p:spPr>
        <p:txBody>
          <a:bodyPr wrap="square">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Ⅳ</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公の施設の改革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コネクタ 13"/>
          <p:cNvCxnSpPr/>
          <p:nvPr/>
        </p:nvCxnSpPr>
        <p:spPr>
          <a:xfrm>
            <a:off x="179512" y="548680"/>
            <a:ext cx="8784976" cy="0"/>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3" name="表 2"/>
          <p:cNvGraphicFramePr>
            <a:graphicFrameLocks noGrp="1"/>
          </p:cNvGraphicFramePr>
          <p:nvPr/>
        </p:nvGraphicFramePr>
        <p:xfrm>
          <a:off x="311136" y="823036"/>
          <a:ext cx="8521727" cy="5855062"/>
        </p:xfrm>
        <a:graphic>
          <a:graphicData uri="http://schemas.openxmlformats.org/drawingml/2006/table">
            <a:tbl>
              <a:tblPr firstRow="1" bandRow="1">
                <a:tableStyleId>{5940675A-B579-460E-94D1-54222C63F5DA}</a:tableStyleId>
              </a:tblPr>
              <a:tblGrid>
                <a:gridCol w="1515559">
                  <a:extLst>
                    <a:ext uri="{9D8B030D-6E8A-4147-A177-3AD203B41FA5}">
                      <a16:colId xmlns:a16="http://schemas.microsoft.com/office/drawing/2014/main" val="722862019"/>
                    </a:ext>
                  </a:extLst>
                </a:gridCol>
                <a:gridCol w="1800200">
                  <a:extLst>
                    <a:ext uri="{9D8B030D-6E8A-4147-A177-3AD203B41FA5}">
                      <a16:colId xmlns:a16="http://schemas.microsoft.com/office/drawing/2014/main" val="2328954444"/>
                    </a:ext>
                  </a:extLst>
                </a:gridCol>
                <a:gridCol w="2602984">
                  <a:extLst>
                    <a:ext uri="{9D8B030D-6E8A-4147-A177-3AD203B41FA5}">
                      <a16:colId xmlns:a16="http://schemas.microsoft.com/office/drawing/2014/main" val="2798291691"/>
                    </a:ext>
                  </a:extLst>
                </a:gridCol>
                <a:gridCol w="2602984">
                  <a:extLst>
                    <a:ext uri="{9D8B030D-6E8A-4147-A177-3AD203B41FA5}">
                      <a16:colId xmlns:a16="http://schemas.microsoft.com/office/drawing/2014/main" val="203187343"/>
                    </a:ext>
                  </a:extLst>
                </a:gridCol>
              </a:tblGrid>
              <a:tr h="39914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施設名</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施設概要</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年度の取組み状況</a:t>
                      </a:r>
                      <a:endPar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380445311"/>
                  </a:ext>
                </a:extLst>
              </a:tr>
              <a:tr h="51305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府営公園（</a:t>
                      </a:r>
                      <a:r>
                        <a:rPr lang="en-US" altLang="ja-JP"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a:t>
                      </a:r>
                      <a:r>
                        <a:rPr lang="ja-JP" altLang="en-US"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公園）</a:t>
                      </a: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dirty="0">
                          <a:solidFill>
                            <a:schemeClr val="tx1">
                              <a:lumMod val="95000"/>
                              <a:lumOff val="5000"/>
                            </a:schemeClr>
                          </a:solidFill>
                          <a:latin typeface="メイリオ" panose="020B0604030504040204" pitchFamily="50" charset="-128"/>
                          <a:ea typeface="メイリオ" panose="020B0604030504040204" pitchFamily="50" charset="-128"/>
                        </a:rPr>
                        <a:t>憩いの場の提供、みどり空間の確保、災害時の避難場所の確保などさまざまな役割を果たすことにより、府民の福祉の増進に資する。</a:t>
                      </a:r>
                      <a:endParaRPr lang="en-US" altLang="ja-JP" sz="1100" b="0" dirty="0">
                        <a:solidFill>
                          <a:schemeClr val="tx1">
                            <a:lumMod val="95000"/>
                            <a:lumOff val="5000"/>
                          </a:schemeClr>
                        </a:solidFill>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民間活力の積極導入によるさらなる公園の魅力向上に向けた取組みを進めている。</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kern="1200" spc="-50" baseline="0" dirty="0">
                          <a:solidFill>
                            <a:schemeClr val="tx1"/>
                          </a:solidFill>
                          <a:latin typeface="メイリオ" panose="020B0604030504040204" pitchFamily="50" charset="-128"/>
                          <a:ea typeface="メイリオ" panose="020B0604030504040204" pitchFamily="50" charset="-128"/>
                          <a:cs typeface="+mn-cs"/>
                        </a:rPr>
                        <a:t>【</a:t>
                      </a:r>
                      <a:r>
                        <a:rPr kumimoji="1" lang="ja-JP" altLang="ja-JP" sz="1100" b="0" kern="1200" spc="-50" baseline="0" dirty="0">
                          <a:solidFill>
                            <a:schemeClr val="tx1"/>
                          </a:solidFill>
                          <a:latin typeface="メイリオ" panose="020B0604030504040204" pitchFamily="50" charset="-128"/>
                          <a:ea typeface="メイリオ" panose="020B0604030504040204" pitchFamily="50" charset="-128"/>
                          <a:cs typeface="+mn-cs"/>
                        </a:rPr>
                        <a:t>服部</a:t>
                      </a:r>
                      <a:r>
                        <a:rPr kumimoji="1" lang="ja-JP" altLang="en-US" sz="1100" b="0" kern="1200" spc="-50" baseline="0" dirty="0">
                          <a:solidFill>
                            <a:schemeClr val="tx1"/>
                          </a:solidFill>
                          <a:latin typeface="メイリオ" panose="020B0604030504040204" pitchFamily="50" charset="-128"/>
                          <a:ea typeface="メイリオ" panose="020B0604030504040204" pitchFamily="50" charset="-128"/>
                          <a:cs typeface="+mn-cs"/>
                        </a:rPr>
                        <a:t>緑地</a:t>
                      </a:r>
                      <a:r>
                        <a:rPr kumimoji="1" lang="ja-JP" altLang="ja-JP" sz="1100" b="0" kern="1200" spc="-50" baseline="0" dirty="0">
                          <a:solidFill>
                            <a:schemeClr val="tx1"/>
                          </a:solidFill>
                          <a:latin typeface="メイリオ" panose="020B0604030504040204" pitchFamily="50" charset="-128"/>
                          <a:ea typeface="メイリオ" panose="020B0604030504040204" pitchFamily="50" charset="-128"/>
                          <a:cs typeface="+mn-cs"/>
                        </a:rPr>
                        <a:t>、浜寺</a:t>
                      </a:r>
                      <a:r>
                        <a:rPr kumimoji="1" lang="ja-JP" altLang="en-US" sz="1100" b="0" kern="1200" spc="-50" baseline="0" dirty="0">
                          <a:solidFill>
                            <a:schemeClr val="tx1"/>
                          </a:solidFill>
                          <a:latin typeface="メイリオ" panose="020B0604030504040204" pitchFamily="50" charset="-128"/>
                          <a:ea typeface="メイリオ" panose="020B0604030504040204" pitchFamily="50" charset="-128"/>
                          <a:cs typeface="+mn-cs"/>
                        </a:rPr>
                        <a:t>公園</a:t>
                      </a:r>
                      <a:r>
                        <a:rPr kumimoji="1" lang="ja-JP" altLang="ja-JP" sz="1100" b="0" kern="1200" spc="-50" baseline="0" dirty="0">
                          <a:solidFill>
                            <a:schemeClr val="tx1"/>
                          </a:solidFill>
                          <a:latin typeface="メイリオ" panose="020B0604030504040204" pitchFamily="50" charset="-128"/>
                          <a:ea typeface="メイリオ" panose="020B0604030504040204" pitchFamily="50" charset="-128"/>
                          <a:cs typeface="+mn-cs"/>
                        </a:rPr>
                        <a:t>、二色の浜</a:t>
                      </a:r>
                      <a:r>
                        <a:rPr kumimoji="1" lang="ja-JP" altLang="en-US" sz="1100" b="0" kern="1200" spc="-50" baseline="0" dirty="0">
                          <a:solidFill>
                            <a:schemeClr val="tx1"/>
                          </a:solidFill>
                          <a:latin typeface="メイリオ" panose="020B0604030504040204" pitchFamily="50" charset="-128"/>
                          <a:ea typeface="メイリオ" panose="020B0604030504040204" pitchFamily="50" charset="-128"/>
                          <a:cs typeface="+mn-cs"/>
                        </a:rPr>
                        <a:t>公園</a:t>
                      </a:r>
                      <a:r>
                        <a:rPr kumimoji="1" lang="en-US" altLang="ja-JP" sz="1100" b="0" kern="1200" spc="-50" baseline="0" dirty="0">
                          <a:solidFill>
                            <a:schemeClr val="tx1"/>
                          </a:solidFill>
                          <a:latin typeface="メイリオ" panose="020B0604030504040204" pitchFamily="50" charset="-128"/>
                          <a:ea typeface="メイリオ"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 </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PMO</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型の指定管理者を</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選定する予定。</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住吉公園</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P-PFI</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型施設整備</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を行う事業者を選定した</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箕面</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公園</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、住之江</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公園</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、枚岡</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公園</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、長野</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公園</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、錦織</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公園</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、深北</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緑地</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ソフト事業の充実を</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めざ</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し、</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次期</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指定管理者を</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選定</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した。</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久宝寺緑地</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プールが老朽化していることから、</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PFI</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をはじめとする、民間の資金等を活用したプールの再整備手法等</a:t>
                      </a:r>
                      <a:r>
                        <a:rPr kumimoji="1" lang="ja-JP" altLang="en-US" sz="1100" b="0" strike="noStrike" kern="1200" dirty="0">
                          <a:solidFill>
                            <a:schemeClr val="tx1"/>
                          </a:solidFill>
                          <a:latin typeface="メイリオ" panose="020B0604030504040204" pitchFamily="50" charset="-128"/>
                          <a:ea typeface="メイリオ" panose="020B0604030504040204" pitchFamily="50" charset="-128"/>
                          <a:cs typeface="+mn-cs"/>
                        </a:rPr>
                        <a:t>の導入について</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検討するため、導入可能性調査及びサウンディング型市場調査を実施した。</a:t>
                      </a:r>
                      <a:endParaRPr kumimoji="1" lang="ja-JP" altLang="ja-JP" sz="1100" b="0" kern="1200" dirty="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引き続き、民間活力の積極導入によるさらなる公園の魅力向上に向けた取組みを進める。</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kern="1200" spc="-50" baseline="0" dirty="0">
                          <a:solidFill>
                            <a:schemeClr val="tx1"/>
                          </a:solidFill>
                          <a:latin typeface="メイリオ" panose="020B0604030504040204" pitchFamily="50" charset="-128"/>
                          <a:ea typeface="メイリオ" panose="020B0604030504040204" pitchFamily="50" charset="-128"/>
                          <a:cs typeface="+mn-cs"/>
                        </a:rPr>
                        <a:t>【</a:t>
                      </a:r>
                      <a:r>
                        <a:rPr kumimoji="1" lang="ja-JP" altLang="ja-JP" sz="1100" b="0" kern="1200" spc="-50" baseline="0" dirty="0">
                          <a:solidFill>
                            <a:schemeClr val="tx1"/>
                          </a:solidFill>
                          <a:latin typeface="メイリオ" panose="020B0604030504040204" pitchFamily="50" charset="-128"/>
                          <a:ea typeface="メイリオ" panose="020B0604030504040204" pitchFamily="50" charset="-128"/>
                          <a:cs typeface="+mn-cs"/>
                        </a:rPr>
                        <a:t>服部</a:t>
                      </a:r>
                      <a:r>
                        <a:rPr kumimoji="1" lang="ja-JP" altLang="en-US" sz="1100" b="0" kern="1200" spc="-50" baseline="0" dirty="0">
                          <a:solidFill>
                            <a:schemeClr val="tx1"/>
                          </a:solidFill>
                          <a:latin typeface="メイリオ" panose="020B0604030504040204" pitchFamily="50" charset="-128"/>
                          <a:ea typeface="メイリオ" panose="020B0604030504040204" pitchFamily="50" charset="-128"/>
                          <a:cs typeface="+mn-cs"/>
                        </a:rPr>
                        <a:t>緑地</a:t>
                      </a:r>
                      <a:r>
                        <a:rPr kumimoji="1" lang="ja-JP" altLang="ja-JP" sz="1100" b="0" kern="1200" spc="-50" baseline="0" dirty="0">
                          <a:solidFill>
                            <a:schemeClr val="tx1"/>
                          </a:solidFill>
                          <a:latin typeface="メイリオ" panose="020B0604030504040204" pitchFamily="50" charset="-128"/>
                          <a:ea typeface="メイリオ" panose="020B0604030504040204" pitchFamily="50" charset="-128"/>
                          <a:cs typeface="+mn-cs"/>
                        </a:rPr>
                        <a:t>、浜寺</a:t>
                      </a:r>
                      <a:r>
                        <a:rPr kumimoji="1" lang="ja-JP" altLang="en-US" sz="1100" b="0" kern="1200" spc="-50" baseline="0" dirty="0">
                          <a:solidFill>
                            <a:schemeClr val="tx1"/>
                          </a:solidFill>
                          <a:latin typeface="メイリオ" panose="020B0604030504040204" pitchFamily="50" charset="-128"/>
                          <a:ea typeface="メイリオ" panose="020B0604030504040204" pitchFamily="50" charset="-128"/>
                          <a:cs typeface="+mn-cs"/>
                        </a:rPr>
                        <a:t>公園</a:t>
                      </a:r>
                      <a:r>
                        <a:rPr kumimoji="1" lang="ja-JP" altLang="ja-JP" sz="1100" b="0" kern="1200" spc="-50" baseline="0" dirty="0">
                          <a:solidFill>
                            <a:schemeClr val="tx1"/>
                          </a:solidFill>
                          <a:latin typeface="メイリオ" panose="020B0604030504040204" pitchFamily="50" charset="-128"/>
                          <a:ea typeface="メイリオ" panose="020B0604030504040204" pitchFamily="50" charset="-128"/>
                          <a:cs typeface="+mn-cs"/>
                        </a:rPr>
                        <a:t>、二色の浜</a:t>
                      </a:r>
                      <a:r>
                        <a:rPr kumimoji="1" lang="ja-JP" altLang="en-US" sz="1100" b="0" kern="1200" spc="-50" baseline="0" dirty="0">
                          <a:solidFill>
                            <a:schemeClr val="tx1"/>
                          </a:solidFill>
                          <a:latin typeface="メイリオ" panose="020B0604030504040204" pitchFamily="50" charset="-128"/>
                          <a:ea typeface="メイリオ" panose="020B0604030504040204" pitchFamily="50" charset="-128"/>
                          <a:cs typeface="+mn-cs"/>
                        </a:rPr>
                        <a:t>公園</a:t>
                      </a:r>
                      <a:r>
                        <a:rPr kumimoji="1" lang="en-US" altLang="ja-JP" sz="1100" b="0" kern="1200" spc="-50" baseline="0" dirty="0">
                          <a:solidFill>
                            <a:schemeClr val="tx1"/>
                          </a:solidFill>
                          <a:latin typeface="メイリオ" panose="020B0604030504040204" pitchFamily="50" charset="-128"/>
                          <a:ea typeface="メイリオ"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令和</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3</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年度の選定結果を踏まえ、令和</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5</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年</a:t>
                      </a:r>
                      <a:r>
                        <a:rPr kumimoji="1" lang="ja-JP" altLang="en-US" sz="1100" b="0" u="none" kern="1200" dirty="0">
                          <a:solidFill>
                            <a:schemeClr val="tx1">
                              <a:lumMod val="95000"/>
                              <a:lumOff val="5000"/>
                            </a:schemeClr>
                          </a:solidFill>
                          <a:latin typeface="メイリオ" panose="020B0604030504040204" pitchFamily="50" charset="-128"/>
                          <a:ea typeface="メイリオ" panose="020B0604030504040204" pitchFamily="50" charset="-128"/>
                          <a:cs typeface="+mn-cs"/>
                        </a:rPr>
                        <a:t>度</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からの管理開始に向けた準備を進める。</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住吉公園</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令和</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5</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年度</a:t>
                      </a:r>
                      <a:r>
                        <a:rPr kumimoji="1" lang="ja-JP" altLang="en-US" sz="1100" b="0" u="none" kern="1200" dirty="0">
                          <a:solidFill>
                            <a:schemeClr val="tx1">
                              <a:lumMod val="95000"/>
                              <a:lumOff val="5000"/>
                            </a:schemeClr>
                          </a:solidFill>
                          <a:latin typeface="メイリオ" panose="020B0604030504040204" pitchFamily="50" charset="-128"/>
                          <a:ea typeface="メイリオ" panose="020B0604030504040204" pitchFamily="50" charset="-128"/>
                          <a:cs typeface="+mn-cs"/>
                        </a:rPr>
                        <a:t>からの</a:t>
                      </a:r>
                      <a:r>
                        <a:rPr kumimoji="1" lang="en-US" altLang="ja-JP" sz="1100" b="0" u="none" kern="1200" dirty="0">
                          <a:solidFill>
                            <a:schemeClr val="tx1">
                              <a:lumMod val="95000"/>
                              <a:lumOff val="5000"/>
                            </a:schemeClr>
                          </a:solidFill>
                          <a:latin typeface="メイリオ" panose="020B0604030504040204" pitchFamily="50" charset="-128"/>
                          <a:ea typeface="メイリオ" panose="020B0604030504040204" pitchFamily="50" charset="-128"/>
                          <a:cs typeface="+mn-cs"/>
                        </a:rPr>
                        <a:t>P-PFI</a:t>
                      </a:r>
                      <a:r>
                        <a:rPr kumimoji="1" lang="ja-JP" altLang="en-US" sz="1100" b="0" u="none" kern="1200" dirty="0">
                          <a:solidFill>
                            <a:schemeClr val="tx1">
                              <a:lumMod val="95000"/>
                              <a:lumOff val="5000"/>
                            </a:schemeClr>
                          </a:solidFill>
                          <a:latin typeface="メイリオ" panose="020B0604030504040204" pitchFamily="50" charset="-128"/>
                          <a:ea typeface="メイリオ" panose="020B0604030504040204" pitchFamily="50" charset="-128"/>
                          <a:cs typeface="+mn-cs"/>
                        </a:rPr>
                        <a:t>の</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事業開始に向けた準備を進める。</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また、</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P-PFI</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区域外については、ソフト事業の充実をめざし、</a:t>
                      </a:r>
                      <a:r>
                        <a:rPr kumimoji="1" lang="ja-JP" altLang="en-US" sz="1100" b="0" u="none" kern="1200" dirty="0">
                          <a:solidFill>
                            <a:schemeClr val="tx1">
                              <a:lumMod val="95000"/>
                              <a:lumOff val="5000"/>
                            </a:schemeClr>
                          </a:solidFill>
                          <a:latin typeface="メイリオ" panose="020B0604030504040204" pitchFamily="50" charset="-128"/>
                          <a:ea typeface="メイリオ" panose="020B0604030504040204" pitchFamily="50" charset="-128"/>
                          <a:cs typeface="+mn-cs"/>
                        </a:rPr>
                        <a:t>令和</a:t>
                      </a:r>
                      <a:r>
                        <a:rPr kumimoji="1" lang="en-US" altLang="ja-JP" sz="1100" b="0" u="none" kern="1200" dirty="0">
                          <a:solidFill>
                            <a:schemeClr val="tx1">
                              <a:lumMod val="95000"/>
                              <a:lumOff val="5000"/>
                            </a:schemeClr>
                          </a:solidFill>
                          <a:latin typeface="メイリオ" panose="020B0604030504040204" pitchFamily="50" charset="-128"/>
                          <a:ea typeface="メイリオ" panose="020B0604030504040204" pitchFamily="50" charset="-128"/>
                          <a:cs typeface="+mn-cs"/>
                        </a:rPr>
                        <a:t>5</a:t>
                      </a:r>
                      <a:r>
                        <a:rPr kumimoji="1" lang="ja-JP" altLang="en-US" sz="1100" b="0" u="none" kern="1200" dirty="0">
                          <a:solidFill>
                            <a:schemeClr val="tx1">
                              <a:lumMod val="95000"/>
                              <a:lumOff val="5000"/>
                            </a:schemeClr>
                          </a:solidFill>
                          <a:latin typeface="メイリオ" panose="020B0604030504040204" pitchFamily="50" charset="-128"/>
                          <a:ea typeface="メイリオ" panose="020B0604030504040204" pitchFamily="50" charset="-128"/>
                          <a:cs typeface="+mn-cs"/>
                        </a:rPr>
                        <a:t>年度からの</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次期指定管理者を公募する。</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大泉</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緑地</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、山田池</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公園</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、寝屋川</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公　</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園</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、蜻蛉池</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公園</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、石川河川</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公園</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りんくう</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公園</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、せんなん里海</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公</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園</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ソフト</a:t>
                      </a:r>
                      <a:r>
                        <a:rPr kumimoji="1" lang="ja-JP" altLang="en-US" sz="1100" b="0" u="none" kern="1200" dirty="0">
                          <a:solidFill>
                            <a:schemeClr val="tx1"/>
                          </a:solidFill>
                          <a:latin typeface="メイリオ" panose="020B0604030504040204" pitchFamily="50" charset="-128"/>
                          <a:ea typeface="メイリオ" panose="020B0604030504040204" pitchFamily="50" charset="-128"/>
                          <a:cs typeface="+mn-cs"/>
                        </a:rPr>
                        <a:t>事業の充実をめざし、</a:t>
                      </a:r>
                      <a:r>
                        <a:rPr kumimoji="1" lang="ja-JP" altLang="en-US" sz="1100" b="0" u="none" kern="1200" dirty="0">
                          <a:solidFill>
                            <a:schemeClr val="tx1">
                              <a:lumMod val="95000"/>
                              <a:lumOff val="5000"/>
                            </a:schemeClr>
                          </a:solidFill>
                          <a:latin typeface="メイリオ" panose="020B0604030504040204" pitchFamily="50" charset="-128"/>
                          <a:ea typeface="メイリオ" panose="020B0604030504040204" pitchFamily="50" charset="-128"/>
                          <a:cs typeface="+mn-cs"/>
                        </a:rPr>
                        <a:t>令和</a:t>
                      </a:r>
                      <a:r>
                        <a:rPr kumimoji="1" lang="en-US" altLang="ja-JP" sz="1100" b="0" u="none" kern="1200" dirty="0">
                          <a:solidFill>
                            <a:schemeClr val="tx1">
                              <a:lumMod val="95000"/>
                              <a:lumOff val="5000"/>
                            </a:schemeClr>
                          </a:solidFill>
                          <a:latin typeface="メイリオ" panose="020B0604030504040204" pitchFamily="50" charset="-128"/>
                          <a:ea typeface="メイリオ" panose="020B0604030504040204" pitchFamily="50" charset="-128"/>
                          <a:cs typeface="+mn-cs"/>
                        </a:rPr>
                        <a:t>5</a:t>
                      </a:r>
                      <a:r>
                        <a:rPr kumimoji="1" lang="ja-JP" altLang="en-US" sz="1100" b="0" u="none" kern="1200" dirty="0">
                          <a:solidFill>
                            <a:schemeClr val="tx1">
                              <a:lumMod val="95000"/>
                              <a:lumOff val="5000"/>
                            </a:schemeClr>
                          </a:solidFill>
                          <a:latin typeface="メイリオ" panose="020B0604030504040204" pitchFamily="50" charset="-128"/>
                          <a:ea typeface="メイリオ" panose="020B0604030504040204" pitchFamily="50" charset="-128"/>
                          <a:cs typeface="+mn-cs"/>
                        </a:rPr>
                        <a:t>年度からの</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次期</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指定管理者を</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公募する</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久宝寺緑地</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令和</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3</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年度</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に実施した</a:t>
                      </a:r>
                      <a:r>
                        <a:rPr kumimoji="1" lang="ja-JP" altLang="ja-JP" sz="1100" b="0" kern="1200" dirty="0">
                          <a:solidFill>
                            <a:schemeClr val="tx1"/>
                          </a:solidFill>
                          <a:latin typeface="メイリオ" panose="020B0604030504040204" pitchFamily="50" charset="-128"/>
                          <a:ea typeface="メイリオ" panose="020B0604030504040204" pitchFamily="50" charset="-128"/>
                          <a:cs typeface="+mn-cs"/>
                        </a:rPr>
                        <a:t>調査結果を踏まえ、</a:t>
                      </a:r>
                      <a:r>
                        <a:rPr kumimoji="1" lang="ja-JP" altLang="en-US" sz="1100" b="0" strike="noStrike" kern="1200" dirty="0">
                          <a:solidFill>
                            <a:schemeClr val="tx1"/>
                          </a:solidFill>
                          <a:latin typeface="メイリオ" panose="020B0604030504040204" pitchFamily="50" charset="-128"/>
                          <a:ea typeface="メイリオ" panose="020B0604030504040204" pitchFamily="50" charset="-128"/>
                          <a:cs typeface="+mn-cs"/>
                        </a:rPr>
                        <a:t>整備手法等の方針を決定する。</a:t>
                      </a:r>
                      <a:endParaRPr kumimoji="1" lang="ja-JP" altLang="ja-JP" sz="1100" b="0" kern="1200" dirty="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noFill/>
                  </a:tcPr>
                </a:tc>
                <a:extLst>
                  <a:ext uri="{0D108BD9-81ED-4DB2-BD59-A6C34878D82A}">
                    <a16:rowId xmlns:a16="http://schemas.microsoft.com/office/drawing/2014/main" val="2812044281"/>
                  </a:ext>
                </a:extLst>
              </a:tr>
            </a:tbl>
          </a:graphicData>
        </a:graphic>
      </p:graphicFrame>
      <p:sp>
        <p:nvSpPr>
          <p:cNvPr id="5" name="正方形/長方形 4">
            <a:extLst>
              <a:ext uri="{FF2B5EF4-FFF2-40B4-BE49-F238E27FC236}">
                <a16:creationId xmlns:a16="http://schemas.microsoft.com/office/drawing/2014/main" id="{D4316DA2-1463-406B-8DB5-3ABCC60AE9D5}"/>
              </a:ext>
            </a:extLst>
          </p:cNvPr>
          <p:cNvSpPr/>
          <p:nvPr/>
        </p:nvSpPr>
        <p:spPr>
          <a:xfrm>
            <a:off x="8416567"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76</a:t>
            </a:r>
            <a:endParaRPr lang="ja-JP" altLang="en-US" dirty="0">
              <a:solidFill>
                <a:prstClr val="black"/>
              </a:solidFill>
            </a:endParaRPr>
          </a:p>
        </p:txBody>
      </p:sp>
    </p:spTree>
    <p:extLst>
      <p:ext uri="{BB962C8B-B14F-4D97-AF65-F5344CB8AC3E}">
        <p14:creationId xmlns:p14="http://schemas.microsoft.com/office/powerpoint/2010/main" val="3489886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971600" y="921026"/>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テキスト ボックス 2"/>
          <p:cNvSpPr txBox="1"/>
          <p:nvPr/>
        </p:nvSpPr>
        <p:spPr>
          <a:xfrm>
            <a:off x="705620" y="323655"/>
            <a:ext cx="8020792" cy="523220"/>
          </a:xfrm>
          <a:prstGeom prst="rect">
            <a:avLst/>
          </a:prstGeom>
          <a:noFill/>
        </p:spPr>
        <p:txBody>
          <a:bodyPr wrap="square" rtlCol="0">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２　新たな行政経営の取組み</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971600" y="1281291"/>
            <a:ext cx="7200800" cy="1200329"/>
          </a:xfrm>
          <a:prstGeom prst="rect">
            <a:avLst/>
          </a:prstGeom>
        </p:spPr>
        <p:txBody>
          <a:bodyPr wrap="square" numCol="1">
            <a:spAutoFit/>
          </a:bodyPr>
          <a:lstStyle/>
          <a:p>
            <a:pPr defTabSz="647700">
              <a:spcBef>
                <a:spcPct val="0"/>
              </a:spcBef>
              <a:buFont typeface="Wingdings" pitchFamily="2" charset="2"/>
              <a:buNone/>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（１）デジタル行政の推進</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（２）効果的な情報発信</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（３）より幅広い共創の仕組みづくり</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（４）働き方改革</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5</a:t>
            </a:r>
            <a:endParaRPr lang="ja-JP" altLang="en-US" dirty="0">
              <a:solidFill>
                <a:schemeClr val="tx1"/>
              </a:solidFill>
            </a:endParaRPr>
          </a:p>
        </p:txBody>
      </p:sp>
    </p:spTree>
    <p:extLst>
      <p:ext uri="{BB962C8B-B14F-4D97-AF65-F5344CB8AC3E}">
        <p14:creationId xmlns:p14="http://schemas.microsoft.com/office/powerpoint/2010/main" val="19959293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79512" y="176397"/>
            <a:ext cx="8136904" cy="369332"/>
          </a:xfrm>
          <a:prstGeom prst="rect">
            <a:avLst/>
          </a:prstGeom>
        </p:spPr>
        <p:txBody>
          <a:bodyPr wrap="square">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Ⅳ</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公の施設の改革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コネクタ 13"/>
          <p:cNvCxnSpPr/>
          <p:nvPr/>
        </p:nvCxnSpPr>
        <p:spPr>
          <a:xfrm>
            <a:off x="179512" y="548680"/>
            <a:ext cx="8784976" cy="0"/>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3" name="表 2"/>
          <p:cNvGraphicFramePr>
            <a:graphicFrameLocks noGrp="1"/>
          </p:cNvGraphicFramePr>
          <p:nvPr/>
        </p:nvGraphicFramePr>
        <p:xfrm>
          <a:off x="415759" y="824615"/>
          <a:ext cx="8312482" cy="2016317"/>
        </p:xfrm>
        <a:graphic>
          <a:graphicData uri="http://schemas.openxmlformats.org/drawingml/2006/table">
            <a:tbl>
              <a:tblPr firstRow="1" bandRow="1">
                <a:tableStyleId>{5940675A-B579-460E-94D1-54222C63F5DA}</a:tableStyleId>
              </a:tblPr>
              <a:tblGrid>
                <a:gridCol w="1635961">
                  <a:extLst>
                    <a:ext uri="{9D8B030D-6E8A-4147-A177-3AD203B41FA5}">
                      <a16:colId xmlns:a16="http://schemas.microsoft.com/office/drawing/2014/main" val="722862019"/>
                    </a:ext>
                  </a:extLst>
                </a:gridCol>
                <a:gridCol w="2025225">
                  <a:extLst>
                    <a:ext uri="{9D8B030D-6E8A-4147-A177-3AD203B41FA5}">
                      <a16:colId xmlns:a16="http://schemas.microsoft.com/office/drawing/2014/main" val="2328954444"/>
                    </a:ext>
                  </a:extLst>
                </a:gridCol>
                <a:gridCol w="2250250">
                  <a:extLst>
                    <a:ext uri="{9D8B030D-6E8A-4147-A177-3AD203B41FA5}">
                      <a16:colId xmlns:a16="http://schemas.microsoft.com/office/drawing/2014/main" val="2798291691"/>
                    </a:ext>
                  </a:extLst>
                </a:gridCol>
                <a:gridCol w="2401046">
                  <a:extLst>
                    <a:ext uri="{9D8B030D-6E8A-4147-A177-3AD203B41FA5}">
                      <a16:colId xmlns:a16="http://schemas.microsoft.com/office/drawing/2014/main" val="203187343"/>
                    </a:ext>
                  </a:extLst>
                </a:gridCol>
              </a:tblGrid>
              <a:tr h="39914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施設名</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施設概要</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年度の取組み状況</a:t>
                      </a:r>
                      <a:endPar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380445311"/>
                  </a:ext>
                </a:extLst>
              </a:tr>
              <a:tr h="373195">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弥生文化博物館</a:t>
                      </a:r>
                    </a:p>
                  </a:txBody>
                  <a:tcPr>
                    <a:lnR w="12700" cap="flat" cmpd="sng" algn="ctr">
                      <a:solidFill>
                        <a:schemeClr val="tx1"/>
                      </a:solidFill>
                      <a:prstDash val="solid"/>
                      <a:round/>
                      <a:headEnd type="none" w="med" len="med"/>
                      <a:tailEnd type="none" w="med" len="med"/>
                    </a:lnR>
                    <a:noFill/>
                  </a:tcPr>
                </a:tc>
                <a:tc rowSpan="2">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歴史、民俗等に関する資料を収集し、保管し、及び展示して府民の利用に供し、もって府民の文化的向上に資する。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地独</a:t>
                      </a:r>
                      <a:r>
                        <a:rPr lang="en-US" altLang="ja-JP"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大阪市博物館機構</a:t>
                      </a:r>
                      <a:r>
                        <a:rPr lang="ja-JP" altLang="en-US" sz="1100" strike="noStrike"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への</a:t>
                      </a:r>
                      <a:r>
                        <a:rPr lang="ja-JP" altLang="en-US"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合流について、大阪市</a:t>
                      </a: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等</a:t>
                      </a:r>
                      <a:r>
                        <a:rPr lang="ja-JP" altLang="en-US"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と協議を行った。</a:t>
                      </a:r>
                      <a:endParaRPr lang="en-US" altLang="ja-JP"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引き続き、</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地独</a:t>
                      </a:r>
                      <a:r>
                        <a:rPr lang="en-US" altLang="ja-JP"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大阪市博物館機構への合流について、大阪市</a:t>
                      </a:r>
                      <a:r>
                        <a:rPr lang="ja-JP" altLang="en-US" sz="11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等</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と協議を進める。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216476"/>
                  </a:ext>
                </a:extLst>
              </a:tr>
              <a:tr h="414661">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近</a:t>
                      </a:r>
                      <a:r>
                        <a:rPr lang="ja-JP" altLang="en-US" sz="11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つ</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飛鳥博物館</a:t>
                      </a:r>
                    </a:p>
                  </a:txBody>
                  <a:tcPr>
                    <a:lnR w="12700" cap="flat" cmpd="sng" algn="ctr">
                      <a:solidFill>
                        <a:schemeClr val="tx1"/>
                      </a:solidFill>
                      <a:prstDash val="solid"/>
                      <a:round/>
                      <a:headEnd type="none" w="med" len="med"/>
                      <a:tailEnd type="none" w="med" len="med"/>
                    </a:lnR>
                    <a:noFill/>
                  </a:tcPr>
                </a:tc>
                <a:tc vMerge="1">
                  <a:txBody>
                    <a:bodyPr/>
                    <a:lstStyle/>
                    <a:p>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vMerge="1">
                  <a:txBody>
                    <a:bodyPr/>
                    <a:lstStyle/>
                    <a:p>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8128938"/>
                  </a:ext>
                </a:extLst>
              </a:tr>
              <a:tr h="829321">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近</a:t>
                      </a:r>
                      <a:r>
                        <a:rPr lang="ja-JP" altLang="en-US" sz="11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つ</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飛鳥風土記の丘</a:t>
                      </a:r>
                    </a:p>
                  </a:txBody>
                  <a:tcPr>
                    <a:lnR w="12700" cap="flat" cmpd="sng" algn="ctr">
                      <a:solidFill>
                        <a:schemeClr val="tx1"/>
                      </a:solidFill>
                      <a:prstDash val="solid"/>
                      <a:round/>
                      <a:headEnd type="none" w="med" len="med"/>
                      <a:tailEnd type="none" w="med" len="med"/>
                    </a:lnR>
                    <a:noFill/>
                  </a:tcPr>
                </a:tc>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一須賀古墳群を保存するとともに府民にこれと親しむ場を提供し、もって府民の文化的向上に資する。</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strike="noStrike"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vMerge="1">
                  <a:txBody>
                    <a:bodyPr/>
                    <a:lstStyle/>
                    <a:p>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8112475"/>
                  </a:ext>
                </a:extLst>
              </a:tr>
            </a:tbl>
          </a:graphicData>
        </a:graphic>
      </p:graphicFrame>
      <p:sp>
        <p:nvSpPr>
          <p:cNvPr id="5" name="正方形/長方形 4">
            <a:extLst>
              <a:ext uri="{FF2B5EF4-FFF2-40B4-BE49-F238E27FC236}">
                <a16:creationId xmlns:a16="http://schemas.microsoft.com/office/drawing/2014/main" id="{D4316DA2-1463-406B-8DB5-3ABCC60AE9D5}"/>
              </a:ext>
            </a:extLst>
          </p:cNvPr>
          <p:cNvSpPr/>
          <p:nvPr/>
        </p:nvSpPr>
        <p:spPr>
          <a:xfrm>
            <a:off x="8416567" y="6507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77</a:t>
            </a:r>
            <a:endParaRPr lang="ja-JP" altLang="en-US" dirty="0">
              <a:solidFill>
                <a:prstClr val="black"/>
              </a:solidFill>
            </a:endParaRPr>
          </a:p>
        </p:txBody>
      </p:sp>
    </p:spTree>
    <p:extLst>
      <p:ext uri="{BB962C8B-B14F-4D97-AF65-F5344CB8AC3E}">
        <p14:creationId xmlns:p14="http://schemas.microsoft.com/office/powerpoint/2010/main" val="3867598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53525" y="26935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（１）デジタル行政の推進</a:t>
            </a:r>
          </a:p>
        </p:txBody>
      </p:sp>
      <p:cxnSp>
        <p:nvCxnSpPr>
          <p:cNvPr id="28" name="直線コネクタ 27"/>
          <p:cNvCxnSpPr/>
          <p:nvPr/>
        </p:nvCxnSpPr>
        <p:spPr>
          <a:xfrm>
            <a:off x="183873" y="68369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418800" y="823380"/>
            <a:ext cx="8474171" cy="848688"/>
          </a:xfrm>
          <a:prstGeom prst="rect">
            <a:avLst/>
          </a:prstGeom>
          <a:noFill/>
          <a:ln w="9525">
            <a:noFill/>
          </a:ln>
        </p:spPr>
        <p:txBody>
          <a:bodyPr wrap="square" lIns="91440" tIns="45720" rIns="91440" bIns="45720" numCol="1" rtlCol="0" anchor="ctr">
            <a:no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marL="174625" lvl="0" indent="-174625">
              <a:defRPr/>
            </a:pPr>
            <a:r>
              <a:rPr kumimoji="1" lang="ja-JP" altLang="en-US" sz="16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0" i="0" u="none" strike="noStrike" kern="1200" cap="none" spc="0" normalizeH="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技術を最大限に活かしたデジタルトランスフォーメーション（</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DX</a:t>
            </a:r>
            <a:r>
              <a:rPr lang="ja-JP" altLang="en-US" sz="1600" baseline="300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baseline="30000" dirty="0">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）を進め、住民の生活の質（</a:t>
            </a:r>
            <a:r>
              <a:rPr lang="en-US" altLang="ja-JP" sz="1600" dirty="0" err="1">
                <a:latin typeface="メイリオ" panose="020B0604030504040204" pitchFamily="50" charset="-128"/>
                <a:ea typeface="メイリオ" panose="020B0604030504040204" pitchFamily="50" charset="-128"/>
                <a:cs typeface="メイリオ" panose="020B0604030504040204" pitchFamily="50" charset="-128"/>
              </a:rPr>
              <a:t>QoL</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）の向上を実現する、デジタル行政の推進に取り組みます。</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6</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テキスト ボックス 5"/>
          <p:cNvSpPr txBox="1"/>
          <p:nvPr/>
        </p:nvSpPr>
        <p:spPr>
          <a:xfrm>
            <a:off x="401595" y="5769259"/>
            <a:ext cx="8567253" cy="1057617"/>
          </a:xfrm>
          <a:prstGeom prst="rect">
            <a:avLst/>
          </a:prstGeom>
          <a:noFill/>
          <a:ln>
            <a:noFill/>
          </a:ln>
        </p:spPr>
        <p:txBody>
          <a:bodyPr wrap="none" rtlCol="0">
            <a:noAutofit/>
          </a:bodyPr>
          <a:lstStyle/>
          <a:p>
            <a:pPr lvl="0">
              <a:defRPr/>
            </a:pP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新たな価値を創造することを目的に、デジタル技術の駆使によって既存の枠組みを変化させること。</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国、地方公共団体及び事業者が保有する官民データのうち、国民誰もがインターネット等を通じて容易に利用（加工、編集、再配布等）できるよう、①営利目的、非営利目的を</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問わず二次利用可能なルールが適用されたもの、②機械判読に適したもの、③無償で利用できるもの、のいずれの項目にも該当する形で公開されたデータ。</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(*4)  Evidence-Based Policy Making</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の略。証拠に基づく政策立案。政策の企画をその場限りのエピソードに頼るのではなく、政策目的を明確化したうえで合理的根拠（エビデンス）</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に基づくものとすること。</a:t>
            </a:r>
          </a:p>
          <a:p>
            <a:pPr lvl="0">
              <a:defRPr/>
            </a:pP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(*5)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はんこレス、ペーパーレス、キャッシュレスの３つの取組みをいう。</a:t>
            </a:r>
            <a:endPar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(*6)  Robotic Process Automation</a:t>
            </a: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の略。ソフトウェアロボットによる業務自動化の取組み。人が行うパソコン上の作業手順をソフトウェアロボットに覚えさせることで、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パソコン操作を自動化することができる。</a:t>
            </a:r>
            <a:endPar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a:extLst>
              <a:ext uri="{FF2B5EF4-FFF2-40B4-BE49-F238E27FC236}">
                <a16:creationId xmlns:a16="http://schemas.microsoft.com/office/drawing/2014/main" id="{3FF6DC82-301C-4A36-A64E-DD824FCDFD64}"/>
              </a:ext>
            </a:extLst>
          </p:cNvPr>
          <p:cNvSpPr/>
          <p:nvPr/>
        </p:nvSpPr>
        <p:spPr>
          <a:xfrm>
            <a:off x="757067" y="1853825"/>
            <a:ext cx="7999497" cy="3420380"/>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lIns="360000" tIns="45071" rIns="90142" bIns="45071" rtlCol="0" anchor="ctr"/>
          <a:lstStyle/>
          <a:p>
            <a:pPr marL="285750" lvl="0" indent="-285750">
              <a:buFont typeface="Wingdings" panose="05000000000000000000" pitchFamily="2" charset="2"/>
              <a:buChar char="l"/>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大阪スマートシティ戦略の推進 </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ja-JP" altLang="en-US"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データの利活用の推進</a:t>
            </a:r>
            <a:endParaRPr lang="en-US" altLang="ja-JP"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①オープンデータ</a:t>
            </a:r>
            <a:r>
              <a:rPr lang="en-US" altLang="ja-JP" sz="1400" spc="-40" baseline="30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a:t>
            </a:r>
          </a:p>
          <a:p>
            <a:pPr lvl="0">
              <a:defRPr/>
            </a:pPr>
            <a:r>
              <a:rPr lang="ja-JP" altLang="en-US"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②大阪広域データ連携基盤（</a:t>
            </a:r>
            <a:r>
              <a:rPr lang="en-US" altLang="ja-JP"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ORDEN</a:t>
            </a:r>
            <a:r>
              <a:rPr lang="ja-JP" altLang="en-US"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）の整備 </a:t>
            </a:r>
            <a:endParaRPr lang="en-US" altLang="ja-JP"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③データ分析に基づいた効果的な政策立案（</a:t>
            </a:r>
            <a:r>
              <a:rPr lang="en-US" altLang="ja-JP"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EBPM</a:t>
            </a:r>
            <a:r>
              <a:rPr lang="en-US" altLang="ja-JP" sz="1400" spc="-40" baseline="30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行政手続きのオンライン化　　 </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３つのレス</a:t>
            </a:r>
            <a:r>
              <a:rPr lang="en-US" altLang="ja-JP" sz="1400"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の推進</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SNS</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等を活用した相談体制の充実</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RPA</a:t>
            </a:r>
            <a:r>
              <a:rPr lang="en-US" altLang="ja-JP" sz="1400"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を活用した業務の効率化</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デジタル技術を活用した都市基盤施設の維持管理</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①大阪府都市基盤施設維持管理データベースシステム</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②大阪府道路･河川･公園通報システム</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角丸四角形 1"/>
          <p:cNvSpPr/>
          <p:nvPr/>
        </p:nvSpPr>
        <p:spPr>
          <a:xfrm>
            <a:off x="656565" y="1898830"/>
            <a:ext cx="2160240" cy="405045"/>
          </a:xfrm>
          <a:prstGeom prst="roundRect">
            <a:avLst>
              <a:gd name="adj" fmla="val 17557"/>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pPr algn="ctr"/>
            <a:r>
              <a:rPr kumimoji="1"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具体的な取組み</a:t>
            </a:r>
            <a:r>
              <a:rPr kumimoji="1"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0" name="直線コネクタ 9"/>
          <p:cNvCxnSpPr/>
          <p:nvPr/>
        </p:nvCxnSpPr>
        <p:spPr>
          <a:xfrm>
            <a:off x="252011" y="5737111"/>
            <a:ext cx="864096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51969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9525">
          <a:solidFill>
            <a:schemeClr val="accent1"/>
          </a:solidFill>
        </a:ln>
      </a:spPr>
      <a:bodyPr lIns="36000" rIns="36000" rtlCol="0" anchor="t"/>
      <a:lstStyle>
        <a:defPPr algn="ctr">
          <a:defRPr kumimoji="1" sz="500" b="1" dirty="0" smtClean="0">
            <a:solidFill>
              <a:schemeClr val="tx1"/>
            </a:solidFill>
            <a:latin typeface="ＭＳ ゴシック" panose="020B0609070205080204" pitchFamily="49" charset="-128"/>
            <a:ea typeface="ＭＳ ゴシック" panose="020B0609070205080204" pitchFamily="49"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accent1">
            <a:lumMod val="40000"/>
            <a:lumOff val="60000"/>
          </a:schemeClr>
        </a:solidFill>
        <a:ln>
          <a:noFill/>
        </a:ln>
      </a:spPr>
      <a:bodyPr wrap="square" rtlCol="0">
        <a:noAutofit/>
      </a:bodyPr>
      <a:lstStyle>
        <a:defPPr>
          <a:defRPr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defRPr>
        </a:defPPr>
      </a:lstStyle>
      <a:style>
        <a:lnRef idx="2">
          <a:schemeClr val="accent1"/>
        </a:lnRef>
        <a:fillRef idx="1">
          <a:schemeClr val="lt1"/>
        </a:fillRef>
        <a:effectRef idx="0">
          <a:schemeClr val="accent1"/>
        </a:effectRef>
        <a:fontRef idx="minor">
          <a:schemeClr val="dk1"/>
        </a:fontRef>
      </a: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5BBD448640CB147A5528A90D7A752E6" ma:contentTypeVersion="0" ma:contentTypeDescription="新しいドキュメントを作成します。" ma:contentTypeScope="" ma:versionID="870bfd10208a075ddad328603fb1e3f2">
  <xsd:schema xmlns:xsd="http://www.w3.org/2001/XMLSchema" xmlns:xs="http://www.w3.org/2001/XMLSchema" xmlns:p="http://schemas.microsoft.com/office/2006/metadata/properties" targetNamespace="http://schemas.microsoft.com/office/2006/metadata/properties" ma:root="true" ma:fieldsID="4ed14474a1014a33b797668e927a5ba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5B568595-2E1A-481F-9D26-4F8C6BF77D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D13421D-47B8-4EE1-AFD8-43F894A84F80}">
  <ds:schemaRefs>
    <ds:schemaRef ds:uri="http://schemas.microsoft.com/sharepoint/v3/contenttype/forms"/>
  </ds:schemaRefs>
</ds:datastoreItem>
</file>

<file path=customXml/itemProps3.xml><?xml version="1.0" encoding="utf-8"?>
<ds:datastoreItem xmlns:ds="http://schemas.openxmlformats.org/officeDocument/2006/customXml" ds:itemID="{B532240C-9678-49BC-876E-9028F5F0CBF7}">
  <ds:schemaRefs>
    <ds:schemaRef ds:uri="http://schemas.microsoft.com/office/infopath/2007/PartnerControls"/>
    <ds:schemaRef ds:uri="http://purl.org/dc/elements/1.1/"/>
    <ds:schemaRef ds:uri="http://purl.org/dc/dcmitype/"/>
    <ds:schemaRef ds:uri="http://www.w3.org/XML/1998/namespace"/>
    <ds:schemaRef ds:uri="http://schemas.microsoft.com/office/2006/documentManagement/types"/>
    <ds:schemaRef ds:uri="http://purl.org/dc/terms/"/>
    <ds:schemaRef ds:uri="http://schemas.microsoft.com/office/2006/metadata/properti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Ion</Template>
  <TotalTime>49127</TotalTime>
  <Words>29480</Words>
  <Application>Microsoft Office PowerPoint</Application>
  <PresentationFormat>画面に合わせる (4:3)</PresentationFormat>
  <Paragraphs>2948</Paragraphs>
  <Slides>80</Slides>
  <Notes>13</Notes>
  <HiddenSlides>0</HiddenSlides>
  <MMClips>0</MMClips>
  <ScaleCrop>false</ScaleCrop>
  <HeadingPairs>
    <vt:vector size="8" baseType="variant">
      <vt:variant>
        <vt:lpstr>使用されているフォント</vt:lpstr>
      </vt:variant>
      <vt:variant>
        <vt:i4>15</vt:i4>
      </vt:variant>
      <vt:variant>
        <vt:lpstr>テーマ</vt:lpstr>
      </vt:variant>
      <vt:variant>
        <vt:i4>1</vt:i4>
      </vt:variant>
      <vt:variant>
        <vt:lpstr>埋め込まれた OLE サーバー</vt:lpstr>
      </vt:variant>
      <vt:variant>
        <vt:i4>0</vt:i4>
      </vt:variant>
      <vt:variant>
        <vt:lpstr>スライド タイトル</vt:lpstr>
      </vt:variant>
      <vt:variant>
        <vt:i4>80</vt:i4>
      </vt:variant>
    </vt:vector>
  </HeadingPairs>
  <TitlesOfParts>
    <vt:vector size="96" baseType="lpstr">
      <vt:lpstr>BIZ UDPゴシック</vt:lpstr>
      <vt:lpstr>HG丸ｺﾞｼｯｸM-PRO</vt:lpstr>
      <vt:lpstr>Meiryo UI</vt:lpstr>
      <vt:lpstr>ＭＳ Ｐゴシック</vt:lpstr>
      <vt:lpstr>MS UI Gothic</vt:lpstr>
      <vt:lpstr>ＭＳ ゴシック</vt:lpstr>
      <vt:lpstr>ＭＳ 明朝</vt:lpstr>
      <vt:lpstr>UD デジタル 教科書体 NK-B</vt:lpstr>
      <vt:lpstr>Meiryo</vt:lpstr>
      <vt:lpstr>Meiryo</vt:lpstr>
      <vt:lpstr>游ゴシック</vt:lpstr>
      <vt:lpstr>Arial</vt:lpstr>
      <vt:lpstr>Calibri</vt:lpstr>
      <vt:lpstr>Century</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上田　有紀</cp:lastModifiedBy>
  <cp:revision>5786</cp:revision>
  <cp:lastPrinted>2022-02-10T07:37:52Z</cp:lastPrinted>
  <dcterms:created xsi:type="dcterms:W3CDTF">2014-06-17T12:02:58Z</dcterms:created>
  <dcterms:modified xsi:type="dcterms:W3CDTF">2022-03-25T04:47:49Z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0x01010085BBD448640CB147A5528A90D7A752E6</vt:lpwstr>
  </property>
</Properties>
</file>