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Lst>
  <p:notesMasterIdLst>
    <p:notesMasterId r:id="rId35"/>
  </p:notesMasterIdLst>
  <p:handoutMasterIdLst>
    <p:handoutMasterId r:id="rId36"/>
  </p:handoutMasterIdLst>
  <p:sldIdLst>
    <p:sldId id="2357" r:id="rId5"/>
    <p:sldId id="2358" r:id="rId6"/>
    <p:sldId id="2359" r:id="rId7"/>
    <p:sldId id="2360" r:id="rId8"/>
    <p:sldId id="2361" r:id="rId9"/>
    <p:sldId id="2362" r:id="rId10"/>
    <p:sldId id="2363" r:id="rId11"/>
    <p:sldId id="2364" r:id="rId12"/>
    <p:sldId id="2365" r:id="rId13"/>
    <p:sldId id="2366" r:id="rId14"/>
    <p:sldId id="2367" r:id="rId15"/>
    <p:sldId id="2368" r:id="rId16"/>
    <p:sldId id="2369" r:id="rId17"/>
    <p:sldId id="2370" r:id="rId18"/>
    <p:sldId id="2371" r:id="rId19"/>
    <p:sldId id="2372" r:id="rId20"/>
    <p:sldId id="2373" r:id="rId21"/>
    <p:sldId id="2374" r:id="rId22"/>
    <p:sldId id="2375" r:id="rId23"/>
    <p:sldId id="2376" r:id="rId24"/>
    <p:sldId id="2377" r:id="rId25"/>
    <p:sldId id="2378" r:id="rId26"/>
    <p:sldId id="2379" r:id="rId27"/>
    <p:sldId id="2380" r:id="rId28"/>
    <p:sldId id="2381" r:id="rId29"/>
    <p:sldId id="2382" r:id="rId30"/>
    <p:sldId id="2383" r:id="rId31"/>
    <p:sldId id="2384" r:id="rId32"/>
    <p:sldId id="2385" r:id="rId33"/>
    <p:sldId id="2386" r:id="rId3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川根　みゆき" initials="川根　みゆき" lastIdx="1" clrIdx="0">
    <p:extLst>
      <p:ext uri="{19B8F6BF-5375-455C-9EA6-DF929625EA0E}">
        <p15:presenceInfo xmlns:p15="http://schemas.microsoft.com/office/powerpoint/2012/main" userId="S-1-5-21-161959346-1900351369-444732941-195774" providerId="AD"/>
      </p:ext>
    </p:extLst>
  </p:cmAuthor>
  <p:cmAuthor id="2" name="岡崎　誠" initials="岡崎　誠" lastIdx="12" clrIdx="1">
    <p:extLst>
      <p:ext uri="{19B8F6BF-5375-455C-9EA6-DF929625EA0E}">
        <p15:presenceInfo xmlns:p15="http://schemas.microsoft.com/office/powerpoint/2012/main" userId="S-1-5-21-161959346-1900351369-444732941-67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F37"/>
    <a:srgbClr val="006664"/>
    <a:srgbClr val="25714B"/>
    <a:srgbClr val="2C8458"/>
    <a:srgbClr val="339966"/>
    <a:srgbClr val="006666"/>
    <a:srgbClr val="008080"/>
    <a:srgbClr val="FFFFFF"/>
    <a:srgbClr val="006600"/>
    <a:srgbClr val="C1E4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574" autoAdjust="0"/>
    <p:restoredTop sz="98057" autoAdjust="0"/>
  </p:normalViewPr>
  <p:slideViewPr>
    <p:cSldViewPr>
      <p:cViewPr varScale="1">
        <p:scale>
          <a:sx n="74" d="100"/>
          <a:sy n="74" d="100"/>
        </p:scale>
        <p:origin x="978" y="54"/>
      </p:cViewPr>
      <p:guideLst>
        <p:guide orient="horz" pos="2160"/>
        <p:guide pos="2880"/>
      </p:guideLst>
    </p:cSldViewPr>
  </p:slideViewPr>
  <p:outlineViewPr>
    <p:cViewPr>
      <p:scale>
        <a:sx n="33" d="100"/>
        <a:sy n="33" d="100"/>
      </p:scale>
      <p:origin x="0" y="1422"/>
    </p:cViewPr>
  </p:outlineViewPr>
  <p:notesTextViewPr>
    <p:cViewPr>
      <p:scale>
        <a:sx n="1" d="1"/>
        <a:sy n="1" d="1"/>
      </p:scale>
      <p:origin x="0" y="0"/>
    </p:cViewPr>
  </p:notesTextViewPr>
  <p:gridSpacing cx="45005" cy="45005"/>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5" tIns="45714" rIns="91425" bIns="45714" rtlCol="0"/>
          <a:lstStyle>
            <a:lvl1pPr algn="l">
              <a:defRPr sz="1200"/>
            </a:lvl1pPr>
          </a:lstStyle>
          <a:p>
            <a:r>
              <a:rPr kumimoji="1" lang="ja-JP" altLang="en-US"/>
              <a:t>部局意見照会用</a:t>
            </a:r>
            <a:r>
              <a:rPr kumimoji="1" lang="en-US" altLang="ja-JP"/>
              <a:t>ver.</a:t>
            </a:r>
            <a:endParaRPr kumimoji="1" lang="ja-JP" altLang="en-US"/>
          </a:p>
        </p:txBody>
      </p:sp>
      <p:sp>
        <p:nvSpPr>
          <p:cNvPr id="3" name="日付プレースホルダー 2"/>
          <p:cNvSpPr>
            <a:spLocks noGrp="1"/>
          </p:cNvSpPr>
          <p:nvPr>
            <p:ph type="dt" sz="quarter" idx="1"/>
          </p:nvPr>
        </p:nvSpPr>
        <p:spPr>
          <a:xfrm>
            <a:off x="3856040" y="0"/>
            <a:ext cx="2949575" cy="496888"/>
          </a:xfrm>
          <a:prstGeom prst="rect">
            <a:avLst/>
          </a:prstGeom>
        </p:spPr>
        <p:txBody>
          <a:bodyPr vert="horz" lIns="91425" tIns="45714" rIns="91425" bIns="45714" rtlCol="0"/>
          <a:lstStyle>
            <a:lvl1pPr algn="r">
              <a:defRPr sz="1200"/>
            </a:lvl1pPr>
          </a:lstStyle>
          <a:p>
            <a:fld id="{BF868B9E-B285-4A45-9CF7-6DC8372BDF37}" type="datetimeFigureOut">
              <a:rPr kumimoji="1" lang="ja-JP" altLang="en-US" smtClean="0"/>
              <a:t>2022/2/15</a:t>
            </a:fld>
            <a:endParaRPr kumimoji="1" lang="ja-JP" altLang="en-US"/>
          </a:p>
        </p:txBody>
      </p:sp>
      <p:sp>
        <p:nvSpPr>
          <p:cNvPr id="4" name="フッター プレースホルダー 3"/>
          <p:cNvSpPr>
            <a:spLocks noGrp="1"/>
          </p:cNvSpPr>
          <p:nvPr>
            <p:ph type="ftr" sz="quarter" idx="2"/>
          </p:nvPr>
        </p:nvSpPr>
        <p:spPr>
          <a:xfrm>
            <a:off x="2" y="9440863"/>
            <a:ext cx="2949575" cy="496887"/>
          </a:xfrm>
          <a:prstGeom prst="rect">
            <a:avLst/>
          </a:prstGeom>
        </p:spPr>
        <p:txBody>
          <a:bodyPr vert="horz" lIns="91425" tIns="45714" rIns="91425" bIns="4571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3"/>
            <a:ext cx="2949575" cy="496887"/>
          </a:xfrm>
          <a:prstGeom prst="rect">
            <a:avLst/>
          </a:prstGeom>
        </p:spPr>
        <p:txBody>
          <a:bodyPr vert="horz" lIns="91425" tIns="45714" rIns="91425" bIns="45714" rtlCol="0" anchor="b"/>
          <a:lstStyle>
            <a:lvl1pPr algn="r">
              <a:defRPr sz="1200"/>
            </a:lvl1pPr>
          </a:lstStyle>
          <a:p>
            <a:fld id="{07C14DE1-35E5-49A1-9D54-83ABAF301631}" type="slidenum">
              <a:rPr kumimoji="1" lang="ja-JP" altLang="en-US" smtClean="0"/>
              <a:t>‹#›</a:t>
            </a:fld>
            <a:endParaRPr kumimoji="1" lang="ja-JP" altLang="en-US"/>
          </a:p>
        </p:txBody>
      </p:sp>
    </p:spTree>
    <p:extLst>
      <p:ext uri="{BB962C8B-B14F-4D97-AF65-F5344CB8AC3E}">
        <p14:creationId xmlns:p14="http://schemas.microsoft.com/office/powerpoint/2010/main" val="291048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3"/>
            <a:ext cx="2949787" cy="496967"/>
          </a:xfrm>
          <a:prstGeom prst="rect">
            <a:avLst/>
          </a:prstGeom>
        </p:spPr>
        <p:txBody>
          <a:bodyPr vert="horz" lIns="91419" tIns="45711" rIns="91419" bIns="45711" rtlCol="0"/>
          <a:lstStyle>
            <a:lvl1pPr algn="l">
              <a:defRPr sz="1200"/>
            </a:lvl1pPr>
          </a:lstStyle>
          <a:p>
            <a:r>
              <a:rPr kumimoji="1" lang="ja-JP" altLang="en-US"/>
              <a:t>部局意見照会用</a:t>
            </a:r>
            <a:r>
              <a:rPr kumimoji="1" lang="en-US" altLang="ja-JP"/>
              <a:t>ver.</a:t>
            </a:r>
            <a:endParaRPr kumimoji="1" lang="ja-JP" altLang="en-US"/>
          </a:p>
        </p:txBody>
      </p:sp>
      <p:sp>
        <p:nvSpPr>
          <p:cNvPr id="3" name="日付プレースホルダー 2"/>
          <p:cNvSpPr>
            <a:spLocks noGrp="1"/>
          </p:cNvSpPr>
          <p:nvPr>
            <p:ph type="dt" idx="1"/>
          </p:nvPr>
        </p:nvSpPr>
        <p:spPr>
          <a:xfrm>
            <a:off x="3855841" y="3"/>
            <a:ext cx="2949787" cy="496967"/>
          </a:xfrm>
          <a:prstGeom prst="rect">
            <a:avLst/>
          </a:prstGeom>
        </p:spPr>
        <p:txBody>
          <a:bodyPr vert="horz" lIns="91419" tIns="45711" rIns="91419" bIns="45711" rtlCol="0"/>
          <a:lstStyle>
            <a:lvl1pPr algn="r">
              <a:defRPr sz="1200"/>
            </a:lvl1pPr>
          </a:lstStyle>
          <a:p>
            <a:fld id="{3F2D28A0-6F62-4A73-959C-6359E5DDD042}" type="datetimeFigureOut">
              <a:rPr kumimoji="1" lang="ja-JP" altLang="en-US" smtClean="0"/>
              <a:t>2022/2/15</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19" tIns="45711" rIns="91419" bIns="45711"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19" tIns="45711" rIns="91419" bIns="4571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9"/>
            <a:ext cx="2949787" cy="496967"/>
          </a:xfrm>
          <a:prstGeom prst="rect">
            <a:avLst/>
          </a:prstGeom>
        </p:spPr>
        <p:txBody>
          <a:bodyPr vert="horz" lIns="91419" tIns="45711" rIns="91419" bIns="457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1" y="9440649"/>
            <a:ext cx="2949787" cy="496967"/>
          </a:xfrm>
          <a:prstGeom prst="rect">
            <a:avLst/>
          </a:prstGeom>
        </p:spPr>
        <p:txBody>
          <a:bodyPr vert="horz" lIns="91419" tIns="45711" rIns="91419" bIns="45711"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875A66-8240-4C7B-8F63-ACC40D2513BA}" type="slidenum">
              <a:rPr lang="ja-JP" altLang="en-US">
                <a:solidFill>
                  <a:prstClr val="black"/>
                </a:solidFill>
              </a:rPr>
              <a:pPr/>
              <a:t>0</a:t>
            </a:fld>
            <a:endParaRPr lang="ja-JP" altLang="en-US">
              <a:solidFill>
                <a:prstClr val="black"/>
              </a:solidFill>
            </a:endParaRPr>
          </a:p>
        </p:txBody>
      </p:sp>
    </p:spTree>
    <p:extLst>
      <p:ext uri="{BB962C8B-B14F-4D97-AF65-F5344CB8AC3E}">
        <p14:creationId xmlns:p14="http://schemas.microsoft.com/office/powerpoint/2010/main" val="416830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F56AAE9-ECED-41AF-A4E1-DA41E7DC0D68}" type="datetime1">
              <a:rPr kumimoji="1" lang="ja-JP" altLang="en-US" smtClean="0"/>
              <a:t>2022/2/15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104268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7EA9DE-CFC4-436B-B879-3CC0178F26C8}" type="datetime1">
              <a:rPr kumimoji="1" lang="ja-JP" altLang="en-US" smtClean="0"/>
              <a:t>2022/2/15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483047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92E5D04-17BF-40B5-88DA-CA64590F6C7F}" type="datetime1">
              <a:rPr kumimoji="1" lang="ja-JP" altLang="en-US" smtClean="0"/>
              <a:t>2022/2/15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604883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4D73E7B-91A0-4132-A714-448B5020A064}" type="datetime1">
              <a:rPr kumimoji="1" lang="ja-JP" altLang="en-US" smtClean="0"/>
              <a:t>2022/2/15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800304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0239A39-25E0-4085-A623-6E68AF955856}" type="datetime1">
              <a:rPr kumimoji="1" lang="ja-JP" altLang="en-US" smtClean="0"/>
              <a:t>2022/2/15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4176122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49A3EA5-B6B3-45D8-86B2-981183F3FAD8}" type="datetime1">
              <a:rPr kumimoji="1" lang="ja-JP" altLang="en-US" smtClean="0"/>
              <a:t>2022/2/15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291856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39150A6-A5F5-465E-918C-1961E176449B}" type="datetime1">
              <a:rPr kumimoji="1" lang="ja-JP" altLang="en-US" smtClean="0"/>
              <a:t>2022/2/15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5261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A8EED59-0E57-48F8-878F-C8F5BF1C3EB6}" type="datetime1">
              <a:rPr kumimoji="1" lang="ja-JP" altLang="en-US" smtClean="0"/>
              <a:t>2022/2/15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144313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96ED138-04E4-4F74-9358-B9C517F1FC2A}" type="datetime1">
              <a:rPr kumimoji="1" lang="ja-JP" altLang="en-US" smtClean="0"/>
              <a:t>2022/2/15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27276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56C89ED-7ACA-4DAB-825B-EE8CCD700B83}" type="datetime1">
              <a:rPr kumimoji="1" lang="ja-JP" altLang="en-US" smtClean="0"/>
              <a:t>2022/2/15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844811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ED36DC5-89FF-4EE5-B4BF-5EE07D49A2DF}" type="datetime1">
              <a:rPr kumimoji="1" lang="ja-JP" altLang="en-US" smtClean="0"/>
              <a:t>2022/2/15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072832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45872F-B11E-43C1-85CD-61B0440AF8BE}" type="datetime1">
              <a:rPr kumimoji="1" lang="ja-JP" altLang="en-US" smtClean="0"/>
              <a:t>2022/2/15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083705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57058" y="1493785"/>
            <a:ext cx="8136904" cy="1200329"/>
          </a:xfrm>
          <a:prstGeom prst="rect">
            <a:avLst/>
          </a:prstGeom>
          <a:ln w="6350">
            <a:solidFill>
              <a:schemeClr val="tx1"/>
            </a:solidFill>
          </a:ln>
        </p:spPr>
        <p:txBody>
          <a:bodyPr wrap="square">
            <a:spAutoFit/>
          </a:bodyPr>
          <a:lstStyle/>
          <a:p>
            <a:pPr algn="ct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b="1" dirty="0">
                <a:latin typeface="Meiryo UI" panose="020B0604030504040204" pitchFamily="50" charset="-128"/>
                <a:ea typeface="Meiryo UI" panose="020B0604030504040204" pitchFamily="50" charset="-128"/>
                <a:cs typeface="Meiryo UI" panose="020B0604030504040204" pitchFamily="50" charset="-128"/>
              </a:rPr>
              <a:t>令和４年度大阪府行政経営の取組み　</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b="1" dirty="0">
                <a:latin typeface="Meiryo UI" panose="020B0604030504040204" pitchFamily="50" charset="-128"/>
                <a:ea typeface="Meiryo UI" panose="020B0604030504040204" pitchFamily="50" charset="-128"/>
                <a:cs typeface="Meiryo UI" panose="020B0604030504040204" pitchFamily="50" charset="-128"/>
              </a:rPr>
              <a:t>＜具体的</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取組み編＞</a:t>
            </a: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3"/>
          <p:cNvSpPr txBox="1">
            <a:spLocks noChangeArrowheads="1"/>
          </p:cNvSpPr>
          <p:nvPr/>
        </p:nvSpPr>
        <p:spPr>
          <a:xfrm>
            <a:off x="441140" y="3383995"/>
            <a:ext cx="8325925" cy="1323439"/>
          </a:xfrm>
          <a:prstGeom prst="rect">
            <a:avLst/>
          </a:prstGeom>
          <a:ln>
            <a:noFill/>
            <a:prstDash val="sysDash"/>
          </a:ln>
          <a:extLst>
            <a:ext uri="{909E8E84-426E-40DD-AFC4-6F175D3DCCD1}">
              <a14:hiddenFill xmlns:a14="http://schemas.microsoft.com/office/drawing/2010/main">
                <a:solidFill>
                  <a:schemeClr val="bg1"/>
                </a:solidFill>
              </a14:hiddenFill>
            </a:ext>
          </a:extLst>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defTabSz="647700">
              <a:spcBef>
                <a:spcPct val="0"/>
              </a:spcBef>
              <a:buFont typeface="Wingdings" pitchFamily="2" charset="2"/>
              <a:buNone/>
              <a:tabLst>
                <a:tab pos="8256588" algn="r"/>
              </a:tabLst>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＜目次＞</a:t>
            </a:r>
          </a:p>
          <a:p>
            <a:pPr defTabSz="647700">
              <a:spcBef>
                <a:spcPct val="0"/>
              </a:spcBef>
              <a:buFont typeface="Wingdings" pitchFamily="2" charset="2"/>
              <a:buNone/>
              <a:tabLst>
                <a:tab pos="8256588" algn="r"/>
              </a:tabLst>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　　・・・・・・・・・・・・・・・・・・・・・・・・・・・・・・・・・・・・・・・・・・・・・・・・・・・・・・・・</a:t>
            </a:r>
          </a:p>
          <a:p>
            <a:pPr defTabSz="647700">
              <a:spcBef>
                <a:spcPct val="0"/>
              </a:spcBef>
              <a:buFont typeface="Wingdings" pitchFamily="2" charset="2"/>
              <a:buNone/>
              <a:tabLst>
                <a:tab pos="8256588" algn="r"/>
              </a:tabLs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　　・・・・・・・・・・・・・・・・・・・・・・・・・・・・・・・・・・・・・・・・・・・・・・・・・・・・・・・・</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buFont typeface="Wingdings" pitchFamily="2" charset="2"/>
              <a:buNone/>
              <a:tabLst>
                <a:tab pos="8256588" algn="r"/>
              </a:tabLs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出資法人等の改革　　 ・・・・・・・・・・・・・・・・・・・・・・・・・・・・・・・・・・・・・・・・・・・・・・・・</a:t>
            </a:r>
          </a:p>
          <a:p>
            <a:pPr defTabSz="647700">
              <a:spcBef>
                <a:spcPct val="0"/>
              </a:spcBef>
              <a:buFont typeface="Wingdings" pitchFamily="2" charset="2"/>
              <a:buNone/>
              <a:tabLst>
                <a:tab pos="8256588" algn="r"/>
              </a:tabLs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公の施設の改革　　・・・・・・・・・・・・・・・・・・・・・・・・・・・・・・・・・・・・・・・・・・・・・・・・・・・</a:t>
            </a:r>
          </a:p>
        </p:txBody>
      </p:sp>
      <p:sp>
        <p:nvSpPr>
          <p:cNvPr id="10" name="Rectangle 3"/>
          <p:cNvSpPr txBox="1">
            <a:spLocks noChangeArrowheads="1"/>
          </p:cNvSpPr>
          <p:nvPr/>
        </p:nvSpPr>
        <p:spPr>
          <a:xfrm>
            <a:off x="7767355" y="3630216"/>
            <a:ext cx="683596" cy="1077218"/>
          </a:xfrm>
          <a:prstGeom prst="rect">
            <a:avLst/>
          </a:prstGeom>
          <a:ln>
            <a:noFill/>
            <a:prstDash val="sysDash"/>
          </a:ln>
          <a:extLst>
            <a:ext uri="{909E8E84-426E-40DD-AFC4-6F175D3DCCD1}">
              <a14:hiddenFill xmlns:a14="http://schemas.microsoft.com/office/drawing/2010/main">
                <a:solidFill>
                  <a:schemeClr val="bg1"/>
                </a:solidFill>
              </a14:hiddenFill>
            </a:ext>
          </a:extLst>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lgn="r" defTabSz="647700">
              <a:spcBef>
                <a:spcPct val="0"/>
              </a:spcBef>
              <a:buFont typeface="Wingdings" pitchFamily="2" charset="2"/>
              <a:buNone/>
              <a:tabLst>
                <a:tab pos="8256588" algn="r"/>
              </a:tabLst>
              <a:defRPr/>
            </a:pP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49</a:t>
            </a:r>
          </a:p>
          <a:p>
            <a:pPr algn="r" defTabSz="647700">
              <a:spcBef>
                <a:spcPct val="0"/>
              </a:spcBef>
              <a:buFont typeface="Wingdings" pitchFamily="2" charset="2"/>
              <a:buNone/>
              <a:tabLst>
                <a:tab pos="8256588" algn="r"/>
              </a:tabLst>
              <a:defRPr/>
            </a:pP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53</a:t>
            </a:r>
          </a:p>
          <a:p>
            <a:pPr algn="r" defTabSz="647700">
              <a:spcBef>
                <a:spcPct val="0"/>
              </a:spcBef>
              <a:buFont typeface="Wingdings" pitchFamily="2" charset="2"/>
              <a:buNone/>
              <a:tabLst>
                <a:tab pos="8256588" algn="r"/>
              </a:tabLst>
              <a:defRPr/>
            </a:pP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61</a:t>
            </a:r>
          </a:p>
          <a:p>
            <a:pPr algn="r" defTabSz="647700">
              <a:spcBef>
                <a:spcPct val="0"/>
              </a:spcBef>
              <a:buFont typeface="Wingdings" pitchFamily="2" charset="2"/>
              <a:buNone/>
              <a:tabLst>
                <a:tab pos="8256588" algn="r"/>
              </a:tabLst>
              <a:defRPr/>
            </a:pPr>
            <a:r>
              <a:rPr lang="en-US" altLang="ja-JP" sz="1600">
                <a:solidFill>
                  <a:prstClr val="black"/>
                </a:solidFill>
                <a:latin typeface="Meiryo UI" panose="020B0604030504040204" pitchFamily="50" charset="-128"/>
                <a:ea typeface="Meiryo UI" panose="020B0604030504040204" pitchFamily="50" charset="-128"/>
                <a:cs typeface="Meiryo UI" panose="020B0604030504040204" pitchFamily="50" charset="-128"/>
              </a:rPr>
              <a:t>73</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a:extLst>
              <a:ext uri="{FF2B5EF4-FFF2-40B4-BE49-F238E27FC236}">
                <a16:creationId xmlns:a16="http://schemas.microsoft.com/office/drawing/2014/main" id="{992A0A5A-1FA2-4702-BEDA-7ABFEEBBEA0C}"/>
              </a:ext>
            </a:extLst>
          </p:cNvPr>
          <p:cNvSpPr/>
          <p:nvPr/>
        </p:nvSpPr>
        <p:spPr>
          <a:xfrm>
            <a:off x="8432528" y="650709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48</a:t>
            </a:r>
            <a:endParaRPr lang="ja-JP" altLang="en-US" dirty="0">
              <a:solidFill>
                <a:prstClr val="black"/>
              </a:solidFill>
            </a:endParaRPr>
          </a:p>
        </p:txBody>
      </p:sp>
    </p:spTree>
    <p:extLst>
      <p:ext uri="{BB962C8B-B14F-4D97-AF65-F5344CB8AC3E}">
        <p14:creationId xmlns:p14="http://schemas.microsoft.com/office/powerpoint/2010/main" val="3165317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nvPr>
        </p:nvGraphicFramePr>
        <p:xfrm>
          <a:off x="242519" y="701656"/>
          <a:ext cx="8676000" cy="4617554"/>
        </p:xfrm>
        <a:graphic>
          <a:graphicData uri="http://schemas.openxmlformats.org/drawingml/2006/table">
            <a:tbl>
              <a:tblPr firstRow="1" bandRow="1">
                <a:tableStyleId>{5940675A-B579-460E-94D1-54222C63F5DA}</a:tableStyleId>
              </a:tblPr>
              <a:tblGrid>
                <a:gridCol w="1116000">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4"/>
                    </a:ext>
                  </a:extLst>
                </a:gridCol>
                <a:gridCol w="2700000">
                  <a:extLst>
                    <a:ext uri="{9D8B030D-6E8A-4147-A177-3AD203B41FA5}">
                      <a16:colId xmlns:a16="http://schemas.microsoft.com/office/drawing/2014/main" val="894706128"/>
                    </a:ext>
                  </a:extLst>
                </a:gridCol>
              </a:tblGrid>
              <a:tr h="477094">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38526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i="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大阪府</a:t>
                      </a:r>
                      <a:r>
                        <a:rPr lang="zh-TW"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流域下水道事業会計繰出金</a:t>
                      </a:r>
                    </a:p>
                  </a:txBody>
                  <a:tcPr>
                    <a:lnT w="12700" cap="flat" cmpd="sng" algn="ctr">
                      <a:solidFill>
                        <a:schemeClr val="tx1"/>
                      </a:solidFill>
                      <a:prstDash val="solid"/>
                      <a:round/>
                      <a:headEnd type="none" w="med" len="med"/>
                      <a:tailEnd type="none" w="med" len="med"/>
                    </a:lnT>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下水道サービスを安定的に供給するため、地方公営企業法に定める経費の負担の原則に従い、大阪府流域下水道事業会計に対して補助・出資を行う。</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年度以降に国から示される基本方針に基づく、</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「大阪湾流域別下水道整備総合計画」</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（流総計画）の見直しに向け、将来の人口減少を見据えた事業規模を検討するため、令和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3</a:t>
                      </a:r>
                      <a:r>
                        <a:rPr kumimoji="1" lang="ja-JP" altLang="en-US" sz="1200" u="none" strike="noStrike"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年度は、</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将来水量予測と市町村ヒアリングから大阪府の将来諸元のとりまとめを行った。</a:t>
                      </a:r>
                      <a:endParaRPr kumimoji="1" lang="en-US" altLang="ja-JP" sz="1200" u="none" strike="noStrike"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pPr algn="l"/>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なお、見直しまでの間においても、老朽化した施設については、適切な規模での改築・長寿命化を進めている。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TlToBr w="12700" cap="flat" cmpd="sng" algn="ctr">
                      <a:noFill/>
                      <a:prstDash val="solid"/>
                      <a:round/>
                      <a:headEnd type="none" w="med" len="med"/>
                      <a:tailEnd type="none" w="med" len="med"/>
                    </a:lnTlToB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国から示される基本方針に基づく、流総計画の見直し作業を進めていく。</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なお、流総計画の見直しまでの間においても、適切な規模での改築・長寿命化を進めるとともに、施設の効率的運転による電力削減など維持管理コストの縮減に取り組む。</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TlToBr w="12700" cap="flat" cmpd="sng" algn="ctr">
                      <a:noFill/>
                      <a:prstDash val="solid"/>
                      <a:round/>
                      <a:headEnd type="none" w="med" len="med"/>
                      <a:tailEnd type="none" w="med" len="med"/>
                    </a:lnTlToBr>
                    <a:solidFill>
                      <a:schemeClr val="bg1"/>
                    </a:solidFill>
                  </a:tcPr>
                </a:tc>
                <a:extLst>
                  <a:ext uri="{0D108BD9-81ED-4DB2-BD59-A6C34878D82A}">
                    <a16:rowId xmlns:a16="http://schemas.microsoft.com/office/drawing/2014/main" val="10001"/>
                  </a:ext>
                </a:extLst>
              </a:tr>
              <a:tr h="17551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密集住宅市街地整備促進事業費</a:t>
                      </a:r>
                      <a:endParaRPr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地震時等に大きな被害が想定される密集市街地の防災性の向上や住環境の改善のため、道路・公園などの地区公共施設の整備、老朽建築物の除却等を行う市に対し補助を行う。</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府密集市街地整備方針（</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R3.3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改定）及び各市密集市街地整備アクションプログラム（</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R3.3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策定）に基づく市の事業に対し、補助を行った。</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また、各市が毎年度行うアクションプログラム</a:t>
                      </a:r>
                      <a:r>
                        <a:rPr kumimoji="1" lang="ja-JP" altLang="en-US" sz="1200" strike="noStrike" kern="1200" dirty="0">
                          <a:solidFill>
                            <a:schemeClr val="tx1"/>
                          </a:solidFill>
                          <a:effectLst/>
                          <a:latin typeface="メイリオ" panose="020B0604030504040204" pitchFamily="50" charset="-128"/>
                          <a:ea typeface="メイリオ" panose="020B0604030504040204" pitchFamily="50" charset="-128"/>
                          <a:cs typeface="+mn-cs"/>
                        </a:rPr>
                        <a:t>の</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更新にあたり、事業の進捗状況を踏まえ、事業手法等の見直しに対する支援を行った。</a:t>
                      </a:r>
                    </a:p>
                  </a:txBody>
                  <a:tcPr>
                    <a:lnL w="12700" cap="flat" cmpd="sng" algn="ctr">
                      <a:solidFill>
                        <a:schemeClr val="tx1"/>
                      </a:solidFill>
                      <a:prstDash val="solid"/>
                      <a:round/>
                      <a:headEnd type="none" w="med" len="med"/>
                      <a:tailEnd type="none" w="med" len="med"/>
                    </a:lnL>
                    <a:lnTlToBr w="12700" cap="flat" cmpd="sng" algn="ctr">
                      <a:noFill/>
                      <a:prstDash val="solid"/>
                      <a:round/>
                      <a:headEnd type="none" w="med" len="med"/>
                      <a:tailEnd type="none" w="med" len="med"/>
                    </a:lnTlToBr>
                    <a:solidFill>
                      <a:schemeClr val="bg1"/>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6</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年度以降の事業実施について、「当面の財政運営の取組み（案）（</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H28.10</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）」での議論を踏まえ、令和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5</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年度までに、事業主体である市に対する支援手法の抜本的見直しを検討する。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TlToBr w="12700" cap="flat" cmpd="sng" algn="ctr">
                      <a:noFill/>
                      <a:prstDash val="solid"/>
                      <a:round/>
                      <a:headEnd type="none" w="med" len="med"/>
                      <a:tailEnd type="none" w="med" len="med"/>
                    </a:lnTlToBr>
                    <a:solidFill>
                      <a:schemeClr val="bg1"/>
                    </a:solidFill>
                  </a:tcPr>
                </a:tc>
                <a:extLst>
                  <a:ext uri="{0D108BD9-81ED-4DB2-BD59-A6C34878D82A}">
                    <a16:rowId xmlns:a16="http://schemas.microsoft.com/office/drawing/2014/main" val="2970749557"/>
                  </a:ext>
                </a:extLst>
              </a:tr>
            </a:tbl>
          </a:graphicData>
        </a:graphic>
      </p:graphicFrame>
      <p:sp>
        <p:nvSpPr>
          <p:cNvPr id="9" name="正方形/長方形 8"/>
          <p:cNvSpPr/>
          <p:nvPr/>
        </p:nvSpPr>
        <p:spPr>
          <a:xfrm>
            <a:off x="161510" y="89338"/>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p:cNvCxnSpPr/>
          <p:nvPr/>
        </p:nvCxnSpPr>
        <p:spPr>
          <a:xfrm>
            <a:off x="179512" y="44937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16567" y="650709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57</a:t>
            </a:r>
            <a:endParaRPr lang="ja-JP" altLang="en-US" dirty="0">
              <a:solidFill>
                <a:prstClr val="black"/>
              </a:solidFill>
            </a:endParaRPr>
          </a:p>
        </p:txBody>
      </p:sp>
    </p:spTree>
    <p:extLst>
      <p:ext uri="{BB962C8B-B14F-4D97-AF65-F5344CB8AC3E}">
        <p14:creationId xmlns:p14="http://schemas.microsoft.com/office/powerpoint/2010/main" val="2189611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61510" y="89338"/>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79512" y="44937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16567" y="650709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58</a:t>
            </a:r>
            <a:endParaRPr lang="ja-JP" altLang="en-US" dirty="0">
              <a:solidFill>
                <a:prstClr val="black"/>
              </a:solidFill>
            </a:endParaRPr>
          </a:p>
        </p:txBody>
      </p:sp>
      <p:graphicFrame>
        <p:nvGraphicFramePr>
          <p:cNvPr id="10" name="表 9"/>
          <p:cNvGraphicFramePr>
            <a:graphicFrameLocks noGrp="1"/>
          </p:cNvGraphicFramePr>
          <p:nvPr>
            <p:extLst/>
          </p:nvPr>
        </p:nvGraphicFramePr>
        <p:xfrm>
          <a:off x="161510" y="680990"/>
          <a:ext cx="8675909" cy="4922062"/>
        </p:xfrm>
        <a:graphic>
          <a:graphicData uri="http://schemas.openxmlformats.org/drawingml/2006/table">
            <a:tbl>
              <a:tblPr firstRow="1" bandRow="1">
                <a:tableStyleId>{5940675A-B579-460E-94D1-54222C63F5DA}</a:tableStyleId>
              </a:tblPr>
              <a:tblGrid>
                <a:gridCol w="1115909">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4"/>
                    </a:ext>
                  </a:extLst>
                </a:gridCol>
                <a:gridCol w="2700000">
                  <a:extLst>
                    <a:ext uri="{9D8B030D-6E8A-4147-A177-3AD203B41FA5}">
                      <a16:colId xmlns:a16="http://schemas.microsoft.com/office/drawing/2014/main" val="4010674733"/>
                    </a:ext>
                  </a:extLst>
                </a:gridCol>
              </a:tblGrid>
              <a:tr h="43818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63474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府立高等学校再編整備事業費</a:t>
                      </a:r>
                      <a:endPar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府立高等学校の再編整備を推進する。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工科高校の改編等のため、実習用設備の調達など、</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教育環境</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整備</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に必要不可欠な事業を実施している。</a:t>
                      </a:r>
                      <a:endParaRPr kumimoji="1" lang="en-US" altLang="ja-JP" sz="1200" b="0" i="0" u="none" strike="sng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閉校により生じる財源の範囲内で再編整備（学科の⾒直し等）に必要不可⽋な事業のみを実施する。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なお、閉校により生じる財源は将来的なものであり、不確実性が存在することから、事業の実施にあたっては、⼀定の⾒込みを精査したうえで判断を⾏う。</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74259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障がいのある生徒の高校生活支援事業費</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障がいのある生徒の高校生活を支援するため、エキスパート支援員・学校生活支援員等を府立高等学校に配置する。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事業費のうち高校へのスクールカウンセラーの配置経費の一部が、国庫補助（</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）の対象であることが確認できたため、令和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年度事業から同補助金を申請し、活用した。</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また、他府県の水準や国の動き等も踏まえ、持続可能な制度となるよう事業のあり方を見直している。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引き続き、他府県の水準や国の動き等も踏まえ、持続可能な制度となるよう事業のあり方を見直す。</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3548926"/>
                  </a:ext>
                </a:extLst>
              </a:tr>
              <a:tr h="100392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200" dirty="0">
                          <a:latin typeface="メイリオ" panose="020B0604030504040204" pitchFamily="50" charset="-128"/>
                          <a:ea typeface="メイリオ" panose="020B0604030504040204" pitchFamily="50" charset="-128"/>
                          <a:cs typeface="メイリオ" panose="020B0604030504040204" pitchFamily="50" charset="-128"/>
                        </a:rPr>
                        <a:t>私立高等学校等振興助成費</a:t>
                      </a:r>
                      <a:endParaRPr lang="en-US" altLang="zh-TW"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教育条件の維持向上、保護者負担の軽減及び経営</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の健全化</a:t>
                      </a:r>
                      <a:r>
                        <a:rPr kumimoji="1" lang="ja-JP"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を図り、私立学校の健全な発展に資する。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私立学校振興助成法等に基づき助成を行った。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また、本事業の効果や見直した場合の影響等の把握に努めた。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財政再建プログラム（案）等の方向性を踏まえ、事業効果や見直した場合の影響の把握に努めるなど、引き続き、検討を行う。</a:t>
                      </a:r>
                      <a:endParaRPr kumimoji="1" lang="en-US" altLang="ja-JP" sz="1200" b="0" i="0" u="none" strike="noStrike" kern="1200" cap="none" spc="0" normalizeH="0" baseline="0" noProof="0" dirty="0">
                        <a:ln>
                          <a:noFill/>
                        </a:ln>
                        <a:solidFill>
                          <a:schemeClr val="tx2"/>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36974896"/>
                  </a:ext>
                </a:extLst>
              </a:tr>
            </a:tbl>
          </a:graphicData>
        </a:graphic>
      </p:graphicFrame>
    </p:spTree>
    <p:extLst>
      <p:ext uri="{BB962C8B-B14F-4D97-AF65-F5344CB8AC3E}">
        <p14:creationId xmlns:p14="http://schemas.microsoft.com/office/powerpoint/2010/main" val="2810895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61510" y="89338"/>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79512" y="44937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16567" y="650709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59</a:t>
            </a:r>
            <a:endParaRPr lang="ja-JP" altLang="en-US" dirty="0">
              <a:solidFill>
                <a:prstClr val="black"/>
              </a:solidFill>
            </a:endParaRPr>
          </a:p>
        </p:txBody>
      </p:sp>
      <p:graphicFrame>
        <p:nvGraphicFramePr>
          <p:cNvPr id="10" name="表 9"/>
          <p:cNvGraphicFramePr>
            <a:graphicFrameLocks noGrp="1"/>
          </p:cNvGraphicFramePr>
          <p:nvPr>
            <p:extLst/>
          </p:nvPr>
        </p:nvGraphicFramePr>
        <p:xfrm>
          <a:off x="161510" y="680990"/>
          <a:ext cx="8675909" cy="5243980"/>
        </p:xfrm>
        <a:graphic>
          <a:graphicData uri="http://schemas.openxmlformats.org/drawingml/2006/table">
            <a:tbl>
              <a:tblPr firstRow="1" bandRow="1">
                <a:tableStyleId>{5940675A-B579-460E-94D1-54222C63F5DA}</a:tableStyleId>
              </a:tblPr>
              <a:tblGrid>
                <a:gridCol w="1115909">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4"/>
                    </a:ext>
                  </a:extLst>
                </a:gridCol>
                <a:gridCol w="2700000">
                  <a:extLst>
                    <a:ext uri="{9D8B030D-6E8A-4147-A177-3AD203B41FA5}">
                      <a16:colId xmlns:a16="http://schemas.microsoft.com/office/drawing/2014/main" val="4010674733"/>
                    </a:ext>
                  </a:extLst>
                </a:gridCol>
              </a:tblGrid>
              <a:tr h="43818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8597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0" dirty="0">
                          <a:latin typeface="メイリオ" panose="020B0604030504040204" pitchFamily="50" charset="-128"/>
                          <a:ea typeface="メイリオ" panose="020B0604030504040204" pitchFamily="50" charset="-128"/>
                          <a:cs typeface="Meiryo UI" panose="020B0604030504040204" pitchFamily="50" charset="-128"/>
                        </a:rPr>
                        <a:t>私立幼稚園振興助成費</a:t>
                      </a:r>
                      <a:endParaRPr lang="en-US" altLang="zh-TW" sz="1200" b="0" dirty="0">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教育条件の維持向上</a:t>
                      </a:r>
                      <a:r>
                        <a:rPr kumimoji="1" lang="en-US" altLang="ja-JP"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 </a:t>
                      </a:r>
                      <a:r>
                        <a:rPr kumimoji="1" lang="ja-JP"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保護者負担の軽減及び経営の健全化を図り、私立幼稚園の健全な発展に資する。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私立学校振興助成法等に基づき助成を行った。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また、本事業の効果や見直した場合の影響等の把握に努めた。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預かり保育事業については、私立幼稚園が保育の受け皿としての役割を強化し、保護者の多様なニーズに応えられる預かり保育を実施できるよう補助制度の再構築を行った。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sng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ja-JP" sz="1200" kern="1200" dirty="0">
                          <a:solidFill>
                            <a:schemeClr val="tx1"/>
                          </a:solidFill>
                          <a:effectLst/>
                          <a:latin typeface="メイリオ" panose="020B0604030504040204" pitchFamily="50" charset="-128"/>
                          <a:ea typeface="メイリオ" panose="020B0604030504040204" pitchFamily="50" charset="-128"/>
                          <a:cs typeface="+mn-cs"/>
                        </a:rPr>
                        <a:t>財政再建プログラム（案）等の方向性を踏まえ、事業効果や見直した場合の影響の把握に努めるなど、引き続き、検討を行う。</a:t>
                      </a:r>
                      <a:endParaRPr kumimoji="1" lang="en-US" altLang="ja-JP" sz="1200" b="0" i="0" u="sng"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預かり保育事業については、国の動向を踏まえながら、補助制度の再構築による事業効果の検証を行う。</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19967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zh-TW"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私立専修学校等振興助成費</a:t>
                      </a:r>
                      <a:endParaRPr kumimoji="1" lang="en-US" altLang="zh-TW"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rPr>
                        <a:t>教育条件の維持向上、修学上の経済的負担の軽減及び経営の健全化を図り、私立専修学校及び私立外国人学校の健全な発達に資する。 </a:t>
                      </a:r>
                      <a:endParaRPr kumimoji="1" lang="en-US" altLang="ja-JP"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私立学校振興助成法等に基づき助成を行った。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また、本事業の効果や見直した場合の影響等の把握に努めた。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ja-JP" sz="1200" kern="1200" dirty="0">
                          <a:solidFill>
                            <a:schemeClr val="tx1"/>
                          </a:solidFill>
                          <a:effectLst/>
                          <a:latin typeface="メイリオ" panose="020B0604030504040204" pitchFamily="50" charset="-128"/>
                          <a:ea typeface="メイリオ" panose="020B0604030504040204" pitchFamily="50" charset="-128"/>
                          <a:cs typeface="+mn-cs"/>
                        </a:rPr>
                        <a:t>財政再建プログラム（案）等の方向性を踏まえ、事業効果や見直した場合の影響の把握に努めるなど、引き続き、検討を行う。</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5512673"/>
                  </a:ext>
                </a:extLst>
              </a:tr>
              <a:tr h="168588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200" dirty="0">
                          <a:latin typeface="メイリオ" panose="020B0604030504040204" pitchFamily="50" charset="-128"/>
                          <a:ea typeface="メイリオ" panose="020B0604030504040204" pitchFamily="50" charset="-128"/>
                          <a:cs typeface="メイリオ" panose="020B0604030504040204" pitchFamily="50" charset="-128"/>
                        </a:rPr>
                        <a:t>交通安全施設等整備事業費</a:t>
                      </a:r>
                      <a:endParaRPr lang="en-US" altLang="zh-TW"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交通事故が多発している道路、交通の安全を確保する必要がある道路について、信号機、道路標識、道路標示等を計画的に整備することで、交通環境の改善を行い、交通事故の防止を図り、交通の円滑化に資する。</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交通安全施設を計画的に整備した。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ファシリティマネジメントの観点や耐用年数超過状況等を総合的に勘案しつつ、適正な事業規模を判断する。</a:t>
                      </a:r>
                      <a:endParaRPr kumimoji="1" lang="en-US" altLang="ja-JP" sz="1200" b="0" i="0" u="none" strike="noStrike" kern="1200" cap="none" spc="0" normalizeH="0" baseline="0" noProof="0" dirty="0">
                        <a:ln>
                          <a:noFill/>
                        </a:ln>
                        <a:solidFill>
                          <a:schemeClr val="tx2"/>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38484088"/>
                  </a:ext>
                </a:extLst>
              </a:tr>
            </a:tbl>
          </a:graphicData>
        </a:graphic>
      </p:graphicFrame>
    </p:spTree>
    <p:extLst>
      <p:ext uri="{BB962C8B-B14F-4D97-AF65-F5344CB8AC3E}">
        <p14:creationId xmlns:p14="http://schemas.microsoft.com/office/powerpoint/2010/main" val="1448185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nvPr>
        </p:nvGraphicFramePr>
        <p:xfrm>
          <a:off x="193012" y="683695"/>
          <a:ext cx="8676000" cy="2782568"/>
        </p:xfrm>
        <a:graphic>
          <a:graphicData uri="http://schemas.openxmlformats.org/drawingml/2006/table">
            <a:tbl>
              <a:tblPr firstRow="1" bandRow="1">
                <a:tableStyleId>{5940675A-B579-460E-94D1-54222C63F5DA}</a:tableStyleId>
              </a:tblPr>
              <a:tblGrid>
                <a:gridCol w="1116000">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4"/>
                    </a:ext>
                  </a:extLst>
                </a:gridCol>
                <a:gridCol w="2700000">
                  <a:extLst>
                    <a:ext uri="{9D8B030D-6E8A-4147-A177-3AD203B41FA5}">
                      <a16:colId xmlns:a16="http://schemas.microsoft.com/office/drawing/2014/main" val="892612947"/>
                    </a:ext>
                  </a:extLst>
                </a:gridCol>
              </a:tblGrid>
              <a:tr h="40504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3775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0" dirty="0">
                          <a:latin typeface="メイリオ" panose="020B0604030504040204" pitchFamily="50" charset="-128"/>
                          <a:ea typeface="メイリオ" panose="020B0604030504040204" pitchFamily="50" charset="-128"/>
                          <a:cs typeface="Meiryo UI" panose="020B0604030504040204" pitchFamily="50" charset="-128"/>
                        </a:rPr>
                        <a:t>警察職員待機宿舎整備事業費</a:t>
                      </a:r>
                      <a:endParaRPr lang="en-US" altLang="zh-TW" sz="1200" b="0" dirty="0">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大阪府警察職員待機宿舎は、大規模災害等の発生時において、大量の警察力を迅速に動員し、初動措置を行うための体制を確立するために、警察職員を集団的に居住させる施設であるが、大阪府警察待機宿舎整備基本計画に基づき、老朽及び狭隘化が著しい宿舎の解消と整理統廃合を実施し、効果的な整備を図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計画に基づき、老朽及び狭隘化が著しい宿舎の解消と整理統廃合を実施した。</a:t>
                      </a:r>
                      <a:endParaRPr lang="en-US" altLang="ja-JP" sz="1200" u="none" dirty="0">
                        <a:solidFill>
                          <a:schemeClr val="tx1"/>
                        </a:solidFill>
                        <a:effectLst/>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大規模災害等の発生時における初動措置を行う体制（集団警察力）の維持に取り組み、必要に応じて計画の検証・見直しを検討する。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0" name="正方形/長方形 9"/>
          <p:cNvSpPr/>
          <p:nvPr/>
        </p:nvSpPr>
        <p:spPr>
          <a:xfrm>
            <a:off x="161510" y="89338"/>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 name="直線コネクタ 12"/>
          <p:cNvCxnSpPr/>
          <p:nvPr/>
        </p:nvCxnSpPr>
        <p:spPr>
          <a:xfrm>
            <a:off x="179512" y="44937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16567" y="650709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60</a:t>
            </a:r>
            <a:endParaRPr lang="ja-JP" altLang="en-US" dirty="0">
              <a:solidFill>
                <a:prstClr val="black"/>
              </a:solidFill>
            </a:endParaRPr>
          </a:p>
        </p:txBody>
      </p:sp>
    </p:spTree>
    <p:extLst>
      <p:ext uri="{BB962C8B-B14F-4D97-AF65-F5344CB8AC3E}">
        <p14:creationId xmlns:p14="http://schemas.microsoft.com/office/powerpoint/2010/main" val="14779832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nvPr>
        </p:nvGraphicFramePr>
        <p:xfrm>
          <a:off x="179512" y="863715"/>
          <a:ext cx="8794222" cy="5723065"/>
        </p:xfrm>
        <a:graphic>
          <a:graphicData uri="http://schemas.openxmlformats.org/drawingml/2006/table">
            <a:tbl>
              <a:tblPr firstRow="1" firstCol="1" bandRow="1">
                <a:tableStyleId>{BC89EF96-8CEA-46FF-86C4-4CE0E7609802}</a:tableStyleId>
              </a:tblPr>
              <a:tblGrid>
                <a:gridCol w="1421422">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39030">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1362" marR="5136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5484035">
                <a:tc>
                  <a:txBody>
                    <a:bodyPr/>
                    <a:lstStyle/>
                    <a:p>
                      <a:pPr algn="just">
                        <a:spcAft>
                          <a:spcPts val="0"/>
                        </a:spcAft>
                      </a:pPr>
                      <a:r>
                        <a:rPr lang="ja-JP" altLang="en-US" sz="1000"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00"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ja-JP" altLang="en-US" sz="1000"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1000"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大阪鶴見フラワー</a:t>
                      </a:r>
                      <a:endParaRPr lang="en-US" altLang="ja-JP" sz="1000"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sz="1000"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センター</a:t>
                      </a: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500"/>
                        </a:lnSpc>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p>
                    <a:p>
                      <a:pPr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・累積赤字解消後に府保有の株式を売却</a:t>
                      </a:r>
                    </a:p>
                    <a:p>
                      <a:pPr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・ただし、売却時期については、今後必要となる</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大規模修繕等を踏まえ、企業価値を見極め　</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た上で判断する</a:t>
                      </a: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indent="-133350" algn="just">
                        <a:lnSpc>
                          <a:spcPts val="1200"/>
                        </a:lnSpc>
                        <a:spcAft>
                          <a:spcPts val="0"/>
                        </a:spcAft>
                      </a:pPr>
                      <a:r>
                        <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endPar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2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末に累積</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赤字</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は</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解消</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5900" indent="-215900" algn="just">
                        <a:lnSpc>
                          <a:spcPts val="1200"/>
                        </a:lnSpc>
                        <a:spcAft>
                          <a:spcPts val="0"/>
                        </a:spcAft>
                      </a:pPr>
                      <a:r>
                        <a:rPr lang="en-US" altLang="ja-JP"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○府保有の株式の売却について検討を</a:t>
                      </a:r>
                      <a:r>
                        <a:rPr lang="ja-JP" altLang="en-US"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進めて</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いる</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2725" indent="-212725" algn="just">
                        <a:lnSpc>
                          <a:spcPts val="12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○令和元年</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中期経営計画</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(2019</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年度～</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2023</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を策定</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82575" indent="-282575" algn="just">
                        <a:lnSpc>
                          <a:spcPts val="1200"/>
                        </a:lnSpc>
                        <a:spcAft>
                          <a:spcPts val="0"/>
                        </a:spcAft>
                      </a:pPr>
                      <a:r>
                        <a:rPr lang="ja-JP" altLang="en-US"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・市場の活性化、施設の改修に向けた</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取組みの推進</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・単年度黒字の維持</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2725" indent="-212725"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○新型コロナウイルスの影響による花き需要　の落ち込み等により、</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期連続で当期純損失が発生</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令和元年度△</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22,023</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200"/>
                        </a:lnSpc>
                        <a:spcAft>
                          <a:spcPts val="0"/>
                        </a:spcAft>
                      </a:pP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 △</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32,334</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33350" indent="-133350" algn="just">
                        <a:lnSpc>
                          <a:spcPts val="1200"/>
                        </a:lnSpc>
                        <a:spcAft>
                          <a:spcPts val="0"/>
                        </a:spcAft>
                      </a:pPr>
                      <a:r>
                        <a:rPr lang="ja-JP" altLang="en-US"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年度から、セリのオンライン化や時　</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間帯の変更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早朝から夜間に変更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の市場の活性化に向けた取組みを実施</a:t>
                      </a:r>
                      <a:endParaRPr lang="en-US" altLang="ja-JP" sz="9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200"/>
                        </a:lnSpc>
                        <a:spcBef>
                          <a:spcPts val="600"/>
                        </a:spcBef>
                        <a:spcAft>
                          <a:spcPts val="0"/>
                        </a:spcAft>
                      </a:pPr>
                      <a:r>
                        <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　題</a:t>
                      </a:r>
                      <a:r>
                        <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33350" indent="-133350" algn="just">
                        <a:lnSpc>
                          <a:spcPts val="1200"/>
                        </a:lnSpc>
                        <a:spcAft>
                          <a:spcPts val="0"/>
                        </a:spcAft>
                      </a:pPr>
                      <a:r>
                        <a:rPr lang="ja-JP" altLang="en-US" sz="1000" b="1"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○収支改善に向けた取組み</a:t>
                      </a:r>
                      <a:endParaRPr lang="en-US" altLang="ja-JP"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96863" indent="-296863"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・市場の活性化に向けた取組み等による収益の向上</a:t>
                      </a:r>
                      <a:endParaRPr lang="en-US" altLang="ja-JP"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06375" indent="-206375" algn="just">
                        <a:lnSpc>
                          <a:spcPts val="1200"/>
                        </a:lnSpc>
                        <a:spcAft>
                          <a:spcPts val="0"/>
                        </a:spcAft>
                      </a:pPr>
                      <a:r>
                        <a:rPr lang="ja-JP" altLang="en-US"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○市場施設との合築である交流施設の今　後のあり方について、関係者間で検討が必要</a:t>
                      </a:r>
                      <a:endParaRPr lang="en-US" altLang="ja-JP" sz="1000" b="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200"/>
                        </a:lnSpc>
                        <a:spcAft>
                          <a:spcPts val="0"/>
                        </a:spcAft>
                      </a:pPr>
                      <a:r>
                        <a:rPr lang="ja-JP" altLang="en-US"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民営化に向けた条件整備</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12738" indent="-312738"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・施設の老朽化に伴う大規模修繕、設備更新等への対応</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04800" indent="-304800" algn="just">
                        <a:lnSpc>
                          <a:spcPts val="12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・市場建設時に導入した国庫補助金の返還について、国と協議</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が必要</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04800" indent="-304800" algn="just">
                        <a:lnSpc>
                          <a:spcPts val="12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・市場運営を支える卸売業者や仲卸業者等の理解・協力　　など</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indent="-133350" algn="just" defTabSz="914400" rtl="0" eaLnBrk="1" fontAlgn="auto" latinLnBrk="0" hangingPunct="1">
                        <a:lnSpc>
                          <a:spcPts val="1200"/>
                        </a:lnSpc>
                        <a:spcBef>
                          <a:spcPts val="0"/>
                        </a:spcBef>
                        <a:spcAft>
                          <a:spcPts val="0"/>
                        </a:spcAft>
                        <a:buClrTx/>
                        <a:buSzTx/>
                        <a:buFontTx/>
                        <a:buNone/>
                        <a:tabLst/>
                        <a:defRPr/>
                      </a:pP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200"/>
                        </a:lnSpc>
                        <a:spcAft>
                          <a:spcPts val="0"/>
                        </a:spcAft>
                      </a:pP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参考</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大阪府・大阪市の出資割合</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200"/>
                        </a:lnSpc>
                        <a:spcAft>
                          <a:spcPts val="0"/>
                        </a:spcAft>
                      </a:pPr>
                      <a:r>
                        <a:rPr lang="en-US" altLang="ja-JP"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25.5</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indent="-133350" algn="just">
                        <a:lnSpc>
                          <a:spcPts val="1300"/>
                        </a:lnSpc>
                        <a:spcAft>
                          <a:spcPts val="0"/>
                        </a:spcAft>
                      </a:pPr>
                      <a:r>
                        <a:rPr lang="en-US" altLang="ja-JP"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25.5</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ts val="15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endPar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en-US" sz="1000" u="non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府保有の株式の売却による民営化</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・ただし、売却時期については、今後必要と</a:t>
                      </a:r>
                      <a:r>
                        <a:rPr lang="ja-JP" altLang="en-US" sz="1000" u="none" kern="100" dirty="0" err="1">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err="1">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る</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大規模修繕等を踏まえ、</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企業価値を見極 めた上で判断する</a:t>
                      </a:r>
                    </a:p>
                    <a:p>
                      <a:pPr algn="just">
                        <a:lnSpc>
                          <a:spcPts val="1500"/>
                        </a:lnSpc>
                        <a:spcAft>
                          <a:spcPts val="0"/>
                        </a:spcAft>
                      </a:pPr>
                      <a:endPar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96" marR="5219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5" name="正方形/長方形 4"/>
          <p:cNvSpPr>
            <a:spLocks noChangeArrowheads="1"/>
          </p:cNvSpPr>
          <p:nvPr/>
        </p:nvSpPr>
        <p:spPr bwMode="auto">
          <a:xfrm>
            <a:off x="197791" y="525161"/>
            <a:ext cx="317747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今後の方向性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民営化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26495" y="44333"/>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p:cNvCxnSpPr/>
          <p:nvPr/>
        </p:nvCxnSpPr>
        <p:spPr>
          <a:xfrm>
            <a:off x="179512" y="41366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p:cNvSpPr/>
          <p:nvPr/>
        </p:nvSpPr>
        <p:spPr>
          <a:xfrm>
            <a:off x="8432528" y="651646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schemeClr val="tx1"/>
                </a:solidFill>
                <a:latin typeface="Calibri" panose="020F0502020204030204" pitchFamily="34" charset="0"/>
                <a:cs typeface="Calibri" panose="020F0502020204030204" pitchFamily="34" charset="0"/>
              </a:rPr>
              <a:t>61</a:t>
            </a:r>
            <a:endParaRPr lang="ja-JP" altLang="en-US"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790755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432528" y="650709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latin typeface="Calibri" panose="020F0502020204030204" pitchFamily="34" charset="0"/>
                <a:cs typeface="Calibri" panose="020F0502020204030204" pitchFamily="34" charset="0"/>
              </a:rPr>
              <a:t>62</a:t>
            </a:r>
            <a:endParaRPr lang="ja-JP" altLang="en-US" dirty="0">
              <a:solidFill>
                <a:prstClr val="black"/>
              </a:solidFill>
              <a:latin typeface="Calibri" panose="020F0502020204030204" pitchFamily="34" charset="0"/>
              <a:cs typeface="Calibri" panose="020F0502020204030204" pitchFamily="34" charset="0"/>
            </a:endParaRPr>
          </a:p>
        </p:txBody>
      </p:sp>
      <p:graphicFrame>
        <p:nvGraphicFramePr>
          <p:cNvPr id="8" name="表 7"/>
          <p:cNvGraphicFramePr>
            <a:graphicFrameLocks noGrp="1"/>
          </p:cNvGraphicFramePr>
          <p:nvPr/>
        </p:nvGraphicFramePr>
        <p:xfrm>
          <a:off x="166091" y="1133745"/>
          <a:ext cx="8794800" cy="4036698"/>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20149">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3934" marR="539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533400" marR="0" lvl="0" indent="-53340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934" marR="539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3934" marR="539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3934" marR="539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3816549">
                <a:tc>
                  <a:txBody>
                    <a:bodyPr/>
                    <a:lstStyle/>
                    <a:p>
                      <a:pPr algn="just">
                        <a:spcAft>
                          <a:spcPts val="0"/>
                        </a:spcAft>
                      </a:pPr>
                      <a:r>
                        <a:rPr lang="ja-JP" altLang="en-US"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大阪外環状鉄道（株）</a:t>
                      </a:r>
                      <a:endParaRPr lang="ja-JP"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・資本的関与について、借入金の完済時に</a:t>
                      </a: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株式の売却が行えるよう見直しを進める</a:t>
                      </a:r>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01320" indent="-401320" algn="just">
                        <a:lnSpc>
                          <a:spcPts val="1500"/>
                        </a:lnSpc>
                        <a:spcAft>
                          <a:spcPts val="0"/>
                        </a:spcAft>
                      </a:pPr>
                      <a:r>
                        <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401320" indent="-401320" algn="just">
                        <a:lnSpc>
                          <a:spcPts val="1500"/>
                        </a:lnSpc>
                        <a:spcAft>
                          <a:spcPts val="0"/>
                        </a:spcAft>
                      </a:pP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事業計画に基づき、平成</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年度末に全</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線開業</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○開業後、令和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年度末まで家屋補償及</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err="1">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び</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環境アセス対応等の残事業を実施</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○残事業完了後は、府の人的関与を終了</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し、府派遣職員を引き揚げ</a:t>
                      </a:r>
                      <a:endParaRPr lang="en-US" altLang="ja-JP" sz="1000" b="0" u="none" strike="sng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u="non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b="0" u="non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u="non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輸送の安全管理及び借入金の着実な</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償還をミッションとする管理会社に移行</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○民営化</a:t>
                      </a: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・資本的関与について、借入金の完済時に</a:t>
                      </a:r>
                    </a:p>
                    <a:p>
                      <a:pPr marL="266700" marR="0" lvl="0" indent="-266700" algn="just" defTabSz="914400" rtl="0" eaLnBrk="1" fontAlgn="auto" latinLnBrk="0" hangingPunct="1">
                        <a:lnSpc>
                          <a:spcPts val="15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株式の売却が行えるよう見直しを進める</a:t>
                      </a:r>
                    </a:p>
                  </a:txBody>
                  <a:tcPr marL="53934" marR="5393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860473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2843808" y="3429000"/>
          <a:ext cx="208280" cy="365760"/>
        </p:xfrm>
        <a:graphic>
          <a:graphicData uri="http://schemas.openxmlformats.org/drawingml/2006/table">
            <a:tbl>
              <a:tblPr/>
              <a:tblGrid>
                <a:gridCol w="208280">
                  <a:extLst>
                    <a:ext uri="{9D8B030D-6E8A-4147-A177-3AD203B41FA5}">
                      <a16:colId xmlns:a16="http://schemas.microsoft.com/office/drawing/2014/main" val="20000"/>
                    </a:ext>
                  </a:extLst>
                </a:gridCol>
              </a:tblGrid>
              <a:tr h="0">
                <a:tc>
                  <a:txBody>
                    <a:bodyPr/>
                    <a:lstStyle/>
                    <a:p>
                      <a:endParaRPr kumimoji="1" lang="ja-JP" altLang="en-US" dirty="0"/>
                    </a:p>
                  </a:txBody>
                  <a:tcPr>
                    <a:lnL w="12700" cmpd="sng">
                      <a:noFill/>
                      <a:prstDash val="solid"/>
                    </a:lnL>
                    <a:lnR w="12700" cmpd="sng">
                      <a:noFill/>
                      <a:prstDash val="solid"/>
                    </a:lnR>
                    <a:lnT w="12700" cmpd="sng">
                      <a:noFill/>
                      <a:prstDash val="solid"/>
                    </a:lnT>
                    <a:lnB w="12700" cmpd="sng">
                      <a:noFill/>
                      <a:prstDash val="solid"/>
                    </a:lnB>
                  </a:tcPr>
                </a:tc>
                <a:extLst>
                  <a:ext uri="{0D108BD9-81ED-4DB2-BD59-A6C34878D82A}">
                    <a16:rowId xmlns:a16="http://schemas.microsoft.com/office/drawing/2014/main" val="10000"/>
                  </a:ext>
                </a:extLst>
              </a:tr>
            </a:tbl>
          </a:graphicData>
        </a:graphic>
      </p:graphicFrame>
      <p:sp>
        <p:nvSpPr>
          <p:cNvPr id="7" name="正方形/長方形 4"/>
          <p:cNvSpPr>
            <a:spLocks noChangeArrowheads="1"/>
          </p:cNvSpPr>
          <p:nvPr/>
        </p:nvSpPr>
        <p:spPr bwMode="auto">
          <a:xfrm>
            <a:off x="218939" y="730522"/>
            <a:ext cx="381065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今後の方向性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抜本的見直し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nvGraphicFramePr>
        <p:xfrm>
          <a:off x="218939" y="1043735"/>
          <a:ext cx="8792853" cy="4770530"/>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77">
                  <a:extLst>
                    <a:ext uri="{9D8B030D-6E8A-4147-A177-3AD203B41FA5}">
                      <a16:colId xmlns:a16="http://schemas.microsoft.com/office/drawing/2014/main" val="20001"/>
                    </a:ext>
                  </a:extLst>
                </a:gridCol>
                <a:gridCol w="2696381">
                  <a:extLst>
                    <a:ext uri="{9D8B030D-6E8A-4147-A177-3AD203B41FA5}">
                      <a16:colId xmlns:a16="http://schemas.microsoft.com/office/drawing/2014/main" val="20002"/>
                    </a:ext>
                  </a:extLst>
                </a:gridCol>
                <a:gridCol w="2165195">
                  <a:extLst>
                    <a:ext uri="{9D8B030D-6E8A-4147-A177-3AD203B41FA5}">
                      <a16:colId xmlns:a16="http://schemas.microsoft.com/office/drawing/2014/main" val="20003"/>
                    </a:ext>
                  </a:extLst>
                </a:gridCol>
              </a:tblGrid>
              <a:tr h="225025">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841" marR="5284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841" marR="5284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841" marR="5284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2841" marR="5284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454550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（株）大阪国際会議場</a:t>
                      </a:r>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・府の法人に対する関与のあり方については、今後の施設のあり方とあわせ、その具体的な方向性を検討する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p>
                    <a:p>
                      <a:pPr marL="216000" marR="0" lvl="0" indent="-12600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月、府立国際会議場の次期指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12600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定管理者に、公募により法人を指定</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000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＜指定期間＞令和元年度～令和</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72000" algn="l" defTabSz="914400" rtl="0" eaLnBrk="1" fontAlgn="base" latinLnBrk="0" hangingPunct="1">
                        <a:lnSpc>
                          <a:spcPts val="1400"/>
                        </a:lnSpc>
                        <a:spcBef>
                          <a:spcPct val="0"/>
                        </a:spcBef>
                        <a:spcAft>
                          <a:spcPct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12600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経営状況等</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12600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・新型コロナウイルスの影響により、令和</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年度の国際会議の開催件数や施設の稼働率等は大幅に低下</a:t>
                      </a: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・令和</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日まで自衛隊が　</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ワクチン大規模接種会場として全館借上げ</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・コロナ後を見据え、プロジェクターの更新等の環</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境整備を行うとともに、</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Web</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を活用した新た　　</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な会議様式等の提案により誘致を図っている</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16000" marR="0" lvl="0" indent="-126000" algn="l"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○府立国際会議場の今後のあり方については、</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の開業や万博終了後の利用状況等を見極めて判断することとしている</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defRPr/>
                      </a:pPr>
                      <a:r>
                        <a:rPr kumimoji="1" lang="ja-JP" altLang="en-US" sz="10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en-US" altLang="ja-JP" sz="10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・府の法人に対する関与のあり方については、今後の施設のあり方とあわせ、その具体的な方向性を検討する</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41" marR="52141"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8" name="正方形/長方形 7"/>
          <p:cNvSpPr/>
          <p:nvPr/>
        </p:nvSpPr>
        <p:spPr>
          <a:xfrm>
            <a:off x="26495" y="44333"/>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0" name="直線コネクタ 9"/>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8432528" y="650758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schemeClr val="tx1"/>
                </a:solidFill>
                <a:latin typeface="Calibri" panose="020F0502020204030204" pitchFamily="34" charset="0"/>
                <a:cs typeface="Calibri" panose="020F0502020204030204" pitchFamily="34" charset="0"/>
              </a:rPr>
              <a:t>63</a:t>
            </a:r>
            <a:endParaRPr lang="ja-JP" altLang="en-US"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004039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nvPr>
        </p:nvGraphicFramePr>
        <p:xfrm>
          <a:off x="175095" y="638691"/>
          <a:ext cx="8852400" cy="6030669"/>
        </p:xfrm>
        <a:graphic>
          <a:graphicData uri="http://schemas.openxmlformats.org/drawingml/2006/table">
            <a:tbl>
              <a:tblPr/>
              <a:tblGrid>
                <a:gridCol w="1422000">
                  <a:extLst>
                    <a:ext uri="{9D8B030D-6E8A-4147-A177-3AD203B41FA5}">
                      <a16:colId xmlns:a16="http://schemas.microsoft.com/office/drawing/2014/main" val="20000"/>
                    </a:ext>
                  </a:extLst>
                </a:gridCol>
                <a:gridCol w="25668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2656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48404" marR="4840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8404" marR="4840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48404" marR="4840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48404" marR="4840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extLst>
                  <a:ext uri="{0D108BD9-81ED-4DB2-BD59-A6C34878D82A}">
                    <a16:rowId xmlns:a16="http://schemas.microsoft.com/office/drawing/2014/main" val="10000"/>
                  </a:ext>
                </a:extLst>
              </a:tr>
              <a:tr h="580410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（公財）大阪府保健医療財団</a:t>
                      </a:r>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期中期経営計画期間中にがん予防検診事業における収支バランスの均衡を図り、自立化を進める</a:t>
                      </a:r>
                      <a:endParaRPr kumimoji="1" lang="en-US" altLang="ja-JP" sz="1000" b="1"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p>
                    <a:p>
                      <a:pPr marL="215900" marR="0" lvl="0" indent="-21590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月から、中河内救命救急センターの指定管理運営は、当該法人から</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地独</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市立東大阪医療センターへ変更</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○また、府補助事業</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車検診事業</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について</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年度末で終了</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28600" marR="0" lvl="0" indent="-22860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月に策定した</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期中期</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経営計画</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H33</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については、平成</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年度決算状況と同計画との乖離や計画していなかった健診システムの更新に伴う費用の増加に対応するため、令和元年</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月に中間見直しを実施</a:t>
                      </a:r>
                    </a:p>
                    <a:p>
                      <a:pPr marL="133350" marR="0" lvl="0" indent="-13335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5900" marR="0" lvl="0" indent="-2159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○中間見直し後の中期経営計画に基づき、収支改善の取組みを進めた結果、がん予防検診事業会計の正味財産増減額は、令和元年度は実績</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百万円、令和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年度はコロナによる検診中止等を受け、実績△</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r>
                        <a:rPr kumimoji="1" lang="zh-TW"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百万</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円となった</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5900" marR="0" lvl="0" indent="-2159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年度より、循環器病予防部門の事業</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府委託事業</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地独</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大阪健康安全基盤研究所に移転予定</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題】</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2725" marR="0" lvl="0" indent="-212725"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○循環器病予防部門の事業移転後も法人の経営の安定化を図るため、引き続きがん予防検診事業の収支均衡に向けた取組みが必要</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19" marR="5400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ja-JP"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500"/>
                        </a:lnSpc>
                        <a:spcBef>
                          <a:spcPct val="0"/>
                        </a:spcBef>
                        <a:spcAft>
                          <a:spcPct val="0"/>
                        </a:spcAft>
                        <a:buClrTx/>
                        <a:buSzTx/>
                        <a:buFontTx/>
                        <a:buNone/>
                        <a:tabLst/>
                      </a:pPr>
                      <a:r>
                        <a:rPr kumimoji="1" lang="ja-JP" altLang="ja-JP" sz="1000" b="0" i="0" u="none" strike="noStrike" cap="none" normalizeH="0" baseline="0" dirty="0">
                          <a:ln>
                            <a:noFill/>
                          </a:ln>
                          <a:solidFill>
                            <a:srgbClr val="0000FF"/>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期中期経営計画期間中、がん予防検診事業の安定的な収支バランスの均衡を図り、法人経営の自立化を進める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119" marR="5211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正方形/長方形 7"/>
          <p:cNvSpPr/>
          <p:nvPr/>
        </p:nvSpPr>
        <p:spPr>
          <a:xfrm>
            <a:off x="8432528" y="6507588"/>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schemeClr val="tx1"/>
                </a:solidFill>
                <a:latin typeface="Calibri" panose="020F0502020204030204" pitchFamily="34" charset="0"/>
                <a:cs typeface="Calibri" panose="020F0502020204030204" pitchFamily="34" charset="0"/>
              </a:rPr>
              <a:t>64</a:t>
            </a:r>
            <a:endParaRPr lang="ja-JP" altLang="en-US"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95716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nvPr>
        </p:nvGraphicFramePr>
        <p:xfrm>
          <a:off x="179512" y="450668"/>
          <a:ext cx="8851857" cy="6173687"/>
        </p:xfrm>
        <a:graphic>
          <a:graphicData uri="http://schemas.openxmlformats.org/drawingml/2006/table">
            <a:tbl>
              <a:tblPr/>
              <a:tblGrid>
                <a:gridCol w="1431183">
                  <a:extLst>
                    <a:ext uri="{9D8B030D-6E8A-4147-A177-3AD203B41FA5}">
                      <a16:colId xmlns:a16="http://schemas.microsoft.com/office/drawing/2014/main" val="20000"/>
                    </a:ext>
                  </a:extLst>
                </a:gridCol>
                <a:gridCol w="2500302">
                  <a:extLst>
                    <a:ext uri="{9D8B030D-6E8A-4147-A177-3AD203B41FA5}">
                      <a16:colId xmlns:a16="http://schemas.microsoft.com/office/drawing/2014/main" val="20001"/>
                    </a:ext>
                  </a:extLst>
                </a:gridCol>
                <a:gridCol w="2427577">
                  <a:extLst>
                    <a:ext uri="{9D8B030D-6E8A-4147-A177-3AD203B41FA5}">
                      <a16:colId xmlns:a16="http://schemas.microsoft.com/office/drawing/2014/main" val="20002"/>
                    </a:ext>
                  </a:extLst>
                </a:gridCol>
                <a:gridCol w="2492795">
                  <a:extLst>
                    <a:ext uri="{9D8B030D-6E8A-4147-A177-3AD203B41FA5}">
                      <a16:colId xmlns:a16="http://schemas.microsoft.com/office/drawing/2014/main" val="20003"/>
                    </a:ext>
                  </a:extLst>
                </a:gridCol>
              </a:tblGrid>
              <a:tr h="2493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r>
                        <a:rPr kumimoji="1" lang="en-US" alt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4554" marR="5455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4554" marR="5455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4554" marR="5455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4554" marR="5455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extLst>
                  <a:ext uri="{0D108BD9-81ED-4DB2-BD59-A6C34878D82A}">
                    <a16:rowId xmlns:a16="http://schemas.microsoft.com/office/drawing/2014/main" val="10000"/>
                  </a:ext>
                </a:extLst>
              </a:tr>
              <a:tr h="592431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大阪府道路公社</a:t>
                      </a: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・引き続き、利用促進、経費節減による収支改善に取り組むなど、建設費の計画的な償還に努める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・利用者の視点に立った近畿圏高速道路の料金体系一元化の実現に向け、検討が進められる新御堂筋の機能強化の内容も踏まえ、箕面有料道路の高速道路会社への早期移管をめざす</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・また、路線移管後の公社のあり方について、　検討を進める</a:t>
                      </a:r>
                      <a:endParaRPr kumimoji="1" lang="en-US" altLang="ja-JP" sz="1000" b="1"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33350" marR="0" lvl="0" indent="-133350" algn="just" defTabSz="914400" rtl="0" eaLnBrk="1" fontAlgn="base" latinLnBrk="0" hangingPunct="1">
                        <a:lnSpc>
                          <a:spcPts val="1300"/>
                        </a:lnSpc>
                        <a:spcBef>
                          <a:spcPct val="0"/>
                        </a:spcBef>
                        <a:spcAft>
                          <a:spcPct val="0"/>
                        </a:spcAft>
                        <a:buClrTx/>
                        <a:buSzTx/>
                        <a:buFontTx/>
                        <a:buNone/>
                        <a:tabLst/>
                      </a:pP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p>
                    <a:p>
                      <a:pPr marL="133350" marR="0" lvl="0" indent="-133350" algn="just" defTabSz="914400" rtl="0" eaLnBrk="1" fontAlgn="base" latinLnBrk="0" hangingPunct="1">
                        <a:lnSpc>
                          <a:spcPts val="11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○収支改善の取組み</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を推進</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90500" marR="0" lvl="0" indent="-190500" algn="just" defTabSz="914400" rtl="0" eaLnBrk="1" fontAlgn="base" latinLnBrk="0" hangingPunct="1">
                        <a:lnSpc>
                          <a:spcPts val="1100"/>
                        </a:lnSpc>
                        <a:spcBef>
                          <a:spcPct val="0"/>
                        </a:spcBef>
                        <a:spcAft>
                          <a:spcPct val="0"/>
                        </a:spcAft>
                        <a:buClrTx/>
                        <a:buSzTx/>
                        <a:buFontTx/>
                        <a:buNone/>
                        <a:tabLst/>
                      </a:pP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公社経営改善方針</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年度策</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定</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に基づき、維持管理</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費</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の縮減を図るなど</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収支改善に取</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り</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組ん</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で</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いる</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98438" marR="0" lvl="0" indent="-198438" algn="just" defTabSz="914400" rtl="0" eaLnBrk="1" fontAlgn="base" latinLnBrk="0" hangingPunct="1">
                        <a:lnSpc>
                          <a:spcPts val="11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年度に経営改善</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に関する新たな取組みをとりまとめ</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98438" marR="0" lvl="0" indent="-198438" algn="just" defTabSz="914400" rtl="0" eaLnBrk="1" fontAlgn="base" latinLnBrk="0" hangingPunct="1">
                        <a:lnSpc>
                          <a:spcPts val="11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鳥飼仁和寺大橋</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の料金徴収期間</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  </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延長</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月→令和</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100"/>
                        </a:lnSpc>
                        <a:spcBef>
                          <a:spcPct val="0"/>
                        </a:spcBef>
                        <a:spcAft>
                          <a:spcPct val="0"/>
                        </a:spcAft>
                        <a:buClrTx/>
                        <a:buSzTx/>
                        <a:buFontTx/>
                        <a:buNone/>
                        <a:tabLst/>
                        <a:defRPr/>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○近畿圏高速道路の料金体系一元化及 </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100"/>
                        </a:lnSpc>
                        <a:spcBef>
                          <a:spcPct val="0"/>
                        </a:spcBef>
                        <a:spcAft>
                          <a:spcPct val="0"/>
                        </a:spcAft>
                        <a:buClrTx/>
                        <a:buSzTx/>
                        <a:buFontTx/>
                        <a:buNone/>
                        <a:tabLst/>
                        <a:defRPr/>
                      </a:pP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err="1">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び堺</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泉北、南阪奈、第二阪奈有料道路</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100"/>
                        </a:lnSpc>
                        <a:spcBef>
                          <a:spcPct val="0"/>
                        </a:spcBef>
                        <a:spcAft>
                          <a:spcPct val="0"/>
                        </a:spcAft>
                        <a:buClrTx/>
                        <a:buSzTx/>
                        <a:buFontTx/>
                        <a:buNone/>
                        <a:tabLst/>
                        <a:defRPr/>
                      </a:pP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の路線移管に関する方針が決定</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90500" marR="0" lvl="0" indent="-190500" algn="just" defTabSz="914400" rtl="0" eaLnBrk="1" fontAlgn="base" latinLnBrk="0" hangingPunct="1">
                        <a:lnSpc>
                          <a:spcPts val="11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・堺泉北、南阪奈は平成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日に、   　　第二阪奈は平成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日に</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NEXCO</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西日本へ移管</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90500" marR="0" lvl="0" indent="-190500" algn="just" defTabSz="914400" rtl="0" eaLnBrk="1" fontAlgn="base" latinLnBrk="0" hangingPunct="1">
                        <a:lnSpc>
                          <a:spcPts val="11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・当該路線の料金体系一元化は移管時に実施</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1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○路線移管による移管額の受入れにより、 </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100"/>
                        </a:lnSpc>
                        <a:spcBef>
                          <a:spcPct val="0"/>
                        </a:spcBef>
                        <a:spcAft>
                          <a:spcPct val="0"/>
                        </a:spcAft>
                        <a:buClrTx/>
                        <a:buSzTx/>
                        <a:buFontTx/>
                        <a:buNone/>
                        <a:tabLst/>
                      </a:pP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令和元年度に無利子分を除く借入金が </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100"/>
                        </a:lnSpc>
                        <a:spcBef>
                          <a:spcPct val="0"/>
                        </a:spcBef>
                        <a:spcAft>
                          <a:spcPct val="0"/>
                        </a:spcAft>
                        <a:buClrTx/>
                        <a:buSzTx/>
                        <a:buFontTx/>
                        <a:buNone/>
                        <a:tabLst/>
                      </a:pP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ゼロとなった</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1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○箕面有料道路の路線移管の調整状況</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20663" marR="0" lvl="0" indent="-220663" algn="just" defTabSz="914400" rtl="0" eaLnBrk="1" fontAlgn="base" latinLnBrk="0" hangingPunct="1">
                        <a:lnSpc>
                          <a:spcPts val="11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・接続する新名神との連続利用が想定ほど  伸びず、</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NEXCO</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西日本が一体的に管理し、シームレスな料金体系とすることの必要性やメリットが十分とは言えないことから、国との合意に至っていない</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98438" marR="0" lvl="0" indent="-198438" algn="just" defTabSz="914400" rtl="0" eaLnBrk="1" fontAlgn="base" latinLnBrk="0" hangingPunct="1">
                        <a:lnSpc>
                          <a:spcPts val="11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・一方、箕面有料道路と接続する新御堂筋は、慢性的な渋滞の発生に加え、高速道路をつなぐ南北軸の強化等の観点から、抜本的機能強化が必要であると、府と国での協議の中で共通認識を得ている</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98438" marR="0" lvl="0" indent="-198438" algn="just" defTabSz="914400" rtl="0" eaLnBrk="1" fontAlgn="base" latinLnBrk="0" hangingPunct="1">
                        <a:lnSpc>
                          <a:spcPts val="11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連続利用を促進する取組みとして、箕面有料道路自体の利用促進を図るとともに、新御堂筋の機能強化による新名神高速道路から大阪都心部への円滑な交通流の確保等について府と関係者が検討を進めている</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98438" marR="0" lvl="0" indent="-198438" algn="just" defTabSz="914400" rtl="0" eaLnBrk="1" fontAlgn="base" latinLnBrk="0" hangingPunct="1">
                        <a:lnSpc>
                          <a:spcPts val="1100"/>
                        </a:lnSpc>
                        <a:spcBef>
                          <a:spcPct val="0"/>
                        </a:spcBef>
                        <a:spcAft>
                          <a:spcPct val="0"/>
                        </a:spcAft>
                        <a:buClrTx/>
                        <a:buSzTx/>
                        <a:buFontTx/>
                        <a:buNone/>
                        <a:tabLst/>
                      </a:pP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r>
                        <a:rPr kumimoji="1" lang="ja-JP" altLang="en-US"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題】</a:t>
                      </a: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建設費の計画的な償還</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○路線移管の推進</a:t>
                      </a:r>
                    </a:p>
                  </a:txBody>
                  <a:tcPr marL="54000" marR="5400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・引き続き、利用促進、経費節減による収支改善に取り組むなど、建設費の計画的な償還に努める</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・利用者の視点に立った近畿圏高速道路の料金体系一元化の実現に向け、検討が進められる新御堂筋の機能強化の内容も踏まえ、箕面有料道路の高速道路会社への早期移管をめざす</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2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・また、路線移管後の公社のあり方について、　検討を進める</a:t>
                      </a:r>
                      <a:endParaRPr kumimoji="1" lang="en-US" altLang="ja-JP" sz="1000" b="1"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383" marR="5138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79512" y="378906"/>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正方形/長方形 7"/>
          <p:cNvSpPr/>
          <p:nvPr/>
        </p:nvSpPr>
        <p:spPr>
          <a:xfrm>
            <a:off x="8432528" y="651646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schemeClr val="tx1"/>
                </a:solidFill>
              </a:rPr>
              <a:t>65</a:t>
            </a:r>
            <a:endParaRPr lang="ja-JP" altLang="en-US" dirty="0">
              <a:solidFill>
                <a:schemeClr val="tx1"/>
              </a:solidFill>
            </a:endParaRPr>
          </a:p>
        </p:txBody>
      </p:sp>
    </p:spTree>
    <p:extLst>
      <p:ext uri="{BB962C8B-B14F-4D97-AF65-F5344CB8AC3E}">
        <p14:creationId xmlns:p14="http://schemas.microsoft.com/office/powerpoint/2010/main" val="28690435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nvPr>
        </p:nvGraphicFramePr>
        <p:xfrm>
          <a:off x="198191" y="683695"/>
          <a:ext cx="8794800" cy="5715635"/>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435045">
                  <a:extLst>
                    <a:ext uri="{9D8B030D-6E8A-4147-A177-3AD203B41FA5}">
                      <a16:colId xmlns:a16="http://schemas.microsoft.com/office/drawing/2014/main" val="20002"/>
                    </a:ext>
                  </a:extLst>
                </a:gridCol>
                <a:gridCol w="2428555">
                  <a:extLst>
                    <a:ext uri="{9D8B030D-6E8A-4147-A177-3AD203B41FA5}">
                      <a16:colId xmlns:a16="http://schemas.microsoft.com/office/drawing/2014/main" val="20003"/>
                    </a:ext>
                  </a:extLst>
                </a:gridCol>
              </a:tblGrid>
              <a:tr h="242581">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5473054">
                <a:tc>
                  <a:txBody>
                    <a:bodyPr/>
                    <a:lstStyle/>
                    <a:p>
                      <a:pPr algn="just">
                        <a:spcAft>
                          <a:spcPts val="0"/>
                        </a:spcAft>
                      </a:pPr>
                      <a:r>
                        <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堺泉北埠頭（株）</a:t>
                      </a: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500"/>
                        </a:lnSpc>
                        <a:spcAft>
                          <a:spcPts val="0"/>
                        </a:spcAft>
                      </a:pPr>
                      <a:r>
                        <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阪神国際港湾</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合</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めざす</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・経営統合を見据え</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、法人として</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収益性の向上、安定的な経営の維持や事業展開</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行う</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985" indent="-133985" algn="just">
                        <a:lnSpc>
                          <a:spcPts val="1500"/>
                        </a:lnSpc>
                        <a:spcAft>
                          <a:spcPts val="0"/>
                        </a:spcAft>
                      </a:pPr>
                      <a:r>
                        <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endPar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985" indent="-133985" algn="just">
                        <a:lnSpc>
                          <a:spcPts val="1500"/>
                        </a:lnSpc>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年度に府市統合本部会議</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985" indent="-133985"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戦略本部会議で基本的方向性を決定</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985" indent="-133985" algn="just">
                        <a:lnSpc>
                          <a:spcPts val="1500"/>
                        </a:lnSpc>
                        <a:spcAft>
                          <a:spcPts val="0"/>
                        </a:spcAft>
                      </a:pPr>
                      <a:r>
                        <a:rPr lang="en-US" altLang="ja-JP"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府市港湾事業の統合</a:t>
                      </a:r>
                    </a:p>
                    <a:p>
                      <a:pPr marL="236538" indent="-236538"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・大阪港埠頭</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と神戸港埠頭</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spc="-15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の経営</a:t>
                      </a:r>
                      <a:r>
                        <a:rPr lang="ja-JP" altLang="en-US" sz="1000" kern="100" spc="-15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統合後</a:t>
                      </a:r>
                      <a:r>
                        <a:rPr lang="ja-JP" altLang="ja-JP" sz="1000" kern="100" spc="-15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altLang="en-US" sz="1000" kern="100" spc="-15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堺</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泉北埠頭</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との経営統合をめ</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ざ</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28600" indent="-228600" algn="just">
                        <a:lnSpc>
                          <a:spcPts val="1500"/>
                        </a:lnSpc>
                        <a:spcAft>
                          <a:spcPts val="0"/>
                        </a:spcAft>
                        <a:tabLst>
                          <a:tab pos="266700" algn="l"/>
                        </a:tabLst>
                      </a:pPr>
                      <a:r>
                        <a:rPr lang="en-US" altLang="ja-JP"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在来埠頭を含め府直営部分について、可能なところから管理運営を委ねることで、港湾運営会社指定に向け、運営</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ノウ</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ハ</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ウ</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の蓄積を図る</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40005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月、大阪港埠頭</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と神戸港埠頭</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の経営統合により、阪神国際港湾</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設立</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40005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月、府から港湾運営会社の指定を受け、</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月より助松地区及び汐見地区のｺﾝﾃﾅ、ﾌｪﾘｰ、</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RORO</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埠頭において港湾運営を開始</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06375" indent="-206375"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月より、府から一部の府営上屋について事業移管を受け、既存の自社上屋と併せ上屋の一元管理を実施　</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28600" indent="-2286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月、港湾管理の一元化に向け、府市の港湾局の事務組織を統合した大阪港湾局が業務を開始</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endPar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0050" indent="-400050" algn="just">
                        <a:lnSpc>
                          <a:spcPts val="1500"/>
                        </a:lnSpc>
                        <a:spcAft>
                          <a:spcPts val="0"/>
                        </a:spcAft>
                      </a:pPr>
                      <a:r>
                        <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題】</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安定的な利益の確保</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○老朽化した施設等の計画的な更新・修繕</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500"/>
                        </a:lnSpc>
                        <a:spcAft>
                          <a:spcPts val="0"/>
                        </a:spcAft>
                      </a:pPr>
                      <a:r>
                        <a:rPr lang="ja-JP"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○抜本的見直し</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阪神国際港湾</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合</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めざす</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・経営統合を見据え</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、法人として</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収益性の向上、安定的な経営の維持や事業展開</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行う</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endParaRPr lang="ja-JP"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正方形/長方形 6"/>
          <p:cNvSpPr/>
          <p:nvPr/>
        </p:nvSpPr>
        <p:spPr>
          <a:xfrm>
            <a:off x="8432528" y="651646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schemeClr val="tx1"/>
                </a:solidFill>
              </a:rPr>
              <a:t>66</a:t>
            </a:r>
            <a:endParaRPr lang="ja-JP" altLang="en-US" dirty="0">
              <a:solidFill>
                <a:schemeClr val="tx1"/>
              </a:solidFill>
            </a:endParaRPr>
          </a:p>
        </p:txBody>
      </p:sp>
    </p:spTree>
    <p:extLst>
      <p:ext uri="{BB962C8B-B14F-4D97-AF65-F5344CB8AC3E}">
        <p14:creationId xmlns:p14="http://schemas.microsoft.com/office/powerpoint/2010/main" val="1785270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61510" y="174410"/>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 name="直線コネクタ 3"/>
          <p:cNvCxnSpPr/>
          <p:nvPr/>
        </p:nvCxnSpPr>
        <p:spPr>
          <a:xfrm>
            <a:off x="179512" y="50367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テキスト ボックス 4"/>
          <p:cNvSpPr txBox="1"/>
          <p:nvPr/>
        </p:nvSpPr>
        <p:spPr>
          <a:xfrm>
            <a:off x="161510" y="579596"/>
            <a:ext cx="2944228" cy="338554"/>
          </a:xfrm>
          <a:prstGeom prst="rect">
            <a:avLst/>
          </a:prstGeom>
          <a:noFill/>
        </p:spPr>
        <p:txBody>
          <a:bodyPr wrap="square" rtlCol="0">
            <a:spAutoFit/>
          </a:bodyPr>
          <a:lstStyle/>
          <a:p>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府税収入の確保</a:t>
            </a:r>
          </a:p>
        </p:txBody>
      </p:sp>
      <p:graphicFrame>
        <p:nvGraphicFramePr>
          <p:cNvPr id="6" name="表 5"/>
          <p:cNvGraphicFramePr>
            <a:graphicFrameLocks noGrp="1"/>
          </p:cNvGraphicFramePr>
          <p:nvPr>
            <p:extLst/>
          </p:nvPr>
        </p:nvGraphicFramePr>
        <p:xfrm>
          <a:off x="246143" y="954005"/>
          <a:ext cx="8676000" cy="5309635"/>
        </p:xfrm>
        <a:graphic>
          <a:graphicData uri="http://schemas.openxmlformats.org/drawingml/2006/table">
            <a:tbl>
              <a:tblPr firstRow="1" bandRow="1">
                <a:tableStyleId>{5940675A-B579-460E-94D1-54222C63F5DA}</a:tableStyleId>
              </a:tblPr>
              <a:tblGrid>
                <a:gridCol w="612000">
                  <a:extLst>
                    <a:ext uri="{9D8B030D-6E8A-4147-A177-3AD203B41FA5}">
                      <a16:colId xmlns:a16="http://schemas.microsoft.com/office/drawing/2014/main" val="20000"/>
                    </a:ext>
                  </a:extLst>
                </a:gridCol>
                <a:gridCol w="1872000">
                  <a:extLst>
                    <a:ext uri="{9D8B030D-6E8A-4147-A177-3AD203B41FA5}">
                      <a16:colId xmlns:a16="http://schemas.microsoft.com/office/drawing/2014/main" val="20001"/>
                    </a:ext>
                  </a:extLst>
                </a:gridCol>
                <a:gridCol w="3096000">
                  <a:extLst>
                    <a:ext uri="{9D8B030D-6E8A-4147-A177-3AD203B41FA5}">
                      <a16:colId xmlns:a16="http://schemas.microsoft.com/office/drawing/2014/main" val="20004"/>
                    </a:ext>
                  </a:extLst>
                </a:gridCol>
                <a:gridCol w="3096000">
                  <a:extLst>
                    <a:ext uri="{9D8B030D-6E8A-4147-A177-3AD203B41FA5}">
                      <a16:colId xmlns:a16="http://schemas.microsoft.com/office/drawing/2014/main" val="1737220151"/>
                    </a:ext>
                  </a:extLst>
                </a:gridCol>
              </a:tblGrid>
              <a:tr h="579139">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取組み</a:t>
                      </a:r>
                      <a:endParaRPr kumimoji="1" lang="en-US" altLang="ja-JP"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extLst>
                  <a:ext uri="{0D108BD9-81ED-4DB2-BD59-A6C34878D82A}">
                    <a16:rowId xmlns:a16="http://schemas.microsoft.com/office/drawing/2014/main" val="10000"/>
                  </a:ext>
                </a:extLst>
              </a:tr>
              <a:tr h="927253">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メイリオ" panose="020B0604030504040204" pitchFamily="50" charset="-128"/>
                          <a:ea typeface="メイリオ" panose="020B0604030504040204" pitchFamily="50" charset="-128"/>
                          <a:cs typeface="Meiryo UI" panose="020B0604030504040204" pitchFamily="50" charset="-128"/>
                        </a:rPr>
                        <a:t>課税自主権の活用</a:t>
                      </a:r>
                    </a:p>
                  </a:txBody>
                  <a:tcPr vert="eaVert" anchor="ctr">
                    <a:lnR w="12700" cap="flat" cmpd="sng" algn="ctr">
                      <a:solidFill>
                        <a:schemeClr val="tx1"/>
                      </a:solidFill>
                      <a:prstDash val="solid"/>
                      <a:round/>
                      <a:headEnd type="none" w="med" len="med"/>
                      <a:tailEnd type="none" w="med" len="med"/>
                    </a:ln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森林環境税</a:t>
                      </a: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森林及び都市の緑の有する公益的機能を維持増進する環境整備のため、森林環境税を徴収。</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年度最終予算：</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12.5</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森林及び都市の緑の有する公益的機能を維持増進する環境整備のため、森林環境税を徴収。</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12.7</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oFill/>
                  </a:tcPr>
                </a:tc>
                <a:extLst>
                  <a:ext uri="{0D108BD9-81ED-4DB2-BD59-A6C34878D82A}">
                    <a16:rowId xmlns:a16="http://schemas.microsoft.com/office/drawing/2014/main" val="10001"/>
                  </a:ext>
                </a:extLst>
              </a:tr>
              <a:tr h="968603">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宿泊税</a:t>
                      </a: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観光客の受入環境整備をはじめとする大阪の観光振興の取組みを推進するため、宿泊税を徴収。</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年度最終予算：</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観光客の受入環境整備をはじめとする大阪の観光振興の取組みを推進するため、宿泊税を徴収。</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7.1</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oFill/>
                  </a:tcPr>
                </a:tc>
                <a:extLst>
                  <a:ext uri="{0D108BD9-81ED-4DB2-BD59-A6C34878D82A}">
                    <a16:rowId xmlns:a16="http://schemas.microsoft.com/office/drawing/2014/main" val="10002"/>
                  </a:ext>
                </a:extLst>
              </a:tr>
              <a:tr h="2233095">
                <a:tc vMerge="1">
                  <a:txBody>
                    <a:bodyPr/>
                    <a:lstStyle/>
                    <a:p>
                      <a:endParaRPr kumimoji="1" lang="ja-JP" altLang="en-US"/>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法人二税の超過課税</a:t>
                      </a: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・道路網などの都市基盤整備や防災対策の充実といった大都市圏特有の緊急かつ膨大な財政需要に対処するため、法人府民税法人税割及び法人事業税の超過課税を引き続き実施。</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年度最終予算：</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388.7</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・大阪経済の成長に向けた施策を推進するため、法人府民税均等割の超過課税を引き続き実施。また、令和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年度以降も引き続き実施するため、法人府民税均等割の超過課税の延長に係る議案を令和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月議会へ提出。</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年度最終予算：</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53.7</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・道路網などの都市基盤整備や防災対策の充実といった大都市圏特有の緊急かつ膨大な財政需要に対処するため、法人府民税法人税割及び法人事業税の超過課税を引き続き実施。</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396.2</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・大阪経済の成長に向けた施策を推進するため、法人府民税均等割の超過課税を引き続き実施。</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54.0</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noFill/>
                  </a:tcPr>
                </a:tc>
                <a:extLst>
                  <a:ext uri="{0D108BD9-81ED-4DB2-BD59-A6C34878D82A}">
                    <a16:rowId xmlns:a16="http://schemas.microsoft.com/office/drawing/2014/main" val="10003"/>
                  </a:ext>
                </a:extLst>
              </a:tr>
            </a:tbl>
          </a:graphicData>
        </a:graphic>
      </p:graphicFrame>
      <p:sp>
        <p:nvSpPr>
          <p:cNvPr id="8" name="正方形/長方形 7"/>
          <p:cNvSpPr/>
          <p:nvPr/>
        </p:nvSpPr>
        <p:spPr>
          <a:xfrm>
            <a:off x="8425445" y="650709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49</a:t>
            </a:r>
            <a:endParaRPr lang="ja-JP" altLang="en-US" dirty="0">
              <a:solidFill>
                <a:prstClr val="black"/>
              </a:solidFill>
            </a:endParaRPr>
          </a:p>
        </p:txBody>
      </p:sp>
    </p:spTree>
    <p:extLst>
      <p:ext uri="{BB962C8B-B14F-4D97-AF65-F5344CB8AC3E}">
        <p14:creationId xmlns:p14="http://schemas.microsoft.com/office/powerpoint/2010/main" val="37668251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2843808" y="3543984"/>
          <a:ext cx="208280" cy="365760"/>
        </p:xfrm>
        <a:graphic>
          <a:graphicData uri="http://schemas.openxmlformats.org/drawingml/2006/table">
            <a:tbl>
              <a:tblPr/>
              <a:tblGrid>
                <a:gridCol w="208280">
                  <a:extLst>
                    <a:ext uri="{9D8B030D-6E8A-4147-A177-3AD203B41FA5}">
                      <a16:colId xmlns:a16="http://schemas.microsoft.com/office/drawing/2014/main" val="20000"/>
                    </a:ext>
                  </a:extLst>
                </a:gridCol>
              </a:tblGrid>
              <a:tr h="0">
                <a:tc>
                  <a:txBody>
                    <a:bodyPr/>
                    <a:lstStyle/>
                    <a:p>
                      <a:endParaRPr kumimoji="1" lang="ja-JP" altLang="en-US" dirty="0"/>
                    </a:p>
                  </a:txBody>
                  <a:tcPr>
                    <a:lnL w="12700" cmpd="sng">
                      <a:noFill/>
                      <a:prstDash val="solid"/>
                    </a:lnL>
                    <a:lnR w="12700" cmpd="sng">
                      <a:noFill/>
                      <a:prstDash val="solid"/>
                    </a:lnR>
                    <a:lnT w="12700" cmpd="sng">
                      <a:noFill/>
                      <a:prstDash val="solid"/>
                    </a:lnT>
                    <a:lnB w="12700" cmpd="sng">
                      <a:noFill/>
                      <a:prstDash val="solid"/>
                    </a:lnB>
                  </a:tcPr>
                </a:tc>
                <a:extLst>
                  <a:ext uri="{0D108BD9-81ED-4DB2-BD59-A6C34878D82A}">
                    <a16:rowId xmlns:a16="http://schemas.microsoft.com/office/drawing/2014/main" val="10000"/>
                  </a:ext>
                </a:extLst>
              </a:tr>
            </a:tbl>
          </a:graphicData>
        </a:graphic>
      </p:graphicFrame>
      <p:sp>
        <p:nvSpPr>
          <p:cNvPr id="5" name="正方形/長方形 4"/>
          <p:cNvSpPr>
            <a:spLocks noChangeArrowheads="1"/>
          </p:cNvSpPr>
          <p:nvPr/>
        </p:nvSpPr>
        <p:spPr bwMode="auto">
          <a:xfrm>
            <a:off x="179512" y="773705"/>
            <a:ext cx="303961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）今後の方向性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存　続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nvPr>
        </p:nvGraphicFramePr>
        <p:xfrm>
          <a:off x="179512" y="1133745"/>
          <a:ext cx="8794800" cy="4365485"/>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19998">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4145487">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a:t>
                      </a:r>
                      <a:r>
                        <a:rPr kumimoji="1" 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府国際交流財団</a:t>
                      </a:r>
                      <a:endPar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・新中期経営計画に基づき、重点化する事業</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と推進体制の強化、収入の確保に努める</a:t>
                      </a:r>
                    </a:p>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PDCA</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による再検証を実施</a:t>
                      </a: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a:t>
                      </a:r>
                      <a:r>
                        <a:rPr kumimoji="1" lang="ja-JP" altLang="en-US"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状</a:t>
                      </a:r>
                      <a:r>
                        <a:rPr kumimoji="1" lang="en-US"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年度に公益財団法人に移行した　</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際の定款で、存続期間を令和</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月末と</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規定</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endPar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3825" marR="0" lvl="0" indent="-123825"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000" b="0" i="0" u="none" strike="noStrike" cap="none" spc="0" normalizeH="0" baseline="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年度に</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来阪外客数の急増等による府の国際化施策を取り巻く環境の変化に対応できるよう財団を存続させることを決定</a:t>
                      </a:r>
                      <a:endParaRPr kumimoji="1" lang="ja-JP" altLang="en-US" sz="1000" b="0" i="0" u="none" strike="sng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・事業について、よりきめ細かな外国人相談</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や的確な災害時の支援、さらに語学ボラン</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ティア確保などに向けた重点化を図る</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endPar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月に定款を変更し、存続期間</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の規定を削除</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endPar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月及び</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月に法人より特定</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資産の一部</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5.64</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を府に寄附</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新中期経営計画</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H34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ついて、事業の実施状況及び収支状況等</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を踏まえ、令和</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年度に中間見直しを実施</a:t>
                      </a:r>
                      <a:endParaRPr kumimoji="1" lang="en-US" altLang="ja-JP" sz="1000" b="0" i="0" u="none" strike="noStrike" cap="none" spc="0" normalizeH="0" baseline="0" dirty="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defRPr/>
                      </a:pPr>
                      <a:endParaRPr kumimoji="1" lang="ja-JP" altLang="ja-JP" sz="1000" b="0" i="0" u="none" strike="noStrike" cap="none" spc="0" normalizeH="0" baseline="0" dirty="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defRPr/>
                      </a:pPr>
                      <a:r>
                        <a:rPr kumimoji="1" lang="ja-JP" altLang="en-US" sz="10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○存続</a:t>
                      </a:r>
                    </a:p>
                    <a:p>
                      <a:pPr marL="133350" marR="0" lvl="0" indent="-13335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・新中期経営計画に基づき、重点化する事業と推進体制の強化、収入の確保に努める</a:t>
                      </a:r>
                    </a:p>
                    <a:p>
                      <a:pPr marL="133350" marR="0" lvl="0" indent="-133350" algn="just"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・令和</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年度に</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PDCA</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による再検証を実施する</a:t>
                      </a:r>
                    </a:p>
                    <a:p>
                      <a:pPr marL="133350" marR="0" lvl="0" indent="-133350" algn="just" defTabSz="914400" rtl="0" eaLnBrk="1" fontAlgn="base" latinLnBrk="0" hangingPunct="1">
                        <a:lnSpc>
                          <a:spcPts val="1400"/>
                        </a:lnSpc>
                        <a:spcBef>
                          <a:spcPct val="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2" name="正方形/長方形 11"/>
          <p:cNvSpPr/>
          <p:nvPr/>
        </p:nvSpPr>
        <p:spPr>
          <a:xfrm>
            <a:off x="26495" y="44333"/>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 name="直線コネクタ 12"/>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正方形/長方形 7"/>
          <p:cNvSpPr/>
          <p:nvPr/>
        </p:nvSpPr>
        <p:spPr>
          <a:xfrm>
            <a:off x="8432528" y="651646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schemeClr val="tx1"/>
                </a:solidFill>
              </a:rPr>
              <a:t>67</a:t>
            </a:r>
            <a:endParaRPr lang="ja-JP" altLang="en-US" dirty="0">
              <a:solidFill>
                <a:schemeClr val="tx1"/>
              </a:solidFill>
            </a:endParaRPr>
          </a:p>
        </p:txBody>
      </p:sp>
    </p:spTree>
    <p:extLst>
      <p:ext uri="{BB962C8B-B14F-4D97-AF65-F5344CB8AC3E}">
        <p14:creationId xmlns:p14="http://schemas.microsoft.com/office/powerpoint/2010/main" val="35615624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nvPr>
        </p:nvGraphicFramePr>
        <p:xfrm>
          <a:off x="179511" y="936861"/>
          <a:ext cx="8834400" cy="4388733"/>
        </p:xfrm>
        <a:graphic>
          <a:graphicData uri="http://schemas.openxmlformats.org/drawingml/2006/table">
            <a:tbl>
              <a:tblPr/>
              <a:tblGrid>
                <a:gridCol w="1332149">
                  <a:extLst>
                    <a:ext uri="{9D8B030D-6E8A-4147-A177-3AD203B41FA5}">
                      <a16:colId xmlns:a16="http://schemas.microsoft.com/office/drawing/2014/main" val="20000"/>
                    </a:ext>
                  </a:extLst>
                </a:gridCol>
                <a:gridCol w="2520280">
                  <a:extLst>
                    <a:ext uri="{9D8B030D-6E8A-4147-A177-3AD203B41FA5}">
                      <a16:colId xmlns:a16="http://schemas.microsoft.com/office/drawing/2014/main" val="20001"/>
                    </a:ext>
                  </a:extLst>
                </a:gridCol>
                <a:gridCol w="2465571">
                  <a:extLst>
                    <a:ext uri="{9D8B030D-6E8A-4147-A177-3AD203B41FA5}">
                      <a16:colId xmlns:a16="http://schemas.microsoft.com/office/drawing/2014/main" val="20002"/>
                    </a:ext>
                  </a:extLst>
                </a:gridCol>
                <a:gridCol w="2516400">
                  <a:extLst>
                    <a:ext uri="{9D8B030D-6E8A-4147-A177-3AD203B41FA5}">
                      <a16:colId xmlns:a16="http://schemas.microsoft.com/office/drawing/2014/main" val="20003"/>
                    </a:ext>
                  </a:extLst>
                </a:gridCol>
              </a:tblGrid>
              <a:tr h="24188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48776" marR="4877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8776" marR="4877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48776" marR="4877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kumimoji="1" lang="ja-JP"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48776" marR="48776"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0C0"/>
                    </a:solidFill>
                  </a:tcPr>
                </a:tc>
                <a:extLst>
                  <a:ext uri="{0D108BD9-81ED-4DB2-BD59-A6C34878D82A}">
                    <a16:rowId xmlns:a16="http://schemas.microsoft.com/office/drawing/2014/main" val="10000"/>
                  </a:ext>
                </a:extLst>
              </a:tr>
              <a:tr h="414684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sz="1000" b="1" i="0" u="none" strike="noStrike" cap="none" spc="-1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（公財）大阪</a:t>
                      </a:r>
                      <a:r>
                        <a:rPr kumimoji="1" lang="ja-JP" altLang="en-US" sz="1000" b="1" i="0" u="none" strike="noStrike" cap="none" spc="-1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産業局</a:t>
                      </a:r>
                      <a:endParaRPr kumimoji="1" lang="en-US" altLang="ja-JP" sz="1000" b="1" i="0" u="none" strike="noStrike" cap="none" spc="-10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520" marR="5252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・大阪府［政策立案機能］と</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大阪産</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業局［事業実施］の役割分担のもと、支援</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機関連携の中核を担い、中小企業支援機能</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を強化</a:t>
                      </a:r>
                    </a:p>
                  </a:txBody>
                  <a:tcPr marL="52520" marR="5252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33350" marR="0" lvl="0" indent="-133350" algn="just" defTabSz="914400" rtl="0" eaLnBrk="1" fontAlgn="base" latinLnBrk="0" hangingPunct="1">
                        <a:lnSpc>
                          <a:spcPts val="1500"/>
                        </a:lnSpc>
                        <a:spcBef>
                          <a:spcPct val="0"/>
                        </a:spcBef>
                        <a:spcAft>
                          <a:spcPct val="0"/>
                        </a:spcAft>
                        <a:buClrTx/>
                        <a:buSzTx/>
                        <a:buFontTx/>
                        <a:buNone/>
                        <a:tabLst/>
                      </a:pPr>
                      <a:r>
                        <a:rPr kumimoji="1" lang="ja-JP"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endPar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2725" marR="0" lvl="0" indent="-212725"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大阪市都市型産業振興センターと統合</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20663" marR="0" lvl="0" indent="-220663" algn="just" defTabSz="914400" rtl="0" eaLnBrk="1" fontAlgn="base" latinLnBrk="0" hangingPunct="1">
                        <a:lnSpc>
                          <a:spcPts val="1500"/>
                        </a:lnSpc>
                        <a:spcBef>
                          <a:spcPct val="0"/>
                        </a:spcBef>
                        <a:spcAft>
                          <a:spcPct val="0"/>
                        </a:spcAft>
                        <a:buClrTx/>
                        <a:buSzTx/>
                        <a:buFontTx/>
                        <a:buNone/>
                        <a:tabLst/>
                        <a:defRPr/>
                      </a:pP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20663" marR="0" lvl="0" indent="-220663"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○法人統合後、中小企業支援機能強化のため、相談機能のワンストップ化を図るとともに、府事業の一部</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国際ビジネス支援、スタートアップ支援、ものづくり支援にかかる事業</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について、財源と人員を合わせて移管</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20663" marR="0" lvl="0" indent="-220663" algn="just" defTabSz="914400" rtl="0" eaLnBrk="1" fontAlgn="base" latinLnBrk="0" hangingPunct="1">
                        <a:lnSpc>
                          <a:spcPts val="1500"/>
                        </a:lnSpc>
                        <a:spcBef>
                          <a:spcPct val="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年度からは「大阪府中小企業支援交付金」を創設し、交付金事業の効果検証等を行う有識者会議を設置</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3350" marR="0" lvl="0" indent="-13335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520" marR="5252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14300" marR="0" lvl="0" indent="-114300" algn="just" defTabSz="914400" rtl="0" eaLnBrk="1" fontAlgn="base" latinLnBrk="0" hangingPunct="1">
                        <a:lnSpc>
                          <a:spcPts val="15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・大阪府［政策立案機能］と</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大阪産業局［事業実施］の役割分担のもと、支援機関連携の中核を担い、中小企業支援機能の強化を図る</a:t>
                      </a:r>
                    </a:p>
                    <a:p>
                      <a:pPr marL="0" marR="0" lvl="0" indent="0" algn="just" defTabSz="914400" rtl="0" eaLnBrk="1" fontAlgn="base" latinLnBrk="0" hangingPunct="1">
                        <a:lnSpc>
                          <a:spcPts val="1500"/>
                        </a:lnSpc>
                        <a:spcBef>
                          <a:spcPct val="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520" marR="5252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5" name="正方形/長方形 4"/>
          <p:cNvSpPr/>
          <p:nvPr/>
        </p:nvSpPr>
        <p:spPr>
          <a:xfrm>
            <a:off x="26495" y="44333"/>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コネクタ 5"/>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正方形/長方形 6"/>
          <p:cNvSpPr/>
          <p:nvPr/>
        </p:nvSpPr>
        <p:spPr>
          <a:xfrm>
            <a:off x="8432528" y="651646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schemeClr val="tx1"/>
                </a:solidFill>
              </a:rPr>
              <a:t>68</a:t>
            </a:r>
            <a:endParaRPr lang="ja-JP" altLang="en-US" dirty="0">
              <a:solidFill>
                <a:schemeClr val="tx1"/>
              </a:solidFill>
            </a:endParaRPr>
          </a:p>
        </p:txBody>
      </p:sp>
    </p:spTree>
    <p:extLst>
      <p:ext uri="{BB962C8B-B14F-4D97-AF65-F5344CB8AC3E}">
        <p14:creationId xmlns:p14="http://schemas.microsoft.com/office/powerpoint/2010/main" val="23709955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nvPr>
        </p:nvGraphicFramePr>
        <p:xfrm>
          <a:off x="230978" y="953725"/>
          <a:ext cx="8794800" cy="5508020"/>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22257">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5285763">
                <a:tc>
                  <a:txBody>
                    <a:bodyPr/>
                    <a:lstStyle/>
                    <a:p>
                      <a:pPr algn="just">
                        <a:spcAft>
                          <a:spcPts val="0"/>
                        </a:spcAft>
                      </a:pPr>
                      <a:r>
                        <a:rPr lang="ja-JP" altLang="en-US"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大阪モノレール（株）</a:t>
                      </a:r>
                      <a:endParaRPr lang="ja-JP"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indent="-266700" algn="just">
                        <a:lnSpc>
                          <a:spcPts val="1500"/>
                        </a:lnSpc>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コロナ禍による影響を踏まえつつ、</a:t>
                      </a: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中期経営</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計画</a:t>
                      </a:r>
                      <a:r>
                        <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(2020</a:t>
                      </a: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2024)</a:t>
                      </a: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に基づき、引き続</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き「安全・安定輸送の確保」を第一に、安定</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した需要確保、経営基盤の強化に努める</a:t>
                      </a:r>
                    </a:p>
                    <a:p>
                      <a:pPr marL="266700" indent="-266700"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年の延伸区間開業に向け、府と緊</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密に連携して事業を進める</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01320" indent="-401320" algn="just">
                        <a:lnSpc>
                          <a:spcPts val="1400"/>
                        </a:lnSpc>
                        <a:spcAft>
                          <a:spcPts val="0"/>
                        </a:spcAft>
                      </a:pPr>
                      <a:r>
                        <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2725" indent="-212725" algn="just">
                        <a:lnSpc>
                          <a:spcPts val="14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　府が門真市駅以南の延伸について事業化を決定</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4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事業スケジュール</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予定</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401320" indent="-401320" algn="just">
                        <a:lnSpc>
                          <a:spcPts val="1400"/>
                        </a:lnSpc>
                        <a:spcAft>
                          <a:spcPts val="0"/>
                        </a:spcAft>
                      </a:pPr>
                      <a:r>
                        <a:rPr kumimoji="1" lang="ja-JP" altLang="ja-JP" sz="1000"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en-US" sz="1000" kern="1200" dirty="0">
                          <a:solidFill>
                            <a:schemeClr val="tx1"/>
                          </a:solidFill>
                          <a:effectLst/>
                          <a:latin typeface="Meiryo UI" panose="020B0604030504040204" pitchFamily="50" charset="-128"/>
                          <a:ea typeface="Meiryo UI" panose="020B0604030504040204" pitchFamily="50" charset="-128"/>
                          <a:cs typeface="+mn-cs"/>
                        </a:rPr>
                        <a:t>・平成</a:t>
                      </a:r>
                      <a:r>
                        <a:rPr kumimoji="1" lang="en-US" altLang="ja-JP" sz="1000" kern="1200" dirty="0">
                          <a:solidFill>
                            <a:schemeClr val="tx1"/>
                          </a:solidFill>
                          <a:effectLst/>
                          <a:latin typeface="Meiryo UI" panose="020B0604030504040204" pitchFamily="50" charset="-128"/>
                          <a:ea typeface="Meiryo UI" panose="020B0604030504040204" pitchFamily="50" charset="-128"/>
                          <a:cs typeface="+mn-cs"/>
                        </a:rPr>
                        <a:t>30</a:t>
                      </a:r>
                      <a:r>
                        <a:rPr kumimoji="1" lang="ja-JP" altLang="ja-JP" sz="1000" kern="1200" dirty="0">
                          <a:solidFill>
                            <a:schemeClr val="tx1"/>
                          </a:solidFill>
                          <a:effectLst/>
                          <a:latin typeface="Meiryo UI" panose="020B0604030504040204" pitchFamily="50" charset="-128"/>
                          <a:ea typeface="Meiryo UI" panose="020B0604030504040204" pitchFamily="50" charset="-128"/>
                          <a:cs typeface="+mn-cs"/>
                        </a:rPr>
                        <a:t>年</a:t>
                      </a:r>
                      <a:r>
                        <a:rPr kumimoji="1" lang="ja-JP" altLang="en-US" sz="1000" kern="1200" dirty="0">
                          <a:solidFill>
                            <a:schemeClr val="tx1"/>
                          </a:solidFill>
                          <a:effectLst/>
                          <a:latin typeface="Meiryo UI" panose="020B0604030504040204" pitchFamily="50" charset="-128"/>
                          <a:ea typeface="Meiryo UI" panose="020B0604030504040204" pitchFamily="50" charset="-128"/>
                          <a:cs typeface="+mn-cs"/>
                        </a:rPr>
                        <a:t>度</a:t>
                      </a:r>
                      <a:endParaRPr kumimoji="1" lang="en-US" altLang="ja-JP" sz="1000" kern="1200" dirty="0">
                        <a:solidFill>
                          <a:schemeClr val="tx1"/>
                        </a:solidFill>
                        <a:effectLst/>
                        <a:latin typeface="Meiryo UI" panose="020B0604030504040204" pitchFamily="50" charset="-128"/>
                        <a:ea typeface="Meiryo UI" panose="020B0604030504040204" pitchFamily="50" charset="-128"/>
                        <a:cs typeface="+mn-cs"/>
                      </a:endParaRPr>
                    </a:p>
                    <a:p>
                      <a:pPr marL="304800" indent="15875" algn="just">
                        <a:lnSpc>
                          <a:spcPts val="1400"/>
                        </a:lnSpc>
                        <a:spcAft>
                          <a:spcPts val="0"/>
                        </a:spcAft>
                      </a:pPr>
                      <a:r>
                        <a:rPr kumimoji="1" lang="ja-JP" altLang="en-US" sz="1000" kern="1200" dirty="0">
                          <a:solidFill>
                            <a:schemeClr val="tx1"/>
                          </a:solidFill>
                          <a:effectLst/>
                          <a:latin typeface="Meiryo UI" panose="020B0604030504040204" pitchFamily="50" charset="-128"/>
                          <a:ea typeface="Meiryo UI" panose="020B0604030504040204" pitchFamily="50" charset="-128"/>
                          <a:cs typeface="+mn-cs"/>
                        </a:rPr>
                        <a:t>都市計画決定、軌道法</a:t>
                      </a:r>
                      <a:r>
                        <a:rPr kumimoji="1" lang="ja-JP" altLang="ja-JP" sz="1000" kern="1200" dirty="0">
                          <a:solidFill>
                            <a:schemeClr val="tx1"/>
                          </a:solidFill>
                          <a:effectLst/>
                          <a:latin typeface="Meiryo UI" panose="020B0604030504040204" pitchFamily="50" charset="-128"/>
                          <a:ea typeface="Meiryo UI" panose="020B0604030504040204" pitchFamily="50" charset="-128"/>
                          <a:cs typeface="+mn-cs"/>
                        </a:rPr>
                        <a:t>特許</a:t>
                      </a:r>
                      <a:r>
                        <a:rPr kumimoji="1" lang="ja-JP" altLang="en-US" sz="1000" b="0" u="none" kern="1200" dirty="0">
                          <a:solidFill>
                            <a:schemeClr val="tx1"/>
                          </a:solidFill>
                          <a:effectLst/>
                          <a:latin typeface="Meiryo UI" panose="020B0604030504040204" pitchFamily="50" charset="-128"/>
                          <a:ea typeface="Meiryo UI" panose="020B0604030504040204" pitchFamily="50" charset="-128"/>
                          <a:cs typeface="+mn-cs"/>
                        </a:rPr>
                        <a:t>取得</a:t>
                      </a:r>
                      <a:endParaRPr kumimoji="1" lang="ja-JP" altLang="ja-JP" sz="1000" b="0" u="none" kern="1200" dirty="0">
                        <a:solidFill>
                          <a:schemeClr val="tx1"/>
                        </a:solidFill>
                        <a:effectLst/>
                        <a:latin typeface="Meiryo UI" panose="020B0604030504040204" pitchFamily="50" charset="-128"/>
                        <a:ea typeface="Meiryo UI" panose="020B0604030504040204" pitchFamily="50" charset="-128"/>
                        <a:cs typeface="+mn-cs"/>
                      </a:endParaRPr>
                    </a:p>
                    <a:p>
                      <a:pPr>
                        <a:lnSpc>
                          <a:spcPts val="1400"/>
                        </a:lnSpc>
                      </a:pPr>
                      <a:r>
                        <a:rPr kumimoji="1" lang="en-US" altLang="ja-JP" sz="1000"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ja-JP" sz="1000"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en-US" sz="1000" kern="1200" dirty="0">
                          <a:solidFill>
                            <a:schemeClr val="tx1"/>
                          </a:solidFill>
                          <a:effectLst/>
                          <a:latin typeface="Meiryo UI" panose="020B0604030504040204" pitchFamily="50" charset="-128"/>
                          <a:ea typeface="Meiryo UI" panose="020B0604030504040204" pitchFamily="50" charset="-128"/>
                          <a:cs typeface="+mn-cs"/>
                        </a:rPr>
                        <a:t>・令和元</a:t>
                      </a:r>
                      <a:r>
                        <a:rPr kumimoji="1" lang="ja-JP" altLang="ja-JP" sz="1000" kern="1200" dirty="0">
                          <a:solidFill>
                            <a:schemeClr val="tx1"/>
                          </a:solidFill>
                          <a:effectLst/>
                          <a:latin typeface="Meiryo UI" panose="020B0604030504040204" pitchFamily="50" charset="-128"/>
                          <a:ea typeface="Meiryo UI" panose="020B0604030504040204" pitchFamily="50" charset="-128"/>
                          <a:cs typeface="+mn-cs"/>
                        </a:rPr>
                        <a:t>年</a:t>
                      </a:r>
                      <a:r>
                        <a:rPr kumimoji="1" lang="ja-JP" altLang="en-US" sz="1000" kern="1200" dirty="0">
                          <a:solidFill>
                            <a:schemeClr val="tx1"/>
                          </a:solidFill>
                          <a:effectLst/>
                          <a:latin typeface="Meiryo UI" panose="020B0604030504040204" pitchFamily="50" charset="-128"/>
                          <a:ea typeface="Meiryo UI" panose="020B0604030504040204" pitchFamily="50" charset="-128"/>
                          <a:cs typeface="+mn-cs"/>
                        </a:rPr>
                        <a:t>度</a:t>
                      </a:r>
                      <a:endParaRPr kumimoji="1" lang="en-US" altLang="ja-JP" sz="1000" kern="1200" dirty="0">
                        <a:solidFill>
                          <a:schemeClr val="tx1"/>
                        </a:solidFill>
                        <a:effectLst/>
                        <a:latin typeface="Meiryo UI" panose="020B0604030504040204" pitchFamily="50" charset="-128"/>
                        <a:ea typeface="Meiryo UI" panose="020B0604030504040204" pitchFamily="50" charset="-128"/>
                        <a:cs typeface="+mn-cs"/>
                      </a:endParaRPr>
                    </a:p>
                    <a:p>
                      <a:pPr marL="0" indent="320675">
                        <a:lnSpc>
                          <a:spcPts val="1400"/>
                        </a:lnSpc>
                      </a:pPr>
                      <a:r>
                        <a:rPr kumimoji="1" lang="ja-JP" altLang="ja-JP" sz="1000" strike="noStrike" kern="1200" dirty="0">
                          <a:solidFill>
                            <a:schemeClr val="tx1"/>
                          </a:solidFill>
                          <a:effectLst/>
                          <a:latin typeface="Meiryo UI" panose="020B0604030504040204" pitchFamily="50" charset="-128"/>
                          <a:ea typeface="Meiryo UI" panose="020B0604030504040204" pitchFamily="50" charset="-128"/>
                          <a:cs typeface="+mn-cs"/>
                        </a:rPr>
                        <a:t>都市計画事業認可</a:t>
                      </a:r>
                      <a:endParaRPr kumimoji="1" lang="en-US" altLang="ja-JP" sz="1000" strike="noStrike" kern="1200" dirty="0">
                        <a:solidFill>
                          <a:schemeClr val="tx1"/>
                        </a:solidFill>
                        <a:effectLst/>
                        <a:latin typeface="Meiryo UI" panose="020B0604030504040204" pitchFamily="50" charset="-128"/>
                        <a:ea typeface="Meiryo UI" panose="020B0604030504040204" pitchFamily="50" charset="-128"/>
                        <a:cs typeface="+mn-cs"/>
                      </a:endParaRPr>
                    </a:p>
                    <a:p>
                      <a:pPr>
                        <a:lnSpc>
                          <a:spcPts val="1400"/>
                        </a:lnSpc>
                      </a:pPr>
                      <a:r>
                        <a:rPr kumimoji="1" lang="ja-JP" altLang="en-US" sz="1000" strike="noStrike"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en-US" sz="1000" u="none" strike="noStrike" kern="1200" dirty="0">
                          <a:solidFill>
                            <a:schemeClr val="tx1"/>
                          </a:solidFill>
                          <a:effectLst/>
                          <a:latin typeface="Meiryo UI" panose="020B0604030504040204" pitchFamily="50" charset="-128"/>
                          <a:ea typeface="Meiryo UI" panose="020B0604030504040204" pitchFamily="50" charset="-128"/>
                          <a:cs typeface="+mn-cs"/>
                        </a:rPr>
                        <a:t>令和</a:t>
                      </a:r>
                      <a:r>
                        <a:rPr kumimoji="1" lang="en-US" altLang="ja-JP" sz="1000" u="none" strike="noStrike" kern="1200" dirty="0">
                          <a:solidFill>
                            <a:schemeClr val="tx1"/>
                          </a:solidFill>
                          <a:effectLst/>
                          <a:latin typeface="Meiryo UI" panose="020B0604030504040204" pitchFamily="50" charset="-128"/>
                          <a:ea typeface="Meiryo UI" panose="020B0604030504040204" pitchFamily="50" charset="-128"/>
                          <a:cs typeface="+mn-cs"/>
                        </a:rPr>
                        <a:t>2</a:t>
                      </a:r>
                      <a:r>
                        <a:rPr kumimoji="1" lang="ja-JP" altLang="en-US" sz="1000" u="none" strike="noStrike" kern="1200" dirty="0">
                          <a:solidFill>
                            <a:schemeClr val="tx1"/>
                          </a:solidFill>
                          <a:effectLst/>
                          <a:latin typeface="Meiryo UI" panose="020B0604030504040204" pitchFamily="50" charset="-128"/>
                          <a:ea typeface="Meiryo UI" panose="020B0604030504040204" pitchFamily="50" charset="-128"/>
                          <a:cs typeface="+mn-cs"/>
                        </a:rPr>
                        <a:t>年度</a:t>
                      </a:r>
                      <a:endParaRPr kumimoji="1" lang="en-US" altLang="ja-JP" sz="100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marL="0" indent="320675">
                        <a:lnSpc>
                          <a:spcPts val="1400"/>
                        </a:lnSpc>
                      </a:pPr>
                      <a:r>
                        <a:rPr kumimoji="1" lang="ja-JP" altLang="ja-JP" sz="1000" u="none" strike="noStrike" kern="1200" dirty="0">
                          <a:solidFill>
                            <a:schemeClr val="tx1"/>
                          </a:solidFill>
                          <a:effectLst/>
                          <a:latin typeface="Meiryo UI" panose="020B0604030504040204" pitchFamily="50" charset="-128"/>
                          <a:ea typeface="Meiryo UI" panose="020B0604030504040204" pitchFamily="50" charset="-128"/>
                          <a:cs typeface="+mn-cs"/>
                        </a:rPr>
                        <a:t>工事施行認可</a:t>
                      </a:r>
                      <a:r>
                        <a:rPr kumimoji="1" lang="ja-JP" altLang="en-US" sz="1000" u="none" strike="noStrike" kern="1200" dirty="0">
                          <a:solidFill>
                            <a:schemeClr val="tx1"/>
                          </a:solidFill>
                          <a:effectLst/>
                          <a:latin typeface="Meiryo UI" panose="020B0604030504040204" pitchFamily="50" charset="-128"/>
                          <a:ea typeface="Meiryo UI" panose="020B0604030504040204" pitchFamily="50" charset="-128"/>
                          <a:cs typeface="+mn-cs"/>
                        </a:rPr>
                        <a:t>、延伸工事着手</a:t>
                      </a:r>
                      <a:endParaRPr kumimoji="1" lang="ja-JP" altLang="ja-JP" sz="100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a:lnSpc>
                          <a:spcPts val="1400"/>
                        </a:lnSpc>
                      </a:pP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en-US" sz="1000" u="none" kern="1200" dirty="0">
                          <a:solidFill>
                            <a:schemeClr val="tx1"/>
                          </a:solidFill>
                          <a:effectLst/>
                          <a:latin typeface="Meiryo UI" panose="020B0604030504040204" pitchFamily="50" charset="-128"/>
                          <a:ea typeface="Meiryo UI" panose="020B0604030504040204" pitchFamily="50" charset="-128"/>
                          <a:cs typeface="+mn-cs"/>
                        </a:rPr>
                        <a:t>・令和</a:t>
                      </a:r>
                      <a:r>
                        <a:rPr kumimoji="1" lang="en-US" altLang="ja-JP" sz="1000" u="none" kern="1200" dirty="0">
                          <a:solidFill>
                            <a:schemeClr val="tx1"/>
                          </a:solidFill>
                          <a:effectLst/>
                          <a:latin typeface="Meiryo UI" panose="020B0604030504040204" pitchFamily="50" charset="-128"/>
                          <a:ea typeface="Meiryo UI" panose="020B0604030504040204" pitchFamily="50" charset="-128"/>
                          <a:cs typeface="+mn-cs"/>
                        </a:rPr>
                        <a:t>11</a:t>
                      </a: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年</a:t>
                      </a:r>
                      <a:endParaRPr kumimoji="1" lang="en-US" altLang="ja-JP" sz="1000" u="none" strike="dblStrike" kern="1200" baseline="0" dirty="0">
                        <a:solidFill>
                          <a:srgbClr val="FF0000"/>
                        </a:solidFill>
                        <a:effectLst/>
                        <a:latin typeface="Meiryo UI" panose="020B0604030504040204" pitchFamily="50" charset="-128"/>
                        <a:ea typeface="Meiryo UI" panose="020B0604030504040204" pitchFamily="50" charset="-128"/>
                        <a:cs typeface="+mn-cs"/>
                      </a:endParaRPr>
                    </a:p>
                    <a:p>
                      <a:pPr marL="304800" indent="15875">
                        <a:lnSpc>
                          <a:spcPts val="1400"/>
                        </a:lnSpc>
                      </a:pPr>
                      <a:r>
                        <a:rPr kumimoji="1" lang="ja-JP" altLang="ja-JP" sz="1000" u="none" kern="1200" dirty="0">
                          <a:solidFill>
                            <a:schemeClr val="tx1"/>
                          </a:solidFill>
                          <a:effectLst/>
                          <a:latin typeface="Meiryo UI" panose="020B0604030504040204" pitchFamily="50" charset="-128"/>
                          <a:ea typeface="Meiryo UI" panose="020B0604030504040204" pitchFamily="50" charset="-128"/>
                          <a:cs typeface="+mn-cs"/>
                        </a:rPr>
                        <a:t>開業</a:t>
                      </a:r>
                      <a:r>
                        <a:rPr kumimoji="1" lang="ja-JP" altLang="en-US" sz="1000" u="none" strike="noStrike" kern="1200" dirty="0">
                          <a:solidFill>
                            <a:schemeClr val="tx1"/>
                          </a:solidFill>
                          <a:effectLst/>
                          <a:latin typeface="Meiryo UI" panose="020B0604030504040204" pitchFamily="50" charset="-128"/>
                          <a:ea typeface="Meiryo UI" panose="020B0604030504040204" pitchFamily="50" charset="-128"/>
                          <a:cs typeface="+mn-cs"/>
                        </a:rPr>
                        <a:t>目標</a:t>
                      </a:r>
                      <a:endParaRPr kumimoji="1" lang="ja-JP" altLang="ja-JP" sz="100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marL="401320" indent="-401320" algn="just">
                        <a:lnSpc>
                          <a:spcPts val="1400"/>
                        </a:lnSpc>
                        <a:spcAft>
                          <a:spcPts val="0"/>
                        </a:spcAft>
                      </a:pP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98438" marR="0" lvl="0" indent="-198438" algn="just" defTabSz="914400" rtl="0" eaLnBrk="1" fontAlgn="auto" latinLnBrk="0" hangingPunct="1">
                        <a:lnSpc>
                          <a:spcPts val="1400"/>
                        </a:lnSpc>
                        <a:spcBef>
                          <a:spcPts val="0"/>
                        </a:spcBef>
                        <a:spcAft>
                          <a:spcPts val="0"/>
                        </a:spcAft>
                        <a:buClrTx/>
                        <a:buSzTx/>
                        <a:buFontTx/>
                        <a:buNone/>
                        <a:tabLst/>
                        <a:defRPr/>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○開業から</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年が経過し、施設・設備が老朽化</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400"/>
                        </a:lnSpc>
                        <a:spcBef>
                          <a:spcPts val="0"/>
                        </a:spcBef>
                        <a:spcAft>
                          <a:spcPts val="0"/>
                        </a:spcAft>
                        <a:buClrTx/>
                        <a:buSzTx/>
                        <a:buFontTx/>
                        <a:buNone/>
                        <a:tabLst/>
                        <a:defRPr/>
                      </a:pP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2725" marR="0" lvl="0" indent="-212725" algn="just" defTabSz="914400" rtl="0" eaLnBrk="1" fontAlgn="auto" latinLnBrk="0" hangingPunct="1">
                        <a:lnSpc>
                          <a:spcPts val="1400"/>
                        </a:lnSpc>
                        <a:spcBef>
                          <a:spcPts val="0"/>
                        </a:spcBef>
                        <a:spcAft>
                          <a:spcPts val="0"/>
                        </a:spcAft>
                        <a:buClrTx/>
                        <a:buSzTx/>
                        <a:buFontTx/>
                        <a:buNone/>
                        <a:tabLst/>
                        <a:defRPr/>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○大阪府北部地震大阪モノレール被災検証委員会における検証結果を踏まえた計画的な設備投資・修繕の実施や、沿線開発等による利用客の増加等を踏まえ、中期経営計画を策定</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marR="0" lvl="0" indent="-401320" algn="just" defTabSz="914400" rtl="0" eaLnBrk="1" fontAlgn="auto" latinLnBrk="0" hangingPunct="1">
                        <a:lnSpc>
                          <a:spcPts val="1400"/>
                        </a:lnSpc>
                        <a:spcBef>
                          <a:spcPts val="0"/>
                        </a:spcBef>
                        <a:spcAft>
                          <a:spcPts val="0"/>
                        </a:spcAft>
                        <a:buClrTx/>
                        <a:buSzTx/>
                        <a:buFontTx/>
                        <a:buNone/>
                        <a:tabLst/>
                        <a:defRPr/>
                      </a:pP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20663" marR="0" lvl="0" indent="-220663" algn="just" defTabSz="914400" rtl="0" eaLnBrk="1" fontAlgn="auto" latinLnBrk="0" hangingPunct="1">
                        <a:lnSpc>
                          <a:spcPts val="1400"/>
                        </a:lnSpc>
                        <a:spcBef>
                          <a:spcPts val="0"/>
                        </a:spcBef>
                        <a:spcAft>
                          <a:spcPts val="0"/>
                        </a:spcAft>
                        <a:buClrTx/>
                        <a:buSzTx/>
                        <a:buFontTx/>
                        <a:buNone/>
                        <a:tabLst/>
                        <a:defRPr/>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○車庫用地については、令和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月に大阪府から購入</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400"/>
                        </a:lnSpc>
                        <a:spcAft>
                          <a:spcPts val="0"/>
                        </a:spcAft>
                      </a:pPr>
                      <a:endPar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400"/>
                        </a:lnSpc>
                        <a:spcAft>
                          <a:spcPts val="0"/>
                        </a:spcAft>
                      </a:pPr>
                      <a:r>
                        <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　題</a:t>
                      </a:r>
                      <a:r>
                        <a:rPr lang="en-US" altLang="ja-JP" sz="1000" b="1"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22238" indent="-122238" algn="just">
                        <a:lnSpc>
                          <a:spcPts val="1400"/>
                        </a:lnSpc>
                        <a:spcAft>
                          <a:spcPts val="0"/>
                        </a:spcAft>
                      </a:pPr>
                      <a:r>
                        <a:rPr lang="ja-JP" altLang="en-US" sz="1000" u="none"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○延伸事業の着実な推進</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2238" indent="-122238" algn="just">
                        <a:lnSpc>
                          <a:spcPts val="1400"/>
                        </a:lnSpc>
                        <a:spcAft>
                          <a:spcPts val="0"/>
                        </a:spcAft>
                      </a:pPr>
                      <a:r>
                        <a:rPr lang="ja-JP" altLang="en-US" sz="1000" u="none"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○収益確保を図るための需要拡大及び経 　</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2238" indent="-122238" algn="just">
                        <a:lnSpc>
                          <a:spcPts val="14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費削減等の取組みの実施</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6700" indent="-266700" algn="just">
                        <a:lnSpc>
                          <a:spcPts val="1500"/>
                        </a:lnSpc>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36525" indent="-136525" algn="just">
                        <a:lnSpc>
                          <a:spcPts val="15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コロナ禍による影響を踏まえつつ、</a:t>
                      </a: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中期経営計画</a:t>
                      </a:r>
                      <a:r>
                        <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(2020</a:t>
                      </a: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2024)</a:t>
                      </a: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に基づき、引き続き「安全・安定輸送の確保」を第一に、安定した需要確保、経営基盤の強化に努める</a:t>
                      </a:r>
                    </a:p>
                    <a:p>
                      <a:pPr marL="160338" marR="0" lvl="0" indent="-160338" algn="just" defTabSz="914400" rtl="0" eaLnBrk="1" fontAlgn="auto" latinLnBrk="0" hangingPunct="1">
                        <a:lnSpc>
                          <a:spcPts val="15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・令和</a:t>
                      </a:r>
                      <a:r>
                        <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lang="ja-JP" altLang="en-US"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年の延伸区間開業に向け、府と緊密に連携して事業を進める</a:t>
                      </a:r>
                      <a:endParaRPr lang="en-US" altLang="ja-JP" sz="10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p:cNvSpPr/>
          <p:nvPr/>
        </p:nvSpPr>
        <p:spPr>
          <a:xfrm>
            <a:off x="8455771" y="6516629"/>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schemeClr val="tx1"/>
                </a:solidFill>
              </a:rPr>
              <a:t>69</a:t>
            </a:r>
            <a:endParaRPr lang="ja-JP" altLang="en-US" dirty="0">
              <a:solidFill>
                <a:schemeClr val="tx1"/>
              </a:solidFill>
            </a:endParaRPr>
          </a:p>
        </p:txBody>
      </p:sp>
    </p:spTree>
    <p:extLst>
      <p:ext uri="{BB962C8B-B14F-4D97-AF65-F5344CB8AC3E}">
        <p14:creationId xmlns:p14="http://schemas.microsoft.com/office/powerpoint/2010/main" val="9997735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nvPr>
        </p:nvGraphicFramePr>
        <p:xfrm>
          <a:off x="230980" y="953725"/>
          <a:ext cx="8794800" cy="5409009"/>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435045">
                  <a:extLst>
                    <a:ext uri="{9D8B030D-6E8A-4147-A177-3AD203B41FA5}">
                      <a16:colId xmlns:a16="http://schemas.microsoft.com/office/drawing/2014/main" val="20002"/>
                    </a:ext>
                  </a:extLst>
                </a:gridCol>
                <a:gridCol w="2428555">
                  <a:extLst>
                    <a:ext uri="{9D8B030D-6E8A-4147-A177-3AD203B41FA5}">
                      <a16:colId xmlns:a16="http://schemas.microsoft.com/office/drawing/2014/main" val="20003"/>
                    </a:ext>
                  </a:extLst>
                </a:gridCol>
              </a:tblGrid>
              <a:tr h="204346">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5204663">
                <a:tc>
                  <a:txBody>
                    <a:bodyPr/>
                    <a:lstStyle/>
                    <a:p>
                      <a:pPr algn="just">
                        <a:spcAft>
                          <a:spcPts val="0"/>
                        </a:spcAft>
                      </a:pPr>
                      <a:r>
                        <a:rPr lang="ja-JP" altLang="en-US"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大阪府土地開発公社</a:t>
                      </a:r>
                      <a:endParaRPr lang="ja-JP" sz="1000" kern="100" spc="-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3400" marR="0" lvl="0" indent="-533400" algn="just" defTabSz="914400" rtl="0" eaLnBrk="1" fontAlgn="auto" latinLnBrk="0" hangingPunct="1">
                        <a:lnSpc>
                          <a:spcPts val="15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・長期保有資産については、令和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年度末に解消する見込みであり、今後も引き続き新規取得した用地の計画的な処分に努める</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府の用地取得規模が一定程度縮小する</a:t>
                      </a:r>
                      <a:r>
                        <a:rPr kumimoji="1" lang="en-US" altLang="ja-JP" sz="100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公社を活用せず府の用地取得体制のみで実施できる規模</a:t>
                      </a:r>
                      <a:r>
                        <a:rPr kumimoji="1" lang="en-US" altLang="ja-JP" sz="100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までは、公社を活用した用地取得体制を維持する</a:t>
                      </a:r>
                      <a:endParaRPr kumimoji="1" lang="en-US" altLang="ja-JP" sz="100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01320" indent="-401320" algn="just">
                        <a:lnSpc>
                          <a:spcPts val="1500"/>
                        </a:lnSpc>
                        <a:spcAft>
                          <a:spcPts val="0"/>
                        </a:spcAft>
                      </a:pPr>
                      <a:r>
                        <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lang="en-US" altLang="ja-JP"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220663" indent="-220663" algn="just">
                        <a:lnSpc>
                          <a:spcPts val="1500"/>
                        </a:lnSpc>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年度、府が「長期保有資産解消計画」を策定</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82575" indent="-282575" algn="just">
                        <a:lnSpc>
                          <a:spcPts val="1500"/>
                        </a:lnSpc>
                        <a:spcAft>
                          <a:spcPts val="0"/>
                        </a:spcAft>
                      </a:pPr>
                      <a:r>
                        <a:rPr lang="en-US" altLang="ja-JP" sz="100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629</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計画策定時</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の長期保有資産を令和</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年度までに解消</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06375" indent="-206375" algn="just">
                        <a:lnSpc>
                          <a:spcPts val="1500"/>
                        </a:lnSpc>
                        <a:spcAft>
                          <a:spcPts val="0"/>
                        </a:spcAft>
                      </a:pPr>
                      <a:r>
                        <a:rPr lang="ja-JP" altLang="en-US" sz="100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○計画に基づき長期保有資産を縮減し、令和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年度末に解消</a:t>
                      </a:r>
                    </a:p>
                    <a:p>
                      <a:pPr marL="401320" indent="-401320" algn="just">
                        <a:lnSpc>
                          <a:spcPts val="1500"/>
                        </a:lnSpc>
                        <a:spcAft>
                          <a:spcPts val="0"/>
                        </a:spcAft>
                      </a:pPr>
                      <a:endPar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06375" indent="-206375"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○平成</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月に、公社のあり方について、府の用地取得規模が一定程度縮小する</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公社を活用せず府の用地取得体制のみで実施できる規模</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までは、公社を活用した用地取得体制を維持することとし、大阪府都市整備中期計画</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年度～令和</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が策定された段階で、事業量に対応した公社の組織規模及び存続期間を判断することとした</a:t>
                      </a:r>
                    </a:p>
                    <a:p>
                      <a:pPr marL="401320" indent="-401320" algn="just">
                        <a:lnSpc>
                          <a:spcPts val="1500"/>
                        </a:lnSpc>
                        <a:spcAft>
                          <a:spcPts val="0"/>
                        </a:spcAft>
                      </a:pPr>
                      <a:endPar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2725" indent="-212725"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○大阪府都市整備中期計画において、その期間中、現在の組織規模が必要となる事業量を確認した</a:t>
                      </a:r>
                      <a:endParaRPr lang="en-US" altLang="ja-JP"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33400" indent="-533400" algn="just">
                        <a:lnSpc>
                          <a:spcPts val="1500"/>
                        </a:lnSpc>
                        <a:spcAft>
                          <a:spcPts val="0"/>
                        </a:spcAft>
                      </a:pP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401320" indent="-401320" algn="just">
                        <a:lnSpc>
                          <a:spcPts val="1500"/>
                        </a:lnSpc>
                        <a:spcAft>
                          <a:spcPts val="0"/>
                        </a:spcAft>
                      </a:pP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3400" marR="0" lvl="0" indent="-533400" algn="just" defTabSz="914400" rtl="0" eaLnBrk="1" fontAlgn="auto" latinLnBrk="0" hangingPunct="1">
                        <a:lnSpc>
                          <a:spcPts val="15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en-US" sz="100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・新規取得した用地の計画的な処分に努める</a:t>
                      </a:r>
                      <a:endParaRPr lang="en-US" altLang="ja-JP" sz="1000" u="none"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500"/>
                        </a:lnSpc>
                        <a:spcAft>
                          <a:spcPts val="0"/>
                        </a:spcAft>
                      </a:pPr>
                      <a:r>
                        <a:rPr lang="ja-JP" altLang="en-US" sz="10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府の用地取得規模が一定程度縮小する</a:t>
                      </a:r>
                      <a:r>
                        <a:rPr kumimoji="1" lang="en-US" altLang="ja-JP" sz="100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公社を活用せず府の用地取得体制のみで実施できる規模</a:t>
                      </a:r>
                      <a:r>
                        <a:rPr kumimoji="1" lang="en-US" altLang="ja-JP" sz="100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までは、公社を活用した用地取得体制を維持する</a:t>
                      </a:r>
                      <a:endParaRPr kumimoji="1" lang="en-US" altLang="ja-JP" sz="100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66700" indent="-266700" algn="just">
                        <a:lnSpc>
                          <a:spcPts val="1500"/>
                        </a:lnSpc>
                        <a:spcAft>
                          <a:spcPts val="0"/>
                        </a:spcAft>
                      </a:pPr>
                      <a:endParaRPr kumimoji="1" lang="en-US" altLang="ja-JP" sz="100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 name="正方形/長方形 5"/>
          <p:cNvSpPr/>
          <p:nvPr/>
        </p:nvSpPr>
        <p:spPr>
          <a:xfrm>
            <a:off x="26495" y="44333"/>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Ⅲ</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p:cNvSpPr/>
          <p:nvPr/>
        </p:nvSpPr>
        <p:spPr>
          <a:xfrm>
            <a:off x="8432528" y="651646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schemeClr val="tx1"/>
                </a:solidFill>
              </a:rPr>
              <a:t>70</a:t>
            </a:r>
            <a:endParaRPr lang="ja-JP" altLang="en-US" dirty="0">
              <a:solidFill>
                <a:schemeClr val="tx1"/>
              </a:solidFill>
            </a:endParaRPr>
          </a:p>
        </p:txBody>
      </p:sp>
    </p:spTree>
    <p:extLst>
      <p:ext uri="{BB962C8B-B14F-4D97-AF65-F5344CB8AC3E}">
        <p14:creationId xmlns:p14="http://schemas.microsoft.com/office/powerpoint/2010/main" val="21198183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2843808" y="3429000"/>
          <a:ext cx="208280" cy="365760"/>
        </p:xfrm>
        <a:graphic>
          <a:graphicData uri="http://schemas.openxmlformats.org/drawingml/2006/table">
            <a:tbl>
              <a:tblPr/>
              <a:tblGrid>
                <a:gridCol w="208280">
                  <a:extLst>
                    <a:ext uri="{9D8B030D-6E8A-4147-A177-3AD203B41FA5}">
                      <a16:colId xmlns:a16="http://schemas.microsoft.com/office/drawing/2014/main" val="20000"/>
                    </a:ext>
                  </a:extLst>
                </a:gridCol>
              </a:tblGrid>
              <a:tr h="0">
                <a:tc>
                  <a:txBody>
                    <a:bodyPr/>
                    <a:lstStyle/>
                    <a:p>
                      <a:endParaRPr kumimoji="1" lang="ja-JP" altLang="en-US" dirty="0"/>
                    </a:p>
                  </a:txBody>
                  <a:tcPr>
                    <a:lnL w="12700" cmpd="sng">
                      <a:noFill/>
                      <a:prstDash val="solid"/>
                    </a:lnL>
                    <a:lnR w="12700" cmpd="sng">
                      <a:noFill/>
                      <a:prstDash val="solid"/>
                    </a:lnR>
                    <a:lnT w="12700" cmpd="sng">
                      <a:noFill/>
                      <a:prstDash val="solid"/>
                    </a:lnT>
                    <a:lnB w="12700" cmpd="sng">
                      <a:noFill/>
                      <a:prstDash val="solid"/>
                    </a:lnB>
                  </a:tcPr>
                </a:tc>
                <a:extLst>
                  <a:ext uri="{0D108BD9-81ED-4DB2-BD59-A6C34878D82A}">
                    <a16:rowId xmlns:a16="http://schemas.microsoft.com/office/drawing/2014/main" val="10000"/>
                  </a:ext>
                </a:extLst>
              </a:tr>
            </a:tbl>
          </a:graphicData>
        </a:graphic>
      </p:graphicFrame>
      <p:graphicFrame>
        <p:nvGraphicFramePr>
          <p:cNvPr id="9" name="表 8"/>
          <p:cNvGraphicFramePr>
            <a:graphicFrameLocks noGrp="1"/>
          </p:cNvGraphicFramePr>
          <p:nvPr>
            <p:extLst/>
          </p:nvPr>
        </p:nvGraphicFramePr>
        <p:xfrm>
          <a:off x="230981" y="908720"/>
          <a:ext cx="8794800" cy="3944706"/>
        </p:xfrm>
        <a:graphic>
          <a:graphicData uri="http://schemas.openxmlformats.org/drawingml/2006/table">
            <a:tbl>
              <a:tblPr firstRow="1" firstCol="1" bandRow="1">
                <a:tableStyleId>{BC89EF96-8CEA-46FF-86C4-4CE0E7609802}</a:tableStyleId>
              </a:tblPr>
              <a:tblGrid>
                <a:gridCol w="1422000">
                  <a:extLst>
                    <a:ext uri="{9D8B030D-6E8A-4147-A177-3AD203B41FA5}">
                      <a16:colId xmlns:a16="http://schemas.microsoft.com/office/drawing/2014/main" val="20000"/>
                    </a:ext>
                  </a:extLst>
                </a:gridCol>
                <a:gridCol w="2509200">
                  <a:extLst>
                    <a:ext uri="{9D8B030D-6E8A-4147-A177-3AD203B41FA5}">
                      <a16:colId xmlns:a16="http://schemas.microsoft.com/office/drawing/2014/main" val="20001"/>
                    </a:ext>
                  </a:extLst>
                </a:gridCol>
                <a:gridCol w="2386800">
                  <a:extLst>
                    <a:ext uri="{9D8B030D-6E8A-4147-A177-3AD203B41FA5}">
                      <a16:colId xmlns:a16="http://schemas.microsoft.com/office/drawing/2014/main" val="20002"/>
                    </a:ext>
                  </a:extLst>
                </a:gridCol>
                <a:gridCol w="2476800">
                  <a:extLst>
                    <a:ext uri="{9D8B030D-6E8A-4147-A177-3AD203B41FA5}">
                      <a16:colId xmlns:a16="http://schemas.microsoft.com/office/drawing/2014/main" val="20003"/>
                    </a:ext>
                  </a:extLst>
                </a:gridCol>
              </a:tblGrid>
              <a:tr h="216260">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ts val="1500"/>
                        </a:lnSpc>
                        <a:spcBef>
                          <a:spcPct val="0"/>
                        </a:spcBef>
                        <a:spcAft>
                          <a:spcPct val="0"/>
                        </a:spcAft>
                        <a:buClrTx/>
                        <a:buSzTx/>
                        <a:buFontTx/>
                        <a:buNone/>
                        <a:tabLst/>
                        <a:defRPr/>
                      </a:pP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年度大阪府行政経営の取組みでの方向性</a:t>
                      </a:r>
                      <a:endParaRPr kumimoji="1" lang="en-US" altLang="ja-JP" sz="1000" b="1" kern="100" spc="-10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経過・現状・課題</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a:t>
                      </a:r>
                      <a:r>
                        <a:rPr lang="ja-JP" sz="100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の方向性</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3728446">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（公財）大阪府文化財センター</a:t>
                      </a:r>
                      <a:endParaRPr kumimoji="1" 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44000" marR="0" lvl="0" indent="-7200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・引き続き、</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地独</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大阪市博物館機構への合流について、</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大阪市と</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協議を進める</a:t>
                      </a: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経過・現状</a:t>
                      </a:r>
                      <a:r>
                        <a:rPr kumimoji="1" lang="ja-JP"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1"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日、大阪市が</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地独</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阪市博物館機構</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大阪歴史博物館・東洋　</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陶磁美術館・市立美術館・自然史博物</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館・市立科学館の</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館</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を設立</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endPar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○府立弥生文化博物館、府立近</a:t>
                      </a:r>
                      <a:r>
                        <a:rPr kumimoji="1" lang="ja-JP" altLang="en-US" sz="1000" b="0" i="0" u="none" strike="noStrike" cap="none" spc="0" normalizeH="0" baseline="0" dirty="0" err="1">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つ</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飛鳥  </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博物館及び日本民家集落博物館の</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独</a:t>
                      </a:r>
                      <a:r>
                        <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大阪市博物館機構への合流について、</a:t>
                      </a:r>
                      <a:endParaRPr kumimoji="1" lang="en-US"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府と大阪市が協議中</a:t>
                      </a:r>
                      <a:endParaRPr kumimoji="1" lang="ja-JP" altLang="ja-JP" sz="1000" b="0" i="0" u="none" strike="noStrike" cap="none" spc="0"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3350" marR="0" lvl="0" indent="-13335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存続</a:t>
                      </a:r>
                      <a:endPar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14300" marR="0" lvl="0" indent="-114300" algn="just"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・引き続き、府立博物館等の</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地独</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大阪市博物館機構への合流について、大阪市等と協議を進める</a:t>
                      </a:r>
                    </a:p>
                  </a:txBody>
                  <a:tcPr marL="52217" marR="52217"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7" name="正方形/長方形 6"/>
          <p:cNvSpPr/>
          <p:nvPr/>
        </p:nvSpPr>
        <p:spPr>
          <a:xfrm>
            <a:off x="26495" y="44333"/>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latin typeface="Meiryo UI" panose="020B0604030504040204" pitchFamily="50" charset="-128"/>
                <a:ea typeface="Meiryo UI" panose="020B0604030504040204" pitchFamily="50" charset="-128"/>
                <a:cs typeface="Meiryo UI" panose="020B0604030504040204" pitchFamily="50" charset="-128"/>
              </a:rPr>
              <a:t> 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 name="直線コネクタ 7"/>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0" name="正方形/長方形 9"/>
          <p:cNvSpPr/>
          <p:nvPr/>
        </p:nvSpPr>
        <p:spPr>
          <a:xfrm>
            <a:off x="8432528" y="651646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schemeClr val="tx1"/>
                </a:solidFill>
              </a:rPr>
              <a:t>71</a:t>
            </a:r>
            <a:endParaRPr lang="ja-JP" altLang="en-US" dirty="0">
              <a:solidFill>
                <a:schemeClr val="tx1"/>
              </a:solidFill>
            </a:endParaRPr>
          </a:p>
        </p:txBody>
      </p:sp>
    </p:spTree>
    <p:extLst>
      <p:ext uri="{BB962C8B-B14F-4D97-AF65-F5344CB8AC3E}">
        <p14:creationId xmlns:p14="http://schemas.microsoft.com/office/powerpoint/2010/main" val="35013213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2843808" y="3429000"/>
          <a:ext cx="208280" cy="365760"/>
        </p:xfrm>
        <a:graphic>
          <a:graphicData uri="http://schemas.openxmlformats.org/drawingml/2006/table">
            <a:tbl>
              <a:tblPr/>
              <a:tblGrid>
                <a:gridCol w="208280">
                  <a:extLst>
                    <a:ext uri="{9D8B030D-6E8A-4147-A177-3AD203B41FA5}">
                      <a16:colId xmlns:a16="http://schemas.microsoft.com/office/drawing/2014/main" val="20000"/>
                    </a:ext>
                  </a:extLst>
                </a:gridCol>
              </a:tblGrid>
              <a:tr h="0">
                <a:tc>
                  <a:txBody>
                    <a:bodyPr/>
                    <a:lstStyle/>
                    <a:p>
                      <a:endParaRPr kumimoji="1" lang="ja-JP" altLang="en-US" dirty="0"/>
                    </a:p>
                  </a:txBody>
                  <a:tcPr>
                    <a:lnL w="12700" cmpd="sng">
                      <a:noFill/>
                      <a:prstDash val="solid"/>
                    </a:lnL>
                    <a:lnR w="12700" cmpd="sng">
                      <a:noFill/>
                      <a:prstDash val="solid"/>
                    </a:lnR>
                    <a:lnT w="12700" cmpd="sng">
                      <a:noFill/>
                      <a:prstDash val="solid"/>
                    </a:lnT>
                    <a:lnB w="12700" cmpd="sng">
                      <a:noFill/>
                      <a:prstDash val="solid"/>
                    </a:lnB>
                  </a:tcPr>
                </a:tc>
                <a:extLst>
                  <a:ext uri="{0D108BD9-81ED-4DB2-BD59-A6C34878D82A}">
                    <a16:rowId xmlns:a16="http://schemas.microsoft.com/office/drawing/2014/main" val="10000"/>
                  </a:ext>
                </a:extLst>
              </a:tr>
            </a:tbl>
          </a:graphicData>
        </a:graphic>
      </p:graphicFrame>
      <p:graphicFrame>
        <p:nvGraphicFramePr>
          <p:cNvPr id="9" name="表 8"/>
          <p:cNvGraphicFramePr>
            <a:graphicFrameLocks noGrp="1"/>
          </p:cNvGraphicFramePr>
          <p:nvPr>
            <p:extLst/>
          </p:nvPr>
        </p:nvGraphicFramePr>
        <p:xfrm>
          <a:off x="296525" y="1126188"/>
          <a:ext cx="8685966" cy="4068609"/>
        </p:xfrm>
        <a:graphic>
          <a:graphicData uri="http://schemas.openxmlformats.org/drawingml/2006/table">
            <a:tbl>
              <a:tblPr firstRow="1" firstCol="1" bandRow="1">
                <a:tableStyleId>{BC89EF96-8CEA-46FF-86C4-4CE0E7609802}</a:tableStyleId>
              </a:tblPr>
              <a:tblGrid>
                <a:gridCol w="1890211">
                  <a:extLst>
                    <a:ext uri="{9D8B030D-6E8A-4147-A177-3AD203B41FA5}">
                      <a16:colId xmlns:a16="http://schemas.microsoft.com/office/drawing/2014/main" val="20000"/>
                    </a:ext>
                  </a:extLst>
                </a:gridCol>
                <a:gridCol w="1800199">
                  <a:extLst>
                    <a:ext uri="{9D8B030D-6E8A-4147-A177-3AD203B41FA5}">
                      <a16:colId xmlns:a16="http://schemas.microsoft.com/office/drawing/2014/main" val="20001"/>
                    </a:ext>
                  </a:extLst>
                </a:gridCol>
                <a:gridCol w="2430270">
                  <a:extLst>
                    <a:ext uri="{9D8B030D-6E8A-4147-A177-3AD203B41FA5}">
                      <a16:colId xmlns:a16="http://schemas.microsoft.com/office/drawing/2014/main" val="20005"/>
                    </a:ext>
                  </a:extLst>
                </a:gridCol>
                <a:gridCol w="2565286">
                  <a:extLst>
                    <a:ext uri="{9D8B030D-6E8A-4147-A177-3AD203B41FA5}">
                      <a16:colId xmlns:a16="http://schemas.microsoft.com/office/drawing/2014/main" val="3039365058"/>
                    </a:ext>
                  </a:extLst>
                </a:gridCol>
              </a:tblGrid>
              <a:tr h="412602">
                <a:tc>
                  <a:txBody>
                    <a:bodyPr/>
                    <a:lstStyle/>
                    <a:p>
                      <a:pPr algn="ctr">
                        <a:spcAft>
                          <a:spcPts val="0"/>
                        </a:spcAft>
                      </a:pPr>
                      <a:r>
                        <a:rPr lang="ja-JP" sz="1100" b="1" kern="10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法人名</a:t>
                      </a:r>
                      <a:endParaRPr lang="ja-JP" sz="11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100" b="1" kern="100" spc="-5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en-US" altLang="ja-JP" sz="1100" b="1" kern="100" spc="-50" baseline="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txBody>
                  <a:tcPr marL="52918" marR="5291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452268">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地独</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大阪府立病院機構</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1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府立病院機構、</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市民病院機構の法人統合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5250" marR="0" lvl="0" indent="-95250" algn="just"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市及び府・市法人と連携を図り、法人統合に向けて引き続き検討を行った。</a:t>
                      </a:r>
                      <a:endPar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5250" marR="0" lvl="0" indent="-95250" algn="just"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引き続き、市及び府・市法人と連携を図り、法人統合に向けて検討を進める。</a:t>
                      </a:r>
                      <a:endPar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203739">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文化施設（対象施設）</a:t>
                      </a:r>
                    </a:p>
                    <a:p>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府：弥生文化博物館、</a:t>
                      </a:r>
                      <a:endPar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近</a:t>
                      </a:r>
                      <a:r>
                        <a:rPr kumimoji="1" lang="ja-JP" altLang="en-US" sz="1100" b="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つ</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飛鳥博物館、</a:t>
                      </a:r>
                    </a:p>
                    <a:p>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日本民家集落博物館</a:t>
                      </a:r>
                    </a:p>
                    <a:p>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市：大阪歴史博物館、</a:t>
                      </a:r>
                      <a:endPar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東洋陶磁美術館、</a:t>
                      </a:r>
                    </a:p>
                    <a:p>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自然史博物館、</a:t>
                      </a:r>
                      <a:endPar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美術館、科学館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市が設立した地方独立行政法人に府施設を合流し、府市の文化施設</a:t>
                      </a:r>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施設（博物館等）を一体運営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5250" marR="0" lvl="0" indent="-95250" algn="l" defTabSz="914400" rtl="0" eaLnBrk="1" fontAlgn="base" latinLnBrk="0" hangingPunct="1">
                        <a:lnSpc>
                          <a:spcPts val="1400"/>
                        </a:lnSpc>
                        <a:spcBef>
                          <a:spcPct val="0"/>
                        </a:spcBef>
                        <a:spcAft>
                          <a:spcPct val="0"/>
                        </a:spcAft>
                        <a:buClrTx/>
                        <a:buSzTx/>
                        <a:buFontTx/>
                        <a:buNone/>
                        <a:tabLst/>
                        <a:defRPr/>
                      </a:pP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地独</a:t>
                      </a: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大阪市博物館機構への合流について、大阪市等と協議を行った。</a:t>
                      </a: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引き続き、</a:t>
                      </a: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地独</a:t>
                      </a: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大阪市博物館機構への</a:t>
                      </a:r>
                      <a:endPar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合流について、大阪市等と協議を進める。</a:t>
                      </a:r>
                    </a:p>
                  </a:txBody>
                  <a:tcPr marL="52217" marR="52217"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cxnSp>
        <p:nvCxnSpPr>
          <p:cNvPr id="8" name="直線コネクタ 7"/>
          <p:cNvCxnSpPr/>
          <p:nvPr/>
        </p:nvCxnSpPr>
        <p:spPr>
          <a:xfrm>
            <a:off x="179512"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0" name="正方形/長方形 9"/>
          <p:cNvSpPr/>
          <p:nvPr/>
        </p:nvSpPr>
        <p:spPr>
          <a:xfrm>
            <a:off x="251520" y="98630"/>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出資法人等の改革</a:t>
            </a:r>
          </a:p>
        </p:txBody>
      </p:sp>
      <p:sp>
        <p:nvSpPr>
          <p:cNvPr id="12" name="正方形/長方形 4"/>
          <p:cNvSpPr>
            <a:spLocks noChangeArrowheads="1"/>
          </p:cNvSpPr>
          <p:nvPr/>
        </p:nvSpPr>
        <p:spPr bwMode="auto">
          <a:xfrm>
            <a:off x="251520" y="785282"/>
            <a:ext cx="216758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地方独立行政法人</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8432528" y="651646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schemeClr val="tx1"/>
                </a:solidFill>
              </a:rPr>
              <a:t>72</a:t>
            </a:r>
            <a:endParaRPr lang="ja-JP" altLang="en-US" dirty="0">
              <a:solidFill>
                <a:schemeClr val="tx1"/>
              </a:solidFill>
            </a:endParaRPr>
          </a:p>
        </p:txBody>
      </p:sp>
    </p:spTree>
    <p:extLst>
      <p:ext uri="{BB962C8B-B14F-4D97-AF65-F5344CB8AC3E}">
        <p14:creationId xmlns:p14="http://schemas.microsoft.com/office/powerpoint/2010/main" val="844214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70511" y="127567"/>
            <a:ext cx="8136904" cy="369332"/>
          </a:xfrm>
          <a:prstGeom prst="rect">
            <a:avLst/>
          </a:prstGeom>
        </p:spPr>
        <p:txBody>
          <a:bodyPr wrap="square">
            <a:spAutoFit/>
          </a:bodyPr>
          <a:lstStyle/>
          <a:p>
            <a:r>
              <a:rPr lang="en-US" altLang="ja-JP" dirty="0">
                <a:latin typeface="Meiryo UI" panose="020B0604030504040204" pitchFamily="50" charset="-128"/>
                <a:ea typeface="Meiryo UI" panose="020B0604030504040204" pitchFamily="50" charset="-128"/>
                <a:cs typeface="Meiryo UI" panose="020B0604030504040204" pitchFamily="50" charset="-128"/>
              </a:rPr>
              <a:t>Ⅳ</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0511" y="503675"/>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2" name="表 1"/>
          <p:cNvGraphicFramePr>
            <a:graphicFrameLocks noGrp="1"/>
          </p:cNvGraphicFramePr>
          <p:nvPr>
            <p:extLst/>
          </p:nvPr>
        </p:nvGraphicFramePr>
        <p:xfrm>
          <a:off x="429988" y="936126"/>
          <a:ext cx="8284023" cy="4563104"/>
        </p:xfrm>
        <a:graphic>
          <a:graphicData uri="http://schemas.openxmlformats.org/drawingml/2006/table">
            <a:tbl>
              <a:tblPr firstRow="1" bandRow="1">
                <a:tableStyleId>{5940675A-B579-460E-94D1-54222C63F5DA}</a:tableStyleId>
              </a:tblPr>
              <a:tblGrid>
                <a:gridCol w="1621732">
                  <a:extLst>
                    <a:ext uri="{9D8B030D-6E8A-4147-A177-3AD203B41FA5}">
                      <a16:colId xmlns:a16="http://schemas.microsoft.com/office/drawing/2014/main" val="20000"/>
                    </a:ext>
                  </a:extLst>
                </a:gridCol>
                <a:gridCol w="1935215">
                  <a:extLst>
                    <a:ext uri="{9D8B030D-6E8A-4147-A177-3AD203B41FA5}">
                      <a16:colId xmlns:a16="http://schemas.microsoft.com/office/drawing/2014/main" val="20001"/>
                    </a:ext>
                  </a:extLst>
                </a:gridCol>
                <a:gridCol w="2295255">
                  <a:extLst>
                    <a:ext uri="{9D8B030D-6E8A-4147-A177-3AD203B41FA5}">
                      <a16:colId xmlns:a16="http://schemas.microsoft.com/office/drawing/2014/main" val="20002"/>
                    </a:ext>
                  </a:extLst>
                </a:gridCol>
                <a:gridCol w="2431821">
                  <a:extLst>
                    <a:ext uri="{9D8B030D-6E8A-4147-A177-3AD203B41FA5}">
                      <a16:colId xmlns:a16="http://schemas.microsoft.com/office/drawing/2014/main" val="20003"/>
                    </a:ext>
                  </a:extLst>
                </a:gridCol>
              </a:tblGrid>
              <a:tr h="41317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施設名</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年度の取組み状況</a:t>
                      </a:r>
                      <a:endPar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083287">
                <a:tc>
                  <a:txBody>
                    <a:bodyPr/>
                    <a:lstStyle/>
                    <a:p>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青少年海洋センター</a:t>
                      </a:r>
                      <a:endPar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noFill/>
                  </a:tcPr>
                </a:tc>
                <a:tc rowSpan="2">
                  <a:txBody>
                    <a:bodyPr/>
                    <a:lstStyle/>
                    <a:p>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青少年に自然と親しむ健康で文化的なレクリエーション活動の場を提供し、もって青少年の健全な育成を図る。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r>
                        <a:rPr lang="ja-JP" altLang="en-US" sz="11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施設の老朽化や利用形態の変化等を踏まえた施設の管理運営方法を検討するため、令和</a:t>
                      </a:r>
                      <a:r>
                        <a:rPr lang="en-US" altLang="ja-JP" sz="11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1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年度に行った</a:t>
                      </a:r>
                      <a:r>
                        <a:rPr lang="en-US" altLang="ja-JP" sz="11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PFI</a:t>
                      </a:r>
                      <a:r>
                        <a:rPr lang="ja-JP" altLang="en-US" sz="11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事業の導入可能性調査を踏まえ、</a:t>
                      </a:r>
                      <a:r>
                        <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PFI</a:t>
                      </a: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の事業手法等について検討している。</a:t>
                      </a:r>
                      <a:endPar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引き続き、</a:t>
                      </a:r>
                      <a:r>
                        <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PFI</a:t>
                      </a: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の事業手法等について検討する。</a:t>
                      </a:r>
                      <a:endPar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その結果を踏まえ、</a:t>
                      </a:r>
                      <a:r>
                        <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PFI</a:t>
                      </a: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事業者の公募要件等の整理を行う。</a:t>
                      </a:r>
                      <a:endPar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46743389"/>
                  </a:ext>
                </a:extLst>
              </a:tr>
              <a:tr h="1297357">
                <a:tc>
                  <a:txBody>
                    <a:bodyPr/>
                    <a:lstStyle/>
                    <a:p>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青少年海洋センター</a:t>
                      </a:r>
                      <a:endPar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・ファミリー棟</a:t>
                      </a:r>
                      <a:endPar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a:t>
                      </a:r>
                      <a:r>
                        <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年度からの指定管理者を令和</a:t>
                      </a:r>
                      <a:r>
                        <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年度に公募したが、選定には至らず、現在休館中である。</a:t>
                      </a:r>
                      <a:endPar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a:t>
                      </a:r>
                      <a:r>
                        <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月からの開館をめざし、今年度再公募を行い、次期指定管理者を選定した。</a:t>
                      </a:r>
                      <a:endPar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次期指定期間中（令和</a:t>
                      </a:r>
                      <a:r>
                        <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年度）における管理運営の状況を踏まえながら、引き続き、施設のあり方について検討する。</a:t>
                      </a:r>
                      <a:endPar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5876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稲スポーツセンター</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100" u="non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障がい者のスポーツ及び文化・レクリエーションの活動を支援し、もって障がい者</a:t>
                      </a: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の社会参加の促進に資する。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a:t>
                      </a:r>
                      <a:r>
                        <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年度の指定管理者選定に向け、利用環境の継続性と広域的拠点性の確保の観点から、障がい者交流促進センターとの連携状況等、現指定期間中（令和</a:t>
                      </a:r>
                      <a:r>
                        <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年度）における取組みについて、効果検証を行うとともに、今後の連携のあり方等について検討した。</a:t>
                      </a:r>
                      <a:endPar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a:t>
                      </a:r>
                      <a:r>
                        <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年度に実施した検討結果を踏まえ、利用環境の継続性を保ちつつ、さらなる広域的拠点性の確保を図るため、公募要件を整理し、次期指定管理者を公募する。</a:t>
                      </a:r>
                      <a:endParaRPr lang="en-US" altLang="ja-JP"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100" u="none"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extLst>
                  <a:ext uri="{0D108BD9-81ED-4DB2-BD59-A6C34878D82A}">
                    <a16:rowId xmlns:a16="http://schemas.microsoft.com/office/drawing/2014/main" val="2614840993"/>
                  </a:ext>
                </a:extLst>
              </a:tr>
            </a:tbl>
          </a:graphicData>
        </a:graphic>
      </p:graphicFrame>
      <p:sp>
        <p:nvSpPr>
          <p:cNvPr id="3" name="テキスト ボックス 2"/>
          <p:cNvSpPr txBox="1"/>
          <p:nvPr/>
        </p:nvSpPr>
        <p:spPr>
          <a:xfrm>
            <a:off x="296525" y="575136"/>
            <a:ext cx="7290810" cy="307777"/>
          </a:xfrm>
          <a:prstGeom prst="rect">
            <a:avLst/>
          </a:prstGeom>
          <a:noFill/>
        </p:spPr>
        <p:txBody>
          <a:bodyPr wrap="square" rtlCol="0">
            <a:spAutoFit/>
          </a:bodyPr>
          <a:lstStyle/>
          <a:p>
            <a:r>
              <a:rPr kumimoji="1" lang="ja-JP" altLang="en-US" sz="1400" dirty="0">
                <a:solidFill>
                  <a:schemeClr val="tx1">
                    <a:lumMod val="95000"/>
                    <a:lumOff val="5000"/>
                  </a:schemeClr>
                </a:solidFill>
                <a:latin typeface="+mj-ea"/>
                <a:ea typeface="+mj-ea"/>
                <a:cs typeface="メイリオ" panose="020B0604030504040204" pitchFamily="50" charset="-128"/>
              </a:rPr>
              <a:t>「</a:t>
            </a:r>
            <a:r>
              <a:rPr lang="ja-JP" altLang="en-US" sz="1400" dirty="0">
                <a:solidFill>
                  <a:schemeClr val="tx1">
                    <a:lumMod val="95000"/>
                    <a:lumOff val="5000"/>
                  </a:schemeClr>
                </a:solidFill>
                <a:latin typeface="+mj-ea"/>
                <a:ea typeface="+mj-ea"/>
                <a:cs typeface="メイリオ" panose="020B0604030504040204" pitchFamily="50" charset="-128"/>
              </a:rPr>
              <a:t>令和</a:t>
            </a:r>
            <a:r>
              <a:rPr lang="en-US" altLang="ja-JP" sz="1400" dirty="0">
                <a:solidFill>
                  <a:schemeClr val="tx1">
                    <a:lumMod val="95000"/>
                    <a:lumOff val="5000"/>
                  </a:schemeClr>
                </a:solidFill>
                <a:latin typeface="+mj-ea"/>
                <a:ea typeface="+mj-ea"/>
                <a:cs typeface="メイリオ" panose="020B0604030504040204" pitchFamily="50" charset="-128"/>
              </a:rPr>
              <a:t>3</a:t>
            </a:r>
            <a:r>
              <a:rPr lang="ja-JP" altLang="en-US" sz="1400" dirty="0">
                <a:solidFill>
                  <a:schemeClr val="tx1">
                    <a:lumMod val="95000"/>
                    <a:lumOff val="5000"/>
                  </a:schemeClr>
                </a:solidFill>
                <a:latin typeface="+mj-ea"/>
                <a:ea typeface="+mj-ea"/>
                <a:cs typeface="メイリオ" panose="020B0604030504040204" pitchFamily="50" charset="-128"/>
              </a:rPr>
              <a:t>年度</a:t>
            </a:r>
            <a:r>
              <a:rPr kumimoji="1" lang="ja-JP" altLang="en-US" sz="1400" dirty="0">
                <a:solidFill>
                  <a:schemeClr val="tx1">
                    <a:lumMod val="95000"/>
                    <a:lumOff val="5000"/>
                  </a:schemeClr>
                </a:solidFill>
                <a:latin typeface="+mj-ea"/>
                <a:ea typeface="+mj-ea"/>
                <a:cs typeface="メイリオ" panose="020B0604030504040204" pitchFamily="50" charset="-128"/>
              </a:rPr>
              <a:t>大阪府行政経営の取組み」掲載項目の取組み状況及び令和</a:t>
            </a:r>
            <a:r>
              <a:rPr kumimoji="1" lang="en-US" altLang="ja-JP" sz="1400" dirty="0">
                <a:solidFill>
                  <a:schemeClr val="tx1">
                    <a:lumMod val="95000"/>
                    <a:lumOff val="5000"/>
                  </a:schemeClr>
                </a:solidFill>
                <a:latin typeface="+mj-ea"/>
                <a:ea typeface="+mj-ea"/>
                <a:cs typeface="メイリオ" panose="020B0604030504040204" pitchFamily="50" charset="-128"/>
              </a:rPr>
              <a:t>4</a:t>
            </a:r>
            <a:r>
              <a:rPr kumimoji="1" lang="ja-JP" altLang="en-US" sz="1400" dirty="0">
                <a:solidFill>
                  <a:schemeClr val="tx1">
                    <a:lumMod val="95000"/>
                    <a:lumOff val="5000"/>
                  </a:schemeClr>
                </a:solidFill>
                <a:latin typeface="+mj-ea"/>
                <a:ea typeface="+mj-ea"/>
                <a:cs typeface="メイリオ" panose="020B0604030504040204" pitchFamily="50" charset="-128"/>
              </a:rPr>
              <a:t>年度の取組み</a:t>
            </a:r>
          </a:p>
        </p:txBody>
      </p:sp>
      <p:sp>
        <p:nvSpPr>
          <p:cNvPr id="6" name="正方形/長方形 5">
            <a:extLst>
              <a:ext uri="{FF2B5EF4-FFF2-40B4-BE49-F238E27FC236}">
                <a16:creationId xmlns:a16="http://schemas.microsoft.com/office/drawing/2014/main" id="{E412E4DA-537F-46B5-9C3F-E7BCD2A7A5CD}"/>
              </a:ext>
            </a:extLst>
          </p:cNvPr>
          <p:cNvSpPr/>
          <p:nvPr/>
        </p:nvSpPr>
        <p:spPr>
          <a:xfrm>
            <a:off x="8416567" y="650709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73</a:t>
            </a:r>
            <a:endParaRPr lang="ja-JP" altLang="en-US" dirty="0">
              <a:solidFill>
                <a:prstClr val="black"/>
              </a:solidFill>
            </a:endParaRPr>
          </a:p>
        </p:txBody>
      </p:sp>
    </p:spTree>
    <p:extLst>
      <p:ext uri="{BB962C8B-B14F-4D97-AF65-F5344CB8AC3E}">
        <p14:creationId xmlns:p14="http://schemas.microsoft.com/office/powerpoint/2010/main" val="10915721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71891" y="148869"/>
            <a:ext cx="8136904" cy="369332"/>
          </a:xfrm>
          <a:prstGeom prst="rect">
            <a:avLst/>
          </a:prstGeom>
        </p:spPr>
        <p:txBody>
          <a:bodyPr wrap="square">
            <a:spAutoFit/>
          </a:bodyPr>
          <a:lstStyle/>
          <a:p>
            <a:r>
              <a:rPr lang="en-US" altLang="ja-JP" dirty="0">
                <a:latin typeface="Meiryo UI" panose="020B0604030504040204" pitchFamily="50" charset="-128"/>
                <a:ea typeface="Meiryo UI" panose="020B0604030504040204" pitchFamily="50" charset="-128"/>
                <a:cs typeface="Meiryo UI" panose="020B0604030504040204" pitchFamily="50" charset="-128"/>
              </a:rPr>
              <a:t>Ⅳ</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9512" y="503675"/>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3" name="表 2"/>
          <p:cNvGraphicFramePr>
            <a:graphicFrameLocks noGrp="1"/>
          </p:cNvGraphicFramePr>
          <p:nvPr>
            <p:extLst/>
          </p:nvPr>
        </p:nvGraphicFramePr>
        <p:xfrm>
          <a:off x="369022" y="743063"/>
          <a:ext cx="8431716" cy="5699816"/>
        </p:xfrm>
        <a:graphic>
          <a:graphicData uri="http://schemas.openxmlformats.org/drawingml/2006/table">
            <a:tbl>
              <a:tblPr firstRow="1" bandRow="1">
                <a:tableStyleId>{5940675A-B579-460E-94D1-54222C63F5DA}</a:tableStyleId>
              </a:tblPr>
              <a:tblGrid>
                <a:gridCol w="1772708">
                  <a:extLst>
                    <a:ext uri="{9D8B030D-6E8A-4147-A177-3AD203B41FA5}">
                      <a16:colId xmlns:a16="http://schemas.microsoft.com/office/drawing/2014/main" val="722862019"/>
                    </a:ext>
                  </a:extLst>
                </a:gridCol>
                <a:gridCol w="1845205">
                  <a:extLst>
                    <a:ext uri="{9D8B030D-6E8A-4147-A177-3AD203B41FA5}">
                      <a16:colId xmlns:a16="http://schemas.microsoft.com/office/drawing/2014/main" val="2328954444"/>
                    </a:ext>
                  </a:extLst>
                </a:gridCol>
                <a:gridCol w="2340260">
                  <a:extLst>
                    <a:ext uri="{9D8B030D-6E8A-4147-A177-3AD203B41FA5}">
                      <a16:colId xmlns:a16="http://schemas.microsoft.com/office/drawing/2014/main" val="2798291691"/>
                    </a:ext>
                  </a:extLst>
                </a:gridCol>
                <a:gridCol w="2473543">
                  <a:extLst>
                    <a:ext uri="{9D8B030D-6E8A-4147-A177-3AD203B41FA5}">
                      <a16:colId xmlns:a16="http://schemas.microsoft.com/office/drawing/2014/main" val="203187343"/>
                    </a:ext>
                  </a:extLst>
                </a:gridCol>
              </a:tblGrid>
              <a:tr h="408064">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施設名</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年度の取組み状況</a:t>
                      </a:r>
                      <a:endPar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2380445311"/>
                  </a:ext>
                </a:extLst>
              </a:tr>
              <a:tr h="1827823">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中河内救命救急センター</a:t>
                      </a:r>
                    </a:p>
                  </a:txBody>
                  <a:tcPr>
                    <a:lnR w="12700" cap="flat" cmpd="sng" algn="ctr">
                      <a:solidFill>
                        <a:schemeClr val="tx1"/>
                      </a:solidFill>
                      <a:prstDash val="solid"/>
                      <a:round/>
                      <a:headEnd type="none" w="med" len="med"/>
                      <a:tailEnd type="none" w="med" len="med"/>
                    </a:lnR>
                    <a:noFill/>
                  </a:tcPr>
                </a:tc>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救急患者に対し救命医療を行い、府民の生命及び健康の保持に資する。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地域医療を取り巻く状況の変化を踏まえた運営形態のあり方について、東大阪市及び </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地独</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市立東大阪医療センターと意見交換会を開催し、次年度以降も検討の場を設けることで合意した。</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また、現指定期間（平成</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29</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～令和</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3</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年度）が終了することから、期間中における課題の洗い出しを行った。</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今後の運営形態のあり方について、引き続き、東大阪市及び</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地独</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市立東大阪医療センターとの協議を行うとともに、指定管理運営に係る効果の分析等を行い、令和</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5</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年度中に、運営形態に係る検討の結果を取りまとめる。</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noFill/>
                  </a:tcPr>
                </a:tc>
                <a:extLst>
                  <a:ext uri="{0D108BD9-81ED-4DB2-BD59-A6C34878D82A}">
                    <a16:rowId xmlns:a16="http://schemas.microsoft.com/office/drawing/2014/main" val="3377012799"/>
                  </a:ext>
                </a:extLst>
              </a:tr>
              <a:tr h="1035115">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労働センター</a:t>
                      </a:r>
                    </a:p>
                  </a:txBody>
                  <a:tcPr>
                    <a:lnR w="12700" cap="flat" cmpd="sng" algn="ctr">
                      <a:solidFill>
                        <a:schemeClr val="tx1"/>
                      </a:solidFill>
                      <a:prstDash val="solid"/>
                      <a:round/>
                      <a:headEnd type="none" w="med" len="med"/>
                      <a:tailEnd type="none" w="med" len="med"/>
                    </a:lnR>
                    <a:noFill/>
                  </a:tcPr>
                </a:tc>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労働組合の健全な発展並びに労働者の教養の向上及び福祉の増進に資する集会、催物等の場を提供する。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strike="noStrike"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南館を含む施設全体のあり方について、今後の具体的な検討に向け、課題の洗い出しを行った。</a:t>
                      </a:r>
                      <a:endParaRPr lang="en-US" altLang="ja-JP" sz="1100" strike="noStrike"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a:solidFill>
                            <a:schemeClr val="tx1"/>
                          </a:solidFill>
                          <a:effectLst/>
                          <a:latin typeface="メイリオ" panose="020B0604030504040204" pitchFamily="50" charset="-128"/>
                          <a:ea typeface="メイリオ" panose="020B0604030504040204" pitchFamily="50" charset="-128"/>
                          <a:cs typeface="+mn-cs"/>
                        </a:rPr>
                        <a:t>令和</a:t>
                      </a:r>
                      <a:r>
                        <a:rPr kumimoji="1" lang="en-US" altLang="ja-JP" sz="1100" b="0" u="none"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100" b="0" u="none" kern="1200" dirty="0">
                          <a:solidFill>
                            <a:schemeClr val="tx1"/>
                          </a:solidFill>
                          <a:effectLst/>
                          <a:latin typeface="メイリオ" panose="020B0604030504040204" pitchFamily="50" charset="-128"/>
                          <a:ea typeface="メイリオ" panose="020B0604030504040204" pitchFamily="50" charset="-128"/>
                          <a:cs typeface="+mn-cs"/>
                        </a:rPr>
                        <a:t>年度に洗い出した課題を踏まえ、現指定期間（令和元～</a:t>
                      </a:r>
                      <a:r>
                        <a:rPr kumimoji="1" lang="en-US" altLang="ja-JP" sz="1100" kern="1200" dirty="0">
                          <a:solidFill>
                            <a:schemeClr val="tx1"/>
                          </a:solidFill>
                          <a:effectLst/>
                          <a:latin typeface="メイリオ" panose="020B0604030504040204" pitchFamily="50" charset="-128"/>
                          <a:ea typeface="メイリオ" panose="020B0604030504040204" pitchFamily="50" charset="-128"/>
                          <a:cs typeface="+mn-cs"/>
                        </a:rPr>
                        <a:t>5</a:t>
                      </a:r>
                      <a:r>
                        <a:rPr kumimoji="1" lang="ja-JP" altLang="en-US" sz="1100" kern="1200" dirty="0">
                          <a:solidFill>
                            <a:schemeClr val="tx1"/>
                          </a:solidFill>
                          <a:effectLst/>
                          <a:latin typeface="メイリオ" panose="020B0604030504040204" pitchFamily="50" charset="-128"/>
                          <a:ea typeface="メイリオ" panose="020B0604030504040204" pitchFamily="50" charset="-128"/>
                          <a:cs typeface="+mn-cs"/>
                        </a:rPr>
                        <a:t>年度）が終了する</a:t>
                      </a:r>
                      <a:r>
                        <a:rPr lang="ja-JP" altLang="en-US" sz="1100" b="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までに、</a:t>
                      </a:r>
                      <a:r>
                        <a:rPr lang="ja-JP" altLang="en-US" sz="11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南館を含む施設全体のあり方を検討する。</a:t>
                      </a:r>
                      <a:endParaRPr lang="en-US" altLang="ja-JP" sz="11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noFill/>
                  </a:tcPr>
                </a:tc>
                <a:extLst>
                  <a:ext uri="{0D108BD9-81ED-4DB2-BD59-A6C34878D82A}">
                    <a16:rowId xmlns:a16="http://schemas.microsoft.com/office/drawing/2014/main" val="1053045079"/>
                  </a:ext>
                </a:extLst>
              </a:tr>
              <a:tr h="11701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府民の森</a:t>
                      </a:r>
                      <a:endPar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err="1">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くろんど</a:t>
                      </a: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園地、ほしだ　　　　　</a:t>
                      </a:r>
                      <a:endPar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　園地、むろいけ園地、</a:t>
                      </a:r>
                      <a:endPar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　くさか園地、</a:t>
                      </a:r>
                      <a:r>
                        <a:rPr lang="ja-JP" altLang="en-US" sz="1100" dirty="0" err="1">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ぬかた</a:t>
                      </a: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園</a:t>
                      </a:r>
                      <a:endPar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　地、なるかわ園地、</a:t>
                      </a:r>
                      <a:endParaRPr lang="en-US" altLang="ja-JP"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　みずのみ園地）</a:t>
                      </a: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府民に自然の風景地と親しむ場を提供し、もって府民の健康で文化的な生活の確保に資する。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民間事業者のアイデアや活力を積極的に活用するため、賑わいづくりのための投資を行うことや、</a:t>
                      </a:r>
                      <a:r>
                        <a:rPr kumimoji="1" lang="en-US" altLang="ja-JP" sz="1100" u="none" kern="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a:t>
                      </a:r>
                      <a:r>
                        <a:rPr kumimoji="1" lang="ja-JP" altLang="en-US" sz="1100" u="none" kern="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園地一体で</a:t>
                      </a:r>
                      <a:r>
                        <a:rPr kumimoji="1" lang="en-US" altLang="ja-JP" sz="1100" u="none" kern="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100" u="none" kern="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年間、管理することを条件とした公募を行い、次期指定管理者を選定した。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100" u="none" strike="sng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3448152822"/>
                  </a:ext>
                </a:extLst>
              </a:tr>
              <a:tr h="789072">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府民の森</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（ちはや園地）</a:t>
                      </a: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府民に自然の風景地と親しむ場を提供し、もって府民の健康で文化的な生活の確保に資する。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両施設の今後の管理運営のあり方を検討するため、サウンディング型市場調査を実施した。</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lumMod val="95000"/>
                              <a:lumOff val="5000"/>
                            </a:schemeClr>
                          </a:solidFill>
                          <a:latin typeface="メイリオ" panose="020B0604030504040204" pitchFamily="50" charset="-128"/>
                          <a:ea typeface="メイリオ" panose="020B0604030504040204" pitchFamily="50" charset="-128"/>
                          <a:cs typeface="+mn-cs"/>
                        </a:rPr>
                        <a:t>令和</a:t>
                      </a:r>
                      <a:r>
                        <a:rPr kumimoji="1" lang="en-US" altLang="ja-JP" sz="1100" b="0" kern="1200" dirty="0">
                          <a:solidFill>
                            <a:schemeClr val="tx1">
                              <a:lumMod val="95000"/>
                              <a:lumOff val="5000"/>
                            </a:schemeClr>
                          </a:solidFill>
                          <a:latin typeface="メイリオ" panose="020B0604030504040204" pitchFamily="50" charset="-128"/>
                          <a:ea typeface="メイリオ" panose="020B0604030504040204" pitchFamily="50" charset="-128"/>
                          <a:cs typeface="+mn-cs"/>
                        </a:rPr>
                        <a:t>3</a:t>
                      </a:r>
                      <a:r>
                        <a:rPr kumimoji="1" lang="ja-JP" altLang="en-US" sz="1100" b="0" kern="1200" dirty="0">
                          <a:solidFill>
                            <a:schemeClr val="tx1">
                              <a:lumMod val="95000"/>
                              <a:lumOff val="5000"/>
                            </a:schemeClr>
                          </a:solidFill>
                          <a:latin typeface="メイリオ" panose="020B0604030504040204" pitchFamily="50" charset="-128"/>
                          <a:ea typeface="メイリオ" panose="020B0604030504040204" pitchFamily="50" charset="-128"/>
                          <a:cs typeface="+mn-cs"/>
                        </a:rPr>
                        <a:t>年度に実施したサウンディング型市場調査の結果を踏まえ、公募要件を決定し、次期指定管理者を公募する。</a:t>
                      </a:r>
                      <a:endParaRPr kumimoji="1" lang="en-US" altLang="ja-JP" sz="1100" b="0" kern="1200" dirty="0">
                        <a:solidFill>
                          <a:schemeClr val="tx1">
                            <a:lumMod val="95000"/>
                            <a:lumOff val="5000"/>
                          </a:schemeClr>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noFill/>
                  </a:tcPr>
                </a:tc>
                <a:extLst>
                  <a:ext uri="{0D108BD9-81ED-4DB2-BD59-A6C34878D82A}">
                    <a16:rowId xmlns:a16="http://schemas.microsoft.com/office/drawing/2014/main" val="3471639168"/>
                  </a:ext>
                </a:extLst>
              </a:tr>
              <a:tr h="469612">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金剛登山道駐車場</a:t>
                      </a:r>
                    </a:p>
                  </a:txBody>
                  <a:tcPr>
                    <a:lnR w="12700" cap="flat" cmpd="sng" algn="ctr">
                      <a:solidFill>
                        <a:schemeClr val="tx1"/>
                      </a:solidFill>
                      <a:prstDash val="solid"/>
                      <a:round/>
                      <a:headEnd type="none" w="med" len="med"/>
                      <a:tailEnd type="none" w="med" len="med"/>
                    </a:lnR>
                    <a:noFill/>
                  </a:tcPr>
                </a:tc>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金剛生駒紀泉国定公園の利用の増進を図る。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lumMod val="95000"/>
                            <a:lumOff val="5000"/>
                          </a:schemeClr>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lumMod val="95000"/>
                            <a:lumOff val="5000"/>
                          </a:schemeClr>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2963374690"/>
                  </a:ext>
                </a:extLst>
              </a:tr>
            </a:tbl>
          </a:graphicData>
        </a:graphic>
      </p:graphicFrame>
      <p:sp>
        <p:nvSpPr>
          <p:cNvPr id="5" name="正方形/長方形 4">
            <a:extLst>
              <a:ext uri="{FF2B5EF4-FFF2-40B4-BE49-F238E27FC236}">
                <a16:creationId xmlns:a16="http://schemas.microsoft.com/office/drawing/2014/main" id="{FBC5B6AF-9ED5-4990-9996-E5E5308CA529}"/>
              </a:ext>
            </a:extLst>
          </p:cNvPr>
          <p:cNvSpPr/>
          <p:nvPr/>
        </p:nvSpPr>
        <p:spPr>
          <a:xfrm>
            <a:off x="8416567" y="650709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74</a:t>
            </a:r>
            <a:endParaRPr lang="ja-JP" altLang="en-US" dirty="0">
              <a:solidFill>
                <a:prstClr val="black"/>
              </a:solidFill>
            </a:endParaRPr>
          </a:p>
        </p:txBody>
      </p:sp>
    </p:spTree>
    <p:extLst>
      <p:ext uri="{BB962C8B-B14F-4D97-AF65-F5344CB8AC3E}">
        <p14:creationId xmlns:p14="http://schemas.microsoft.com/office/powerpoint/2010/main" val="37066650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79512" y="176397"/>
            <a:ext cx="8136904" cy="369332"/>
          </a:xfrm>
          <a:prstGeom prst="rect">
            <a:avLst/>
          </a:prstGeom>
        </p:spPr>
        <p:txBody>
          <a:bodyPr wrap="square">
            <a:spAutoFit/>
          </a:bodyPr>
          <a:lstStyle/>
          <a:p>
            <a:r>
              <a:rPr lang="en-US" altLang="ja-JP" dirty="0">
                <a:latin typeface="Meiryo UI" panose="020B0604030504040204" pitchFamily="50" charset="-128"/>
                <a:ea typeface="Meiryo UI" panose="020B0604030504040204" pitchFamily="50" charset="-128"/>
                <a:cs typeface="Meiryo UI" panose="020B0604030504040204" pitchFamily="50" charset="-128"/>
              </a:rPr>
              <a:t>Ⅳ</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9512" y="548680"/>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3" name="表 2"/>
          <p:cNvGraphicFramePr>
            <a:graphicFrameLocks noGrp="1"/>
          </p:cNvGraphicFramePr>
          <p:nvPr>
            <p:extLst/>
          </p:nvPr>
        </p:nvGraphicFramePr>
        <p:xfrm>
          <a:off x="415759" y="802179"/>
          <a:ext cx="8312483" cy="5496361"/>
        </p:xfrm>
        <a:graphic>
          <a:graphicData uri="http://schemas.openxmlformats.org/drawingml/2006/table">
            <a:tbl>
              <a:tblPr firstRow="1" bandRow="1">
                <a:tableStyleId>{5940675A-B579-460E-94D1-54222C63F5DA}</a:tableStyleId>
              </a:tblPr>
              <a:tblGrid>
                <a:gridCol w="1651443">
                  <a:extLst>
                    <a:ext uri="{9D8B030D-6E8A-4147-A177-3AD203B41FA5}">
                      <a16:colId xmlns:a16="http://schemas.microsoft.com/office/drawing/2014/main" val="722862019"/>
                    </a:ext>
                  </a:extLst>
                </a:gridCol>
                <a:gridCol w="1874728">
                  <a:extLst>
                    <a:ext uri="{9D8B030D-6E8A-4147-A177-3AD203B41FA5}">
                      <a16:colId xmlns:a16="http://schemas.microsoft.com/office/drawing/2014/main" val="2328954444"/>
                    </a:ext>
                  </a:extLst>
                </a:gridCol>
                <a:gridCol w="2393156">
                  <a:extLst>
                    <a:ext uri="{9D8B030D-6E8A-4147-A177-3AD203B41FA5}">
                      <a16:colId xmlns:a16="http://schemas.microsoft.com/office/drawing/2014/main" val="2798291691"/>
                    </a:ext>
                  </a:extLst>
                </a:gridCol>
                <a:gridCol w="2393156">
                  <a:extLst>
                    <a:ext uri="{9D8B030D-6E8A-4147-A177-3AD203B41FA5}">
                      <a16:colId xmlns:a16="http://schemas.microsoft.com/office/drawing/2014/main" val="203187343"/>
                    </a:ext>
                  </a:extLst>
                </a:gridCol>
              </a:tblGrid>
              <a:tr h="382306">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施設名</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年度の取組み状況</a:t>
                      </a:r>
                      <a:endPar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2380445311"/>
                  </a:ext>
                </a:extLst>
              </a:tr>
              <a:tr h="1524435">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花の文化園</a:t>
                      </a: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花</a:t>
                      </a:r>
                      <a:r>
                        <a:rPr lang="ja-JP" altLang="en-US" sz="1100" dirty="0" err="1">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きを</a:t>
                      </a:r>
                      <a:r>
                        <a:rPr lang="ja-JP" altLang="en-US" sz="11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学び、花きに憩う場を府民に提供し、もって府民の花きに関する理解に資する。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lumMod val="95000"/>
                              <a:lumOff val="5000"/>
                            </a:schemeClr>
                          </a:solidFill>
                          <a:latin typeface="メイリオ" panose="020B0604030504040204" pitchFamily="50" charset="-128"/>
                          <a:ea typeface="メイリオ" panose="020B0604030504040204" pitchFamily="50" charset="-128"/>
                          <a:cs typeface="+mn-cs"/>
                        </a:rPr>
                        <a:t>施設の活性化方策等について検討するため、サウンディング型市場調査を実施し、</a:t>
                      </a:r>
                      <a:r>
                        <a:rPr kumimoji="1" lang="ja-JP" altLang="en-US" sz="1100" b="0" kern="1200" baseline="0" dirty="0">
                          <a:solidFill>
                            <a:schemeClr val="tx1">
                              <a:lumMod val="95000"/>
                              <a:lumOff val="5000"/>
                            </a:schemeClr>
                          </a:solidFill>
                          <a:latin typeface="メイリオ" panose="020B0604030504040204" pitchFamily="50" charset="-128"/>
                          <a:ea typeface="メイリオ" panose="020B0604030504040204" pitchFamily="50" charset="-128"/>
                          <a:cs typeface="+mn-cs"/>
                        </a:rPr>
                        <a:t>「</a:t>
                      </a:r>
                      <a:r>
                        <a:rPr kumimoji="1" lang="ja-JP" altLang="en-US" sz="1100" b="0" kern="1200" dirty="0">
                          <a:solidFill>
                            <a:schemeClr val="tx1">
                              <a:lumMod val="95000"/>
                              <a:lumOff val="5000"/>
                            </a:schemeClr>
                          </a:solidFill>
                          <a:latin typeface="メイリオ" panose="020B0604030504040204" pitchFamily="50" charset="-128"/>
                          <a:ea typeface="メイリオ" panose="020B0604030504040204" pitchFamily="50" charset="-128"/>
                          <a:cs typeface="+mn-cs"/>
                        </a:rPr>
                        <a:t>活性化基本方針」を策定した。</a:t>
                      </a:r>
                      <a:endParaRPr kumimoji="1" lang="en-US" altLang="ja-JP" sz="1100" b="0" kern="1200" dirty="0">
                        <a:solidFill>
                          <a:schemeClr val="tx1">
                            <a:lumMod val="95000"/>
                            <a:lumOff val="5000"/>
                          </a:schemeClr>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lumMod val="95000"/>
                              <a:lumOff val="5000"/>
                            </a:schemeClr>
                          </a:solidFill>
                          <a:latin typeface="メイリオ" panose="020B0604030504040204" pitchFamily="50" charset="-128"/>
                          <a:ea typeface="メイリオ" panose="020B0604030504040204" pitchFamily="50" charset="-128"/>
                          <a:cs typeface="+mn-cs"/>
                        </a:rPr>
                        <a:t>また、同方針を踏まえ、公募要件の検討を行うとともに、事業範囲を拡充するための条例改正手続きを行っている。</a:t>
                      </a:r>
                      <a:endParaRPr kumimoji="1" lang="en-US" altLang="ja-JP" sz="1100" b="0" kern="1200" dirty="0">
                        <a:solidFill>
                          <a:schemeClr val="tx1">
                            <a:lumMod val="95000"/>
                            <a:lumOff val="5000"/>
                          </a:schemeClr>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「活性化基本方針」を踏まえ、公募要件を決定し、次期指定管理者を公募する。</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95037230"/>
                  </a:ext>
                </a:extLst>
              </a:tr>
              <a:tr h="1710190">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中央卸売市場</a:t>
                      </a:r>
                    </a:p>
                  </a:txBody>
                  <a:tcPr>
                    <a:lnR w="12700" cap="flat" cmpd="sng" algn="ctr">
                      <a:solidFill>
                        <a:schemeClr val="tx1"/>
                      </a:solidFill>
                      <a:prstDash val="solid"/>
                      <a:round/>
                      <a:headEnd type="none" w="med" len="med"/>
                      <a:tailEnd type="none" w="med" len="med"/>
                    </a:lnR>
                    <a:noFill/>
                  </a:tcPr>
                </a:tc>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生鮮食料品の安定供給を通じて、府民の健康と食生活を支える。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令和</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2</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年度に取りまとめた「大阪府中央卸売市場の将来のあり方検討調査報告書」に基づき、再整備手法や民間資本の活用の可能性等について検討するため、サウンディング型市場調査を実施した。</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その結果等を踏まえ、民間資本を活用した建替え再整備について、具体的検討を開始することとした。</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a:solidFill>
                            <a:schemeClr val="tx1"/>
                          </a:solidFill>
                          <a:latin typeface="メイリオ" panose="020B0604030504040204" pitchFamily="50" charset="-128"/>
                          <a:ea typeface="メイリオ" panose="020B0604030504040204" pitchFamily="50" charset="-128"/>
                          <a:cs typeface="+mn-cs"/>
                        </a:rPr>
                        <a:t>民間資本を活用</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した建替え再整備に向けた基本計画の策定等を進める。</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39377110"/>
                  </a:ext>
                </a:extLst>
              </a:tr>
              <a:tr h="1879430">
                <a:tc>
                  <a:txBody>
                    <a:bodyPr/>
                    <a:lstStyle/>
                    <a:p>
                      <a:r>
                        <a:rPr lang="ja-JP" altLang="en-US" sz="11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府営駐車場</a:t>
                      </a:r>
                      <a:endParaRPr lang="en-US" altLang="ja-JP" sz="11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u="none">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江坂・茨木）</a:t>
                      </a:r>
                      <a:endParaRPr lang="ja-JP" altLang="en-US" sz="11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路上駐車による交通機能の阻害を防止し、安全かつ円滑な交通の確保に資する。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江坂立体駐車場については占用事業者の、茨木地下駐車場については次期指定管理者の公募を行ったが、いずれも応募者がなかった。</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このため、両駐車場について、公募要件の見直し等の検討を行っている。</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なお、令和</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4</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年度は、両駐車場を一体で管理することとし、現指定管理者を非公募で選定した。</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令和</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3</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年度に実施した検討結果を踏まえ、再公募等を行う。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3441973"/>
                  </a:ext>
                </a:extLst>
              </a:tr>
            </a:tbl>
          </a:graphicData>
        </a:graphic>
      </p:graphicFrame>
      <p:sp>
        <p:nvSpPr>
          <p:cNvPr id="5" name="正方形/長方形 4">
            <a:extLst>
              <a:ext uri="{FF2B5EF4-FFF2-40B4-BE49-F238E27FC236}">
                <a16:creationId xmlns:a16="http://schemas.microsoft.com/office/drawing/2014/main" id="{03AB0F6A-4940-41D7-899A-4A98A6EB0393}"/>
              </a:ext>
            </a:extLst>
          </p:cNvPr>
          <p:cNvSpPr/>
          <p:nvPr/>
        </p:nvSpPr>
        <p:spPr>
          <a:xfrm>
            <a:off x="8416567" y="650709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75</a:t>
            </a:r>
            <a:endParaRPr lang="ja-JP" altLang="en-US" dirty="0">
              <a:solidFill>
                <a:prstClr val="black"/>
              </a:solidFill>
            </a:endParaRPr>
          </a:p>
        </p:txBody>
      </p:sp>
    </p:spTree>
    <p:extLst>
      <p:ext uri="{BB962C8B-B14F-4D97-AF65-F5344CB8AC3E}">
        <p14:creationId xmlns:p14="http://schemas.microsoft.com/office/powerpoint/2010/main" val="11949125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79512" y="176397"/>
            <a:ext cx="8136904" cy="369332"/>
          </a:xfrm>
          <a:prstGeom prst="rect">
            <a:avLst/>
          </a:prstGeom>
        </p:spPr>
        <p:txBody>
          <a:bodyPr wrap="square">
            <a:spAutoFit/>
          </a:bodyPr>
          <a:lstStyle/>
          <a:p>
            <a:r>
              <a:rPr lang="en-US" altLang="ja-JP" dirty="0">
                <a:latin typeface="Meiryo UI" panose="020B0604030504040204" pitchFamily="50" charset="-128"/>
                <a:ea typeface="Meiryo UI" panose="020B0604030504040204" pitchFamily="50" charset="-128"/>
                <a:cs typeface="Meiryo UI" panose="020B0604030504040204" pitchFamily="50" charset="-128"/>
              </a:rPr>
              <a:t>Ⅳ</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9512" y="548680"/>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3" name="表 2"/>
          <p:cNvGraphicFramePr>
            <a:graphicFrameLocks noGrp="1"/>
          </p:cNvGraphicFramePr>
          <p:nvPr/>
        </p:nvGraphicFramePr>
        <p:xfrm>
          <a:off x="311136" y="823036"/>
          <a:ext cx="8521727" cy="5855062"/>
        </p:xfrm>
        <a:graphic>
          <a:graphicData uri="http://schemas.openxmlformats.org/drawingml/2006/table">
            <a:tbl>
              <a:tblPr firstRow="1" bandRow="1">
                <a:tableStyleId>{5940675A-B579-460E-94D1-54222C63F5DA}</a:tableStyleId>
              </a:tblPr>
              <a:tblGrid>
                <a:gridCol w="1515559">
                  <a:extLst>
                    <a:ext uri="{9D8B030D-6E8A-4147-A177-3AD203B41FA5}">
                      <a16:colId xmlns:a16="http://schemas.microsoft.com/office/drawing/2014/main" val="722862019"/>
                    </a:ext>
                  </a:extLst>
                </a:gridCol>
                <a:gridCol w="1800200">
                  <a:extLst>
                    <a:ext uri="{9D8B030D-6E8A-4147-A177-3AD203B41FA5}">
                      <a16:colId xmlns:a16="http://schemas.microsoft.com/office/drawing/2014/main" val="2328954444"/>
                    </a:ext>
                  </a:extLst>
                </a:gridCol>
                <a:gridCol w="2602984">
                  <a:extLst>
                    <a:ext uri="{9D8B030D-6E8A-4147-A177-3AD203B41FA5}">
                      <a16:colId xmlns:a16="http://schemas.microsoft.com/office/drawing/2014/main" val="2798291691"/>
                    </a:ext>
                  </a:extLst>
                </a:gridCol>
                <a:gridCol w="2602984">
                  <a:extLst>
                    <a:ext uri="{9D8B030D-6E8A-4147-A177-3AD203B41FA5}">
                      <a16:colId xmlns:a16="http://schemas.microsoft.com/office/drawing/2014/main" val="203187343"/>
                    </a:ext>
                  </a:extLst>
                </a:gridCol>
              </a:tblGrid>
              <a:tr h="39914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施設名</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年度の取組み状況</a:t>
                      </a:r>
                      <a:endPar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2380445311"/>
                  </a:ext>
                </a:extLst>
              </a:tr>
              <a:tr h="51305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府営公園（</a:t>
                      </a:r>
                      <a:r>
                        <a:rPr lang="en-US" altLang="ja-JP"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公園）</a:t>
                      </a:r>
                    </a:p>
                  </a:txBody>
                  <a:tcP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a:solidFill>
                            <a:schemeClr val="tx1">
                              <a:lumMod val="95000"/>
                              <a:lumOff val="5000"/>
                            </a:schemeClr>
                          </a:solidFill>
                          <a:latin typeface="メイリオ" panose="020B0604030504040204" pitchFamily="50" charset="-128"/>
                          <a:ea typeface="メイリオ" panose="020B0604030504040204" pitchFamily="50" charset="-128"/>
                        </a:rPr>
                        <a:t>憩いの場の提供、みどり空間の確保、災害時の避難場所の確保などさまざまな役割を果たすことにより、府民の福祉の増進に資する。</a:t>
                      </a:r>
                      <a:endParaRPr lang="en-US" altLang="ja-JP" sz="1100" b="0" dirty="0">
                        <a:solidFill>
                          <a:schemeClr val="tx1">
                            <a:lumMod val="95000"/>
                            <a:lumOff val="5000"/>
                          </a:schemeClr>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民間活力の積極導入によるさらなる公園の魅力向上に向けた取組みを進めている。</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kern="1200" spc="-50" baseline="0" dirty="0">
                          <a:solidFill>
                            <a:schemeClr val="tx1"/>
                          </a:solidFill>
                          <a:latin typeface="メイリオ" panose="020B0604030504040204" pitchFamily="50" charset="-128"/>
                          <a:ea typeface="メイリオ" panose="020B0604030504040204" pitchFamily="50" charset="-128"/>
                          <a:cs typeface="+mn-cs"/>
                        </a:rPr>
                        <a:t>【</a:t>
                      </a:r>
                      <a:r>
                        <a:rPr kumimoji="1" lang="ja-JP" altLang="ja-JP" sz="1100" b="0" kern="1200" spc="-50" baseline="0" dirty="0">
                          <a:solidFill>
                            <a:schemeClr val="tx1"/>
                          </a:solidFill>
                          <a:latin typeface="メイリオ" panose="020B0604030504040204" pitchFamily="50" charset="-128"/>
                          <a:ea typeface="メイリオ" panose="020B0604030504040204" pitchFamily="50" charset="-128"/>
                          <a:cs typeface="+mn-cs"/>
                        </a:rPr>
                        <a:t>服部</a:t>
                      </a:r>
                      <a:r>
                        <a:rPr kumimoji="1" lang="ja-JP" altLang="en-US" sz="1100" b="0" kern="1200" spc="-50" baseline="0" dirty="0">
                          <a:solidFill>
                            <a:schemeClr val="tx1"/>
                          </a:solidFill>
                          <a:latin typeface="メイリオ" panose="020B0604030504040204" pitchFamily="50" charset="-128"/>
                          <a:ea typeface="メイリオ" panose="020B0604030504040204" pitchFamily="50" charset="-128"/>
                          <a:cs typeface="+mn-cs"/>
                        </a:rPr>
                        <a:t>緑地</a:t>
                      </a:r>
                      <a:r>
                        <a:rPr kumimoji="1" lang="ja-JP" altLang="ja-JP" sz="1100" b="0" kern="1200" spc="-50" baseline="0" dirty="0">
                          <a:solidFill>
                            <a:schemeClr val="tx1"/>
                          </a:solidFill>
                          <a:latin typeface="メイリオ" panose="020B0604030504040204" pitchFamily="50" charset="-128"/>
                          <a:ea typeface="メイリオ" panose="020B0604030504040204" pitchFamily="50" charset="-128"/>
                          <a:cs typeface="+mn-cs"/>
                        </a:rPr>
                        <a:t>、浜寺</a:t>
                      </a:r>
                      <a:r>
                        <a:rPr kumimoji="1" lang="ja-JP" altLang="en-US" sz="1100" b="0" kern="1200" spc="-50" baseline="0" dirty="0">
                          <a:solidFill>
                            <a:schemeClr val="tx1"/>
                          </a:solidFill>
                          <a:latin typeface="メイリオ" panose="020B0604030504040204" pitchFamily="50" charset="-128"/>
                          <a:ea typeface="メイリオ" panose="020B0604030504040204" pitchFamily="50" charset="-128"/>
                          <a:cs typeface="+mn-cs"/>
                        </a:rPr>
                        <a:t>公園</a:t>
                      </a:r>
                      <a:r>
                        <a:rPr kumimoji="1" lang="ja-JP" altLang="ja-JP" sz="1100" b="0" kern="1200" spc="-50" baseline="0" dirty="0">
                          <a:solidFill>
                            <a:schemeClr val="tx1"/>
                          </a:solidFill>
                          <a:latin typeface="メイリオ" panose="020B0604030504040204" pitchFamily="50" charset="-128"/>
                          <a:ea typeface="メイリオ" panose="020B0604030504040204" pitchFamily="50" charset="-128"/>
                          <a:cs typeface="+mn-cs"/>
                        </a:rPr>
                        <a:t>、二色の浜</a:t>
                      </a:r>
                      <a:r>
                        <a:rPr kumimoji="1" lang="ja-JP" altLang="en-US" sz="1100" b="0" kern="1200" spc="-50" baseline="0" dirty="0">
                          <a:solidFill>
                            <a:schemeClr val="tx1"/>
                          </a:solidFill>
                          <a:latin typeface="メイリオ" panose="020B0604030504040204" pitchFamily="50" charset="-128"/>
                          <a:ea typeface="メイリオ" panose="020B0604030504040204" pitchFamily="50" charset="-128"/>
                          <a:cs typeface="+mn-cs"/>
                        </a:rPr>
                        <a:t>公園</a:t>
                      </a:r>
                      <a:r>
                        <a:rPr kumimoji="1" lang="en-US" altLang="ja-JP" sz="1100" b="0" kern="1200" spc="-50" baseline="0" dirty="0">
                          <a:solidFill>
                            <a:schemeClr val="tx1"/>
                          </a:solidFill>
                          <a:latin typeface="メイリオ" panose="020B0604030504040204" pitchFamily="50" charset="-128"/>
                          <a:ea typeface="メイリオ"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 </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PMO</a:t>
                      </a:r>
                      <a:r>
                        <a:rPr kumimoji="1" lang="ja-JP" altLang="ja-JP" sz="1100" b="0" kern="1200" dirty="0">
                          <a:solidFill>
                            <a:schemeClr val="tx1"/>
                          </a:solidFill>
                          <a:latin typeface="メイリオ" panose="020B0604030504040204" pitchFamily="50" charset="-128"/>
                          <a:ea typeface="メイリオ" panose="020B0604030504040204" pitchFamily="50" charset="-128"/>
                          <a:cs typeface="+mn-cs"/>
                        </a:rPr>
                        <a:t>型の指定管理者を</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選定する予定。</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r>
                        <a:rPr kumimoji="1" lang="ja-JP" altLang="ja-JP" sz="1100" b="0" kern="1200" dirty="0">
                          <a:solidFill>
                            <a:schemeClr val="tx1"/>
                          </a:solidFill>
                          <a:latin typeface="メイリオ" panose="020B0604030504040204" pitchFamily="50" charset="-128"/>
                          <a:ea typeface="メイリオ" panose="020B0604030504040204" pitchFamily="50" charset="-128"/>
                          <a:cs typeface="+mn-cs"/>
                        </a:rPr>
                        <a:t>住吉公園</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P-PFI</a:t>
                      </a:r>
                      <a:r>
                        <a:rPr kumimoji="1" lang="ja-JP" altLang="ja-JP" sz="1100" b="0" kern="1200" dirty="0">
                          <a:solidFill>
                            <a:schemeClr val="tx1"/>
                          </a:solidFill>
                          <a:latin typeface="メイリオ" panose="020B0604030504040204" pitchFamily="50" charset="-128"/>
                          <a:ea typeface="メイリオ" panose="020B0604030504040204" pitchFamily="50" charset="-128"/>
                          <a:cs typeface="+mn-cs"/>
                        </a:rPr>
                        <a:t>型施設整備</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を行う事業者を選定した</a:t>
                      </a:r>
                      <a:r>
                        <a:rPr kumimoji="1" lang="ja-JP" altLang="ja-JP" sz="1100" b="0" kern="1200" dirty="0">
                          <a:solidFill>
                            <a:schemeClr val="tx1"/>
                          </a:solidFill>
                          <a:latin typeface="メイリオ" panose="020B0604030504040204" pitchFamily="50" charset="-128"/>
                          <a:ea typeface="メイリオ" panose="020B0604030504040204" pitchFamily="50" charset="-128"/>
                          <a:cs typeface="+mn-cs"/>
                        </a:rPr>
                        <a:t>。</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r>
                        <a:rPr kumimoji="1" lang="ja-JP" altLang="ja-JP" sz="1100" b="0" kern="1200" dirty="0">
                          <a:solidFill>
                            <a:schemeClr val="tx1"/>
                          </a:solidFill>
                          <a:latin typeface="メイリオ" panose="020B0604030504040204" pitchFamily="50" charset="-128"/>
                          <a:ea typeface="メイリオ" panose="020B0604030504040204" pitchFamily="50" charset="-128"/>
                          <a:cs typeface="+mn-cs"/>
                        </a:rPr>
                        <a:t>箕面</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公園</a:t>
                      </a:r>
                      <a:r>
                        <a:rPr kumimoji="1" lang="ja-JP" altLang="ja-JP" sz="1100" b="0" kern="1200" dirty="0">
                          <a:solidFill>
                            <a:schemeClr val="tx1"/>
                          </a:solidFill>
                          <a:latin typeface="メイリオ" panose="020B0604030504040204" pitchFamily="50" charset="-128"/>
                          <a:ea typeface="メイリオ" panose="020B0604030504040204" pitchFamily="50" charset="-128"/>
                          <a:cs typeface="+mn-cs"/>
                        </a:rPr>
                        <a:t>、住之江</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公園</a:t>
                      </a:r>
                      <a:r>
                        <a:rPr kumimoji="1" lang="ja-JP" altLang="ja-JP" sz="1100" b="0" kern="1200" dirty="0">
                          <a:solidFill>
                            <a:schemeClr val="tx1"/>
                          </a:solidFill>
                          <a:latin typeface="メイリオ" panose="020B0604030504040204" pitchFamily="50" charset="-128"/>
                          <a:ea typeface="メイリオ" panose="020B0604030504040204" pitchFamily="50" charset="-128"/>
                          <a:cs typeface="+mn-cs"/>
                        </a:rPr>
                        <a:t>、枚岡</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公園</a:t>
                      </a:r>
                      <a:r>
                        <a:rPr kumimoji="1" lang="ja-JP" altLang="ja-JP" sz="1100" b="0" kern="1200" dirty="0">
                          <a:solidFill>
                            <a:schemeClr val="tx1"/>
                          </a:solidFill>
                          <a:latin typeface="メイリオ" panose="020B0604030504040204" pitchFamily="50" charset="-128"/>
                          <a:ea typeface="メイリオ" panose="020B0604030504040204" pitchFamily="50" charset="-128"/>
                          <a:cs typeface="+mn-cs"/>
                        </a:rPr>
                        <a:t>、長野</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公園</a:t>
                      </a:r>
                      <a:r>
                        <a:rPr kumimoji="1" lang="ja-JP" altLang="ja-JP" sz="1100" b="0" kern="1200" dirty="0">
                          <a:solidFill>
                            <a:schemeClr val="tx1"/>
                          </a:solidFill>
                          <a:latin typeface="メイリオ" panose="020B0604030504040204" pitchFamily="50" charset="-128"/>
                          <a:ea typeface="メイリオ" panose="020B0604030504040204" pitchFamily="50" charset="-128"/>
                          <a:cs typeface="+mn-cs"/>
                        </a:rPr>
                        <a:t>、錦織</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公園</a:t>
                      </a:r>
                      <a:r>
                        <a:rPr kumimoji="1" lang="ja-JP" altLang="ja-JP" sz="1100" b="0" kern="1200" dirty="0">
                          <a:solidFill>
                            <a:schemeClr val="tx1"/>
                          </a:solidFill>
                          <a:latin typeface="メイリオ" panose="020B0604030504040204" pitchFamily="50" charset="-128"/>
                          <a:ea typeface="メイリオ" panose="020B0604030504040204" pitchFamily="50" charset="-128"/>
                          <a:cs typeface="+mn-cs"/>
                        </a:rPr>
                        <a:t>、深北</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緑地</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100" b="0" kern="1200" dirty="0">
                          <a:solidFill>
                            <a:schemeClr val="tx1"/>
                          </a:solidFill>
                          <a:latin typeface="メイリオ" panose="020B0604030504040204" pitchFamily="50" charset="-128"/>
                          <a:ea typeface="メイリオ" panose="020B0604030504040204" pitchFamily="50" charset="-128"/>
                          <a:cs typeface="+mn-cs"/>
                        </a:rPr>
                        <a:t>ソフト事業の充実を</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めざ</a:t>
                      </a:r>
                      <a:r>
                        <a:rPr kumimoji="1" lang="ja-JP" altLang="ja-JP" sz="1100" b="0" kern="1200" dirty="0">
                          <a:solidFill>
                            <a:schemeClr val="tx1"/>
                          </a:solidFill>
                          <a:latin typeface="メイリオ" panose="020B0604030504040204" pitchFamily="50" charset="-128"/>
                          <a:ea typeface="メイリオ" panose="020B0604030504040204" pitchFamily="50" charset="-128"/>
                          <a:cs typeface="+mn-cs"/>
                        </a:rPr>
                        <a:t>し、</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次期</a:t>
                      </a:r>
                      <a:r>
                        <a:rPr kumimoji="1" lang="ja-JP" altLang="ja-JP" sz="1100" b="0" kern="1200" dirty="0">
                          <a:solidFill>
                            <a:schemeClr val="tx1"/>
                          </a:solidFill>
                          <a:latin typeface="メイリオ" panose="020B0604030504040204" pitchFamily="50" charset="-128"/>
                          <a:ea typeface="メイリオ" panose="020B0604030504040204" pitchFamily="50" charset="-128"/>
                          <a:cs typeface="+mn-cs"/>
                        </a:rPr>
                        <a:t>指定管理者を</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選定</a:t>
                      </a:r>
                      <a:r>
                        <a:rPr kumimoji="1" lang="ja-JP" altLang="ja-JP" sz="1100" b="0" kern="1200" dirty="0">
                          <a:solidFill>
                            <a:schemeClr val="tx1"/>
                          </a:solidFill>
                          <a:latin typeface="メイリオ" panose="020B0604030504040204" pitchFamily="50" charset="-128"/>
                          <a:ea typeface="メイリオ" panose="020B0604030504040204" pitchFamily="50" charset="-128"/>
                          <a:cs typeface="+mn-cs"/>
                        </a:rPr>
                        <a:t>した。</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r>
                        <a:rPr kumimoji="1" lang="ja-JP" altLang="ja-JP" sz="1100" b="0" kern="1200" dirty="0">
                          <a:solidFill>
                            <a:schemeClr val="tx1"/>
                          </a:solidFill>
                          <a:latin typeface="メイリオ" panose="020B0604030504040204" pitchFamily="50" charset="-128"/>
                          <a:ea typeface="メイリオ" panose="020B0604030504040204" pitchFamily="50" charset="-128"/>
                          <a:cs typeface="+mn-cs"/>
                        </a:rPr>
                        <a:t>久宝寺緑地</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プールが老朽化していることから、</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PFI</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をはじめとする、民間の資金等を活用したプールの再整備手法等</a:t>
                      </a:r>
                      <a:r>
                        <a:rPr kumimoji="1" lang="ja-JP" altLang="en-US" sz="1100" b="0" strike="noStrike" kern="1200" dirty="0">
                          <a:solidFill>
                            <a:schemeClr val="tx1"/>
                          </a:solidFill>
                          <a:latin typeface="メイリオ" panose="020B0604030504040204" pitchFamily="50" charset="-128"/>
                          <a:ea typeface="メイリオ" panose="020B0604030504040204" pitchFamily="50" charset="-128"/>
                          <a:cs typeface="+mn-cs"/>
                        </a:rPr>
                        <a:t>の導入について</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検討するため、導入可能性調査及びサウンディング型市場調査を実施した。</a:t>
                      </a:r>
                      <a:endParaRPr kumimoji="1" lang="ja-JP" altLang="ja-JP" sz="1100" b="0" kern="1200" dirty="0">
                        <a:solidFill>
                          <a:schemeClr val="tx1"/>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引き続き、民間活力の積極導入によるさらなる公園の魅力向上に向けた取組みを進める。</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kern="1200" spc="-50" baseline="0" dirty="0">
                          <a:solidFill>
                            <a:schemeClr val="tx1"/>
                          </a:solidFill>
                          <a:latin typeface="メイリオ" panose="020B0604030504040204" pitchFamily="50" charset="-128"/>
                          <a:ea typeface="メイリオ" panose="020B0604030504040204" pitchFamily="50" charset="-128"/>
                          <a:cs typeface="+mn-cs"/>
                        </a:rPr>
                        <a:t>【</a:t>
                      </a:r>
                      <a:r>
                        <a:rPr kumimoji="1" lang="ja-JP" altLang="ja-JP" sz="1100" b="0" kern="1200" spc="-50" baseline="0" dirty="0">
                          <a:solidFill>
                            <a:schemeClr val="tx1"/>
                          </a:solidFill>
                          <a:latin typeface="メイリオ" panose="020B0604030504040204" pitchFamily="50" charset="-128"/>
                          <a:ea typeface="メイリオ" panose="020B0604030504040204" pitchFamily="50" charset="-128"/>
                          <a:cs typeface="+mn-cs"/>
                        </a:rPr>
                        <a:t>服部</a:t>
                      </a:r>
                      <a:r>
                        <a:rPr kumimoji="1" lang="ja-JP" altLang="en-US" sz="1100" b="0" kern="1200" spc="-50" baseline="0" dirty="0">
                          <a:solidFill>
                            <a:schemeClr val="tx1"/>
                          </a:solidFill>
                          <a:latin typeface="メイリオ" panose="020B0604030504040204" pitchFamily="50" charset="-128"/>
                          <a:ea typeface="メイリオ" panose="020B0604030504040204" pitchFamily="50" charset="-128"/>
                          <a:cs typeface="+mn-cs"/>
                        </a:rPr>
                        <a:t>緑地</a:t>
                      </a:r>
                      <a:r>
                        <a:rPr kumimoji="1" lang="ja-JP" altLang="ja-JP" sz="1100" b="0" kern="1200" spc="-50" baseline="0" dirty="0">
                          <a:solidFill>
                            <a:schemeClr val="tx1"/>
                          </a:solidFill>
                          <a:latin typeface="メイリオ" panose="020B0604030504040204" pitchFamily="50" charset="-128"/>
                          <a:ea typeface="メイリオ" panose="020B0604030504040204" pitchFamily="50" charset="-128"/>
                          <a:cs typeface="+mn-cs"/>
                        </a:rPr>
                        <a:t>、浜寺</a:t>
                      </a:r>
                      <a:r>
                        <a:rPr kumimoji="1" lang="ja-JP" altLang="en-US" sz="1100" b="0" kern="1200" spc="-50" baseline="0" dirty="0">
                          <a:solidFill>
                            <a:schemeClr val="tx1"/>
                          </a:solidFill>
                          <a:latin typeface="メイリオ" panose="020B0604030504040204" pitchFamily="50" charset="-128"/>
                          <a:ea typeface="メイリオ" panose="020B0604030504040204" pitchFamily="50" charset="-128"/>
                          <a:cs typeface="+mn-cs"/>
                        </a:rPr>
                        <a:t>公園</a:t>
                      </a:r>
                      <a:r>
                        <a:rPr kumimoji="1" lang="ja-JP" altLang="ja-JP" sz="1100" b="0" kern="1200" spc="-50" baseline="0" dirty="0">
                          <a:solidFill>
                            <a:schemeClr val="tx1"/>
                          </a:solidFill>
                          <a:latin typeface="メイリオ" panose="020B0604030504040204" pitchFamily="50" charset="-128"/>
                          <a:ea typeface="メイリオ" panose="020B0604030504040204" pitchFamily="50" charset="-128"/>
                          <a:cs typeface="+mn-cs"/>
                        </a:rPr>
                        <a:t>、二色の浜</a:t>
                      </a:r>
                      <a:r>
                        <a:rPr kumimoji="1" lang="ja-JP" altLang="en-US" sz="1100" b="0" kern="1200" spc="-50" baseline="0" dirty="0">
                          <a:solidFill>
                            <a:schemeClr val="tx1"/>
                          </a:solidFill>
                          <a:latin typeface="メイリオ" panose="020B0604030504040204" pitchFamily="50" charset="-128"/>
                          <a:ea typeface="メイリオ" panose="020B0604030504040204" pitchFamily="50" charset="-128"/>
                          <a:cs typeface="+mn-cs"/>
                        </a:rPr>
                        <a:t>公園</a:t>
                      </a:r>
                      <a:r>
                        <a:rPr kumimoji="1" lang="en-US" altLang="ja-JP" sz="1100" b="0" kern="1200" spc="-50" baseline="0" dirty="0">
                          <a:solidFill>
                            <a:schemeClr val="tx1"/>
                          </a:solidFill>
                          <a:latin typeface="メイリオ" panose="020B0604030504040204" pitchFamily="50" charset="-128"/>
                          <a:ea typeface="メイリオ"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令和</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3</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年度の選定結果を踏まえ、令和</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5</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年</a:t>
                      </a:r>
                      <a:r>
                        <a:rPr kumimoji="1" lang="ja-JP" altLang="en-US" sz="1100" b="0" u="none" kern="1200" dirty="0">
                          <a:solidFill>
                            <a:schemeClr val="tx1">
                              <a:lumMod val="95000"/>
                              <a:lumOff val="5000"/>
                            </a:schemeClr>
                          </a:solidFill>
                          <a:latin typeface="メイリオ" panose="020B0604030504040204" pitchFamily="50" charset="-128"/>
                          <a:ea typeface="メイリオ" panose="020B0604030504040204" pitchFamily="50" charset="-128"/>
                          <a:cs typeface="+mn-cs"/>
                        </a:rPr>
                        <a:t>度</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からの管理開始に向けた準備を進める。</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住吉公園</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令和</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5</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年度</a:t>
                      </a:r>
                      <a:r>
                        <a:rPr kumimoji="1" lang="ja-JP" altLang="en-US" sz="1100" b="0" u="none" kern="1200" dirty="0">
                          <a:solidFill>
                            <a:schemeClr val="tx1">
                              <a:lumMod val="95000"/>
                              <a:lumOff val="5000"/>
                            </a:schemeClr>
                          </a:solidFill>
                          <a:latin typeface="メイリオ" panose="020B0604030504040204" pitchFamily="50" charset="-128"/>
                          <a:ea typeface="メイリオ" panose="020B0604030504040204" pitchFamily="50" charset="-128"/>
                          <a:cs typeface="+mn-cs"/>
                        </a:rPr>
                        <a:t>からの</a:t>
                      </a:r>
                      <a:r>
                        <a:rPr kumimoji="1" lang="en-US" altLang="ja-JP" sz="1100" b="0" u="none" kern="1200" dirty="0">
                          <a:solidFill>
                            <a:schemeClr val="tx1">
                              <a:lumMod val="95000"/>
                              <a:lumOff val="5000"/>
                            </a:schemeClr>
                          </a:solidFill>
                          <a:latin typeface="メイリオ" panose="020B0604030504040204" pitchFamily="50" charset="-128"/>
                          <a:ea typeface="メイリオ" panose="020B0604030504040204" pitchFamily="50" charset="-128"/>
                          <a:cs typeface="+mn-cs"/>
                        </a:rPr>
                        <a:t>P-PFI</a:t>
                      </a:r>
                      <a:r>
                        <a:rPr kumimoji="1" lang="ja-JP" altLang="en-US" sz="1100" b="0" u="none" kern="1200" dirty="0">
                          <a:solidFill>
                            <a:schemeClr val="tx1">
                              <a:lumMod val="95000"/>
                              <a:lumOff val="5000"/>
                            </a:schemeClr>
                          </a:solidFill>
                          <a:latin typeface="メイリオ" panose="020B0604030504040204" pitchFamily="50" charset="-128"/>
                          <a:ea typeface="メイリオ" panose="020B0604030504040204" pitchFamily="50" charset="-128"/>
                          <a:cs typeface="+mn-cs"/>
                        </a:rPr>
                        <a:t>の</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事業開始に向けた準備を進める。</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また、</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P-PFI</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区域外については、ソフト事業の充実をめざし、</a:t>
                      </a:r>
                      <a:r>
                        <a:rPr kumimoji="1" lang="ja-JP" altLang="en-US" sz="1100" b="0" u="none" kern="1200" dirty="0">
                          <a:solidFill>
                            <a:schemeClr val="tx1">
                              <a:lumMod val="95000"/>
                              <a:lumOff val="5000"/>
                            </a:schemeClr>
                          </a:solidFill>
                          <a:latin typeface="メイリオ" panose="020B0604030504040204" pitchFamily="50" charset="-128"/>
                          <a:ea typeface="メイリオ" panose="020B0604030504040204" pitchFamily="50" charset="-128"/>
                          <a:cs typeface="+mn-cs"/>
                        </a:rPr>
                        <a:t>令和</a:t>
                      </a:r>
                      <a:r>
                        <a:rPr kumimoji="1" lang="en-US" altLang="ja-JP" sz="1100" b="0" u="none" kern="1200" dirty="0">
                          <a:solidFill>
                            <a:schemeClr val="tx1">
                              <a:lumMod val="95000"/>
                              <a:lumOff val="5000"/>
                            </a:schemeClr>
                          </a:solidFill>
                          <a:latin typeface="メイリオ" panose="020B0604030504040204" pitchFamily="50" charset="-128"/>
                          <a:ea typeface="メイリオ" panose="020B0604030504040204" pitchFamily="50" charset="-128"/>
                          <a:cs typeface="+mn-cs"/>
                        </a:rPr>
                        <a:t>5</a:t>
                      </a:r>
                      <a:r>
                        <a:rPr kumimoji="1" lang="ja-JP" altLang="en-US" sz="1100" b="0" u="none" kern="1200" dirty="0">
                          <a:solidFill>
                            <a:schemeClr val="tx1">
                              <a:lumMod val="95000"/>
                              <a:lumOff val="5000"/>
                            </a:schemeClr>
                          </a:solidFill>
                          <a:latin typeface="メイリオ" panose="020B0604030504040204" pitchFamily="50" charset="-128"/>
                          <a:ea typeface="メイリオ" panose="020B0604030504040204" pitchFamily="50" charset="-128"/>
                          <a:cs typeface="+mn-cs"/>
                        </a:rPr>
                        <a:t>年度からの</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次期指定管理者を公募する。</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r>
                        <a:rPr kumimoji="1" lang="ja-JP" altLang="ja-JP" sz="1100" b="0" kern="1200" dirty="0">
                          <a:solidFill>
                            <a:schemeClr val="tx1"/>
                          </a:solidFill>
                          <a:latin typeface="メイリオ" panose="020B0604030504040204" pitchFamily="50" charset="-128"/>
                          <a:ea typeface="メイリオ" panose="020B0604030504040204" pitchFamily="50" charset="-128"/>
                          <a:cs typeface="+mn-cs"/>
                        </a:rPr>
                        <a:t>大泉</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緑地</a:t>
                      </a:r>
                      <a:r>
                        <a:rPr kumimoji="1" lang="ja-JP" altLang="ja-JP" sz="1100" b="0" kern="1200" dirty="0">
                          <a:solidFill>
                            <a:schemeClr val="tx1"/>
                          </a:solidFill>
                          <a:latin typeface="メイリオ" panose="020B0604030504040204" pitchFamily="50" charset="-128"/>
                          <a:ea typeface="メイリオ" panose="020B0604030504040204" pitchFamily="50" charset="-128"/>
                          <a:cs typeface="+mn-cs"/>
                        </a:rPr>
                        <a:t>、山田池</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公園</a:t>
                      </a:r>
                      <a:r>
                        <a:rPr kumimoji="1" lang="ja-JP" altLang="ja-JP" sz="1100" b="0" kern="1200" dirty="0">
                          <a:solidFill>
                            <a:schemeClr val="tx1"/>
                          </a:solidFill>
                          <a:latin typeface="メイリオ" panose="020B0604030504040204" pitchFamily="50" charset="-128"/>
                          <a:ea typeface="メイリオ" panose="020B0604030504040204" pitchFamily="50" charset="-128"/>
                          <a:cs typeface="+mn-cs"/>
                        </a:rPr>
                        <a:t>、寝屋川</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公　</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園</a:t>
                      </a:r>
                      <a:r>
                        <a:rPr kumimoji="1" lang="ja-JP" altLang="ja-JP" sz="1100" b="0" kern="1200" dirty="0">
                          <a:solidFill>
                            <a:schemeClr val="tx1"/>
                          </a:solidFill>
                          <a:latin typeface="メイリオ" panose="020B0604030504040204" pitchFamily="50" charset="-128"/>
                          <a:ea typeface="メイリオ" panose="020B0604030504040204" pitchFamily="50" charset="-128"/>
                          <a:cs typeface="+mn-cs"/>
                        </a:rPr>
                        <a:t>、蜻蛉池</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公園</a:t>
                      </a:r>
                      <a:r>
                        <a:rPr kumimoji="1" lang="ja-JP" altLang="ja-JP" sz="1100" b="0" kern="1200" dirty="0">
                          <a:solidFill>
                            <a:schemeClr val="tx1"/>
                          </a:solidFill>
                          <a:latin typeface="メイリオ" panose="020B0604030504040204" pitchFamily="50" charset="-128"/>
                          <a:ea typeface="メイリオ" panose="020B0604030504040204" pitchFamily="50" charset="-128"/>
                          <a:cs typeface="+mn-cs"/>
                        </a:rPr>
                        <a:t>、石川河川</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公園</a:t>
                      </a:r>
                      <a:r>
                        <a:rPr kumimoji="1" lang="ja-JP" altLang="ja-JP" sz="1100" b="0" kern="1200" dirty="0">
                          <a:solidFill>
                            <a:schemeClr val="tx1"/>
                          </a:solidFill>
                          <a:latin typeface="メイリオ" panose="020B0604030504040204" pitchFamily="50" charset="-128"/>
                          <a:ea typeface="メイリオ" panose="020B0604030504040204" pitchFamily="50" charset="-128"/>
                          <a:cs typeface="+mn-cs"/>
                        </a:rPr>
                        <a:t>、</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100" b="0" kern="1200" dirty="0">
                          <a:solidFill>
                            <a:schemeClr val="tx1"/>
                          </a:solidFill>
                          <a:latin typeface="メイリオ" panose="020B0604030504040204" pitchFamily="50" charset="-128"/>
                          <a:ea typeface="メイリオ" panose="020B0604030504040204" pitchFamily="50" charset="-128"/>
                          <a:cs typeface="+mn-cs"/>
                        </a:rPr>
                        <a:t>りんくう</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公園</a:t>
                      </a:r>
                      <a:r>
                        <a:rPr kumimoji="1" lang="ja-JP" altLang="ja-JP" sz="1100" b="0" kern="1200" dirty="0">
                          <a:solidFill>
                            <a:schemeClr val="tx1"/>
                          </a:solidFill>
                          <a:latin typeface="メイリオ" panose="020B0604030504040204" pitchFamily="50" charset="-128"/>
                          <a:ea typeface="メイリオ" panose="020B0604030504040204" pitchFamily="50" charset="-128"/>
                          <a:cs typeface="+mn-cs"/>
                        </a:rPr>
                        <a:t>、せんなん里海</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公</a:t>
                      </a:r>
                      <a:r>
                        <a:rPr kumimoji="1" lang="ja-JP" altLang="ja-JP" sz="1100" b="0" kern="1200" dirty="0">
                          <a:solidFill>
                            <a:schemeClr val="tx1"/>
                          </a:solidFill>
                          <a:latin typeface="メイリオ" panose="020B0604030504040204" pitchFamily="50" charset="-128"/>
                          <a:ea typeface="メイリオ" panose="020B0604030504040204" pitchFamily="50" charset="-128"/>
                          <a:cs typeface="+mn-cs"/>
                        </a:rPr>
                        <a:t>園</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ソフト</a:t>
                      </a:r>
                      <a:r>
                        <a:rPr kumimoji="1" lang="ja-JP" altLang="en-US" sz="1100" b="0" u="none" kern="1200" dirty="0">
                          <a:solidFill>
                            <a:schemeClr val="tx1"/>
                          </a:solidFill>
                          <a:latin typeface="メイリオ" panose="020B0604030504040204" pitchFamily="50" charset="-128"/>
                          <a:ea typeface="メイリオ" panose="020B0604030504040204" pitchFamily="50" charset="-128"/>
                          <a:cs typeface="+mn-cs"/>
                        </a:rPr>
                        <a:t>事業の充実をめざし、</a:t>
                      </a:r>
                      <a:r>
                        <a:rPr kumimoji="1" lang="ja-JP" altLang="en-US" sz="1100" b="0" u="none" kern="1200" dirty="0">
                          <a:solidFill>
                            <a:schemeClr val="tx1">
                              <a:lumMod val="95000"/>
                              <a:lumOff val="5000"/>
                            </a:schemeClr>
                          </a:solidFill>
                          <a:latin typeface="メイリオ" panose="020B0604030504040204" pitchFamily="50" charset="-128"/>
                          <a:ea typeface="メイリオ" panose="020B0604030504040204" pitchFamily="50" charset="-128"/>
                          <a:cs typeface="+mn-cs"/>
                        </a:rPr>
                        <a:t>令和</a:t>
                      </a:r>
                      <a:r>
                        <a:rPr kumimoji="1" lang="en-US" altLang="ja-JP" sz="1100" b="0" u="none" kern="1200" dirty="0">
                          <a:solidFill>
                            <a:schemeClr val="tx1">
                              <a:lumMod val="95000"/>
                              <a:lumOff val="5000"/>
                            </a:schemeClr>
                          </a:solidFill>
                          <a:latin typeface="メイリオ" panose="020B0604030504040204" pitchFamily="50" charset="-128"/>
                          <a:ea typeface="メイリオ" panose="020B0604030504040204" pitchFamily="50" charset="-128"/>
                          <a:cs typeface="+mn-cs"/>
                        </a:rPr>
                        <a:t>5</a:t>
                      </a:r>
                      <a:r>
                        <a:rPr kumimoji="1" lang="ja-JP" altLang="en-US" sz="1100" b="0" u="none" kern="1200" dirty="0">
                          <a:solidFill>
                            <a:schemeClr val="tx1">
                              <a:lumMod val="95000"/>
                              <a:lumOff val="5000"/>
                            </a:schemeClr>
                          </a:solidFill>
                          <a:latin typeface="メイリオ" panose="020B0604030504040204" pitchFamily="50" charset="-128"/>
                          <a:ea typeface="メイリオ" panose="020B0604030504040204" pitchFamily="50" charset="-128"/>
                          <a:cs typeface="+mn-cs"/>
                        </a:rPr>
                        <a:t>年度からの</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次期</a:t>
                      </a:r>
                      <a:r>
                        <a:rPr kumimoji="1" lang="ja-JP" altLang="ja-JP" sz="1100" b="0" kern="1200" dirty="0">
                          <a:solidFill>
                            <a:schemeClr val="tx1"/>
                          </a:solidFill>
                          <a:latin typeface="メイリオ" panose="020B0604030504040204" pitchFamily="50" charset="-128"/>
                          <a:ea typeface="メイリオ" panose="020B0604030504040204" pitchFamily="50" charset="-128"/>
                          <a:cs typeface="+mn-cs"/>
                        </a:rPr>
                        <a:t>指定管理者を</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公募する</a:t>
                      </a:r>
                      <a:r>
                        <a:rPr kumimoji="1" lang="ja-JP" altLang="ja-JP" sz="1100" b="0" kern="1200" dirty="0">
                          <a:solidFill>
                            <a:schemeClr val="tx1"/>
                          </a:solidFill>
                          <a:latin typeface="メイリオ" panose="020B0604030504040204" pitchFamily="50" charset="-128"/>
                          <a:ea typeface="メイリオ" panose="020B0604030504040204" pitchFamily="50" charset="-128"/>
                          <a:cs typeface="+mn-cs"/>
                        </a:rPr>
                        <a:t>。</a:t>
                      </a: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久宝寺緑地</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100" b="0" kern="1200" dirty="0">
                          <a:solidFill>
                            <a:schemeClr val="tx1"/>
                          </a:solidFill>
                          <a:latin typeface="メイリオ" panose="020B0604030504040204" pitchFamily="50" charset="-128"/>
                          <a:ea typeface="メイリオ" panose="020B0604030504040204" pitchFamily="50" charset="-128"/>
                          <a:cs typeface="+mn-cs"/>
                        </a:rPr>
                        <a:t>令和</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mn-cs"/>
                        </a:rPr>
                        <a:t>3</a:t>
                      </a:r>
                      <a:r>
                        <a:rPr kumimoji="1" lang="ja-JP" altLang="ja-JP" sz="1100" b="0" kern="1200" dirty="0">
                          <a:solidFill>
                            <a:schemeClr val="tx1"/>
                          </a:solidFill>
                          <a:latin typeface="メイリオ" panose="020B0604030504040204" pitchFamily="50" charset="-128"/>
                          <a:ea typeface="メイリオ" panose="020B0604030504040204" pitchFamily="50" charset="-128"/>
                          <a:cs typeface="+mn-cs"/>
                        </a:rPr>
                        <a:t>年度</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mn-cs"/>
                        </a:rPr>
                        <a:t>に実施した</a:t>
                      </a:r>
                      <a:r>
                        <a:rPr kumimoji="1" lang="ja-JP" altLang="ja-JP" sz="1100" b="0" kern="1200" dirty="0">
                          <a:solidFill>
                            <a:schemeClr val="tx1"/>
                          </a:solidFill>
                          <a:latin typeface="メイリオ" panose="020B0604030504040204" pitchFamily="50" charset="-128"/>
                          <a:ea typeface="メイリオ" panose="020B0604030504040204" pitchFamily="50" charset="-128"/>
                          <a:cs typeface="+mn-cs"/>
                        </a:rPr>
                        <a:t>調査結果を踏まえ、</a:t>
                      </a:r>
                      <a:r>
                        <a:rPr kumimoji="1" lang="ja-JP" altLang="en-US" sz="1100" b="0" strike="noStrike" kern="1200" dirty="0">
                          <a:solidFill>
                            <a:schemeClr val="tx1"/>
                          </a:solidFill>
                          <a:latin typeface="メイリオ" panose="020B0604030504040204" pitchFamily="50" charset="-128"/>
                          <a:ea typeface="メイリオ" panose="020B0604030504040204" pitchFamily="50" charset="-128"/>
                          <a:cs typeface="+mn-cs"/>
                        </a:rPr>
                        <a:t>整備手法等の方針を決定する。</a:t>
                      </a:r>
                      <a:endParaRPr kumimoji="1" lang="ja-JP" altLang="ja-JP" sz="1100" b="0" kern="1200" dirty="0">
                        <a:solidFill>
                          <a:schemeClr val="tx1"/>
                        </a:solidFill>
                        <a:latin typeface="メイリオ" panose="020B0604030504040204" pitchFamily="50" charset="-128"/>
                        <a:ea typeface="メイリオ"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extLst>
                  <a:ext uri="{0D108BD9-81ED-4DB2-BD59-A6C34878D82A}">
                    <a16:rowId xmlns:a16="http://schemas.microsoft.com/office/drawing/2014/main" val="2812044281"/>
                  </a:ext>
                </a:extLst>
              </a:tr>
            </a:tbl>
          </a:graphicData>
        </a:graphic>
      </p:graphicFrame>
      <p:sp>
        <p:nvSpPr>
          <p:cNvPr id="5" name="正方形/長方形 4">
            <a:extLst>
              <a:ext uri="{FF2B5EF4-FFF2-40B4-BE49-F238E27FC236}">
                <a16:creationId xmlns:a16="http://schemas.microsoft.com/office/drawing/2014/main" id="{D4316DA2-1463-406B-8DB5-3ABCC60AE9D5}"/>
              </a:ext>
            </a:extLst>
          </p:cNvPr>
          <p:cNvSpPr/>
          <p:nvPr/>
        </p:nvSpPr>
        <p:spPr>
          <a:xfrm>
            <a:off x="8416567" y="650709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76</a:t>
            </a:r>
            <a:endParaRPr lang="ja-JP" altLang="en-US" dirty="0">
              <a:solidFill>
                <a:prstClr val="black"/>
              </a:solidFill>
            </a:endParaRPr>
          </a:p>
        </p:txBody>
      </p:sp>
    </p:spTree>
    <p:extLst>
      <p:ext uri="{BB962C8B-B14F-4D97-AF65-F5344CB8AC3E}">
        <p14:creationId xmlns:p14="http://schemas.microsoft.com/office/powerpoint/2010/main" val="3489886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nvPr>
        </p:nvGraphicFramePr>
        <p:xfrm>
          <a:off x="246145" y="954004"/>
          <a:ext cx="8676000" cy="2384986"/>
        </p:xfrm>
        <a:graphic>
          <a:graphicData uri="http://schemas.openxmlformats.org/drawingml/2006/table">
            <a:tbl>
              <a:tblPr firstRow="1" bandRow="1">
                <a:tableStyleId>{5940675A-B579-460E-94D1-54222C63F5DA}</a:tableStyleId>
              </a:tblPr>
              <a:tblGrid>
                <a:gridCol w="612000">
                  <a:extLst>
                    <a:ext uri="{9D8B030D-6E8A-4147-A177-3AD203B41FA5}">
                      <a16:colId xmlns:a16="http://schemas.microsoft.com/office/drawing/2014/main" val="20000"/>
                    </a:ext>
                  </a:extLst>
                </a:gridCol>
                <a:gridCol w="1872000">
                  <a:extLst>
                    <a:ext uri="{9D8B030D-6E8A-4147-A177-3AD203B41FA5}">
                      <a16:colId xmlns:a16="http://schemas.microsoft.com/office/drawing/2014/main" val="20001"/>
                    </a:ext>
                  </a:extLst>
                </a:gridCol>
                <a:gridCol w="3096000">
                  <a:extLst>
                    <a:ext uri="{9D8B030D-6E8A-4147-A177-3AD203B41FA5}">
                      <a16:colId xmlns:a16="http://schemas.microsoft.com/office/drawing/2014/main" val="20004"/>
                    </a:ext>
                  </a:extLst>
                </a:gridCol>
                <a:gridCol w="3096000">
                  <a:extLst>
                    <a:ext uri="{9D8B030D-6E8A-4147-A177-3AD203B41FA5}">
                      <a16:colId xmlns:a16="http://schemas.microsoft.com/office/drawing/2014/main" val="2053537550"/>
                    </a:ext>
                  </a:extLst>
                </a:gridCol>
              </a:tblGrid>
              <a:tr h="51919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取組み</a:t>
                      </a:r>
                      <a:endParaRPr kumimoji="1" lang="en-US" altLang="ja-JP"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lumMod val="95000"/>
                            </a:scheme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lumMod val="95000"/>
                            </a:scheme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1" i="0" u="none" strike="noStrike" kern="1200" cap="none" spc="0" normalizeH="0" baseline="0" noProof="0" dirty="0">
                          <a:ln>
                            <a:noFill/>
                          </a:ln>
                          <a:solidFill>
                            <a:schemeClr val="bg1">
                              <a:lumMod val="95000"/>
                            </a:scheme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extLst>
                  <a:ext uri="{0D108BD9-81ED-4DB2-BD59-A6C34878D82A}">
                    <a16:rowId xmlns:a16="http://schemas.microsoft.com/office/drawing/2014/main" val="10000"/>
                  </a:ext>
                </a:extLst>
              </a:tr>
              <a:tr h="1055699">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dirty="0">
                          <a:latin typeface="メイリオ" panose="020B0604030504040204" pitchFamily="50" charset="-128"/>
                          <a:ea typeface="メイリオ" panose="020B0604030504040204" pitchFamily="50" charset="-128"/>
                          <a:cs typeface="Meiryo UI" panose="020B0604030504040204" pitchFamily="50" charset="-128"/>
                        </a:rPr>
                        <a:t>徴収向上方策</a:t>
                      </a:r>
                      <a:endParaRPr kumimoji="1" lang="ja-JP" altLang="en-US" sz="1200" b="0" dirty="0">
                        <a:latin typeface="メイリオ" panose="020B0604030504040204" pitchFamily="50" charset="-128"/>
                        <a:ea typeface="メイリオ" panose="020B0604030504040204" pitchFamily="50" charset="-128"/>
                        <a:cs typeface="Meiryo UI" panose="020B0604030504040204" pitchFamily="50" charset="-128"/>
                      </a:endParaRPr>
                    </a:p>
                  </a:txBody>
                  <a:tcPr vert="eaVert" anchor="ctr">
                    <a:lnR w="12700" cap="flat" cmpd="sng" algn="ctr">
                      <a:solidFill>
                        <a:schemeClr val="tx1"/>
                      </a:solidFill>
                      <a:prstDash val="solid"/>
                      <a:round/>
                      <a:headEnd type="none" w="med" len="med"/>
                      <a:tailEnd type="none" w="med" len="med"/>
                    </a:ln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個人住民税（</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府民税及び市町村民税）</a:t>
                      </a: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の大阪府域地方税徴収機構における共同徴収</a:t>
                      </a: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大阪府域地方税徴収機構において、令和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年度は府内</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32</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市町と共同徴収を実施。</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収入見込額：</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1.9</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億円（個人府民税）</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個人住民税をはじめとした地方税の税収確保を図るため、府と参加団体との間で引き続き共同徴収を推進。</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収入見込額：</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2.0</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億円（個人府民税）</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810090">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課税調査の推進</a:t>
                      </a:r>
                      <a:endParaRPr kumimoji="1"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府が自ら徴収する税目について、厳正な課税調査を推進。</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収入見込額：</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9.2</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府が自ら徴収する税目について、厳正な課税調査を推進。</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収入見込額：</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8.0</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txBody>
                  <a:tcP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598599096"/>
                  </a:ext>
                </a:extLst>
              </a:tr>
            </a:tbl>
          </a:graphicData>
        </a:graphic>
      </p:graphicFrame>
      <p:sp>
        <p:nvSpPr>
          <p:cNvPr id="17" name="正方形/長方形 16"/>
          <p:cNvSpPr/>
          <p:nvPr/>
        </p:nvSpPr>
        <p:spPr>
          <a:xfrm>
            <a:off x="161510" y="174411"/>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8" name="直線コネクタ 17"/>
          <p:cNvCxnSpPr/>
          <p:nvPr/>
        </p:nvCxnSpPr>
        <p:spPr>
          <a:xfrm>
            <a:off x="179512"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9" name="テキスト ボックス 18"/>
          <p:cNvSpPr txBox="1"/>
          <p:nvPr/>
        </p:nvSpPr>
        <p:spPr>
          <a:xfrm>
            <a:off x="161510" y="579597"/>
            <a:ext cx="2944228" cy="338554"/>
          </a:xfrm>
          <a:prstGeom prst="rect">
            <a:avLst/>
          </a:prstGeom>
          <a:noFill/>
        </p:spPr>
        <p:txBody>
          <a:bodyPr wrap="square" rtlCol="0">
            <a:spAutoFit/>
          </a:bodyPr>
          <a:lstStyle/>
          <a:p>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府税収入の確保</a:t>
            </a:r>
          </a:p>
        </p:txBody>
      </p:sp>
      <p:sp>
        <p:nvSpPr>
          <p:cNvPr id="9" name="正方形/長方形 8"/>
          <p:cNvSpPr/>
          <p:nvPr/>
        </p:nvSpPr>
        <p:spPr>
          <a:xfrm>
            <a:off x="8416567" y="650709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50</a:t>
            </a:r>
            <a:endParaRPr lang="ja-JP" altLang="en-US" dirty="0">
              <a:solidFill>
                <a:prstClr val="black"/>
              </a:solidFill>
            </a:endParaRPr>
          </a:p>
        </p:txBody>
      </p:sp>
    </p:spTree>
    <p:extLst>
      <p:ext uri="{BB962C8B-B14F-4D97-AF65-F5344CB8AC3E}">
        <p14:creationId xmlns:p14="http://schemas.microsoft.com/office/powerpoint/2010/main" val="42188761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79512" y="176397"/>
            <a:ext cx="8136904" cy="369332"/>
          </a:xfrm>
          <a:prstGeom prst="rect">
            <a:avLst/>
          </a:prstGeom>
        </p:spPr>
        <p:txBody>
          <a:bodyPr wrap="square">
            <a:spAutoFit/>
          </a:bodyPr>
          <a:lstStyle/>
          <a:p>
            <a:r>
              <a:rPr lang="en-US" altLang="ja-JP" dirty="0">
                <a:latin typeface="Meiryo UI" panose="020B0604030504040204" pitchFamily="50" charset="-128"/>
                <a:ea typeface="Meiryo UI" panose="020B0604030504040204" pitchFamily="50" charset="-128"/>
                <a:cs typeface="Meiryo UI" panose="020B0604030504040204" pitchFamily="50" charset="-128"/>
              </a:rPr>
              <a:t>Ⅳ</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公の施設の改革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179512" y="548680"/>
            <a:ext cx="8784976"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3" name="表 2"/>
          <p:cNvGraphicFramePr>
            <a:graphicFrameLocks noGrp="1"/>
          </p:cNvGraphicFramePr>
          <p:nvPr>
            <p:extLst/>
          </p:nvPr>
        </p:nvGraphicFramePr>
        <p:xfrm>
          <a:off x="415759" y="824615"/>
          <a:ext cx="8312482" cy="2016317"/>
        </p:xfrm>
        <a:graphic>
          <a:graphicData uri="http://schemas.openxmlformats.org/drawingml/2006/table">
            <a:tbl>
              <a:tblPr firstRow="1" bandRow="1">
                <a:tableStyleId>{5940675A-B579-460E-94D1-54222C63F5DA}</a:tableStyleId>
              </a:tblPr>
              <a:tblGrid>
                <a:gridCol w="1635961">
                  <a:extLst>
                    <a:ext uri="{9D8B030D-6E8A-4147-A177-3AD203B41FA5}">
                      <a16:colId xmlns:a16="http://schemas.microsoft.com/office/drawing/2014/main" val="722862019"/>
                    </a:ext>
                  </a:extLst>
                </a:gridCol>
                <a:gridCol w="2025225">
                  <a:extLst>
                    <a:ext uri="{9D8B030D-6E8A-4147-A177-3AD203B41FA5}">
                      <a16:colId xmlns:a16="http://schemas.microsoft.com/office/drawing/2014/main" val="2328954444"/>
                    </a:ext>
                  </a:extLst>
                </a:gridCol>
                <a:gridCol w="2250250">
                  <a:extLst>
                    <a:ext uri="{9D8B030D-6E8A-4147-A177-3AD203B41FA5}">
                      <a16:colId xmlns:a16="http://schemas.microsoft.com/office/drawing/2014/main" val="2798291691"/>
                    </a:ext>
                  </a:extLst>
                </a:gridCol>
                <a:gridCol w="2401046">
                  <a:extLst>
                    <a:ext uri="{9D8B030D-6E8A-4147-A177-3AD203B41FA5}">
                      <a16:colId xmlns:a16="http://schemas.microsoft.com/office/drawing/2014/main" val="203187343"/>
                    </a:ext>
                  </a:extLst>
                </a:gridCol>
              </a:tblGrid>
              <a:tr h="39914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施設名</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年度の取組み状況</a:t>
                      </a:r>
                      <a:endPar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2380445311"/>
                  </a:ext>
                </a:extLst>
              </a:tr>
              <a:tr h="373195">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弥生文化博物館</a:t>
                      </a:r>
                    </a:p>
                  </a:txBody>
                  <a:tcPr>
                    <a:lnR w="12700" cap="flat" cmpd="sng" algn="ctr">
                      <a:solidFill>
                        <a:schemeClr val="tx1"/>
                      </a:solidFill>
                      <a:prstDash val="solid"/>
                      <a:round/>
                      <a:headEnd type="none" w="med" len="med"/>
                      <a:tailEnd type="none" w="med" len="med"/>
                    </a:lnR>
                    <a:noFill/>
                  </a:tcPr>
                </a:tc>
                <a:tc rowSpan="2">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歴史、民俗等に関する資料を収集し、保管し、及び展示して府民の利用に供し、もって府民の文化的向上に資する。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地独</a:t>
                      </a:r>
                      <a:r>
                        <a:rPr lang="en-US" altLang="ja-JP"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zh-TW" altLang="en-US"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大阪市博物館機構</a:t>
                      </a:r>
                      <a:r>
                        <a:rPr lang="ja-JP" altLang="en-US" sz="1100" strike="noStrike"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への</a:t>
                      </a:r>
                      <a:r>
                        <a:rPr lang="ja-JP" altLang="en-US"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合流について、大阪市</a:t>
                      </a:r>
                      <a:r>
                        <a:rPr lang="ja-JP" altLang="en-US" sz="1100" u="none"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と協議を行った。</a:t>
                      </a:r>
                      <a:endParaRPr lang="en-US" altLang="ja-JP"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引き続き、</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地独</a:t>
                      </a:r>
                      <a:r>
                        <a:rPr lang="en-US" altLang="ja-JP" sz="1100" strike="no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大阪市博物館機構への合流について、大阪市</a:t>
                      </a:r>
                      <a:r>
                        <a:rPr lang="ja-JP" altLang="en-US" sz="11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と協議を進める。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216476"/>
                  </a:ext>
                </a:extLst>
              </a:tr>
              <a:tr h="414661">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近</a:t>
                      </a:r>
                      <a:r>
                        <a:rPr lang="ja-JP" altLang="en-US" sz="11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つ</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飛鳥博物館</a:t>
                      </a:r>
                    </a:p>
                  </a:txBody>
                  <a:tcPr>
                    <a:lnR w="12700" cap="flat" cmpd="sng" algn="ctr">
                      <a:solidFill>
                        <a:schemeClr val="tx1"/>
                      </a:solidFill>
                      <a:prstDash val="solid"/>
                      <a:round/>
                      <a:headEnd type="none" w="med" len="med"/>
                      <a:tailEnd type="none" w="med" len="med"/>
                    </a:lnR>
                    <a:noFill/>
                  </a:tcPr>
                </a:tc>
                <a:tc vMerge="1">
                  <a:txBody>
                    <a:bodyPr/>
                    <a:lstStyle/>
                    <a:p>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vMerge="1">
                  <a:txBody>
                    <a:bodyPr/>
                    <a:lstStyle/>
                    <a:p>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38128938"/>
                  </a:ext>
                </a:extLst>
              </a:tr>
              <a:tr h="829321">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近</a:t>
                      </a:r>
                      <a:r>
                        <a:rPr lang="ja-JP" altLang="en-US" sz="11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つ</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飛鳥風土記の丘</a:t>
                      </a:r>
                    </a:p>
                  </a:txBody>
                  <a:tcPr>
                    <a:lnR w="12700" cap="flat" cmpd="sng" algn="ctr">
                      <a:solidFill>
                        <a:schemeClr val="tx1"/>
                      </a:solidFill>
                      <a:prstDash val="solid"/>
                      <a:round/>
                      <a:headEnd type="none" w="med" len="med"/>
                      <a:tailEnd type="none" w="med" len="med"/>
                    </a:lnR>
                    <a:noFill/>
                  </a:tcPr>
                </a:tc>
                <a:tc>
                  <a:txBody>
                    <a:bodyP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一須賀古墳群を保存するとともに府民にこれと親しむ場を提供し、もって府民の文化的向上に資する。</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100" strike="noStrike"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vMerge="1">
                  <a:txBody>
                    <a:bodyPr/>
                    <a:lstStyle/>
                    <a:p>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8112475"/>
                  </a:ext>
                </a:extLst>
              </a:tr>
            </a:tbl>
          </a:graphicData>
        </a:graphic>
      </p:graphicFrame>
      <p:sp>
        <p:nvSpPr>
          <p:cNvPr id="5" name="正方形/長方形 4">
            <a:extLst>
              <a:ext uri="{FF2B5EF4-FFF2-40B4-BE49-F238E27FC236}">
                <a16:creationId xmlns:a16="http://schemas.microsoft.com/office/drawing/2014/main" id="{D4316DA2-1463-406B-8DB5-3ABCC60AE9D5}"/>
              </a:ext>
            </a:extLst>
          </p:cNvPr>
          <p:cNvSpPr/>
          <p:nvPr/>
        </p:nvSpPr>
        <p:spPr>
          <a:xfrm>
            <a:off x="8416567" y="650709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77</a:t>
            </a:r>
            <a:endParaRPr lang="ja-JP" altLang="en-US" dirty="0">
              <a:solidFill>
                <a:prstClr val="black"/>
              </a:solidFill>
            </a:endParaRPr>
          </a:p>
        </p:txBody>
      </p:sp>
    </p:spTree>
    <p:extLst>
      <p:ext uri="{BB962C8B-B14F-4D97-AF65-F5344CB8AC3E}">
        <p14:creationId xmlns:p14="http://schemas.microsoft.com/office/powerpoint/2010/main" val="3867598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nvPr>
        </p:nvGraphicFramePr>
        <p:xfrm>
          <a:off x="262478" y="982755"/>
          <a:ext cx="8676000" cy="5588042"/>
        </p:xfrm>
        <a:graphic>
          <a:graphicData uri="http://schemas.openxmlformats.org/drawingml/2006/table">
            <a:tbl>
              <a:tblPr firstRow="1" bandRow="1">
                <a:tableStyleId>{5940675A-B579-460E-94D1-54222C63F5DA}</a:tableStyleId>
              </a:tblPr>
              <a:tblGrid>
                <a:gridCol w="612000">
                  <a:extLst>
                    <a:ext uri="{9D8B030D-6E8A-4147-A177-3AD203B41FA5}">
                      <a16:colId xmlns:a16="http://schemas.microsoft.com/office/drawing/2014/main" val="20000"/>
                    </a:ext>
                  </a:extLst>
                </a:gridCol>
                <a:gridCol w="1872000">
                  <a:extLst>
                    <a:ext uri="{9D8B030D-6E8A-4147-A177-3AD203B41FA5}">
                      <a16:colId xmlns:a16="http://schemas.microsoft.com/office/drawing/2014/main" val="20001"/>
                    </a:ext>
                  </a:extLst>
                </a:gridCol>
                <a:gridCol w="3096000">
                  <a:extLst>
                    <a:ext uri="{9D8B030D-6E8A-4147-A177-3AD203B41FA5}">
                      <a16:colId xmlns:a16="http://schemas.microsoft.com/office/drawing/2014/main" val="20004"/>
                    </a:ext>
                  </a:extLst>
                </a:gridCol>
                <a:gridCol w="3096000">
                  <a:extLst>
                    <a:ext uri="{9D8B030D-6E8A-4147-A177-3AD203B41FA5}">
                      <a16:colId xmlns:a16="http://schemas.microsoft.com/office/drawing/2014/main" val="343836115"/>
                    </a:ext>
                  </a:extLst>
                </a:gridCol>
              </a:tblGrid>
              <a:tr h="48321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取組み</a:t>
                      </a:r>
                      <a:endParaRPr kumimoji="1" lang="en-US" altLang="ja-JP"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1159303">
                <a:tc row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メイリオ" panose="020B0604030504040204" pitchFamily="50" charset="-128"/>
                          <a:ea typeface="メイリオ" panose="020B0604030504040204" pitchFamily="50" charset="-128"/>
                          <a:cs typeface="Meiryo UI" panose="020B0604030504040204" pitchFamily="50" charset="-128"/>
                        </a:rPr>
                        <a:t>府有財産の活用・売却</a:t>
                      </a:r>
                    </a:p>
                  </a:txBody>
                  <a:tcPr vert="eaVert"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旧谷町福祉センター</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旧障がい</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者社会参加促進センター</a:t>
                      </a:r>
                    </a:p>
                    <a:p>
                      <a:pPr algn="l"/>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旧盲人福祉センター</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旧谷町福祉センターは、一般競争入札により売却（令和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売却額：</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8.51</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旧障がい者社会参加促進センター、旧盲人福祉センターは一般競争入札により令和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月に売却予定。</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売却予定額：</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30.58</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sng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solidFill>
                      <a:schemeClr val="bg1"/>
                    </a:solidFill>
                  </a:tcPr>
                </a:tc>
                <a:extLst>
                  <a:ext uri="{0D108BD9-81ED-4DB2-BD59-A6C34878D82A}">
                    <a16:rowId xmlns:a16="http://schemas.microsoft.com/office/drawing/2014/main" val="10001"/>
                  </a:ext>
                </a:extLst>
              </a:tr>
              <a:tr h="985038">
                <a:tc vMerge="1">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マイドームおおさか</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月に</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公財</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大阪産業振興機構と</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公財</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大阪市都市型産業振興センターを統合して</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公財</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大阪産業局が設立された。中小企業支援機能の強化を図る観点から、売却も含めた最良の方法について検討を進めている。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中小企業支援機能の強化を図る観点から、売却も含めた最良の方法を検討していく。</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720000">
                <a:tc vMerge="1">
                  <a:txBody>
                    <a:bodyPr/>
                    <a:lstStyle/>
                    <a:p>
                      <a:endParaRPr lang="ja-JP" alt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堺</a:t>
                      </a:r>
                      <a:r>
                        <a:rPr lang="ja-JP" altLang="en-US" sz="120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泉北港の府営</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上屋</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府営上屋</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棟について、順次民間に有償譲渡等ができるよう、現在の上屋利用者と協議を進めた。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府営上屋</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棟について、順次民間に有償譲渡等ができるよう、現在の上屋利用者と協議を進める。</a:t>
                      </a:r>
                      <a:endParaRPr kumimoji="1" lang="en-US" altLang="ja-JP" sz="1200" b="0" i="0" u="none" strike="sng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635790">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dirty="0">
                        <a:latin typeface="メイリオ" panose="020B0604030504040204" pitchFamily="50" charset="-128"/>
                        <a:ea typeface="メイリオ" panose="020B0604030504040204" pitchFamily="50" charset="-128"/>
                        <a:cs typeface="Meiryo UI" panose="020B0604030504040204" pitchFamily="50" charset="-128"/>
                      </a:endParaRPr>
                    </a:p>
                  </a:txBody>
                  <a:tcPr vert="eaVert"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桧尾川廃川堤敷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一般競争入札により売却（令和</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年</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1</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月）。</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売却額：</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0.08</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sng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1530410147"/>
                  </a:ext>
                </a:extLst>
              </a:tr>
              <a:tr h="720000">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dirty="0">
                        <a:latin typeface="メイリオ" panose="020B0604030504040204" pitchFamily="50" charset="-128"/>
                        <a:ea typeface="メイリオ" panose="020B0604030504040204" pitchFamily="50" charset="-128"/>
                        <a:cs typeface="Meiryo UI" panose="020B0604030504040204" pitchFamily="50" charset="-128"/>
                      </a:endParaRPr>
                    </a:p>
                  </a:txBody>
                  <a:tcPr vert="eaVert"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大和田川廃川堤敷</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（元雇用促進住宅出来島宿舎）</a:t>
                      </a:r>
                      <a:endParaRPr kumimoji="1" lang="en-US" altLang="zh-TW"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一般競争入札により令和</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年</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2</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月に売却予定。</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売却予定額：</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5.31</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億円</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sng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672078985"/>
                  </a:ext>
                </a:extLst>
              </a:tr>
            </a:tbl>
          </a:graphicData>
        </a:graphic>
      </p:graphicFrame>
      <p:sp>
        <p:nvSpPr>
          <p:cNvPr id="10" name="テキスト ボックス 9"/>
          <p:cNvSpPr txBox="1"/>
          <p:nvPr/>
        </p:nvSpPr>
        <p:spPr>
          <a:xfrm>
            <a:off x="161510" y="565348"/>
            <a:ext cx="2944228" cy="338554"/>
          </a:xfrm>
          <a:prstGeom prst="rect">
            <a:avLst/>
          </a:prstGeom>
          <a:noFill/>
        </p:spPr>
        <p:txBody>
          <a:bodyPr wrap="square" rtlCol="0">
            <a:spAutoFit/>
          </a:bodyPr>
          <a:lstStyle/>
          <a:p>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府有財産の活用・売却など</a:t>
            </a:r>
          </a:p>
        </p:txBody>
      </p:sp>
      <p:sp>
        <p:nvSpPr>
          <p:cNvPr id="11" name="正方形/長方形 10"/>
          <p:cNvSpPr/>
          <p:nvPr/>
        </p:nvSpPr>
        <p:spPr>
          <a:xfrm>
            <a:off x="161510" y="16959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p:cNvCxnSpPr/>
          <p:nvPr/>
        </p:nvCxnSpPr>
        <p:spPr>
          <a:xfrm>
            <a:off x="179512" y="498857"/>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正方形/長方形 6"/>
          <p:cNvSpPr/>
          <p:nvPr/>
        </p:nvSpPr>
        <p:spPr>
          <a:xfrm>
            <a:off x="8416567" y="650709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51</a:t>
            </a:r>
            <a:endParaRPr lang="ja-JP" altLang="en-US" dirty="0">
              <a:solidFill>
                <a:prstClr val="black"/>
              </a:solidFill>
            </a:endParaRPr>
          </a:p>
        </p:txBody>
      </p:sp>
    </p:spTree>
    <p:extLst>
      <p:ext uri="{BB962C8B-B14F-4D97-AF65-F5344CB8AC3E}">
        <p14:creationId xmlns:p14="http://schemas.microsoft.com/office/powerpoint/2010/main" val="2361617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nvPr>
        </p:nvGraphicFramePr>
        <p:xfrm>
          <a:off x="310687" y="1013505"/>
          <a:ext cx="8676000" cy="3670638"/>
        </p:xfrm>
        <a:graphic>
          <a:graphicData uri="http://schemas.openxmlformats.org/drawingml/2006/table">
            <a:tbl>
              <a:tblPr firstRow="1" bandRow="1">
                <a:tableStyleId>{5940675A-B579-460E-94D1-54222C63F5DA}</a:tableStyleId>
              </a:tblPr>
              <a:tblGrid>
                <a:gridCol w="612000">
                  <a:extLst>
                    <a:ext uri="{9D8B030D-6E8A-4147-A177-3AD203B41FA5}">
                      <a16:colId xmlns:a16="http://schemas.microsoft.com/office/drawing/2014/main" val="20000"/>
                    </a:ext>
                  </a:extLst>
                </a:gridCol>
                <a:gridCol w="1872000">
                  <a:extLst>
                    <a:ext uri="{9D8B030D-6E8A-4147-A177-3AD203B41FA5}">
                      <a16:colId xmlns:a16="http://schemas.microsoft.com/office/drawing/2014/main" val="20001"/>
                    </a:ext>
                  </a:extLst>
                </a:gridCol>
                <a:gridCol w="3096000">
                  <a:extLst>
                    <a:ext uri="{9D8B030D-6E8A-4147-A177-3AD203B41FA5}">
                      <a16:colId xmlns:a16="http://schemas.microsoft.com/office/drawing/2014/main" val="20004"/>
                    </a:ext>
                  </a:extLst>
                </a:gridCol>
                <a:gridCol w="3096000">
                  <a:extLst>
                    <a:ext uri="{9D8B030D-6E8A-4147-A177-3AD203B41FA5}">
                      <a16:colId xmlns:a16="http://schemas.microsoft.com/office/drawing/2014/main" val="3039791570"/>
                    </a:ext>
                  </a:extLst>
                </a:gridCol>
              </a:tblGrid>
              <a:tr h="41768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取組み</a:t>
                      </a:r>
                      <a:endParaRPr kumimoji="1" lang="en-US" altLang="ja-JP" sz="11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対　象</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360000">
                <a:tc rowSpan="6">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Meiryo UI" panose="020B0604030504040204" pitchFamily="50" charset="-128"/>
                          <a:ea typeface="Meiryo UI" panose="020B0604030504040204" pitchFamily="50" charset="-128"/>
                          <a:cs typeface="Meiryo UI" panose="020B0604030504040204" pitchFamily="50" charset="-128"/>
                        </a:rPr>
                        <a:t>府有財産の活用・売却</a:t>
                      </a:r>
                    </a:p>
                  </a:txBody>
                  <a:tcPr vert="eaVert"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20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府警待機宿舎</a:t>
                      </a:r>
                      <a:r>
                        <a:rPr lang="ja-JP" altLang="en-US" sz="1200" baseline="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　堺北②</a:t>
                      </a:r>
                      <a:endParaRPr lang="en-US" altLang="ja-JP" sz="120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売却に向けた手続きを進めている。</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年度中の売却に向け取り組む。</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364245394"/>
                  </a:ext>
                </a:extLst>
              </a:tr>
              <a:tr h="360000">
                <a:tc vMerge="1">
                  <a:txBody>
                    <a:bodyPr/>
                    <a:lstStyle/>
                    <a:p>
                      <a:endParaRPr kumimoji="1" lang="ja-JP" altLang="en-US"/>
                    </a:p>
                  </a:txBody>
                  <a:tcPr/>
                </a:tc>
                <a:tc>
                  <a:txBody>
                    <a:bodyPr/>
                    <a:lstStyle/>
                    <a:p>
                      <a:r>
                        <a:rPr lang="zh-TW" altLang="en-US" sz="120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元雇用促進住宅田中宿舎</a:t>
                      </a:r>
                      <a:endParaRPr lang="en-US" altLang="zh-TW" sz="120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売却に向けた手続きを進めている。</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年度中の売却に向け取り組む。</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3936535367"/>
                  </a:ext>
                </a:extLst>
              </a:tr>
              <a:tr h="36000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元泉大津公共職業安定所敷地</a:t>
                      </a:r>
                      <a:endParaRPr lang="en-US" altLang="ja-JP" sz="120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売却に向けた手続きを進めている。</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引き続き、売却に向けた手続きを進める。</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2054027731"/>
                  </a:ext>
                </a:extLst>
              </a:tr>
              <a:tr h="360000">
                <a:tc vMerge="1">
                  <a:txBody>
                    <a:bodyPr/>
                    <a:lstStyle/>
                    <a:p>
                      <a:endParaRPr kumimoji="1" lang="ja-JP" altLang="en-US"/>
                    </a:p>
                  </a:txBody>
                  <a:tcPr/>
                </a:tc>
                <a:tc>
                  <a:txBody>
                    <a:bodyPr/>
                    <a:lstStyle/>
                    <a:p>
                      <a:r>
                        <a:rPr lang="ja-JP" altLang="en-US" sz="120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元ひらおか山荘跡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売却に向けた手続きを進めている。</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引き続き、売却に向けた手続きを進める。</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3271095670"/>
                  </a:ext>
                </a:extLst>
              </a:tr>
              <a:tr h="36000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府警待機宿舎　住之江①</a:t>
                      </a:r>
                      <a:endParaRPr lang="en-US" altLang="ja-JP" sz="120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売却に向けた手続きを進めている。</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引き続き、売却に向けた手続きを進める。</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extLst>
                  <a:ext uri="{0D108BD9-81ED-4DB2-BD59-A6C34878D82A}">
                    <a16:rowId xmlns:a16="http://schemas.microsoft.com/office/drawing/2014/main" val="527959842"/>
                  </a:ext>
                </a:extLst>
              </a:tr>
              <a:tr h="36000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aseline="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rPr>
                        <a:t>府警待機宿舎　旭</a:t>
                      </a:r>
                      <a:endParaRPr lang="en-US" altLang="ja-JP" sz="1200" dirty="0">
                        <a:solidFill>
                          <a:schemeClr val="tx1"/>
                        </a:solidFill>
                        <a:effectLst/>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売却に向けた手続きを進めている。</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rPr>
                        <a:t>引き続き、売却に向けた手続きを進める。</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extLst>
                  <a:ext uri="{0D108BD9-81ED-4DB2-BD59-A6C34878D82A}">
                    <a16:rowId xmlns:a16="http://schemas.microsoft.com/office/drawing/2014/main" val="1404128019"/>
                  </a:ext>
                </a:extLst>
              </a:tr>
              <a:tr h="99575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株式売却</a:t>
                      </a:r>
                      <a:endParaRPr kumimoji="1" lang="ja-JP" altLang="en-US" sz="1200" b="0" strike="sngStrike"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endParaRPr>
                    </a:p>
                  </a:txBody>
                  <a:tcPr vert="eaVert"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株式会社大阪鶴見フラワーセンターの株式売却</a:t>
                      </a:r>
                      <a:endParaRPr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株式売却について、検討中。なお、売却時期については、今後必要となる大規模修繕等を踏まえ、企業価値を見極めた上で判断する。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株式売却について、引き続き検討する。ただし、売却時期については、今後必要となる大規模修繕等を踏まえ、企業価値を見極めた上で判断する。</a:t>
                      </a:r>
                      <a:endParaRPr kumimoji="1" lang="en-US" altLang="ja-JP" sz="1200" b="0" i="0" u="none" strike="sng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solidFill>
                      <a:schemeClr val="bg1"/>
                    </a:solidFill>
                  </a:tcPr>
                </a:tc>
                <a:extLst>
                  <a:ext uri="{0D108BD9-81ED-4DB2-BD59-A6C34878D82A}">
                    <a16:rowId xmlns:a16="http://schemas.microsoft.com/office/drawing/2014/main" val="58562604"/>
                  </a:ext>
                </a:extLst>
              </a:tr>
            </a:tbl>
          </a:graphicData>
        </a:graphic>
      </p:graphicFrame>
      <p:sp>
        <p:nvSpPr>
          <p:cNvPr id="10" name="テキスト ボックス 9"/>
          <p:cNvSpPr txBox="1"/>
          <p:nvPr/>
        </p:nvSpPr>
        <p:spPr>
          <a:xfrm>
            <a:off x="161510" y="570166"/>
            <a:ext cx="2944228" cy="338554"/>
          </a:xfrm>
          <a:prstGeom prst="rect">
            <a:avLst/>
          </a:prstGeom>
          <a:noFill/>
        </p:spPr>
        <p:txBody>
          <a:bodyPr wrap="square" rtlCol="0">
            <a:spAutoFit/>
          </a:bodyPr>
          <a:lstStyle/>
          <a:p>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府有財産の活用・売却など</a:t>
            </a:r>
          </a:p>
        </p:txBody>
      </p:sp>
      <p:sp>
        <p:nvSpPr>
          <p:cNvPr id="18" name="正方形/長方形 17"/>
          <p:cNvSpPr/>
          <p:nvPr/>
        </p:nvSpPr>
        <p:spPr>
          <a:xfrm>
            <a:off x="161510" y="174411"/>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歳入確保</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9" name="直線コネクタ 18"/>
          <p:cNvCxnSpPr/>
          <p:nvPr/>
        </p:nvCxnSpPr>
        <p:spPr>
          <a:xfrm>
            <a:off x="179512"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8" name="正方形/長方形 7"/>
          <p:cNvSpPr/>
          <p:nvPr/>
        </p:nvSpPr>
        <p:spPr>
          <a:xfrm>
            <a:off x="8416567" y="650709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52</a:t>
            </a:r>
            <a:endParaRPr lang="ja-JP" altLang="en-US" dirty="0">
              <a:solidFill>
                <a:prstClr val="black"/>
              </a:solidFill>
            </a:endParaRPr>
          </a:p>
        </p:txBody>
      </p:sp>
    </p:spTree>
    <p:extLst>
      <p:ext uri="{BB962C8B-B14F-4D97-AF65-F5344CB8AC3E}">
        <p14:creationId xmlns:p14="http://schemas.microsoft.com/office/powerpoint/2010/main" val="3466132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nvPr>
        </p:nvGraphicFramePr>
        <p:xfrm>
          <a:off x="179512" y="593685"/>
          <a:ext cx="8676000" cy="6026304"/>
        </p:xfrm>
        <a:graphic>
          <a:graphicData uri="http://schemas.openxmlformats.org/drawingml/2006/table">
            <a:tbl>
              <a:tblPr firstRow="1" bandRow="1">
                <a:tableStyleId>{5940675A-B579-460E-94D1-54222C63F5DA}</a:tableStyleId>
              </a:tblPr>
              <a:tblGrid>
                <a:gridCol w="1116000">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4"/>
                    </a:ext>
                  </a:extLst>
                </a:gridCol>
                <a:gridCol w="2700000">
                  <a:extLst>
                    <a:ext uri="{9D8B030D-6E8A-4147-A177-3AD203B41FA5}">
                      <a16:colId xmlns:a16="http://schemas.microsoft.com/office/drawing/2014/main" val="142398630"/>
                    </a:ext>
                  </a:extLst>
                </a:gridCol>
              </a:tblGrid>
              <a:tr h="44287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extLst>
                  <a:ext uri="{0D108BD9-81ED-4DB2-BD59-A6C34878D82A}">
                    <a16:rowId xmlns:a16="http://schemas.microsoft.com/office/drawing/2014/main" val="10000"/>
                  </a:ext>
                </a:extLst>
              </a:tr>
              <a:tr h="16330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市町村振興補助金</a:t>
                      </a:r>
                      <a:endParaRPr lang="en-US" altLang="ja-JP" sz="1200" b="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市町村が将来に向けて自律していくことを府として後押しするため、府内市町村の中核市移行や広域連携などの自律化に向けた体制整備及び行財政基盤を強化する取組みを支援する。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市町村の分権改革の取組みを支援する制度として運用し、新たな権限移譲及び広域連携体制の整備、並びに分権改革を支える行財政改革を進めた。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市町村における広域連携体制の整備、行財政基盤の強化等の取組みを後押しする制度としての役割を果たしているか、引き続き効果を検証していく。</a:t>
                      </a:r>
                      <a:endParaRPr kumimoji="1" lang="en-US" altLang="ja-JP" sz="1200" u="none"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marT="72000" marB="72000">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5992106"/>
                  </a:ext>
                </a:extLst>
              </a:tr>
              <a:tr h="15600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地域福祉・</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高齢者福祉交付金</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地域福祉、高齢者福祉の各分野を対象に、市町村が創意工夫を凝らし、地域の実情に沿った施策の立案、推進を行うことで、府民サービスの向上に資することを目的に交付する。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年度より新基準による配分を実施。従来は、基本的に事業費が大きいほど交付額が大きくなる仕組みであったが、令和元年度と令和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年度の事業の実績を比較し、その伸び率などをもとに交付金を配分した。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新基準による交付金の配分について効果検証を行い、より効果的な配分方法等を引き続き検討する。</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09849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新子育て支援交付金</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乳幼児医療費助成制度の再構築に伴い、市町村における医療費助成をはじめとした子育て支援施策の充実を支援するため、交付金を交付する。 </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市町村において交付金を活用している全事業の実績を包括的に確認し、効果検証が行えるよう、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err="1">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つの</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配分枠に関する申請等の手続きを一本化する運用について検討した。</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市町村において事業の実績を一括して確認し、効果検証が行えるよう、令和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年度から</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つの配分枠に関する申請等の手続きを一本化する。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また、効果検証を踏まえ、より効果的な運用について、引き続き検討する。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16148484"/>
                  </a:ext>
                </a:extLst>
              </a:tr>
            </a:tbl>
          </a:graphicData>
        </a:graphic>
      </p:graphicFrame>
      <p:cxnSp>
        <p:nvCxnSpPr>
          <p:cNvPr id="10" name="直線コネクタ 9"/>
          <p:cNvCxnSpPr/>
          <p:nvPr/>
        </p:nvCxnSpPr>
        <p:spPr>
          <a:xfrm>
            <a:off x="161510"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大かっこ 2">
            <a:extLst>
              <a:ext uri="{FF2B5EF4-FFF2-40B4-BE49-F238E27FC236}">
                <a16:creationId xmlns:a16="http://schemas.microsoft.com/office/drawing/2014/main" id="{F8269C35-84A7-4D71-ABD1-DB4DE7BAF55A}"/>
              </a:ext>
            </a:extLst>
          </p:cNvPr>
          <p:cNvSpPr/>
          <p:nvPr/>
        </p:nvSpPr>
        <p:spPr>
          <a:xfrm>
            <a:off x="3581890" y="2078850"/>
            <a:ext cx="2475275" cy="1232732"/>
          </a:xfrm>
          <a:prstGeom prst="bracketPair">
            <a:avLst>
              <a:gd name="adj" fmla="val 5103"/>
            </a:avLst>
          </a:prstGeom>
          <a:ln w="12700"/>
        </p:spPr>
        <p:style>
          <a:lnRef idx="1">
            <a:schemeClr val="dk1"/>
          </a:lnRef>
          <a:fillRef idx="0">
            <a:schemeClr val="dk1"/>
          </a:fillRef>
          <a:effectRef idx="0">
            <a:schemeClr val="dk1"/>
          </a:effectRef>
          <a:fontRef idx="minor">
            <a:schemeClr val="tx1"/>
          </a:fontRef>
        </p:style>
        <p:txBody>
          <a:bodyPr lIns="72000" tIns="36000" rIns="0" bIns="36000" rtlCol="0" anchor="ctr"/>
          <a:lstStyle/>
          <a:p>
            <a:pPr>
              <a:defRPr/>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実施事業</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p>
          <a:p>
            <a:pPr>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・市町村への権限移譲の推進</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・広域連携体制の整備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（消防事務の委託　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・行財政改革の推進</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（情報システムのクラウド化　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等</a:t>
            </a:r>
          </a:p>
        </p:txBody>
      </p:sp>
      <p:sp>
        <p:nvSpPr>
          <p:cNvPr id="7" name="正方形/長方形 6"/>
          <p:cNvSpPr/>
          <p:nvPr/>
        </p:nvSpPr>
        <p:spPr>
          <a:xfrm>
            <a:off x="8416567" y="651597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53</a:t>
            </a:r>
            <a:endParaRPr lang="ja-JP" altLang="en-US" dirty="0">
              <a:solidFill>
                <a:prstClr val="black"/>
              </a:solidFill>
            </a:endParaRPr>
          </a:p>
        </p:txBody>
      </p:sp>
    </p:spTree>
    <p:extLst>
      <p:ext uri="{BB962C8B-B14F-4D97-AF65-F5344CB8AC3E}">
        <p14:creationId xmlns:p14="http://schemas.microsoft.com/office/powerpoint/2010/main" val="4110650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nvPr>
        </p:nvGraphicFramePr>
        <p:xfrm>
          <a:off x="179512" y="690934"/>
          <a:ext cx="8676000" cy="4763291"/>
        </p:xfrm>
        <a:graphic>
          <a:graphicData uri="http://schemas.openxmlformats.org/drawingml/2006/table">
            <a:tbl>
              <a:tblPr firstRow="1" bandRow="1">
                <a:tableStyleId>{5940675A-B579-460E-94D1-54222C63F5DA}</a:tableStyleId>
              </a:tblPr>
              <a:tblGrid>
                <a:gridCol w="1116000">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4"/>
                    </a:ext>
                  </a:extLst>
                </a:gridCol>
                <a:gridCol w="2700000">
                  <a:extLst>
                    <a:ext uri="{9D8B030D-6E8A-4147-A177-3AD203B41FA5}">
                      <a16:colId xmlns:a16="http://schemas.microsoft.com/office/drawing/2014/main" val="1786328602"/>
                    </a:ext>
                  </a:extLst>
                </a:gridCol>
              </a:tblGrid>
              <a:tr h="45181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0070C0"/>
                    </a:solidFill>
                  </a:tcPr>
                </a:tc>
                <a:extLst>
                  <a:ext uri="{0D108BD9-81ED-4DB2-BD59-A6C34878D82A}">
                    <a16:rowId xmlns:a16="http://schemas.microsoft.com/office/drawing/2014/main" val="10000"/>
                  </a:ext>
                </a:extLst>
              </a:tr>
              <a:tr h="177267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重度障がい者在宅生活応援制度事業費</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err="1">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障がい</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者の自立と社会参加に向け、重度障がい者と介護する方々への在宅生活の推進とさらなる応援を目的として、重度障がい者と同居している介護者へ給付金を支給する。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受給者アンケートや市町村へのヒアリングをもとに、重症心身障がい児者の生活状況、給付金の役割と効果を検証し、制度のあり方について検討した。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その結果、現行制度を維持しつつ、事業効果や受給者のニーズについては、引き続き検証することとした。</a:t>
                      </a: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年度を目途に、事業効果や受給者のニーズの変化等について、検証していく。</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10001"/>
                  </a:ext>
                </a:extLst>
              </a:tr>
              <a:tr h="253880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労働相談等事業</a:t>
                      </a:r>
                      <a:r>
                        <a:rPr kumimoji="1" lang="zh-TW"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費</a:t>
                      </a:r>
                      <a:endParaRPr kumimoji="1" lang="en-US" altLang="zh-TW"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ja-JP" sz="1200" kern="1200" dirty="0">
                          <a:solidFill>
                            <a:schemeClr val="tx1"/>
                          </a:solidFill>
                          <a:effectLst/>
                          <a:latin typeface="メイリオ" panose="020B0604030504040204" pitchFamily="50" charset="-128"/>
                          <a:ea typeface="メイリオ" panose="020B0604030504040204" pitchFamily="50" charset="-128"/>
                          <a:cs typeface="+mn-cs"/>
                        </a:rPr>
                        <a:t>労働行政の効率的・効果的な推進、</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また、府民のセーフティネットとして使用者及び労働者からの労働に関する相談を受けるとともに、府内の労働組合に関する調査等を行い、労働問題をめぐるトラブルや労使紛争の未然防止、早期解決の促進を図り、労使関係の安定と働きやすい職場環境づくりを推進す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市町村に対し、相談事業の担当者研修を実施するなど、労働施策の主体的な取組みを促した。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また、研修の効果検証の手法について、次年度以降の研修内容の改善に結びつくよう見直しを行い、より効果的に市町村の主体的な取組みを促せるようにした。</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solidFill>
                      <a:schemeClr val="bg1"/>
                    </a:solidFill>
                  </a:tcPr>
                </a:tc>
                <a:extLst>
                  <a:ext uri="{0D108BD9-81ED-4DB2-BD59-A6C34878D82A}">
                    <a16:rowId xmlns:a16="http://schemas.microsoft.com/office/drawing/2014/main" val="3731204551"/>
                  </a:ext>
                </a:extLst>
              </a:tr>
            </a:tbl>
          </a:graphicData>
        </a:graphic>
      </p:graphicFrame>
      <p:sp>
        <p:nvSpPr>
          <p:cNvPr id="8" name="正方形/長方形 7"/>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0" name="直線コネクタ 9"/>
          <p:cNvCxnSpPr/>
          <p:nvPr/>
        </p:nvCxnSpPr>
        <p:spPr>
          <a:xfrm>
            <a:off x="179512" y="494383"/>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16567" y="650709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54</a:t>
            </a:r>
            <a:endParaRPr lang="ja-JP" altLang="en-US" dirty="0">
              <a:solidFill>
                <a:prstClr val="black"/>
              </a:solidFill>
            </a:endParaRPr>
          </a:p>
        </p:txBody>
      </p:sp>
    </p:spTree>
    <p:extLst>
      <p:ext uri="{BB962C8B-B14F-4D97-AF65-F5344CB8AC3E}">
        <p14:creationId xmlns:p14="http://schemas.microsoft.com/office/powerpoint/2010/main" val="1758830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502287062"/>
              </p:ext>
            </p:extLst>
          </p:nvPr>
        </p:nvGraphicFramePr>
        <p:xfrm>
          <a:off x="179513" y="578794"/>
          <a:ext cx="8674601" cy="5615695"/>
        </p:xfrm>
        <a:graphic>
          <a:graphicData uri="http://schemas.openxmlformats.org/drawingml/2006/table">
            <a:tbl>
              <a:tblPr firstRow="1" bandRow="1">
                <a:tableStyleId>{5940675A-B579-460E-94D1-54222C63F5DA}</a:tableStyleId>
              </a:tblPr>
              <a:tblGrid>
                <a:gridCol w="1114601">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4"/>
                    </a:ext>
                  </a:extLst>
                </a:gridCol>
                <a:gridCol w="2700000">
                  <a:extLst>
                    <a:ext uri="{9D8B030D-6E8A-4147-A177-3AD203B41FA5}">
                      <a16:colId xmlns:a16="http://schemas.microsoft.com/office/drawing/2014/main" val="1346563556"/>
                    </a:ext>
                  </a:extLst>
                </a:gridCol>
              </a:tblGrid>
              <a:tr h="49505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04522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zh-TW"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高等職業技術専門校運営費</a:t>
                      </a:r>
                      <a:endParaRPr lang="en-US" altLang="zh-TW"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新規学校卒業者及び中高年齢者等に対し基礎的な技能訓練を実施し、就職の促進を図り、産業界の要求する技能労働者の養成を図る。また、職業訓練指導員の技術指導、生活・職業指導の両面での資質向上を図るため、計画的・効率的な指導員研修を実施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第</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10</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次大阪府職業能力開発計画（</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H29</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年度～</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R3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年度）に基づき、高等職業技術専門校の機能の充実強化を図るため、各訓練科目の就職率を成果指標として事業効果の検証を行った。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また、企業ニーズや商工会・商工会議所・大阪労働局等の意見を踏まえ、</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3D</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マシンクラフト科や、機械加工・営業科を開設するなど、地域の産業人材育成拠点としての機能強化を図った。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第</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11</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次大阪府職業能力開発計画（</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R4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年度～</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R8</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年度）に基づき、高等職業技術専門校の機能の充実強化を図るため、事業効果の検証を行う。</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また、訓練科目の見直しについては、</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3D</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マシンクラフト科とモールドクラフト科を再編統合し、新たに</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3D</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モデルクラフト科を開設する。</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17849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大阪府ものづくり支援拠点（</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MOBIO</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）推進事業費</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大阪府内のものづくり中小企業の技術革新や活性化のため、イノベーションの創出、産学官ネットワークの構築、受発注の推進、人材育成などものづくり総合支援拠点であるものづくりビジネスセンター大阪（</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MOB</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IO</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）の運営を行う。</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大阪産業局のノウハウや専門性を活用すべき事業については、令和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年度当初から大阪産業局に移管し、事業に必要な財源を中小企業支援交付金として交付した。</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また、大阪産業局が事業を効果的・効率的に実施できるよう、府と大阪産業局が行う</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MOBIO</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会議において、協議・調整を図り連携を強化した。</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さらに、外部有識者の助言等を踏まえた事業評価を行うなど、成果に着目したモニタリングにより、事業の改善・最適化を図った。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solidFill>
                      <a:schemeClr val="bg1"/>
                    </a:solidFill>
                  </a:tcPr>
                </a:tc>
                <a:extLst>
                  <a:ext uri="{0D108BD9-81ED-4DB2-BD59-A6C34878D82A}">
                    <a16:rowId xmlns:a16="http://schemas.microsoft.com/office/drawing/2014/main" val="1360279573"/>
                  </a:ext>
                </a:extLst>
              </a:tr>
            </a:tbl>
          </a:graphicData>
        </a:graphic>
      </p:graphicFrame>
      <p:sp>
        <p:nvSpPr>
          <p:cNvPr id="15" name="正方形/長方形 14"/>
          <p:cNvSpPr/>
          <p:nvPr/>
        </p:nvSpPr>
        <p:spPr>
          <a:xfrm>
            <a:off x="161510" y="134343"/>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7" name="直線コネクタ 16"/>
          <p:cNvCxnSpPr/>
          <p:nvPr/>
        </p:nvCxnSpPr>
        <p:spPr>
          <a:xfrm>
            <a:off x="179512" y="494383"/>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16567" y="650709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55</a:t>
            </a:r>
            <a:endParaRPr lang="ja-JP" altLang="en-US" dirty="0">
              <a:solidFill>
                <a:prstClr val="black"/>
              </a:solidFill>
            </a:endParaRPr>
          </a:p>
        </p:txBody>
      </p:sp>
    </p:spTree>
    <p:extLst>
      <p:ext uri="{BB962C8B-B14F-4D97-AF65-F5344CB8AC3E}">
        <p14:creationId xmlns:p14="http://schemas.microsoft.com/office/powerpoint/2010/main" val="2377354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nvPr>
        </p:nvGraphicFramePr>
        <p:xfrm>
          <a:off x="250754" y="632852"/>
          <a:ext cx="8676000" cy="4854263"/>
        </p:xfrm>
        <a:graphic>
          <a:graphicData uri="http://schemas.openxmlformats.org/drawingml/2006/table">
            <a:tbl>
              <a:tblPr firstRow="1" bandRow="1">
                <a:tableStyleId>{5940675A-B579-460E-94D1-54222C63F5DA}</a:tableStyleId>
              </a:tblPr>
              <a:tblGrid>
                <a:gridCol w="1116000">
                  <a:extLst>
                    <a:ext uri="{9D8B030D-6E8A-4147-A177-3AD203B41FA5}">
                      <a16:colId xmlns:a16="http://schemas.microsoft.com/office/drawing/2014/main" val="20000"/>
                    </a:ext>
                  </a:extLst>
                </a:gridCol>
                <a:gridCol w="2160000">
                  <a:extLst>
                    <a:ext uri="{9D8B030D-6E8A-4147-A177-3AD203B41FA5}">
                      <a16:colId xmlns:a16="http://schemas.microsoft.com/office/drawing/2014/main" val="20001"/>
                    </a:ext>
                  </a:extLst>
                </a:gridCol>
                <a:gridCol w="2700000">
                  <a:extLst>
                    <a:ext uri="{9D8B030D-6E8A-4147-A177-3AD203B41FA5}">
                      <a16:colId xmlns:a16="http://schemas.microsoft.com/office/drawing/2014/main" val="20004"/>
                    </a:ext>
                  </a:extLst>
                </a:gridCol>
                <a:gridCol w="2700000">
                  <a:extLst>
                    <a:ext uri="{9D8B030D-6E8A-4147-A177-3AD203B41FA5}">
                      <a16:colId xmlns:a16="http://schemas.microsoft.com/office/drawing/2014/main" val="1773882730"/>
                    </a:ext>
                  </a:extLst>
                </a:gridCol>
              </a:tblGrid>
              <a:tr h="41080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事業名</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事業概要</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年度の取組み状況</a:t>
                      </a:r>
                      <a:endParaRPr kumimoji="1" lang="en-US" altLang="ja-JP" sz="105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年度の取組み</a:t>
                      </a:r>
                      <a:endParaRPr kumimoji="1" lang="en-US" altLang="ja-JP" sz="12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3403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中小企業向け融資資金貸付金</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様々に頑張っている府内中小企業者に対して、事業に必要な資金を融資することにより、中小企業者の健全な事業の振興及び発展を図る。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年度の総融資枠は</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5,820</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中小企業者をより支援するため、新型コロナウイルス感染症関連融資制度に、新たなメニュー（伴走支援型資金）を追加した。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年度の総融資枠等については、</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融資実績及び今後の見通しを踏まえ設定した。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年度の総融資枠は</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5,037</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億円。</a:t>
                      </a:r>
                      <a:endParaRPr kumimoji="1" lang="en-US" altLang="ja-JP" sz="1200" b="0" i="0" u="none" strike="sng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新型コロナウイルス感染症関連融資制度を引き続き実施する。</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なお、年度途中の国の制度改正に伴う融資メニューの創設等により、後年度の財政負担の増加が見込まれる場合は、適宜、損補割合や融資条件の見直しを行う。</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融資枠については、実績等を検証し、令和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年度当初予算要求時に議論する。</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66518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狭山池博物館運営事業費</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狭山池の「平成の大改修」に伴う埋蔵文化財調査で発掘された土木遺産を保存、展示し、後世にわかりやすく親しみやすく紹介し、府民の文化的向上を図る。 </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ESCO</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事業のサービスを継続するとともに、狭山池博物館運営審議会からの「効果的・効率的な運営についての中間答申（</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H31.1</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）」に基づき、他機関と連携した新たな事業を実施した。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また、自主財源の確保を目的とした使用料等の見直し検討及び駐車場活用に向けて関係機関との協議を行った。</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ESCO</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事業のサービスを継続するとともに、狭山池博物館運営審議会からの「効果的・効率的な運営についての最終答申（</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R3.12</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）」に基づき、</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自主財源の確保を目的とした使用料等の見直しの具体化を行う。</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また、令和</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年度に実施した関係機関協議を踏まえ、駐車場の運営方針の検討を進める。</a:t>
                      </a:r>
                      <a:endPar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15" name="正方形/長方形 14"/>
          <p:cNvSpPr/>
          <p:nvPr/>
        </p:nvSpPr>
        <p:spPr>
          <a:xfrm>
            <a:off x="161510" y="179348"/>
            <a:ext cx="8136904" cy="369332"/>
          </a:xfrm>
          <a:prstGeom prst="rect">
            <a:avLst/>
          </a:prstGeom>
        </p:spPr>
        <p:txBody>
          <a:bodyPr wrap="square">
            <a:spAutoFit/>
          </a:bodyPr>
          <a:lstStyle/>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歳出改革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7" name="直線コネクタ 16"/>
          <p:cNvCxnSpPr/>
          <p:nvPr/>
        </p:nvCxnSpPr>
        <p:spPr>
          <a:xfrm>
            <a:off x="179512" y="5393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8416567" y="650709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56</a:t>
            </a:r>
            <a:endParaRPr lang="ja-JP" altLang="en-US" dirty="0">
              <a:solidFill>
                <a:prstClr val="black"/>
              </a:solidFill>
            </a:endParaRPr>
          </a:p>
        </p:txBody>
      </p:sp>
    </p:spTree>
    <p:extLst>
      <p:ext uri="{BB962C8B-B14F-4D97-AF65-F5344CB8AC3E}">
        <p14:creationId xmlns:p14="http://schemas.microsoft.com/office/powerpoint/2010/main" val="8742048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40000"/>
            <a:lumOff val="60000"/>
          </a:schemeClr>
        </a:solidFill>
        <a:ln w="9525">
          <a:solidFill>
            <a:schemeClr val="accent1"/>
          </a:solidFill>
        </a:ln>
      </a:spPr>
      <a:bodyPr lIns="36000" rIns="36000" rtlCol="0" anchor="t"/>
      <a:lstStyle>
        <a:defPPr algn="ctr">
          <a:defRPr kumimoji="1" sz="500" b="1" dirty="0" smtClean="0">
            <a:solidFill>
              <a:schemeClr val="tx1"/>
            </a:solidFill>
            <a:latin typeface="ＭＳ ゴシック" panose="020B0609070205080204" pitchFamily="49" charset="-128"/>
            <a:ea typeface="ＭＳ ゴシック" panose="020B0609070205080204" pitchFamily="49" charset="-128"/>
          </a:defRPr>
        </a:defPPr>
      </a:lstStyle>
      <a:style>
        <a:lnRef idx="2">
          <a:schemeClr val="accent1">
            <a:shade val="50000"/>
          </a:schemeClr>
        </a:lnRef>
        <a:fillRef idx="1">
          <a:schemeClr val="accent1"/>
        </a:fillRef>
        <a:effectRef idx="0">
          <a:schemeClr val="accent1"/>
        </a:effectRef>
        <a:fontRef idx="minor">
          <a:schemeClr val="lt1"/>
        </a:fontRef>
      </a:style>
    </a:spDef>
    <a:txDef>
      <a:spPr>
        <a:solidFill>
          <a:schemeClr val="accent1">
            <a:lumMod val="40000"/>
            <a:lumOff val="60000"/>
          </a:schemeClr>
        </a:solidFill>
        <a:ln>
          <a:noFill/>
        </a:ln>
      </a:spPr>
      <a:bodyPr wrap="square" rtlCol="0">
        <a:noAutofit/>
      </a:bodyPr>
      <a:lstStyle>
        <a:defPPr>
          <a:defRPr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1"/>
        </a:lnRef>
        <a:fillRef idx="1">
          <a:schemeClr val="lt1"/>
        </a:fillRef>
        <a:effectRef idx="0">
          <a:schemeClr val="accent1"/>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5BBD448640CB147A5528A90D7A752E6" ma:contentTypeVersion="0" ma:contentTypeDescription="新しいドキュメントを作成します。" ma:contentTypeScope="" ma:versionID="870bfd10208a075ddad328603fb1e3f2">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5B568595-2E1A-481F-9D26-4F8C6BF77D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FD13421D-47B8-4EE1-AFD8-43F894A84F80}">
  <ds:schemaRefs>
    <ds:schemaRef ds:uri="http://schemas.microsoft.com/sharepoint/v3/contenttype/forms"/>
  </ds:schemaRefs>
</ds:datastoreItem>
</file>

<file path=customXml/itemProps3.xml><?xml version="1.0" encoding="utf-8"?>
<ds:datastoreItem xmlns:ds="http://schemas.openxmlformats.org/officeDocument/2006/customXml" ds:itemID="{B532240C-9678-49BC-876E-9028F5F0CBF7}">
  <ds:schemaRefs>
    <ds:schemaRef ds:uri="http://schemas.microsoft.com/office/infopath/2007/PartnerControls"/>
    <ds:schemaRef ds:uri="http://purl.org/dc/elements/1.1/"/>
    <ds:schemaRef ds:uri="http://purl.org/dc/dcmitype/"/>
    <ds:schemaRef ds:uri="http://www.w3.org/XML/1998/namespace"/>
    <ds:schemaRef ds:uri="http://schemas.microsoft.com/office/2006/documentManagement/types"/>
    <ds:schemaRef ds:uri="http://purl.org/dc/terms/"/>
    <ds:schemaRef ds:uri="http://schemas.microsoft.com/office/2006/metadata/properti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Ion</Template>
  <TotalTime>49127</TotalTime>
  <Words>9847</Words>
  <Application>Microsoft Office PowerPoint</Application>
  <PresentationFormat>画面に合わせる (4:3)</PresentationFormat>
  <Paragraphs>751</Paragraphs>
  <Slides>30</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30</vt:i4>
      </vt:variant>
    </vt:vector>
  </HeadingPairs>
  <TitlesOfParts>
    <vt:vector size="37" baseType="lpstr">
      <vt:lpstr>Meiryo UI</vt:lpstr>
      <vt:lpstr>ＭＳ Ｐゴシック</vt:lpstr>
      <vt:lpstr>メイリオ</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上田　有紀</cp:lastModifiedBy>
  <cp:revision>5786</cp:revision>
  <cp:lastPrinted>2022-02-10T07:37:52Z</cp:lastPrinted>
  <dcterms:created xsi:type="dcterms:W3CDTF">2014-06-17T12:02:58Z</dcterms:created>
  <dcterms:modified xsi:type="dcterms:W3CDTF">2022-02-15T04:58:51Z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0x01010085BBD448640CB147A5528A90D7A752E6</vt:lpwstr>
  </property>
</Properties>
</file>