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Lst>
  <p:notesMasterIdLst>
    <p:notesMasterId r:id="rId28"/>
  </p:notesMasterIdLst>
  <p:handoutMasterIdLst>
    <p:handoutMasterId r:id="rId29"/>
  </p:handoutMasterIdLst>
  <p:sldIdLst>
    <p:sldId id="2334" r:id="rId5"/>
    <p:sldId id="2335" r:id="rId6"/>
    <p:sldId id="2336" r:id="rId7"/>
    <p:sldId id="2337" r:id="rId8"/>
    <p:sldId id="2338" r:id="rId9"/>
    <p:sldId id="2339" r:id="rId10"/>
    <p:sldId id="2340" r:id="rId11"/>
    <p:sldId id="2341" r:id="rId12"/>
    <p:sldId id="2342" r:id="rId13"/>
    <p:sldId id="2343" r:id="rId14"/>
    <p:sldId id="2344" r:id="rId15"/>
    <p:sldId id="2345" r:id="rId16"/>
    <p:sldId id="2346" r:id="rId17"/>
    <p:sldId id="2347" r:id="rId18"/>
    <p:sldId id="2348" r:id="rId19"/>
    <p:sldId id="2349" r:id="rId20"/>
    <p:sldId id="2350" r:id="rId21"/>
    <p:sldId id="2351" r:id="rId22"/>
    <p:sldId id="2352" r:id="rId23"/>
    <p:sldId id="2353" r:id="rId24"/>
    <p:sldId id="2354" r:id="rId25"/>
    <p:sldId id="2355" r:id="rId26"/>
    <p:sldId id="2356" r:id="rId2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川根　みゆき" initials="川根　みゆき" lastIdx="1" clrIdx="0">
    <p:extLst>
      <p:ext uri="{19B8F6BF-5375-455C-9EA6-DF929625EA0E}">
        <p15:presenceInfo xmlns:p15="http://schemas.microsoft.com/office/powerpoint/2012/main" userId="S-1-5-21-161959346-1900351369-444732941-195774" providerId="AD"/>
      </p:ext>
    </p:extLst>
  </p:cmAuthor>
  <p:cmAuthor id="2" name="岡崎　誠" initials="岡崎　誠" lastIdx="12" clrIdx="1">
    <p:extLst>
      <p:ext uri="{19B8F6BF-5375-455C-9EA6-DF929625EA0E}">
        <p15:presenceInfo xmlns:p15="http://schemas.microsoft.com/office/powerpoint/2012/main" userId="S-1-5-21-161959346-1900351369-444732941-67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F37"/>
    <a:srgbClr val="006664"/>
    <a:srgbClr val="25714B"/>
    <a:srgbClr val="2C8458"/>
    <a:srgbClr val="339966"/>
    <a:srgbClr val="006666"/>
    <a:srgbClr val="008080"/>
    <a:srgbClr val="FFFFFF"/>
    <a:srgbClr val="006600"/>
    <a:srgbClr val="C1E4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574" autoAdjust="0"/>
    <p:restoredTop sz="98057" autoAdjust="0"/>
  </p:normalViewPr>
  <p:slideViewPr>
    <p:cSldViewPr>
      <p:cViewPr varScale="1">
        <p:scale>
          <a:sx n="74" d="100"/>
          <a:sy n="74" d="100"/>
        </p:scale>
        <p:origin x="978" y="54"/>
      </p:cViewPr>
      <p:guideLst>
        <p:guide orient="horz" pos="2160"/>
        <p:guide pos="2880"/>
      </p:guideLst>
    </p:cSldViewPr>
  </p:slideViewPr>
  <p:outlineViewPr>
    <p:cViewPr>
      <p:scale>
        <a:sx n="33" d="100"/>
        <a:sy n="33" d="100"/>
      </p:scale>
      <p:origin x="0" y="1422"/>
    </p:cViewPr>
  </p:outlineViewPr>
  <p:notesTextViewPr>
    <p:cViewPr>
      <p:scale>
        <a:sx n="1" d="1"/>
        <a:sy n="1" d="1"/>
      </p:scale>
      <p:origin x="0" y="0"/>
    </p:cViewPr>
  </p:notesText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0993B6-E655-467E-AA99-C217B3782C32}"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kumimoji="1" lang="ja-JP" altLang="en-US"/>
        </a:p>
      </dgm:t>
    </dgm:pt>
    <dgm:pt modelId="{ED2436C9-BC5D-40C1-82E8-964E742281ED}">
      <dgm:prSet phldrT="[テキスト]" custT="1"/>
      <dgm:spPr>
        <a:solidFill>
          <a:srgbClr val="92D050"/>
        </a:solidFill>
      </dgm:spPr>
      <dgm:t>
        <a:bodyPr/>
        <a:lstStyle/>
        <a:p>
          <a:r>
            <a:rPr kumimoji="1" lang="ja-JP" altLang="en-US" sz="900" dirty="0">
              <a:latin typeface="Meiryo UI" panose="020B0604030504040204" pitchFamily="50" charset="-128"/>
              <a:ea typeface="Meiryo UI" panose="020B0604030504040204" pitchFamily="50" charset="-128"/>
            </a:rPr>
            <a:t>三方良し</a:t>
          </a:r>
        </a:p>
      </dgm:t>
    </dgm:pt>
    <dgm:pt modelId="{9AD202FE-B58E-4FC4-9BD7-5B20CC657428}" type="parTrans" cxnId="{B5D16D28-A86A-4AB8-8C7B-C50FED2BEA21}">
      <dgm:prSet/>
      <dgm:spPr/>
      <dgm:t>
        <a:bodyPr/>
        <a:lstStyle/>
        <a:p>
          <a:endParaRPr kumimoji="1" lang="ja-JP" altLang="en-US"/>
        </a:p>
      </dgm:t>
    </dgm:pt>
    <dgm:pt modelId="{68A7D5F2-185A-4A5D-90CE-2989F5B6B0B6}" type="sibTrans" cxnId="{B5D16D28-A86A-4AB8-8C7B-C50FED2BEA21}">
      <dgm:prSet/>
      <dgm:spPr/>
      <dgm:t>
        <a:bodyPr/>
        <a:lstStyle/>
        <a:p>
          <a:endParaRPr kumimoji="1" lang="ja-JP" altLang="en-US"/>
        </a:p>
      </dgm:t>
    </dgm:pt>
    <dgm:pt modelId="{ACAD1E5C-AE43-4232-91B2-1DBA430511E7}">
      <dgm:prSet phldrT="[テキスト]" custT="1"/>
      <dgm:spPr/>
      <dgm:t>
        <a:bodyPr/>
        <a:lstStyle/>
        <a:p>
          <a:r>
            <a:rPr kumimoji="1" lang="ja-JP" altLang="en-US" sz="800" dirty="0">
              <a:latin typeface="Meiryo UI" panose="020B0604030504040204" pitchFamily="50" charset="-128"/>
              <a:ea typeface="Meiryo UI" panose="020B0604030504040204" pitchFamily="50" charset="-128"/>
            </a:rPr>
            <a:t>府民</a:t>
          </a:r>
        </a:p>
      </dgm:t>
    </dgm:pt>
    <dgm:pt modelId="{7B95923F-CF55-49CB-8597-B897BB6750A5}" type="parTrans" cxnId="{944E6F54-2B4C-4EE2-8643-4C88AE01A1B3}">
      <dgm:prSet/>
      <dgm:spPr/>
      <dgm:t>
        <a:bodyPr/>
        <a:lstStyle/>
        <a:p>
          <a:endParaRPr kumimoji="1" lang="ja-JP" altLang="en-US"/>
        </a:p>
      </dgm:t>
    </dgm:pt>
    <dgm:pt modelId="{DF2DB115-C94B-4E51-B1E6-047F56796BC4}" type="sibTrans" cxnId="{944E6F54-2B4C-4EE2-8643-4C88AE01A1B3}">
      <dgm:prSet/>
      <dgm:spPr/>
      <dgm:t>
        <a:bodyPr/>
        <a:lstStyle/>
        <a:p>
          <a:endParaRPr kumimoji="1" lang="ja-JP" altLang="en-US"/>
        </a:p>
      </dgm:t>
    </dgm:pt>
    <dgm:pt modelId="{0EA694E9-AB06-4F6D-AFC4-9E641FD49347}">
      <dgm:prSet phldrT="[テキスト]" custT="1"/>
      <dgm:spPr/>
      <dgm:t>
        <a:bodyPr/>
        <a:lstStyle/>
        <a:p>
          <a:r>
            <a:rPr kumimoji="1" lang="ja-JP" altLang="en-US" sz="800" dirty="0"/>
            <a:t>行政</a:t>
          </a:r>
        </a:p>
      </dgm:t>
    </dgm:pt>
    <dgm:pt modelId="{3B777701-3C7C-4B3C-8892-6B732A94DCE6}" type="parTrans" cxnId="{B659CE4B-02D6-41C1-806F-7BF06D59FEAF}">
      <dgm:prSet/>
      <dgm:spPr/>
      <dgm:t>
        <a:bodyPr/>
        <a:lstStyle/>
        <a:p>
          <a:endParaRPr kumimoji="1" lang="ja-JP" altLang="en-US"/>
        </a:p>
      </dgm:t>
    </dgm:pt>
    <dgm:pt modelId="{5721272B-431C-41B1-948B-7714A254503C}" type="sibTrans" cxnId="{B659CE4B-02D6-41C1-806F-7BF06D59FEAF}">
      <dgm:prSet/>
      <dgm:spPr/>
      <dgm:t>
        <a:bodyPr/>
        <a:lstStyle/>
        <a:p>
          <a:endParaRPr kumimoji="1" lang="ja-JP" altLang="en-US"/>
        </a:p>
      </dgm:t>
    </dgm:pt>
    <dgm:pt modelId="{BD82FE48-0FCD-4D86-BF24-48973C7D98EF}">
      <dgm:prSet phldrT="[テキスト]" custT="1"/>
      <dgm:spPr/>
      <dgm:t>
        <a:bodyPr/>
        <a:lstStyle/>
        <a:p>
          <a:r>
            <a:rPr kumimoji="1" lang="ja-JP" altLang="en-US" sz="800" dirty="0"/>
            <a:t>企業</a:t>
          </a:r>
        </a:p>
      </dgm:t>
    </dgm:pt>
    <dgm:pt modelId="{744FA299-8B25-4DCA-8C74-C67D24A7E618}" type="parTrans" cxnId="{9BD8BB13-696B-4321-A6E9-10002097C5E9}">
      <dgm:prSet/>
      <dgm:spPr/>
      <dgm:t>
        <a:bodyPr/>
        <a:lstStyle/>
        <a:p>
          <a:endParaRPr kumimoji="1" lang="ja-JP" altLang="en-US"/>
        </a:p>
      </dgm:t>
    </dgm:pt>
    <dgm:pt modelId="{E742F2E6-4583-4386-86A7-7CE123295FC9}" type="sibTrans" cxnId="{9BD8BB13-696B-4321-A6E9-10002097C5E9}">
      <dgm:prSet/>
      <dgm:spPr/>
      <dgm:t>
        <a:bodyPr/>
        <a:lstStyle/>
        <a:p>
          <a:endParaRPr kumimoji="1" lang="ja-JP" altLang="en-US"/>
        </a:p>
      </dgm:t>
    </dgm:pt>
    <dgm:pt modelId="{BF8E60CF-71A0-4AEA-87EB-849645503A2E}" type="pres">
      <dgm:prSet presAssocID="{850993B6-E655-467E-AA99-C217B3782C32}" presName="Name0" presStyleCnt="0">
        <dgm:presLayoutVars>
          <dgm:chMax val="1"/>
          <dgm:dir/>
          <dgm:animLvl val="ctr"/>
          <dgm:resizeHandles val="exact"/>
        </dgm:presLayoutVars>
      </dgm:prSet>
      <dgm:spPr/>
      <dgm:t>
        <a:bodyPr/>
        <a:lstStyle/>
        <a:p>
          <a:endParaRPr kumimoji="1" lang="ja-JP" altLang="en-US"/>
        </a:p>
      </dgm:t>
    </dgm:pt>
    <dgm:pt modelId="{339EA861-B21A-43CE-A6DE-B1DC2E5EDD25}" type="pres">
      <dgm:prSet presAssocID="{ED2436C9-BC5D-40C1-82E8-964E742281ED}" presName="centerShape" presStyleLbl="node0" presStyleIdx="0" presStyleCnt="1" custScaleX="205349" custScaleY="82643" custLinFactNeighborX="1151" custLinFactNeighborY="-7017"/>
      <dgm:spPr/>
      <dgm:t>
        <a:bodyPr/>
        <a:lstStyle/>
        <a:p>
          <a:endParaRPr kumimoji="1" lang="ja-JP" altLang="en-US"/>
        </a:p>
      </dgm:t>
    </dgm:pt>
    <dgm:pt modelId="{1B83A55F-7BBD-4625-81AC-27E9FA9976CC}" type="pres">
      <dgm:prSet presAssocID="{ACAD1E5C-AE43-4232-91B2-1DBA430511E7}" presName="node" presStyleLbl="node1" presStyleIdx="0" presStyleCnt="3" custScaleX="142450" custScaleY="146962">
        <dgm:presLayoutVars>
          <dgm:bulletEnabled val="1"/>
        </dgm:presLayoutVars>
      </dgm:prSet>
      <dgm:spPr/>
      <dgm:t>
        <a:bodyPr/>
        <a:lstStyle/>
        <a:p>
          <a:endParaRPr kumimoji="1" lang="ja-JP" altLang="en-US"/>
        </a:p>
      </dgm:t>
    </dgm:pt>
    <dgm:pt modelId="{0AFBD6E8-BEED-4725-AF39-D34F3D253E79}" type="pres">
      <dgm:prSet presAssocID="{ACAD1E5C-AE43-4232-91B2-1DBA430511E7}" presName="dummy" presStyleCnt="0"/>
      <dgm:spPr/>
    </dgm:pt>
    <dgm:pt modelId="{D2F2140C-0D7E-41EB-970E-69975BFEF83C}" type="pres">
      <dgm:prSet presAssocID="{DF2DB115-C94B-4E51-B1E6-047F56796BC4}" presName="sibTrans" presStyleLbl="sibTrans2D1" presStyleIdx="0" presStyleCnt="3" custScaleX="113790" custScaleY="103745"/>
      <dgm:spPr/>
      <dgm:t>
        <a:bodyPr/>
        <a:lstStyle/>
        <a:p>
          <a:endParaRPr kumimoji="1" lang="ja-JP" altLang="en-US"/>
        </a:p>
      </dgm:t>
    </dgm:pt>
    <dgm:pt modelId="{AC1766C2-F079-477C-8CF7-02B6D248F1F7}" type="pres">
      <dgm:prSet presAssocID="{0EA694E9-AB06-4F6D-AFC4-9E641FD49347}" presName="node" presStyleLbl="node1" presStyleIdx="1" presStyleCnt="3" custScaleX="149816" custScaleY="134895">
        <dgm:presLayoutVars>
          <dgm:bulletEnabled val="1"/>
        </dgm:presLayoutVars>
      </dgm:prSet>
      <dgm:spPr/>
      <dgm:t>
        <a:bodyPr/>
        <a:lstStyle/>
        <a:p>
          <a:endParaRPr kumimoji="1" lang="ja-JP" altLang="en-US"/>
        </a:p>
      </dgm:t>
    </dgm:pt>
    <dgm:pt modelId="{0EF80010-4290-4ABB-ADAB-6C5F265D341E}" type="pres">
      <dgm:prSet presAssocID="{0EA694E9-AB06-4F6D-AFC4-9E641FD49347}" presName="dummy" presStyleCnt="0"/>
      <dgm:spPr/>
    </dgm:pt>
    <dgm:pt modelId="{C211D75C-DC6F-4BA9-A69B-F930D02AF914}" type="pres">
      <dgm:prSet presAssocID="{5721272B-431C-41B1-948B-7714A254503C}" presName="sibTrans" presStyleLbl="sibTrans2D1" presStyleIdx="1" presStyleCnt="3" custScaleY="110893"/>
      <dgm:spPr/>
      <dgm:t>
        <a:bodyPr/>
        <a:lstStyle/>
        <a:p>
          <a:endParaRPr kumimoji="1" lang="ja-JP" altLang="en-US"/>
        </a:p>
      </dgm:t>
    </dgm:pt>
    <dgm:pt modelId="{FB08D565-95B6-4843-B949-E9E7C13A1B10}" type="pres">
      <dgm:prSet presAssocID="{BD82FE48-0FCD-4D86-BF24-48973C7D98EF}" presName="node" presStyleLbl="node1" presStyleIdx="2" presStyleCnt="3" custScaleX="135848" custScaleY="134895">
        <dgm:presLayoutVars>
          <dgm:bulletEnabled val="1"/>
        </dgm:presLayoutVars>
      </dgm:prSet>
      <dgm:spPr/>
      <dgm:t>
        <a:bodyPr/>
        <a:lstStyle/>
        <a:p>
          <a:endParaRPr kumimoji="1" lang="ja-JP" altLang="en-US"/>
        </a:p>
      </dgm:t>
    </dgm:pt>
    <dgm:pt modelId="{1D38C5ED-FD42-4E37-8651-11DEF8D7BCD1}" type="pres">
      <dgm:prSet presAssocID="{BD82FE48-0FCD-4D86-BF24-48973C7D98EF}" presName="dummy" presStyleCnt="0"/>
      <dgm:spPr/>
    </dgm:pt>
    <dgm:pt modelId="{47196224-9A2C-4F9E-AED3-BD9EFF9941CE}" type="pres">
      <dgm:prSet presAssocID="{E742F2E6-4583-4386-86A7-7CE123295FC9}" presName="sibTrans" presStyleLbl="sibTrans2D1" presStyleIdx="2" presStyleCnt="3" custScaleX="127258" custScaleY="113417"/>
      <dgm:spPr/>
      <dgm:t>
        <a:bodyPr/>
        <a:lstStyle/>
        <a:p>
          <a:endParaRPr kumimoji="1" lang="ja-JP" altLang="en-US"/>
        </a:p>
      </dgm:t>
    </dgm:pt>
  </dgm:ptLst>
  <dgm:cxnLst>
    <dgm:cxn modelId="{2CD4F627-A0F7-4FDD-B497-C428CACE3638}" type="presOf" srcId="{ED2436C9-BC5D-40C1-82E8-964E742281ED}" destId="{339EA861-B21A-43CE-A6DE-B1DC2E5EDD25}" srcOrd="0" destOrd="0" presId="urn:microsoft.com/office/officeart/2005/8/layout/radial6"/>
    <dgm:cxn modelId="{9BD8BB13-696B-4321-A6E9-10002097C5E9}" srcId="{ED2436C9-BC5D-40C1-82E8-964E742281ED}" destId="{BD82FE48-0FCD-4D86-BF24-48973C7D98EF}" srcOrd="2" destOrd="0" parTransId="{744FA299-8B25-4DCA-8C74-C67D24A7E618}" sibTransId="{E742F2E6-4583-4386-86A7-7CE123295FC9}"/>
    <dgm:cxn modelId="{EFDC01EB-2225-4697-B6AB-9C2833D1F995}" type="presOf" srcId="{0EA694E9-AB06-4F6D-AFC4-9E641FD49347}" destId="{AC1766C2-F079-477C-8CF7-02B6D248F1F7}" srcOrd="0" destOrd="0" presId="urn:microsoft.com/office/officeart/2005/8/layout/radial6"/>
    <dgm:cxn modelId="{C2F7798A-222E-4D90-8CEF-6665AB7B8029}" type="presOf" srcId="{ACAD1E5C-AE43-4232-91B2-1DBA430511E7}" destId="{1B83A55F-7BBD-4625-81AC-27E9FA9976CC}" srcOrd="0" destOrd="0" presId="urn:microsoft.com/office/officeart/2005/8/layout/radial6"/>
    <dgm:cxn modelId="{944E6F54-2B4C-4EE2-8643-4C88AE01A1B3}" srcId="{ED2436C9-BC5D-40C1-82E8-964E742281ED}" destId="{ACAD1E5C-AE43-4232-91B2-1DBA430511E7}" srcOrd="0" destOrd="0" parTransId="{7B95923F-CF55-49CB-8597-B897BB6750A5}" sibTransId="{DF2DB115-C94B-4E51-B1E6-047F56796BC4}"/>
    <dgm:cxn modelId="{85F2BC96-7974-4DC8-84AE-D953A8706FB5}" type="presOf" srcId="{850993B6-E655-467E-AA99-C217B3782C32}" destId="{BF8E60CF-71A0-4AEA-87EB-849645503A2E}" srcOrd="0" destOrd="0" presId="urn:microsoft.com/office/officeart/2005/8/layout/radial6"/>
    <dgm:cxn modelId="{B659CE4B-02D6-41C1-806F-7BF06D59FEAF}" srcId="{ED2436C9-BC5D-40C1-82E8-964E742281ED}" destId="{0EA694E9-AB06-4F6D-AFC4-9E641FD49347}" srcOrd="1" destOrd="0" parTransId="{3B777701-3C7C-4B3C-8892-6B732A94DCE6}" sibTransId="{5721272B-431C-41B1-948B-7714A254503C}"/>
    <dgm:cxn modelId="{54B98F9F-C517-469B-BF84-4D8C577770D0}" type="presOf" srcId="{BD82FE48-0FCD-4D86-BF24-48973C7D98EF}" destId="{FB08D565-95B6-4843-B949-E9E7C13A1B10}" srcOrd="0" destOrd="0" presId="urn:microsoft.com/office/officeart/2005/8/layout/radial6"/>
    <dgm:cxn modelId="{B5D16D28-A86A-4AB8-8C7B-C50FED2BEA21}" srcId="{850993B6-E655-467E-AA99-C217B3782C32}" destId="{ED2436C9-BC5D-40C1-82E8-964E742281ED}" srcOrd="0" destOrd="0" parTransId="{9AD202FE-B58E-4FC4-9BD7-5B20CC657428}" sibTransId="{68A7D5F2-185A-4A5D-90CE-2989F5B6B0B6}"/>
    <dgm:cxn modelId="{7C2B83F9-D374-4C3D-A376-24F461AC9D7F}" type="presOf" srcId="{5721272B-431C-41B1-948B-7714A254503C}" destId="{C211D75C-DC6F-4BA9-A69B-F930D02AF914}" srcOrd="0" destOrd="0" presId="urn:microsoft.com/office/officeart/2005/8/layout/radial6"/>
    <dgm:cxn modelId="{90046F63-F613-41DD-82FD-540CB99C5408}" type="presOf" srcId="{DF2DB115-C94B-4E51-B1E6-047F56796BC4}" destId="{D2F2140C-0D7E-41EB-970E-69975BFEF83C}" srcOrd="0" destOrd="0" presId="urn:microsoft.com/office/officeart/2005/8/layout/radial6"/>
    <dgm:cxn modelId="{A0A433A0-E8C7-4934-BA22-A183603E6862}" type="presOf" srcId="{E742F2E6-4583-4386-86A7-7CE123295FC9}" destId="{47196224-9A2C-4F9E-AED3-BD9EFF9941CE}" srcOrd="0" destOrd="0" presId="urn:microsoft.com/office/officeart/2005/8/layout/radial6"/>
    <dgm:cxn modelId="{8FA15725-62E2-4323-BBCD-CEDFFF18613E}" type="presParOf" srcId="{BF8E60CF-71A0-4AEA-87EB-849645503A2E}" destId="{339EA861-B21A-43CE-A6DE-B1DC2E5EDD25}" srcOrd="0" destOrd="0" presId="urn:microsoft.com/office/officeart/2005/8/layout/radial6"/>
    <dgm:cxn modelId="{F71F5EB6-5227-4FCC-8522-5687F21D96C0}" type="presParOf" srcId="{BF8E60CF-71A0-4AEA-87EB-849645503A2E}" destId="{1B83A55F-7BBD-4625-81AC-27E9FA9976CC}" srcOrd="1" destOrd="0" presId="urn:microsoft.com/office/officeart/2005/8/layout/radial6"/>
    <dgm:cxn modelId="{B8E383D8-CA1E-498A-A4DB-231E4CD0B7D5}" type="presParOf" srcId="{BF8E60CF-71A0-4AEA-87EB-849645503A2E}" destId="{0AFBD6E8-BEED-4725-AF39-D34F3D253E79}" srcOrd="2" destOrd="0" presId="urn:microsoft.com/office/officeart/2005/8/layout/radial6"/>
    <dgm:cxn modelId="{F6EECCAB-9F56-434E-A5EA-A9457FD4CEFF}" type="presParOf" srcId="{BF8E60CF-71A0-4AEA-87EB-849645503A2E}" destId="{D2F2140C-0D7E-41EB-970E-69975BFEF83C}" srcOrd="3" destOrd="0" presId="urn:microsoft.com/office/officeart/2005/8/layout/radial6"/>
    <dgm:cxn modelId="{6C618ABE-F657-4914-9D79-4E7CBEF079C0}" type="presParOf" srcId="{BF8E60CF-71A0-4AEA-87EB-849645503A2E}" destId="{AC1766C2-F079-477C-8CF7-02B6D248F1F7}" srcOrd="4" destOrd="0" presId="urn:microsoft.com/office/officeart/2005/8/layout/radial6"/>
    <dgm:cxn modelId="{922445CF-E980-410A-B9FC-1C886C2E6F0E}" type="presParOf" srcId="{BF8E60CF-71A0-4AEA-87EB-849645503A2E}" destId="{0EF80010-4290-4ABB-ADAB-6C5F265D341E}" srcOrd="5" destOrd="0" presId="urn:microsoft.com/office/officeart/2005/8/layout/radial6"/>
    <dgm:cxn modelId="{26034829-FF95-4FB8-A53E-2166299D9C77}" type="presParOf" srcId="{BF8E60CF-71A0-4AEA-87EB-849645503A2E}" destId="{C211D75C-DC6F-4BA9-A69B-F930D02AF914}" srcOrd="6" destOrd="0" presId="urn:microsoft.com/office/officeart/2005/8/layout/radial6"/>
    <dgm:cxn modelId="{4AA12EB4-03B0-4610-A057-2C970C7A49C3}" type="presParOf" srcId="{BF8E60CF-71A0-4AEA-87EB-849645503A2E}" destId="{FB08D565-95B6-4843-B949-E9E7C13A1B10}" srcOrd="7" destOrd="0" presId="urn:microsoft.com/office/officeart/2005/8/layout/radial6"/>
    <dgm:cxn modelId="{CB8405FD-65AC-4CC0-904F-D92FB8373828}" type="presParOf" srcId="{BF8E60CF-71A0-4AEA-87EB-849645503A2E}" destId="{1D38C5ED-FD42-4E37-8651-11DEF8D7BCD1}" srcOrd="8" destOrd="0" presId="urn:microsoft.com/office/officeart/2005/8/layout/radial6"/>
    <dgm:cxn modelId="{0D1077EF-8E08-4773-BBEB-7C0516F4BBD9}" type="presParOf" srcId="{BF8E60CF-71A0-4AEA-87EB-849645503A2E}" destId="{47196224-9A2C-4F9E-AED3-BD9EFF9941CE}"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96224-9A2C-4F9E-AED3-BD9EFF9941CE}">
      <dsp:nvSpPr>
        <dsp:cNvPr id="0" name=""/>
        <dsp:cNvSpPr/>
      </dsp:nvSpPr>
      <dsp:spPr>
        <a:xfrm>
          <a:off x="204391" y="88013"/>
          <a:ext cx="927791" cy="826882"/>
        </a:xfrm>
        <a:prstGeom prst="blockArc">
          <a:avLst>
            <a:gd name="adj1" fmla="val 9000000"/>
            <a:gd name="adj2" fmla="val 162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11D75C-DC6F-4BA9-A69B-F930D02AF914}">
      <dsp:nvSpPr>
        <dsp:cNvPr id="0" name=""/>
        <dsp:cNvSpPr/>
      </dsp:nvSpPr>
      <dsp:spPr>
        <a:xfrm>
          <a:off x="303755" y="97213"/>
          <a:ext cx="729063" cy="808480"/>
        </a:xfrm>
        <a:prstGeom prst="blockArc">
          <a:avLst>
            <a:gd name="adj1" fmla="val 1800000"/>
            <a:gd name="adj2" fmla="val 90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F2140C-0D7E-41EB-970E-69975BFEF83C}">
      <dsp:nvSpPr>
        <dsp:cNvPr id="0" name=""/>
        <dsp:cNvSpPr/>
      </dsp:nvSpPr>
      <dsp:spPr>
        <a:xfrm>
          <a:off x="253486" y="123270"/>
          <a:ext cx="829601" cy="756367"/>
        </a:xfrm>
        <a:prstGeom prst="blockArc">
          <a:avLst>
            <a:gd name="adj1" fmla="val 16200000"/>
            <a:gd name="adj2" fmla="val 18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9EA861-B21A-43CE-A6DE-B1DC2E5EDD25}">
      <dsp:nvSpPr>
        <dsp:cNvPr id="0" name=""/>
        <dsp:cNvSpPr/>
      </dsp:nvSpPr>
      <dsp:spPr>
        <a:xfrm>
          <a:off x="331905" y="312806"/>
          <a:ext cx="689156" cy="277352"/>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kumimoji="1" lang="ja-JP" altLang="en-US" sz="900" kern="1200" dirty="0">
              <a:latin typeface="Meiryo UI" panose="020B0604030504040204" pitchFamily="50" charset="-128"/>
              <a:ea typeface="Meiryo UI" panose="020B0604030504040204" pitchFamily="50" charset="-128"/>
            </a:rPr>
            <a:t>三方良し</a:t>
          </a:r>
        </a:p>
      </dsp:txBody>
      <dsp:txXfrm>
        <a:off x="432830" y="353423"/>
        <a:ext cx="487306" cy="196118"/>
      </dsp:txXfrm>
    </dsp:sp>
    <dsp:sp modelId="{1B83A55F-7BBD-4625-81AC-27E9FA9976CC}">
      <dsp:nvSpPr>
        <dsp:cNvPr id="0" name=""/>
        <dsp:cNvSpPr/>
      </dsp:nvSpPr>
      <dsp:spPr>
        <a:xfrm>
          <a:off x="500963" y="-27243"/>
          <a:ext cx="334646" cy="3452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kumimoji="1" lang="ja-JP" altLang="en-US" sz="800" kern="1200" dirty="0">
              <a:latin typeface="Meiryo UI" panose="020B0604030504040204" pitchFamily="50" charset="-128"/>
              <a:ea typeface="Meiryo UI" panose="020B0604030504040204" pitchFamily="50" charset="-128"/>
            </a:rPr>
            <a:t>府民</a:t>
          </a:r>
        </a:p>
      </dsp:txBody>
      <dsp:txXfrm>
        <a:off x="549971" y="23317"/>
        <a:ext cx="236630" cy="244125"/>
      </dsp:txXfrm>
    </dsp:sp>
    <dsp:sp modelId="{AC1766C2-F079-477C-8CF7-02B6D248F1F7}">
      <dsp:nvSpPr>
        <dsp:cNvPr id="0" name=""/>
        <dsp:cNvSpPr/>
      </dsp:nvSpPr>
      <dsp:spPr>
        <a:xfrm>
          <a:off x="800681" y="521042"/>
          <a:ext cx="351950" cy="3168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kumimoji="1" lang="ja-JP" altLang="en-US" sz="800" kern="1200" dirty="0"/>
            <a:t>行政</a:t>
          </a:r>
        </a:p>
      </dsp:txBody>
      <dsp:txXfrm>
        <a:off x="852223" y="567450"/>
        <a:ext cx="248866" cy="224081"/>
      </dsp:txXfrm>
    </dsp:sp>
    <dsp:sp modelId="{FB08D565-95B6-4843-B949-E9E7C13A1B10}">
      <dsp:nvSpPr>
        <dsp:cNvPr id="0" name=""/>
        <dsp:cNvSpPr/>
      </dsp:nvSpPr>
      <dsp:spPr>
        <a:xfrm>
          <a:off x="200348" y="521042"/>
          <a:ext cx="319136" cy="3168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kumimoji="1" lang="ja-JP" altLang="en-US" sz="800" kern="1200" dirty="0"/>
            <a:t>企業</a:t>
          </a:r>
        </a:p>
      </dsp:txBody>
      <dsp:txXfrm>
        <a:off x="247084" y="567450"/>
        <a:ext cx="225664" cy="22408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575" cy="496888"/>
          </a:xfrm>
          <a:prstGeom prst="rect">
            <a:avLst/>
          </a:prstGeom>
        </p:spPr>
        <p:txBody>
          <a:bodyPr vert="horz" lIns="91425" tIns="45714" rIns="91425" bIns="45714" rtlCol="0"/>
          <a:lstStyle>
            <a:lvl1pPr algn="l">
              <a:defRPr sz="1200"/>
            </a:lvl1pPr>
          </a:lstStyle>
          <a:p>
            <a:r>
              <a:rPr kumimoji="1" lang="ja-JP" altLang="en-US"/>
              <a:t>部局意見照会用</a:t>
            </a:r>
            <a:r>
              <a:rPr kumimoji="1" lang="en-US" altLang="ja-JP"/>
              <a:t>ver.</a:t>
            </a:r>
            <a:endParaRPr kumimoji="1" lang="ja-JP" altLang="en-US"/>
          </a:p>
        </p:txBody>
      </p:sp>
      <p:sp>
        <p:nvSpPr>
          <p:cNvPr id="3" name="日付プレースホルダー 2"/>
          <p:cNvSpPr>
            <a:spLocks noGrp="1"/>
          </p:cNvSpPr>
          <p:nvPr>
            <p:ph type="dt" sz="quarter" idx="1"/>
          </p:nvPr>
        </p:nvSpPr>
        <p:spPr>
          <a:xfrm>
            <a:off x="3856040" y="0"/>
            <a:ext cx="2949575" cy="496888"/>
          </a:xfrm>
          <a:prstGeom prst="rect">
            <a:avLst/>
          </a:prstGeom>
        </p:spPr>
        <p:txBody>
          <a:bodyPr vert="horz" lIns="91425" tIns="45714" rIns="91425" bIns="45714" rtlCol="0"/>
          <a:lstStyle>
            <a:lvl1pPr algn="r">
              <a:defRPr sz="1200"/>
            </a:lvl1pPr>
          </a:lstStyle>
          <a:p>
            <a:fld id="{BF868B9E-B285-4A45-9CF7-6DC8372BDF37}" type="datetimeFigureOut">
              <a:rPr kumimoji="1" lang="ja-JP" altLang="en-US" smtClean="0"/>
              <a:t>2022/2/15</a:t>
            </a:fld>
            <a:endParaRPr kumimoji="1" lang="ja-JP" altLang="en-US"/>
          </a:p>
        </p:txBody>
      </p:sp>
      <p:sp>
        <p:nvSpPr>
          <p:cNvPr id="4" name="フッター プレースホルダー 3"/>
          <p:cNvSpPr>
            <a:spLocks noGrp="1"/>
          </p:cNvSpPr>
          <p:nvPr>
            <p:ph type="ftr" sz="quarter" idx="2"/>
          </p:nvPr>
        </p:nvSpPr>
        <p:spPr>
          <a:xfrm>
            <a:off x="2" y="9440863"/>
            <a:ext cx="2949575" cy="496887"/>
          </a:xfrm>
          <a:prstGeom prst="rect">
            <a:avLst/>
          </a:prstGeom>
        </p:spPr>
        <p:txBody>
          <a:bodyPr vert="horz" lIns="91425" tIns="45714" rIns="91425" bIns="4571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3"/>
            <a:ext cx="2949575" cy="496887"/>
          </a:xfrm>
          <a:prstGeom prst="rect">
            <a:avLst/>
          </a:prstGeom>
        </p:spPr>
        <p:txBody>
          <a:bodyPr vert="horz" lIns="91425" tIns="45714" rIns="91425" bIns="45714" rtlCol="0" anchor="b"/>
          <a:lstStyle>
            <a:lvl1pPr algn="r">
              <a:defRPr sz="1200"/>
            </a:lvl1pPr>
          </a:lstStyle>
          <a:p>
            <a:fld id="{07C14DE1-35E5-49A1-9D54-83ABAF301631}" type="slidenum">
              <a:rPr kumimoji="1" lang="ja-JP" altLang="en-US" smtClean="0"/>
              <a:t>‹#›</a:t>
            </a:fld>
            <a:endParaRPr kumimoji="1" lang="ja-JP" altLang="en-US"/>
          </a:p>
        </p:txBody>
      </p:sp>
    </p:spTree>
    <p:extLst>
      <p:ext uri="{BB962C8B-B14F-4D97-AF65-F5344CB8AC3E}">
        <p14:creationId xmlns:p14="http://schemas.microsoft.com/office/powerpoint/2010/main" val="291048961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3"/>
            <a:ext cx="2949787" cy="496967"/>
          </a:xfrm>
          <a:prstGeom prst="rect">
            <a:avLst/>
          </a:prstGeom>
        </p:spPr>
        <p:txBody>
          <a:bodyPr vert="horz" lIns="91419" tIns="45711" rIns="91419" bIns="45711" rtlCol="0"/>
          <a:lstStyle>
            <a:lvl1pPr algn="l">
              <a:defRPr sz="1200"/>
            </a:lvl1pPr>
          </a:lstStyle>
          <a:p>
            <a:r>
              <a:rPr kumimoji="1" lang="ja-JP" altLang="en-US"/>
              <a:t>部局意見照会用</a:t>
            </a:r>
            <a:r>
              <a:rPr kumimoji="1" lang="en-US" altLang="ja-JP"/>
              <a:t>ver.</a:t>
            </a:r>
            <a:endParaRPr kumimoji="1" lang="ja-JP" altLang="en-US"/>
          </a:p>
        </p:txBody>
      </p:sp>
      <p:sp>
        <p:nvSpPr>
          <p:cNvPr id="3" name="日付プレースホルダー 2"/>
          <p:cNvSpPr>
            <a:spLocks noGrp="1"/>
          </p:cNvSpPr>
          <p:nvPr>
            <p:ph type="dt" idx="1"/>
          </p:nvPr>
        </p:nvSpPr>
        <p:spPr>
          <a:xfrm>
            <a:off x="3855841" y="3"/>
            <a:ext cx="2949787" cy="496967"/>
          </a:xfrm>
          <a:prstGeom prst="rect">
            <a:avLst/>
          </a:prstGeom>
        </p:spPr>
        <p:txBody>
          <a:bodyPr vert="horz" lIns="91419" tIns="45711" rIns="91419" bIns="45711" rtlCol="0"/>
          <a:lstStyle>
            <a:lvl1pPr algn="r">
              <a:defRPr sz="1200"/>
            </a:lvl1pPr>
          </a:lstStyle>
          <a:p>
            <a:fld id="{3F2D28A0-6F62-4A73-959C-6359E5DDD042}" type="datetimeFigureOut">
              <a:rPr kumimoji="1" lang="ja-JP" altLang="en-US" smtClean="0"/>
              <a:t>2022/2/15</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19" tIns="45711" rIns="91419" bIns="45711"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19" tIns="45711" rIns="91419" bIns="4571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9"/>
            <a:ext cx="2949787" cy="496967"/>
          </a:xfrm>
          <a:prstGeom prst="rect">
            <a:avLst/>
          </a:prstGeom>
        </p:spPr>
        <p:txBody>
          <a:bodyPr vert="horz" lIns="91419" tIns="45711" rIns="91419" bIns="457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1" y="9440649"/>
            <a:ext cx="2949787" cy="496967"/>
          </a:xfrm>
          <a:prstGeom prst="rect">
            <a:avLst/>
          </a:prstGeom>
        </p:spPr>
        <p:txBody>
          <a:bodyPr vert="horz" lIns="91419" tIns="45711" rIns="91419" bIns="45711" rtlCol="0" anchor="b"/>
          <a:lstStyle>
            <a:lvl1pPr algn="r">
              <a:defRPr sz="1200"/>
            </a:lvl1pPr>
          </a:lstStyle>
          <a:p>
            <a:fld id="{51875A66-8240-4C7B-8F63-ACC40D2513BA}" type="slidenum">
              <a:rPr kumimoji="1" lang="ja-JP" altLang="en-US" smtClean="0"/>
              <a:t>‹#›</a:t>
            </a:fld>
            <a:endParaRPr kumimoji="1" lang="ja-JP" altLang="en-US"/>
          </a:p>
        </p:txBody>
      </p:sp>
    </p:spTree>
    <p:extLst>
      <p:ext uri="{BB962C8B-B14F-4D97-AF65-F5344CB8AC3E}">
        <p14:creationId xmlns:p14="http://schemas.microsoft.com/office/powerpoint/2010/main" val="313664826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r>
              <a:rPr kumimoji="1" lang="ja-JP" altLang="en-US"/>
              <a:t>部局意見照会用</a:t>
            </a:r>
            <a:r>
              <a:rPr kumimoji="1" lang="en-US" altLang="ja-JP"/>
              <a:t>ver.</a:t>
            </a:r>
            <a:endParaRPr kumimoji="1" lang="ja-JP" altLang="en-US"/>
          </a:p>
        </p:txBody>
      </p:sp>
      <p:sp>
        <p:nvSpPr>
          <p:cNvPr id="5" name="スライド番号プレースホルダー 4"/>
          <p:cNvSpPr>
            <a:spLocks noGrp="1"/>
          </p:cNvSpPr>
          <p:nvPr>
            <p:ph type="sldNum" sz="quarter" idx="5"/>
          </p:nvPr>
        </p:nvSpPr>
        <p:spPr/>
        <p:txBody>
          <a:bodyPr/>
          <a:lstStyle/>
          <a:p>
            <a:fld id="{51875A66-8240-4C7B-8F63-ACC40D2513BA}" type="slidenum">
              <a:rPr kumimoji="1" lang="ja-JP" altLang="en-US" smtClean="0"/>
              <a:t>2</a:t>
            </a:fld>
            <a:endParaRPr kumimoji="1" lang="ja-JP" altLang="en-US"/>
          </a:p>
        </p:txBody>
      </p:sp>
    </p:spTree>
    <p:extLst>
      <p:ext uri="{BB962C8B-B14F-4D97-AF65-F5344CB8AC3E}">
        <p14:creationId xmlns:p14="http://schemas.microsoft.com/office/powerpoint/2010/main" val="1402784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a:t>部局意見照会用</a:t>
            </a:r>
            <a:r>
              <a:rPr kumimoji="1" lang="en-US" altLang="ja-JP"/>
              <a:t>ver.</a:t>
            </a:r>
            <a:endParaRPr kumimoji="1" lang="ja-JP" altLang="en-US"/>
          </a:p>
        </p:txBody>
      </p:sp>
      <p:sp>
        <p:nvSpPr>
          <p:cNvPr id="5" name="スライド番号プレースホルダー 4"/>
          <p:cNvSpPr>
            <a:spLocks noGrp="1"/>
          </p:cNvSpPr>
          <p:nvPr>
            <p:ph type="sldNum" sz="quarter" idx="11"/>
          </p:nvPr>
        </p:nvSpPr>
        <p:spPr/>
        <p:txBody>
          <a:bodyPr/>
          <a:lstStyle/>
          <a:p>
            <a:fld id="{51875A66-8240-4C7B-8F63-ACC40D2513BA}" type="slidenum">
              <a:rPr kumimoji="1" lang="ja-JP" altLang="en-US" smtClean="0"/>
              <a:t>3</a:t>
            </a:fld>
            <a:endParaRPr kumimoji="1" lang="ja-JP" altLang="en-US"/>
          </a:p>
        </p:txBody>
      </p:sp>
    </p:spTree>
    <p:extLst>
      <p:ext uri="{BB962C8B-B14F-4D97-AF65-F5344CB8AC3E}">
        <p14:creationId xmlns:p14="http://schemas.microsoft.com/office/powerpoint/2010/main" val="1316801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0013" y="1141413"/>
            <a:ext cx="4108450" cy="30829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部局意見照会用</a:t>
            </a:r>
            <a:r>
              <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ver.</a:t>
            </a: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875A66-8240-4C7B-8F63-ACC40D2513B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6032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0013" y="1141413"/>
            <a:ext cx="4108450" cy="30829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部局意見照会用</a:t>
            </a:r>
            <a:r>
              <a:rPr kumimoji="1" lang="en-US" altLang="ja-JP"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ver.</a:t>
            </a: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875A66-8240-4C7B-8F63-ACC40D2513B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16460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a:solidFill>
                  <a:prstClr val="black"/>
                </a:solidFill>
              </a:rPr>
              <a:pPr/>
              <a:t>15</a:t>
            </a:fld>
            <a:endParaRPr lang="ja-JP" altLang="en-US">
              <a:solidFill>
                <a:prstClr val="black"/>
              </a:solidFill>
            </a:endParaRPr>
          </a:p>
        </p:txBody>
      </p:sp>
    </p:spTree>
    <p:extLst>
      <p:ext uri="{BB962C8B-B14F-4D97-AF65-F5344CB8AC3E}">
        <p14:creationId xmlns:p14="http://schemas.microsoft.com/office/powerpoint/2010/main" val="1383792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3777EF0-3F4C-46BE-95A4-3421FFFD8177}" type="slidenum">
              <a:rPr lang="ja-JP" altLang="en-US" smtClean="0">
                <a:solidFill>
                  <a:prstClr val="black"/>
                </a:solidFill>
              </a:rPr>
              <a:pPr/>
              <a:t>19</a:t>
            </a:fld>
            <a:endParaRPr lang="ja-JP" altLang="en-US" dirty="0">
              <a:solidFill>
                <a:prstClr val="black"/>
              </a:solidFill>
            </a:endParaRPr>
          </a:p>
        </p:txBody>
      </p:sp>
    </p:spTree>
    <p:extLst>
      <p:ext uri="{BB962C8B-B14F-4D97-AF65-F5344CB8AC3E}">
        <p14:creationId xmlns:p14="http://schemas.microsoft.com/office/powerpoint/2010/main" val="4155086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B65995-D060-42C8-8F20-A1FCCDAC0113}"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606864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F56AAE9-ECED-41AF-A4E1-DA41E7DC0D68}" type="datetime1">
              <a:rPr kumimoji="1" lang="ja-JP" altLang="en-US" smtClean="0"/>
              <a:t>2022/2/15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104268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97EA9DE-CFC4-436B-B879-3CC0178F26C8}" type="datetime1">
              <a:rPr kumimoji="1" lang="ja-JP" altLang="en-US" smtClean="0"/>
              <a:t>2022/2/15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483047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92E5D04-17BF-40B5-88DA-CA64590F6C7F}" type="datetime1">
              <a:rPr kumimoji="1" lang="ja-JP" altLang="en-US" smtClean="0"/>
              <a:t>2022/2/15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60488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4D73E7B-91A0-4132-A714-448B5020A064}" type="datetime1">
              <a:rPr kumimoji="1" lang="ja-JP" altLang="en-US" smtClean="0"/>
              <a:t>2022/2/15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800304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0239A39-25E0-4085-A623-6E68AF955856}" type="datetime1">
              <a:rPr kumimoji="1" lang="ja-JP" altLang="en-US" smtClean="0"/>
              <a:t>2022/2/15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4176122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49A3EA5-B6B3-45D8-86B2-981183F3FAD8}" type="datetime1">
              <a:rPr kumimoji="1" lang="ja-JP" altLang="en-US" smtClean="0"/>
              <a:t>2022/2/15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291856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39150A6-A5F5-465E-918C-1961E176449B}" type="datetime1">
              <a:rPr kumimoji="1" lang="ja-JP" altLang="en-US" smtClean="0"/>
              <a:t>2022/2/15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5261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A8EED59-0E57-48F8-878F-C8F5BF1C3EB6}" type="datetime1">
              <a:rPr kumimoji="1" lang="ja-JP" altLang="en-US" smtClean="0"/>
              <a:t>2022/2/15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144313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96ED138-04E4-4F74-9358-B9C517F1FC2A}" type="datetime1">
              <a:rPr kumimoji="1" lang="ja-JP" altLang="en-US" smtClean="0"/>
              <a:t>2022/2/15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27276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56C89ED-7ACA-4DAB-825B-EE8CCD700B83}" type="datetime1">
              <a:rPr kumimoji="1" lang="ja-JP" altLang="en-US" smtClean="0"/>
              <a:t>2022/2/15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844811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D36DC5-89FF-4EE5-B4BF-5EE07D49A2DF}" type="datetime1">
              <a:rPr kumimoji="1" lang="ja-JP" altLang="en-US" smtClean="0"/>
              <a:t>2022/2/15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072832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45872F-B11E-43C1-85CD-61B0440AF8BE}" type="datetime1">
              <a:rPr kumimoji="1" lang="ja-JP" altLang="en-US" smtClean="0"/>
              <a:t>2022/2/15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083705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pref.osaka.lg.jp/gyokaku/sounding/index.html"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5.jpeg"/><Relationship Id="rId5" Type="http://schemas.openxmlformats.org/officeDocument/2006/relationships/diagramQuickStyle" Target="../diagrams/quickStyle1.xml"/><Relationship Id="rId10" Type="http://schemas.openxmlformats.org/officeDocument/2006/relationships/image" Target="../media/image4.jpeg"/><Relationship Id="rId4" Type="http://schemas.openxmlformats.org/officeDocument/2006/relationships/diagramLayout" Target="../diagrams/layout1.xml"/><Relationship Id="rId9"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10" Type="http://schemas.openxmlformats.org/officeDocument/2006/relationships/image" Target="../media/image15.emf"/><Relationship Id="rId4" Type="http://schemas.openxmlformats.org/officeDocument/2006/relationships/image" Target="../media/image9.jpe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53525" y="26935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（３）より幅広い共創の仕組みづくり</a:t>
            </a:r>
          </a:p>
        </p:txBody>
      </p:sp>
      <p:cxnSp>
        <p:nvCxnSpPr>
          <p:cNvPr id="28" name="直線コネクタ 27"/>
          <p:cNvCxnSpPr/>
          <p:nvPr/>
        </p:nvCxnSpPr>
        <p:spPr>
          <a:xfrm>
            <a:off x="183873" y="68369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3" name="正方形/長方形 12"/>
          <p:cNvSpPr/>
          <p:nvPr/>
        </p:nvSpPr>
        <p:spPr>
          <a:xfrm>
            <a:off x="296525" y="863716"/>
            <a:ext cx="8784075" cy="774330"/>
          </a:xfrm>
          <a:prstGeom prst="rect">
            <a:avLst/>
          </a:prstGeom>
          <a:noFill/>
          <a:ln w="9525">
            <a:noFill/>
          </a:ln>
        </p:spPr>
        <p:txBody>
          <a:bodyPr wrap="square" lIns="91440" tIns="45720" rIns="91440" bIns="45720" numCol="1"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marL="174625" indent="-174625">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府民・企業・大学・市町村等多様なプレーヤーとの連携を深め、それらを束ねる「起点」となることで、より多くの社会資源が社会課題解決に振り向けられるよう取り組みます。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700"/>
              </a:lnSpc>
              <a:defRPr/>
            </a:pP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462136" y="1888450"/>
            <a:ext cx="8415034" cy="2665676"/>
          </a:xfrm>
          <a:prstGeom prst="rect">
            <a:avLst/>
          </a:prstGeom>
          <a:solidFill>
            <a:schemeClr val="accent1">
              <a:lumMod val="20000"/>
              <a:lumOff val="80000"/>
            </a:schemeClr>
          </a:solidFill>
          <a:ln w="12700"/>
        </p:spPr>
        <p:style>
          <a:lnRef idx="2">
            <a:schemeClr val="dk1"/>
          </a:lnRef>
          <a:fillRef idx="1">
            <a:schemeClr val="lt1"/>
          </a:fillRef>
          <a:effectRef idx="0">
            <a:schemeClr val="dk1"/>
          </a:effectRef>
          <a:fontRef idx="minor">
            <a:schemeClr val="dk1"/>
          </a:fontRef>
        </p:style>
        <p:txBody>
          <a:bodyPr lIns="360000" tIns="45071" rIns="90142" bIns="45071" rtlCol="0" anchor="ctr"/>
          <a:lstStyle/>
          <a:p>
            <a:pPr marL="285750" indent="-285750">
              <a:buFont typeface="Wingdings" panose="05000000000000000000" pitchFamily="2" charset="2"/>
              <a:buChar char="l"/>
              <a:defRPr/>
            </a:pP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多様な企業との対話によるアイデア収集・市場ニーズ把握</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公民連携の推進</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スマートシティ分野における複数企業と府・市町村の公民共同による課題解決</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の仕組みづくり</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公共施設における民間活力の導入</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defRPr/>
            </a:pPr>
            <a:r>
              <a:rPr lang="ja-JP" altLang="en-US" sz="1400" spc="-2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民間の活躍環境の整備（</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企業等への実証フィールドの提供）</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民間資金の活用</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①効果的な寄附金の募集</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②民間の資金提供者と協働した</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NPO</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等活動支援</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市町村とのパートナーシップの強化</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a:xfrm>
            <a:off x="310538" y="2033844"/>
            <a:ext cx="2160240" cy="405045"/>
          </a:xfrm>
          <a:prstGeom prst="roundRect">
            <a:avLst>
              <a:gd name="adj" fmla="val 17557"/>
            </a:avLst>
          </a:prstGeom>
          <a:noFill/>
          <a:ln>
            <a:noFill/>
          </a:ln>
        </p:spPr>
        <p:style>
          <a:lnRef idx="2">
            <a:schemeClr val="dk1"/>
          </a:lnRef>
          <a:fillRef idx="1">
            <a:schemeClr val="lt1"/>
          </a:fillRef>
          <a:effectRef idx="0">
            <a:schemeClr val="dk1"/>
          </a:effectRef>
          <a:fontRef idx="minor">
            <a:schemeClr val="dk1"/>
          </a:fontRef>
        </p:style>
        <p:txBody>
          <a:bodyPr lIns="36000" rIns="0" rtlCol="0" anchor="ctr"/>
          <a:lstStyle/>
          <a:p>
            <a:pPr algn="ctr"/>
            <a:r>
              <a:rPr kumimoji="1"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具体的な取組み</a:t>
            </a:r>
            <a:r>
              <a:rPr kumimoji="1"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8432528" y="6516466"/>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25</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87471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83001" y="413665"/>
            <a:ext cx="8813320" cy="6111679"/>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36000" bIns="3600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◆民間資金の活用①</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正方形/長方形 2"/>
          <p:cNvSpPr/>
          <p:nvPr/>
        </p:nvSpPr>
        <p:spPr>
          <a:xfrm>
            <a:off x="236599" y="8620"/>
            <a:ext cx="1680106"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algn="ctr"/>
            <a:r>
              <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＜参考事例</a:t>
            </a:r>
            <a:r>
              <a:rPr kumimoji="1"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22</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8483328" y="6516466"/>
            <a:ext cx="648072" cy="31786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schemeClr val="tx1"/>
                </a:solidFill>
              </a:rPr>
              <a:t>34</a:t>
            </a:r>
            <a:endParaRPr lang="ja-JP" altLang="en-US" dirty="0">
              <a:solidFill>
                <a:schemeClr val="tx1"/>
              </a:solidFill>
            </a:endParaRPr>
          </a:p>
        </p:txBody>
      </p:sp>
      <p:sp>
        <p:nvSpPr>
          <p:cNvPr id="12" name="角丸四角形 47">
            <a:extLst>
              <a:ext uri="{FF2B5EF4-FFF2-40B4-BE49-F238E27FC236}">
                <a16:creationId xmlns:a16="http://schemas.microsoft.com/office/drawing/2014/main" id="{F9774F1B-4AFE-4D4D-8F01-8025382D9CBD}"/>
              </a:ext>
            </a:extLst>
          </p:cNvPr>
          <p:cNvSpPr/>
          <p:nvPr/>
        </p:nvSpPr>
        <p:spPr>
          <a:xfrm>
            <a:off x="3043210" y="999377"/>
            <a:ext cx="4627624" cy="269383"/>
          </a:xfrm>
          <a:prstGeom prst="roundRect">
            <a:avLst>
              <a:gd name="adj" fmla="val 12833"/>
            </a:avLst>
          </a:prstGeom>
          <a:noFill/>
          <a:ln w="19050" cap="flat" cmpd="sng" algn="ctr">
            <a:noFill/>
            <a:prstDash val="sysDash"/>
          </a:ln>
          <a:effectLst/>
        </p:spPr>
        <p:txBody>
          <a:bodyPr wrap="square" lIns="0" tIns="34293" rIns="0" bIns="34293" rtlCol="0" anchor="ctr" anchorCtr="0">
            <a:noAutofit/>
          </a:bodyPr>
          <a:lstStyle/>
          <a:p>
            <a:pPr marL="68354" lvl="0" defTabSz="457200">
              <a:lnSpc>
                <a:spcPct val="150000"/>
              </a:lnSpc>
              <a:defRPr/>
            </a:pPr>
            <a:endParaRPr kumimoji="0" lang="ja-JP" altLang="en-US" sz="1100" kern="0"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89E7BA1D-D415-47E8-ADAE-4F77221CD870}"/>
              </a:ext>
            </a:extLst>
          </p:cNvPr>
          <p:cNvSpPr txBox="1"/>
          <p:nvPr/>
        </p:nvSpPr>
        <p:spPr>
          <a:xfrm>
            <a:off x="206801" y="6534345"/>
            <a:ext cx="8384558" cy="273670"/>
          </a:xfrm>
          <a:prstGeom prst="rect">
            <a:avLst/>
          </a:prstGeom>
          <a:noFill/>
          <a:ln>
            <a:noFill/>
          </a:ln>
        </p:spPr>
        <p:txBody>
          <a:bodyPr wrap="none" rtlCol="0">
            <a:noAutofit/>
          </a:bodyPr>
          <a:lstStyle/>
          <a:p>
            <a:pPr>
              <a:defRPr/>
            </a:pPr>
            <a:r>
              <a:rPr lang="en-US" altLang="ja-JP" sz="800" spc="-30" dirty="0">
                <a:latin typeface="メイリオ" panose="020B0604030504040204" pitchFamily="50" charset="-128"/>
                <a:ea typeface="メイリオ" panose="020B0604030504040204" pitchFamily="50" charset="-128"/>
                <a:cs typeface="メイリオ" panose="020B0604030504040204" pitchFamily="50" charset="-128"/>
              </a:rPr>
              <a:t>(*16) </a:t>
            </a:r>
            <a:r>
              <a:rPr lang="ja-JP" altLang="en-US" sz="800" spc="-30" dirty="0">
                <a:latin typeface="メイリオ" panose="020B0604030504040204" pitchFamily="50" charset="-128"/>
                <a:ea typeface="メイリオ" panose="020B0604030504040204" pitchFamily="50" charset="-128"/>
                <a:cs typeface="メイリオ" panose="020B0604030504040204" pitchFamily="50" charset="-128"/>
              </a:rPr>
              <a:t>国が認定した地方公共団体の地方創生の推進に向けた事業に対して、企業が寄附を行った場合に、法人関係税から税額控除する仕組み。令和</a:t>
            </a:r>
            <a:r>
              <a:rPr lang="en-US" altLang="ja-JP" sz="800" spc="-3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800" spc="-30" dirty="0">
                <a:latin typeface="メイリオ" panose="020B0604030504040204" pitchFamily="50" charset="-128"/>
                <a:ea typeface="メイリオ" panose="020B0604030504040204" pitchFamily="50" charset="-128"/>
                <a:cs typeface="メイリオ" panose="020B0604030504040204" pitchFamily="50" charset="-128"/>
              </a:rPr>
              <a:t>年度から、制度改正により、</a:t>
            </a:r>
            <a:endParaRPr lang="en-US" altLang="ja-JP" sz="800" spc="-3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800" spc="-30" dirty="0">
                <a:latin typeface="メイリオ" panose="020B0604030504040204" pitchFamily="50" charset="-128"/>
                <a:ea typeface="メイリオ" panose="020B0604030504040204" pitchFamily="50" charset="-128"/>
                <a:cs typeface="メイリオ" panose="020B0604030504040204" pitchFamily="50" charset="-128"/>
              </a:rPr>
              <a:t>　　　損金算入に対する軽減効果（寄附額の約</a:t>
            </a:r>
            <a:r>
              <a:rPr lang="en-US" altLang="ja-JP" sz="800" spc="-3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800" spc="-30" dirty="0">
                <a:latin typeface="メイリオ" panose="020B0604030504040204" pitchFamily="50" charset="-128"/>
                <a:ea typeface="メイリオ" panose="020B0604030504040204" pitchFamily="50" charset="-128"/>
                <a:cs typeface="メイリオ" panose="020B0604030504040204" pitchFamily="50" charset="-128"/>
              </a:rPr>
              <a:t>割）と合わせて、 最大で寄附額の約</a:t>
            </a:r>
            <a:r>
              <a:rPr lang="en-US" altLang="ja-JP" sz="800" spc="-30" dirty="0">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800" spc="-30" dirty="0">
                <a:latin typeface="メイリオ" panose="020B0604030504040204" pitchFamily="50" charset="-128"/>
                <a:ea typeface="メイリオ" panose="020B0604030504040204" pitchFamily="50" charset="-128"/>
                <a:cs typeface="メイリオ" panose="020B0604030504040204" pitchFamily="50" charset="-128"/>
              </a:rPr>
              <a:t>割が軽減、実質的な企業の負担が約</a:t>
            </a:r>
            <a:r>
              <a:rPr lang="en-US" altLang="ja-JP" sz="800" spc="-3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800" spc="-30" dirty="0">
                <a:latin typeface="メイリオ" panose="020B0604030504040204" pitchFamily="50" charset="-128"/>
                <a:ea typeface="メイリオ" panose="020B0604030504040204" pitchFamily="50" charset="-128"/>
                <a:cs typeface="メイリオ" panose="020B0604030504040204" pitchFamily="50" charset="-128"/>
              </a:rPr>
              <a:t>割となり、より使いやすい制度となっている。</a:t>
            </a:r>
            <a:endParaRPr lang="en-US" altLang="ja-JP" sz="800" spc="-3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7" name="グループ化 6"/>
          <p:cNvGrpSpPr/>
          <p:nvPr/>
        </p:nvGrpSpPr>
        <p:grpSpPr>
          <a:xfrm>
            <a:off x="780770" y="4218446"/>
            <a:ext cx="8195111" cy="2238466"/>
            <a:chOff x="780770" y="4218446"/>
            <a:chExt cx="8195111" cy="2238466"/>
          </a:xfrm>
        </p:grpSpPr>
        <p:sp>
          <p:nvSpPr>
            <p:cNvPr id="11" name="角丸四角形 48">
              <a:extLst>
                <a:ext uri="{FF2B5EF4-FFF2-40B4-BE49-F238E27FC236}">
                  <a16:creationId xmlns:a16="http://schemas.microsoft.com/office/drawing/2014/main" id="{8FDFDC8D-C1F3-4366-A58D-444AD955A592}"/>
                </a:ext>
              </a:extLst>
            </p:cNvPr>
            <p:cNvSpPr/>
            <p:nvPr/>
          </p:nvSpPr>
          <p:spPr>
            <a:xfrm>
              <a:off x="780770" y="4284095"/>
              <a:ext cx="2486085" cy="280970"/>
            </a:xfrm>
            <a:prstGeom prst="roundRect">
              <a:avLst/>
            </a:prstGeom>
            <a:solidFill>
              <a:sysClr val="window" lastClr="FFFFFF"/>
            </a:solidFill>
            <a:ln w="31750" cap="flat" cmpd="sng" algn="ctr">
              <a:solidFill>
                <a:srgbClr val="5B9BD5"/>
              </a:solidFill>
              <a:prstDash val="solid"/>
              <a:miter lim="800000"/>
            </a:ln>
            <a:effectLst/>
          </p:spPr>
          <p:txBody>
            <a:bodyPr vert="horz" lIns="36000" rIns="36000" rtlCol="0" anchor="ctr"/>
            <a:lstStyle/>
            <a:p>
              <a:pPr lvl="0" algn="ctr" defTabSz="457200">
                <a:defRPr/>
              </a:pPr>
              <a:r>
                <a:rPr kumimoji="0" lang="ja-JP" altLang="en-US" sz="1400" b="1" kern="0" dirty="0">
                  <a:solidFill>
                    <a:srgbClr val="5B9BD5"/>
                  </a:solidFill>
                  <a:latin typeface="Meiryo UI" panose="020B0604030504040204" pitchFamily="50" charset="-128"/>
                  <a:ea typeface="Meiryo UI" panose="020B0604030504040204" pitchFamily="50" charset="-128"/>
                </a:rPr>
                <a:t>丁寧かつ迅速なお礼・事業報告</a:t>
              </a:r>
              <a:endParaRPr kumimoji="0" lang="en-US" altLang="ja-JP" sz="1400" b="1" kern="0" dirty="0">
                <a:solidFill>
                  <a:srgbClr val="5B9BD5"/>
                </a:solidFill>
                <a:latin typeface="Meiryo UI" panose="020B0604030504040204" pitchFamily="50" charset="-128"/>
                <a:ea typeface="Meiryo UI" panose="020B0604030504040204" pitchFamily="50" charset="-128"/>
              </a:endParaRPr>
            </a:p>
          </p:txBody>
        </p:sp>
        <p:sp>
          <p:nvSpPr>
            <p:cNvPr id="14" name="角丸四角形 47">
              <a:extLst>
                <a:ext uri="{FF2B5EF4-FFF2-40B4-BE49-F238E27FC236}">
                  <a16:creationId xmlns:a16="http://schemas.microsoft.com/office/drawing/2014/main" id="{D56891E6-3B78-4296-8647-BA0E3CF6046A}"/>
                </a:ext>
              </a:extLst>
            </p:cNvPr>
            <p:cNvSpPr/>
            <p:nvPr/>
          </p:nvSpPr>
          <p:spPr>
            <a:xfrm>
              <a:off x="785593" y="4548879"/>
              <a:ext cx="4776517" cy="1199418"/>
            </a:xfrm>
            <a:prstGeom prst="roundRect">
              <a:avLst>
                <a:gd name="adj" fmla="val 0"/>
              </a:avLst>
            </a:prstGeom>
            <a:noFill/>
            <a:ln w="19050" cap="flat" cmpd="sng" algn="ctr">
              <a:noFill/>
              <a:prstDash val="sysDash"/>
            </a:ln>
            <a:effectLst/>
          </p:spPr>
          <p:txBody>
            <a:bodyPr wrap="square" lIns="0" tIns="34293" rIns="0" bIns="34293" rtlCol="0" anchor="ctr" anchorCtr="0">
              <a:noAutofit/>
            </a:bodyPr>
            <a:lstStyle/>
            <a:p>
              <a:pPr marL="68354" defTabSz="457200">
                <a:defRPr/>
              </a:pPr>
              <a:r>
                <a:rPr kumimoji="0" lang="ja-JP" altLang="en-US" sz="10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（取組み例）</a:t>
              </a:r>
              <a:endParaRPr kumimoji="0" lang="en-US" altLang="ja-JP" sz="10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8354" defTabSz="457200">
                <a:defRPr/>
              </a:pPr>
              <a:r>
                <a:rPr kumimoji="0"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u="sng"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寄附者へのお礼状の送付</a:t>
              </a:r>
              <a:r>
                <a:rPr kumimoji="0" lang="ja-JP" altLang="en-US" sz="1000" u="sng" kern="0" dirty="0">
                  <a:latin typeface="Meiryo UI" panose="020B0604030504040204" pitchFamily="50" charset="-128"/>
                  <a:ea typeface="Meiryo UI" panose="020B0604030504040204" pitchFamily="50" charset="-128"/>
                  <a:cs typeface="Meiryo UI" panose="020B0604030504040204" pitchFamily="50" charset="-128"/>
                </a:rPr>
                <a:t>・お礼の連絡、</a:t>
              </a:r>
              <a:r>
                <a:rPr kumimoji="0" lang="ja-JP" altLang="en-US" sz="1000" u="sng"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感謝状贈呈（一定額以上の寄附者）、</a:t>
              </a:r>
              <a:endParaRPr kumimoji="0"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8354" defTabSz="457200">
                <a:defRPr/>
              </a:pPr>
              <a:r>
                <a:rPr kumimoji="0"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u="sng"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寄附者の氏名公表（希望者）</a:t>
              </a:r>
              <a:endParaRPr kumimoji="0" lang="en-US" altLang="ja-JP" sz="1000" u="sng"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8354" defTabSz="457200">
                <a:defRPr/>
              </a:pPr>
              <a:r>
                <a:rPr kumimoji="0"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7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（全基金）</a:t>
              </a:r>
              <a:endParaRPr kumimoji="0" lang="en-US" altLang="ja-JP" sz="7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8354" defTabSz="457200">
                <a:defRPr/>
              </a:pPr>
              <a:endParaRPr kumimoji="0" lang="en-US" altLang="ja-JP" sz="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8354" defTabSz="457200">
                <a:defRPr/>
              </a:pPr>
              <a:r>
                <a:rPr kumimoji="0" lang="ja-JP" altLang="en-US" sz="7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u="sng"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寄附金を活用して実施した事業等を紹介する事業報告書やニュースレターを作成し、</a:t>
              </a:r>
              <a:endParaRPr kumimoji="0" lang="en-US" altLang="ja-JP" sz="1000" u="sng"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8354" defTabSz="457200">
                <a:defRPr/>
              </a:pPr>
              <a:r>
                <a:rPr kumimoji="0"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u="sng"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寄附者を個別訪問又は郵送</a:t>
              </a:r>
              <a:endParaRPr kumimoji="0" lang="en-US" altLang="ja-JP" sz="1000" u="sng"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8354" defTabSz="457200">
                <a:defRPr/>
              </a:pPr>
              <a:r>
                <a:rPr kumimoji="0"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7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（大阪ミュージアム基金、御堂筋イルミネーション基金、子ども輝く未来基金、大阪ハートフル基金、みどりの基金）</a:t>
              </a:r>
              <a:endParaRPr kumimoji="0" lang="en-US" altLang="ja-JP" sz="7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四角形: メモ 14">
              <a:extLst>
                <a:ext uri="{FF2B5EF4-FFF2-40B4-BE49-F238E27FC236}">
                  <a16:creationId xmlns:a16="http://schemas.microsoft.com/office/drawing/2014/main" id="{EBECAAD2-D9BD-4CC9-A09E-2A04977B6547}"/>
                </a:ext>
              </a:extLst>
            </p:cNvPr>
            <p:cNvSpPr/>
            <p:nvPr/>
          </p:nvSpPr>
          <p:spPr>
            <a:xfrm>
              <a:off x="6038345" y="4610215"/>
              <a:ext cx="2937536" cy="1846697"/>
            </a:xfrm>
            <a:prstGeom prst="foldedCorner">
              <a:avLst>
                <a:gd name="adj" fmla="val 0"/>
              </a:avLst>
            </a:prstGeom>
            <a:solidFill>
              <a:srgbClr val="FFFF99"/>
            </a:solidFill>
            <a:ln w="3175">
              <a:solidFill>
                <a:srgbClr val="34411B"/>
              </a:solidFill>
            </a:ln>
          </p:spPr>
          <p:style>
            <a:lnRef idx="2">
              <a:schemeClr val="accent5"/>
            </a:lnRef>
            <a:fillRef idx="1">
              <a:schemeClr val="lt1"/>
            </a:fillRef>
            <a:effectRef idx="0">
              <a:schemeClr val="accent5"/>
            </a:effectRef>
            <a:fontRef idx="minor">
              <a:schemeClr val="dk1"/>
            </a:fontRef>
          </p:style>
          <p:txBody>
            <a:bodyPr lIns="72000" tIns="144000" rIns="72000" bIns="72000" rtlCol="0" anchor="t"/>
            <a:lstStyle/>
            <a:p>
              <a:pPr algn="ctr"/>
              <a:r>
                <a:rPr lang="ja-JP" altLang="en-US" sz="900" b="1" dirty="0">
                  <a:solidFill>
                    <a:schemeClr val="tx2">
                      <a:lumMod val="50000"/>
                    </a:schemeClr>
                  </a:solidFill>
                  <a:latin typeface="メイリオ" panose="020B0604030504040204" pitchFamily="50" charset="-128"/>
                  <a:ea typeface="メイリオ" panose="020B0604030504040204" pitchFamily="50" charset="-128"/>
                </a:rPr>
                <a:t>事業報告書の発行</a:t>
              </a:r>
              <a:endParaRPr lang="en-US" altLang="ja-JP" sz="900" b="1" dirty="0">
                <a:solidFill>
                  <a:schemeClr val="tx2">
                    <a:lumMod val="50000"/>
                  </a:schemeClr>
                </a:solidFill>
                <a:latin typeface="メイリオ" panose="020B0604030504040204" pitchFamily="50" charset="-128"/>
                <a:ea typeface="メイリオ" panose="020B0604030504040204" pitchFamily="50" charset="-128"/>
              </a:endParaRPr>
            </a:p>
            <a:p>
              <a:pPr algn="ctr"/>
              <a:r>
                <a:rPr kumimoji="1" lang="ja-JP" altLang="en-US" sz="900" b="1" dirty="0">
                  <a:solidFill>
                    <a:schemeClr val="tx2">
                      <a:lumMod val="50000"/>
                    </a:schemeClr>
                  </a:solidFill>
                  <a:latin typeface="メイリオ" panose="020B0604030504040204" pitchFamily="50" charset="-128"/>
                  <a:ea typeface="メイリオ" panose="020B0604030504040204" pitchFamily="50" charset="-128"/>
                </a:rPr>
                <a:t>　　　（子ども輝く未来基金）（みどりの基金）</a:t>
              </a:r>
              <a:endParaRPr kumimoji="1" lang="en-US" altLang="ja-JP" sz="900" b="1" dirty="0">
                <a:solidFill>
                  <a:schemeClr val="tx2">
                    <a:lumMod val="50000"/>
                  </a:schemeClr>
                </a:solidFill>
                <a:latin typeface="メイリオ" panose="020B0604030504040204" pitchFamily="50" charset="-128"/>
                <a:ea typeface="メイリオ" panose="020B0604030504040204" pitchFamily="50" charset="-128"/>
              </a:endParaRPr>
            </a:p>
            <a:p>
              <a:pPr algn="ctr">
                <a:lnSpc>
                  <a:spcPts val="600"/>
                </a:lnSpc>
              </a:pPr>
              <a:endParaRPr kumimoji="1" lang="en-US" altLang="ja-JP" sz="900" b="1" dirty="0">
                <a:solidFill>
                  <a:schemeClr val="tx2">
                    <a:lumMod val="50000"/>
                  </a:schemeClr>
                </a:solidFill>
                <a:latin typeface="メイリオ" panose="020B0604030504040204" pitchFamily="50" charset="-128"/>
                <a:ea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rPr>
                <a:t> </a:t>
              </a:r>
              <a:endParaRPr kumimoji="1" lang="ja-JP" altLang="en-US" sz="900" dirty="0">
                <a:solidFill>
                  <a:schemeClr val="tx1"/>
                </a:solidFill>
                <a:latin typeface="メイリオ" panose="020B0604030504040204" pitchFamily="50" charset="-128"/>
                <a:ea typeface="メイリオ" panose="020B0604030504040204" pitchFamily="50" charset="-128"/>
              </a:endParaRPr>
            </a:p>
          </p:txBody>
        </p:sp>
        <p:sp>
          <p:nvSpPr>
            <p:cNvPr id="33" name="正方形/長方形 32">
              <a:extLst>
                <a:ext uri="{FF2B5EF4-FFF2-40B4-BE49-F238E27FC236}">
                  <a16:creationId xmlns:a16="http://schemas.microsoft.com/office/drawing/2014/main" id="{61D5801B-49EF-4017-B3E2-D9FD7E95D802}"/>
                </a:ext>
              </a:extLst>
            </p:cNvPr>
            <p:cNvSpPr/>
            <p:nvPr/>
          </p:nvSpPr>
          <p:spPr>
            <a:xfrm>
              <a:off x="6104282" y="5175559"/>
              <a:ext cx="621304" cy="109916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r>
                <a:rPr lang="ja-JP" altLang="en-US" sz="800" dirty="0">
                  <a:solidFill>
                    <a:schemeClr val="tx2">
                      <a:lumMod val="50000"/>
                    </a:schemeClr>
                  </a:solidFill>
                  <a:latin typeface="Meiryo UI" panose="020B0604030504040204" pitchFamily="50" charset="-128"/>
                  <a:ea typeface="Meiryo UI" panose="020B0604030504040204" pitchFamily="50" charset="-128"/>
                </a:rPr>
                <a:t>寄附金を活用した事業で支援を受けた方々の様子を掲載した報告書を作成。</a:t>
              </a:r>
            </a:p>
            <a:p>
              <a:r>
                <a:rPr lang="ja-JP" altLang="en-US" sz="800" dirty="0">
                  <a:solidFill>
                    <a:schemeClr val="tx2"/>
                  </a:solidFill>
                  <a:latin typeface="Meiryo UI" panose="020B0604030504040204" pitchFamily="50" charset="-128"/>
                  <a:ea typeface="Meiryo UI" panose="020B0604030504040204" pitchFamily="50" charset="-128"/>
                </a:rPr>
                <a:t>　</a:t>
              </a:r>
              <a:endParaRPr kumimoji="1" lang="ja-JP" altLang="en-US" sz="800" dirty="0">
                <a:solidFill>
                  <a:schemeClr val="tx2"/>
                </a:solidFill>
                <a:latin typeface="Meiryo UI" panose="020B0604030504040204" pitchFamily="50" charset="-128"/>
                <a:ea typeface="Meiryo UI" panose="020B0604030504040204" pitchFamily="50" charset="-128"/>
              </a:endParaRPr>
            </a:p>
          </p:txBody>
        </p:sp>
        <p:pic>
          <p:nvPicPr>
            <p:cNvPr id="37" name="図 36">
              <a:extLst>
                <a:ext uri="{FF2B5EF4-FFF2-40B4-BE49-F238E27FC236}">
                  <a16:creationId xmlns:a16="http://schemas.microsoft.com/office/drawing/2014/main" id="{8C45CD14-5B51-4E24-840E-1CE33D6CEB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1136" y="4218446"/>
              <a:ext cx="514946" cy="514946"/>
            </a:xfrm>
            <a:prstGeom prst="rect">
              <a:avLst/>
            </a:prstGeom>
          </p:spPr>
        </p:pic>
        <p:pic>
          <p:nvPicPr>
            <p:cNvPr id="39" name="図 38" descr="衣類 が含まれている画像&#10;&#10;自動的に生成された説明">
              <a:extLst>
                <a:ext uri="{FF2B5EF4-FFF2-40B4-BE49-F238E27FC236}">
                  <a16:creationId xmlns:a16="http://schemas.microsoft.com/office/drawing/2014/main" id="{CE82459D-C1B9-4A0B-A1E8-5D37CCDE18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5598" y="4221746"/>
              <a:ext cx="520892" cy="520892"/>
            </a:xfrm>
            <a:prstGeom prst="rect">
              <a:avLst/>
            </a:prstGeom>
          </p:spPr>
        </p:pic>
        <p:sp>
          <p:nvSpPr>
            <p:cNvPr id="29" name="角丸四角形吹き出し 28"/>
            <p:cNvSpPr/>
            <p:nvPr/>
          </p:nvSpPr>
          <p:spPr>
            <a:xfrm>
              <a:off x="880376" y="5744656"/>
              <a:ext cx="4861753" cy="678981"/>
            </a:xfrm>
            <a:prstGeom prst="wedgeRoundRectCallout">
              <a:avLst>
                <a:gd name="adj1" fmla="val -40781"/>
                <a:gd name="adj2" fmla="val 23973"/>
                <a:gd name="adj3" fmla="val 16667"/>
              </a:avLst>
            </a:prstGeom>
            <a:solidFill>
              <a:schemeClr val="accent6">
                <a:lumMod val="40000"/>
                <a:lumOff val="60000"/>
              </a:schemeClr>
            </a:solidFill>
            <a:ln w="34925" cmpd="dbl">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ja-JP" altLang="en-US" sz="105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★継続的なご寄附に繋げるためには、「</a:t>
              </a:r>
              <a:r>
                <a:rPr lang="ja-JP" altLang="en-US" sz="1050" b="1" u="sng"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寄附者の目線に立ったフォローアップ</a:t>
              </a:r>
              <a:r>
                <a:rPr lang="ja-JP" altLang="en-US" sz="105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」を！</a:t>
              </a:r>
              <a:endParaRPr lang="en-US" altLang="ja-JP" sz="10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3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endParaRPr lang="en-US" altLang="ja-JP" sz="3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9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例えば</a:t>
              </a:r>
              <a:r>
                <a:rPr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寄附者への</a:t>
              </a:r>
              <a:r>
                <a:rPr lang="ja-JP" altLang="en-US" sz="900" u="sng"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ファーストレスポンス（お礼）は早く</a:t>
              </a:r>
              <a:endParaRPr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寄附者への事業報告は、</a:t>
              </a:r>
              <a:r>
                <a:rPr lang="ja-JP" altLang="en-US" sz="900" u="sng"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写真や生の声</a:t>
              </a:r>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を盛り込み、</a:t>
              </a:r>
              <a:r>
                <a:rPr lang="ja-JP" altLang="en-US" sz="900" u="sng"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寄附金の活用状況を実感できる内容に</a:t>
              </a:r>
            </a:p>
            <a:p>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事業報告については、</a:t>
              </a:r>
              <a:r>
                <a:rPr lang="ja-JP" altLang="en-US" sz="900" u="sng"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年に複数回実施</a:t>
              </a:r>
              <a:endParaRPr lang="en-US" altLang="ja-JP" sz="900" u="sng"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36" name="図 35" descr="画面の領域"/>
            <p:cNvPicPr>
              <a:picLocks noChangeAspect="1"/>
            </p:cNvPicPr>
            <p:nvPr/>
          </p:nvPicPr>
          <p:blipFill rotWithShape="1">
            <a:blip r:embed="rId4" cstate="print">
              <a:extLst>
                <a:ext uri="{28A0092B-C50C-407E-A947-70E740481C1C}">
                  <a14:useLocalDpi xmlns:a14="http://schemas.microsoft.com/office/drawing/2010/main" val="0"/>
                </a:ext>
              </a:extLst>
            </a:blip>
            <a:srcRect l="1666" b="2542"/>
            <a:stretch/>
          </p:blipFill>
          <p:spPr>
            <a:xfrm>
              <a:off x="7907085" y="5095937"/>
              <a:ext cx="926730" cy="1327700"/>
            </a:xfrm>
            <a:prstGeom prst="rect">
              <a:avLst/>
            </a:prstGeom>
          </p:spPr>
        </p:pic>
      </p:grpSp>
      <p:pic>
        <p:nvPicPr>
          <p:cNvPr id="31" name="図 30">
            <a:extLst>
              <a:ext uri="{FF2B5EF4-FFF2-40B4-BE49-F238E27FC236}">
                <a16:creationId xmlns:a16="http://schemas.microsoft.com/office/drawing/2014/main" id="{5E1FF502-6CD8-4E1B-9441-C2056C02E1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6897" y="1813579"/>
            <a:ext cx="658688" cy="733914"/>
          </a:xfrm>
          <a:prstGeom prst="rect">
            <a:avLst/>
          </a:prstGeom>
        </p:spPr>
      </p:pic>
      <p:grpSp>
        <p:nvGrpSpPr>
          <p:cNvPr id="6" name="グループ化 5"/>
          <p:cNvGrpSpPr/>
          <p:nvPr/>
        </p:nvGrpSpPr>
        <p:grpSpPr>
          <a:xfrm>
            <a:off x="746575" y="1160357"/>
            <a:ext cx="8314372" cy="3178236"/>
            <a:chOff x="731773" y="3200033"/>
            <a:chExt cx="8314372" cy="3178236"/>
          </a:xfrm>
        </p:grpSpPr>
        <p:sp>
          <p:nvSpPr>
            <p:cNvPr id="10" name="角丸四角形 48">
              <a:extLst>
                <a:ext uri="{FF2B5EF4-FFF2-40B4-BE49-F238E27FC236}">
                  <a16:creationId xmlns:a16="http://schemas.microsoft.com/office/drawing/2014/main" id="{92D63E03-7B8E-4AC2-B040-ADB3E448DF79}"/>
                </a:ext>
              </a:extLst>
            </p:cNvPr>
            <p:cNvSpPr/>
            <p:nvPr/>
          </p:nvSpPr>
          <p:spPr>
            <a:xfrm>
              <a:off x="731773" y="3200033"/>
              <a:ext cx="3576532" cy="280970"/>
            </a:xfrm>
            <a:prstGeom prst="roundRect">
              <a:avLst/>
            </a:prstGeom>
            <a:solidFill>
              <a:sysClr val="window" lastClr="FFFFFF"/>
            </a:solidFill>
            <a:ln w="31750" cap="flat" cmpd="sng" algn="ctr">
              <a:solidFill>
                <a:srgbClr val="5B9BD5"/>
              </a:solidFill>
              <a:prstDash val="solid"/>
              <a:miter lim="800000"/>
            </a:ln>
            <a:effectLst/>
          </p:spPr>
          <p:txBody>
            <a:bodyPr vert="horz" lIns="36000" r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kern="0" dirty="0">
                  <a:solidFill>
                    <a:srgbClr val="5B9BD5"/>
                  </a:solidFill>
                  <a:latin typeface="Meiryo UI" panose="020B0604030504040204" pitchFamily="50" charset="-128"/>
                  <a:ea typeface="Meiryo UI" panose="020B0604030504040204" pitchFamily="50" charset="-128"/>
                </a:rPr>
                <a:t>事業への共感者を増やし、ご寄附いただく工夫</a:t>
              </a:r>
              <a:endParaRPr kumimoji="0" lang="en-US" altLang="ja-JP" sz="1400" b="1" i="0" u="none" strike="noStrike" kern="0" cap="none" spc="0" normalizeH="0" baseline="0" noProof="0" dirty="0">
                <a:ln>
                  <a:noFill/>
                </a:ln>
                <a:solidFill>
                  <a:srgbClr val="5B9BD5"/>
                </a:solidFill>
                <a:effectLst/>
                <a:uLnTx/>
                <a:uFillTx/>
                <a:latin typeface="Meiryo UI" panose="020B0604030504040204" pitchFamily="50" charset="-128"/>
                <a:ea typeface="Meiryo UI" panose="020B0604030504040204" pitchFamily="50" charset="-128"/>
                <a:cs typeface="+mn-cs"/>
              </a:endParaRPr>
            </a:p>
          </p:txBody>
        </p:sp>
        <p:sp>
          <p:nvSpPr>
            <p:cNvPr id="18" name="角丸四角形 47">
              <a:extLst>
                <a:ext uri="{FF2B5EF4-FFF2-40B4-BE49-F238E27FC236}">
                  <a16:creationId xmlns:a16="http://schemas.microsoft.com/office/drawing/2014/main" id="{41F0CEA9-DCFC-4B1E-9CAE-881A0B501620}"/>
                </a:ext>
              </a:extLst>
            </p:cNvPr>
            <p:cNvSpPr/>
            <p:nvPr/>
          </p:nvSpPr>
          <p:spPr>
            <a:xfrm>
              <a:off x="779809" y="4897018"/>
              <a:ext cx="2860180" cy="153004"/>
            </a:xfrm>
            <a:prstGeom prst="roundRect">
              <a:avLst>
                <a:gd name="adj" fmla="val 0"/>
              </a:avLst>
            </a:prstGeom>
            <a:solidFill>
              <a:schemeClr val="accent5">
                <a:lumMod val="40000"/>
                <a:lumOff val="60000"/>
              </a:schemeClr>
            </a:solidFill>
            <a:ln w="19050" cap="flat" cmpd="sng" algn="ctr">
              <a:noFill/>
              <a:prstDash val="sysDash"/>
            </a:ln>
            <a:effectLst/>
          </p:spPr>
          <p:txBody>
            <a:bodyPr wrap="square" lIns="0" tIns="34293" rIns="0" bIns="34293" rtlCol="0" anchor="ctr" anchorCtr="0">
              <a:noAutofit/>
            </a:bodyPr>
            <a:lstStyle/>
            <a:p>
              <a:pPr marL="239804" indent="-171450" defTabSz="457200">
                <a:buFont typeface="Wingdings" panose="05000000000000000000" pitchFamily="2" charset="2"/>
                <a:buChar char="Ø"/>
                <a:defRPr/>
              </a:pPr>
              <a:r>
                <a:rPr kumimoji="0" lang="ja-JP" altLang="en-US" sz="11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事業参加機会を提供し、寄附意欲を高める</a:t>
              </a:r>
            </a:p>
          </p:txBody>
        </p:sp>
        <p:sp>
          <p:nvSpPr>
            <p:cNvPr id="19" name="角丸四角形 47">
              <a:extLst>
                <a:ext uri="{FF2B5EF4-FFF2-40B4-BE49-F238E27FC236}">
                  <a16:creationId xmlns:a16="http://schemas.microsoft.com/office/drawing/2014/main" id="{D0A5DE38-F749-4D6C-A500-7B714A277113}"/>
                </a:ext>
              </a:extLst>
            </p:cNvPr>
            <p:cNvSpPr/>
            <p:nvPr/>
          </p:nvSpPr>
          <p:spPr>
            <a:xfrm>
              <a:off x="779809" y="5063790"/>
              <a:ext cx="3996530" cy="835498"/>
            </a:xfrm>
            <a:prstGeom prst="roundRect">
              <a:avLst>
                <a:gd name="adj" fmla="val 0"/>
              </a:avLst>
            </a:prstGeom>
            <a:noFill/>
            <a:ln w="19050" cap="flat" cmpd="sng" algn="ctr">
              <a:noFill/>
              <a:prstDash val="sysDash"/>
            </a:ln>
            <a:effectLst/>
          </p:spPr>
          <p:txBody>
            <a:bodyPr wrap="square" lIns="0" tIns="34293" rIns="0" bIns="34293" rtlCol="0" anchor="ctr" anchorCtr="0">
              <a:noAutofit/>
            </a:bodyPr>
            <a:lstStyle/>
            <a:p>
              <a:pPr marL="68354" defTabSz="457200">
                <a:defRPr/>
              </a:pPr>
              <a:r>
                <a:rPr kumimoji="0" lang="ja-JP" altLang="en-US" sz="10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（取組み例）</a:t>
              </a:r>
              <a:endParaRPr kumimoji="0" lang="en-US" altLang="ja-JP" sz="10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8354" defTabSz="457200">
                <a:defRPr/>
              </a:pPr>
              <a:r>
                <a:rPr kumimoji="0"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u="sng"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寄附者に大阪マラソン出走権を進呈</a:t>
              </a:r>
              <a:endParaRPr kumimoji="0" lang="en-US" altLang="ja-JP" sz="1000" u="sng"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8354" defTabSz="457200">
                <a:defRPr/>
              </a:pPr>
              <a:r>
                <a:rPr kumimoji="0"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7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（なみはやスポーツ振興基金）</a:t>
              </a:r>
              <a:endParaRPr kumimoji="0" lang="en-US" altLang="ja-JP" sz="7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8354" defTabSz="457200">
                <a:defRPr/>
              </a:pPr>
              <a:endParaRPr kumimoji="0" lang="en-US" altLang="ja-JP" sz="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8354" defTabSz="457200">
                <a:defRPr/>
              </a:pPr>
              <a:r>
                <a:rPr kumimoji="0" lang="ja-JP" altLang="en-US" sz="7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u="sng"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イルミネーションツリーに、寄附者のメッセージを掲出</a:t>
              </a:r>
              <a:r>
                <a:rPr kumimoji="0"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8354" defTabSz="457200">
                <a:defRPr/>
              </a:pPr>
              <a:r>
                <a:rPr kumimoji="0"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7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（御堂筋イルミネーション基金）</a:t>
              </a:r>
              <a:endParaRPr kumimoji="0" lang="en-US" altLang="ja-JP" sz="7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四角形: メモ 21">
              <a:extLst>
                <a:ext uri="{FF2B5EF4-FFF2-40B4-BE49-F238E27FC236}">
                  <a16:creationId xmlns:a16="http://schemas.microsoft.com/office/drawing/2014/main" id="{BA715536-0384-4421-A7C1-490B8140DDBA}"/>
                </a:ext>
              </a:extLst>
            </p:cNvPr>
            <p:cNvSpPr/>
            <p:nvPr/>
          </p:nvSpPr>
          <p:spPr>
            <a:xfrm>
              <a:off x="7271305" y="4661567"/>
              <a:ext cx="1741388" cy="1655816"/>
            </a:xfrm>
            <a:prstGeom prst="foldedCorner">
              <a:avLst>
                <a:gd name="adj" fmla="val 0"/>
              </a:avLst>
            </a:prstGeom>
            <a:solidFill>
              <a:srgbClr val="FFFF99"/>
            </a:solidFill>
            <a:ln w="3175">
              <a:solidFill>
                <a:srgbClr val="34411B"/>
              </a:solidFill>
            </a:ln>
          </p:spPr>
          <p:style>
            <a:lnRef idx="2">
              <a:schemeClr val="accent5"/>
            </a:lnRef>
            <a:fillRef idx="1">
              <a:schemeClr val="lt1"/>
            </a:fillRef>
            <a:effectRef idx="0">
              <a:schemeClr val="accent5"/>
            </a:effectRef>
            <a:fontRef idx="minor">
              <a:schemeClr val="dk1"/>
            </a:fontRef>
          </p:style>
          <p:txBody>
            <a:bodyPr lIns="72000" tIns="108000" rIns="72000" bIns="72000" rtlCol="0" anchor="t"/>
            <a:lstStyle/>
            <a:p>
              <a:pPr algn="ctr"/>
              <a:r>
                <a:rPr lang="ja-JP" altLang="en-US" sz="900" b="1" dirty="0">
                  <a:solidFill>
                    <a:schemeClr val="tx2">
                      <a:lumMod val="50000"/>
                    </a:schemeClr>
                  </a:solidFill>
                  <a:latin typeface="メイリオ" panose="020B0604030504040204" pitchFamily="50" charset="-128"/>
                  <a:ea typeface="メイリオ" panose="020B0604030504040204" pitchFamily="50" charset="-128"/>
                </a:rPr>
                <a:t>マイメッセージツリー</a:t>
              </a:r>
              <a:endParaRPr lang="en-US" altLang="ja-JP" sz="900" b="1" dirty="0">
                <a:solidFill>
                  <a:schemeClr val="tx2">
                    <a:lumMod val="50000"/>
                  </a:schemeClr>
                </a:solidFill>
                <a:latin typeface="メイリオ" panose="020B0604030504040204" pitchFamily="50" charset="-128"/>
                <a:ea typeface="メイリオ" panose="020B0604030504040204" pitchFamily="50" charset="-128"/>
              </a:endParaRPr>
            </a:p>
            <a:p>
              <a:pPr algn="ctr"/>
              <a:r>
                <a:rPr lang="en-US" altLang="ja-JP" sz="900" b="1" dirty="0">
                  <a:solidFill>
                    <a:schemeClr val="tx2">
                      <a:lumMod val="50000"/>
                    </a:schemeClr>
                  </a:solidFill>
                  <a:latin typeface="メイリオ" panose="020B0604030504040204" pitchFamily="50" charset="-128"/>
                  <a:ea typeface="メイリオ" panose="020B0604030504040204" pitchFamily="50" charset="-128"/>
                </a:rPr>
                <a:t>(</a:t>
              </a:r>
              <a:r>
                <a:rPr lang="ja-JP" altLang="en-US" sz="900" b="1" dirty="0">
                  <a:solidFill>
                    <a:schemeClr val="tx2">
                      <a:lumMod val="50000"/>
                    </a:schemeClr>
                  </a:solidFill>
                  <a:latin typeface="メイリオ" panose="020B0604030504040204" pitchFamily="50" charset="-128"/>
                  <a:ea typeface="メイリオ" panose="020B0604030504040204" pitchFamily="50" charset="-128"/>
                </a:rPr>
                <a:t>御堂筋</a:t>
              </a:r>
              <a:r>
                <a:rPr kumimoji="1" lang="ja-JP" altLang="en-US" sz="900" b="1" dirty="0">
                  <a:solidFill>
                    <a:schemeClr val="tx2">
                      <a:lumMod val="50000"/>
                    </a:schemeClr>
                  </a:solidFill>
                  <a:latin typeface="メイリオ" panose="020B0604030504040204" pitchFamily="50" charset="-128"/>
                  <a:ea typeface="メイリオ" panose="020B0604030504040204" pitchFamily="50" charset="-128"/>
                </a:rPr>
                <a:t>イルミネーション基金</a:t>
              </a:r>
              <a:r>
                <a:rPr kumimoji="1" lang="en-US" altLang="ja-JP" sz="900" b="1" dirty="0">
                  <a:solidFill>
                    <a:schemeClr val="tx2">
                      <a:lumMod val="50000"/>
                    </a:schemeClr>
                  </a:solidFill>
                  <a:latin typeface="メイリオ" panose="020B0604030504040204" pitchFamily="50" charset="-128"/>
                  <a:ea typeface="メイリオ" panose="020B0604030504040204" pitchFamily="50" charset="-128"/>
                </a:rPr>
                <a:t>)</a:t>
              </a:r>
            </a:p>
            <a:p>
              <a:pPr algn="ctr">
                <a:lnSpc>
                  <a:spcPts val="600"/>
                </a:lnSpc>
              </a:pPr>
              <a:endParaRPr kumimoji="1" lang="en-US" altLang="ja-JP" sz="1000" b="1" dirty="0">
                <a:solidFill>
                  <a:schemeClr val="tx2">
                    <a:lumMod val="50000"/>
                  </a:schemeClr>
                </a:solidFill>
                <a:latin typeface="メイリオ" panose="020B0604030504040204" pitchFamily="50" charset="-128"/>
                <a:ea typeface="メイリオ" panose="020B0604030504040204" pitchFamily="50" charset="-128"/>
              </a:endParaRPr>
            </a:p>
            <a:p>
              <a:endParaRPr kumimoji="1" lang="ja-JP" altLang="en-US" sz="800" dirty="0">
                <a:solidFill>
                  <a:schemeClr val="tx1"/>
                </a:solidFill>
                <a:latin typeface="メイリオ" panose="020B0604030504040204" pitchFamily="50" charset="-128"/>
                <a:ea typeface="メイリオ" panose="020B0604030504040204" pitchFamily="50" charset="-128"/>
              </a:endParaRPr>
            </a:p>
          </p:txBody>
        </p:sp>
        <p:pic>
          <p:nvPicPr>
            <p:cNvPr id="23" name="図 22">
              <a:extLst>
                <a:ext uri="{FF2B5EF4-FFF2-40B4-BE49-F238E27FC236}">
                  <a16:creationId xmlns:a16="http://schemas.microsoft.com/office/drawing/2014/main" id="{80D738A2-F833-4820-87FA-17E0333D8230}"/>
                </a:ext>
              </a:extLst>
            </p:cNvPr>
            <p:cNvPicPr/>
            <p:nvPr/>
          </p:nvPicPr>
          <p:blipFill rotWithShape="1">
            <a:blip r:embed="rId6"/>
            <a:srcRect l="57453" t="44147" r="19003" b="21990"/>
            <a:stretch/>
          </p:blipFill>
          <p:spPr bwMode="auto">
            <a:xfrm>
              <a:off x="7997133" y="5635950"/>
              <a:ext cx="1049012" cy="742319"/>
            </a:xfrm>
            <a:prstGeom prst="rect">
              <a:avLst/>
            </a:prstGeom>
            <a:ln>
              <a:noFill/>
            </a:ln>
            <a:effectLst>
              <a:softEdge rad="112500"/>
            </a:effectLst>
            <a:extLst>
              <a:ext uri="{53640926-AAD7-44D8-BBD7-CCE9431645EC}">
                <a14:shadowObscured xmlns:a14="http://schemas.microsoft.com/office/drawing/2010/main"/>
              </a:ext>
            </a:extLst>
          </p:spPr>
        </p:pic>
        <p:sp>
          <p:nvSpPr>
            <p:cNvPr id="30" name="四角形: メモ 29">
              <a:extLst>
                <a:ext uri="{FF2B5EF4-FFF2-40B4-BE49-F238E27FC236}">
                  <a16:creationId xmlns:a16="http://schemas.microsoft.com/office/drawing/2014/main" id="{C78D5769-4AF1-45EB-B960-2BA3614748D4}"/>
                </a:ext>
              </a:extLst>
            </p:cNvPr>
            <p:cNvSpPr/>
            <p:nvPr/>
          </p:nvSpPr>
          <p:spPr>
            <a:xfrm>
              <a:off x="5502303" y="4664478"/>
              <a:ext cx="1681528" cy="1663323"/>
            </a:xfrm>
            <a:prstGeom prst="foldedCorner">
              <a:avLst>
                <a:gd name="adj" fmla="val 0"/>
              </a:avLst>
            </a:prstGeom>
            <a:solidFill>
              <a:srgbClr val="FFFF99"/>
            </a:solidFill>
            <a:ln w="3175">
              <a:solidFill>
                <a:srgbClr val="34411B"/>
              </a:solidFill>
            </a:ln>
          </p:spPr>
          <p:style>
            <a:lnRef idx="2">
              <a:schemeClr val="accent5"/>
            </a:lnRef>
            <a:fillRef idx="1">
              <a:schemeClr val="lt1"/>
            </a:fillRef>
            <a:effectRef idx="0">
              <a:schemeClr val="accent5"/>
            </a:effectRef>
            <a:fontRef idx="minor">
              <a:schemeClr val="dk1"/>
            </a:fontRef>
          </p:style>
          <p:txBody>
            <a:bodyPr lIns="72000" tIns="108000" rIns="72000" bIns="72000" rtlCol="0" anchor="t"/>
            <a:lstStyle/>
            <a:p>
              <a:pPr algn="ctr"/>
              <a:r>
                <a:rPr lang="ja-JP" altLang="en-US" sz="900" b="1" dirty="0">
                  <a:solidFill>
                    <a:schemeClr val="tx2">
                      <a:lumMod val="50000"/>
                    </a:schemeClr>
                  </a:solidFill>
                  <a:latin typeface="メイリオ" panose="020B0604030504040204" pitchFamily="50" charset="-128"/>
                  <a:ea typeface="メイリオ" panose="020B0604030504040204" pitchFamily="50" charset="-128"/>
                </a:rPr>
                <a:t>大阪スポーツ応援ランナー　</a:t>
              </a:r>
              <a:endParaRPr lang="en-US" altLang="ja-JP" sz="900" b="1" dirty="0">
                <a:solidFill>
                  <a:schemeClr val="tx2">
                    <a:lumMod val="50000"/>
                  </a:schemeClr>
                </a:solidFill>
                <a:latin typeface="メイリオ" panose="020B0604030504040204" pitchFamily="50" charset="-128"/>
                <a:ea typeface="メイリオ" panose="020B0604030504040204" pitchFamily="50" charset="-128"/>
              </a:endParaRPr>
            </a:p>
            <a:p>
              <a:pPr algn="ctr"/>
              <a:r>
                <a:rPr lang="en-US" altLang="ja-JP" sz="900" b="1" dirty="0">
                  <a:solidFill>
                    <a:schemeClr val="tx2">
                      <a:lumMod val="50000"/>
                    </a:schemeClr>
                  </a:solidFill>
                  <a:latin typeface="メイリオ" panose="020B0604030504040204" pitchFamily="50" charset="-128"/>
                  <a:ea typeface="メイリオ" panose="020B0604030504040204" pitchFamily="50" charset="-128"/>
                </a:rPr>
                <a:t>(</a:t>
              </a:r>
              <a:r>
                <a:rPr kumimoji="1" lang="ja-JP" altLang="en-US" sz="900" b="1" dirty="0">
                  <a:solidFill>
                    <a:schemeClr val="tx2">
                      <a:lumMod val="50000"/>
                    </a:schemeClr>
                  </a:solidFill>
                  <a:latin typeface="メイリオ" panose="020B0604030504040204" pitchFamily="50" charset="-128"/>
                  <a:ea typeface="メイリオ" panose="020B0604030504040204" pitchFamily="50" charset="-128"/>
                </a:rPr>
                <a:t>なみはやスポーツ振興基金</a:t>
              </a:r>
              <a:r>
                <a:rPr lang="en-US" altLang="ja-JP" sz="900" b="1" dirty="0">
                  <a:solidFill>
                    <a:schemeClr val="tx2">
                      <a:lumMod val="50000"/>
                    </a:schemeClr>
                  </a:solidFill>
                  <a:latin typeface="メイリオ" panose="020B0604030504040204" pitchFamily="50" charset="-128"/>
                  <a:ea typeface="メイリオ" panose="020B0604030504040204" pitchFamily="50" charset="-128"/>
                </a:rPr>
                <a:t>)</a:t>
              </a:r>
              <a:endParaRPr kumimoji="1" lang="en-US" altLang="ja-JP" sz="900" b="1" dirty="0">
                <a:solidFill>
                  <a:schemeClr val="tx2">
                    <a:lumMod val="50000"/>
                  </a:schemeClr>
                </a:solidFill>
                <a:latin typeface="メイリオ" panose="020B0604030504040204" pitchFamily="50" charset="-128"/>
                <a:ea typeface="メイリオ" panose="020B0604030504040204" pitchFamily="50" charset="-128"/>
              </a:endParaRPr>
            </a:p>
            <a:p>
              <a:pPr algn="ctr">
                <a:lnSpc>
                  <a:spcPts val="600"/>
                </a:lnSpc>
              </a:pPr>
              <a:endParaRPr kumimoji="1" lang="en-US" altLang="ja-JP" sz="1000" b="1" dirty="0">
                <a:solidFill>
                  <a:schemeClr val="tx1"/>
                </a:solidFill>
                <a:latin typeface="メイリオ" panose="020B0604030504040204" pitchFamily="50" charset="-128"/>
                <a:ea typeface="メイリオ" panose="020B0604030504040204" pitchFamily="50" charset="-128"/>
              </a:endParaRPr>
            </a:p>
          </p:txBody>
        </p:sp>
        <p:pic>
          <p:nvPicPr>
            <p:cNvPr id="32" name="図 31">
              <a:extLst>
                <a:ext uri="{FF2B5EF4-FFF2-40B4-BE49-F238E27FC236}">
                  <a16:creationId xmlns:a16="http://schemas.microsoft.com/office/drawing/2014/main" id="{07ED8D3A-525C-4EF0-A6E3-8B2F23F41945}"/>
                </a:ext>
              </a:extLst>
            </p:cNvPr>
            <p:cNvPicPr/>
            <p:nvPr/>
          </p:nvPicPr>
          <p:blipFill rotWithShape="1">
            <a:blip r:embed="rId7"/>
            <a:srcRect l="59266" t="33611" r="18580" b="55101"/>
            <a:stretch/>
          </p:blipFill>
          <p:spPr bwMode="auto">
            <a:xfrm>
              <a:off x="5695403" y="5809393"/>
              <a:ext cx="1425996" cy="432173"/>
            </a:xfrm>
            <a:prstGeom prst="rect">
              <a:avLst/>
            </a:prstGeom>
            <a:ln>
              <a:noFill/>
            </a:ln>
            <a:extLst>
              <a:ext uri="{53640926-AAD7-44D8-BBD7-CCE9431645EC}">
                <a14:shadowObscured xmlns:a14="http://schemas.microsoft.com/office/drawing/2010/main"/>
              </a:ext>
            </a:extLst>
          </p:spPr>
        </p:pic>
        <p:sp>
          <p:nvSpPr>
            <p:cNvPr id="34" name="正方形/長方形 33">
              <a:extLst>
                <a:ext uri="{FF2B5EF4-FFF2-40B4-BE49-F238E27FC236}">
                  <a16:creationId xmlns:a16="http://schemas.microsoft.com/office/drawing/2014/main" id="{C2D015FC-0A89-4899-9459-9468986B3E06}"/>
                </a:ext>
              </a:extLst>
            </p:cNvPr>
            <p:cNvSpPr/>
            <p:nvPr/>
          </p:nvSpPr>
          <p:spPr>
            <a:xfrm>
              <a:off x="5595081" y="5058037"/>
              <a:ext cx="1540392" cy="102490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r>
                <a:rPr lang="en-US" altLang="ja-JP" sz="800" dirty="0">
                  <a:solidFill>
                    <a:schemeClr val="tx2">
                      <a:lumMod val="50000"/>
                    </a:schemeClr>
                  </a:solidFill>
                  <a:latin typeface="Meiryo UI" panose="020B0604030504040204" pitchFamily="50" charset="-128"/>
                  <a:ea typeface="Meiryo UI" panose="020B0604030504040204" pitchFamily="50" charset="-128"/>
                </a:rPr>
                <a:t>10</a:t>
              </a:r>
              <a:r>
                <a:rPr lang="ja-JP" altLang="en-US" sz="800" dirty="0">
                  <a:solidFill>
                    <a:schemeClr val="tx2">
                      <a:lumMod val="50000"/>
                    </a:schemeClr>
                  </a:solidFill>
                  <a:latin typeface="Meiryo UI" panose="020B0604030504040204" pitchFamily="50" charset="-128"/>
                  <a:ea typeface="Meiryo UI" panose="020B0604030504040204" pitchFamily="50" charset="-128"/>
                </a:rPr>
                <a:t>万円以上の寄附者等に、大阪マラソンの出走権を進呈し、大阪の都市の魅力を肌で感じ、大阪のまちを駆け抜けていただく。（参加料等は別途必要）</a:t>
              </a:r>
            </a:p>
          </p:txBody>
        </p:sp>
        <p:sp>
          <p:nvSpPr>
            <p:cNvPr id="35" name="正方形/長方形 34">
              <a:extLst>
                <a:ext uri="{FF2B5EF4-FFF2-40B4-BE49-F238E27FC236}">
                  <a16:creationId xmlns:a16="http://schemas.microsoft.com/office/drawing/2014/main" id="{9CE3CC61-BE5C-46E3-86C6-9C6F08D88D69}"/>
                </a:ext>
              </a:extLst>
            </p:cNvPr>
            <p:cNvSpPr/>
            <p:nvPr/>
          </p:nvSpPr>
          <p:spPr>
            <a:xfrm>
              <a:off x="7347508" y="5047153"/>
              <a:ext cx="1612824" cy="76224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r>
                <a:rPr lang="ja-JP" altLang="en-US" sz="800" dirty="0">
                  <a:solidFill>
                    <a:schemeClr val="tx2">
                      <a:lumMod val="50000"/>
                    </a:schemeClr>
                  </a:solidFill>
                  <a:latin typeface="Meiryo UI" panose="020B0604030504040204" pitchFamily="50" charset="-128"/>
                  <a:ea typeface="Meiryo UI" panose="020B0604030504040204" pitchFamily="50" charset="-128"/>
                </a:rPr>
                <a:t>御堂筋イルミネーションの期間中、メッセージ等を刻んだ</a:t>
              </a:r>
              <a:r>
                <a:rPr lang="en-US" altLang="ja-JP" sz="800" dirty="0">
                  <a:solidFill>
                    <a:schemeClr val="tx2">
                      <a:lumMod val="50000"/>
                    </a:schemeClr>
                  </a:solidFill>
                  <a:latin typeface="Meiryo UI" panose="020B0604030504040204" pitchFamily="50" charset="-128"/>
                  <a:ea typeface="Meiryo UI" panose="020B0604030504040204" pitchFamily="50" charset="-128"/>
                </a:rPr>
                <a:t>LED</a:t>
              </a:r>
              <a:r>
                <a:rPr lang="ja-JP" altLang="en-US" sz="800" dirty="0">
                  <a:solidFill>
                    <a:schemeClr val="tx2">
                      <a:lumMod val="50000"/>
                    </a:schemeClr>
                  </a:solidFill>
                  <a:latin typeface="Meiryo UI" panose="020B0604030504040204" pitchFamily="50" charset="-128"/>
                  <a:ea typeface="Meiryo UI" panose="020B0604030504040204" pitchFamily="50" charset="-128"/>
                </a:rPr>
                <a:t>プレートをイチョウに取り付け、御堂筋イルミネーションを盛り上げていただくとともに、心に残る思い出を作っていただく。</a:t>
              </a:r>
            </a:p>
          </p:txBody>
        </p:sp>
        <p:sp>
          <p:nvSpPr>
            <p:cNvPr id="42" name="角丸四角形 47">
              <a:extLst>
                <a:ext uri="{FF2B5EF4-FFF2-40B4-BE49-F238E27FC236}">
                  <a16:creationId xmlns:a16="http://schemas.microsoft.com/office/drawing/2014/main" id="{430D3A41-D151-4162-A104-740EBA16B1B0}"/>
                </a:ext>
              </a:extLst>
            </p:cNvPr>
            <p:cNvSpPr/>
            <p:nvPr/>
          </p:nvSpPr>
          <p:spPr>
            <a:xfrm>
              <a:off x="783477" y="3547250"/>
              <a:ext cx="3593701" cy="133522"/>
            </a:xfrm>
            <a:prstGeom prst="roundRect">
              <a:avLst>
                <a:gd name="adj" fmla="val 0"/>
              </a:avLst>
            </a:prstGeom>
            <a:solidFill>
              <a:schemeClr val="accent5">
                <a:lumMod val="40000"/>
                <a:lumOff val="60000"/>
              </a:schemeClr>
            </a:solidFill>
            <a:ln w="19050" cap="flat" cmpd="sng" algn="ctr">
              <a:noFill/>
              <a:prstDash val="sysDash"/>
            </a:ln>
            <a:effectLst/>
          </p:spPr>
          <p:txBody>
            <a:bodyPr wrap="square" lIns="0" tIns="34293" rIns="0" bIns="34293" rtlCol="0" anchor="ctr" anchorCtr="0">
              <a:noAutofit/>
            </a:bodyPr>
            <a:lstStyle/>
            <a:p>
              <a:pPr marL="239804" indent="-171450" defTabSz="457200">
                <a:buFont typeface="Wingdings" panose="05000000000000000000" pitchFamily="2" charset="2"/>
                <a:buChar char="Ø"/>
                <a:defRPr/>
              </a:pPr>
              <a:r>
                <a:rPr kumimoji="0" lang="ja-JP" altLang="en-US" sz="11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民間企業のご理解を得て、寄附金確保の機会を増やす</a:t>
              </a:r>
              <a:endParaRPr kumimoji="0" lang="en-US" altLang="ja-JP" sz="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47">
              <a:extLst>
                <a:ext uri="{FF2B5EF4-FFF2-40B4-BE49-F238E27FC236}">
                  <a16:creationId xmlns:a16="http://schemas.microsoft.com/office/drawing/2014/main" id="{AEDBBCB5-6C23-49B6-BBA7-1FE6AB7A1EF3}"/>
                </a:ext>
              </a:extLst>
            </p:cNvPr>
            <p:cNvSpPr/>
            <p:nvPr/>
          </p:nvSpPr>
          <p:spPr>
            <a:xfrm>
              <a:off x="751247" y="3751192"/>
              <a:ext cx="5350825" cy="1089975"/>
            </a:xfrm>
            <a:prstGeom prst="roundRect">
              <a:avLst>
                <a:gd name="adj" fmla="val 0"/>
              </a:avLst>
            </a:prstGeom>
            <a:noFill/>
            <a:ln w="19050" cap="flat" cmpd="sng" algn="ctr">
              <a:noFill/>
              <a:prstDash val="sysDash"/>
            </a:ln>
            <a:effectLst/>
          </p:spPr>
          <p:txBody>
            <a:bodyPr wrap="square" lIns="0" tIns="34293" rIns="0" bIns="34293" rtlCol="0" anchor="ctr" anchorCtr="0">
              <a:noAutofit/>
            </a:bodyPr>
            <a:lstStyle/>
            <a:p>
              <a:pPr marL="68354" defTabSz="457200">
                <a:defRPr/>
              </a:pPr>
              <a:r>
                <a:rPr kumimoji="0" lang="ja-JP" altLang="en-US" sz="10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（取組み例）</a:t>
              </a:r>
              <a:endParaRPr kumimoji="0" lang="en-US" altLang="ja-JP" sz="10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8354" defTabSz="457200">
                <a:defRPr/>
              </a:pPr>
              <a:r>
                <a:rPr kumimoji="0"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u="sng"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企業に事業趣旨に共感いただき、売上げの一部やポイントによるご寄附等をいただく</a:t>
              </a:r>
            </a:p>
            <a:p>
              <a:pPr marL="68354" defTabSz="457200">
                <a:defRPr/>
              </a:pPr>
              <a:r>
                <a:rPr kumimoji="0"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7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（大阪ミュージアム基金、御堂筋イルミネーション基金、文化振興基金、子ども輝く未来基金、 がん対策基金、大阪ハートフル基金、</a:t>
              </a:r>
              <a:endParaRPr kumimoji="0" lang="en-US" altLang="ja-JP" sz="7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8354" defTabSz="457200">
                <a:defRPr/>
              </a:pPr>
              <a:r>
                <a:rPr kumimoji="0" lang="ja-JP" altLang="en-US" sz="7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みどりの基金、動物愛護管理基金）</a:t>
              </a:r>
              <a:endParaRPr kumimoji="0" lang="en-US" altLang="ja-JP" sz="7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8354" defTabSz="457200">
                <a:defRPr/>
              </a:pPr>
              <a:endParaRPr kumimoji="0" lang="en-US" altLang="ja-JP" sz="1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8354" defTabSz="457200">
                <a:defRPr/>
              </a:pPr>
              <a:endParaRPr kumimoji="0" lang="en-US" altLang="ja-JP" sz="1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8354" defTabSz="457200">
                <a:defRPr/>
              </a:pPr>
              <a:r>
                <a:rPr kumimoji="0"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u="sng"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企業からのご寄附に対する税控除が可能となるよう、企業版ふるさと納税制度</a:t>
              </a:r>
              <a:r>
                <a:rPr kumimoji="0" lang="en-US" altLang="ja-JP" sz="1000" u="sng" kern="0" baseline="30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*16</a:t>
              </a:r>
              <a:r>
                <a:rPr kumimoji="0" lang="ja-JP" altLang="en-US" sz="1000" u="sng"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の対象事業とする</a:t>
              </a:r>
              <a:r>
                <a:rPr kumimoji="0"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8354" defTabSz="457200">
                <a:defRPr/>
              </a:pPr>
              <a:r>
                <a:rPr kumimoji="0"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7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（女性基金、大阪ミュージアム基金、御堂筋イルミネーション基金、グローバル人材育成基金、スマートシニアライフ基金、</a:t>
              </a:r>
              <a:endParaRPr kumimoji="0" lang="en-US" altLang="ja-JP" sz="7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8354" defTabSz="457200">
                <a:defRPr/>
              </a:pPr>
              <a:r>
                <a:rPr kumimoji="0" lang="ja-JP" altLang="en-US" sz="7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子ども輝く未来基金、新型コロナウイルス助け合い基金等）</a:t>
              </a:r>
              <a:endParaRPr kumimoji="0" lang="en-US" altLang="ja-JP" sz="7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8354" defTabSz="457200">
                <a:defRPr/>
              </a:pPr>
              <a:endParaRPr kumimoji="0" lang="en-US" altLang="ja-JP" sz="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4" name="角丸四角形吹き出し 43"/>
          <p:cNvSpPr/>
          <p:nvPr/>
        </p:nvSpPr>
        <p:spPr>
          <a:xfrm>
            <a:off x="880377" y="3879050"/>
            <a:ext cx="4104000" cy="227311"/>
          </a:xfrm>
          <a:prstGeom prst="wedgeRoundRectCallout">
            <a:avLst>
              <a:gd name="adj1" fmla="val -40781"/>
              <a:gd name="adj2" fmla="val 23973"/>
              <a:gd name="adj3" fmla="val 16667"/>
            </a:avLst>
          </a:prstGeom>
          <a:solidFill>
            <a:schemeClr val="accent6">
              <a:lumMod val="40000"/>
              <a:lumOff val="60000"/>
            </a:schemeClr>
          </a:solidFill>
          <a:ln w="34925" cmpd="dbl">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ja-JP" altLang="en-US" sz="105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★事業特性に応じて、事業への共感者（ファン）を増やすための工夫を！</a:t>
            </a:r>
            <a:endParaRPr lang="en-US" altLang="ja-JP" sz="105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45" name="四角形: メモ 31">
            <a:extLst>
              <a:ext uri="{FF2B5EF4-FFF2-40B4-BE49-F238E27FC236}">
                <a16:creationId xmlns:a16="http://schemas.microsoft.com/office/drawing/2014/main" id="{66EADCDD-73F3-45FC-BF92-C425FF7FA122}"/>
              </a:ext>
            </a:extLst>
          </p:cNvPr>
          <p:cNvSpPr/>
          <p:nvPr/>
        </p:nvSpPr>
        <p:spPr>
          <a:xfrm>
            <a:off x="6737489" y="1174956"/>
            <a:ext cx="2290006" cy="1398949"/>
          </a:xfrm>
          <a:prstGeom prst="foldedCorner">
            <a:avLst>
              <a:gd name="adj" fmla="val 175"/>
            </a:avLst>
          </a:prstGeom>
          <a:solidFill>
            <a:srgbClr val="FFFF99"/>
          </a:solidFill>
          <a:ln w="3175">
            <a:solidFill>
              <a:srgbClr val="34411B"/>
            </a:solidFill>
          </a:ln>
        </p:spPr>
        <p:style>
          <a:lnRef idx="2">
            <a:schemeClr val="accent5"/>
          </a:lnRef>
          <a:fillRef idx="1">
            <a:schemeClr val="lt1"/>
          </a:fillRef>
          <a:effectRef idx="0">
            <a:schemeClr val="accent5"/>
          </a:effectRef>
          <a:fontRef idx="minor">
            <a:schemeClr val="dk1"/>
          </a:fontRef>
        </p:style>
        <p:txBody>
          <a:bodyPr lIns="72000" tIns="144000" rIns="72000" bIns="72000" rtlCol="0" anchor="t"/>
          <a:lstStyle/>
          <a:p>
            <a:pPr algn="ctr"/>
            <a:r>
              <a:rPr lang="ja-JP" altLang="en-US" sz="900" b="1" dirty="0">
                <a:solidFill>
                  <a:schemeClr val="tx2">
                    <a:lumMod val="50000"/>
                  </a:schemeClr>
                </a:solidFill>
                <a:latin typeface="メイリオ" panose="020B0604030504040204" pitchFamily="50" charset="-128"/>
                <a:ea typeface="メイリオ" panose="020B0604030504040204" pitchFamily="50" charset="-128"/>
              </a:rPr>
              <a:t>企業とのチャリティイベントの実施や</a:t>
            </a:r>
            <a:endParaRPr lang="en-US" altLang="ja-JP" sz="900" b="1" dirty="0">
              <a:solidFill>
                <a:schemeClr val="tx2">
                  <a:lumMod val="50000"/>
                </a:schemeClr>
              </a:solidFill>
              <a:latin typeface="メイリオ" panose="020B0604030504040204" pitchFamily="50" charset="-128"/>
              <a:ea typeface="メイリオ" panose="020B0604030504040204" pitchFamily="50" charset="-128"/>
            </a:endParaRPr>
          </a:p>
          <a:p>
            <a:pPr algn="ctr"/>
            <a:r>
              <a:rPr lang="ja-JP" altLang="en-US" sz="900" b="1" dirty="0">
                <a:solidFill>
                  <a:schemeClr val="tx2">
                    <a:lumMod val="50000"/>
                  </a:schemeClr>
                </a:solidFill>
                <a:latin typeface="メイリオ" panose="020B0604030504040204" pitchFamily="50" charset="-128"/>
                <a:ea typeface="メイリオ" panose="020B0604030504040204" pitchFamily="50" charset="-128"/>
              </a:rPr>
              <a:t>対象商品の売上げの一部のご寄附</a:t>
            </a:r>
            <a:endParaRPr lang="en-US" altLang="ja-JP" sz="900" b="1" dirty="0">
              <a:solidFill>
                <a:schemeClr val="tx2">
                  <a:lumMod val="50000"/>
                </a:schemeClr>
              </a:solidFill>
              <a:latin typeface="メイリオ" panose="020B0604030504040204" pitchFamily="50" charset="-128"/>
              <a:ea typeface="メイリオ" panose="020B0604030504040204" pitchFamily="50" charset="-128"/>
            </a:endParaRPr>
          </a:p>
          <a:p>
            <a:pPr algn="ctr"/>
            <a:r>
              <a:rPr kumimoji="1" lang="ja-JP" altLang="en-US" sz="900" b="1" dirty="0">
                <a:solidFill>
                  <a:schemeClr val="tx2">
                    <a:lumMod val="50000"/>
                  </a:schemeClr>
                </a:solidFill>
                <a:latin typeface="メイリオ" panose="020B0604030504040204" pitchFamily="50" charset="-128"/>
                <a:ea typeface="メイリオ" panose="020B0604030504040204" pitchFamily="50" charset="-128"/>
              </a:rPr>
              <a:t>（みどりの基金）</a:t>
            </a:r>
            <a:endParaRPr kumimoji="1" lang="en-US" altLang="ja-JP" sz="900" b="1" dirty="0">
              <a:solidFill>
                <a:schemeClr val="tx2">
                  <a:lumMod val="50000"/>
                </a:schemeClr>
              </a:solidFill>
              <a:latin typeface="メイリオ" panose="020B0604030504040204" pitchFamily="50" charset="-128"/>
              <a:ea typeface="メイリオ" panose="020B0604030504040204" pitchFamily="50" charset="-128"/>
            </a:endParaRPr>
          </a:p>
          <a:p>
            <a:pPr algn="ctr">
              <a:lnSpc>
                <a:spcPts val="600"/>
              </a:lnSpc>
            </a:pPr>
            <a:endParaRPr kumimoji="1" lang="en-US" altLang="ja-JP" sz="1000" b="1" dirty="0">
              <a:solidFill>
                <a:schemeClr val="tx1"/>
              </a:solidFill>
              <a:latin typeface="メイリオ" panose="020B0604030504040204" pitchFamily="50" charset="-128"/>
              <a:ea typeface="メイリオ" panose="020B0604030504040204" pitchFamily="50" charset="-128"/>
            </a:endParaRPr>
          </a:p>
        </p:txBody>
      </p:sp>
      <p:sp>
        <p:nvSpPr>
          <p:cNvPr id="46" name="正方形/長方形 45">
            <a:extLst>
              <a:ext uri="{FF2B5EF4-FFF2-40B4-BE49-F238E27FC236}">
                <a16:creationId xmlns:a16="http://schemas.microsoft.com/office/drawing/2014/main" id="{61D5801B-49EF-4017-B3E2-D9FD7E95D802}"/>
              </a:ext>
            </a:extLst>
          </p:cNvPr>
          <p:cNvSpPr/>
          <p:nvPr/>
        </p:nvSpPr>
        <p:spPr>
          <a:xfrm>
            <a:off x="6849659" y="1734676"/>
            <a:ext cx="1195166" cy="7672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r>
              <a:rPr lang="ja-JP" altLang="en-US" sz="800" dirty="0">
                <a:solidFill>
                  <a:schemeClr val="tx2">
                    <a:lumMod val="50000"/>
                  </a:schemeClr>
                </a:solidFill>
                <a:latin typeface="Meiryo UI" panose="020B0604030504040204" pitchFamily="50" charset="-128"/>
                <a:ea typeface="Meiryo UI" panose="020B0604030504040204" pitchFamily="50" charset="-128"/>
              </a:rPr>
              <a:t>「大阪府みどりの基金」の趣旨に賛同いただいた企業と府とが互いに広報を行うことで、双方にとって</a:t>
            </a:r>
            <a:r>
              <a:rPr lang="en-US" altLang="ja-JP" sz="800" dirty="0">
                <a:solidFill>
                  <a:schemeClr val="tx2">
                    <a:lumMod val="50000"/>
                  </a:schemeClr>
                </a:solidFill>
                <a:latin typeface="Meiryo UI" panose="020B0604030504040204" pitchFamily="50" charset="-128"/>
                <a:ea typeface="Meiryo UI" panose="020B0604030504040204" pitchFamily="50" charset="-128"/>
              </a:rPr>
              <a:t>PR </a:t>
            </a:r>
            <a:r>
              <a:rPr lang="ja-JP" altLang="en-US" sz="800" dirty="0">
                <a:solidFill>
                  <a:schemeClr val="tx2">
                    <a:lumMod val="50000"/>
                  </a:schemeClr>
                </a:solidFill>
                <a:latin typeface="Meiryo UI" panose="020B0604030504040204" pitchFamily="50" charset="-128"/>
                <a:ea typeface="Meiryo UI" panose="020B0604030504040204" pitchFamily="50" charset="-128"/>
              </a:rPr>
              <a:t>効果が見込まれる「タイアップ事業」を複数実施。</a:t>
            </a:r>
          </a:p>
        </p:txBody>
      </p:sp>
      <p:pic>
        <p:nvPicPr>
          <p:cNvPr id="47" name="図 4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13651" y="1758277"/>
            <a:ext cx="809605" cy="725406"/>
          </a:xfrm>
          <a:prstGeom prst="rect">
            <a:avLst/>
          </a:prstGeom>
        </p:spPr>
      </p:pic>
      <p:sp>
        <p:nvSpPr>
          <p:cNvPr id="38" name="テキスト ボックス 37">
            <a:extLst>
              <a:ext uri="{FF2B5EF4-FFF2-40B4-BE49-F238E27FC236}">
                <a16:creationId xmlns:a16="http://schemas.microsoft.com/office/drawing/2014/main" id="{368BA9C4-4A1B-4B06-99D1-6E80B574220B}"/>
              </a:ext>
            </a:extLst>
          </p:cNvPr>
          <p:cNvSpPr txBox="1"/>
          <p:nvPr/>
        </p:nvSpPr>
        <p:spPr>
          <a:xfrm>
            <a:off x="433041" y="818092"/>
            <a:ext cx="3427351" cy="307777"/>
          </a:xfrm>
          <a:prstGeom prst="rect">
            <a:avLst/>
          </a:prstGeom>
          <a:noFill/>
        </p:spPr>
        <p:txBody>
          <a:bodyPr wrap="square" rtlCol="0">
            <a:spAutoFit/>
          </a:bodyPr>
          <a:lstStyle/>
          <a:p>
            <a:pPr lvl="0">
              <a:defRPr/>
            </a:pPr>
            <a:r>
              <a:rPr lang="en-US" altLang="ja-JP" sz="14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r>
              <a:rPr lang="ja-JP" altLang="en-US" sz="14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効果的な寄附金の募集</a:t>
            </a:r>
            <a:r>
              <a:rPr lang="en-US" altLang="ja-JP" sz="14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r>
              <a:rPr lang="ja-JP" altLang="en-US" sz="14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（つづき）</a:t>
            </a:r>
            <a:endPar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pic>
        <p:nvPicPr>
          <p:cNvPr id="40" name="図 39">
            <a:extLst>
              <a:ext uri="{FF2B5EF4-FFF2-40B4-BE49-F238E27FC236}">
                <a16:creationId xmlns:a16="http://schemas.microsoft.com/office/drawing/2014/main" id="{8222D440-4405-479A-A494-1985703B472F}"/>
              </a:ext>
            </a:extLst>
          </p:cNvPr>
          <p:cNvPicPr>
            <a:picLocks noChangeAspect="1"/>
          </p:cNvPicPr>
          <p:nvPr/>
        </p:nvPicPr>
        <p:blipFill rotWithShape="1">
          <a:blip r:embed="rId9"/>
          <a:srcRect l="14111" t="21823" r="53151" b="9950"/>
          <a:stretch/>
        </p:blipFill>
        <p:spPr bwMode="auto">
          <a:xfrm>
            <a:off x="6645606" y="5048841"/>
            <a:ext cx="1226400" cy="1437848"/>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754884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236599" y="8620"/>
            <a:ext cx="1680106"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algn="ctr"/>
            <a:r>
              <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＜参考事例</a:t>
            </a:r>
            <a:r>
              <a:rPr kumimoji="1"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23</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a:xfrm>
            <a:off x="232137" y="437054"/>
            <a:ext cx="8839822" cy="6275870"/>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36000" bIns="3600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◆民間資金の活用②　</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603911" y="1201822"/>
            <a:ext cx="3925822" cy="1846659"/>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・民間資金提供者と大阪府が協働して</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NPO</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等の活動を　</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支援することで、新型コロナウイルス感染症の影響</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で顕在化した社会課題の解決を図る事業を実施</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R2</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年度～）。</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NPO</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等は、事業費の半分について民間の資金提供を</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受ける。</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・残りの事業費については、</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NPO</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等が広く社会から賛</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同者を得て資金調達を行うこととし、クラウドファ</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ンディングを活用する仕組みを導入（</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R3</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年度）。</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27" name="表 126"/>
          <p:cNvGraphicFramePr>
            <a:graphicFrameLocks noGrp="1"/>
          </p:cNvGraphicFramePr>
          <p:nvPr>
            <p:extLst/>
          </p:nvPr>
        </p:nvGraphicFramePr>
        <p:xfrm>
          <a:off x="656565" y="3420327"/>
          <a:ext cx="8100900" cy="3429053"/>
        </p:xfrm>
        <a:graphic>
          <a:graphicData uri="http://schemas.openxmlformats.org/drawingml/2006/table">
            <a:tbl>
              <a:tblPr/>
              <a:tblGrid>
                <a:gridCol w="3330370">
                  <a:extLst>
                    <a:ext uri="{9D8B030D-6E8A-4147-A177-3AD203B41FA5}">
                      <a16:colId xmlns:a16="http://schemas.microsoft.com/office/drawing/2014/main" val="936517151"/>
                    </a:ext>
                  </a:extLst>
                </a:gridCol>
                <a:gridCol w="3555395">
                  <a:extLst>
                    <a:ext uri="{9D8B030D-6E8A-4147-A177-3AD203B41FA5}">
                      <a16:colId xmlns:a16="http://schemas.microsoft.com/office/drawing/2014/main" val="2715507798"/>
                    </a:ext>
                  </a:extLst>
                </a:gridCol>
                <a:gridCol w="1215135">
                  <a:extLst>
                    <a:ext uri="{9D8B030D-6E8A-4147-A177-3AD203B41FA5}">
                      <a16:colId xmlns:a16="http://schemas.microsoft.com/office/drawing/2014/main" val="2491436315"/>
                    </a:ext>
                  </a:extLst>
                </a:gridCol>
              </a:tblGrid>
              <a:tr h="200563">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事業名称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事業内容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fontAlgn="ctr"/>
                      <a:r>
                        <a:rPr lang="zh-TW" altLang="en-US" sz="900" b="0" i="0" u="none" strike="noStrike" dirty="0">
                          <a:solidFill>
                            <a:schemeClr val="tx1"/>
                          </a:solidFill>
                          <a:effectLst/>
                          <a:latin typeface="Meiryo UI" panose="020B0604030504040204" pitchFamily="50" charset="-128"/>
                          <a:ea typeface="Meiryo UI" panose="020B0604030504040204" pitchFamily="50" charset="-128"/>
                        </a:rPr>
                        <a:t>事業規模</a:t>
                      </a:r>
                      <a:endParaRPr lang="en-US" altLang="zh-TW"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4046578246"/>
                  </a:ext>
                </a:extLst>
              </a:tr>
              <a:tr h="572979">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l" fontAlgn="b"/>
                      <a:r>
                        <a:rPr lang="ja-JP" altLang="en-US" sz="7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泉北ニュータウンの子どもたちの社会的孤立を支える！</a:t>
                      </a:r>
                    </a:p>
                    <a:p>
                      <a:pPr algn="l" fontAlgn="b"/>
                      <a:r>
                        <a:rPr lang="ja-JP" altLang="en-US" sz="800" b="0" i="0" u="none" strike="noStrike" dirty="0">
                          <a:solidFill>
                            <a:schemeClr val="tx1"/>
                          </a:solidFill>
                          <a:effectLst/>
                          <a:latin typeface="Meiryo UI" panose="020B0604030504040204" pitchFamily="50" charset="-128"/>
                          <a:ea typeface="Meiryo UI" panose="020B0604030504040204" pitchFamily="50" charset="-128"/>
                        </a:rPr>
                        <a:t>　子ども食堂ゴーストキッチンサポート事業</a:t>
                      </a:r>
                      <a:br>
                        <a:rPr lang="ja-JP" altLang="en-US" sz="800" b="0" i="0" u="none" strike="noStrike" dirty="0">
                          <a:solidFill>
                            <a:schemeClr val="tx1"/>
                          </a:solidFill>
                          <a:effectLst/>
                          <a:latin typeface="Meiryo UI" panose="020B0604030504040204" pitchFamily="50" charset="-128"/>
                          <a:ea typeface="Meiryo UI" panose="020B0604030504040204" pitchFamily="50" charset="-128"/>
                        </a:rPr>
                      </a:b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一財</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泉北のまちと暮らしを考える財団（堺市）</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4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　子どもの居場所づくりを行う団体が調理拠点として活用できるシェアキッチンを整備し、</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社会的に孤立して生きづらさを感じている子どもたちに食を届けるシステムを構築。</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また、</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24</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時間いつでも活用できる地域のフードバンクを</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ICT</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も活用して整備。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5,510</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千円</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r>
                        <a:rPr lang="zh-TW" altLang="en-US" sz="7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うち</a:t>
                      </a:r>
                      <a:r>
                        <a:rPr lang="zh-TW" altLang="en-US" sz="700" b="0" i="0" u="none" strike="noStrike" dirty="0">
                          <a:solidFill>
                            <a:schemeClr val="tx1"/>
                          </a:solidFill>
                          <a:effectLst/>
                          <a:latin typeface="Meiryo UI" panose="020B0604030504040204" pitchFamily="50" charset="-128"/>
                          <a:ea typeface="Meiryo UI" panose="020B0604030504040204" pitchFamily="50" charset="-128"/>
                        </a:rPr>
                        <a:t>民間支援額</a:t>
                      </a:r>
                      <a:r>
                        <a:rPr lang="en-US" altLang="zh-TW" sz="700" b="0" i="0" u="none" strike="noStrike" dirty="0">
                          <a:solidFill>
                            <a:schemeClr val="tx1"/>
                          </a:solidFill>
                          <a:effectLst/>
                          <a:latin typeface="Meiryo UI" panose="020B0604030504040204" pitchFamily="50" charset="-128"/>
                          <a:ea typeface="Meiryo UI" panose="020B0604030504040204" pitchFamily="50" charset="-128"/>
                        </a:rPr>
                        <a:t>2,500</a:t>
                      </a:r>
                      <a:r>
                        <a:rPr lang="zh-TW" altLang="en-US" sz="700" b="0" i="0" u="none" strike="noStrike" dirty="0">
                          <a:solidFill>
                            <a:schemeClr val="tx1"/>
                          </a:solidFill>
                          <a:effectLst/>
                          <a:latin typeface="Meiryo UI" panose="020B0604030504040204" pitchFamily="50" charset="-128"/>
                          <a:ea typeface="Meiryo UI" panose="020B0604030504040204" pitchFamily="50" charset="-128"/>
                        </a:rPr>
                        <a:t>千円）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0220052"/>
                  </a:ext>
                </a:extLst>
              </a:tr>
              <a:tr h="619248">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l" fontAlgn="b"/>
                      <a:r>
                        <a:rPr lang="ja-JP" altLang="en-US" sz="800" b="0" i="0" u="none" strike="noStrike" dirty="0">
                          <a:solidFill>
                            <a:schemeClr val="tx1"/>
                          </a:solidFill>
                          <a:effectLst/>
                          <a:latin typeface="Meiryo UI" panose="020B0604030504040204" pitchFamily="50" charset="-128"/>
                          <a:ea typeface="Meiryo UI" panose="020B0604030504040204" pitchFamily="50" charset="-128"/>
                        </a:rPr>
                        <a:t>　おおさか</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10</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代給付型職業訓練・就職支援事業</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b"/>
                      <a:r>
                        <a:rPr lang="ja-JP" altLang="en-US" sz="800" b="0" i="0" u="none" strike="noStrike" dirty="0">
                          <a:solidFill>
                            <a:schemeClr val="tx1"/>
                          </a:solidFill>
                          <a:effectLst/>
                          <a:latin typeface="Meiryo UI" panose="020B0604030504040204" pitchFamily="50" charset="-128"/>
                          <a:ea typeface="Meiryo UI" panose="020B0604030504040204" pitchFamily="50" charset="-128"/>
                        </a:rPr>
                        <a:t>　「テンセイ・キャンプ」</a:t>
                      </a:r>
                      <a:br>
                        <a:rPr lang="ja-JP" altLang="en-US" sz="800" b="0" i="0" u="none" strike="noStrike" dirty="0">
                          <a:solidFill>
                            <a:schemeClr val="tx1"/>
                          </a:solidFill>
                          <a:effectLst/>
                          <a:latin typeface="Meiryo UI" panose="020B0604030504040204" pitchFamily="50" charset="-128"/>
                          <a:ea typeface="Meiryo UI" panose="020B0604030504040204" pitchFamily="50" charset="-128"/>
                        </a:rPr>
                      </a:br>
                      <a:r>
                        <a:rPr lang="ja-JP" altLang="en-US" sz="800" b="0" i="0" u="none" strike="noStrike" baseline="0" dirty="0">
                          <a:solidFill>
                            <a:schemeClr val="tx1"/>
                          </a:solidFill>
                          <a:effectLst/>
                          <a:latin typeface="Meiryo UI" panose="020B0604030504040204" pitchFamily="50" charset="-128"/>
                          <a:ea typeface="Meiryo UI" panose="020B0604030504040204" pitchFamily="50" charset="-128"/>
                        </a:rPr>
                        <a:t> （</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認定</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NPO</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法人 育て上げネット（東京都立川市））</a:t>
                      </a:r>
                      <a:endParaRPr lang="ja-JP" altLang="en-US" sz="4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　コロナ禍での失業と収入減により経済的・精神的余裕が失われている</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10</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代の若者に</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対し、職業訓練中の生活を給付で支え、時間的余裕を創出。生活基盤を構築した</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上で、人材ニーズの高い</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IT</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分野の知識・技術獲得と就職支援を実施。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10,410</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千円</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r>
                        <a:rPr lang="zh-TW" altLang="en-US" sz="7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うち</a:t>
                      </a:r>
                      <a:r>
                        <a:rPr lang="zh-TW" altLang="en-US" sz="700" b="0" i="0" u="none" strike="noStrike" dirty="0">
                          <a:solidFill>
                            <a:schemeClr val="tx1"/>
                          </a:solidFill>
                          <a:effectLst/>
                          <a:latin typeface="Meiryo UI" panose="020B0604030504040204" pitchFamily="50" charset="-128"/>
                          <a:ea typeface="Meiryo UI" panose="020B0604030504040204" pitchFamily="50" charset="-128"/>
                        </a:rPr>
                        <a:t>民間支援額</a:t>
                      </a:r>
                      <a:r>
                        <a:rPr lang="en-US" altLang="zh-TW" sz="700" b="0" i="0" u="none" strike="noStrike" dirty="0">
                          <a:solidFill>
                            <a:schemeClr val="tx1"/>
                          </a:solidFill>
                          <a:effectLst/>
                          <a:latin typeface="Meiryo UI" panose="020B0604030504040204" pitchFamily="50" charset="-128"/>
                          <a:ea typeface="Meiryo UI" panose="020B0604030504040204" pitchFamily="50" charset="-128"/>
                        </a:rPr>
                        <a:t>5,000</a:t>
                      </a:r>
                      <a:r>
                        <a:rPr lang="zh-TW" altLang="en-US" sz="700" b="0" i="0" u="none" strike="noStrike" dirty="0">
                          <a:solidFill>
                            <a:schemeClr val="tx1"/>
                          </a:solidFill>
                          <a:effectLst/>
                          <a:latin typeface="Meiryo UI" panose="020B0604030504040204" pitchFamily="50" charset="-128"/>
                          <a:ea typeface="Meiryo UI" panose="020B0604030504040204" pitchFamily="50" charset="-128"/>
                        </a:rPr>
                        <a:t>千円）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293477"/>
                  </a:ext>
                </a:extLst>
              </a:tr>
              <a:tr h="577965">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l" fontAlgn="b"/>
                      <a:r>
                        <a:rPr lang="ja-JP" altLang="en-US" sz="7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外国人留学生向け成果型追加時給支援制度</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b"/>
                      <a:r>
                        <a:rPr lang="ja-JP" altLang="en-US" sz="8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OHINERI</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（オヒネリ）」</a:t>
                      </a:r>
                      <a:br>
                        <a:rPr lang="ja-JP" altLang="en-US" sz="800" b="0" i="0" u="none" strike="noStrike" dirty="0">
                          <a:solidFill>
                            <a:schemeClr val="tx1"/>
                          </a:solidFill>
                          <a:effectLst/>
                          <a:latin typeface="Meiryo UI" panose="020B0604030504040204" pitchFamily="50" charset="-128"/>
                          <a:ea typeface="Meiryo UI" panose="020B0604030504040204" pitchFamily="50" charset="-128"/>
                        </a:rPr>
                      </a:br>
                      <a:r>
                        <a:rPr lang="ja-JP" altLang="en-US" sz="800" b="0" i="0" u="none" strike="noStrike" baseline="0" dirty="0">
                          <a:solidFill>
                            <a:schemeClr val="tx1"/>
                          </a:solidFill>
                          <a:effectLst/>
                          <a:latin typeface="Meiryo UI" panose="020B0604030504040204" pitchFamily="50" charset="-128"/>
                          <a:ea typeface="Meiryo UI" panose="020B0604030504040204" pitchFamily="50" charset="-128"/>
                        </a:rPr>
                        <a:t> </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a:t>
                      </a:r>
                      <a:r>
                        <a:rPr lang="zh-TW" altLang="en-US" sz="800" b="0" i="0" u="none" strike="noStrike" dirty="0">
                          <a:solidFill>
                            <a:schemeClr val="tx1"/>
                          </a:solidFill>
                          <a:effectLst/>
                          <a:latin typeface="Meiryo UI" panose="020B0604030504040204" pitchFamily="50" charset="-128"/>
                          <a:ea typeface="Meiryo UI" panose="020B0604030504040204" pitchFamily="50" charset="-128"/>
                        </a:rPr>
                        <a:t>一財</a:t>
                      </a:r>
                      <a:r>
                        <a:rPr lang="en-US" altLang="zh-TW" sz="800" b="0" i="0" u="none" strike="noStrike" dirty="0">
                          <a:solidFill>
                            <a:schemeClr val="tx1"/>
                          </a:solidFill>
                          <a:effectLst/>
                          <a:latin typeface="Meiryo UI" panose="020B0604030504040204" pitchFamily="50" charset="-128"/>
                          <a:ea typeface="Meiryo UI" panose="020B0604030504040204" pitchFamily="50" charset="-128"/>
                        </a:rPr>
                        <a:t>)</a:t>
                      </a:r>
                      <a:r>
                        <a:rPr lang="zh-TW" altLang="en-US" sz="800" b="0" i="0" u="none" strike="noStrike" dirty="0">
                          <a:solidFill>
                            <a:schemeClr val="tx1"/>
                          </a:solidFill>
                          <a:effectLst/>
                          <a:latin typeface="Meiryo UI" panose="020B0604030504040204" pitchFamily="50" charset="-128"/>
                          <a:ea typeface="Meiryo UI" panose="020B0604030504040204" pitchFamily="50" charset="-128"/>
                        </a:rPr>
                        <a:t>大阪労働協会（大阪市）</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4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　困窮する外国人留学生アルバイトへの「成果型追加時給支援制度」を立ち上げ、</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　雇用する事業主が留学生の勤務成果に応じて追加給を支給して支援。アルバイト</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　時間が限られ困窮する留学生を救う新たな仕組みを創設。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8,140</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千円</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（うち民間支援額</a:t>
                      </a: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4,070</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千円）</a:t>
                      </a:r>
                      <a:endParaRPr lang="en-US" altLang="ja-JP" sz="7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8719384"/>
                  </a:ext>
                </a:extLst>
              </a:tr>
              <a:tr h="577965">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l" fontAlgn="b"/>
                      <a:r>
                        <a:rPr lang="ja-JP" altLang="en-US" sz="800" b="0" i="0" u="none" strike="noStrike" dirty="0">
                          <a:solidFill>
                            <a:schemeClr val="tx1"/>
                          </a:solidFill>
                          <a:effectLst/>
                          <a:latin typeface="Meiryo UI" panose="020B0604030504040204" pitchFamily="50" charset="-128"/>
                          <a:ea typeface="Meiryo UI" panose="020B0604030504040204" pitchFamily="50" charset="-128"/>
                        </a:rPr>
                        <a:t>　コロナ禍の孤立や不安から子どもたちを守る</a:t>
                      </a:r>
                    </a:p>
                    <a:p>
                      <a:pPr algn="l" fontAlgn="b"/>
                      <a:r>
                        <a:rPr lang="ja-JP" altLang="en-US" sz="800" b="0" i="0" u="none" strike="noStrike" dirty="0">
                          <a:solidFill>
                            <a:schemeClr val="tx1"/>
                          </a:solidFill>
                          <a:effectLst/>
                          <a:latin typeface="Meiryo UI" panose="020B0604030504040204" pitchFamily="50" charset="-128"/>
                          <a:ea typeface="Meiryo UI" panose="020B0604030504040204" pitchFamily="50" charset="-128"/>
                        </a:rPr>
                        <a:t>　チャット相談事業</a:t>
                      </a:r>
                    </a:p>
                    <a:p>
                      <a:pPr algn="l" fontAlgn="b"/>
                      <a:r>
                        <a:rPr lang="ja-JP" altLang="en-US" sz="800" b="0" i="0" u="none" strike="noStrike" baseline="0" dirty="0">
                          <a:solidFill>
                            <a:schemeClr val="tx1"/>
                          </a:solidFill>
                          <a:effectLst/>
                          <a:latin typeface="Meiryo UI" panose="020B0604030504040204" pitchFamily="50" charset="-128"/>
                          <a:ea typeface="Meiryo UI" panose="020B0604030504040204" pitchFamily="50" charset="-128"/>
                        </a:rPr>
                        <a:t> （</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NPO</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法人 関西こども文化協会（大阪市））</a:t>
                      </a:r>
                      <a:endParaRPr lang="ja-JP" altLang="en-US" sz="4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　コロナ禍で不安やストレスを抱える子どもたちの命と安全を守るため、気軽に相談</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　できるセーフティネットを整え、チャット相談を実施。自殺や虐待を未然に防ぎつつ、</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　行政や子ども支援団体とも連携して、孤立しがちな子どもたちにも積極的にアプローチ。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4,040</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千円</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r>
                        <a:rPr lang="zh-TW" altLang="en-US" sz="7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うち</a:t>
                      </a:r>
                      <a:r>
                        <a:rPr lang="zh-TW" altLang="en-US" sz="700" b="0" i="0" u="none" strike="noStrike" dirty="0">
                          <a:solidFill>
                            <a:schemeClr val="tx1"/>
                          </a:solidFill>
                          <a:effectLst/>
                          <a:latin typeface="Meiryo UI" panose="020B0604030504040204" pitchFamily="50" charset="-128"/>
                          <a:ea typeface="Meiryo UI" panose="020B0604030504040204" pitchFamily="50" charset="-128"/>
                        </a:rPr>
                        <a:t>民間支援額</a:t>
                      </a:r>
                      <a:r>
                        <a:rPr lang="en-US" altLang="zh-TW" sz="700" b="0" i="0" u="none" strike="noStrike" dirty="0">
                          <a:solidFill>
                            <a:schemeClr val="tx1"/>
                          </a:solidFill>
                          <a:effectLst/>
                          <a:latin typeface="Meiryo UI" panose="020B0604030504040204" pitchFamily="50" charset="-128"/>
                          <a:ea typeface="Meiryo UI" panose="020B0604030504040204" pitchFamily="50" charset="-128"/>
                        </a:rPr>
                        <a:t>2,020</a:t>
                      </a:r>
                      <a:r>
                        <a:rPr lang="zh-TW" altLang="en-US" sz="700" b="0" i="0" u="none" strike="noStrike" dirty="0">
                          <a:solidFill>
                            <a:schemeClr val="tx1"/>
                          </a:solidFill>
                          <a:effectLst/>
                          <a:latin typeface="Meiryo UI" panose="020B0604030504040204" pitchFamily="50" charset="-128"/>
                          <a:ea typeface="Meiryo UI" panose="020B0604030504040204" pitchFamily="50" charset="-128"/>
                        </a:rPr>
                        <a:t>千円）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692975"/>
                  </a:ext>
                </a:extLst>
              </a:tr>
              <a:tr h="646636">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l" fontAlgn="b"/>
                      <a:r>
                        <a:rPr lang="ja-JP" altLang="en-US" sz="7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大阪府下のろう児・難聴児とその家族への</a:t>
                      </a:r>
                    </a:p>
                    <a:p>
                      <a:pPr algn="l" fontAlgn="b"/>
                      <a:r>
                        <a:rPr lang="ja-JP" altLang="en-US" sz="800" b="0" i="0" u="none" strike="noStrike" dirty="0">
                          <a:solidFill>
                            <a:schemeClr val="tx1"/>
                          </a:solidFill>
                          <a:effectLst/>
                          <a:latin typeface="Meiryo UI" panose="020B0604030504040204" pitchFamily="50" charset="-128"/>
                          <a:ea typeface="Meiryo UI" panose="020B0604030504040204" pitchFamily="50" charset="-128"/>
                        </a:rPr>
                        <a:t>　出張型・オンライン支援プロジェクト</a:t>
                      </a:r>
                    </a:p>
                    <a:p>
                      <a:pPr algn="l" fontAlgn="b"/>
                      <a:r>
                        <a:rPr lang="ja-JP" altLang="en-US" sz="800" b="0" i="0" u="none" strike="noStrike" baseline="0" dirty="0">
                          <a:solidFill>
                            <a:schemeClr val="tx1"/>
                          </a:solidFill>
                          <a:effectLst/>
                          <a:latin typeface="Meiryo UI" panose="020B0604030504040204" pitchFamily="50" charset="-128"/>
                          <a:ea typeface="Meiryo UI" panose="020B0604030504040204" pitchFamily="50" charset="-128"/>
                        </a:rPr>
                        <a:t> </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a:t>
                      </a:r>
                      <a:r>
                        <a:rPr lang="en-US" altLang="zh-TW" sz="800" b="0" i="0" u="none" strike="noStrike" dirty="0">
                          <a:solidFill>
                            <a:schemeClr val="tx1"/>
                          </a:solidFill>
                          <a:effectLst/>
                          <a:latin typeface="Meiryo UI" panose="020B0604030504040204" pitchFamily="50" charset="-128"/>
                          <a:ea typeface="Meiryo UI" panose="020B0604030504040204" pitchFamily="50" charset="-128"/>
                        </a:rPr>
                        <a:t>NPO</a:t>
                      </a:r>
                      <a:r>
                        <a:rPr lang="zh-TW" altLang="en-US" sz="800" b="0" i="0" u="none" strike="noStrike" dirty="0">
                          <a:solidFill>
                            <a:schemeClr val="tx1"/>
                          </a:solidFill>
                          <a:effectLst/>
                          <a:latin typeface="Meiryo UI" panose="020B0604030504040204" pitchFamily="50" charset="-128"/>
                          <a:ea typeface="Meiryo UI" panose="020B0604030504040204" pitchFamily="50" charset="-128"/>
                        </a:rPr>
                        <a:t>法人 </a:t>
                      </a:r>
                      <a:r>
                        <a:rPr lang="en-US" altLang="zh-TW" sz="800" b="0" i="0" u="none" strike="noStrike" dirty="0">
                          <a:solidFill>
                            <a:schemeClr val="tx1"/>
                          </a:solidFill>
                          <a:effectLst/>
                          <a:latin typeface="Meiryo UI" panose="020B0604030504040204" pitchFamily="50" charset="-128"/>
                          <a:ea typeface="Meiryo UI" panose="020B0604030504040204" pitchFamily="50" charset="-128"/>
                        </a:rPr>
                        <a:t>Silent Voice</a:t>
                      </a:r>
                      <a:r>
                        <a:rPr lang="zh-TW" altLang="en-US" sz="800" b="0" i="0" u="none" strike="noStrike" dirty="0">
                          <a:solidFill>
                            <a:schemeClr val="tx1"/>
                          </a:solidFill>
                          <a:effectLst/>
                          <a:latin typeface="Meiryo UI" panose="020B0604030504040204" pitchFamily="50" charset="-128"/>
                          <a:ea typeface="Meiryo UI" panose="020B0604030504040204" pitchFamily="50" charset="-128"/>
                        </a:rPr>
                        <a:t>（大阪市）</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4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　コロナ禍のマスク着用により口の形が読めなくなり、</a:t>
                      </a:r>
                      <a:r>
                        <a:rPr lang="ja-JP" altLang="en-US" sz="800" b="0" i="0" u="none" strike="noStrike" dirty="0" err="1">
                          <a:solidFill>
                            <a:schemeClr val="tx1"/>
                          </a:solidFill>
                          <a:effectLst/>
                          <a:latin typeface="Meiryo UI" panose="020B0604030504040204" pitchFamily="50" charset="-128"/>
                          <a:ea typeface="Meiryo UI" panose="020B0604030504040204" pitchFamily="50" charset="-128"/>
                        </a:rPr>
                        <a:t>ろう</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児・難聴児のコミュニケーション</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　が難化。手話による支援環境が乏しく、通所が難しい家庭に対して出張教室やオン</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　ラインを活用し、心の拠り所となる居場所や学びの提供を実施。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ctr" fontAlgn="ct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6,060</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千円</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（うち民間支援額</a:t>
                      </a: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3,030</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千円）</a:t>
                      </a:r>
                      <a:endParaRPr lang="en-US" altLang="ja-JP" sz="7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0521226"/>
                  </a:ext>
                </a:extLst>
              </a:tr>
              <a:tr h="233697">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l" fontAlgn="b"/>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b">
                    <a:lnL>
                      <a:noFill/>
                    </a:lnL>
                    <a:lnR>
                      <a:noFill/>
                    </a:lnR>
                    <a:lnT w="3175"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l" fontAlgn="b"/>
                      <a:endPar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0" marR="0" marT="0" marB="0">
                    <a:lnL>
                      <a:noFill/>
                    </a:lnL>
                    <a:lnR>
                      <a:noFill/>
                    </a:lnR>
                    <a:lnT w="3175"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algn="l" fontAlgn="b"/>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b">
                    <a:lnL>
                      <a:noFill/>
                    </a:lnL>
                    <a:lnR>
                      <a:noFill/>
                    </a:lnR>
                    <a:lnT w="3175"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741325605"/>
                  </a:ext>
                </a:extLst>
              </a:tr>
            </a:tbl>
          </a:graphicData>
        </a:graphic>
      </p:graphicFrame>
      <p:pic>
        <p:nvPicPr>
          <p:cNvPr id="8" name="図 7"/>
          <p:cNvPicPr>
            <a:picLocks noChangeAspect="1"/>
          </p:cNvPicPr>
          <p:nvPr/>
        </p:nvPicPr>
        <p:blipFill>
          <a:blip r:embed="rId2"/>
          <a:stretch>
            <a:fillRect/>
          </a:stretch>
        </p:blipFill>
        <p:spPr>
          <a:xfrm>
            <a:off x="4572000" y="1186549"/>
            <a:ext cx="4140460" cy="2152441"/>
          </a:xfrm>
          <a:prstGeom prst="rect">
            <a:avLst/>
          </a:prstGeom>
        </p:spPr>
      </p:pic>
      <p:sp>
        <p:nvSpPr>
          <p:cNvPr id="153" name="角丸四角形 152"/>
          <p:cNvSpPr/>
          <p:nvPr/>
        </p:nvSpPr>
        <p:spPr>
          <a:xfrm>
            <a:off x="649091" y="3107437"/>
            <a:ext cx="1132599" cy="267065"/>
          </a:xfrm>
          <a:prstGeom prst="roundRect">
            <a:avLst/>
          </a:prstGeom>
          <a:solidFill>
            <a:schemeClr val="bg1"/>
          </a:solidFill>
          <a:ln w="317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algn="ctr"/>
            <a:r>
              <a:rPr lang="ja-JP" altLang="en-US" sz="1050" b="1" dirty="0">
                <a:solidFill>
                  <a:srgbClr val="5B9BD5"/>
                </a:solidFill>
                <a:latin typeface="Meiryo UI" panose="020B0604030504040204" pitchFamily="50" charset="-128"/>
                <a:ea typeface="Meiryo UI" panose="020B0604030504040204" pitchFamily="50" charset="-128"/>
              </a:rPr>
              <a:t>令和</a:t>
            </a:r>
            <a:r>
              <a:rPr lang="en-US" altLang="ja-JP" sz="1050" b="1" dirty="0">
                <a:solidFill>
                  <a:srgbClr val="5B9BD5"/>
                </a:solidFill>
                <a:latin typeface="Meiryo UI" panose="020B0604030504040204" pitchFamily="50" charset="-128"/>
                <a:ea typeface="Meiryo UI" panose="020B0604030504040204" pitchFamily="50" charset="-128"/>
              </a:rPr>
              <a:t>3</a:t>
            </a:r>
            <a:r>
              <a:rPr lang="ja-JP" altLang="en-US" sz="1050" b="1" dirty="0">
                <a:solidFill>
                  <a:srgbClr val="5B9BD5"/>
                </a:solidFill>
                <a:latin typeface="Meiryo UI" panose="020B0604030504040204" pitchFamily="50" charset="-128"/>
                <a:ea typeface="Meiryo UI" panose="020B0604030504040204" pitchFamily="50" charset="-128"/>
              </a:rPr>
              <a:t>年度実績</a:t>
            </a:r>
            <a:endParaRPr lang="en-US" altLang="ja-JP" sz="1050" b="1" dirty="0">
              <a:solidFill>
                <a:srgbClr val="5B9BD5"/>
              </a:solidFill>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3"/>
          <a:stretch>
            <a:fillRect/>
          </a:stretch>
        </p:blipFill>
        <p:spPr>
          <a:xfrm>
            <a:off x="2967346" y="3645945"/>
            <a:ext cx="839567" cy="512426"/>
          </a:xfrm>
          <a:prstGeom prst="rect">
            <a:avLst/>
          </a:prstGeom>
        </p:spPr>
      </p:pic>
      <p:pic>
        <p:nvPicPr>
          <p:cNvPr id="10" name="図 9"/>
          <p:cNvPicPr>
            <a:picLocks noChangeAspect="1"/>
          </p:cNvPicPr>
          <p:nvPr/>
        </p:nvPicPr>
        <p:blipFill>
          <a:blip r:embed="rId4"/>
          <a:stretch>
            <a:fillRect/>
          </a:stretch>
        </p:blipFill>
        <p:spPr>
          <a:xfrm>
            <a:off x="2967348" y="4254922"/>
            <a:ext cx="839567" cy="474042"/>
          </a:xfrm>
          <a:prstGeom prst="rect">
            <a:avLst/>
          </a:prstGeom>
        </p:spPr>
      </p:pic>
      <p:pic>
        <p:nvPicPr>
          <p:cNvPr id="12" name="図 11"/>
          <p:cNvPicPr>
            <a:picLocks noChangeAspect="1"/>
          </p:cNvPicPr>
          <p:nvPr/>
        </p:nvPicPr>
        <p:blipFill>
          <a:blip r:embed="rId5"/>
          <a:stretch>
            <a:fillRect/>
          </a:stretch>
        </p:blipFill>
        <p:spPr>
          <a:xfrm>
            <a:off x="2967347" y="4851273"/>
            <a:ext cx="839567" cy="495524"/>
          </a:xfrm>
          <a:prstGeom prst="rect">
            <a:avLst/>
          </a:prstGeom>
        </p:spPr>
      </p:pic>
      <p:pic>
        <p:nvPicPr>
          <p:cNvPr id="14" name="図 13"/>
          <p:cNvPicPr>
            <a:picLocks noChangeAspect="1"/>
          </p:cNvPicPr>
          <p:nvPr/>
        </p:nvPicPr>
        <p:blipFill>
          <a:blip r:embed="rId6"/>
          <a:stretch>
            <a:fillRect/>
          </a:stretch>
        </p:blipFill>
        <p:spPr>
          <a:xfrm>
            <a:off x="2967348" y="5417372"/>
            <a:ext cx="836566" cy="501223"/>
          </a:xfrm>
          <a:prstGeom prst="rect">
            <a:avLst/>
          </a:prstGeom>
        </p:spPr>
      </p:pic>
      <p:pic>
        <p:nvPicPr>
          <p:cNvPr id="15" name="図 14"/>
          <p:cNvPicPr>
            <a:picLocks noChangeAspect="1"/>
          </p:cNvPicPr>
          <p:nvPr/>
        </p:nvPicPr>
        <p:blipFill>
          <a:blip r:embed="rId7"/>
          <a:stretch>
            <a:fillRect/>
          </a:stretch>
        </p:blipFill>
        <p:spPr>
          <a:xfrm>
            <a:off x="2967346" y="6014725"/>
            <a:ext cx="836567" cy="566065"/>
          </a:xfrm>
          <a:prstGeom prst="rect">
            <a:avLst/>
          </a:prstGeom>
        </p:spPr>
      </p:pic>
      <p:sp>
        <p:nvSpPr>
          <p:cNvPr id="41" name="正方形/長方形 40"/>
          <p:cNvSpPr/>
          <p:nvPr/>
        </p:nvSpPr>
        <p:spPr>
          <a:xfrm>
            <a:off x="8432528" y="6516466"/>
            <a:ext cx="648072" cy="31786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1600" dirty="0">
                <a:solidFill>
                  <a:schemeClr val="tx1"/>
                </a:solidFill>
              </a:rPr>
              <a:t>35</a:t>
            </a:r>
            <a:endParaRPr lang="ja-JP" altLang="en-US" sz="1600" dirty="0">
              <a:solidFill>
                <a:schemeClr val="tx1"/>
              </a:solidFill>
            </a:endParaRPr>
          </a:p>
        </p:txBody>
      </p:sp>
      <p:sp>
        <p:nvSpPr>
          <p:cNvPr id="17" name="テキスト ボックス 16">
            <a:extLst>
              <a:ext uri="{FF2B5EF4-FFF2-40B4-BE49-F238E27FC236}">
                <a16:creationId xmlns:a16="http://schemas.microsoft.com/office/drawing/2014/main" id="{18CA57C8-81D2-4697-9201-929C6C20B488}"/>
              </a:ext>
            </a:extLst>
          </p:cNvPr>
          <p:cNvSpPr txBox="1"/>
          <p:nvPr/>
        </p:nvSpPr>
        <p:spPr>
          <a:xfrm>
            <a:off x="433041" y="890964"/>
            <a:ext cx="6164184" cy="307777"/>
          </a:xfrm>
          <a:prstGeom prst="rect">
            <a:avLst/>
          </a:prstGeom>
          <a:noFill/>
        </p:spPr>
        <p:txBody>
          <a:bodyPr wrap="square" rtlCol="0">
            <a:spAutoFit/>
          </a:bodyPr>
          <a:lstStyle/>
          <a:p>
            <a:pPr lvl="0">
              <a:defRPr/>
            </a:pPr>
            <a:r>
              <a:rPr lang="en-US" altLang="ja-JP" sz="14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r>
              <a:rPr lang="ja-JP" altLang="en-US" sz="14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民間の資金提供者と協働した</a:t>
            </a:r>
            <a:r>
              <a:rPr lang="en-US" altLang="ja-JP" sz="14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NPO</a:t>
            </a:r>
            <a:r>
              <a:rPr lang="ja-JP" altLang="en-US" sz="14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等活動支援</a:t>
            </a:r>
            <a:r>
              <a:rPr lang="en-US" altLang="ja-JP" sz="14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政策企画部 企画室 推進課</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34444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236599" y="8620"/>
            <a:ext cx="1680106"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algn="ctr"/>
            <a:r>
              <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＜参考事例</a:t>
            </a:r>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24</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a:xfrm>
            <a:off x="348809" y="368660"/>
            <a:ext cx="8498666" cy="5850650"/>
          </a:xfrm>
          <a:prstGeom prst="roundRect">
            <a:avLst>
              <a:gd name="adj" fmla="val 4915"/>
            </a:avLst>
          </a:prstGeom>
          <a:solidFill>
            <a:schemeClr val="lt1"/>
          </a:solidFill>
        </p:spPr>
        <p:style>
          <a:lnRef idx="2">
            <a:schemeClr val="dk1"/>
          </a:lnRef>
          <a:fillRef idx="1">
            <a:schemeClr val="lt1"/>
          </a:fillRef>
          <a:effectRef idx="0">
            <a:schemeClr val="dk1"/>
          </a:effectRef>
          <a:fontRef idx="minor">
            <a:schemeClr val="dk1"/>
          </a:fontRef>
        </p:style>
        <p:txBody>
          <a:bodyPr rot="0" spcFirstLastPara="0" vert="horz" wrap="square" lIns="72000" tIns="72000" rIns="36000" bIns="3600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◆市町村とのパートナーシップの強化</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629736" y="810261"/>
            <a:ext cx="8314028" cy="276999"/>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市町村の人材やノウハウが不足する分野において、連携やサポートを実施。</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正方形/長方形 46"/>
          <p:cNvSpPr/>
          <p:nvPr/>
        </p:nvSpPr>
        <p:spPr>
          <a:xfrm>
            <a:off x="533447" y="3879050"/>
            <a:ext cx="8314028" cy="307777"/>
          </a:xfrm>
          <a:prstGeom prst="rect">
            <a:avLst/>
          </a:prstGeom>
          <a:noFill/>
          <a:ln>
            <a:noFill/>
          </a:ln>
        </p:spPr>
        <p:txBody>
          <a:bodyPr wrap="square">
            <a:spAutoFit/>
          </a:bodyPr>
          <a:lstStyle/>
          <a:p>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情報システム等の共同調達</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スマートシティ戦略部 戦略推進室 地域戦略推進課</a:t>
            </a:r>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49" name="正方形/長方形 48"/>
          <p:cNvSpPr/>
          <p:nvPr/>
        </p:nvSpPr>
        <p:spPr>
          <a:xfrm>
            <a:off x="516929" y="1735587"/>
            <a:ext cx="8105522" cy="276999"/>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角丸四角形 17"/>
          <p:cNvSpPr/>
          <p:nvPr/>
        </p:nvSpPr>
        <p:spPr>
          <a:xfrm>
            <a:off x="1061641" y="2905016"/>
            <a:ext cx="7560810" cy="405076"/>
          </a:xfrm>
          <a:prstGeom prst="roundRect">
            <a:avLst>
              <a:gd name="adj" fmla="val 14009"/>
            </a:avLst>
          </a:prstGeom>
          <a:no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0" bIns="45720" numCol="1" spcCol="0" rtlCol="0" fromWordArt="0" anchor="ctr" anchorCtr="0" forceAA="0" compatLnSpc="1">
            <a:prstTxWarp prst="textNoShape">
              <a:avLst/>
            </a:prstTxWarp>
            <a:noAutofit/>
          </a:bodyPr>
          <a:lstStyle/>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角丸四角形 19"/>
          <p:cNvSpPr/>
          <p:nvPr/>
        </p:nvSpPr>
        <p:spPr>
          <a:xfrm>
            <a:off x="825338" y="4142553"/>
            <a:ext cx="7727586" cy="823890"/>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0" bIns="45720" numCol="1" spcCol="0" rtlCol="0" fromWordArt="0" anchor="ctr" anchorCtr="0" forceAA="0" compatLnSpc="1">
            <a:prstTxWarp prst="textNoShape">
              <a:avLst/>
            </a:prstTxWarp>
            <a:noAutofit/>
          </a:bodyPr>
          <a:lstStyle/>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市町村のデジタル化を通じた住民の生活の質（</a:t>
            </a:r>
            <a:r>
              <a:rPr lang="en-US" altLang="ja-JP" sz="11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QoL</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）向上や業務効率化と財政負担緩和の両立をめざして、府と府内市町村で構成する“</a:t>
            </a:r>
            <a:r>
              <a:rPr lang="en-US" altLang="ja-JP" sz="11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GovTech</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a:t>
            </a:r>
            <a:r>
              <a:rPr lang="en-US" altLang="ja-JP" sz="1100"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*17</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を中心に、システムの共同調達の取組みを推進。</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令和</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年度は、府内市町村における在宅勤務の推進や行政手続きのオンライン化における課題に対し、チャットツールや電子申請システムの共同調達を実施。</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テキスト ボックス 34"/>
          <p:cNvSpPr txBox="1"/>
          <p:nvPr/>
        </p:nvSpPr>
        <p:spPr>
          <a:xfrm>
            <a:off x="530786" y="1166400"/>
            <a:ext cx="5303589" cy="307777"/>
          </a:xfrm>
          <a:prstGeom prst="rect">
            <a:avLst/>
          </a:prstGeom>
          <a:noFill/>
        </p:spPr>
        <p:txBody>
          <a:bodyPr wrap="square" rtlCol="0">
            <a:spAutoFit/>
          </a:bodyPr>
          <a:lstStyle/>
          <a:p>
            <a:pPr lvl="0">
              <a:defRPr/>
            </a:pPr>
            <a:r>
              <a:rPr lang="en-US" altLang="ja-JP" sz="14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r>
              <a:rPr lang="ja-JP" altLang="en-US" sz="14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公民連携の取組みの市町村への拡大</a:t>
            </a:r>
            <a:r>
              <a:rPr lang="en-US" altLang="ja-JP" sz="14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 </a:t>
            </a:r>
            <a:r>
              <a:rPr lang="en-US" altLang="ja-JP" sz="105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r>
              <a:rPr lang="ja-JP" altLang="en-US" sz="105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財務部 行政経営課</a:t>
            </a:r>
            <a:r>
              <a:rPr lang="en-US" altLang="ja-JP" sz="105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endPar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43" name="角丸四角形 42"/>
          <p:cNvSpPr/>
          <p:nvPr/>
        </p:nvSpPr>
        <p:spPr>
          <a:xfrm>
            <a:off x="805150" y="1344265"/>
            <a:ext cx="6869528" cy="378602"/>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0" bIns="45720" numCol="1" spcCol="0" rtlCol="0" fromWordArt="0" anchor="ctr" anchorCtr="0" forceAA="0" compatLnSpc="1">
            <a:prstTxWarp prst="textNoShape">
              <a:avLst/>
            </a:prstTxWarp>
            <a:noAutofit/>
          </a:bodyPr>
          <a:lstStyle/>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公民連携の取組みを住民に近い市町村へ拡大することで、より幅広い社会課題の解決をめざす。</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角丸四角形 2"/>
          <p:cNvSpPr/>
          <p:nvPr/>
        </p:nvSpPr>
        <p:spPr>
          <a:xfrm>
            <a:off x="991345" y="1692753"/>
            <a:ext cx="7603087" cy="1896577"/>
          </a:xfrm>
          <a:prstGeom prst="roundRect">
            <a:avLst>
              <a:gd name="adj" fmla="val 6795"/>
            </a:avLst>
          </a:prstGeom>
          <a:ln w="6350"/>
        </p:spPr>
        <p:style>
          <a:lnRef idx="2">
            <a:schemeClr val="accent1"/>
          </a:lnRef>
          <a:fillRef idx="1">
            <a:schemeClr val="lt1"/>
          </a:fillRef>
          <a:effectRef idx="0">
            <a:schemeClr val="accent1"/>
          </a:effectRef>
          <a:fontRef idx="minor">
            <a:schemeClr val="dk1"/>
          </a:fontRef>
        </p:style>
        <p:txBody>
          <a:bodyPr lIns="36000" rIns="36000" rtlCol="0" anchor="ctr"/>
          <a:lstStyle/>
          <a:p>
            <a:pPr algn="ctr"/>
            <a:endParaRPr kumimoji="1" lang="ja-JP" altLang="en-US" sz="900" b="1" dirty="0">
              <a:solidFill>
                <a:schemeClr val="tx1"/>
              </a:solidFill>
              <a:latin typeface="Meiryo UI" panose="020B0604030504040204" pitchFamily="50" charset="-128"/>
              <a:ea typeface="Meiryo UI" panose="020B0604030504040204" pitchFamily="50" charset="-128"/>
            </a:endParaRPr>
          </a:p>
        </p:txBody>
      </p:sp>
      <p:sp>
        <p:nvSpPr>
          <p:cNvPr id="44" name="角丸四角形 43"/>
          <p:cNvSpPr/>
          <p:nvPr/>
        </p:nvSpPr>
        <p:spPr>
          <a:xfrm>
            <a:off x="1307901" y="1980085"/>
            <a:ext cx="5472148" cy="403167"/>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45720" rIns="0" bIns="45720" numCol="1" spcCol="0" rtlCol="0" fromWordArt="0" anchor="ctr" anchorCtr="0" forceAA="0" compatLnSpc="1">
            <a:prstTxWarp prst="textNoShape">
              <a:avLst/>
            </a:prstTxWarp>
            <a:noAutofit/>
          </a:bodyPr>
          <a:lstStyle/>
          <a:p>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府内</a:t>
            </a:r>
            <a:r>
              <a:rPr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43</a:t>
            </a:r>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市町村が参画し、公民連携に関する情報共有や相互啓発等を実施</a:t>
            </a:r>
            <a:endParaRPr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r>
              <a:rPr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OSAKA</a:t>
            </a:r>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公民連携</a:t>
            </a:r>
            <a:r>
              <a:rPr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DB</a:t>
            </a:r>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（データベース）を活用し、大阪府及び府内</a:t>
            </a:r>
            <a:r>
              <a:rPr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43</a:t>
            </a:r>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市町村の公民連携の好事例を発信</a:t>
            </a:r>
            <a:endParaRPr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公民連携フォーラムでの連携を通じて、市町村における公民連携を加速</a:t>
            </a:r>
            <a:endParaRPr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51" name="テキスト ボックス 50"/>
          <p:cNvSpPr txBox="1"/>
          <p:nvPr/>
        </p:nvSpPr>
        <p:spPr>
          <a:xfrm>
            <a:off x="1267388" y="1862126"/>
            <a:ext cx="2844000" cy="64380"/>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lvl="0">
              <a:defRPr/>
            </a:pP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テキスト ボックス 54"/>
          <p:cNvSpPr txBox="1"/>
          <p:nvPr/>
        </p:nvSpPr>
        <p:spPr>
          <a:xfrm>
            <a:off x="1290849" y="3148674"/>
            <a:ext cx="5079407" cy="64380"/>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lvl="0">
              <a:defRPr/>
            </a:pP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テキスト ボックス 55"/>
          <p:cNvSpPr txBox="1"/>
          <p:nvPr/>
        </p:nvSpPr>
        <p:spPr>
          <a:xfrm>
            <a:off x="1281007" y="2555092"/>
            <a:ext cx="2520000" cy="70818"/>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lvl="0">
              <a:defRPr/>
            </a:pP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正方形/長方形 40"/>
          <p:cNvSpPr/>
          <p:nvPr/>
        </p:nvSpPr>
        <p:spPr>
          <a:xfrm>
            <a:off x="8432528" y="651376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schemeClr val="tx1"/>
                </a:solidFill>
              </a:rPr>
              <a:t>36</a:t>
            </a:r>
            <a:endParaRPr lang="ja-JP" altLang="en-US" dirty="0">
              <a:solidFill>
                <a:schemeClr val="tx1"/>
              </a:solidFill>
            </a:endParaRPr>
          </a:p>
        </p:txBody>
      </p:sp>
      <p:grpSp>
        <p:nvGrpSpPr>
          <p:cNvPr id="17" name="グループ化 16"/>
          <p:cNvGrpSpPr/>
          <p:nvPr/>
        </p:nvGrpSpPr>
        <p:grpSpPr>
          <a:xfrm>
            <a:off x="4792889" y="5110737"/>
            <a:ext cx="3760035" cy="911435"/>
            <a:chOff x="4912911" y="5603587"/>
            <a:chExt cx="3760035" cy="911435"/>
          </a:xfrm>
        </p:grpSpPr>
        <p:sp>
          <p:nvSpPr>
            <p:cNvPr id="63" name="角丸四角形 2">
              <a:extLst>
                <a:ext uri="{FF2B5EF4-FFF2-40B4-BE49-F238E27FC236}">
                  <a16:creationId xmlns:a16="http://schemas.microsoft.com/office/drawing/2014/main" id="{BF929A80-F102-487F-A7A6-3C701536D02F}"/>
                </a:ext>
              </a:extLst>
            </p:cNvPr>
            <p:cNvSpPr/>
            <p:nvPr/>
          </p:nvSpPr>
          <p:spPr>
            <a:xfrm>
              <a:off x="4912911" y="5603587"/>
              <a:ext cx="3760035" cy="911435"/>
            </a:xfrm>
            <a:prstGeom prst="roundRect">
              <a:avLst>
                <a:gd name="adj" fmla="val 7322"/>
              </a:avLst>
            </a:prstGeom>
            <a:ln w="12700"/>
          </p:spPr>
          <p:style>
            <a:lnRef idx="2">
              <a:schemeClr val="accent1"/>
            </a:lnRef>
            <a:fillRef idx="1">
              <a:schemeClr val="lt1"/>
            </a:fillRef>
            <a:effectRef idx="0">
              <a:schemeClr val="accent1"/>
            </a:effectRef>
            <a:fontRef idx="minor">
              <a:schemeClr val="dk1"/>
            </a:fontRef>
          </p:style>
          <p:txBody>
            <a:bodyPr lIns="36000" rIns="36000" rtlCol="0" anchor="ctr"/>
            <a:lstStyle/>
            <a:p>
              <a:r>
                <a:rPr lang="ja-JP" altLang="en-US" sz="1100" b="1" dirty="0">
                  <a:solidFill>
                    <a:schemeClr val="tx1"/>
                  </a:solidFill>
                  <a:latin typeface="Meiryo UI" panose="020B0604030504040204" pitchFamily="50" charset="-128"/>
                  <a:ea typeface="Meiryo UI" panose="020B0604030504040204" pitchFamily="50" charset="-128"/>
                </a:rPr>
                <a:t>◆電子申請システム</a:t>
              </a:r>
              <a:r>
                <a:rPr lang="ja-JP" altLang="en-US" sz="1100" dirty="0">
                  <a:solidFill>
                    <a:schemeClr val="tx1"/>
                  </a:solidFill>
                  <a:latin typeface="Meiryo UI" panose="020B0604030504040204" pitchFamily="50" charset="-128"/>
                  <a:ea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rPr>
                <a:t>R3.6</a:t>
              </a:r>
              <a:r>
                <a:rPr lang="ja-JP" altLang="en-US" sz="1100" dirty="0">
                  <a:solidFill>
                    <a:schemeClr val="tx1"/>
                  </a:solidFill>
                  <a:latin typeface="Meiryo UI" panose="020B0604030504040204" pitchFamily="50" charset="-128"/>
                  <a:ea typeface="Meiryo UI" panose="020B0604030504040204" pitchFamily="50" charset="-128"/>
                </a:rPr>
                <a:t>～）　</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rPr>
                <a:t>11</a:t>
              </a:r>
              <a:r>
                <a:rPr lang="ja-JP" altLang="en-US" sz="1000" dirty="0">
                  <a:solidFill>
                    <a:schemeClr val="tx1"/>
                  </a:solidFill>
                  <a:latin typeface="Meiryo UI" panose="020B0604030504040204" pitchFamily="50" charset="-128"/>
                  <a:ea typeface="Meiryo UI" panose="020B0604030504040204" pitchFamily="50" charset="-128"/>
                </a:rPr>
                <a:t>市町で共同利用開始</a:t>
              </a:r>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65" name="テキスト ボックス 64">
              <a:extLst>
                <a:ext uri="{FF2B5EF4-FFF2-40B4-BE49-F238E27FC236}">
                  <a16:creationId xmlns:a16="http://schemas.microsoft.com/office/drawing/2014/main" id="{3BE9233A-6F71-4CED-9D6E-00BF059BA382}"/>
                </a:ext>
              </a:extLst>
            </p:cNvPr>
            <p:cNvSpPr txBox="1"/>
            <p:nvPr/>
          </p:nvSpPr>
          <p:spPr>
            <a:xfrm>
              <a:off x="5030438" y="5889655"/>
              <a:ext cx="1800000" cy="27304"/>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lvl="0">
                <a:defRPr/>
              </a:pP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21" name="グループ化 20"/>
          <p:cNvGrpSpPr/>
          <p:nvPr/>
        </p:nvGrpSpPr>
        <p:grpSpPr>
          <a:xfrm>
            <a:off x="805150" y="5110737"/>
            <a:ext cx="3738153" cy="928553"/>
            <a:chOff x="1008461" y="5472935"/>
            <a:chExt cx="3738153" cy="928553"/>
          </a:xfrm>
        </p:grpSpPr>
        <p:grpSp>
          <p:nvGrpSpPr>
            <p:cNvPr id="14" name="グループ化 13"/>
            <p:cNvGrpSpPr/>
            <p:nvPr/>
          </p:nvGrpSpPr>
          <p:grpSpPr>
            <a:xfrm>
              <a:off x="1008461" y="5472935"/>
              <a:ext cx="3730844" cy="912094"/>
              <a:chOff x="1668072" y="5581965"/>
              <a:chExt cx="3730844" cy="912094"/>
            </a:xfrm>
          </p:grpSpPr>
          <p:sp>
            <p:nvSpPr>
              <p:cNvPr id="60" name="角丸四角形 2">
                <a:extLst>
                  <a:ext uri="{FF2B5EF4-FFF2-40B4-BE49-F238E27FC236}">
                    <a16:creationId xmlns:a16="http://schemas.microsoft.com/office/drawing/2014/main" id="{304F7461-71DA-4B70-99CB-BB7BB4216BAE}"/>
                  </a:ext>
                </a:extLst>
              </p:cNvPr>
              <p:cNvSpPr/>
              <p:nvPr/>
            </p:nvSpPr>
            <p:spPr>
              <a:xfrm>
                <a:off x="1668072" y="5581965"/>
                <a:ext cx="3730844" cy="912094"/>
              </a:xfrm>
              <a:prstGeom prst="roundRect">
                <a:avLst>
                  <a:gd name="adj" fmla="val 8320"/>
                </a:avLst>
              </a:prstGeom>
              <a:ln w="12700"/>
            </p:spPr>
            <p:style>
              <a:lnRef idx="2">
                <a:schemeClr val="accent1"/>
              </a:lnRef>
              <a:fillRef idx="1">
                <a:schemeClr val="lt1"/>
              </a:fillRef>
              <a:effectRef idx="0">
                <a:schemeClr val="accent1"/>
              </a:effectRef>
              <a:fontRef idx="minor">
                <a:schemeClr val="dk1"/>
              </a:fontRef>
            </p:style>
            <p:txBody>
              <a:bodyPr lIns="36000" rIns="36000" rtlCol="0" anchor="ctr"/>
              <a:lstStyle/>
              <a:p>
                <a:r>
                  <a:rPr lang="ja-JP" altLang="en-US" sz="1100" b="1" dirty="0">
                    <a:solidFill>
                      <a:schemeClr val="tx1"/>
                    </a:solidFill>
                    <a:latin typeface="Meiryo UI" panose="020B0604030504040204" pitchFamily="50" charset="-128"/>
                    <a:ea typeface="Meiryo UI" panose="020B0604030504040204" pitchFamily="50" charset="-128"/>
                  </a:rPr>
                  <a:t>◆チャットツール</a:t>
                </a:r>
                <a:r>
                  <a:rPr lang="ja-JP" altLang="en-US" sz="1100" dirty="0">
                    <a:solidFill>
                      <a:schemeClr val="tx1"/>
                    </a:solidFill>
                    <a:latin typeface="Meiryo UI" panose="020B0604030504040204" pitchFamily="50" charset="-128"/>
                    <a:ea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rPr>
                  <a:t>R3.5</a:t>
                </a:r>
                <a:r>
                  <a:rPr lang="ja-JP" altLang="en-US" sz="1100" dirty="0">
                    <a:solidFill>
                      <a:schemeClr val="tx1"/>
                    </a:solidFill>
                    <a:latin typeface="Meiryo UI" panose="020B0604030504040204" pitchFamily="50" charset="-128"/>
                    <a:ea typeface="Meiryo UI" panose="020B0604030504040204" pitchFamily="50" charset="-128"/>
                  </a:rPr>
                  <a:t>～）　</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rPr>
                  <a:t>22</a:t>
                </a:r>
                <a:r>
                  <a:rPr lang="ja-JP" altLang="en-US" sz="1000" dirty="0">
                    <a:solidFill>
                      <a:schemeClr val="tx1"/>
                    </a:solidFill>
                    <a:latin typeface="Meiryo UI" panose="020B0604030504040204" pitchFamily="50" charset="-128"/>
                    <a:ea typeface="Meiryo UI" panose="020B0604030504040204" pitchFamily="50" charset="-128"/>
                  </a:rPr>
                  <a:t>市町で共同利用開始</a:t>
                </a:r>
                <a:endParaRPr lang="en-US" altLang="ja-JP" sz="1050" dirty="0">
                  <a:solidFill>
                    <a:schemeClr val="tx1"/>
                  </a:solidFill>
                  <a:latin typeface="Meiryo UI" panose="020B0604030504040204" pitchFamily="50" charset="-128"/>
                  <a:ea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rPr>
                  <a:t>　　　</a:t>
                </a:r>
                <a:endParaRPr lang="en-US" altLang="ja-JP" sz="1050" dirty="0">
                  <a:solidFill>
                    <a:schemeClr val="tx1"/>
                  </a:solidFill>
                  <a:latin typeface="Meiryo UI" panose="020B0604030504040204" pitchFamily="50" charset="-128"/>
                  <a:ea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rPr>
                  <a:t>　　</a:t>
                </a:r>
                <a:endParaRPr lang="en-US" altLang="ja-JP" sz="1100" b="1" dirty="0">
                  <a:solidFill>
                    <a:schemeClr val="tx1"/>
                  </a:solidFill>
                  <a:latin typeface="Meiryo UI" panose="020B0604030504040204" pitchFamily="50" charset="-128"/>
                  <a:ea typeface="Meiryo UI" panose="020B0604030504040204" pitchFamily="50" charset="-128"/>
                </a:endParaRPr>
              </a:p>
            </p:txBody>
          </p:sp>
          <p:sp>
            <p:nvSpPr>
              <p:cNvPr id="62" name="角丸四角形 2">
                <a:extLst>
                  <a:ext uri="{FF2B5EF4-FFF2-40B4-BE49-F238E27FC236}">
                    <a16:creationId xmlns:a16="http://schemas.microsoft.com/office/drawing/2014/main" id="{5D1B201F-E656-4F14-B6DD-042265EA2A3F}"/>
                  </a:ext>
                </a:extLst>
              </p:cNvPr>
              <p:cNvSpPr/>
              <p:nvPr/>
            </p:nvSpPr>
            <p:spPr>
              <a:xfrm>
                <a:off x="1765267" y="6096982"/>
                <a:ext cx="1578300" cy="328062"/>
              </a:xfrm>
              <a:prstGeom prst="roundRect">
                <a:avLst>
                  <a:gd name="adj" fmla="val 20087"/>
                </a:avLst>
              </a:prstGeom>
              <a:gradFill flip="none" rotWithShape="1">
                <a:gsLst>
                  <a:gs pos="20000">
                    <a:schemeClr val="bg1"/>
                  </a:gs>
                  <a:gs pos="100000">
                    <a:srgbClr val="FFCC66"/>
                  </a:gs>
                </a:gsLst>
                <a:path path="rect">
                  <a:fillToRect l="50000" t="50000" r="50000" b="50000"/>
                </a:path>
                <a:tileRect/>
              </a:gradFill>
              <a:ln w="6350">
                <a:noFill/>
              </a:ln>
            </p:spPr>
            <p:style>
              <a:lnRef idx="2">
                <a:schemeClr val="accent1"/>
              </a:lnRef>
              <a:fillRef idx="1">
                <a:schemeClr val="lt1"/>
              </a:fillRef>
              <a:effectRef idx="0">
                <a:schemeClr val="accent1"/>
              </a:effectRef>
              <a:fontRef idx="minor">
                <a:schemeClr val="dk1"/>
              </a:fontRef>
            </p:style>
            <p:txBody>
              <a:bodyPr lIns="36000" rIns="36000" rtlCol="0" anchor="ctr"/>
              <a:lstStyle/>
              <a:p>
                <a:pPr algn="ctr"/>
                <a:r>
                  <a:rPr lang="ja-JP" altLang="en-US" sz="800" dirty="0">
                    <a:solidFill>
                      <a:schemeClr val="tx1"/>
                    </a:solidFill>
                    <a:latin typeface="Meiryo UI" panose="020B0604030504040204" pitchFamily="50" charset="-128"/>
                    <a:ea typeface="Meiryo UI" panose="020B0604030504040204" pitchFamily="50" charset="-128"/>
                  </a:rPr>
                  <a:t>共同調達によるスケールメリットとして、</a:t>
                </a:r>
                <a:r>
                  <a:rPr lang="en-US" altLang="ja-JP" sz="800" dirty="0">
                    <a:solidFill>
                      <a:schemeClr val="tx1"/>
                    </a:solidFill>
                    <a:latin typeface="Meiryo UI" panose="020B0604030504040204" pitchFamily="50" charset="-128"/>
                    <a:ea typeface="Meiryo UI" panose="020B0604030504040204" pitchFamily="50" charset="-128"/>
                  </a:rPr>
                  <a:t>3</a:t>
                </a:r>
                <a:r>
                  <a:rPr lang="ja-JP" altLang="en-US" sz="800" dirty="0">
                    <a:solidFill>
                      <a:schemeClr val="tx1"/>
                    </a:solidFill>
                    <a:latin typeface="Meiryo UI" panose="020B0604030504040204" pitchFamily="50" charset="-128"/>
                    <a:ea typeface="Meiryo UI" panose="020B0604030504040204" pitchFamily="50" charset="-128"/>
                  </a:rPr>
                  <a:t>割以上のコスト削減を実現</a:t>
                </a:r>
              </a:p>
            </p:txBody>
          </p:sp>
          <p:sp>
            <p:nvSpPr>
              <p:cNvPr id="64" name="テキスト ボックス 63">
                <a:extLst>
                  <a:ext uri="{FF2B5EF4-FFF2-40B4-BE49-F238E27FC236}">
                    <a16:creationId xmlns:a16="http://schemas.microsoft.com/office/drawing/2014/main" id="{C5B8186D-39D5-4DE9-B2F3-6877EA044AF3}"/>
                  </a:ext>
                </a:extLst>
              </p:cNvPr>
              <p:cNvSpPr txBox="1"/>
              <p:nvPr/>
            </p:nvSpPr>
            <p:spPr>
              <a:xfrm>
                <a:off x="1745538" y="5860944"/>
                <a:ext cx="1664159" cy="30034"/>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lvl="0">
                  <a:defRPr/>
                </a:pP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9" name="正方形/長方形 18"/>
            <p:cNvSpPr/>
            <p:nvPr/>
          </p:nvSpPr>
          <p:spPr>
            <a:xfrm>
              <a:off x="2740061" y="5478158"/>
              <a:ext cx="2006553" cy="923330"/>
            </a:xfrm>
            <a:prstGeom prst="rect">
              <a:avLst/>
            </a:prstGeom>
          </p:spPr>
          <p:txBody>
            <a:bodyPr wrap="square">
              <a:spAutoFit/>
            </a:bodyPr>
            <a:lstStyle/>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効果</a:t>
              </a:r>
              <a:r>
                <a:rPr lang="en-US" altLang="ja-JP" sz="900" dirty="0">
                  <a:latin typeface="Meiryo UI" panose="020B0604030504040204" pitchFamily="50" charset="-128"/>
                  <a:ea typeface="Meiryo UI" panose="020B0604030504040204" pitchFamily="50" charset="-128"/>
                </a:rPr>
                <a:t>】 </a:t>
              </a:r>
            </a:p>
            <a:p>
              <a:r>
                <a:rPr lang="ja-JP" altLang="en-US" sz="900" dirty="0">
                  <a:latin typeface="Meiryo UI" panose="020B0604030504040204" pitchFamily="50" charset="-128"/>
                  <a:ea typeface="Meiryo UI" panose="020B0604030504040204" pitchFamily="50" charset="-128"/>
                </a:rPr>
                <a:t>・自治体内での迅速な連携・情報共有</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・在宅勤務時などにおける、庁舎外の職</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員との連絡手段の確保</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・同ツールを導入している自治体間での</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ノウハウの共有</a:t>
              </a:r>
            </a:p>
          </p:txBody>
        </p:sp>
      </p:grpSp>
      <p:sp>
        <p:nvSpPr>
          <p:cNvPr id="68" name="正方形/長方形 67"/>
          <p:cNvSpPr/>
          <p:nvPr/>
        </p:nvSpPr>
        <p:spPr>
          <a:xfrm>
            <a:off x="6687949" y="5198170"/>
            <a:ext cx="1848294" cy="784830"/>
          </a:xfrm>
          <a:prstGeom prst="rect">
            <a:avLst/>
          </a:prstGeom>
        </p:spPr>
        <p:txBody>
          <a:bodyPr wrap="square">
            <a:spAutoFit/>
          </a:bodyPr>
          <a:lstStyle/>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効果</a:t>
            </a:r>
            <a:r>
              <a:rPr lang="en-US" altLang="ja-JP" sz="900" dirty="0">
                <a:latin typeface="Meiryo UI" panose="020B0604030504040204" pitchFamily="50" charset="-128"/>
                <a:ea typeface="Meiryo UI" panose="020B0604030504040204" pitchFamily="50" charset="-128"/>
              </a:rPr>
              <a:t>】 </a:t>
            </a:r>
          </a:p>
          <a:p>
            <a:r>
              <a:rPr lang="ja-JP" altLang="en-US" sz="900" dirty="0">
                <a:latin typeface="Meiryo UI" panose="020B0604030504040204" pitchFamily="50" charset="-128"/>
                <a:ea typeface="Meiryo UI" panose="020B0604030504040204" pitchFamily="50" charset="-128"/>
              </a:rPr>
              <a:t>・自宅等において行政手続きができ</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err="1">
                <a:latin typeface="Meiryo UI" panose="020B0604030504040204" pitchFamily="50" charset="-128"/>
                <a:ea typeface="Meiryo UI" panose="020B0604030504040204" pitchFamily="50" charset="-128"/>
              </a:rPr>
              <a:t>る</a:t>
            </a:r>
            <a:r>
              <a:rPr lang="ja-JP" altLang="en-US" sz="900" dirty="0">
                <a:latin typeface="Meiryo UI" panose="020B0604030504040204" pitchFamily="50" charset="-128"/>
                <a:ea typeface="Meiryo UI" panose="020B0604030504040204" pitchFamily="50" charset="-128"/>
              </a:rPr>
              <a:t>ことによる住民の利便性の向上</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・新型コロナウイルス感染症の拡大</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防止にも寄与</a:t>
            </a:r>
          </a:p>
        </p:txBody>
      </p:sp>
      <p:sp>
        <p:nvSpPr>
          <p:cNvPr id="61" name="テキスト ボックス 60">
            <a:extLst>
              <a:ext uri="{FF2B5EF4-FFF2-40B4-BE49-F238E27FC236}">
                <a16:creationId xmlns:a16="http://schemas.microsoft.com/office/drawing/2014/main" id="{9A41C780-A95C-47DC-A369-78F88C43F6CF}"/>
              </a:ext>
            </a:extLst>
          </p:cNvPr>
          <p:cNvSpPr txBox="1"/>
          <p:nvPr/>
        </p:nvSpPr>
        <p:spPr>
          <a:xfrm>
            <a:off x="406348" y="6255239"/>
            <a:ext cx="8146576" cy="324111"/>
          </a:xfrm>
          <a:prstGeom prst="rect">
            <a:avLst/>
          </a:prstGeom>
          <a:noFill/>
          <a:ln>
            <a:noFill/>
          </a:ln>
        </p:spPr>
        <p:txBody>
          <a:bodyPr wrap="none" rtlCol="0">
            <a:noAutofit/>
          </a:bodyPr>
          <a:lstStyle/>
          <a:p>
            <a:pPr>
              <a:defRPr/>
            </a:pP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(*17)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大阪市町村スマートシティ推進連絡会議。府と府内全市町村が、情報システムや情報ネットワーク等に関する情報の交換や共有を行うとともに、連携・協働を図ることを</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目的として設立した任意団体。</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角丸四角形 66">
            <a:extLst>
              <a:ext uri="{FF2B5EF4-FFF2-40B4-BE49-F238E27FC236}">
                <a16:creationId xmlns:a16="http://schemas.microsoft.com/office/drawing/2014/main" id="{65D7729D-2585-4B0C-A584-58C80A830151}"/>
              </a:ext>
            </a:extLst>
          </p:cNvPr>
          <p:cNvSpPr/>
          <p:nvPr/>
        </p:nvSpPr>
        <p:spPr>
          <a:xfrm>
            <a:off x="1091445" y="1756599"/>
            <a:ext cx="3030505" cy="200736"/>
          </a:xfrm>
          <a:prstGeom prst="roundRect">
            <a:avLst/>
          </a:prstGeom>
          <a:noFill/>
          <a:ln w="12700">
            <a:noFill/>
          </a:ln>
        </p:spPr>
        <p:style>
          <a:lnRef idx="2">
            <a:schemeClr val="accent1"/>
          </a:lnRef>
          <a:fillRef idx="1">
            <a:schemeClr val="lt1"/>
          </a:fillRef>
          <a:effectRef idx="0">
            <a:schemeClr val="accent1"/>
          </a:effectRef>
          <a:fontRef idx="minor">
            <a:schemeClr val="dk1"/>
          </a:fontRef>
        </p:style>
        <p:txBody>
          <a:bodyPr lIns="36000" rIns="36000" rtlCol="0" anchor="ctr"/>
          <a:lstStyle/>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◆大阪府・市町村公民連携推進協議会の設立</a:t>
            </a:r>
          </a:p>
        </p:txBody>
      </p:sp>
      <p:sp>
        <p:nvSpPr>
          <p:cNvPr id="67" name="角丸四角形 43">
            <a:extLst>
              <a:ext uri="{FF2B5EF4-FFF2-40B4-BE49-F238E27FC236}">
                <a16:creationId xmlns:a16="http://schemas.microsoft.com/office/drawing/2014/main" id="{1FD4D2DA-7740-4362-8562-7F19B4767B52}"/>
              </a:ext>
            </a:extLst>
          </p:cNvPr>
          <p:cNvSpPr/>
          <p:nvPr/>
        </p:nvSpPr>
        <p:spPr>
          <a:xfrm>
            <a:off x="1310342" y="2624325"/>
            <a:ext cx="5720785" cy="354625"/>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45720" rIns="0" bIns="45720" numCol="1" spcCol="0" rtlCol="0" fromWordArt="0" anchor="ctr" anchorCtr="0" forceAA="0" compatLnSpc="1">
            <a:prstTxWarp prst="textNoShape">
              <a:avLst/>
            </a:prstTxWarp>
            <a:noAutofit/>
          </a:bodyPr>
          <a:lstStyle/>
          <a:p>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専任（担当）部署設置に向けた働きかけ（設置市：</a:t>
            </a:r>
            <a:r>
              <a:rPr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16</a:t>
            </a:r>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市</a:t>
            </a:r>
            <a:r>
              <a:rPr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1</a:t>
            </a:r>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町（</a:t>
            </a:r>
            <a:r>
              <a:rPr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R4.1</a:t>
            </a:r>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a:t>
            </a:r>
            <a:endParaRPr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市町村向け公民連携研修の実施支援、市町村から公民戦略連携デスクへ研修生の受け入れ（</a:t>
            </a:r>
            <a:r>
              <a:rPr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R3</a:t>
            </a:r>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年度：</a:t>
            </a:r>
            <a:r>
              <a:rPr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7</a:t>
            </a:r>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名）　他</a:t>
            </a:r>
            <a:endParaRPr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69" name="角丸四角形 51">
            <a:extLst>
              <a:ext uri="{FF2B5EF4-FFF2-40B4-BE49-F238E27FC236}">
                <a16:creationId xmlns:a16="http://schemas.microsoft.com/office/drawing/2014/main" id="{58D873B5-34AB-4B0C-A1E8-1A3896ACB732}"/>
              </a:ext>
            </a:extLst>
          </p:cNvPr>
          <p:cNvSpPr/>
          <p:nvPr/>
        </p:nvSpPr>
        <p:spPr>
          <a:xfrm>
            <a:off x="1093902" y="2449222"/>
            <a:ext cx="2916276" cy="207339"/>
          </a:xfrm>
          <a:prstGeom prst="roundRect">
            <a:avLst/>
          </a:prstGeom>
          <a:noFill/>
          <a:ln w="12700">
            <a:noFill/>
          </a:ln>
        </p:spPr>
        <p:style>
          <a:lnRef idx="2">
            <a:schemeClr val="accent1"/>
          </a:lnRef>
          <a:fillRef idx="1">
            <a:schemeClr val="lt1"/>
          </a:fillRef>
          <a:effectRef idx="0">
            <a:schemeClr val="accent1"/>
          </a:effectRef>
          <a:fontRef idx="minor">
            <a:schemeClr val="dk1"/>
          </a:fontRef>
        </p:style>
        <p:txBody>
          <a:bodyPr lIns="36000" rIns="36000" rtlCol="0" anchor="ctr"/>
          <a:lstStyle/>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◆市町村における公民連携推進への支援</a:t>
            </a:r>
          </a:p>
        </p:txBody>
      </p:sp>
      <p:sp>
        <p:nvSpPr>
          <p:cNvPr id="71" name="角丸四角形 45">
            <a:extLst>
              <a:ext uri="{FF2B5EF4-FFF2-40B4-BE49-F238E27FC236}">
                <a16:creationId xmlns:a16="http://schemas.microsoft.com/office/drawing/2014/main" id="{99F4AECD-85E6-49BD-9DA7-E0F7CFC37D75}"/>
              </a:ext>
            </a:extLst>
          </p:cNvPr>
          <p:cNvSpPr/>
          <p:nvPr/>
        </p:nvSpPr>
        <p:spPr>
          <a:xfrm>
            <a:off x="1317986" y="3182235"/>
            <a:ext cx="6404364" cy="400600"/>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45720" rIns="0" bIns="45720" numCol="1" spcCol="0" rtlCol="0" fromWordArt="0" anchor="ctr" anchorCtr="0" forceAA="0" compatLnSpc="1">
            <a:prstTxWarp prst="textNoShape">
              <a:avLst/>
            </a:prstTxWarp>
            <a:noAutofit/>
          </a:bodyPr>
          <a:lstStyle/>
          <a:p>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インターネット</a:t>
            </a:r>
            <a:r>
              <a:rPr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TV</a:t>
            </a:r>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の実施（大阪市、岸和田市、富田林市、東大阪市、阪南市　他）</a:t>
            </a:r>
            <a:endParaRPr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r>
              <a:rPr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OSAKA</a:t>
            </a:r>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子どもの夢応援事業の実施 （第</a:t>
            </a:r>
            <a:r>
              <a:rPr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2</a:t>
            </a:r>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回</a:t>
            </a:r>
            <a:r>
              <a:rPr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SDGs</a:t>
            </a:r>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ギネス世界記録チャレンジによる子どもたちの世界記録への挑戦（</a:t>
            </a:r>
            <a:r>
              <a:rPr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R4.1</a:t>
            </a:r>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他</a:t>
            </a:r>
            <a:endParaRPr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72" name="角丸四角形 49">
            <a:extLst>
              <a:ext uri="{FF2B5EF4-FFF2-40B4-BE49-F238E27FC236}">
                <a16:creationId xmlns:a16="http://schemas.microsoft.com/office/drawing/2014/main" id="{7DDCEC6D-3F87-424B-9B00-A045052D340B}"/>
              </a:ext>
            </a:extLst>
          </p:cNvPr>
          <p:cNvSpPr/>
          <p:nvPr/>
        </p:nvSpPr>
        <p:spPr>
          <a:xfrm>
            <a:off x="1093902" y="3023955"/>
            <a:ext cx="5270713" cy="216582"/>
          </a:xfrm>
          <a:prstGeom prst="roundRect">
            <a:avLst/>
          </a:prstGeom>
          <a:noFill/>
          <a:ln w="12700">
            <a:noFill/>
          </a:ln>
        </p:spPr>
        <p:style>
          <a:lnRef idx="2">
            <a:schemeClr val="accent1"/>
          </a:lnRef>
          <a:fillRef idx="1">
            <a:schemeClr val="lt1"/>
          </a:fillRef>
          <a:effectRef idx="0">
            <a:schemeClr val="accent1"/>
          </a:effectRef>
          <a:fontRef idx="minor">
            <a:schemeClr val="dk1"/>
          </a:fontRef>
        </p:style>
        <p:txBody>
          <a:bodyPr lIns="36000" rIns="36000" rtlCol="0" anchor="ctr"/>
          <a:lstStyle/>
          <a:p>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◆企業や市町村との公民連携のプラットフォーム「</a:t>
            </a:r>
            <a:r>
              <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OSAKA MEIKAN</a:t>
            </a:r>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」での連携</a:t>
            </a:r>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9146" y="1939108"/>
            <a:ext cx="1274170" cy="1274170"/>
          </a:xfrm>
          <a:prstGeom prst="rect">
            <a:avLst/>
          </a:prstGeom>
        </p:spPr>
      </p:pic>
    </p:spTree>
    <p:extLst>
      <p:ext uri="{BB962C8B-B14F-4D97-AF65-F5344CB8AC3E}">
        <p14:creationId xmlns:p14="http://schemas.microsoft.com/office/powerpoint/2010/main" val="2373716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53525" y="26935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（４）働き方改革</a:t>
            </a:r>
            <a:endParaRPr kumimoji="1" lang="ja-JP" altLang="en-US"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8" name="直線コネクタ 27"/>
          <p:cNvCxnSpPr/>
          <p:nvPr/>
        </p:nvCxnSpPr>
        <p:spPr>
          <a:xfrm>
            <a:off x="183873" y="68369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8" name="正方形/長方形 17"/>
          <p:cNvSpPr/>
          <p:nvPr/>
        </p:nvSpPr>
        <p:spPr>
          <a:xfrm>
            <a:off x="696941" y="2288191"/>
            <a:ext cx="8069643" cy="1860889"/>
          </a:xfrm>
          <a:prstGeom prst="rect">
            <a:avLst/>
          </a:prstGeom>
          <a:solidFill>
            <a:schemeClr val="accent1">
              <a:lumMod val="20000"/>
              <a:lumOff val="80000"/>
            </a:schemeClr>
          </a:solidFill>
          <a:ln w="12700"/>
        </p:spPr>
        <p:style>
          <a:lnRef idx="2">
            <a:schemeClr val="dk1"/>
          </a:lnRef>
          <a:fillRef idx="1">
            <a:schemeClr val="lt1"/>
          </a:fillRef>
          <a:effectRef idx="0">
            <a:schemeClr val="dk1"/>
          </a:effectRef>
          <a:fontRef idx="minor">
            <a:schemeClr val="dk1"/>
          </a:fontRef>
        </p:style>
        <p:txBody>
          <a:bodyPr lIns="360000" tIns="45071" rIns="90142" bIns="45071" rtlCol="0" anchor="ctr"/>
          <a:lstStyle/>
          <a:p>
            <a:pPr>
              <a:defRPr/>
            </a:pP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l"/>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柔軟な働き方の実施</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・テレワーク（在宅勤務）の定着化</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・勤務時間の柔軟化</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lvl="0" indent="-285750">
              <a:buFont typeface="Wingdings" panose="05000000000000000000" pitchFamily="2" charset="2"/>
              <a:buChar char="l"/>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組織風土改革</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・パソコン一斉シャットダウンシステムの運用を契機とした職員の意識改革　　</a:t>
            </a:r>
            <a:r>
              <a:rPr lang="ja-JP" altLang="en-US" sz="1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15" name="正方形/長方形 14"/>
          <p:cNvSpPr/>
          <p:nvPr/>
        </p:nvSpPr>
        <p:spPr>
          <a:xfrm>
            <a:off x="8432528" y="6516466"/>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37</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 name="正方形/長方形 11"/>
          <p:cNvSpPr/>
          <p:nvPr/>
        </p:nvSpPr>
        <p:spPr>
          <a:xfrm>
            <a:off x="494679" y="908719"/>
            <a:ext cx="8352796" cy="1125125"/>
          </a:xfrm>
          <a:prstGeom prst="rect">
            <a:avLst/>
          </a:prstGeom>
          <a:noFill/>
          <a:ln w="9525">
            <a:noFill/>
          </a:ln>
        </p:spPr>
        <p:txBody>
          <a:bodyPr wrap="square" lIns="91440" tIns="45720" rIns="91440" bIns="45720" numCol="1"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marL="174625" indent="-174625">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新型コロナウイルス感染症の感染拡大防止に向けた対応を踏まえつつ、新しい生活様式を実践するため、テレワークのさらなる推進など柔軟な働き方の実施や、パソコン一斉シャットダウンシステムの運用など</a:t>
            </a:r>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組織風土改革</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に取り組み、働き方改革を着実に進めます。</a:t>
            </a:r>
            <a:endParaRPr lang="en-US" altLang="ja-JP" sz="1600" strike="sngStrike"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角丸四角形 7"/>
          <p:cNvSpPr/>
          <p:nvPr/>
        </p:nvSpPr>
        <p:spPr>
          <a:xfrm>
            <a:off x="513381" y="2310691"/>
            <a:ext cx="2160240" cy="405045"/>
          </a:xfrm>
          <a:prstGeom prst="roundRect">
            <a:avLst>
              <a:gd name="adj" fmla="val 17557"/>
            </a:avLst>
          </a:prstGeom>
          <a:noFill/>
          <a:ln>
            <a:noFill/>
          </a:ln>
        </p:spPr>
        <p:style>
          <a:lnRef idx="2">
            <a:schemeClr val="dk1"/>
          </a:lnRef>
          <a:fillRef idx="1">
            <a:schemeClr val="lt1"/>
          </a:fillRef>
          <a:effectRef idx="0">
            <a:schemeClr val="dk1"/>
          </a:effectRef>
          <a:fontRef idx="minor">
            <a:schemeClr val="dk1"/>
          </a:fontRef>
        </p:style>
        <p:txBody>
          <a:bodyPr lIns="36000" rIns="0" rtlCol="0" anchor="ctr"/>
          <a:lstStyle/>
          <a:p>
            <a:pPr algn="ctr"/>
            <a:r>
              <a:rPr kumimoji="1"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具体的な取組み</a:t>
            </a:r>
            <a:r>
              <a:rPr kumimoji="1"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203334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5"/>
          <p:cNvSpPr>
            <a:spLocks noChangeArrowheads="1"/>
          </p:cNvSpPr>
          <p:nvPr/>
        </p:nvSpPr>
        <p:spPr bwMode="auto">
          <a:xfrm>
            <a:off x="320358" y="1447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24" name="Rectangle 18"/>
          <p:cNvSpPr>
            <a:spLocks noChangeArrowheads="1"/>
          </p:cNvSpPr>
          <p:nvPr/>
        </p:nvSpPr>
        <p:spPr bwMode="auto">
          <a:xfrm>
            <a:off x="320358" y="60192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12" name="角丸四角形 11"/>
          <p:cNvSpPr/>
          <p:nvPr/>
        </p:nvSpPr>
        <p:spPr>
          <a:xfrm>
            <a:off x="229076" y="506127"/>
            <a:ext cx="8821395" cy="5894459"/>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36000" bIns="36000" numCol="1" spcCol="0" rtlCol="0" fromWordArt="0" anchor="t" anchorCtr="0" forceAA="0" compatLnSpc="1">
            <a:prstTxWarp prst="textNoShape">
              <a:avLst/>
            </a:prstTxWarp>
            <a:noAutofit/>
          </a:bodyPr>
          <a:lstStyle/>
          <a:p>
            <a:pPr>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noProof="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働き方改革　</a:t>
            </a:r>
            <a:r>
              <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総務部 人事局 企画厚生課</a:t>
            </a:r>
            <a:r>
              <a:rPr lang="ja-JP" altLang="en-US" sz="1100" b="1"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スマートシティ戦略部 デジタル行政推進課</a:t>
            </a:r>
            <a:r>
              <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zh-TW"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61938" marR="0" lvl="0" indent="-261938"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Rectangle 15"/>
          <p:cNvSpPr>
            <a:spLocks noChangeArrowheads="1"/>
          </p:cNvSpPr>
          <p:nvPr/>
        </p:nvSpPr>
        <p:spPr bwMode="auto">
          <a:xfrm>
            <a:off x="320358" y="1447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14" name="Rectangle 18"/>
          <p:cNvSpPr>
            <a:spLocks noChangeArrowheads="1"/>
          </p:cNvSpPr>
          <p:nvPr/>
        </p:nvSpPr>
        <p:spPr bwMode="auto">
          <a:xfrm>
            <a:off x="320358" y="60192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63" name="正方形/長方形 62"/>
          <p:cNvSpPr/>
          <p:nvPr/>
        </p:nvSpPr>
        <p:spPr>
          <a:xfrm>
            <a:off x="229076" y="7663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25</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32" name="角丸四角形 31"/>
          <p:cNvSpPr/>
          <p:nvPr/>
        </p:nvSpPr>
        <p:spPr>
          <a:xfrm>
            <a:off x="1184306" y="4554007"/>
            <a:ext cx="6931028" cy="346830"/>
          </a:xfrm>
          <a:prstGeom prst="roundRect">
            <a:avLst>
              <a:gd name="adj" fmla="val 0"/>
            </a:avLst>
          </a:prstGeom>
          <a:noFill/>
          <a:ln w="15875">
            <a:noFill/>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71450" indent="-171450">
              <a:buFont typeface="Wingdings" panose="05000000000000000000" pitchFamily="2" charset="2"/>
              <a:buChar char="u"/>
            </a:pPr>
            <a:endParaRPr kumimoji="1" lang="ja-JP" altLang="en-US" sz="1200" u="sng" dirty="0">
              <a:solidFill>
                <a:schemeClr val="tx1"/>
              </a:solidFill>
              <a:latin typeface="メイリオ" panose="020B0604030504040204" pitchFamily="50" charset="-128"/>
              <a:ea typeface="メイリオ" panose="020B0604030504040204" pitchFamily="50" charset="-128"/>
            </a:endParaRPr>
          </a:p>
        </p:txBody>
      </p:sp>
      <p:sp>
        <p:nvSpPr>
          <p:cNvPr id="34" name="角丸四角形 33"/>
          <p:cNvSpPr/>
          <p:nvPr/>
        </p:nvSpPr>
        <p:spPr>
          <a:xfrm>
            <a:off x="1184306" y="2484109"/>
            <a:ext cx="5605261" cy="346830"/>
          </a:xfrm>
          <a:prstGeom prst="roundRect">
            <a:avLst>
              <a:gd name="adj" fmla="val 0"/>
            </a:avLst>
          </a:prstGeom>
          <a:noFill/>
          <a:ln w="15875">
            <a:noFill/>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71450" indent="-171450">
              <a:buFont typeface="Wingdings" panose="05000000000000000000" pitchFamily="2" charset="2"/>
              <a:buChar char="u"/>
            </a:pPr>
            <a:endParaRPr kumimoji="1" lang="ja-JP" altLang="en-US" sz="1200" u="sng" dirty="0">
              <a:solidFill>
                <a:schemeClr val="tx1"/>
              </a:solidFill>
              <a:latin typeface="メイリオ" panose="020B0604030504040204" pitchFamily="50" charset="-128"/>
              <a:ea typeface="メイリオ" panose="020B0604030504040204" pitchFamily="50" charset="-128"/>
            </a:endParaRPr>
          </a:p>
        </p:txBody>
      </p:sp>
      <p:sp>
        <p:nvSpPr>
          <p:cNvPr id="57" name="テキスト ボックス 56"/>
          <p:cNvSpPr txBox="1"/>
          <p:nvPr/>
        </p:nvSpPr>
        <p:spPr>
          <a:xfrm>
            <a:off x="388599" y="1040513"/>
            <a:ext cx="2158176" cy="220946"/>
          </a:xfrm>
          <a:prstGeom prst="rect">
            <a:avLst/>
          </a:prstGeom>
          <a:noFill/>
          <a:ln>
            <a:noFill/>
          </a:ln>
        </p:spPr>
        <p:txBody>
          <a:bodyPr wrap="square" rtlCol="0">
            <a:noAutofit/>
          </a:bodyPr>
          <a:lstStyle/>
          <a:p>
            <a:pPr marL="261938" lvl="0" indent="-261938">
              <a:defRPr/>
            </a:pP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柔軟な働き方の実施</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37" name="テキスト ボックス 36"/>
          <p:cNvSpPr txBox="1"/>
          <p:nvPr/>
        </p:nvSpPr>
        <p:spPr>
          <a:xfrm>
            <a:off x="751803" y="1789573"/>
            <a:ext cx="8005662" cy="604312"/>
          </a:xfrm>
          <a:prstGeom prst="rect">
            <a:avLst/>
          </a:prstGeom>
          <a:noFill/>
          <a:ln>
            <a:noFill/>
          </a:ln>
        </p:spPr>
        <p:txBody>
          <a:bodyPr wrap="square" rtlCol="0">
            <a:noAutofit/>
          </a:bodyP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ニューノーマル時代にふさわしい新しい生活様式を実践するため、テレワーク（在宅勤務）のさらなる定着化に向け、取組みを推進。　</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大かっこ 22"/>
          <p:cNvSpPr/>
          <p:nvPr/>
        </p:nvSpPr>
        <p:spPr>
          <a:xfrm>
            <a:off x="1049788" y="1981166"/>
            <a:ext cx="7635375" cy="1214305"/>
          </a:xfrm>
          <a:prstGeom prst="bracketPair">
            <a:avLst>
              <a:gd name="adj" fmla="val 9463"/>
            </a:avLst>
          </a:prstGeom>
          <a:ln>
            <a:noFill/>
          </a:ln>
        </p:spPr>
        <p:style>
          <a:lnRef idx="1">
            <a:schemeClr val="dk1"/>
          </a:lnRef>
          <a:fillRef idx="0">
            <a:schemeClr val="dk1"/>
          </a:fillRef>
          <a:effectRef idx="0">
            <a:schemeClr val="dk1"/>
          </a:effectRef>
          <a:fontRef idx="minor">
            <a:schemeClr val="tx1"/>
          </a:fontRef>
        </p:style>
        <p:txBody>
          <a:bodyPr rtlCol="0" anchor="t"/>
          <a:lstStyle/>
          <a:p>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1200" dirty="0"/>
          </a:p>
        </p:txBody>
      </p:sp>
      <p:sp>
        <p:nvSpPr>
          <p:cNvPr id="4" name="大かっこ 3"/>
          <p:cNvSpPr/>
          <p:nvPr/>
        </p:nvSpPr>
        <p:spPr>
          <a:xfrm>
            <a:off x="1123545" y="4993192"/>
            <a:ext cx="7371538" cy="814245"/>
          </a:xfrm>
          <a:prstGeom prst="bracketPair">
            <a:avLst>
              <a:gd name="adj" fmla="val 12425"/>
            </a:avLst>
          </a:prstGeom>
          <a:ln>
            <a:noFill/>
          </a:ln>
        </p:spPr>
        <p:style>
          <a:lnRef idx="1">
            <a:schemeClr val="dk1"/>
          </a:lnRef>
          <a:fillRef idx="0">
            <a:schemeClr val="dk1"/>
          </a:fillRef>
          <a:effectRef idx="0">
            <a:schemeClr val="dk1"/>
          </a:effectRef>
          <a:fontRef idx="minor">
            <a:schemeClr val="tx1"/>
          </a:fontRef>
        </p:style>
        <p:txBody>
          <a:bodyPr rtlCol="0" anchor="ctr"/>
          <a:lstStyle/>
          <a:p>
            <a:endParaRPr kumimoji="1" lang="ja-JP" altLang="en-US" sz="1200" dirty="0"/>
          </a:p>
        </p:txBody>
      </p:sp>
      <p:sp>
        <p:nvSpPr>
          <p:cNvPr id="42" name="角丸四角形 41"/>
          <p:cNvSpPr/>
          <p:nvPr/>
        </p:nvSpPr>
        <p:spPr>
          <a:xfrm>
            <a:off x="849321" y="2638324"/>
            <a:ext cx="7908017" cy="3586201"/>
          </a:xfrm>
          <a:prstGeom prst="roundRect">
            <a:avLst>
              <a:gd name="adj" fmla="val 5637"/>
            </a:avLst>
          </a:prstGeom>
          <a:ln w="6350"/>
        </p:spPr>
        <p:style>
          <a:lnRef idx="2">
            <a:schemeClr val="accent1"/>
          </a:lnRef>
          <a:fillRef idx="1">
            <a:schemeClr val="lt1"/>
          </a:fillRef>
          <a:effectRef idx="0">
            <a:schemeClr val="accent1"/>
          </a:effectRef>
          <a:fontRef idx="minor">
            <a:schemeClr val="dk1"/>
          </a:fontRef>
        </p:style>
        <p:txBody>
          <a:bodyPr lIns="36000" rIns="36000" rtlCol="0" anchor="ctr"/>
          <a:lstStyle/>
          <a:p>
            <a:pPr algn="ctr"/>
            <a:endParaRPr kumimoji="1" lang="ja-JP" altLang="en-US" sz="900" b="1" dirty="0">
              <a:solidFill>
                <a:schemeClr val="tx1"/>
              </a:solidFill>
              <a:latin typeface="Meiryo UI" panose="020B0604030504040204" pitchFamily="50" charset="-128"/>
              <a:ea typeface="Meiryo UI" panose="020B0604030504040204" pitchFamily="50" charset="-128"/>
            </a:endParaRPr>
          </a:p>
        </p:txBody>
      </p:sp>
      <p:sp>
        <p:nvSpPr>
          <p:cNvPr id="43" name="角丸四角形 42"/>
          <p:cNvSpPr/>
          <p:nvPr/>
        </p:nvSpPr>
        <p:spPr>
          <a:xfrm>
            <a:off x="880270" y="2481630"/>
            <a:ext cx="1519891" cy="259220"/>
          </a:xfrm>
          <a:prstGeom prst="roundRect">
            <a:avLst>
              <a:gd name="adj" fmla="val 14009"/>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令和</a:t>
            </a:r>
            <a:r>
              <a:rPr lang="en-US" altLang="ja-JP"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年度の取組み</a:t>
            </a:r>
            <a:endParaRPr lang="en-US" altLang="ja-JP"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8" name="グループ化 7"/>
          <p:cNvGrpSpPr/>
          <p:nvPr/>
        </p:nvGrpSpPr>
        <p:grpSpPr>
          <a:xfrm>
            <a:off x="926595" y="3920758"/>
            <a:ext cx="3240360" cy="249466"/>
            <a:chOff x="1069937" y="2618946"/>
            <a:chExt cx="3240360" cy="249466"/>
          </a:xfrm>
        </p:grpSpPr>
        <p:sp>
          <p:nvSpPr>
            <p:cNvPr id="35" name="テキスト ボックス 34"/>
            <p:cNvSpPr txBox="1"/>
            <p:nvPr/>
          </p:nvSpPr>
          <p:spPr>
            <a:xfrm>
              <a:off x="1170838" y="2764727"/>
              <a:ext cx="2082645" cy="103685"/>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lvl="0">
                <a:defRPr/>
              </a:pP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p:cNvSpPr/>
            <p:nvPr/>
          </p:nvSpPr>
          <p:spPr>
            <a:xfrm>
              <a:off x="1069937" y="2618946"/>
              <a:ext cx="3240360" cy="2143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225"/>
                </a:spcBef>
              </a:pPr>
              <a:r>
                <a:rPr lang="ja-JP" altLang="en-US" sz="1100" b="1" dirty="0">
                  <a:solidFill>
                    <a:schemeClr val="tx1"/>
                  </a:solidFill>
                  <a:latin typeface="Meiryo UI" panose="020B0604030504040204" pitchFamily="50" charset="-128"/>
                  <a:ea typeface="Meiryo UI" panose="020B0604030504040204" pitchFamily="50" charset="-128"/>
                </a:rPr>
                <a:t>◆ 緊急テレワークシステムの運用</a:t>
              </a:r>
              <a:r>
                <a:rPr lang="ja-JP" altLang="en-US" sz="1100" dirty="0">
                  <a:solidFill>
                    <a:schemeClr val="tx1"/>
                  </a:solidFill>
                  <a:latin typeface="Meiryo UI" panose="020B0604030504040204" pitchFamily="50" charset="-128"/>
                  <a:ea typeface="Meiryo UI" panose="020B0604030504040204" pitchFamily="50" charset="-128"/>
                </a:rPr>
                <a:t>　　</a:t>
              </a:r>
            </a:p>
          </p:txBody>
        </p:sp>
      </p:grpSp>
      <p:sp>
        <p:nvSpPr>
          <p:cNvPr id="44" name="テキスト ボックス 43"/>
          <p:cNvSpPr txBox="1"/>
          <p:nvPr/>
        </p:nvSpPr>
        <p:spPr>
          <a:xfrm>
            <a:off x="579144" y="1469531"/>
            <a:ext cx="3287524" cy="238265"/>
          </a:xfrm>
          <a:prstGeom prst="rect">
            <a:avLst/>
          </a:prstGeom>
          <a:noFill/>
          <a:ln>
            <a:noFill/>
          </a:ln>
        </p:spPr>
        <p:txBody>
          <a:bodyPr wrap="square" rtlCol="0">
            <a:noAutofit/>
          </a:bodyPr>
          <a:lstStyle/>
          <a:p>
            <a:pPr marL="261938" lvl="0" indent="-261938">
              <a:defRPr/>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■テレワーク（在宅勤務）の定着化</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正方形/長方形 54"/>
          <p:cNvSpPr/>
          <p:nvPr/>
        </p:nvSpPr>
        <p:spPr>
          <a:xfrm>
            <a:off x="1104322" y="5690446"/>
            <a:ext cx="6616268" cy="23435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225"/>
              </a:spcBef>
            </a:pPr>
            <a:r>
              <a:rPr lang="ja-JP" altLang="en-US" sz="1100" dirty="0">
                <a:solidFill>
                  <a:schemeClr val="tx1"/>
                </a:solidFill>
                <a:latin typeface="Meiryo UI" panose="020B0604030504040204" pitchFamily="50" charset="-128"/>
                <a:ea typeface="Meiryo UI" panose="020B0604030504040204" pitchFamily="50" charset="-128"/>
              </a:rPr>
              <a:t>全職員がいつでも庁外との</a:t>
            </a:r>
            <a:r>
              <a:rPr lang="en-US" altLang="ja-JP" sz="1100" dirty="0">
                <a:solidFill>
                  <a:schemeClr val="tx1"/>
                </a:solidFill>
                <a:latin typeface="Meiryo UI" panose="020B0604030504040204" pitchFamily="50" charset="-128"/>
                <a:ea typeface="Meiryo UI" panose="020B0604030504040204" pitchFamily="50" charset="-128"/>
              </a:rPr>
              <a:t>Web</a:t>
            </a:r>
            <a:r>
              <a:rPr lang="ja-JP" altLang="en-US" sz="1100" dirty="0">
                <a:solidFill>
                  <a:schemeClr val="tx1"/>
                </a:solidFill>
                <a:latin typeface="Meiryo UI" panose="020B0604030504040204" pitchFamily="50" charset="-128"/>
                <a:ea typeface="Meiryo UI" panose="020B0604030504040204" pitchFamily="50" charset="-128"/>
              </a:rPr>
              <a:t>会議が可能に。また、各種審議会などにおいて遠方からの</a:t>
            </a:r>
            <a:r>
              <a:rPr lang="en-US" altLang="ja-JP" sz="1100" dirty="0">
                <a:solidFill>
                  <a:schemeClr val="tx1"/>
                </a:solidFill>
                <a:latin typeface="Meiryo UI" panose="020B0604030504040204" pitchFamily="50" charset="-128"/>
                <a:ea typeface="Meiryo UI" panose="020B0604030504040204" pitchFamily="50" charset="-128"/>
              </a:rPr>
              <a:t>WEB</a:t>
            </a:r>
            <a:r>
              <a:rPr lang="ja-JP" altLang="en-US" sz="1100" dirty="0">
                <a:solidFill>
                  <a:schemeClr val="tx1"/>
                </a:solidFill>
                <a:latin typeface="Meiryo UI" panose="020B0604030504040204" pitchFamily="50" charset="-128"/>
                <a:ea typeface="Meiryo UI" panose="020B0604030504040204" pitchFamily="50" charset="-128"/>
              </a:rPr>
              <a:t>参加を実現。　　　　</a:t>
            </a:r>
          </a:p>
          <a:p>
            <a:pPr>
              <a:spcBef>
                <a:spcPts val="225"/>
              </a:spcBef>
            </a:pPr>
            <a:endParaRPr lang="ja-JP" altLang="en-US" sz="1100" dirty="0">
              <a:solidFill>
                <a:schemeClr val="tx1"/>
              </a:solidFill>
              <a:latin typeface="Meiryo UI" panose="020B0604030504040204" pitchFamily="50" charset="-128"/>
              <a:ea typeface="Meiryo UI" panose="020B0604030504040204" pitchFamily="50" charset="-128"/>
            </a:endParaRPr>
          </a:p>
        </p:txBody>
      </p:sp>
      <p:sp>
        <p:nvSpPr>
          <p:cNvPr id="58" name="正方形/長方形 57"/>
          <p:cNvSpPr/>
          <p:nvPr/>
        </p:nvSpPr>
        <p:spPr>
          <a:xfrm>
            <a:off x="1123545" y="4208690"/>
            <a:ext cx="6646881" cy="4442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225"/>
              </a:spcBef>
            </a:pPr>
            <a:r>
              <a:rPr lang="ja-JP" altLang="en-US" sz="1100" dirty="0">
                <a:solidFill>
                  <a:schemeClr val="tx1"/>
                </a:solidFill>
                <a:latin typeface="Meiryo UI" panose="020B0604030504040204" pitchFamily="50" charset="-128"/>
                <a:ea typeface="Meiryo UI" panose="020B0604030504040204" pitchFamily="50" charset="-128"/>
              </a:rPr>
              <a:t>クラウドサービスを利用して自宅の私物端末機から庁内ネットワークに接続し、庁内と同じような環境で一定</a:t>
            </a:r>
            <a:endParaRPr lang="en-US" altLang="ja-JP" sz="1100" dirty="0">
              <a:solidFill>
                <a:schemeClr val="tx1"/>
              </a:solidFill>
              <a:latin typeface="Meiryo UI" panose="020B0604030504040204" pitchFamily="50" charset="-128"/>
              <a:ea typeface="Meiryo UI" panose="020B0604030504040204" pitchFamily="50" charset="-128"/>
            </a:endParaRPr>
          </a:p>
          <a:p>
            <a:pPr>
              <a:spcBef>
                <a:spcPts val="225"/>
              </a:spcBef>
            </a:pPr>
            <a:r>
              <a:rPr lang="ja-JP" altLang="en-US" sz="1100" dirty="0">
                <a:solidFill>
                  <a:schemeClr val="tx1"/>
                </a:solidFill>
                <a:latin typeface="Meiryo UI" panose="020B0604030504040204" pitchFamily="50" charset="-128"/>
                <a:ea typeface="Meiryo UI" panose="020B0604030504040204" pitchFamily="50" charset="-128"/>
              </a:rPr>
              <a:t>範囲の業務ができるシステム。</a:t>
            </a:r>
          </a:p>
        </p:txBody>
      </p:sp>
      <p:sp>
        <p:nvSpPr>
          <p:cNvPr id="59" name="正方形/長方形 58"/>
          <p:cNvSpPr/>
          <p:nvPr/>
        </p:nvSpPr>
        <p:spPr>
          <a:xfrm>
            <a:off x="1336836" y="4652957"/>
            <a:ext cx="3564325" cy="30191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225"/>
              </a:spcBef>
            </a:pPr>
            <a:r>
              <a:rPr lang="ja-JP" altLang="en-US" sz="1100" b="1" dirty="0">
                <a:solidFill>
                  <a:schemeClr val="tx1"/>
                </a:solidFill>
                <a:latin typeface="Meiryo UI" panose="020B0604030504040204" pitchFamily="50" charset="-128"/>
                <a:ea typeface="Meiryo UI" panose="020B0604030504040204" pitchFamily="50" charset="-128"/>
              </a:rPr>
              <a:t>・ 利用登録数　約</a:t>
            </a:r>
            <a:r>
              <a:rPr lang="en-US" altLang="ja-JP" sz="1100" b="1" dirty="0">
                <a:solidFill>
                  <a:schemeClr val="tx1"/>
                </a:solidFill>
                <a:latin typeface="Meiryo UI" panose="020B0604030504040204" pitchFamily="50" charset="-128"/>
                <a:ea typeface="Meiryo UI" panose="020B0604030504040204" pitchFamily="50" charset="-128"/>
              </a:rPr>
              <a:t>5,600</a:t>
            </a:r>
            <a:r>
              <a:rPr lang="ja-JP" altLang="en-US" sz="1100" b="1" dirty="0">
                <a:solidFill>
                  <a:schemeClr val="tx1"/>
                </a:solidFill>
                <a:latin typeface="Meiryo UI" panose="020B0604030504040204" pitchFamily="50" charset="-128"/>
                <a:ea typeface="Meiryo UI" panose="020B0604030504040204" pitchFamily="50" charset="-128"/>
              </a:rPr>
              <a:t>人、一日最大約</a:t>
            </a:r>
            <a:r>
              <a:rPr lang="en-US" altLang="ja-JP" sz="1100" b="1" dirty="0">
                <a:solidFill>
                  <a:schemeClr val="tx1"/>
                </a:solidFill>
                <a:latin typeface="Meiryo UI" panose="020B0604030504040204" pitchFamily="50" charset="-128"/>
                <a:ea typeface="Meiryo UI" panose="020B0604030504040204" pitchFamily="50" charset="-128"/>
              </a:rPr>
              <a:t>900</a:t>
            </a:r>
            <a:r>
              <a:rPr lang="ja-JP" altLang="en-US" sz="1100" b="1" dirty="0">
                <a:solidFill>
                  <a:schemeClr val="tx1"/>
                </a:solidFill>
                <a:latin typeface="Meiryo UI" panose="020B0604030504040204" pitchFamily="50" charset="-128"/>
                <a:ea typeface="Meiryo UI" panose="020B0604030504040204" pitchFamily="50" charset="-128"/>
              </a:rPr>
              <a:t>人が利用</a:t>
            </a:r>
          </a:p>
        </p:txBody>
      </p:sp>
      <p:grpSp>
        <p:nvGrpSpPr>
          <p:cNvPr id="11" name="グループ化 10"/>
          <p:cNvGrpSpPr/>
          <p:nvPr/>
        </p:nvGrpSpPr>
        <p:grpSpPr>
          <a:xfrm>
            <a:off x="948793" y="5409220"/>
            <a:ext cx="3300840" cy="239470"/>
            <a:chOff x="1146261" y="4180827"/>
            <a:chExt cx="3300840" cy="239470"/>
          </a:xfrm>
        </p:grpSpPr>
        <p:sp>
          <p:nvSpPr>
            <p:cNvPr id="61" name="テキスト ボックス 60"/>
            <p:cNvSpPr txBox="1"/>
            <p:nvPr/>
          </p:nvSpPr>
          <p:spPr>
            <a:xfrm>
              <a:off x="1212166" y="4326038"/>
              <a:ext cx="3153913" cy="94259"/>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lvl="0">
                <a:defRPr/>
              </a:pP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正方形/長方形 30"/>
            <p:cNvSpPr/>
            <p:nvPr/>
          </p:nvSpPr>
          <p:spPr>
            <a:xfrm>
              <a:off x="1146261" y="4180827"/>
              <a:ext cx="3300840" cy="22290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225"/>
                </a:spcBef>
              </a:pPr>
              <a:r>
                <a:rPr lang="ja-JP" altLang="en-US" sz="1100" b="1" dirty="0">
                  <a:solidFill>
                    <a:schemeClr val="tx1"/>
                  </a:solidFill>
                  <a:latin typeface="Meiryo UI" panose="020B0604030504040204" pitchFamily="50" charset="-128"/>
                  <a:ea typeface="Meiryo UI" panose="020B0604030504040204" pitchFamily="50" charset="-128"/>
                </a:rPr>
                <a:t>◆</a:t>
              </a:r>
              <a:r>
                <a:rPr lang="en-US" altLang="ja-JP" sz="1100" b="1" dirty="0">
                  <a:solidFill>
                    <a:schemeClr val="tx1"/>
                  </a:solidFill>
                  <a:latin typeface="Meiryo UI" panose="020B0604030504040204" pitchFamily="50" charset="-128"/>
                  <a:ea typeface="Meiryo UI" panose="020B0604030504040204" pitchFamily="50" charset="-128"/>
                </a:rPr>
                <a:t>WEB</a:t>
              </a:r>
              <a:r>
                <a:rPr lang="ja-JP" altLang="en-US" sz="1100" b="1" dirty="0">
                  <a:solidFill>
                    <a:schemeClr val="tx1"/>
                  </a:solidFill>
                  <a:latin typeface="Meiryo UI" panose="020B0604030504040204" pitchFamily="50" charset="-128"/>
                  <a:ea typeface="Meiryo UI" panose="020B0604030504040204" pitchFamily="50" charset="-128"/>
                </a:rPr>
                <a:t>会議システム「</a:t>
              </a:r>
              <a:r>
                <a:rPr lang="en-US" altLang="ja-JP" sz="1100" b="1" dirty="0">
                  <a:solidFill>
                    <a:schemeClr val="tx1"/>
                  </a:solidFill>
                  <a:latin typeface="Meiryo UI" panose="020B0604030504040204" pitchFamily="50" charset="-128"/>
                  <a:ea typeface="Meiryo UI" panose="020B0604030504040204" pitchFamily="50" charset="-128"/>
                </a:rPr>
                <a:t>Microsoft Teams</a:t>
              </a:r>
              <a:r>
                <a:rPr lang="ja-JP" altLang="en-US" sz="1100" b="1" dirty="0">
                  <a:solidFill>
                    <a:schemeClr val="tx1"/>
                  </a:solidFill>
                  <a:latin typeface="Meiryo UI" panose="020B0604030504040204" pitchFamily="50" charset="-128"/>
                  <a:ea typeface="Meiryo UI" panose="020B0604030504040204" pitchFamily="50" charset="-128"/>
                </a:rPr>
                <a:t>」の導入</a:t>
              </a:r>
            </a:p>
            <a:p>
              <a:pPr>
                <a:spcBef>
                  <a:spcPts val="225"/>
                </a:spcBef>
              </a:pPr>
              <a:r>
                <a:rPr lang="ja-JP" altLang="en-US" sz="1100" b="1" dirty="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　　　</a:t>
              </a:r>
            </a:p>
          </p:txBody>
        </p:sp>
      </p:grpSp>
      <p:sp>
        <p:nvSpPr>
          <p:cNvPr id="62" name="正方形/長方形 61"/>
          <p:cNvSpPr/>
          <p:nvPr/>
        </p:nvSpPr>
        <p:spPr>
          <a:xfrm>
            <a:off x="1355176" y="5919999"/>
            <a:ext cx="6412179" cy="28324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225"/>
              </a:spcBef>
            </a:pPr>
            <a:r>
              <a:rPr lang="ja-JP" altLang="en-US" sz="1100" b="1" dirty="0">
                <a:solidFill>
                  <a:schemeClr val="tx1"/>
                </a:solidFill>
                <a:latin typeface="Meiryo UI" panose="020B0604030504040204" pitchFamily="50" charset="-128"/>
                <a:ea typeface="Meiryo UI" panose="020B0604030504040204" pitchFamily="50" charset="-128"/>
              </a:rPr>
              <a:t>・　平均接続数　約</a:t>
            </a:r>
            <a:r>
              <a:rPr lang="en-US" altLang="ja-JP" sz="1100" b="1" dirty="0">
                <a:solidFill>
                  <a:schemeClr val="tx1"/>
                </a:solidFill>
                <a:latin typeface="Meiryo UI" panose="020B0604030504040204" pitchFamily="50" charset="-128"/>
                <a:ea typeface="Meiryo UI" panose="020B0604030504040204" pitchFamily="50" charset="-128"/>
              </a:rPr>
              <a:t>5,300</a:t>
            </a:r>
            <a:r>
              <a:rPr lang="ja-JP" altLang="en-US" sz="1100" b="1" dirty="0">
                <a:solidFill>
                  <a:schemeClr val="tx1"/>
                </a:solidFill>
                <a:latin typeface="Meiryo UI" panose="020B0604030504040204" pitchFamily="50" charset="-128"/>
                <a:ea typeface="Meiryo UI" panose="020B0604030504040204" pitchFamily="50" charset="-128"/>
              </a:rPr>
              <a:t>接続</a:t>
            </a:r>
            <a:r>
              <a:rPr lang="en-US" altLang="ja-JP" sz="1100" b="1" dirty="0">
                <a:solidFill>
                  <a:schemeClr val="tx1"/>
                </a:solidFill>
                <a:latin typeface="Meiryo UI" panose="020B0604030504040204" pitchFamily="50" charset="-128"/>
                <a:ea typeface="Meiryo UI" panose="020B0604030504040204" pitchFamily="50" charset="-128"/>
              </a:rPr>
              <a:t>/</a:t>
            </a:r>
            <a:r>
              <a:rPr lang="ja-JP" altLang="en-US" sz="1100" b="1" dirty="0">
                <a:solidFill>
                  <a:schemeClr val="tx1"/>
                </a:solidFill>
                <a:latin typeface="Meiryo UI" panose="020B0604030504040204" pitchFamily="50" charset="-128"/>
                <a:ea typeface="Meiryo UI" panose="020B0604030504040204" pitchFamily="50" charset="-128"/>
              </a:rPr>
              <a:t>月　　</a:t>
            </a:r>
          </a:p>
        </p:txBody>
      </p:sp>
      <p:sp>
        <p:nvSpPr>
          <p:cNvPr id="65" name="正方形/長方形 64"/>
          <p:cNvSpPr/>
          <p:nvPr/>
        </p:nvSpPr>
        <p:spPr>
          <a:xfrm>
            <a:off x="8433306" y="6507096"/>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38</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0" name="正方形/長方形 39">
            <a:extLst>
              <a:ext uri="{FF2B5EF4-FFF2-40B4-BE49-F238E27FC236}">
                <a16:creationId xmlns:a16="http://schemas.microsoft.com/office/drawing/2014/main" id="{C42CC005-6911-4942-804A-3B77786E33DF}"/>
              </a:ext>
            </a:extLst>
          </p:cNvPr>
          <p:cNvSpPr/>
          <p:nvPr/>
        </p:nvSpPr>
        <p:spPr>
          <a:xfrm>
            <a:off x="1127135" y="2991193"/>
            <a:ext cx="7648827" cy="87053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100" dirty="0">
                <a:solidFill>
                  <a:srgbClr val="FF0066"/>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・令和</a:t>
            </a:r>
            <a:r>
              <a:rPr lang="en-US" altLang="ja-JP" sz="1100" dirty="0">
                <a:solidFill>
                  <a:schemeClr val="tx1"/>
                </a:solidFill>
                <a:latin typeface="Meiryo UI" panose="020B0604030504040204" pitchFamily="50" charset="-128"/>
                <a:ea typeface="Meiryo UI" panose="020B0604030504040204" pitchFamily="50" charset="-128"/>
              </a:rPr>
              <a:t>3</a:t>
            </a:r>
            <a:r>
              <a:rPr lang="ja-JP" altLang="en-US" sz="1100" dirty="0">
                <a:solidFill>
                  <a:schemeClr val="tx1"/>
                </a:solidFill>
                <a:latin typeface="Meiryo UI" panose="020B0604030504040204" pitchFamily="50" charset="-128"/>
                <a:ea typeface="Meiryo UI" panose="020B0604030504040204" pitchFamily="50" charset="-128"/>
              </a:rPr>
              <a:t>年度、府庁内におけるテレワークの定着化のための提案・助言等をいただくため、</a:t>
            </a:r>
            <a:r>
              <a:rPr lang="en-US" altLang="ja-JP" sz="1100" dirty="0">
                <a:solidFill>
                  <a:schemeClr val="tx1"/>
                </a:solidFill>
                <a:latin typeface="Meiryo UI" panose="020B0604030504040204" pitchFamily="50" charset="-128"/>
                <a:ea typeface="Meiryo UI" panose="020B0604030504040204" pitchFamily="50" charset="-128"/>
              </a:rPr>
              <a:t>IT</a:t>
            </a:r>
            <a:r>
              <a:rPr lang="ja-JP" altLang="en-US" sz="1100" dirty="0" err="1">
                <a:solidFill>
                  <a:schemeClr val="tx1"/>
                </a:solidFill>
                <a:latin typeface="Meiryo UI" panose="020B0604030504040204" pitchFamily="50" charset="-128"/>
                <a:ea typeface="Meiryo UI" panose="020B0604030504040204" pitchFamily="50" charset="-128"/>
              </a:rPr>
              <a:t>に精</a:t>
            </a:r>
            <a:r>
              <a:rPr lang="ja-JP" altLang="en-US" sz="1100" dirty="0">
                <a:solidFill>
                  <a:schemeClr val="tx1"/>
                </a:solidFill>
                <a:latin typeface="Meiryo UI" panose="020B0604030504040204" pitchFamily="50" charset="-128"/>
                <a:ea typeface="Meiryo UI" panose="020B0604030504040204" pitchFamily="50" charset="-128"/>
              </a:rPr>
              <a:t>通した民間の人材</a:t>
            </a:r>
            <a:r>
              <a:rPr lang="en-US" altLang="ja-JP" sz="1100" dirty="0">
                <a:solidFill>
                  <a:schemeClr val="tx1"/>
                </a:solidFill>
                <a:latin typeface="Meiryo UI" panose="020B0604030504040204" pitchFamily="50" charset="-128"/>
                <a:ea typeface="Meiryo UI" panose="020B0604030504040204" pitchFamily="50" charset="-128"/>
              </a:rPr>
              <a:t>3</a:t>
            </a:r>
            <a:r>
              <a:rPr lang="ja-JP" altLang="en-US" sz="1100" dirty="0">
                <a:solidFill>
                  <a:schemeClr val="tx1"/>
                </a:solidFill>
                <a:latin typeface="Meiryo UI" panose="020B0604030504040204" pitchFamily="50" charset="-128"/>
                <a:ea typeface="Meiryo UI" panose="020B0604030504040204" pitchFamily="50" charset="-128"/>
              </a:rPr>
              <a:t>名を採用。</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・テレワーク定着化モデル所属に専用端末を配備するとともに、重点的にテレワークを実施。</a:t>
            </a:r>
          </a:p>
          <a:p>
            <a:r>
              <a:rPr lang="ja-JP" altLang="en-US" sz="1100" dirty="0">
                <a:solidFill>
                  <a:schemeClr val="tx1"/>
                </a:solidFill>
                <a:latin typeface="Meiryo UI" panose="020B0604030504040204" pitchFamily="50" charset="-128"/>
                <a:ea typeface="Meiryo UI" panose="020B0604030504040204" pitchFamily="50" charset="-128"/>
              </a:rPr>
              <a:t>　　⇒ 令和</a:t>
            </a:r>
            <a:r>
              <a:rPr lang="en-US" altLang="ja-JP" sz="1100" dirty="0">
                <a:solidFill>
                  <a:schemeClr val="tx1"/>
                </a:solidFill>
                <a:latin typeface="Meiryo UI" panose="020B0604030504040204" pitchFamily="50" charset="-128"/>
                <a:ea typeface="Meiryo UI" panose="020B0604030504040204" pitchFamily="50" charset="-128"/>
              </a:rPr>
              <a:t>3</a:t>
            </a:r>
            <a:r>
              <a:rPr lang="ja-JP" altLang="en-US" sz="1100" dirty="0">
                <a:solidFill>
                  <a:schemeClr val="tx1"/>
                </a:solidFill>
                <a:latin typeface="Meiryo UI" panose="020B0604030504040204" pitchFamily="50" charset="-128"/>
                <a:ea typeface="Meiryo UI" panose="020B0604030504040204" pitchFamily="50" charset="-128"/>
              </a:rPr>
              <a:t>年度内に、テレワーク定着化に向けたガイドラインを取りまとめ</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46" name="正方形/長方形 45">
            <a:extLst>
              <a:ext uri="{FF2B5EF4-FFF2-40B4-BE49-F238E27FC236}">
                <a16:creationId xmlns:a16="http://schemas.microsoft.com/office/drawing/2014/main" id="{B5CC6D77-8F95-4290-A9AA-978D5E113631}"/>
              </a:ext>
            </a:extLst>
          </p:cNvPr>
          <p:cNvSpPr/>
          <p:nvPr/>
        </p:nvSpPr>
        <p:spPr>
          <a:xfrm>
            <a:off x="1331035" y="4833300"/>
            <a:ext cx="2506154" cy="2939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spcBef>
                <a:spcPts val="225"/>
              </a:spcBef>
            </a:pPr>
            <a:r>
              <a:rPr lang="ja-JP" altLang="en-US" sz="1100" b="1" dirty="0">
                <a:solidFill>
                  <a:schemeClr val="tx1"/>
                </a:solidFill>
                <a:latin typeface="Meiryo UI" panose="020B0604030504040204" pitchFamily="50" charset="-128"/>
                <a:ea typeface="Meiryo UI" panose="020B0604030504040204" pitchFamily="50" charset="-128"/>
              </a:rPr>
              <a:t>・ テレワーク実施率 </a:t>
            </a:r>
            <a:r>
              <a:rPr lang="en-US" altLang="ja-JP" sz="1100" b="1" dirty="0">
                <a:solidFill>
                  <a:schemeClr val="tx1"/>
                </a:solidFill>
                <a:latin typeface="Meiryo UI" panose="020B0604030504040204" pitchFamily="50" charset="-128"/>
                <a:ea typeface="Meiryo UI" panose="020B0604030504040204" pitchFamily="50" charset="-128"/>
              </a:rPr>
              <a:t>61.7</a:t>
            </a:r>
            <a:r>
              <a:rPr lang="ja-JP" altLang="en-US" sz="1100" b="1" dirty="0">
                <a:solidFill>
                  <a:schemeClr val="tx1"/>
                </a:solidFill>
                <a:latin typeface="Meiryo UI" panose="020B0604030504040204" pitchFamily="50" charset="-128"/>
                <a:ea typeface="Meiryo UI" panose="020B0604030504040204" pitchFamily="50" charset="-128"/>
              </a:rPr>
              <a:t>％</a:t>
            </a:r>
          </a:p>
        </p:txBody>
      </p:sp>
      <p:sp>
        <p:nvSpPr>
          <p:cNvPr id="47" name="正方形/長方形 46">
            <a:extLst>
              <a:ext uri="{FF2B5EF4-FFF2-40B4-BE49-F238E27FC236}">
                <a16:creationId xmlns:a16="http://schemas.microsoft.com/office/drawing/2014/main" id="{21A4077C-2AAD-4F6B-9207-B334922F8038}"/>
              </a:ext>
            </a:extLst>
          </p:cNvPr>
          <p:cNvSpPr/>
          <p:nvPr/>
        </p:nvSpPr>
        <p:spPr>
          <a:xfrm>
            <a:off x="3208532" y="4840749"/>
            <a:ext cx="3883748" cy="29844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spcBef>
                <a:spcPts val="225"/>
              </a:spcBef>
            </a:pPr>
            <a:r>
              <a:rPr lang="en-US" altLang="ja-JP" sz="600" dirty="0">
                <a:solidFill>
                  <a:schemeClr val="tx1"/>
                </a:solidFill>
                <a:latin typeface="Meiryo UI" panose="020B0604030504040204" pitchFamily="50" charset="-128"/>
                <a:ea typeface="Meiryo UI" panose="020B0604030504040204" pitchFamily="50" charset="-128"/>
              </a:rPr>
              <a:t>※</a:t>
            </a:r>
            <a:r>
              <a:rPr lang="ja-JP" altLang="en-US" sz="600" dirty="0">
                <a:solidFill>
                  <a:schemeClr val="tx1"/>
                </a:solidFill>
                <a:latin typeface="Meiryo UI" panose="020B0604030504040204" pitchFamily="50" charset="-128"/>
                <a:ea typeface="Meiryo UI" panose="020B0604030504040204" pitchFamily="50" charset="-128"/>
              </a:rPr>
              <a:t>職員の出勤抑制等の実施状況（</a:t>
            </a:r>
            <a:r>
              <a:rPr lang="en-US" altLang="ja-JP" sz="600" dirty="0">
                <a:solidFill>
                  <a:schemeClr val="tx1"/>
                </a:solidFill>
                <a:latin typeface="Meiryo UI" panose="020B0604030504040204" pitchFamily="50" charset="-128"/>
                <a:ea typeface="Meiryo UI" panose="020B0604030504040204" pitchFamily="50" charset="-128"/>
              </a:rPr>
              <a:t>R3.6</a:t>
            </a:r>
            <a:r>
              <a:rPr lang="ja-JP" altLang="en-US" sz="600" dirty="0">
                <a:solidFill>
                  <a:schemeClr val="tx1"/>
                </a:solidFill>
                <a:latin typeface="Meiryo UI" panose="020B0604030504040204" pitchFamily="50" charset="-128"/>
                <a:ea typeface="Meiryo UI" panose="020B0604030504040204" pitchFamily="50" charset="-128"/>
              </a:rPr>
              <a:t>の最大値）</a:t>
            </a:r>
            <a:endParaRPr lang="en-US" altLang="ja-JP" sz="600" dirty="0">
              <a:solidFill>
                <a:schemeClr val="tx1"/>
              </a:solidFill>
              <a:latin typeface="Meiryo UI" panose="020B0604030504040204" pitchFamily="50" charset="-128"/>
              <a:ea typeface="Meiryo UI" panose="020B0604030504040204" pitchFamily="50" charset="-128"/>
            </a:endParaRPr>
          </a:p>
          <a:p>
            <a:pPr>
              <a:spcBef>
                <a:spcPts val="225"/>
              </a:spcBef>
            </a:pPr>
            <a:r>
              <a:rPr lang="en-US" altLang="ja-JP" sz="600" dirty="0">
                <a:solidFill>
                  <a:schemeClr val="tx1"/>
                </a:solidFill>
                <a:latin typeface="Meiryo UI" panose="020B0604030504040204" pitchFamily="50" charset="-128"/>
                <a:ea typeface="Meiryo UI" panose="020B0604030504040204" pitchFamily="50" charset="-128"/>
              </a:rPr>
              <a:t>※</a:t>
            </a:r>
            <a:r>
              <a:rPr lang="ja-JP" altLang="en-US" sz="600" dirty="0">
                <a:solidFill>
                  <a:schemeClr val="tx1"/>
                </a:solidFill>
                <a:latin typeface="Meiryo UI" panose="020B0604030504040204" pitchFamily="50" charset="-128"/>
                <a:ea typeface="Meiryo UI" panose="020B0604030504040204" pitchFamily="50" charset="-128"/>
              </a:rPr>
              <a:t>新型コロナウイルス感染症対応及び行政機能維持のために出勤が必要となる職員を除く職員数で算出（約</a:t>
            </a:r>
            <a:r>
              <a:rPr lang="en-US" altLang="ja-JP" sz="600" dirty="0">
                <a:solidFill>
                  <a:schemeClr val="tx1"/>
                </a:solidFill>
                <a:latin typeface="Meiryo UI" panose="020B0604030504040204" pitchFamily="50" charset="-128"/>
                <a:ea typeface="Meiryo UI" panose="020B0604030504040204" pitchFamily="50" charset="-128"/>
              </a:rPr>
              <a:t>1,350</a:t>
            </a:r>
            <a:r>
              <a:rPr lang="ja-JP" altLang="en-US" sz="600" dirty="0">
                <a:solidFill>
                  <a:schemeClr val="tx1"/>
                </a:solidFill>
                <a:latin typeface="Meiryo UI" panose="020B0604030504040204" pitchFamily="50" charset="-128"/>
                <a:ea typeface="Meiryo UI" panose="020B0604030504040204" pitchFamily="50" charset="-128"/>
              </a:rPr>
              <a:t>人）</a:t>
            </a:r>
            <a:endParaRPr lang="en-US" altLang="ja-JP" sz="600" dirty="0">
              <a:solidFill>
                <a:schemeClr val="tx1"/>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9418" y="5288626"/>
            <a:ext cx="906665" cy="906665"/>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0137" y="3996702"/>
            <a:ext cx="1094036" cy="1094036"/>
          </a:xfrm>
          <a:prstGeom prst="rect">
            <a:avLst/>
          </a:prstGeom>
        </p:spPr>
      </p:pic>
      <p:grpSp>
        <p:nvGrpSpPr>
          <p:cNvPr id="36" name="グループ化 35"/>
          <p:cNvGrpSpPr/>
          <p:nvPr/>
        </p:nvGrpSpPr>
        <p:grpSpPr>
          <a:xfrm>
            <a:off x="958989" y="2785674"/>
            <a:ext cx="3121541" cy="238281"/>
            <a:chOff x="973781" y="2557934"/>
            <a:chExt cx="3121541" cy="238281"/>
          </a:xfrm>
        </p:grpSpPr>
        <p:sp>
          <p:nvSpPr>
            <p:cNvPr id="38" name="テキスト ボックス 37"/>
            <p:cNvSpPr txBox="1"/>
            <p:nvPr/>
          </p:nvSpPr>
          <p:spPr>
            <a:xfrm>
              <a:off x="1046121" y="2692530"/>
              <a:ext cx="3049201" cy="103685"/>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lvl="0">
                <a:defRPr/>
              </a:pP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正方形/長方形 38"/>
            <p:cNvSpPr/>
            <p:nvPr/>
          </p:nvSpPr>
          <p:spPr>
            <a:xfrm>
              <a:off x="973781" y="2557934"/>
              <a:ext cx="2945782" cy="21439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225"/>
                </a:spcBef>
              </a:pPr>
              <a:r>
                <a:rPr lang="ja-JP" altLang="en-US" sz="1100" b="1" dirty="0">
                  <a:solidFill>
                    <a:schemeClr val="tx1"/>
                  </a:solidFill>
                  <a:latin typeface="Meiryo UI" panose="020B0604030504040204" pitchFamily="50" charset="-128"/>
                  <a:ea typeface="Meiryo UI" panose="020B0604030504040204" pitchFamily="50" charset="-128"/>
                </a:rPr>
                <a:t>◆ 「テレワーク定着化ガイドライン」の取りまとめ</a:t>
              </a:r>
              <a:endParaRPr lang="ja-JP" altLang="en-US" sz="1100" dirty="0">
                <a:solidFill>
                  <a:schemeClr val="tx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127088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205300" y="424823"/>
            <a:ext cx="8821395" cy="6100522"/>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36000" bIns="36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Rectangle 1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24" name="Rectangle 18"/>
          <p:cNvSpPr>
            <a:spLocks noChangeArrowheads="1"/>
          </p:cNvSpPr>
          <p:nvPr/>
        </p:nvSpPr>
        <p:spPr bwMode="auto">
          <a:xfrm>
            <a:off x="26495" y="68369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13" name="Rectangle 1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14" name="Rectangle 18"/>
          <p:cNvSpPr>
            <a:spLocks noChangeArrowheads="1"/>
          </p:cNvSpPr>
          <p:nvPr/>
        </p:nvSpPr>
        <p:spPr bwMode="auto">
          <a:xfrm>
            <a:off x="26495" y="68369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63" name="正方形/長方形 62"/>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25</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32" name="角丸四角形 31"/>
          <p:cNvSpPr/>
          <p:nvPr/>
        </p:nvSpPr>
        <p:spPr>
          <a:xfrm>
            <a:off x="655585" y="2066767"/>
            <a:ext cx="6931028" cy="346830"/>
          </a:xfrm>
          <a:prstGeom prst="roundRect">
            <a:avLst>
              <a:gd name="adj" fmla="val 0"/>
            </a:avLst>
          </a:prstGeom>
          <a:noFill/>
          <a:ln w="15875">
            <a:noFill/>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71450" indent="-171450">
              <a:buFont typeface="Wingdings" panose="05000000000000000000" pitchFamily="2" charset="2"/>
              <a:buChar char="u"/>
            </a:pPr>
            <a:endParaRPr kumimoji="1" lang="ja-JP" altLang="en-US" sz="1200" u="sng" dirty="0">
              <a:solidFill>
                <a:schemeClr val="tx1"/>
              </a:solidFill>
              <a:latin typeface="メイリオ" panose="020B0604030504040204" pitchFamily="50" charset="-128"/>
              <a:ea typeface="メイリオ" panose="020B0604030504040204" pitchFamily="50" charset="-128"/>
            </a:endParaRPr>
          </a:p>
        </p:txBody>
      </p:sp>
      <p:sp>
        <p:nvSpPr>
          <p:cNvPr id="34" name="角丸四角形 33"/>
          <p:cNvSpPr/>
          <p:nvPr/>
        </p:nvSpPr>
        <p:spPr>
          <a:xfrm>
            <a:off x="655585" y="1786344"/>
            <a:ext cx="5605261" cy="346830"/>
          </a:xfrm>
          <a:prstGeom prst="roundRect">
            <a:avLst>
              <a:gd name="adj" fmla="val 0"/>
            </a:avLst>
          </a:prstGeom>
          <a:noFill/>
          <a:ln w="15875">
            <a:noFill/>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171450" indent="-171450">
              <a:buFont typeface="Wingdings" panose="05000000000000000000" pitchFamily="2" charset="2"/>
              <a:buChar char="u"/>
            </a:pPr>
            <a:endParaRPr kumimoji="1" lang="ja-JP" altLang="en-US" sz="1200" u="sng" dirty="0">
              <a:solidFill>
                <a:schemeClr val="tx1"/>
              </a:solidFill>
              <a:latin typeface="メイリオ" panose="020B0604030504040204" pitchFamily="50" charset="-128"/>
              <a:ea typeface="メイリオ" panose="020B0604030504040204" pitchFamily="50" charset="-128"/>
            </a:endParaRPr>
          </a:p>
        </p:txBody>
      </p:sp>
      <p:sp>
        <p:nvSpPr>
          <p:cNvPr id="23" name="大かっこ 22"/>
          <p:cNvSpPr/>
          <p:nvPr/>
        </p:nvSpPr>
        <p:spPr>
          <a:xfrm>
            <a:off x="535651" y="937685"/>
            <a:ext cx="7635375" cy="1214305"/>
          </a:xfrm>
          <a:prstGeom prst="bracketPair">
            <a:avLst>
              <a:gd name="adj" fmla="val 9463"/>
            </a:avLst>
          </a:prstGeom>
          <a:ln>
            <a:noFill/>
          </a:ln>
        </p:spPr>
        <p:style>
          <a:lnRef idx="1">
            <a:schemeClr val="dk1"/>
          </a:lnRef>
          <a:fillRef idx="0">
            <a:schemeClr val="dk1"/>
          </a:fillRef>
          <a:effectRef idx="0">
            <a:schemeClr val="dk1"/>
          </a:effectRef>
          <a:fontRef idx="minor">
            <a:schemeClr val="tx1"/>
          </a:fontRef>
        </p:style>
        <p:txBody>
          <a:bodyPr rtlCol="0" anchor="t"/>
          <a:lstStyle/>
          <a:p>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1200" dirty="0"/>
          </a:p>
        </p:txBody>
      </p:sp>
      <p:sp>
        <p:nvSpPr>
          <p:cNvPr id="3" name="正方形/長方形 2"/>
          <p:cNvSpPr/>
          <p:nvPr/>
        </p:nvSpPr>
        <p:spPr>
          <a:xfrm>
            <a:off x="236598" y="458670"/>
            <a:ext cx="7845791" cy="523220"/>
          </a:xfrm>
          <a:prstGeom prst="rect">
            <a:avLst/>
          </a:prstGeom>
        </p:spPr>
        <p:txBody>
          <a:bodyPr wrap="square">
            <a:spAutoFit/>
          </a:bodyPr>
          <a:lstStyle/>
          <a:p>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◆働き方改革（つづき） </a:t>
            </a:r>
            <a:r>
              <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総務部 人事局 企画厚生課</a:t>
            </a:r>
            <a:r>
              <a:rPr lang="ja-JP" altLang="en-US" sz="1100" b="1"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スマートシティ戦略部 デジタル行政推進課</a:t>
            </a:r>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zh-TW" sz="11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1100" dirty="0"/>
          </a:p>
        </p:txBody>
      </p:sp>
      <p:sp>
        <p:nvSpPr>
          <p:cNvPr id="25" name="正方形/長方形 24"/>
          <p:cNvSpPr/>
          <p:nvPr/>
        </p:nvSpPr>
        <p:spPr>
          <a:xfrm>
            <a:off x="385758" y="3754416"/>
            <a:ext cx="1620957" cy="307777"/>
          </a:xfrm>
          <a:prstGeom prst="rect">
            <a:avLst/>
          </a:prstGeom>
        </p:spPr>
        <p:txBody>
          <a:bodyPr wrap="none">
            <a:spAutoFit/>
          </a:bodyPr>
          <a:lstStyle/>
          <a:p>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組織風土改革</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dirty="0"/>
          </a:p>
        </p:txBody>
      </p:sp>
      <p:sp>
        <p:nvSpPr>
          <p:cNvPr id="30" name="テキスト ボックス 29"/>
          <p:cNvSpPr txBox="1"/>
          <p:nvPr/>
        </p:nvSpPr>
        <p:spPr>
          <a:xfrm>
            <a:off x="535569" y="1145560"/>
            <a:ext cx="4705138" cy="239988"/>
          </a:xfrm>
          <a:prstGeom prst="rect">
            <a:avLst/>
          </a:prstGeom>
          <a:noFill/>
          <a:ln>
            <a:noFill/>
          </a:ln>
        </p:spPr>
        <p:txBody>
          <a:bodyPr wrap="square" rtlCol="0">
            <a:noAutofit/>
          </a:bodyPr>
          <a:lstStyle/>
          <a:p>
            <a:pPr marL="261938" lvl="0" indent="-261938">
              <a:defRPr/>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■勤務時間の柔軟化</a:t>
            </a:r>
            <a:endParaRPr lang="en-US" altLang="ja-JP" sz="1050" b="1" strike="sngStrike"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テキスト ボックス 34"/>
          <p:cNvSpPr txBox="1"/>
          <p:nvPr/>
        </p:nvSpPr>
        <p:spPr>
          <a:xfrm>
            <a:off x="730902" y="1396509"/>
            <a:ext cx="7928448" cy="394777"/>
          </a:xfrm>
          <a:prstGeom prst="rect">
            <a:avLst/>
          </a:prstGeom>
          <a:noFill/>
          <a:ln>
            <a:noFill/>
          </a:ln>
        </p:spPr>
        <p:txBody>
          <a:bodyPr wrap="square" rtlCol="0">
            <a:noAutofit/>
          </a:bodyP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新型コロナウイルス感染症の感染拡大防止に向け、通勤時の混雑を緩和するため設定した時差出勤について引き続き実施するなど、柔軟な働き方の浸透を図る。</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テキスト ボックス 47"/>
          <p:cNvSpPr txBox="1"/>
          <p:nvPr/>
        </p:nvSpPr>
        <p:spPr>
          <a:xfrm>
            <a:off x="385758" y="873176"/>
            <a:ext cx="3295324" cy="273947"/>
          </a:xfrm>
          <a:prstGeom prst="rect">
            <a:avLst/>
          </a:prstGeom>
          <a:noFill/>
          <a:ln>
            <a:noFill/>
          </a:ln>
        </p:spPr>
        <p:txBody>
          <a:bodyPr wrap="square" rtlCol="0">
            <a:noAutofit/>
          </a:bodyPr>
          <a:lstStyle/>
          <a:p>
            <a:pPr marL="261938" lvl="0" indent="-261938">
              <a:defRPr/>
            </a:pP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柔軟な働き方の実施</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（つづき）</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テキスト ボックス 48"/>
          <p:cNvSpPr txBox="1"/>
          <p:nvPr/>
        </p:nvSpPr>
        <p:spPr>
          <a:xfrm>
            <a:off x="986998" y="4901866"/>
            <a:ext cx="7474803" cy="491169"/>
          </a:xfrm>
          <a:prstGeom prst="rect">
            <a:avLst/>
          </a:prstGeom>
          <a:noFill/>
          <a:ln>
            <a:noFill/>
          </a:ln>
        </p:spPr>
        <p:txBody>
          <a:bodyPr wrap="square" rtlCol="0">
            <a:noAutofit/>
          </a:bodyPr>
          <a:lstStyle/>
          <a:p>
            <a:endParaRPr lang="en-US" altLang="ja-JP" sz="1000" spc="-7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テキスト ボックス 49"/>
          <p:cNvSpPr txBox="1"/>
          <p:nvPr/>
        </p:nvSpPr>
        <p:spPr>
          <a:xfrm>
            <a:off x="579291" y="4032864"/>
            <a:ext cx="7383026" cy="252990"/>
          </a:xfrm>
          <a:prstGeom prst="rect">
            <a:avLst/>
          </a:prstGeom>
          <a:noFill/>
          <a:ln>
            <a:noFill/>
          </a:ln>
        </p:spPr>
        <p:txBody>
          <a:bodyPr wrap="square" rtlCol="0">
            <a:noAutofit/>
          </a:bodyPr>
          <a:lstStyle/>
          <a:p>
            <a:r>
              <a:rPr lang="ja-JP" altLang="en-US" sz="1400" b="1" spc="-70" dirty="0">
                <a:latin typeface="メイリオ" panose="020B0604030504040204" pitchFamily="50" charset="-128"/>
                <a:ea typeface="メイリオ" panose="020B0604030504040204" pitchFamily="50" charset="-128"/>
                <a:cs typeface="メイリオ" panose="020B0604030504040204" pitchFamily="50" charset="-128"/>
              </a:rPr>
              <a:t>■パソコン一斉シャットダウンシステムの運用を契機とした職員の意識改革</a:t>
            </a:r>
            <a:endParaRPr lang="en-US" altLang="ja-JP" sz="1400" b="1" spc="-7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角丸四角形 44"/>
          <p:cNvSpPr/>
          <p:nvPr/>
        </p:nvSpPr>
        <p:spPr>
          <a:xfrm>
            <a:off x="885981" y="1938888"/>
            <a:ext cx="8023132" cy="1644716"/>
          </a:xfrm>
          <a:prstGeom prst="roundRect">
            <a:avLst>
              <a:gd name="adj" fmla="val 9901"/>
            </a:avLst>
          </a:prstGeom>
          <a:noFill/>
          <a:ln w="6350"/>
        </p:spPr>
        <p:style>
          <a:lnRef idx="2">
            <a:schemeClr val="accent1"/>
          </a:lnRef>
          <a:fillRef idx="1">
            <a:schemeClr val="lt1"/>
          </a:fillRef>
          <a:effectRef idx="0">
            <a:schemeClr val="accent1"/>
          </a:effectRef>
          <a:fontRef idx="minor">
            <a:schemeClr val="dk1"/>
          </a:fontRef>
        </p:style>
        <p:txBody>
          <a:bodyPr lIns="36000" rIns="36000" rtlCol="0" anchor="ctr"/>
          <a:lstStyle/>
          <a:p>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p>
        </p:txBody>
      </p:sp>
      <p:sp>
        <p:nvSpPr>
          <p:cNvPr id="51" name="角丸四角形 50"/>
          <p:cNvSpPr/>
          <p:nvPr/>
        </p:nvSpPr>
        <p:spPr>
          <a:xfrm>
            <a:off x="885981" y="4888021"/>
            <a:ext cx="8023133" cy="1511308"/>
          </a:xfrm>
          <a:prstGeom prst="roundRect">
            <a:avLst>
              <a:gd name="adj" fmla="val 9901"/>
            </a:avLst>
          </a:prstGeom>
          <a:noFill/>
          <a:ln w="6350"/>
        </p:spPr>
        <p:style>
          <a:lnRef idx="2">
            <a:schemeClr val="accent1"/>
          </a:lnRef>
          <a:fillRef idx="1">
            <a:schemeClr val="lt1"/>
          </a:fillRef>
          <a:effectRef idx="0">
            <a:schemeClr val="accent1"/>
          </a:effectRef>
          <a:fontRef idx="minor">
            <a:schemeClr val="dk1"/>
          </a:fontRef>
        </p:style>
        <p:txBody>
          <a:bodyPr lIns="36000" rIns="36000" rtlCol="0" anchor="ctr"/>
          <a:lstStyle/>
          <a:p>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47" name="角丸四角形 46"/>
          <p:cNvSpPr/>
          <p:nvPr/>
        </p:nvSpPr>
        <p:spPr>
          <a:xfrm>
            <a:off x="958864" y="1869109"/>
            <a:ext cx="1504557" cy="235499"/>
          </a:xfrm>
          <a:prstGeom prst="roundRect">
            <a:avLst>
              <a:gd name="adj" fmla="val 14009"/>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令和</a:t>
            </a:r>
            <a:r>
              <a:rPr lang="en-US" altLang="ja-JP"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年度の取組み</a:t>
            </a:r>
            <a:endParaRPr lang="en-US" altLang="ja-JP"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角丸四角形 51"/>
          <p:cNvSpPr/>
          <p:nvPr/>
        </p:nvSpPr>
        <p:spPr>
          <a:xfrm>
            <a:off x="986126" y="4780836"/>
            <a:ext cx="1469832" cy="239658"/>
          </a:xfrm>
          <a:prstGeom prst="roundRect">
            <a:avLst>
              <a:gd name="adj" fmla="val 14009"/>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45720" rIns="0" bIns="45720" numCol="1" spcCol="0" rtlCol="0" fromWordArt="0" anchor="ctr" anchorCtr="0" forceAA="0" compatLnSpc="1">
            <a:prstTxWarp prst="textNoShape">
              <a:avLst/>
            </a:prstTxWarp>
            <a:no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令和</a:t>
            </a:r>
            <a:r>
              <a:rPr lang="en-US" altLang="ja-JP"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年度の取組み</a:t>
            </a:r>
            <a:endParaRPr lang="en-US" altLang="ja-JP"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テキスト ボックス 40"/>
          <p:cNvSpPr txBox="1"/>
          <p:nvPr/>
        </p:nvSpPr>
        <p:spPr>
          <a:xfrm>
            <a:off x="1265215" y="2549552"/>
            <a:ext cx="5289973" cy="1154150"/>
          </a:xfrm>
          <a:prstGeom prst="rect">
            <a:avLst/>
          </a:prstGeom>
          <a:noFill/>
          <a:ln>
            <a:noFill/>
          </a:ln>
        </p:spPr>
        <p:txBody>
          <a:bodyPr wrap="square" rtlCol="0">
            <a:noAutofit/>
          </a:bodyPr>
          <a:lstStyle/>
          <a:p>
            <a:r>
              <a:rPr lang="en-US" altLang="ja-JP" sz="10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000" dirty="0">
                <a:latin typeface="Meiryo UI" panose="020B0604030504040204" pitchFamily="50" charset="-128"/>
                <a:ea typeface="Meiryo UI" panose="020B0604030504040204" pitchFamily="50" charset="-128"/>
                <a:cs typeface="メイリオ" panose="020B0604030504040204" pitchFamily="50" charset="-128"/>
              </a:rPr>
              <a:t>対象職員</a:t>
            </a:r>
            <a:r>
              <a:rPr lang="en-US" altLang="ja-JP" sz="10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000" dirty="0">
                <a:latin typeface="Meiryo UI" panose="020B0604030504040204" pitchFamily="50" charset="-128"/>
                <a:ea typeface="Meiryo UI" panose="020B0604030504040204" pitchFamily="50" charset="-128"/>
                <a:cs typeface="メイリオ" panose="020B0604030504040204" pitchFamily="50" charset="-128"/>
              </a:rPr>
              <a:t>　知事部局及び行政委員会事務局の全職員（教育庁及び議会事務局を含む）</a:t>
            </a:r>
            <a:endParaRPr lang="en-US" altLang="ja-JP" sz="1000" dirty="0">
              <a:latin typeface="Meiryo UI" panose="020B0604030504040204" pitchFamily="50" charset="-128"/>
              <a:ea typeface="Meiryo UI" panose="020B0604030504040204" pitchFamily="50" charset="-128"/>
              <a:cs typeface="メイリオ" panose="020B0604030504040204" pitchFamily="50" charset="-128"/>
            </a:endParaRPr>
          </a:p>
          <a:p>
            <a:r>
              <a:rPr lang="en-US" altLang="ja-JP" sz="10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000" dirty="0">
                <a:latin typeface="Meiryo UI" panose="020B0604030504040204" pitchFamily="50" charset="-128"/>
                <a:ea typeface="Meiryo UI" panose="020B0604030504040204" pitchFamily="50" charset="-128"/>
                <a:cs typeface="メイリオ" panose="020B0604030504040204" pitchFamily="50" charset="-128"/>
              </a:rPr>
              <a:t>手続き</a:t>
            </a:r>
            <a:r>
              <a:rPr lang="en-US" altLang="ja-JP" sz="10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000" dirty="0">
                <a:latin typeface="Meiryo UI" panose="020B0604030504040204" pitchFamily="50" charset="-128"/>
                <a:ea typeface="Meiryo UI" panose="020B0604030504040204" pitchFamily="50" charset="-128"/>
                <a:cs typeface="メイリオ" panose="020B0604030504040204" pitchFamily="50" charset="-128"/>
              </a:rPr>
              <a:t>　　  職員の申告に基づき、所属長が承認            　</a:t>
            </a:r>
            <a:endParaRPr lang="en-US" altLang="ja-JP" sz="1000" dirty="0">
              <a:latin typeface="Meiryo UI" panose="020B0604030504040204" pitchFamily="50" charset="-128"/>
              <a:ea typeface="Meiryo UI" panose="020B0604030504040204" pitchFamily="50" charset="-128"/>
              <a:cs typeface="メイリオ" panose="020B0604030504040204" pitchFamily="50" charset="-128"/>
            </a:endParaRPr>
          </a:p>
          <a:p>
            <a:r>
              <a:rPr lang="en-US" altLang="ja-JP" sz="10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000" dirty="0">
                <a:latin typeface="Meiryo UI" panose="020B0604030504040204" pitchFamily="50" charset="-128"/>
                <a:ea typeface="Meiryo UI" panose="020B0604030504040204" pitchFamily="50" charset="-128"/>
                <a:cs typeface="メイリオ" panose="020B0604030504040204" pitchFamily="50" charset="-128"/>
              </a:rPr>
              <a:t>単位時間</a:t>
            </a:r>
            <a:r>
              <a:rPr lang="en-US" altLang="ja-JP" sz="10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000" dirty="0">
                <a:latin typeface="Meiryo UI" panose="020B0604030504040204" pitchFamily="50" charset="-128"/>
                <a:ea typeface="Meiryo UI" panose="020B0604030504040204" pitchFamily="50" charset="-128"/>
                <a:cs typeface="メイリオ" panose="020B0604030504040204" pitchFamily="50" charset="-128"/>
              </a:rPr>
              <a:t>　原則</a:t>
            </a:r>
            <a:r>
              <a:rPr lang="en-US" altLang="ja-JP" sz="1000" dirty="0">
                <a:latin typeface="Meiryo UI" panose="020B0604030504040204" pitchFamily="50" charset="-128"/>
                <a:ea typeface="Meiryo UI" panose="020B0604030504040204" pitchFamily="50" charset="-128"/>
                <a:cs typeface="メイリオ" panose="020B0604030504040204" pitchFamily="50" charset="-128"/>
              </a:rPr>
              <a:t>4</a:t>
            </a:r>
            <a:r>
              <a:rPr lang="ja-JP" altLang="en-US" sz="1000" dirty="0">
                <a:latin typeface="Meiryo UI" panose="020B0604030504040204" pitchFamily="50" charset="-128"/>
                <a:ea typeface="Meiryo UI" panose="020B0604030504040204" pitchFamily="50" charset="-128"/>
                <a:cs typeface="メイリオ" panose="020B0604030504040204" pitchFamily="50" charset="-128"/>
              </a:rPr>
              <a:t>週（</a:t>
            </a:r>
            <a:r>
              <a:rPr lang="en-US" altLang="ja-JP" sz="1000" dirty="0">
                <a:latin typeface="Meiryo UI" panose="020B0604030504040204" pitchFamily="50" charset="-128"/>
                <a:ea typeface="Meiryo UI" panose="020B0604030504040204" pitchFamily="50" charset="-128"/>
                <a:cs typeface="メイリオ" panose="020B0604030504040204" pitchFamily="50" charset="-128"/>
              </a:rPr>
              <a:t>4</a:t>
            </a:r>
            <a:r>
              <a:rPr lang="ja-JP" altLang="en-US" sz="1000" dirty="0">
                <a:latin typeface="Meiryo UI" panose="020B0604030504040204" pitchFamily="50" charset="-128"/>
                <a:ea typeface="Meiryo UI" panose="020B0604030504040204" pitchFamily="50" charset="-128"/>
                <a:cs typeface="メイリオ" panose="020B0604030504040204" pitchFamily="50" charset="-128"/>
              </a:rPr>
              <a:t>週間で</a:t>
            </a:r>
            <a:r>
              <a:rPr lang="en-US" altLang="ja-JP" sz="1000" dirty="0">
                <a:latin typeface="Meiryo UI" panose="020B0604030504040204" pitchFamily="50" charset="-128"/>
                <a:ea typeface="Meiryo UI" panose="020B0604030504040204" pitchFamily="50" charset="-128"/>
                <a:cs typeface="メイリオ" panose="020B0604030504040204" pitchFamily="50" charset="-128"/>
              </a:rPr>
              <a:t>155</a:t>
            </a:r>
            <a:r>
              <a:rPr lang="ja-JP" altLang="en-US" sz="1000" dirty="0">
                <a:latin typeface="Meiryo UI" panose="020B0604030504040204" pitchFamily="50" charset="-128"/>
                <a:ea typeface="Meiryo UI" panose="020B0604030504040204" pitchFamily="50" charset="-128"/>
                <a:cs typeface="メイリオ" panose="020B0604030504040204" pitchFamily="50" charset="-128"/>
              </a:rPr>
              <a:t>時間の勤務時間を割り振る）</a:t>
            </a:r>
            <a:endParaRPr lang="en-US" altLang="ja-JP" sz="1000" dirty="0">
              <a:latin typeface="Meiryo UI" panose="020B0604030504040204" pitchFamily="50" charset="-128"/>
              <a:ea typeface="Meiryo UI" panose="020B0604030504040204" pitchFamily="50" charset="-128"/>
              <a:cs typeface="メイリオ" panose="020B0604030504040204" pitchFamily="50" charset="-128"/>
            </a:endParaRPr>
          </a:p>
          <a:p>
            <a:r>
              <a:rPr lang="en-US" altLang="ja-JP" sz="10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000" dirty="0">
                <a:latin typeface="Meiryo UI" panose="020B0604030504040204" pitchFamily="50" charset="-128"/>
                <a:ea typeface="Meiryo UI" panose="020B0604030504040204" pitchFamily="50" charset="-128"/>
                <a:cs typeface="メイリオ" panose="020B0604030504040204" pitchFamily="50" charset="-128"/>
              </a:rPr>
              <a:t>コアタイム</a:t>
            </a:r>
            <a:r>
              <a:rPr lang="en-US" altLang="ja-JP" sz="10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000" dirty="0">
                <a:latin typeface="Meiryo UI" panose="020B0604030504040204" pitchFamily="50" charset="-128"/>
                <a:ea typeface="Meiryo UI" panose="020B0604030504040204" pitchFamily="50" charset="-128"/>
                <a:cs typeface="メイリオ" panose="020B0604030504040204" pitchFamily="50" charset="-128"/>
              </a:rPr>
              <a:t>　 </a:t>
            </a:r>
            <a:r>
              <a:rPr lang="en-US" altLang="ja-JP" sz="1000" dirty="0">
                <a:latin typeface="Meiryo UI" panose="020B0604030504040204" pitchFamily="50" charset="-128"/>
                <a:ea typeface="Meiryo UI" panose="020B0604030504040204" pitchFamily="50" charset="-128"/>
                <a:cs typeface="メイリオ" panose="020B0604030504040204" pitchFamily="50" charset="-128"/>
              </a:rPr>
              <a:t>10</a:t>
            </a:r>
            <a:r>
              <a:rPr lang="ja-JP" altLang="en-US" sz="1000" dirty="0">
                <a:latin typeface="Meiryo UI" panose="020B0604030504040204" pitchFamily="50" charset="-128"/>
                <a:ea typeface="Meiryo UI" panose="020B0604030504040204" pitchFamily="50" charset="-128"/>
                <a:cs typeface="メイリオ" panose="020B0604030504040204" pitchFamily="50" charset="-128"/>
              </a:rPr>
              <a:t>時～</a:t>
            </a:r>
            <a:r>
              <a:rPr lang="en-US" altLang="ja-JP" sz="1000" dirty="0">
                <a:latin typeface="Meiryo UI" panose="020B0604030504040204" pitchFamily="50" charset="-128"/>
                <a:ea typeface="Meiryo UI" panose="020B0604030504040204" pitchFamily="50" charset="-128"/>
                <a:cs typeface="メイリオ" panose="020B0604030504040204" pitchFamily="50" charset="-128"/>
              </a:rPr>
              <a:t>15</a:t>
            </a:r>
            <a:r>
              <a:rPr lang="ja-JP" altLang="en-US" sz="1000" dirty="0">
                <a:latin typeface="Meiryo UI" panose="020B0604030504040204" pitchFamily="50" charset="-128"/>
                <a:ea typeface="Meiryo UI" panose="020B0604030504040204" pitchFamily="50" charset="-128"/>
                <a:cs typeface="メイリオ" panose="020B0604030504040204" pitchFamily="50" charset="-128"/>
              </a:rPr>
              <a:t>時　　</a:t>
            </a:r>
            <a:endParaRPr lang="en-US" altLang="ja-JP" sz="1000" dirty="0">
              <a:latin typeface="Meiryo UI" panose="020B0604030504040204" pitchFamily="50" charset="-128"/>
              <a:ea typeface="Meiryo UI" panose="020B0604030504040204" pitchFamily="50" charset="-128"/>
              <a:cs typeface="メイリオ" panose="020B0604030504040204" pitchFamily="50" charset="-128"/>
            </a:endParaRPr>
          </a:p>
          <a:p>
            <a:r>
              <a:rPr lang="en-US" altLang="ja-JP" sz="10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000" dirty="0">
                <a:latin typeface="Meiryo UI" panose="020B0604030504040204" pitchFamily="50" charset="-128"/>
                <a:ea typeface="Meiryo UI" panose="020B0604030504040204" pitchFamily="50" charset="-128"/>
                <a:cs typeface="メイリオ" panose="020B0604030504040204" pitchFamily="50" charset="-128"/>
              </a:rPr>
              <a:t>フレキシブルタイム</a:t>
            </a:r>
            <a:r>
              <a:rPr lang="en-US" altLang="ja-JP" sz="10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000" dirty="0">
                <a:latin typeface="Meiryo UI" panose="020B0604030504040204" pitchFamily="50" charset="-128"/>
                <a:ea typeface="Meiryo UI" panose="020B0604030504040204" pitchFamily="50" charset="-128"/>
                <a:cs typeface="メイリオ" panose="020B0604030504040204" pitchFamily="50" charset="-128"/>
              </a:rPr>
              <a:t>　</a:t>
            </a:r>
            <a:r>
              <a:rPr lang="en-US" altLang="ja-JP" sz="1000" dirty="0">
                <a:latin typeface="Meiryo UI" panose="020B0604030504040204" pitchFamily="50" charset="-128"/>
                <a:ea typeface="Meiryo UI" panose="020B0604030504040204" pitchFamily="50" charset="-128"/>
                <a:cs typeface="メイリオ" panose="020B0604030504040204" pitchFamily="50" charset="-128"/>
              </a:rPr>
              <a:t>7</a:t>
            </a:r>
            <a:r>
              <a:rPr lang="ja-JP" altLang="en-US" sz="1000" dirty="0">
                <a:latin typeface="Meiryo UI" panose="020B0604030504040204" pitchFamily="50" charset="-128"/>
                <a:ea typeface="Meiryo UI" panose="020B0604030504040204" pitchFamily="50" charset="-128"/>
                <a:cs typeface="メイリオ" panose="020B0604030504040204" pitchFamily="50" charset="-128"/>
              </a:rPr>
              <a:t>時～</a:t>
            </a:r>
            <a:r>
              <a:rPr lang="en-US" altLang="ja-JP" sz="1000" dirty="0">
                <a:latin typeface="Meiryo UI" panose="020B0604030504040204" pitchFamily="50" charset="-128"/>
                <a:ea typeface="Meiryo UI" panose="020B0604030504040204" pitchFamily="50" charset="-128"/>
                <a:cs typeface="メイリオ" panose="020B0604030504040204" pitchFamily="50" charset="-128"/>
              </a:rPr>
              <a:t>22</a:t>
            </a:r>
            <a:r>
              <a:rPr lang="ja-JP" altLang="en-US" sz="1000" dirty="0">
                <a:latin typeface="Meiryo UI" panose="020B0604030504040204" pitchFamily="50" charset="-128"/>
                <a:ea typeface="Meiryo UI" panose="020B0604030504040204" pitchFamily="50" charset="-128"/>
                <a:cs typeface="メイリオ" panose="020B0604030504040204" pitchFamily="50" charset="-128"/>
              </a:rPr>
              <a:t>時</a:t>
            </a:r>
          </a:p>
          <a:p>
            <a:r>
              <a:rPr lang="en-US" altLang="ja-JP" sz="10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000" dirty="0">
                <a:latin typeface="Meiryo UI" panose="020B0604030504040204" pitchFamily="50" charset="-128"/>
                <a:ea typeface="Meiryo UI" panose="020B0604030504040204" pitchFamily="50" charset="-128"/>
                <a:cs typeface="メイリオ" panose="020B0604030504040204" pitchFamily="50" charset="-128"/>
              </a:rPr>
              <a:t>その他</a:t>
            </a:r>
            <a:r>
              <a:rPr lang="en-US" altLang="ja-JP" sz="10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000" dirty="0">
                <a:latin typeface="Meiryo UI" panose="020B0604030504040204" pitchFamily="50" charset="-128"/>
                <a:ea typeface="Meiryo UI" panose="020B0604030504040204" pitchFamily="50" charset="-128"/>
                <a:cs typeface="メイリオ" panose="020B0604030504040204" pitchFamily="50" charset="-128"/>
              </a:rPr>
              <a:t>　　　育児・介護等の要件のある職員は、週休</a:t>
            </a:r>
            <a:r>
              <a:rPr lang="en-US" altLang="ja-JP" sz="1000" dirty="0">
                <a:latin typeface="Meiryo UI" panose="020B0604030504040204" pitchFamily="50" charset="-128"/>
                <a:ea typeface="Meiryo UI" panose="020B0604030504040204" pitchFamily="50" charset="-128"/>
                <a:cs typeface="メイリオ" panose="020B0604030504040204" pitchFamily="50" charset="-128"/>
              </a:rPr>
              <a:t>3</a:t>
            </a:r>
            <a:r>
              <a:rPr lang="ja-JP" altLang="en-US" sz="1000" dirty="0">
                <a:latin typeface="Meiryo UI" panose="020B0604030504040204" pitchFamily="50" charset="-128"/>
                <a:ea typeface="Meiryo UI" panose="020B0604030504040204" pitchFamily="50" charset="-128"/>
                <a:cs typeface="メイリオ" panose="020B0604030504040204" pitchFamily="50" charset="-128"/>
              </a:rPr>
              <a:t>日も可能</a:t>
            </a:r>
            <a:endParaRPr lang="en-US" altLang="ja-JP" sz="10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42" name="テキスト ボックス 41"/>
          <p:cNvSpPr txBox="1"/>
          <p:nvPr/>
        </p:nvSpPr>
        <p:spPr>
          <a:xfrm>
            <a:off x="1317134" y="5581417"/>
            <a:ext cx="4339067" cy="702025"/>
          </a:xfrm>
          <a:prstGeom prst="rect">
            <a:avLst/>
          </a:prstGeom>
          <a:noFill/>
          <a:ln>
            <a:noFill/>
          </a:ln>
        </p:spPr>
        <p:txBody>
          <a:bodyPr wrap="square" rtlCol="0">
            <a:noAutofit/>
          </a:bodyPr>
          <a:lstStyle/>
          <a:p>
            <a:r>
              <a:rPr lang="en-US" altLang="ja-JP" sz="10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000" dirty="0">
                <a:latin typeface="Meiryo UI" panose="020B0604030504040204" pitchFamily="50" charset="-128"/>
                <a:ea typeface="Meiryo UI" panose="020B0604030504040204" pitchFamily="50" charset="-128"/>
                <a:cs typeface="メイリオ" panose="020B0604030504040204" pitchFamily="50" charset="-128"/>
              </a:rPr>
              <a:t>対象職員</a:t>
            </a:r>
            <a:r>
              <a:rPr lang="en-US" altLang="ja-JP" sz="10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000" dirty="0">
                <a:latin typeface="Meiryo UI" panose="020B0604030504040204" pitchFamily="50" charset="-128"/>
                <a:ea typeface="Meiryo UI" panose="020B0604030504040204" pitchFamily="50" charset="-128"/>
                <a:cs typeface="メイリオ" panose="020B0604030504040204" pitchFamily="50" charset="-128"/>
              </a:rPr>
              <a:t>　管理職以外の全職員（府立学校及び警察を除く）</a:t>
            </a:r>
            <a:endParaRPr lang="en-US" altLang="ja-JP" sz="1000" dirty="0">
              <a:latin typeface="Meiryo UI" panose="020B0604030504040204" pitchFamily="50" charset="-128"/>
              <a:ea typeface="Meiryo UI" panose="020B0604030504040204" pitchFamily="50" charset="-128"/>
              <a:cs typeface="メイリオ" panose="020B0604030504040204" pitchFamily="50" charset="-128"/>
            </a:endParaRPr>
          </a:p>
          <a:p>
            <a:r>
              <a:rPr lang="en-US" altLang="ja-JP" sz="10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000" dirty="0">
                <a:latin typeface="Meiryo UI" panose="020B0604030504040204" pitchFamily="50" charset="-128"/>
                <a:ea typeface="Meiryo UI" panose="020B0604030504040204" pitchFamily="50" charset="-128"/>
                <a:cs typeface="メイリオ" panose="020B0604030504040204" pitchFamily="50" charset="-128"/>
              </a:rPr>
              <a:t>内容</a:t>
            </a:r>
            <a:r>
              <a:rPr lang="en-US" altLang="ja-JP" sz="10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000" dirty="0">
                <a:latin typeface="Meiryo UI" panose="020B0604030504040204" pitchFamily="50" charset="-128"/>
                <a:ea typeface="Meiryo UI" panose="020B0604030504040204" pitchFamily="50" charset="-128"/>
                <a:cs typeface="メイリオ" panose="020B0604030504040204" pitchFamily="50" charset="-128"/>
              </a:rPr>
              <a:t>　　　　原則、勤務時間終了</a:t>
            </a:r>
            <a:r>
              <a:rPr lang="en-US" altLang="ja-JP" sz="1000" dirty="0">
                <a:latin typeface="Meiryo UI" panose="020B0604030504040204" pitchFamily="50" charset="-128"/>
                <a:ea typeface="Meiryo UI" panose="020B0604030504040204" pitchFamily="50" charset="-128"/>
                <a:cs typeface="メイリオ" panose="020B0604030504040204" pitchFamily="50" charset="-128"/>
              </a:rPr>
              <a:t>40</a:t>
            </a:r>
            <a:r>
              <a:rPr lang="ja-JP" altLang="en-US" sz="1000" dirty="0">
                <a:latin typeface="Meiryo UI" panose="020B0604030504040204" pitchFamily="50" charset="-128"/>
                <a:ea typeface="Meiryo UI" panose="020B0604030504040204" pitchFamily="50" charset="-128"/>
                <a:cs typeface="メイリオ" panose="020B0604030504040204" pitchFamily="50" charset="-128"/>
              </a:rPr>
              <a:t>分後に職員端末を自動的にシャットダウン</a:t>
            </a:r>
            <a:endParaRPr lang="en-US" altLang="ja-JP" sz="10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000" dirty="0">
                <a:latin typeface="Meiryo UI" panose="020B0604030504040204" pitchFamily="50" charset="-128"/>
                <a:ea typeface="Meiryo UI" panose="020B0604030504040204" pitchFamily="50" charset="-128"/>
                <a:cs typeface="メイリオ" panose="020B0604030504040204" pitchFamily="50" charset="-128"/>
              </a:rPr>
              <a:t>　　　　　　　　（時間外勤務申請（承認）により事前解除可能）           　</a:t>
            </a:r>
            <a:endParaRPr lang="en-US" altLang="ja-JP" sz="10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39" name="テキスト ボックス 2"/>
          <p:cNvSpPr txBox="1">
            <a:spLocks noChangeArrowheads="1"/>
          </p:cNvSpPr>
          <p:nvPr/>
        </p:nvSpPr>
        <p:spPr bwMode="auto">
          <a:xfrm>
            <a:off x="3126110" y="3067768"/>
            <a:ext cx="1818648" cy="257369"/>
          </a:xfrm>
          <a:prstGeom prst="rect">
            <a:avLst/>
          </a:prstGeom>
          <a:noFill/>
          <a:ln w="6350">
            <a:noFill/>
            <a:prstDash val="sysDash"/>
            <a:miter lim="800000"/>
            <a:headEnd/>
            <a:tailEnd/>
          </a:ln>
        </p:spPr>
        <p:txBody>
          <a:bodyPr rot="0" vert="horz" wrap="square" lIns="36000" tIns="36000" rIns="36000" bIns="36000" anchor="t" anchorCtr="0">
            <a:spAutoFit/>
          </a:bodyPr>
          <a:lstStyle/>
          <a:p>
            <a:pPr algn="just">
              <a:spcAft>
                <a:spcPts val="0"/>
              </a:spcAft>
            </a:pPr>
            <a:r>
              <a:rPr lang="ja-JP" sz="6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600" kern="100" dirty="0">
                <a:latin typeface="Meiryo UI" panose="020B0604030504040204" pitchFamily="50" charset="-128"/>
                <a:ea typeface="Meiryo UI" panose="020B0604030504040204" pitchFamily="50" charset="-128"/>
                <a:cs typeface="Times New Roman" panose="02020603050405020304" pitchFamily="18" charset="0"/>
              </a:rPr>
              <a:t>勤務時間は、最短：</a:t>
            </a:r>
            <a:r>
              <a:rPr lang="en-US" altLang="ja-JP" sz="600" kern="100" dirty="0">
                <a:latin typeface="Meiryo UI" panose="020B0604030504040204" pitchFamily="50" charset="-128"/>
                <a:ea typeface="Meiryo UI" panose="020B0604030504040204" pitchFamily="50" charset="-128"/>
                <a:cs typeface="Times New Roman" panose="02020603050405020304" pitchFamily="18" charset="0"/>
              </a:rPr>
              <a:t>4</a:t>
            </a:r>
            <a:r>
              <a:rPr lang="ja-JP" altLang="en-US" sz="600" kern="100" dirty="0">
                <a:latin typeface="Meiryo UI" panose="020B0604030504040204" pitchFamily="50" charset="-128"/>
                <a:ea typeface="Meiryo UI" panose="020B0604030504040204" pitchFamily="50" charset="-128"/>
                <a:cs typeface="Times New Roman" panose="02020603050405020304" pitchFamily="18" charset="0"/>
              </a:rPr>
              <a:t>時間</a:t>
            </a:r>
            <a:r>
              <a:rPr lang="en-US" altLang="ja-JP" sz="600" kern="100" dirty="0">
                <a:latin typeface="Meiryo UI" panose="020B0604030504040204" pitchFamily="50" charset="-128"/>
                <a:ea typeface="Meiryo UI" panose="020B0604030504040204" pitchFamily="50" charset="-128"/>
                <a:cs typeface="Times New Roman" panose="02020603050405020304" pitchFamily="18" charset="0"/>
              </a:rPr>
              <a:t>15</a:t>
            </a:r>
            <a:r>
              <a:rPr lang="ja-JP" altLang="en-US" sz="600" kern="100" dirty="0">
                <a:latin typeface="Meiryo UI" panose="020B0604030504040204" pitchFamily="50" charset="-128"/>
                <a:ea typeface="Meiryo UI" panose="020B0604030504040204" pitchFamily="50" charset="-128"/>
                <a:cs typeface="Times New Roman" panose="02020603050405020304" pitchFamily="18" charset="0"/>
              </a:rPr>
              <a:t>分（休憩</a:t>
            </a:r>
            <a:r>
              <a:rPr lang="en-US" altLang="ja-JP" sz="600" kern="100" dirty="0">
                <a:latin typeface="Meiryo UI" panose="020B0604030504040204" pitchFamily="50" charset="-128"/>
                <a:ea typeface="Meiryo UI" panose="020B0604030504040204" pitchFamily="50" charset="-128"/>
                <a:cs typeface="Times New Roman" panose="02020603050405020304" pitchFamily="18" charset="0"/>
              </a:rPr>
              <a:t>45</a:t>
            </a:r>
            <a:r>
              <a:rPr lang="ja-JP" altLang="en-US" sz="600" kern="100" dirty="0">
                <a:latin typeface="Meiryo UI" panose="020B0604030504040204" pitchFamily="50" charset="-128"/>
                <a:ea typeface="Meiryo UI" panose="020B0604030504040204" pitchFamily="50" charset="-128"/>
                <a:cs typeface="Times New Roman" panose="02020603050405020304" pitchFamily="18" charset="0"/>
              </a:rPr>
              <a:t>分を除く）、</a:t>
            </a:r>
            <a:endParaRPr lang="en-US" altLang="ja-JP" sz="6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6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600" kern="100" dirty="0">
                <a:latin typeface="Meiryo UI" panose="020B0604030504040204" pitchFamily="50" charset="-128"/>
                <a:ea typeface="Meiryo UI" panose="020B0604030504040204" pitchFamily="50" charset="-128"/>
                <a:cs typeface="Times New Roman" panose="02020603050405020304" pitchFamily="18" charset="0"/>
              </a:rPr>
              <a:t>最長：</a:t>
            </a:r>
            <a:r>
              <a:rPr lang="en-US" altLang="ja-JP" sz="600" kern="100" dirty="0">
                <a:latin typeface="Meiryo UI" panose="020B0604030504040204" pitchFamily="50" charset="-128"/>
                <a:ea typeface="Meiryo UI" panose="020B0604030504040204" pitchFamily="50" charset="-128"/>
                <a:cs typeface="Times New Roman" panose="02020603050405020304" pitchFamily="18" charset="0"/>
              </a:rPr>
              <a:t>12</a:t>
            </a:r>
            <a:r>
              <a:rPr lang="ja-JP" altLang="en-US" sz="600" kern="100" dirty="0">
                <a:latin typeface="Meiryo UI" panose="020B0604030504040204" pitchFamily="50" charset="-128"/>
                <a:ea typeface="Meiryo UI" panose="020B0604030504040204" pitchFamily="50" charset="-128"/>
                <a:cs typeface="Times New Roman" panose="02020603050405020304" pitchFamily="18" charset="0"/>
              </a:rPr>
              <a:t>時間（休憩</a:t>
            </a:r>
            <a:r>
              <a:rPr lang="en-US" altLang="ja-JP" sz="600" kern="100" dirty="0">
                <a:latin typeface="Meiryo UI" panose="020B0604030504040204" pitchFamily="50" charset="-128"/>
                <a:ea typeface="Meiryo UI" panose="020B0604030504040204" pitchFamily="50" charset="-128"/>
                <a:cs typeface="Times New Roman" panose="02020603050405020304" pitchFamily="18" charset="0"/>
              </a:rPr>
              <a:t>1</a:t>
            </a:r>
            <a:r>
              <a:rPr lang="ja-JP" altLang="en-US" sz="600" kern="100" dirty="0">
                <a:latin typeface="Meiryo UI" panose="020B0604030504040204" pitchFamily="50" charset="-128"/>
                <a:ea typeface="Meiryo UI" panose="020B0604030504040204" pitchFamily="50" charset="-128"/>
                <a:cs typeface="Times New Roman" panose="02020603050405020304" pitchFamily="18" charset="0"/>
              </a:rPr>
              <a:t>時間を除く）</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4" name="図 3"/>
          <p:cNvPicPr>
            <a:picLocks noChangeAspect="1"/>
          </p:cNvPicPr>
          <p:nvPr/>
        </p:nvPicPr>
        <p:blipFill>
          <a:blip r:embed="rId2"/>
          <a:stretch>
            <a:fillRect/>
          </a:stretch>
        </p:blipFill>
        <p:spPr>
          <a:xfrm>
            <a:off x="6184105" y="5206043"/>
            <a:ext cx="2680619" cy="1046586"/>
          </a:xfrm>
          <a:prstGeom prst="rect">
            <a:avLst/>
          </a:prstGeom>
        </p:spPr>
      </p:pic>
      <p:sp>
        <p:nvSpPr>
          <p:cNvPr id="38" name="テキスト ボックス 37"/>
          <p:cNvSpPr txBox="1"/>
          <p:nvPr/>
        </p:nvSpPr>
        <p:spPr>
          <a:xfrm>
            <a:off x="6162992" y="6177727"/>
            <a:ext cx="2694219" cy="223661"/>
          </a:xfrm>
          <a:prstGeom prst="rect">
            <a:avLst/>
          </a:prstGeom>
          <a:noFill/>
          <a:ln>
            <a:noFill/>
          </a:ln>
        </p:spPr>
        <p:txBody>
          <a:bodyPr wrap="square" rtlCol="0">
            <a:noAutofit/>
          </a:bodyPr>
          <a:lstStyle/>
          <a:p>
            <a:r>
              <a:rPr lang="ja-JP" altLang="en-US" sz="600" dirty="0">
                <a:latin typeface="Meiryo UI" panose="020B0604030504040204" pitchFamily="50" charset="-128"/>
                <a:ea typeface="Meiryo UI" panose="020B0604030504040204" pitchFamily="50" charset="-128"/>
                <a:cs typeface="メイリオ" panose="020B0604030504040204" pitchFamily="50" charset="-128"/>
              </a:rPr>
              <a:t>＜勤務時間が</a:t>
            </a:r>
            <a:r>
              <a:rPr lang="en-US" altLang="ja-JP" sz="600" dirty="0">
                <a:latin typeface="Meiryo UI" panose="020B0604030504040204" pitchFamily="50" charset="-128"/>
                <a:ea typeface="Meiryo UI" panose="020B0604030504040204" pitchFamily="50" charset="-128"/>
                <a:cs typeface="メイリオ" panose="020B0604030504040204" pitchFamily="50" charset="-128"/>
              </a:rPr>
              <a:t>9:30</a:t>
            </a:r>
            <a:r>
              <a:rPr lang="ja-JP" altLang="en-US" sz="600" dirty="0">
                <a:latin typeface="Meiryo UI" panose="020B0604030504040204" pitchFamily="50" charset="-128"/>
                <a:ea typeface="Meiryo UI" panose="020B0604030504040204" pitchFamily="50" charset="-128"/>
                <a:cs typeface="メイリオ" panose="020B0604030504040204" pitchFamily="50" charset="-128"/>
              </a:rPr>
              <a:t>～</a:t>
            </a:r>
            <a:r>
              <a:rPr lang="en-US" altLang="ja-JP" sz="600" dirty="0">
                <a:latin typeface="Meiryo UI" panose="020B0604030504040204" pitchFamily="50" charset="-128"/>
                <a:ea typeface="Meiryo UI" panose="020B0604030504040204" pitchFamily="50" charset="-128"/>
                <a:cs typeface="メイリオ" panose="020B0604030504040204" pitchFamily="50" charset="-128"/>
              </a:rPr>
              <a:t>18:00</a:t>
            </a:r>
            <a:r>
              <a:rPr lang="ja-JP" altLang="en-US" sz="600" dirty="0">
                <a:latin typeface="Meiryo UI" panose="020B0604030504040204" pitchFamily="50" charset="-128"/>
                <a:ea typeface="Meiryo UI" panose="020B0604030504040204" pitchFamily="50" charset="-128"/>
                <a:cs typeface="メイリオ" panose="020B0604030504040204" pitchFamily="50" charset="-128"/>
              </a:rPr>
              <a:t>の職員が、</a:t>
            </a:r>
            <a:r>
              <a:rPr lang="en-US" altLang="ja-JP" sz="600" dirty="0">
                <a:latin typeface="Meiryo UI" panose="020B0604030504040204" pitchFamily="50" charset="-128"/>
                <a:ea typeface="Meiryo UI" panose="020B0604030504040204" pitchFamily="50" charset="-128"/>
                <a:cs typeface="メイリオ" panose="020B0604030504040204" pitchFamily="50" charset="-128"/>
              </a:rPr>
              <a:t>21:00</a:t>
            </a:r>
            <a:r>
              <a:rPr lang="ja-JP" altLang="en-US" sz="600" dirty="0" err="1">
                <a:latin typeface="Meiryo UI" panose="020B0604030504040204" pitchFamily="50" charset="-128"/>
                <a:ea typeface="Meiryo UI" panose="020B0604030504040204" pitchFamily="50" charset="-128"/>
                <a:cs typeface="メイリオ" panose="020B0604030504040204" pitchFamily="50" charset="-128"/>
              </a:rPr>
              <a:t>まで</a:t>
            </a:r>
            <a:r>
              <a:rPr lang="ja-JP" altLang="en-US" sz="600" dirty="0">
                <a:latin typeface="Meiryo UI" panose="020B0604030504040204" pitchFamily="50" charset="-128"/>
                <a:ea typeface="Meiryo UI" panose="020B0604030504040204" pitchFamily="50" charset="-128"/>
                <a:cs typeface="メイリオ" panose="020B0604030504040204" pitchFamily="50" charset="-128"/>
              </a:rPr>
              <a:t>時間外勤務を行う場合＞</a:t>
            </a:r>
            <a:endParaRPr lang="en-US" altLang="ja-JP" sz="6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5" name="テキスト ボックス 4"/>
          <p:cNvSpPr txBox="1"/>
          <p:nvPr/>
        </p:nvSpPr>
        <p:spPr>
          <a:xfrm>
            <a:off x="1106615" y="2203666"/>
            <a:ext cx="3062629" cy="93841"/>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lvl="0">
              <a:lnSpc>
                <a:spcPts val="1300"/>
              </a:lnSpc>
            </a:pPr>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◆フレックスタイム制度の導入（</a:t>
            </a:r>
            <a:r>
              <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R4.1</a:t>
            </a:r>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テキスト ボックス 39"/>
          <p:cNvSpPr txBox="1"/>
          <p:nvPr/>
        </p:nvSpPr>
        <p:spPr>
          <a:xfrm>
            <a:off x="748713" y="4284095"/>
            <a:ext cx="7928448" cy="407674"/>
          </a:xfrm>
          <a:prstGeom prst="rect">
            <a:avLst/>
          </a:prstGeom>
          <a:noFill/>
          <a:ln>
            <a:noFill/>
          </a:ln>
        </p:spPr>
        <p:txBody>
          <a:bodyPr wrap="square" rtlCol="0">
            <a:noAutofit/>
          </a:bodyPr>
          <a:lstStyle/>
          <a:p>
            <a:r>
              <a:rPr lang="ja-JP" altLang="en-US" sz="1200" spc="-70" dirty="0">
                <a:latin typeface="メイリオ" panose="020B0604030504040204" pitchFamily="50" charset="-128"/>
                <a:ea typeface="メイリオ" panose="020B0604030504040204" pitchFamily="50" charset="-128"/>
                <a:cs typeface="メイリオ" panose="020B0604030504040204" pitchFamily="50" charset="-128"/>
              </a:rPr>
              <a:t>上司と職員のコミュニケーション機会の増加を図るとともに、仕事が効率的にできているか、改善すべき点がないか、常に問題意識を持つなど、職員の意識改革を図る。</a:t>
            </a:r>
          </a:p>
        </p:txBody>
      </p:sp>
      <p:grpSp>
        <p:nvGrpSpPr>
          <p:cNvPr id="2" name="グループ化 1"/>
          <p:cNvGrpSpPr/>
          <p:nvPr/>
        </p:nvGrpSpPr>
        <p:grpSpPr>
          <a:xfrm>
            <a:off x="5067055" y="2749727"/>
            <a:ext cx="3658734" cy="814288"/>
            <a:chOff x="4996601" y="2675221"/>
            <a:chExt cx="3658734" cy="814288"/>
          </a:xfrm>
        </p:grpSpPr>
        <p:pic>
          <p:nvPicPr>
            <p:cNvPr id="43" name="図 42"/>
            <p:cNvPicPr>
              <a:picLocks noChangeAspect="1"/>
            </p:cNvPicPr>
            <p:nvPr/>
          </p:nvPicPr>
          <p:blipFill>
            <a:blip r:embed="rId3"/>
            <a:stretch>
              <a:fillRect/>
            </a:stretch>
          </p:blipFill>
          <p:spPr>
            <a:xfrm>
              <a:off x="4997658" y="2675221"/>
              <a:ext cx="3657677" cy="814288"/>
            </a:xfrm>
            <a:prstGeom prst="rect">
              <a:avLst/>
            </a:prstGeom>
          </p:spPr>
        </p:pic>
        <p:sp>
          <p:nvSpPr>
            <p:cNvPr id="44" name="左右矢印 43"/>
            <p:cNvSpPr/>
            <p:nvPr/>
          </p:nvSpPr>
          <p:spPr>
            <a:xfrm>
              <a:off x="4996601" y="3046018"/>
              <a:ext cx="946072" cy="72000"/>
            </a:xfrm>
            <a:prstGeom prst="leftRight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6" name="左右矢印 45"/>
            <p:cNvSpPr/>
            <p:nvPr/>
          </p:nvSpPr>
          <p:spPr>
            <a:xfrm>
              <a:off x="5936470" y="3041588"/>
              <a:ext cx="1395454" cy="72000"/>
            </a:xfrm>
            <a:prstGeom prst="leftRight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3" name="左右矢印 52"/>
            <p:cNvSpPr/>
            <p:nvPr/>
          </p:nvSpPr>
          <p:spPr>
            <a:xfrm>
              <a:off x="7330104" y="3045730"/>
              <a:ext cx="1296000" cy="72000"/>
            </a:xfrm>
            <a:prstGeom prst="leftRight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36" name="テキスト ボックス 2"/>
          <p:cNvSpPr txBox="1">
            <a:spLocks noChangeArrowheads="1"/>
          </p:cNvSpPr>
          <p:nvPr/>
        </p:nvSpPr>
        <p:spPr bwMode="auto">
          <a:xfrm>
            <a:off x="5959606" y="3371116"/>
            <a:ext cx="2637086" cy="184666"/>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6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sz="600" kern="100" dirty="0">
                <a:effectLst/>
                <a:latin typeface="Meiryo UI" panose="020B0604030504040204" pitchFamily="50" charset="-128"/>
                <a:ea typeface="Meiryo UI" panose="020B0604030504040204" pitchFamily="50" charset="-128"/>
                <a:cs typeface="Times New Roman" panose="02020603050405020304" pitchFamily="18" charset="0"/>
              </a:rPr>
              <a:t>1</a:t>
            </a:r>
            <a:r>
              <a:rPr lang="ja-JP" sz="600" kern="100" dirty="0">
                <a:effectLst/>
                <a:latin typeface="Meiryo UI" panose="020B0604030504040204" pitchFamily="50" charset="-128"/>
                <a:ea typeface="Meiryo UI" panose="020B0604030504040204" pitchFamily="50" charset="-128"/>
                <a:cs typeface="Times New Roman" panose="02020603050405020304" pitchFamily="18" charset="0"/>
              </a:rPr>
              <a:t>日の勤務時間が</a:t>
            </a:r>
            <a:r>
              <a:rPr lang="en-US" sz="600" kern="100" dirty="0">
                <a:effectLst/>
                <a:latin typeface="Meiryo UI" panose="020B0604030504040204" pitchFamily="50" charset="-128"/>
                <a:ea typeface="Meiryo UI" panose="020B0604030504040204" pitchFamily="50" charset="-128"/>
                <a:cs typeface="Times New Roman" panose="02020603050405020304" pitchFamily="18" charset="0"/>
              </a:rPr>
              <a:t>8</a:t>
            </a:r>
            <a:r>
              <a:rPr lang="ja-JP" sz="600" kern="100" dirty="0">
                <a:effectLst/>
                <a:latin typeface="Meiryo UI" panose="020B0604030504040204" pitchFamily="50" charset="-128"/>
                <a:ea typeface="Meiryo UI" panose="020B0604030504040204" pitchFamily="50" charset="-128"/>
                <a:cs typeface="Times New Roman" panose="02020603050405020304" pitchFamily="18" charset="0"/>
              </a:rPr>
              <a:t>時間を超える場合は、昼休憩とは別に</a:t>
            </a:r>
            <a:r>
              <a:rPr lang="en-US" sz="600" kern="100" dirty="0">
                <a:effectLst/>
                <a:latin typeface="Meiryo UI" panose="020B0604030504040204" pitchFamily="50" charset="-128"/>
                <a:ea typeface="Meiryo UI" panose="020B0604030504040204" pitchFamily="50" charset="-128"/>
                <a:cs typeface="Times New Roman" panose="02020603050405020304" pitchFamily="18" charset="0"/>
              </a:rPr>
              <a:t>15</a:t>
            </a:r>
            <a:r>
              <a:rPr lang="ja-JP" sz="600" kern="100" dirty="0">
                <a:effectLst/>
                <a:latin typeface="Meiryo UI" panose="020B0604030504040204" pitchFamily="50" charset="-128"/>
                <a:ea typeface="Meiryo UI" panose="020B0604030504040204" pitchFamily="50" charset="-128"/>
                <a:cs typeface="Times New Roman" panose="02020603050405020304" pitchFamily="18" charset="0"/>
              </a:rPr>
              <a:t>分の休憩を確保</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54" name="テキスト ボックス 53"/>
          <p:cNvSpPr txBox="1"/>
          <p:nvPr/>
        </p:nvSpPr>
        <p:spPr>
          <a:xfrm>
            <a:off x="1265215" y="2311185"/>
            <a:ext cx="7221521" cy="19922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lvl="0"/>
            <a:r>
              <a:rPr lang="ja-JP" altLang="en-US" sz="105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職員のさらなるワークライフバランスの実現に向け、フレックスタイム制度の運用を開始。</a:t>
            </a:r>
            <a:endParaRPr lang="en-US" altLang="ja-JP" sz="105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55" name="テキスト ボックス 54"/>
          <p:cNvSpPr txBox="1"/>
          <p:nvPr/>
        </p:nvSpPr>
        <p:spPr>
          <a:xfrm>
            <a:off x="1087930" y="5151860"/>
            <a:ext cx="4076359" cy="93841"/>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nSpc>
                <a:spcPts val="1300"/>
              </a:lnSpc>
            </a:pPr>
            <a:r>
              <a:rPr lang="ja-JP" altLang="en-US" sz="1100" b="1" spc="-70" dirty="0">
                <a:latin typeface="メイリオ" panose="020B0604030504040204" pitchFamily="50" charset="-128"/>
                <a:ea typeface="メイリオ" panose="020B0604030504040204" pitchFamily="50" charset="-128"/>
                <a:cs typeface="メイリオ" panose="020B0604030504040204" pitchFamily="50" charset="-128"/>
              </a:rPr>
              <a:t>◆パソコン一斉シャットダウンシステムの運用開始（</a:t>
            </a:r>
            <a:r>
              <a:rPr lang="en-US" altLang="ja-JP" sz="1100" b="1" spc="-70" dirty="0">
                <a:latin typeface="メイリオ" panose="020B0604030504040204" pitchFamily="50" charset="-128"/>
                <a:ea typeface="メイリオ" panose="020B0604030504040204" pitchFamily="50" charset="-128"/>
                <a:cs typeface="メイリオ" panose="020B0604030504040204" pitchFamily="50" charset="-128"/>
              </a:rPr>
              <a:t>R4.1</a:t>
            </a:r>
            <a:r>
              <a:rPr lang="ja-JP" altLang="en-US" sz="1100" b="1" spc="-7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b="1" spc="-7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テキスト ボックス 55"/>
          <p:cNvSpPr txBox="1"/>
          <p:nvPr/>
        </p:nvSpPr>
        <p:spPr>
          <a:xfrm>
            <a:off x="1213731" y="5255724"/>
            <a:ext cx="7221521" cy="19922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r>
              <a:rPr lang="ja-JP" altLang="en-US" sz="1050" spc="-70" dirty="0">
                <a:latin typeface="Meiryo UI" panose="020B0604030504040204" pitchFamily="50" charset="-128"/>
                <a:ea typeface="Meiryo UI" panose="020B0604030504040204" pitchFamily="50" charset="-128"/>
                <a:cs typeface="メイリオ" panose="020B0604030504040204" pitchFamily="50" charset="-128"/>
              </a:rPr>
              <a:t>仕事のメリハリをつけるなど、効率的に業務を執⾏するため、パソコン⼀⻫シャットダウンシステムを構築。</a:t>
            </a:r>
            <a:endParaRPr lang="en-US" altLang="ja-JP" sz="1050" spc="-7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65" name="正方形/長方形 64"/>
          <p:cNvSpPr/>
          <p:nvPr/>
        </p:nvSpPr>
        <p:spPr>
          <a:xfrm>
            <a:off x="8432528" y="6516466"/>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39</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19634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8432528" y="6507096"/>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schemeClr val="tx1"/>
                </a:solidFill>
              </a:rPr>
              <a:t>40</a:t>
            </a:r>
            <a:endParaRPr lang="ja-JP" altLang="en-US" dirty="0">
              <a:solidFill>
                <a:schemeClr val="tx1"/>
              </a:solidFill>
            </a:endParaRPr>
          </a:p>
        </p:txBody>
      </p:sp>
      <p:cxnSp>
        <p:nvCxnSpPr>
          <p:cNvPr id="6" name="直線コネクタ 5"/>
          <p:cNvCxnSpPr/>
          <p:nvPr/>
        </p:nvCxnSpPr>
        <p:spPr>
          <a:xfrm>
            <a:off x="971600" y="1281066"/>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テキスト ボックス 8"/>
          <p:cNvSpPr txBox="1"/>
          <p:nvPr/>
        </p:nvSpPr>
        <p:spPr>
          <a:xfrm>
            <a:off x="705620" y="683695"/>
            <a:ext cx="8020792" cy="523220"/>
          </a:xfrm>
          <a:prstGeom prst="rect">
            <a:avLst/>
          </a:prstGeom>
          <a:noFill/>
        </p:spPr>
        <p:txBody>
          <a:bodyPr wrap="square" rtlCol="0">
            <a:spAutoFit/>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３　健全で規律ある行財政運営 </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970735" y="1493785"/>
            <a:ext cx="7200800" cy="1754326"/>
          </a:xfrm>
          <a:prstGeom prst="rect">
            <a:avLst/>
          </a:prstGeom>
        </p:spPr>
        <p:txBody>
          <a:bodyPr wrap="square" numCol="1">
            <a:spAutoFit/>
          </a:bodyPr>
          <a:lstStyle/>
          <a:p>
            <a:pPr defTabSz="647700">
              <a:spcBef>
                <a:spcPct val="0"/>
              </a:spcBef>
              <a:buFont typeface="Wingdings" pitchFamily="2" charset="2"/>
              <a:buNone/>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（１）組織運営体制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（２）財政運営</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①歳入確保　　</a:t>
            </a:r>
          </a:p>
          <a:p>
            <a:pPr defTabSz="647700">
              <a:spcBef>
                <a:spcPct val="0"/>
              </a:spcBef>
              <a:buFont typeface="Wingdings" pitchFamily="2" charset="2"/>
              <a:buNone/>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②歳出改革　　</a:t>
            </a:r>
          </a:p>
          <a:p>
            <a:pPr defTabSz="647700">
              <a:spcBef>
                <a:spcPct val="0"/>
              </a:spcBef>
              <a:buFont typeface="Wingdings" pitchFamily="2" charset="2"/>
              <a:buNone/>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（３）出資法人等の改革　　</a:t>
            </a:r>
          </a:p>
          <a:p>
            <a:pPr defTabSz="647700">
              <a:spcBef>
                <a:spcPct val="0"/>
              </a:spcBef>
              <a:buFont typeface="Wingdings" pitchFamily="2" charset="2"/>
              <a:buNone/>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（４）公の施設の改革</a:t>
            </a:r>
          </a:p>
        </p:txBody>
      </p:sp>
    </p:spTree>
    <p:extLst>
      <p:ext uri="{BB962C8B-B14F-4D97-AF65-F5344CB8AC3E}">
        <p14:creationId xmlns:p14="http://schemas.microsoft.com/office/powerpoint/2010/main" val="2054674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83873" y="5036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4" name="正方形/長方形 13"/>
          <p:cNvSpPr/>
          <p:nvPr/>
        </p:nvSpPr>
        <p:spPr>
          <a:xfrm>
            <a:off x="26495" y="107340"/>
            <a:ext cx="8820472" cy="369332"/>
          </a:xfrm>
          <a:prstGeom prst="rect">
            <a:avLst/>
          </a:prstGeom>
        </p:spPr>
        <p:txBody>
          <a:bodyPr wrap="square">
            <a:spAutoFit/>
          </a:bodyPr>
          <a:lstStyle/>
          <a:p>
            <a:pPr marL="252000" indent="-45720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（１）組織運営体制</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8451308" y="6507096"/>
            <a:ext cx="607604"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prstClr val="black"/>
                </a:solidFill>
              </a:rPr>
              <a:t>41</a:t>
            </a:r>
            <a:endParaRPr lang="ja-JP" altLang="en-US" dirty="0">
              <a:solidFill>
                <a:prstClr val="black"/>
              </a:solidFill>
            </a:endParaRPr>
          </a:p>
        </p:txBody>
      </p:sp>
      <p:sp>
        <p:nvSpPr>
          <p:cNvPr id="10" name="正方形/長方形 9"/>
          <p:cNvSpPr/>
          <p:nvPr/>
        </p:nvSpPr>
        <p:spPr>
          <a:xfrm>
            <a:off x="192062" y="657937"/>
            <a:ext cx="8668748" cy="5016758"/>
          </a:xfrm>
          <a:prstGeom prst="rect">
            <a:avLst/>
          </a:prstGeom>
          <a:solidFill>
            <a:schemeClr val="bg1"/>
          </a:solidFill>
        </p:spPr>
        <p:txBody>
          <a:bodyPr wrap="square">
            <a:spAutoFit/>
          </a:bodyPr>
          <a:lstStyle/>
          <a:p>
            <a:pPr marL="174625" indent="-174625" defTabSz="647700">
              <a:spcBef>
                <a:spcPct val="0"/>
              </a:spcBef>
              <a:tabLst>
                <a:tab pos="8256588" algn="r"/>
              </a:tabLs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自律的な改革を支える体制の構築</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新たな課題に的確に対応し、最大のパフォーマンスを発揮することができるよう、求める人材を適切に確保するとともに、職員が働きやすい環境づくりを進め、女性職員を幅広い分野へ積極的に任用します。</a:t>
            </a:r>
          </a:p>
          <a:p>
            <a:pPr marL="174625" indent="-174625"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また、再任用職員の短時間・フルタイム勤務の運用等、府庁の様々な人材を最大限活用することにより、必要な組織人員体制を整え、自律的な改革を進めます。</a:t>
            </a:r>
          </a:p>
          <a:p>
            <a:pPr marL="174625" indent="-174625" defTabSz="647700">
              <a:spcBef>
                <a:spcPct val="0"/>
              </a:spcBef>
              <a:tabLst>
                <a:tab pos="8256588" algn="r"/>
              </a:tabLst>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defTabSz="647700">
              <a:spcBef>
                <a:spcPct val="0"/>
              </a:spcBef>
              <a:tabLst>
                <a:tab pos="8256588" algn="r"/>
              </a:tabLs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働き方改革の実現</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庁版「働き方改革」を踏まえ、フレックスタイム制度の活用など柔軟な働き方の浸透を図るとともに、長時間労働の是正などに一層取り組み、働く職員の心身の健康確保・ワークライフバランス・女性活躍の促進等を図り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defTabSz="647700">
              <a:spcBef>
                <a:spcPct val="0"/>
              </a:spcBef>
              <a:tabLst>
                <a:tab pos="8256588" algn="r"/>
              </a:tabLst>
              <a:defRPr/>
            </a:pP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defTabSz="647700">
              <a:spcBef>
                <a:spcPct val="0"/>
              </a:spcBef>
              <a:tabLst>
                <a:tab pos="8256588" algn="r"/>
              </a:tabLs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年度の組織体制と人員編成</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全庁横断的に大阪の成長に取り組むための成長戦略局の設置、基礎自治機能の充実を図るための市町村局の設置、子どもや青少年をとりまく多様な課題により一体的に取り組むための子ども家庭局の設置、安全・安心の確保をより一体的に推進するための都市整備部と建築部の統合など、府政の重要課題に適切に対応するとともに、効率的かつ効果的な行政運営を図るため、必要な組織体制の整備を行います。</a:t>
            </a:r>
          </a:p>
          <a:p>
            <a:pPr marL="174625" indent="-174625"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人員編成については、事務事業の見直しや事務の効率化等による組織のスリム化に努めつつ、新型コロナウイルス感染症対策をはじめとする安全・安心の確保に向けた取組みや緊急かつ重要な行政需要に適切に対応していくことができるよう、重点的に人員を配置していきます。</a:t>
            </a:r>
          </a:p>
        </p:txBody>
      </p:sp>
      <p:sp>
        <p:nvSpPr>
          <p:cNvPr id="16" name="正方形/長方形 15"/>
          <p:cNvSpPr/>
          <p:nvPr/>
        </p:nvSpPr>
        <p:spPr>
          <a:xfrm>
            <a:off x="470177" y="5775294"/>
            <a:ext cx="8190910" cy="662530"/>
          </a:xfrm>
          <a:prstGeom prst="rect">
            <a:avLst/>
          </a:prstGeom>
          <a:no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職員数管理目標</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H29.9</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平成</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年度から令和</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年度の職員数管理目標は、</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8,465</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人（平成</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年度当初グロス職員数</a:t>
            </a:r>
            <a:r>
              <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）を上限とする。</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グロス職員数＝　常勤職員数（フルタイム再任用数含む）＋常勤換算後の短時間再任用数）</a:t>
            </a:r>
          </a:p>
        </p:txBody>
      </p:sp>
    </p:spTree>
    <p:extLst>
      <p:ext uri="{BB962C8B-B14F-4D97-AF65-F5344CB8AC3E}">
        <p14:creationId xmlns:p14="http://schemas.microsoft.com/office/powerpoint/2010/main" val="1678394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83873" y="5036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2" name="正方形/長方形 11"/>
          <p:cNvSpPr/>
          <p:nvPr/>
        </p:nvSpPr>
        <p:spPr>
          <a:xfrm>
            <a:off x="8451308" y="6507096"/>
            <a:ext cx="607604"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prstClr val="black"/>
                </a:solidFill>
              </a:rPr>
              <a:t>42</a:t>
            </a:r>
            <a:endParaRPr lang="ja-JP" altLang="en-US" dirty="0">
              <a:solidFill>
                <a:prstClr val="black"/>
              </a:solidFill>
            </a:endParaRPr>
          </a:p>
        </p:txBody>
      </p:sp>
      <p:sp>
        <p:nvSpPr>
          <p:cNvPr id="14" name="正方形/長方形 13"/>
          <p:cNvSpPr/>
          <p:nvPr/>
        </p:nvSpPr>
        <p:spPr>
          <a:xfrm>
            <a:off x="26495" y="107340"/>
            <a:ext cx="8820472" cy="369332"/>
          </a:xfrm>
          <a:prstGeom prst="rect">
            <a:avLst/>
          </a:prstGeom>
        </p:spPr>
        <p:txBody>
          <a:bodyPr wrap="square">
            <a:spAutoFit/>
          </a:bodyPr>
          <a:lstStyle/>
          <a:p>
            <a:pPr marL="252000" indent="-45720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（２）財政運営</a:t>
            </a:r>
            <a:endPar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198655" y="799172"/>
            <a:ext cx="8558810" cy="5416868"/>
          </a:xfrm>
          <a:prstGeom prst="rect">
            <a:avLst/>
          </a:prstGeom>
          <a:noFill/>
        </p:spPr>
        <p:txBody>
          <a:bodyPr wrap="square" rtlCol="0">
            <a:spAutoFit/>
          </a:bodyPr>
          <a:lstStyle/>
          <a:p>
            <a:pPr marL="252000" indent="-457200"/>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財政規律の確保</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252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令和</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年度以降も多額の収支不足が見込まれることから、これまでの改革の取組みを継承しつつ、財政運営基本条例に基づき、将来世代に負担を先送りしないよう、健全で規律ある財政運営を行います。</a:t>
            </a:r>
          </a:p>
          <a:p>
            <a:pPr marL="252000" indent="-457200"/>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収支不足への対応</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p>
            <a:pPr marL="381000" indent="-17463"/>
            <a:r>
              <a:rPr lang="ja-JP" altLang="en-US" sz="1400" dirty="0">
                <a:latin typeface="Meiryo UI" panose="020B0604030504040204" pitchFamily="50" charset="-128"/>
                <a:ea typeface="Meiryo UI" panose="020B0604030504040204" pitchFamily="50" charset="-128"/>
                <a:cs typeface="Meiryo UI" panose="020B0604030504040204" pitchFamily="50" charset="-128"/>
              </a:rPr>
              <a:t>　「具体的取組み編」に掲げる歳入確保や歳出の見直しについて検討・具体化を進めるとともに、それでもなお収支不足額が生じる場合は、財政調整基金を機動的に活用したうえで、年度を通じた効果的・効率的な予算執行により対応していき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381000" indent="-17463"/>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381000" indent="-17463"/>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p>
          <a:p>
            <a:pPr marL="252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減債基金積立不足額の計画的解消</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p>
          <a:p>
            <a:pPr marL="363538"/>
            <a:r>
              <a:rPr lang="ja-JP" altLang="en-US" sz="1400" dirty="0">
                <a:latin typeface="Meiryo UI" panose="020B0604030504040204" pitchFamily="50" charset="-128"/>
                <a:ea typeface="Meiryo UI" panose="020B0604030504040204" pitchFamily="50" charset="-128"/>
                <a:cs typeface="Meiryo UI" panose="020B0604030504040204" pitchFamily="50" charset="-128"/>
              </a:rPr>
              <a:t>　令和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年度末までの減債基金の復元完了をめざします（ただし、税収の急激な落ち込み等不測の事態が生じた場合は、柔軟に対応します）。</a:t>
            </a:r>
          </a:p>
          <a:p>
            <a:pPr marL="252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　減債基金積立不足額（令和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年度末見込み）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344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億円</a:t>
            </a:r>
          </a:p>
          <a:p>
            <a:pPr marL="252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財政調整基金の確保</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p>
          <a:p>
            <a:pPr marL="363538"/>
            <a:r>
              <a:rPr lang="ja-JP" altLang="en-US" sz="1400" dirty="0">
                <a:latin typeface="Meiryo UI" panose="020B0604030504040204" pitchFamily="50" charset="-128"/>
                <a:ea typeface="Meiryo UI" panose="020B0604030504040204" pitchFamily="50" charset="-128"/>
                <a:cs typeface="Meiryo UI" panose="020B0604030504040204" pitchFamily="50" charset="-128"/>
              </a:rPr>
              <a:t>　財政リスクの対応については、財政運営基本条例に基づく目標額（令和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年度末までに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1,400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億円）の確保に努めます。</a:t>
            </a:r>
          </a:p>
          <a:p>
            <a:pPr marL="252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　財政調整基金残高（令和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年度末見込み）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1,244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504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上記残高には、後年度の普通交付税算定における是正等対応のための一時的な積立分を含まない。</a:t>
            </a:r>
          </a:p>
        </p:txBody>
      </p:sp>
      <p:sp>
        <p:nvSpPr>
          <p:cNvPr id="6" name="大かっこ 5"/>
          <p:cNvSpPr/>
          <p:nvPr/>
        </p:nvSpPr>
        <p:spPr>
          <a:xfrm>
            <a:off x="2231740" y="4329100"/>
            <a:ext cx="6296339" cy="45005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200" dirty="0">
                <a:solidFill>
                  <a:prstClr val="black"/>
                </a:solidFill>
              </a:rPr>
              <a:t>（注）財政再建団体転落回避のため、平成</a:t>
            </a:r>
            <a:r>
              <a:rPr lang="en-US" altLang="ja-JP" sz="1200" dirty="0">
                <a:solidFill>
                  <a:prstClr val="black"/>
                </a:solidFill>
              </a:rPr>
              <a:t>13</a:t>
            </a:r>
            <a:r>
              <a:rPr lang="ja-JP" altLang="en-US" sz="1200" dirty="0">
                <a:solidFill>
                  <a:prstClr val="black"/>
                </a:solidFill>
              </a:rPr>
              <a:t>～</a:t>
            </a:r>
            <a:r>
              <a:rPr lang="en-US" altLang="ja-JP" sz="1200" dirty="0">
                <a:solidFill>
                  <a:prstClr val="black"/>
                </a:solidFill>
              </a:rPr>
              <a:t>19</a:t>
            </a:r>
            <a:r>
              <a:rPr lang="ja-JP" altLang="en-US" sz="1200" dirty="0">
                <a:solidFill>
                  <a:prstClr val="black"/>
                </a:solidFill>
              </a:rPr>
              <a:t>年度の間に、減債基金から合計</a:t>
            </a:r>
            <a:r>
              <a:rPr lang="en-US" altLang="ja-JP" sz="1200" dirty="0">
                <a:solidFill>
                  <a:prstClr val="black"/>
                </a:solidFill>
              </a:rPr>
              <a:t>5,202</a:t>
            </a:r>
            <a:r>
              <a:rPr lang="ja-JP" altLang="en-US" sz="1200" dirty="0">
                <a:solidFill>
                  <a:prstClr val="black"/>
                </a:solidFill>
              </a:rPr>
              <a:t>億円の</a:t>
            </a:r>
            <a:endParaRPr lang="en-US" altLang="ja-JP" sz="1200" dirty="0">
              <a:solidFill>
                <a:prstClr val="black"/>
              </a:solidFill>
            </a:endParaRPr>
          </a:p>
          <a:p>
            <a:r>
              <a:rPr lang="ja-JP" altLang="en-US" sz="1200" dirty="0">
                <a:solidFill>
                  <a:prstClr val="black"/>
                </a:solidFill>
              </a:rPr>
              <a:t>　　　借入れを実施したため、減債基金残高が積み立てておくべき額に比して不足</a:t>
            </a:r>
          </a:p>
        </p:txBody>
      </p:sp>
    </p:spTree>
    <p:extLst>
      <p:ext uri="{BB962C8B-B14F-4D97-AF65-F5344CB8AC3E}">
        <p14:creationId xmlns:p14="http://schemas.microsoft.com/office/powerpoint/2010/main" val="3913849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72595" y="1136647"/>
            <a:ext cx="8485711" cy="1077218"/>
          </a:xfrm>
          <a:prstGeom prst="rect">
            <a:avLst/>
          </a:prstGeom>
          <a:noFill/>
        </p:spPr>
        <p:txBody>
          <a:bodyPr wrap="square" rtlCol="0">
            <a:spAutoFit/>
          </a:bodyPr>
          <a:lstStyle/>
          <a:p>
            <a:pPr marL="177800" indent="-177800"/>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①歳入確保</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府税については、課税自主権を活用した収入確保に取り組むとともに、徴収向上方策の推進に取り組みます。また、 「大阪府ファシリティマネジメント基本方針」に基づく取組みなどによる府有財産の売却等を進めます。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8464896" y="6507096"/>
            <a:ext cx="607604"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prstClr val="black"/>
                </a:solidFill>
              </a:rPr>
              <a:t>43</a:t>
            </a:r>
            <a:endParaRPr lang="ja-JP" altLang="en-US" dirty="0">
              <a:solidFill>
                <a:prstClr val="black"/>
              </a:solidFill>
            </a:endParaRPr>
          </a:p>
        </p:txBody>
      </p:sp>
      <p:cxnSp>
        <p:nvCxnSpPr>
          <p:cNvPr id="17" name="直線コネクタ 16"/>
          <p:cNvCxnSpPr/>
          <p:nvPr/>
        </p:nvCxnSpPr>
        <p:spPr>
          <a:xfrm>
            <a:off x="183873" y="77370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0" name="正方形/長方形 19"/>
          <p:cNvSpPr/>
          <p:nvPr/>
        </p:nvSpPr>
        <p:spPr>
          <a:xfrm>
            <a:off x="26495" y="107340"/>
            <a:ext cx="8820472" cy="646331"/>
          </a:xfrm>
          <a:prstGeom prst="rect">
            <a:avLst/>
          </a:prstGeom>
        </p:spPr>
        <p:txBody>
          <a:bodyPr wrap="square">
            <a:spAutoFit/>
          </a:bodyPr>
          <a:lstStyle/>
          <a:p>
            <a:pPr marL="252000" indent="-45720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（２）財政運営</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①歳入確保、②歳出改革</a:t>
            </a:r>
            <a:endPar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大かっこ 8"/>
          <p:cNvSpPr/>
          <p:nvPr/>
        </p:nvSpPr>
        <p:spPr>
          <a:xfrm>
            <a:off x="586789" y="5049180"/>
            <a:ext cx="8300177" cy="1260140"/>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＜主な取組み＞</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・ファシリティマネジメント基本方針（平成</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31</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月改訂）に基づき、計画的な改修（予防保全）</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を着実に実施し、長寿命化により維持･更新（建替）経費の軽減･平準化を図るとともに、引き</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続き、総量の最適化･有効活用に取り組みます</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・地域福祉・高齢者福祉交付金について、新基準による交付金配分の効果検証を踏まえ、引き続　</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err="1">
                <a:latin typeface="メイリオ" panose="020B0604030504040204" pitchFamily="50" charset="-128"/>
                <a:ea typeface="メイリオ" panose="020B0604030504040204" pitchFamily="50" charset="-128"/>
                <a:cs typeface="メイリオ" panose="020B0604030504040204" pitchFamily="50" charset="-128"/>
              </a:rPr>
              <a:t>き</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より効果的な配分方法等の検討を行います</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333505" y="3791942"/>
            <a:ext cx="8485711" cy="1077218"/>
          </a:xfrm>
          <a:prstGeom prst="rect">
            <a:avLst/>
          </a:prstGeom>
          <a:noFill/>
        </p:spPr>
        <p:txBody>
          <a:bodyPr wrap="square" rtlCol="0">
            <a:spAutoFit/>
          </a:bodyPr>
          <a:lstStyle/>
          <a:p>
            <a:pPr marL="177800" indent="-177800"/>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②歳出改革</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85738"/>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限られた財源や人材で最大の効果を発揮していくため、</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PDCA</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サイクルによる施策効果の高い事業への重点化や、政策実現に向けた民間との幅広い分野の連携、業務フローの点検見直しによる業務の改善と効率化などに取り組みます。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大かっこ 10"/>
          <p:cNvSpPr/>
          <p:nvPr/>
        </p:nvSpPr>
        <p:spPr>
          <a:xfrm>
            <a:off x="586789" y="2245549"/>
            <a:ext cx="8080666" cy="1273461"/>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＜主な取組み＞</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森林環境税、宿泊税、</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法人二税の超過課税による収入確保に取り組みます</a:t>
            </a:r>
          </a:p>
          <a:p>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・大阪府域地方税徴収機構の共同徴収を継続します</a:t>
            </a:r>
          </a:p>
          <a:p>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・閉鎖予定の府警待機宿舎など府有財産の売却を進めます　</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p>
        </p:txBody>
      </p:sp>
    </p:spTree>
    <p:extLst>
      <p:ext uri="{BB962C8B-B14F-4D97-AF65-F5344CB8AC3E}">
        <p14:creationId xmlns:p14="http://schemas.microsoft.com/office/powerpoint/2010/main" val="3301245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76829" y="449915"/>
            <a:ext cx="8887636" cy="6075429"/>
          </a:xfrm>
          <a:prstGeom prst="roundRect">
            <a:avLst>
              <a:gd name="adj" fmla="val 4915"/>
            </a:avLst>
          </a:prstGeom>
          <a:noFill/>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◆多様な企業との対話によるアイデア収集・市場ニーズ把握　</a:t>
            </a:r>
            <a:r>
              <a:rPr kumimoji="1" lang="en-US" altLang="ja-JP"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財務部 行政経営課</a:t>
            </a:r>
            <a:r>
              <a:rPr kumimoji="1" lang="en-US" altLang="ja-JP"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　</a:t>
            </a:r>
            <a:r>
              <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サウンディング型市場調査の実施</a:t>
            </a:r>
            <a:r>
              <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　</a:t>
            </a:r>
            <a:r>
              <a:rPr lang="en-US" altLang="ja-JP" sz="14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endParaRPr kumimoji="1" lang="en-US" altLang="ja-JP"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endParaRPr kumimoji="1" lang="en-US" altLang="ja-JP"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endPar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endParaRPr lang="en-US" altLang="ja-JP" sz="14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endPar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r>
              <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 </a:t>
            </a:r>
            <a:endParaRPr kumimoji="1" lang="en-US" altLang="ja-JP" sz="1100" b="0" i="0" u="none" strike="sng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12" name="正方形/長方形 11"/>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＜参考事例</a:t>
            </a:r>
            <a:r>
              <a:rPr kumimoji="1" lang="en-US" altLang="ja-JP" sz="16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17</a:t>
            </a:r>
            <a:r>
              <a:rPr kumimoji="1" lang="ja-JP" altLang="en-US" sz="16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p>
        </p:txBody>
      </p:sp>
      <p:sp>
        <p:nvSpPr>
          <p:cNvPr id="13" name="正方形/長方形 12"/>
          <p:cNvSpPr/>
          <p:nvPr/>
        </p:nvSpPr>
        <p:spPr>
          <a:xfrm>
            <a:off x="8432528" y="6516466"/>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rPr>
              <a:t>26</a:t>
            </a:r>
            <a:endParaRPr kumimoji="1" lang="ja-JP" altLang="en-US" sz="1800" b="0" i="0" u="none" strike="noStrike" kern="1200" cap="none" spc="0" normalizeH="0" baseline="0" noProof="0" dirty="0">
              <a:ln>
                <a:noFill/>
              </a:ln>
              <a:solidFill>
                <a:schemeClr val="tx1"/>
              </a:solidFill>
              <a:effectLst/>
              <a:uLnTx/>
              <a:uFillTx/>
              <a:latin typeface="Calibri" panose="020F0502020204030204" pitchFamily="34" charset="0"/>
              <a:ea typeface="Meiryo UI" panose="020B0604030504040204" pitchFamily="50" charset="-128"/>
              <a:cs typeface="Calibri" panose="020F0502020204030204" pitchFamily="34" charset="0"/>
            </a:endParaRPr>
          </a:p>
        </p:txBody>
      </p:sp>
      <p:grpSp>
        <p:nvGrpSpPr>
          <p:cNvPr id="8" name="グループ化 7"/>
          <p:cNvGrpSpPr/>
          <p:nvPr/>
        </p:nvGrpSpPr>
        <p:grpSpPr>
          <a:xfrm>
            <a:off x="539661" y="1757342"/>
            <a:ext cx="8442828" cy="1581648"/>
            <a:chOff x="521550" y="1598709"/>
            <a:chExt cx="8442828" cy="1581648"/>
          </a:xfrm>
        </p:grpSpPr>
        <p:grpSp>
          <p:nvGrpSpPr>
            <p:cNvPr id="3" name="グループ化 2"/>
            <p:cNvGrpSpPr/>
            <p:nvPr/>
          </p:nvGrpSpPr>
          <p:grpSpPr>
            <a:xfrm>
              <a:off x="521550" y="1598709"/>
              <a:ext cx="8442828" cy="1470251"/>
              <a:chOff x="404493" y="1956403"/>
              <a:chExt cx="8442828" cy="1367061"/>
            </a:xfrm>
          </p:grpSpPr>
          <p:pic>
            <p:nvPicPr>
              <p:cNvPr id="4" name="Picture 2" descr="D:\UedaYu\Desktop\nagare5.png"/>
              <p:cNvPicPr>
                <a:picLocks noChangeAspect="1" noChangeArrowheads="1"/>
              </p:cNvPicPr>
              <p:nvPr/>
            </p:nvPicPr>
            <p:blipFill rotWithShape="1">
              <a:blip r:embed="rId2">
                <a:extLst>
                  <a:ext uri="{28A0092B-C50C-407E-A947-70E740481C1C}">
                    <a14:useLocalDpi xmlns:a14="http://schemas.microsoft.com/office/drawing/2010/main" val="0"/>
                  </a:ext>
                </a:extLst>
              </a:blip>
              <a:srcRect l="1567" r="733"/>
              <a:stretch/>
            </p:blipFill>
            <p:spPr bwMode="auto">
              <a:xfrm>
                <a:off x="431386" y="1956403"/>
                <a:ext cx="8415935" cy="1367061"/>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 4"/>
              <p:cNvSpPr/>
              <p:nvPr/>
            </p:nvSpPr>
            <p:spPr>
              <a:xfrm>
                <a:off x="404493" y="1956403"/>
                <a:ext cx="1530170" cy="363710"/>
              </a:xfrm>
              <a:prstGeom prst="roundRect">
                <a:avLst>
                  <a:gd name="adj" fmla="val 22172"/>
                </a:avLst>
              </a:prstGeom>
              <a:noFill/>
              <a:ln w="6350">
                <a:noFill/>
                <a:prstDash val="solid"/>
              </a:ln>
            </p:spPr>
            <p:style>
              <a:lnRef idx="2">
                <a:schemeClr val="accent1"/>
              </a:lnRef>
              <a:fillRef idx="1">
                <a:schemeClr val="l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r>
                  <a:rPr kumimoji="1" lang="ja-JP" altLang="en-US"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　</a:t>
                </a:r>
                <a:r>
                  <a:rPr lang="ja-JP" altLang="en-US" sz="12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基本的な流れ</a:t>
                </a:r>
                <a:endPar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grpSp>
        <p:sp>
          <p:nvSpPr>
            <p:cNvPr id="9" name="右中かっこ 8"/>
            <p:cNvSpPr/>
            <p:nvPr/>
          </p:nvSpPr>
          <p:spPr>
            <a:xfrm rot="5400000">
              <a:off x="3599873" y="-243228"/>
              <a:ext cx="220343" cy="6210693"/>
            </a:xfrm>
            <a:prstGeom prst="rightBrace">
              <a:avLst>
                <a:gd name="adj1" fmla="val 47819"/>
                <a:gd name="adj2" fmla="val 5205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effectLst/>
                <a:uLnTx/>
                <a:uFillTx/>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2956212" y="2933945"/>
              <a:ext cx="1507667" cy="246412"/>
            </a:xfrm>
            <a:prstGeom prst="rect">
              <a:avLst/>
            </a:prstGeom>
            <a:noFill/>
            <a:ln>
              <a:no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メイリオ" panose="020B0604030504040204" pitchFamily="50" charset="-128"/>
                </a:rPr>
                <a:t>サウンディング型市場調査</a:t>
              </a:r>
            </a:p>
          </p:txBody>
        </p:sp>
      </p:grpSp>
      <p:sp>
        <p:nvSpPr>
          <p:cNvPr id="21" name="テキスト ボックス 20"/>
          <p:cNvSpPr txBox="1"/>
          <p:nvPr/>
        </p:nvSpPr>
        <p:spPr>
          <a:xfrm>
            <a:off x="2861810" y="6264315"/>
            <a:ext cx="6120680" cy="234027"/>
          </a:xfrm>
          <a:prstGeom prst="rect">
            <a:avLst/>
          </a:prstGeom>
          <a:noFill/>
          <a:ln>
            <a:noFill/>
          </a:ln>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メイリオ" panose="020B0604030504040204" pitchFamily="50" charset="-128"/>
              </a:rPr>
              <a:t>詳細は、府</a:t>
            </a:r>
            <a:r>
              <a:rPr lang="en-US" altLang="ja-JP" sz="1100" b="1" dirty="0">
                <a:latin typeface="Meiryo UI" panose="020B0604030504040204" pitchFamily="50" charset="-128"/>
                <a:ea typeface="Meiryo UI" panose="020B0604030504040204" pitchFamily="50" charset="-128"/>
                <a:cs typeface="メイリオ" panose="020B0604030504040204" pitchFamily="50" charset="-128"/>
              </a:rPr>
              <a:t>web</a:t>
            </a:r>
            <a:r>
              <a:rPr kumimoji="1" lang="ja-JP" altLang="en-US"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メイリオ" panose="020B0604030504040204" pitchFamily="50" charset="-128"/>
              </a:rPr>
              <a:t>ページ：</a:t>
            </a:r>
            <a:r>
              <a:rPr kumimoji="1" lang="en-US" altLang="ja-JP"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メイリオ" panose="020B0604030504040204" pitchFamily="50" charset="-128"/>
                <a:hlinkClick r:id="rId3"/>
              </a:rPr>
              <a:t>http://www.pref.osaka.lg.jp/gyokaku/sounding/index.html</a:t>
            </a:r>
            <a:endParaRPr kumimoji="1" lang="ja-JP" altLang="en-US"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grpSp>
        <p:nvGrpSpPr>
          <p:cNvPr id="15" name="グループ化 14"/>
          <p:cNvGrpSpPr/>
          <p:nvPr/>
        </p:nvGrpSpPr>
        <p:grpSpPr>
          <a:xfrm>
            <a:off x="701570" y="3666403"/>
            <a:ext cx="8232052" cy="2597911"/>
            <a:chOff x="691166" y="4222097"/>
            <a:chExt cx="8232052" cy="1805764"/>
          </a:xfrm>
        </p:grpSpPr>
        <p:sp>
          <p:nvSpPr>
            <p:cNvPr id="16" name="角丸四角形 15"/>
            <p:cNvSpPr/>
            <p:nvPr/>
          </p:nvSpPr>
          <p:spPr>
            <a:xfrm>
              <a:off x="691166" y="4222097"/>
              <a:ext cx="2325703" cy="1786996"/>
            </a:xfrm>
            <a:prstGeom prst="roundRect">
              <a:avLst>
                <a:gd name="adj" fmla="val 4152"/>
              </a:avLst>
            </a:prstGeom>
            <a:solidFill>
              <a:schemeClr val="accent1">
                <a:lumMod val="20000"/>
                <a:lumOff val="80000"/>
              </a:schemeClr>
            </a:solidFill>
            <a:ln w="3175">
              <a:noFill/>
            </a:ln>
            <a:scene3d>
              <a:camera prst="orthographicFront"/>
              <a:lightRig rig="threePt" dir="t"/>
            </a:scene3d>
            <a:sp3d>
              <a:bevelT w="69850"/>
              <a:bevelB/>
            </a:sp3d>
          </p:spPr>
          <p:style>
            <a:lnRef idx="1">
              <a:schemeClr val="accent1"/>
            </a:lnRef>
            <a:fillRef idx="2">
              <a:schemeClr val="accent1"/>
            </a:fillRef>
            <a:effectRef idx="1">
              <a:schemeClr val="accent1"/>
            </a:effectRef>
            <a:fontRef idx="minor">
              <a:schemeClr val="dk1"/>
            </a:fontRef>
          </p:style>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1" lang="en-US" altLang="ja-JP" sz="900" b="0" i="0" u="none" strike="noStrik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IR</a:t>
              </a:r>
              <a:r>
                <a:rPr kumimoji="1" lang="ja-JP" altLang="en-US" sz="900" b="0" i="0" u="none" strike="noStrik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事業の事業性や開発条件</a:t>
              </a: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endParaRPr kumimoji="1" lang="en-US" altLang="ja-JP" sz="900" b="0" i="0" u="none" strike="noStrik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ts val="500"/>
                </a:lnSpc>
                <a:spcBef>
                  <a:spcPts val="0"/>
                </a:spcBef>
                <a:spcAft>
                  <a:spcPts val="0"/>
                </a:spcAft>
                <a:buClrTx/>
                <a:buSzTx/>
                <a:buFontTx/>
                <a:buNone/>
                <a:tabLst/>
                <a:defRPr/>
              </a:pPr>
              <a:endParaRPr kumimoji="1" lang="en-US" altLang="ja-JP" sz="900" b="0" i="0" u="none" strike="noStrik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・ナイトカルチャー実施のための</a:t>
              </a: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劇</a:t>
              </a:r>
              <a:r>
                <a:rPr kumimoji="1" lang="ja-JP" altLang="en-US" sz="900" b="0" i="0" u="none" strike="noStrik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場誘致</a:t>
              </a:r>
              <a:endParaRPr kumimoji="1" lang="en-US" altLang="ja-JP" sz="900" b="0" i="0" u="none" strike="noStrik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lvl="0">
                <a:lnSpc>
                  <a:spcPts val="500"/>
                </a:lnSpc>
                <a:defRPr/>
              </a:pP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lvl="0">
                <a:defRPr/>
              </a:pP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・彩都バイオインキュベーション施設運営等事業</a:t>
              </a: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lvl="0">
                <a:lnSpc>
                  <a:spcPts val="500"/>
                </a:lnSpc>
                <a:defRPr/>
              </a:pP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lvl="0">
                <a:defRPr/>
              </a:pP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・介護予防ケアマネジメントにおけるアセスメントへ</a:t>
              </a: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lvl="0">
                <a:defRPr/>
              </a:pPr>
              <a:r>
                <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の</a:t>
              </a:r>
              <a:r>
                <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ICT</a:t>
              </a: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導入検討</a:t>
              </a: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lvl="0">
                <a:lnSpc>
                  <a:spcPts val="500"/>
                </a:lnSpc>
                <a:defRPr/>
              </a:pP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lvl="0">
                <a:defRPr/>
              </a:pP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・日本万国博覧会記念公園の活性化に向けた</a:t>
              </a: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lvl="0">
                <a:defRPr/>
              </a:pP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r>
                <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DX</a:t>
              </a: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の活用</a:t>
              </a: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900" spc="-2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　　　等</a:t>
              </a: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0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ts val="500"/>
                </a:lnSpc>
                <a:spcBef>
                  <a:spcPts val="0"/>
                </a:spcBef>
                <a:spcAft>
                  <a:spcPts val="0"/>
                </a:spcAft>
                <a:buClrTx/>
                <a:buSzTx/>
                <a:buFontTx/>
                <a:buNone/>
                <a:tabLst/>
                <a:defRPr/>
              </a:pPr>
              <a:endParaRPr lang="en-US" altLang="ja-JP" sz="10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0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17" name="角丸四角形 16"/>
            <p:cNvSpPr/>
            <p:nvPr/>
          </p:nvSpPr>
          <p:spPr>
            <a:xfrm>
              <a:off x="6265974" y="4222097"/>
              <a:ext cx="2657244" cy="1786996"/>
            </a:xfrm>
            <a:prstGeom prst="roundRect">
              <a:avLst>
                <a:gd name="adj" fmla="val 3545"/>
              </a:avLst>
            </a:prstGeom>
            <a:solidFill>
              <a:schemeClr val="accent1">
                <a:lumMod val="20000"/>
                <a:lumOff val="80000"/>
              </a:schemeClr>
            </a:solidFill>
            <a:ln w="3175">
              <a:noFill/>
            </a:ln>
            <a:scene3d>
              <a:camera prst="orthographicFront"/>
              <a:lightRig rig="threePt" dir="t"/>
            </a:scene3d>
            <a:sp3d>
              <a:bevelT w="69850"/>
              <a:bevelB/>
            </a:sp3d>
          </p:spPr>
          <p:style>
            <a:lnRef idx="1">
              <a:schemeClr val="accent1"/>
            </a:lnRef>
            <a:fillRef idx="2">
              <a:schemeClr val="accent1"/>
            </a:fillRef>
            <a:effectRef idx="1">
              <a:schemeClr val="accent1"/>
            </a:effectRef>
            <a:fontRef idx="minor">
              <a:schemeClr val="dk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・府営公園の新たな指定管理者制度の検討</a:t>
              </a: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ts val="500"/>
                </a:lnSpc>
                <a:spcBef>
                  <a:spcPts val="0"/>
                </a:spcBef>
                <a:spcAft>
                  <a:spcPts val="0"/>
                </a:spcAft>
                <a:buClrTx/>
                <a:buSzTx/>
                <a:buFontTx/>
                <a:buNone/>
                <a:tabLst/>
                <a:defRPr/>
              </a:pP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・東和薬品</a:t>
              </a:r>
              <a:r>
                <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RACTAB</a:t>
              </a: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ドーム（府立門真</a:t>
              </a:r>
              <a:r>
                <a:rPr lang="ja-JP" altLang="en-US" sz="900" spc="-2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スポーツセンタ</a:t>
              </a:r>
              <a:endParaRPr lang="en-US" altLang="ja-JP" sz="900" spc="-2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spc="-2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900" spc="-20" dirty="0" err="1"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ー</a:t>
              </a: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）の管理運営方法の検討　　</a:t>
              </a: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ts val="500"/>
                </a:lnSpc>
                <a:spcBef>
                  <a:spcPts val="0"/>
                </a:spcBef>
                <a:spcAft>
                  <a:spcPts val="0"/>
                </a:spcAft>
                <a:buClrTx/>
                <a:buSzTx/>
                <a:buFontTx/>
                <a:buNone/>
                <a:tabLst/>
                <a:defRPr/>
              </a:pP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・「府民の森」等の新たな管理運営方法の検討</a:t>
              </a: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ts val="500"/>
                </a:lnSpc>
                <a:spcBef>
                  <a:spcPts val="0"/>
                </a:spcBef>
                <a:spcAft>
                  <a:spcPts val="0"/>
                </a:spcAft>
                <a:buClrTx/>
                <a:buSzTx/>
                <a:buFontTx/>
                <a:buNone/>
                <a:tabLst/>
                <a:defRPr/>
              </a:pP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lvl="0">
                <a:defRPr/>
              </a:pP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・エディオンアリーナ大阪（府立体育会館）の管理運営</a:t>
              </a: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lvl="0">
                <a:defRPr/>
              </a:pPr>
              <a:r>
                <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方法の検討</a:t>
              </a: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lvl="0">
                <a:lnSpc>
                  <a:spcPts val="500"/>
                </a:lnSpc>
                <a:defRPr/>
              </a:pP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lvl="0">
                <a:defRPr/>
              </a:pP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・府立農業公園における指定管理者制度導入の検討</a:t>
              </a: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lvl="0">
                <a:lnSpc>
                  <a:spcPts val="500"/>
                </a:lnSpc>
                <a:defRPr/>
              </a:pP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lvl="0">
                <a:defRPr/>
              </a:pPr>
              <a:r>
                <a:rPr lang="ja-JP" altLang="en-US" sz="900" spc="-2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・府立花</a:t>
              </a: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の文化園の施設管理運営方策の検討</a:t>
              </a: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lvl="0">
                <a:defRPr/>
              </a:pP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lvl="0">
                <a:defRPr/>
              </a:pP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r>
                <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r>
                <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r>
                <a:rPr lang="en-US" altLang="ja-JP" sz="900" spc="-2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900" spc="-20" dirty="0" smtClean="0">
                  <a:solidFill>
                    <a:schemeClr val="tx1"/>
                  </a:solidFill>
                  <a:latin typeface="Meiryo UI" panose="020B0604030504040204" pitchFamily="50" charset="-128"/>
                  <a:ea typeface="Meiryo UI" panose="020B0604030504040204" pitchFamily="50" charset="-128"/>
                  <a:cs typeface="メイリオ" panose="020B0604030504040204" pitchFamily="50" charset="-128"/>
                </a:rPr>
                <a:t>等</a:t>
              </a: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lvl="0">
                <a:defRPr/>
              </a:pP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lvl="0">
                <a:defRPr/>
              </a:pPr>
              <a:endPar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ts val="600"/>
                </a:lnSpc>
                <a:spcBef>
                  <a:spcPts val="0"/>
                </a:spcBef>
                <a:spcAft>
                  <a:spcPts val="0"/>
                </a:spcAft>
                <a:buClrTx/>
                <a:buSzTx/>
                <a:buFontTx/>
                <a:buNone/>
                <a:tabLst/>
                <a:defRPr/>
              </a:pPr>
              <a:endParaRPr kumimoji="1" lang="en-US" altLang="ja-JP" sz="900" b="0" i="0" u="none" strike="sngStrik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18" name="角丸四角形 17"/>
            <p:cNvSpPr/>
            <p:nvPr/>
          </p:nvSpPr>
          <p:spPr>
            <a:xfrm>
              <a:off x="3171730" y="4222097"/>
              <a:ext cx="2934595" cy="1805764"/>
            </a:xfrm>
            <a:prstGeom prst="roundRect">
              <a:avLst>
                <a:gd name="adj" fmla="val 2561"/>
              </a:avLst>
            </a:prstGeom>
            <a:solidFill>
              <a:schemeClr val="accent1">
                <a:lumMod val="20000"/>
                <a:lumOff val="80000"/>
              </a:schemeClr>
            </a:solidFill>
            <a:ln w="3175">
              <a:noFill/>
            </a:ln>
            <a:scene3d>
              <a:camera prst="orthographicFront"/>
              <a:lightRig rig="threePt" dir="t"/>
            </a:scene3d>
            <a:sp3d>
              <a:bevelT w="69850"/>
              <a:bevelB/>
            </a:sp3d>
          </p:spPr>
          <p:style>
            <a:lnRef idx="1">
              <a:schemeClr val="accent1"/>
            </a:lnRef>
            <a:fillRef idx="2">
              <a:schemeClr val="accent1"/>
            </a:fillRef>
            <a:effectRef idx="1">
              <a:schemeClr val="accent1"/>
            </a:effectRef>
            <a:fontRef idx="minor">
              <a:schemeClr val="dk1"/>
            </a:fontRef>
          </p:style>
          <p:txBody>
            <a:bodyPr lIns="72000" tIns="36000" rIns="72000" bIns="36000" rtlCol="0" anchor="ctr"/>
            <a:lstStyle/>
            <a:p>
              <a:pPr marL="0" marR="0" lvl="0" indent="0" algn="l" defTabSz="914400" rtl="0" eaLnBrk="1" fontAlgn="auto" latinLnBrk="0" hangingPunct="1">
                <a:lnSpc>
                  <a:spcPts val="700"/>
                </a:lnSpc>
                <a:spcBef>
                  <a:spcPts val="0"/>
                </a:spcBef>
                <a:spcAft>
                  <a:spcPts val="0"/>
                </a:spcAft>
                <a:buClrTx/>
                <a:buSzTx/>
                <a:buFontTx/>
                <a:buNone/>
                <a:tabLst/>
                <a:defRPr/>
              </a:pPr>
              <a:endParaRPr kumimoji="1" lang="en-US" altLang="ja-JP" sz="1000" b="1" i="0" u="none" strike="noStrik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lvl="0">
                <a:lnSpc>
                  <a:spcPts val="500"/>
                </a:lnSpc>
                <a:defRPr/>
              </a:pPr>
              <a:endParaRPr lang="en-US" altLang="ja-JP" sz="10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a:defRPr/>
              </a:pPr>
              <a:endParaRPr lang="en-US" altLang="ja-JP" sz="10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a:defRPr/>
              </a:pP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・旧大阪府立成人病センター跡地活用　</a:t>
              </a:r>
              <a:endParaRPr lang="en-US" altLang="ja-JP" sz="900" strike="sngStrike"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ts val="300"/>
                </a:lnSpc>
                <a:spcBef>
                  <a:spcPts val="0"/>
                </a:spcBef>
                <a:spcAft>
                  <a:spcPts val="0"/>
                </a:spcAft>
                <a:buClrTx/>
                <a:buSzTx/>
                <a:buFontTx/>
                <a:buNone/>
                <a:tabLst/>
                <a:defRPr/>
              </a:pPr>
              <a:endParaRPr kumimoji="1" lang="en-US" altLang="ja-JP" sz="900" b="0" i="0" u="non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・府立花の文化園の活性化策等</a:t>
              </a:r>
              <a:endParaRPr kumimoji="1" lang="en-US" altLang="ja-JP" sz="900" b="0" i="0" u="non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ts val="300"/>
                </a:lnSpc>
                <a:spcBef>
                  <a:spcPts val="0"/>
                </a:spcBef>
                <a:spcAft>
                  <a:spcPts val="0"/>
                </a:spcAft>
                <a:buClrTx/>
                <a:buSzTx/>
                <a:buFontTx/>
                <a:buNone/>
                <a:tabLst/>
                <a:defRPr/>
              </a:pP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・府立青少年海洋センター及びファミリー棟（海風館）の</a:t>
              </a: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利活用等</a:t>
              </a: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ts val="300"/>
                </a:lnSpc>
                <a:spcBef>
                  <a:spcPts val="0"/>
                </a:spcBef>
                <a:spcAft>
                  <a:spcPts val="0"/>
                </a:spcAft>
                <a:buClrTx/>
                <a:buSzTx/>
                <a:buFontTx/>
                <a:buNone/>
                <a:tabLst/>
                <a:defRPr/>
              </a:pPr>
              <a:endParaRPr kumimoji="1" lang="en-US" altLang="ja-JP" sz="900" b="0" i="0" u="non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・府営駐車場</a:t>
              </a:r>
              <a:r>
                <a:rPr lang="ja-JP" altLang="en-US" sz="900" spc="-20" dirty="0" err="1">
                  <a:solidFill>
                    <a:schemeClr val="tx1"/>
                  </a:solidFill>
                  <a:latin typeface="Meiryo UI" panose="020B0604030504040204" pitchFamily="50" charset="-128"/>
                  <a:ea typeface="Meiryo UI" panose="020B0604030504040204" pitchFamily="50" charset="-128"/>
                  <a:cs typeface="メイリオ" panose="020B0604030504040204" pitchFamily="50" charset="-128"/>
                </a:rPr>
                <a:t>を廃</a:t>
              </a: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止した場合のさらなる有効活用等</a:t>
              </a: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lvl="0">
                <a:lnSpc>
                  <a:spcPts val="300"/>
                </a:lnSpc>
                <a:defRPr/>
              </a:pP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・府立江之子島文化芸術創造センターと大阪府</a:t>
              </a:r>
              <a:r>
                <a:rPr kumimoji="1" lang="en-US" altLang="ja-JP" sz="900" b="0" i="0" u="non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20</a:t>
              </a:r>
              <a:r>
                <a:rPr kumimoji="1" lang="ja-JP" altLang="en-US" sz="900" b="0" i="0" u="non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世紀</a:t>
              </a:r>
              <a:endParaRPr kumimoji="1" lang="en-US" altLang="ja-JP" sz="900" b="0" i="0" u="non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美術コレクションの</a:t>
              </a:r>
              <a:r>
                <a:rPr kumimoji="1" lang="ja-JP" altLang="en-US" sz="900" b="0" i="0" u="non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活用</a:t>
              </a:r>
              <a:endParaRPr kumimoji="1" lang="en-US" altLang="ja-JP" sz="900" b="0" i="0" u="non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lvl="0">
                <a:lnSpc>
                  <a:spcPts val="300"/>
                </a:lnSpc>
                <a:defRPr/>
              </a:pP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・府立男女共同参画・青少年センター地下１階フロア</a:t>
              </a: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（一部）の有効活用</a:t>
              </a: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a:lnSpc>
                  <a:spcPts val="300"/>
                </a:lnSpc>
                <a:defRPr/>
              </a:pP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・府営東大阪春宮住宅活用用地</a:t>
              </a:r>
              <a:endParaRPr kumimoji="1" lang="en-US" altLang="ja-JP" sz="900" b="0" i="0" u="non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a:lnSpc>
                  <a:spcPts val="300"/>
                </a:lnSpc>
                <a:defRPr/>
              </a:pP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lvl="0">
                <a:defRPr/>
              </a:pP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・中央卸売市場の再整備</a:t>
              </a:r>
              <a:endParaRPr kumimoji="1" lang="en-US" altLang="ja-JP" sz="900" b="0" i="0" u="non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lvl="0">
                <a:lnSpc>
                  <a:spcPts val="300"/>
                </a:lnSpc>
                <a:defRPr/>
              </a:pP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lvl="0">
                <a:defRPr/>
              </a:pP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・箕面森町大規模府有地の有効活用</a:t>
              </a: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a:lnSpc>
                  <a:spcPts val="300"/>
                </a:lnSpc>
                <a:defRPr/>
              </a:pP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lvl="0">
                <a:defRPr/>
              </a:pP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・府営久宝寺緑地プール再整備手法の検討</a:t>
              </a: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a:lnSpc>
                  <a:spcPts val="300"/>
                </a:lnSpc>
                <a:defRPr/>
              </a:pPr>
              <a:endParaRPr lang="en-US" altLang="ja-JP"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lvl="0">
                <a:defRPr/>
              </a:pPr>
              <a:r>
                <a:rPr lang="ja-JP" altLang="en-US" sz="900" spc="-2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・府営りんくう公園（シーサイド緑地中地区）の整備検討 </a:t>
              </a:r>
              <a:r>
                <a:rPr kumimoji="1" lang="ja-JP" altLang="en-US" sz="900" b="0" i="0" u="non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等</a:t>
              </a:r>
              <a:endParaRPr kumimoji="1" lang="en-US" altLang="ja-JP" sz="900" b="0" i="0" u="non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lvl="0">
                <a:defRPr/>
              </a:pPr>
              <a:endParaRPr kumimoji="1" lang="en-US" altLang="ja-JP" sz="900" b="0" i="0" u="none" kern="1200" cap="none" spc="-2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grpSp>
      <p:sp>
        <p:nvSpPr>
          <p:cNvPr id="6" name="テキスト ボックス 5"/>
          <p:cNvSpPr txBox="1"/>
          <p:nvPr/>
        </p:nvSpPr>
        <p:spPr>
          <a:xfrm>
            <a:off x="386937" y="3366506"/>
            <a:ext cx="3007327" cy="232603"/>
          </a:xfrm>
          <a:prstGeom prst="rect">
            <a:avLst/>
          </a:prstGeom>
          <a:noFill/>
          <a:ln>
            <a:noFill/>
          </a:ln>
        </p:spPr>
        <p:txBody>
          <a:bodyPr wrap="square" rtlCol="0">
            <a:noAutofit/>
          </a:bodyPr>
          <a:lstStyle/>
          <a:p>
            <a:r>
              <a:rPr lang="en-US" altLang="ja-JP" sz="1200" b="1"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1200" b="1" dirty="0">
                <a:latin typeface="Meiryo UI" panose="020B0604030504040204" pitchFamily="50" charset="-128"/>
                <a:ea typeface="Meiryo UI" panose="020B0604030504040204" pitchFamily="50" charset="-128"/>
                <a:cs typeface="メイリオ" panose="020B0604030504040204" pitchFamily="50" charset="-128"/>
              </a:rPr>
              <a:t>■令和</a:t>
            </a:r>
            <a:r>
              <a:rPr lang="en-US" altLang="ja-JP" sz="1200" b="1" dirty="0">
                <a:latin typeface="Meiryo UI" panose="020B0604030504040204" pitchFamily="50" charset="-128"/>
                <a:ea typeface="Meiryo UI" panose="020B0604030504040204" pitchFamily="50" charset="-128"/>
                <a:cs typeface="メイリオ" panose="020B0604030504040204" pitchFamily="50" charset="-128"/>
              </a:rPr>
              <a:t>3</a:t>
            </a:r>
            <a:r>
              <a:rPr lang="ja-JP" altLang="en-US" sz="1200" b="1" dirty="0">
                <a:latin typeface="Meiryo UI" panose="020B0604030504040204" pitchFamily="50" charset="-128"/>
                <a:ea typeface="Meiryo UI" panose="020B0604030504040204" pitchFamily="50" charset="-128"/>
                <a:cs typeface="メイリオ" panose="020B0604030504040204" pitchFamily="50" charset="-128"/>
              </a:rPr>
              <a:t>年度までの実施事例</a:t>
            </a:r>
            <a:endParaRPr kumimoji="1" lang="ja-JP" altLang="en-US" sz="12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7" name="テキスト ボックス 6"/>
          <p:cNvSpPr txBox="1"/>
          <p:nvPr/>
        </p:nvSpPr>
        <p:spPr>
          <a:xfrm>
            <a:off x="622810" y="1295983"/>
            <a:ext cx="8359680" cy="461359"/>
          </a:xfrm>
          <a:prstGeom prst="rect">
            <a:avLst/>
          </a:prstGeom>
          <a:noFill/>
          <a:ln>
            <a:noFill/>
          </a:ln>
        </p:spPr>
        <p:txBody>
          <a:bodyPr wrap="square" rtlCol="0">
            <a:noAutofit/>
          </a:bodyPr>
          <a:lstStyle/>
          <a:p>
            <a:pPr lvl="0">
              <a:defRPr/>
            </a:pPr>
            <a:r>
              <a:rPr lang="ja-JP" altLang="en-US" sz="1200" spc="-20" dirty="0">
                <a:latin typeface="メイリオ" panose="020B0604030504040204" pitchFamily="50" charset="-128"/>
                <a:ea typeface="メイリオ" panose="020B0604030504040204" pitchFamily="50" charset="-128"/>
                <a:cs typeface="メイリオ" panose="020B0604030504040204" pitchFamily="50" charset="-128"/>
              </a:rPr>
              <a:t>企業等との「対話」により、公平性と透明性を担保しつつ、幅広く提案・意見を募る市場調査を行い、様々なアイデアや市場のニーズを把握。　</a:t>
            </a:r>
          </a:p>
        </p:txBody>
      </p:sp>
      <p:sp>
        <p:nvSpPr>
          <p:cNvPr id="19" name="正方形/長方形 18"/>
          <p:cNvSpPr/>
          <p:nvPr/>
        </p:nvSpPr>
        <p:spPr>
          <a:xfrm>
            <a:off x="6464422" y="3675180"/>
            <a:ext cx="2201381" cy="221695"/>
          </a:xfrm>
          <a:prstGeom prst="rect">
            <a:avLst/>
          </a:prstGeom>
          <a:noFill/>
          <a:ln w="19050">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100" b="1" u="sng"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指定管理者の募集要件の検討</a:t>
            </a:r>
          </a:p>
        </p:txBody>
      </p:sp>
      <p:sp>
        <p:nvSpPr>
          <p:cNvPr id="20" name="正方形/長方形 19"/>
          <p:cNvSpPr/>
          <p:nvPr/>
        </p:nvSpPr>
        <p:spPr>
          <a:xfrm>
            <a:off x="3401870" y="3655407"/>
            <a:ext cx="2459382" cy="261243"/>
          </a:xfrm>
          <a:prstGeom prst="rect">
            <a:avLst/>
          </a:prstGeom>
          <a:noFill/>
          <a:ln w="19050">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lvl="0" algn="ctr">
              <a:defRPr/>
            </a:pPr>
            <a:r>
              <a:rPr lang="ja-JP" altLang="en-US" sz="1100" b="1" u="sng"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施設の活性化や跡地活用に係る検討</a:t>
            </a:r>
            <a:endParaRPr lang="en-US" altLang="ja-JP" sz="1100" b="1" u="sng"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22" name="正方形/長方形 21"/>
          <p:cNvSpPr/>
          <p:nvPr/>
        </p:nvSpPr>
        <p:spPr>
          <a:xfrm>
            <a:off x="856431" y="3649308"/>
            <a:ext cx="1870364" cy="273442"/>
          </a:xfrm>
          <a:prstGeom prst="rect">
            <a:avLst/>
          </a:prstGeom>
          <a:noFill/>
          <a:ln w="19050">
            <a:noFill/>
          </a:ln>
          <a:scene3d>
            <a:camera prst="orthographicFront"/>
            <a:lightRig rig="threePt" dir="t"/>
          </a:scene3d>
          <a:sp3d>
            <a:bevelT w="0" h="0"/>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lvl="0" algn="ctr">
              <a:defRPr/>
            </a:pPr>
            <a:r>
              <a:rPr lang="ja-JP" altLang="en-US" sz="1100" b="1" u="sng"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事業の実現可能性の検討</a:t>
            </a:r>
            <a:endParaRPr lang="en-US" altLang="ja-JP" sz="1100" b="1" u="sng"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64941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右矢印 50"/>
          <p:cNvSpPr/>
          <p:nvPr/>
        </p:nvSpPr>
        <p:spPr bwMode="auto">
          <a:xfrm>
            <a:off x="2740757" y="3173144"/>
            <a:ext cx="3316822" cy="1522789"/>
          </a:xfrm>
          <a:prstGeom prst="rightArrow">
            <a:avLst>
              <a:gd name="adj1" fmla="val 50000"/>
              <a:gd name="adj2" fmla="val 2085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a:graphicFrameLocks noGrp="1"/>
          </p:cNvGraphicFramePr>
          <p:nvPr/>
        </p:nvGraphicFramePr>
        <p:xfrm>
          <a:off x="7452320" y="6237312"/>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kumimoji="1" lang="ja-JP" altLang="en-US" dirty="0"/>
                    </a:p>
                  </a:txBody>
                  <a:tcPr>
                    <a:lnL w="12700" cmpd="sng">
                      <a:noFill/>
                      <a:prstDash val="solid"/>
                    </a:lnL>
                    <a:lnR w="12700" cmpd="sng">
                      <a:noFill/>
                      <a:prstDash val="solid"/>
                    </a:lnR>
                    <a:lnT w="12700" cmpd="sng">
                      <a:noFill/>
                      <a:prstDash val="solid"/>
                    </a:lnT>
                    <a:lnB w="12700" cmpd="sng">
                      <a:noFill/>
                      <a:prstDash val="solid"/>
                    </a:lnB>
                  </a:tcPr>
                </a:tc>
                <a:extLst>
                  <a:ext uri="{0D108BD9-81ED-4DB2-BD59-A6C34878D82A}">
                    <a16:rowId xmlns:a16="http://schemas.microsoft.com/office/drawing/2014/main" val="10000"/>
                  </a:ext>
                </a:extLst>
              </a:tr>
            </a:tbl>
          </a:graphicData>
        </a:graphic>
      </p:graphicFrame>
      <p:sp>
        <p:nvSpPr>
          <p:cNvPr id="8" name="正方形/長方形 7"/>
          <p:cNvSpPr/>
          <p:nvPr/>
        </p:nvSpPr>
        <p:spPr>
          <a:xfrm>
            <a:off x="161631" y="728700"/>
            <a:ext cx="8730970" cy="861774"/>
          </a:xfrm>
          <a:prstGeom prst="rect">
            <a:avLst/>
          </a:prstGeom>
        </p:spPr>
        <p:txBody>
          <a:bodyPr wrap="square">
            <a:spAutoFit/>
          </a:bodyPr>
          <a:lstStyle/>
          <a:p>
            <a:pPr>
              <a:defRPr/>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指定出資法人</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○指</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定出資法人（</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法人）</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について、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これまでに策定した行財政計画に基づく取組み状況や進捗状況を踏まえ、点検を実施しました。</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○引き続き、点検に基づく改革の方向性の具体化を図るとともに、「出資法人等への関与事項等を定める条例」 に基づく経営評価制度や</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人的関与の必要性の点検等により</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、府としての法人に対する関与の見直し、法人の経営改善を進めます。</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26495" y="44624"/>
            <a:ext cx="8333101" cy="369332"/>
          </a:xfrm>
          <a:prstGeom prst="rect">
            <a:avLst/>
          </a:prstGeom>
        </p:spPr>
        <p:txBody>
          <a:bodyPr wrap="square">
            <a:spAutoFit/>
          </a:bodyPr>
          <a:lstStyle/>
          <a:p>
            <a:pPr marL="252000" indent="-45720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（３）出資法人等の改革</a:t>
            </a:r>
            <a:endPar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4" name="直線コネクタ 53"/>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3318" name="正方形/長方形 36"/>
          <p:cNvSpPr>
            <a:spLocks noChangeArrowheads="1"/>
          </p:cNvSpPr>
          <p:nvPr/>
        </p:nvSpPr>
        <p:spPr bwMode="auto">
          <a:xfrm>
            <a:off x="126009" y="1833741"/>
            <a:ext cx="22992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＜出資法人改革の進捗＞</a:t>
            </a:r>
          </a:p>
        </p:txBody>
      </p:sp>
      <p:grpSp>
        <p:nvGrpSpPr>
          <p:cNvPr id="3" name="グループ化 2"/>
          <p:cNvGrpSpPr/>
          <p:nvPr/>
        </p:nvGrpSpPr>
        <p:grpSpPr>
          <a:xfrm>
            <a:off x="273091" y="2161854"/>
            <a:ext cx="2342764" cy="4160344"/>
            <a:chOff x="322201" y="2078851"/>
            <a:chExt cx="2342764" cy="3859118"/>
          </a:xfrm>
        </p:grpSpPr>
        <p:sp>
          <p:nvSpPr>
            <p:cNvPr id="85" name="角丸四角形 4"/>
            <p:cNvSpPr>
              <a:spLocks noChangeArrowheads="1"/>
            </p:cNvSpPr>
            <p:nvPr/>
          </p:nvSpPr>
          <p:spPr bwMode="auto">
            <a:xfrm>
              <a:off x="425143" y="2179697"/>
              <a:ext cx="2071189" cy="371654"/>
            </a:xfrm>
            <a:prstGeom prst="roundRect">
              <a:avLst>
                <a:gd name="adj" fmla="val 16667"/>
              </a:avLst>
            </a:prstGeom>
            <a:solidFill>
              <a:srgbClr val="0070C0"/>
            </a:solidFill>
            <a:ln w="19050" algn="ctr">
              <a:solidFill>
                <a:srgbClr val="002060"/>
              </a:solidFill>
              <a:round/>
              <a:headEnd/>
              <a:tailEnd/>
            </a:ln>
          </p:spPr>
          <p:txBody>
            <a:bodyPr wrap="none" lIns="0" tIns="72000" rIns="0" bIns="72000" anchor="ctr"/>
            <a:lstStyle/>
            <a:p>
              <a:pPr algn="ctr"/>
              <a:r>
                <a:rPr lang="ja-JP" altLang="en-US" sz="1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財政再建プログラム（案）</a:t>
              </a:r>
              <a:r>
                <a:rPr lang="en-US" altLang="ja-JP" sz="9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H20.6</a:t>
              </a:r>
            </a:p>
            <a:p>
              <a:pPr algn="ctr"/>
              <a:r>
                <a:rPr lang="ja-JP" altLang="en-US" sz="9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44</a:t>
              </a:r>
              <a:r>
                <a:rPr lang="ja-JP" altLang="en-US" sz="9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法人）</a:t>
              </a:r>
              <a:endParaRPr lang="en-US" altLang="ja-JP" sz="1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5" name="正方形/長方形 134"/>
            <p:cNvSpPr/>
            <p:nvPr/>
          </p:nvSpPr>
          <p:spPr bwMode="auto">
            <a:xfrm>
              <a:off x="456578" y="3598528"/>
              <a:ext cx="2012591" cy="401912"/>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・類似の事業を行う法人と統合する法人</a:t>
              </a:r>
              <a:endParaRPr lang="ja-JP" altLang="en-US" sz="7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正方形/長方形 135"/>
            <p:cNvSpPr/>
            <p:nvPr/>
          </p:nvSpPr>
          <p:spPr bwMode="auto">
            <a:xfrm>
              <a:off x="447103" y="4085372"/>
              <a:ext cx="2027265" cy="340395"/>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○民営化</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・事業を民営化する法人</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7" name="正方形/長方形 136"/>
            <p:cNvSpPr/>
            <p:nvPr/>
          </p:nvSpPr>
          <p:spPr bwMode="auto">
            <a:xfrm>
              <a:off x="449680" y="4495810"/>
              <a:ext cx="2024688" cy="674531"/>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○自立化</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・一定の自己収入を有する法人で、府の財</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政的・人的関与を最小限に抑制し、自立</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化を促す法人</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8" name="正方形/長方形 137"/>
            <p:cNvSpPr/>
            <p:nvPr/>
          </p:nvSpPr>
          <p:spPr bwMode="auto">
            <a:xfrm>
              <a:off x="456578" y="5240385"/>
              <a:ext cx="2033060" cy="413344"/>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○存続</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正方形/長方形 83"/>
            <p:cNvSpPr/>
            <p:nvPr/>
          </p:nvSpPr>
          <p:spPr bwMode="auto">
            <a:xfrm>
              <a:off x="322201" y="2078851"/>
              <a:ext cx="2342764" cy="3859118"/>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bwMode="auto">
            <a:xfrm>
              <a:off x="456578" y="2626207"/>
              <a:ext cx="2008317" cy="882176"/>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○廃止</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抜本的見直し</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撤退</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・法人が行う事業を見直した結果、廃止</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又は撤退する法人</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・府の施策を代替している法人で、事業</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精査後、事業を府で実施し、廃止</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法人</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6" name="正方形/長方形 55"/>
          <p:cNvSpPr/>
          <p:nvPr/>
        </p:nvSpPr>
        <p:spPr>
          <a:xfrm>
            <a:off x="8469679" y="6515213"/>
            <a:ext cx="607604"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prstClr val="black"/>
                </a:solidFill>
                <a:latin typeface="Calibri" panose="020F0502020204030204" pitchFamily="34" charset="0"/>
                <a:cs typeface="Calibri" panose="020F0502020204030204" pitchFamily="34" charset="0"/>
              </a:rPr>
              <a:t>44</a:t>
            </a:r>
            <a:endParaRPr lang="ja-JP" altLang="en-US" dirty="0">
              <a:solidFill>
                <a:prstClr val="black"/>
              </a:solidFill>
              <a:latin typeface="Calibri" panose="020F0502020204030204" pitchFamily="34" charset="0"/>
              <a:cs typeface="Calibri" panose="020F0502020204030204" pitchFamily="34" charset="0"/>
            </a:endParaRPr>
          </a:p>
        </p:txBody>
      </p:sp>
      <p:grpSp>
        <p:nvGrpSpPr>
          <p:cNvPr id="38" name="グループ化 37"/>
          <p:cNvGrpSpPr/>
          <p:nvPr/>
        </p:nvGrpSpPr>
        <p:grpSpPr>
          <a:xfrm>
            <a:off x="6091010" y="2044212"/>
            <a:ext cx="2385265" cy="4170122"/>
            <a:chOff x="6485738" y="2560238"/>
            <a:chExt cx="2623792" cy="3914179"/>
          </a:xfrm>
        </p:grpSpPr>
        <p:sp>
          <p:nvSpPr>
            <p:cNvPr id="40" name="角丸四角形 4"/>
            <p:cNvSpPr>
              <a:spLocks noChangeArrowheads="1"/>
            </p:cNvSpPr>
            <p:nvPr/>
          </p:nvSpPr>
          <p:spPr bwMode="auto">
            <a:xfrm>
              <a:off x="6634255" y="2612256"/>
              <a:ext cx="2314050" cy="372907"/>
            </a:xfrm>
            <a:prstGeom prst="roundRect">
              <a:avLst>
                <a:gd name="adj" fmla="val 16667"/>
              </a:avLst>
            </a:prstGeom>
            <a:solidFill>
              <a:srgbClr val="0070C0"/>
            </a:solidFill>
            <a:ln w="19050" algn="ctr">
              <a:solidFill>
                <a:srgbClr val="002060"/>
              </a:solidFill>
              <a:prstDash val="solid"/>
              <a:round/>
              <a:headEnd/>
              <a:tailEnd/>
            </a:ln>
          </p:spPr>
          <p:txBody>
            <a:bodyPr wrap="none" lIns="0" tIns="72000" rIns="0" bIns="72000" anchor="ctr"/>
            <a:lstStyle/>
            <a:p>
              <a:pPr algn="ct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年度行政経営の取組み</a:t>
              </a:r>
              <a:endParaRPr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法人</a:t>
              </a:r>
              <a:r>
                <a:rPr lang="ja-JP" altLang="en-US" sz="1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54"/>
            <p:cNvSpPr/>
            <p:nvPr/>
          </p:nvSpPr>
          <p:spPr bwMode="auto">
            <a:xfrm>
              <a:off x="6614252" y="3164351"/>
              <a:ext cx="2377001" cy="539403"/>
            </a:xfrm>
            <a:prstGeom prst="rect">
              <a:avLst/>
            </a:prstGeom>
            <a:solidFill>
              <a:schemeClr val="accent4">
                <a:lumMod val="20000"/>
                <a:lumOff val="80000"/>
              </a:schemeClr>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○民営化</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66700">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大阪鶴見フラワーセンター</a:t>
              </a:r>
              <a:endParaRPr lang="en-US" altLang="ja-JP"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66700">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大阪外環状鉄道</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57" name="正方形/長方形 56"/>
            <p:cNvSpPr/>
            <p:nvPr/>
          </p:nvSpPr>
          <p:spPr bwMode="auto">
            <a:xfrm>
              <a:off x="6614252" y="3839500"/>
              <a:ext cx="2377001" cy="584041"/>
            </a:xfrm>
            <a:prstGeom prst="rect">
              <a:avLst/>
            </a:prstGeom>
            <a:solidFill>
              <a:schemeClr val="accent2">
                <a:lumMod val="20000"/>
                <a:lumOff val="80000"/>
              </a:schemeClr>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○抜本的見直し</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国際会議場</a:t>
              </a:r>
              <a:endParaRPr lang="en-US" altLang="ja-JP" sz="8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大阪府保健医療財団</a:t>
              </a:r>
              <a:endParaRPr lang="en-US" altLang="ja-JP" sz="8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大阪府道路公社 </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堺泉北埠頭</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58" name="正方形/長方形 57"/>
            <p:cNvSpPr/>
            <p:nvPr/>
          </p:nvSpPr>
          <p:spPr bwMode="auto">
            <a:xfrm>
              <a:off x="6614252" y="4578604"/>
              <a:ext cx="2377001" cy="1638350"/>
            </a:xfrm>
            <a:prstGeom prst="rect">
              <a:avLst/>
            </a:prstGeom>
            <a:solidFill>
              <a:schemeClr val="bg1">
                <a:lumMod val="95000"/>
              </a:schemeClr>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存続</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800"/>
                </a:lnSpc>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大阪国際平和センター</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zh-TW"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zh-TW"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大阪府国際交流財団</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千里ライフサイエンス振興財団</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大阪産業局</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大阪信用保証協会</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西成労働福祉センター</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大阪府みどり公社</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大阪府漁業振興基金</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大阪府都市整備推進センター</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大阪モノレール</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大阪府土地開発公社</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大阪府住宅供給公社</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大阪府文化財センター </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大阪府育英会</a:t>
              </a:r>
            </a:p>
          </p:txBody>
        </p:sp>
        <p:sp>
          <p:nvSpPr>
            <p:cNvPr id="59" name="正方形/長方形 58"/>
            <p:cNvSpPr/>
            <p:nvPr/>
          </p:nvSpPr>
          <p:spPr bwMode="auto">
            <a:xfrm>
              <a:off x="6485738" y="2560238"/>
              <a:ext cx="2623792" cy="3914179"/>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 name="グループ化 5"/>
          <p:cNvGrpSpPr/>
          <p:nvPr/>
        </p:nvGrpSpPr>
        <p:grpSpPr>
          <a:xfrm>
            <a:off x="3092512" y="2102995"/>
            <a:ext cx="2356899" cy="4251330"/>
            <a:chOff x="3101955" y="1823912"/>
            <a:chExt cx="2356899" cy="4251330"/>
          </a:xfrm>
        </p:grpSpPr>
        <p:sp>
          <p:nvSpPr>
            <p:cNvPr id="61" name="正方形/長方形 60"/>
            <p:cNvSpPr/>
            <p:nvPr/>
          </p:nvSpPr>
          <p:spPr bwMode="auto">
            <a:xfrm>
              <a:off x="3189315" y="2778666"/>
              <a:ext cx="2269539" cy="547200"/>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93663">
                <a:defRPr/>
              </a:pP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indent="133985">
                <a:defRPr/>
              </a:pP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大阪国際ビジネス振興協会 </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33985">
                <a:defRPr/>
              </a:pP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大阪がん予防検診センター</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33985">
                <a:defRPr/>
              </a:pP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大阪府タウン管理財団</a:t>
              </a:r>
              <a:endPar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正方形/長方形 61"/>
            <p:cNvSpPr/>
            <p:nvPr/>
          </p:nvSpPr>
          <p:spPr bwMode="auto">
            <a:xfrm>
              <a:off x="3185196" y="3363239"/>
              <a:ext cx="2273658" cy="455846"/>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93663">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○民営化</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indent="133985">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大阪府都市開発（株） </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133985">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大阪府食品流通センター</a:t>
              </a:r>
            </a:p>
          </p:txBody>
        </p:sp>
        <p:sp>
          <p:nvSpPr>
            <p:cNvPr id="63" name="正方形/長方形 62"/>
            <p:cNvSpPr/>
            <p:nvPr/>
          </p:nvSpPr>
          <p:spPr bwMode="auto">
            <a:xfrm>
              <a:off x="3185196" y="3865090"/>
              <a:ext cx="2273658" cy="1860754"/>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○自立化</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大阪府マリーナ協会</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zh-TW"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zh-TW"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大阪府公園協会</a:t>
              </a:r>
              <a:endParaRPr lang="en-US" altLang="zh-TW"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福</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大阪府総合福祉協会</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大阪繊維リソースセンター</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zh-TW"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zh-TW"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大阪労働協会</a:t>
              </a:r>
              <a:endParaRPr lang="en-US" altLang="zh-TW"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大阪府職業能力開発協会</a:t>
              </a:r>
              <a:endParaRPr lang="en-US" altLang="zh-TW"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アジア・太平洋人権情報センター</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世紀協会</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大阪府男女共同参画推進財団</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大阪府スポーツ・教育振興財団</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大阪国際児童文学館</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大阪体育協会</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大阪府青少年活動財団</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大阪府文化振興財団</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大阪府地域福祉推進財団</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福</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大阪府障害者福祉事業団</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正方形/長方形 65"/>
            <p:cNvSpPr/>
            <p:nvPr/>
          </p:nvSpPr>
          <p:spPr bwMode="auto">
            <a:xfrm>
              <a:off x="3190948" y="2183952"/>
              <a:ext cx="2267906" cy="548709"/>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93663">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○廃止</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indent="133985">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zh-TW"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大阪生涯職業教育振興協会</a:t>
              </a:r>
              <a:endParaRPr lang="en-US" altLang="zh-TW"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133985">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大阪府水道サービス公社</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133985">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zh-TW"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a:t>
              </a:r>
              <a:r>
                <a:rPr lang="en-US" altLang="zh-TW"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大阪府産業基盤整備協会</a:t>
              </a:r>
              <a:endPar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正方形/長方形 69"/>
            <p:cNvSpPr/>
            <p:nvPr/>
          </p:nvSpPr>
          <p:spPr>
            <a:xfrm>
              <a:off x="3101955" y="5736688"/>
              <a:ext cx="2298872" cy="338554"/>
            </a:xfrm>
            <a:prstGeom prst="rect">
              <a:avLst/>
            </a:prstGeom>
          </p:spPr>
          <p:txBody>
            <a:bodyPr wrap="square">
              <a:spAutoFit/>
            </a:bodyPr>
            <a:lstStyle/>
            <a:p>
              <a:pPr>
                <a:defRPr/>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法人名称については、財政再建プログラム</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案）　　</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策定時のものとする。</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角丸四角形 4"/>
            <p:cNvSpPr>
              <a:spLocks noChangeArrowheads="1"/>
            </p:cNvSpPr>
            <p:nvPr/>
          </p:nvSpPr>
          <p:spPr bwMode="auto">
            <a:xfrm>
              <a:off x="3269914" y="1823912"/>
              <a:ext cx="2103681" cy="295247"/>
            </a:xfrm>
            <a:prstGeom prst="roundRect">
              <a:avLst>
                <a:gd name="adj" fmla="val 16667"/>
              </a:avLst>
            </a:prstGeom>
            <a:solidFill>
              <a:srgbClr val="0070C0"/>
            </a:solidFill>
            <a:ln w="19050" algn="ctr">
              <a:solidFill>
                <a:srgbClr val="002060"/>
              </a:solidFill>
              <a:prstDash val="solid"/>
              <a:round/>
              <a:headEnd/>
              <a:tailEnd/>
            </a:ln>
          </p:spPr>
          <p:txBody>
            <a:bodyPr wrap="none" lIns="0" tIns="72000" rIns="0" bIns="72000" anchor="ctr"/>
            <a:lstStyle/>
            <a:p>
              <a:pPr algn="ctr"/>
              <a:r>
                <a:rPr lang="ja-JP" altLang="en-US" sz="1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廃止・統合等（</a:t>
              </a:r>
              <a:r>
                <a:rPr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法人）</a:t>
              </a:r>
              <a:endParaRPr lang="en-US" altLang="ja-JP" sz="9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3" name="正方形/長方形 32"/>
          <p:cNvSpPr/>
          <p:nvPr/>
        </p:nvSpPr>
        <p:spPr bwMode="auto">
          <a:xfrm>
            <a:off x="386523" y="6061736"/>
            <a:ext cx="2033060" cy="2144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引き続き調整を行う法人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8153535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右矢印 34"/>
          <p:cNvSpPr/>
          <p:nvPr/>
        </p:nvSpPr>
        <p:spPr bwMode="auto">
          <a:xfrm>
            <a:off x="2981227" y="3605196"/>
            <a:ext cx="3435978" cy="1522789"/>
          </a:xfrm>
          <a:prstGeom prst="rightArrow">
            <a:avLst>
              <a:gd name="adj1" fmla="val 50000"/>
              <a:gd name="adj2" fmla="val 17023"/>
            </a:avLst>
          </a:prstGeom>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597" name="テキスト ボックス 7"/>
          <p:cNvSpPr txBox="1">
            <a:spLocks noChangeArrowheads="1"/>
          </p:cNvSpPr>
          <p:nvPr/>
        </p:nvSpPr>
        <p:spPr bwMode="auto">
          <a:xfrm>
            <a:off x="179420" y="6264315"/>
            <a:ext cx="581182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solidFill>
                  <a:prstClr val="black"/>
                </a:solidFill>
                <a:latin typeface="ＭＳ Ｐゴシック"/>
                <a:ea typeface="ＭＳ Ｐゴシック"/>
                <a:cs typeface="Meiryo UI" panose="020B0604030504040204" pitchFamily="50" charset="-128"/>
              </a:rPr>
              <a:t>平成</a:t>
            </a:r>
            <a:r>
              <a:rPr lang="en-US" altLang="ja-JP" sz="800" dirty="0">
                <a:solidFill>
                  <a:prstClr val="black"/>
                </a:solidFill>
                <a:latin typeface="ＭＳ Ｐゴシック"/>
                <a:ea typeface="ＭＳ Ｐゴシック"/>
                <a:cs typeface="Meiryo UI" pitchFamily="50" charset="-128"/>
              </a:rPr>
              <a:t>22</a:t>
            </a:r>
            <a:r>
              <a:rPr lang="ja-JP" altLang="en-US" sz="800" dirty="0">
                <a:solidFill>
                  <a:prstClr val="black"/>
                </a:solidFill>
                <a:latin typeface="ＭＳ Ｐゴシック"/>
                <a:ea typeface="ＭＳ Ｐゴシック"/>
                <a:cs typeface="Meiryo UI" pitchFamily="50" charset="-128"/>
              </a:rPr>
              <a:t>年度から、指定出資法人による孫法人への委託など孫法人の状況について点検を実施し、府</a:t>
            </a:r>
            <a:r>
              <a:rPr lang="en-US" altLang="ja-JP" sz="800" dirty="0">
                <a:solidFill>
                  <a:prstClr val="black"/>
                </a:solidFill>
                <a:latin typeface="ＭＳ Ｐゴシック"/>
                <a:ea typeface="ＭＳ Ｐゴシック"/>
                <a:cs typeface="Meiryo UI" pitchFamily="50" charset="-128"/>
              </a:rPr>
              <a:t>HP</a:t>
            </a:r>
            <a:r>
              <a:rPr lang="ja-JP" altLang="en-US" sz="800" dirty="0">
                <a:solidFill>
                  <a:prstClr val="black"/>
                </a:solidFill>
                <a:latin typeface="ＭＳ Ｐゴシック"/>
                <a:ea typeface="ＭＳ Ｐゴシック"/>
                <a:cs typeface="Meiryo UI" panose="020B0604030504040204" pitchFamily="50" charset="-128"/>
              </a:rPr>
              <a:t>に公表</a:t>
            </a:r>
            <a:endParaRPr lang="en-US" altLang="ja-JP" sz="800" dirty="0">
              <a:solidFill>
                <a:prstClr val="black"/>
              </a:solidFill>
              <a:latin typeface="ＭＳ Ｐゴシック"/>
              <a:ea typeface="ＭＳ Ｐゴシック"/>
              <a:cs typeface="Meiryo UI" panose="020B0604030504040204" pitchFamily="50" charset="-128"/>
            </a:endParaRPr>
          </a:p>
        </p:txBody>
      </p:sp>
      <p:sp>
        <p:nvSpPr>
          <p:cNvPr id="22599" name="角丸四角形 4"/>
          <p:cNvSpPr>
            <a:spLocks noChangeArrowheads="1"/>
          </p:cNvSpPr>
          <p:nvPr/>
        </p:nvSpPr>
        <p:spPr bwMode="auto">
          <a:xfrm>
            <a:off x="297099" y="1763815"/>
            <a:ext cx="2964058" cy="432000"/>
          </a:xfrm>
          <a:prstGeom prst="roundRect">
            <a:avLst>
              <a:gd name="adj" fmla="val 16667"/>
            </a:avLst>
          </a:prstGeom>
          <a:solidFill>
            <a:srgbClr val="0070C0"/>
          </a:solidFill>
          <a:ln w="19050" algn="ctr">
            <a:solidFill>
              <a:srgbClr val="002060"/>
            </a:solidFill>
            <a:round/>
            <a:headEnd/>
            <a:tailEnd/>
          </a:ln>
        </p:spPr>
        <p:txBody>
          <a:bodyPr wrap="none" lIns="0" tIns="36000" rIns="0" bIns="36000" anchor="ctr"/>
          <a:lstStyle/>
          <a:p>
            <a:pPr algn="ctr"/>
            <a:r>
              <a:rPr lang="ja-JP" altLang="en-US" sz="1100" b="1" dirty="0">
                <a:solidFill>
                  <a:prstClr val="white"/>
                </a:solidFill>
                <a:latin typeface="Meiryo UI" panose="020B0604030504040204" pitchFamily="50" charset="-128"/>
                <a:ea typeface="Meiryo UI" panose="020B0604030504040204" pitchFamily="50" charset="-128"/>
                <a:cs typeface="Meiryo UI" pitchFamily="50" charset="-128"/>
              </a:rPr>
              <a:t>大阪府財政構造改革プラン（案）</a:t>
            </a:r>
            <a:r>
              <a:rPr lang="en-US" altLang="ja-JP" sz="1100" b="1" dirty="0">
                <a:solidFill>
                  <a:prstClr val="white"/>
                </a:solidFill>
                <a:latin typeface="Meiryo UI" panose="020B0604030504040204" pitchFamily="50" charset="-128"/>
                <a:ea typeface="Meiryo UI" panose="020B0604030504040204" pitchFamily="50" charset="-128"/>
                <a:cs typeface="Meiryo UI" pitchFamily="50" charset="-128"/>
              </a:rPr>
              <a:t>H22.10</a:t>
            </a:r>
            <a:r>
              <a:rPr lang="ja-JP" altLang="en-US" sz="1100" b="1" dirty="0">
                <a:solidFill>
                  <a:prstClr val="white"/>
                </a:solidFill>
                <a:latin typeface="Meiryo UI" panose="020B0604030504040204" pitchFamily="50" charset="-128"/>
                <a:ea typeface="Meiryo UI" panose="020B0604030504040204" pitchFamily="50" charset="-128"/>
                <a:cs typeface="Meiryo UI" pitchFamily="50" charset="-128"/>
              </a:rPr>
              <a:t> </a:t>
            </a:r>
            <a:endParaRPr lang="en-US" altLang="ja-JP" sz="1100" b="1" dirty="0">
              <a:solidFill>
                <a:prstClr val="white"/>
              </a:solidFill>
              <a:latin typeface="Meiryo UI" panose="020B0604030504040204" pitchFamily="50" charset="-128"/>
              <a:ea typeface="Meiryo UI" panose="020B0604030504040204" pitchFamily="50" charset="-128"/>
              <a:cs typeface="Meiryo UI" pitchFamily="50" charset="-128"/>
            </a:endParaRPr>
          </a:p>
          <a:p>
            <a:pPr algn="ctr"/>
            <a:r>
              <a:rPr lang="ja-JP" altLang="en-US" sz="1100" b="1" dirty="0">
                <a:solidFill>
                  <a:prstClr val="white"/>
                </a:solidFill>
                <a:latin typeface="Meiryo UI" panose="020B0604030504040204" pitchFamily="50" charset="-128"/>
                <a:ea typeface="Meiryo UI" panose="020B0604030504040204" pitchFamily="50" charset="-128"/>
                <a:cs typeface="Meiryo UI" pitchFamily="50" charset="-128"/>
              </a:rPr>
              <a:t>（</a:t>
            </a:r>
            <a:r>
              <a:rPr lang="en-US" altLang="ja-JP" sz="1100" b="1" dirty="0">
                <a:solidFill>
                  <a:prstClr val="white"/>
                </a:solidFill>
                <a:latin typeface="Meiryo UI" panose="020B0604030504040204" pitchFamily="50" charset="-128"/>
                <a:ea typeface="Meiryo UI" panose="020B0604030504040204" pitchFamily="50" charset="-128"/>
                <a:cs typeface="Meiryo UI" pitchFamily="50" charset="-128"/>
              </a:rPr>
              <a:t>9</a:t>
            </a:r>
            <a:r>
              <a:rPr lang="ja-JP" altLang="en-US" sz="1100" b="1" dirty="0">
                <a:solidFill>
                  <a:prstClr val="white"/>
                </a:solidFill>
                <a:latin typeface="Meiryo UI" panose="020B0604030504040204" pitchFamily="50" charset="-128"/>
                <a:ea typeface="Meiryo UI" panose="020B0604030504040204" pitchFamily="50" charset="-128"/>
                <a:cs typeface="Meiryo UI" pitchFamily="50" charset="-128"/>
              </a:rPr>
              <a:t>法人）</a:t>
            </a:r>
            <a:endParaRPr lang="en-US" altLang="ja-JP" sz="1100" b="1" dirty="0">
              <a:solidFill>
                <a:prstClr val="white"/>
              </a:solidFill>
              <a:latin typeface="Meiryo UI" panose="020B0604030504040204" pitchFamily="50" charset="-128"/>
              <a:ea typeface="Meiryo UI" panose="020B0604030504040204" pitchFamily="50" charset="-128"/>
              <a:cs typeface="Meiryo UI" pitchFamily="50" charset="-128"/>
            </a:endParaRPr>
          </a:p>
        </p:txBody>
      </p:sp>
      <p:sp>
        <p:nvSpPr>
          <p:cNvPr id="23" name="角丸四角形 4"/>
          <p:cNvSpPr>
            <a:spLocks noChangeArrowheads="1"/>
          </p:cNvSpPr>
          <p:nvPr/>
        </p:nvSpPr>
        <p:spPr bwMode="auto">
          <a:xfrm>
            <a:off x="3491880" y="1763815"/>
            <a:ext cx="2549689" cy="432000"/>
          </a:xfrm>
          <a:prstGeom prst="roundRect">
            <a:avLst>
              <a:gd name="adj" fmla="val 16667"/>
            </a:avLst>
          </a:prstGeom>
          <a:solidFill>
            <a:srgbClr val="0070C0"/>
          </a:solidFill>
          <a:ln w="19050" algn="ctr">
            <a:solidFill>
              <a:srgbClr val="002060"/>
            </a:solidFill>
            <a:round/>
            <a:headEnd/>
            <a:tailEnd/>
          </a:ln>
        </p:spPr>
        <p:txBody>
          <a:bodyPr wrap="none" lIns="0" tIns="36000" rIns="0" bIns="36000" anchor="ctr"/>
          <a:lstStyle/>
          <a:p>
            <a:pPr algn="ctr"/>
            <a:r>
              <a:rPr lang="ja-JP" altLang="en-US" sz="1100" b="1" dirty="0">
                <a:solidFill>
                  <a:prstClr val="white"/>
                </a:solidFill>
                <a:latin typeface="ＭＳ Ｐゴシック" charset="-128"/>
                <a:ea typeface="Meiryo UI" pitchFamily="50" charset="-128"/>
                <a:cs typeface="Meiryo UI" pitchFamily="50" charset="-128"/>
              </a:rPr>
              <a:t>民営化・解散（</a:t>
            </a:r>
            <a:r>
              <a:rPr lang="en-US" altLang="ja-JP" sz="11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100" b="1" dirty="0">
                <a:solidFill>
                  <a:prstClr val="white"/>
                </a:solidFill>
                <a:latin typeface="ＭＳ Ｐゴシック" charset="-128"/>
                <a:ea typeface="Meiryo UI" pitchFamily="50" charset="-128"/>
                <a:cs typeface="Meiryo UI" pitchFamily="50" charset="-128"/>
              </a:rPr>
              <a:t>法人）</a:t>
            </a:r>
            <a:endParaRPr lang="en-US" altLang="ja-JP" sz="1100" b="1" dirty="0">
              <a:solidFill>
                <a:prstClr val="white"/>
              </a:solidFill>
              <a:latin typeface="ＭＳ Ｐゴシック" charset="-128"/>
              <a:ea typeface="Meiryo UI" pitchFamily="50" charset="-128"/>
              <a:cs typeface="Meiryo UI" pitchFamily="50" charset="-128"/>
            </a:endParaRPr>
          </a:p>
        </p:txBody>
      </p:sp>
      <p:sp>
        <p:nvSpPr>
          <p:cNvPr id="22" name="角丸四角形 4"/>
          <p:cNvSpPr>
            <a:spLocks noChangeArrowheads="1"/>
          </p:cNvSpPr>
          <p:nvPr/>
        </p:nvSpPr>
        <p:spPr bwMode="auto">
          <a:xfrm>
            <a:off x="6462210" y="1763815"/>
            <a:ext cx="2232000" cy="432000"/>
          </a:xfrm>
          <a:prstGeom prst="roundRect">
            <a:avLst>
              <a:gd name="adj" fmla="val 16667"/>
            </a:avLst>
          </a:prstGeom>
          <a:solidFill>
            <a:srgbClr val="0070C0"/>
          </a:solidFill>
          <a:ln w="19050" algn="ctr">
            <a:solidFill>
              <a:srgbClr val="002060"/>
            </a:solidFill>
            <a:round/>
            <a:headEnd/>
            <a:tailEnd/>
          </a:ln>
        </p:spPr>
        <p:txBody>
          <a:bodyPr wrap="none" lIns="0" tIns="36000" rIns="0" bIns="36000" anchor="ctr"/>
          <a:lstStyle/>
          <a:p>
            <a:pPr algn="ctr"/>
            <a:r>
              <a:rPr lang="ja-JP" altLang="en-US" sz="1100" b="1" dirty="0">
                <a:solidFill>
                  <a:prstClr val="white"/>
                </a:solidFill>
                <a:latin typeface="Meiryo UI" panose="020B0604030504040204" pitchFamily="50" charset="-128"/>
                <a:ea typeface="Meiryo UI" panose="020B0604030504040204" pitchFamily="50" charset="-128"/>
                <a:cs typeface="Meiryo UI" pitchFamily="50" charset="-128"/>
              </a:rPr>
              <a:t>令和</a:t>
            </a:r>
            <a:r>
              <a:rPr lang="en-US" altLang="ja-JP" sz="1100" b="1" dirty="0">
                <a:solidFill>
                  <a:prstClr val="white"/>
                </a:solidFill>
                <a:latin typeface="Meiryo UI" panose="020B0604030504040204" pitchFamily="50" charset="-128"/>
                <a:ea typeface="Meiryo UI" panose="020B0604030504040204" pitchFamily="50" charset="-128"/>
                <a:cs typeface="Meiryo UI" pitchFamily="50" charset="-128"/>
              </a:rPr>
              <a:t>4</a:t>
            </a:r>
            <a:r>
              <a:rPr lang="ja-JP" altLang="en-US" sz="1100" b="1" dirty="0">
                <a:solidFill>
                  <a:prstClr val="white"/>
                </a:solidFill>
                <a:latin typeface="Meiryo UI" panose="020B0604030504040204" pitchFamily="50" charset="-128"/>
                <a:ea typeface="Meiryo UI" panose="020B0604030504040204" pitchFamily="50" charset="-128"/>
                <a:cs typeface="Meiryo UI" pitchFamily="50" charset="-128"/>
              </a:rPr>
              <a:t>年</a:t>
            </a:r>
            <a:r>
              <a:rPr lang="ja-JP" altLang="en-US" sz="1100" b="1" dirty="0">
                <a:solidFill>
                  <a:prstClr val="white"/>
                </a:solidFill>
                <a:latin typeface="ＭＳ Ｐゴシック" charset="-128"/>
                <a:ea typeface="Meiryo UI" pitchFamily="50" charset="-128"/>
                <a:cs typeface="Meiryo UI" pitchFamily="50" charset="-128"/>
              </a:rPr>
              <a:t>度行政経営の取組み</a:t>
            </a:r>
            <a:endParaRPr lang="en-US" altLang="ja-JP" sz="1100" b="1" dirty="0">
              <a:solidFill>
                <a:prstClr val="white"/>
              </a:solidFill>
              <a:latin typeface="ＭＳ Ｐゴシック" charset="-128"/>
              <a:ea typeface="Meiryo UI" pitchFamily="50" charset="-128"/>
              <a:cs typeface="Meiryo UI" pitchFamily="50" charset="-128"/>
            </a:endParaRPr>
          </a:p>
          <a:p>
            <a:pPr algn="ctr"/>
            <a:r>
              <a:rPr lang="ja-JP" altLang="en-US" sz="1100" b="1" dirty="0">
                <a:solidFill>
                  <a:prstClr val="white"/>
                </a:solidFill>
                <a:latin typeface="ＭＳ Ｐゴシック" charset="-128"/>
                <a:ea typeface="Meiryo UI" pitchFamily="50" charset="-128"/>
                <a:cs typeface="Meiryo UI" pitchFamily="50" charset="-128"/>
              </a:rPr>
              <a:t>（</a:t>
            </a:r>
            <a:r>
              <a:rPr lang="en-US" altLang="ja-JP" sz="11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100" b="1" dirty="0">
                <a:solidFill>
                  <a:prstClr val="white"/>
                </a:solidFill>
                <a:latin typeface="ＭＳ Ｐゴシック" charset="-128"/>
                <a:ea typeface="Meiryo UI" pitchFamily="50" charset="-128"/>
                <a:cs typeface="Meiryo UI" pitchFamily="50" charset="-128"/>
              </a:rPr>
              <a:t>法人）</a:t>
            </a:r>
            <a:endParaRPr lang="en-US" altLang="ja-JP" sz="1100" b="1" dirty="0">
              <a:solidFill>
                <a:prstClr val="white"/>
              </a:solidFill>
              <a:latin typeface="ＭＳ Ｐゴシック" charset="-128"/>
              <a:ea typeface="Meiryo UI" pitchFamily="50" charset="-128"/>
              <a:cs typeface="Meiryo UI" pitchFamily="50" charset="-128"/>
            </a:endParaRPr>
          </a:p>
        </p:txBody>
      </p:sp>
      <p:graphicFrame>
        <p:nvGraphicFramePr>
          <p:cNvPr id="3" name="表 2"/>
          <p:cNvGraphicFramePr>
            <a:graphicFrameLocks noGrp="1"/>
          </p:cNvGraphicFramePr>
          <p:nvPr/>
        </p:nvGraphicFramePr>
        <p:xfrm>
          <a:off x="6462210" y="2303875"/>
          <a:ext cx="2232000" cy="2002267"/>
        </p:xfrm>
        <a:graphic>
          <a:graphicData uri="http://schemas.openxmlformats.org/drawingml/2006/table">
            <a:tbl>
              <a:tblPr/>
              <a:tblGrid>
                <a:gridCol w="2232000">
                  <a:extLst>
                    <a:ext uri="{9D8B030D-6E8A-4147-A177-3AD203B41FA5}">
                      <a16:colId xmlns:a16="http://schemas.microsoft.com/office/drawing/2014/main" val="20000"/>
                    </a:ext>
                  </a:extLst>
                </a:gridCol>
              </a:tblGrid>
              <a:tr h="435454">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en-US" altLang="ja-JP" sz="1050" b="1" i="0" u="none" strike="noStrike" cap="none" normalizeH="0" baseline="0" dirty="0">
                          <a:ln>
                            <a:noFill/>
                          </a:ln>
                          <a:solidFill>
                            <a:schemeClr val="tx1"/>
                          </a:solidFill>
                          <a:effectLst/>
                          <a:latin typeface="ＭＳ Ｐゴシック" charset="-128"/>
                          <a:ea typeface="Meiryo UI" pitchFamily="50" charset="-128"/>
                          <a:cs typeface="Meiryo UI" pitchFamily="50" charset="-128"/>
                        </a:rPr>
                        <a:t>【</a:t>
                      </a:r>
                      <a:r>
                        <a:rPr kumimoji="1" lang="ja-JP" altLang="en-US" sz="1050" b="1" i="0" u="none" strike="noStrike" cap="none" normalizeH="0" baseline="0" dirty="0">
                          <a:ln>
                            <a:noFill/>
                          </a:ln>
                          <a:solidFill>
                            <a:schemeClr val="tx1"/>
                          </a:solidFill>
                          <a:effectLst/>
                          <a:latin typeface="ＭＳ Ｐゴシック" charset="-128"/>
                          <a:ea typeface="Meiryo UI" pitchFamily="50" charset="-128"/>
                          <a:cs typeface="Meiryo UI" pitchFamily="50" charset="-128"/>
                        </a:rPr>
                        <a:t>引き続き点検を実施する</a:t>
                      </a:r>
                      <a:endParaRPr kumimoji="1" lang="en-US" altLang="ja-JP" sz="1050" b="1" i="0" u="none" strike="noStrike" cap="none" normalizeH="0" baseline="0" dirty="0">
                        <a:ln>
                          <a:noFill/>
                        </a:ln>
                        <a:solidFill>
                          <a:schemeClr val="tx1"/>
                        </a:solidFill>
                        <a:effectLst/>
                        <a:latin typeface="ＭＳ Ｐゴシック" charset="-128"/>
                        <a:ea typeface="Meiryo UI" pitchFamily="50" charset="-128"/>
                        <a:cs typeface="Meiryo UI" pitchFamily="50" charset="-128"/>
                      </a:endParaRPr>
                    </a:p>
                    <a:p>
                      <a:pPr marL="0" marR="0" lvl="0" indent="0" algn="r"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1050" b="1" i="0" u="none" strike="noStrike" cap="none" normalizeH="0" baseline="0" dirty="0">
                          <a:ln>
                            <a:noFill/>
                          </a:ln>
                          <a:solidFill>
                            <a:schemeClr val="tx1"/>
                          </a:solidFill>
                          <a:effectLst/>
                          <a:latin typeface="ＭＳ Ｐゴシック" charset="-128"/>
                          <a:ea typeface="Meiryo UI" pitchFamily="50" charset="-128"/>
                          <a:cs typeface="Meiryo UI" pitchFamily="50" charset="-128"/>
                        </a:rPr>
                        <a:t>　　　　　　　孫法人</a:t>
                      </a:r>
                      <a:r>
                        <a:rPr kumimoji="1" lang="en-US" altLang="ja-JP" sz="105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50" b="1" i="0" u="none" strike="noStrike" cap="none" normalizeH="0" baseline="0" dirty="0">
                          <a:ln>
                            <a:noFill/>
                          </a:ln>
                          <a:solidFill>
                            <a:schemeClr val="tx1"/>
                          </a:solidFill>
                          <a:effectLst/>
                          <a:latin typeface="ＭＳ Ｐゴシック" charset="-128"/>
                          <a:ea typeface="Meiryo UI" pitchFamily="50" charset="-128"/>
                          <a:cs typeface="Meiryo UI" pitchFamily="50" charset="-128"/>
                        </a:rPr>
                        <a:t>法人</a:t>
                      </a:r>
                      <a:r>
                        <a:rPr kumimoji="1" lang="en-US" altLang="ja-JP" sz="1050" b="1" i="0" u="none" strike="noStrike" cap="none" normalizeH="0" baseline="0" dirty="0">
                          <a:ln>
                            <a:noFill/>
                          </a:ln>
                          <a:solidFill>
                            <a:schemeClr val="tx1"/>
                          </a:solidFill>
                          <a:effectLst/>
                          <a:latin typeface="ＭＳ Ｐゴシック" charset="-128"/>
                          <a:ea typeface="Meiryo UI" pitchFamily="50" charset="-128"/>
                          <a:cs typeface="Meiryo UI" pitchFamily="50" charset="-128"/>
                        </a:rPr>
                        <a:t>】</a:t>
                      </a:r>
                      <a:endParaRPr kumimoji="1" lang="ja-JP" altLang="en-US" sz="1050" b="1" i="0" u="none" strike="noStrike" cap="none" normalizeH="0" baseline="0" dirty="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493441">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charset="-128"/>
                          <a:ea typeface="Meiryo UI" pitchFamily="50" charset="-128"/>
                          <a:cs typeface="Meiryo UI" pitchFamily="50" charset="-128"/>
                        </a:rPr>
                        <a:t>保証協会コンピュータサービス</a:t>
                      </a:r>
                      <a:r>
                        <a:rPr kumimoji="1" lang="ja-JP" altLang="en-US" sz="10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36686">
                <a:tc>
                  <a:txBody>
                    <a:bodyPr/>
                    <a:lstStyle/>
                    <a:p>
                      <a:pPr marL="0" marR="0" lvl="0" indent="0" algn="l" defTabSz="914400" rtl="0" eaLnBrk="1" fontAlgn="base" latinLnBrk="0" hangingPunct="1">
                        <a:lnSpc>
                          <a:spcPct val="100000"/>
                        </a:lnSpc>
                        <a:spcBef>
                          <a:spcPct val="0"/>
                        </a:spcBef>
                        <a:spcAft>
                          <a:spcPct val="0"/>
                        </a:spcAft>
                        <a:buClr>
                          <a:srgbClr val="EEECE1"/>
                        </a:buClr>
                        <a:buSzPct val="75000"/>
                        <a:buFont typeface="Wingdings" pitchFamily="2" charset="2"/>
                        <a:buNone/>
                        <a:tabLst/>
                        <a:defRPr/>
                      </a:pPr>
                      <a:r>
                        <a:rPr kumimoji="1" lang="ja-JP" altLang="en-US" sz="10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大阪モノレールサービス㈱</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36686">
                <a:tc>
                  <a:txBody>
                    <a:bodyPr/>
                    <a:lstStyle/>
                    <a:p>
                      <a:pPr marL="0" marR="0" lvl="0" indent="0" algn="l" defTabSz="914400" rtl="0" eaLnBrk="1" fontAlgn="base" latinLnBrk="0" hangingPunct="1">
                        <a:lnSpc>
                          <a:spcPct val="100000"/>
                        </a:lnSpc>
                        <a:spcBef>
                          <a:spcPct val="0"/>
                        </a:spcBef>
                        <a:spcAft>
                          <a:spcPct val="0"/>
                        </a:spcAft>
                        <a:buClr>
                          <a:srgbClr val="EEECE1"/>
                        </a:buClr>
                        <a:buSzPct val="75000"/>
                        <a:buFont typeface="Wingdings" pitchFamily="2" charset="2"/>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charset="-128"/>
                          <a:ea typeface="Meiryo UI" pitchFamily="50" charset="-128"/>
                          <a:cs typeface="Meiryo UI" pitchFamily="50" charset="-128"/>
                        </a:rPr>
                        <a:t>千里北センター㈱</a:t>
                      </a:r>
                      <a:endParaRPr kumimoji="1" lang="en-US" altLang="ja-JP" sz="1000" b="0" i="0" u="none" strike="noStrike" kern="1200" cap="none" spc="0" normalizeH="0" baseline="0" noProof="0" dirty="0">
                        <a:ln>
                          <a:noFill/>
                        </a:ln>
                        <a:solidFill>
                          <a:prstClr val="black"/>
                        </a:solidFill>
                        <a:effectLst/>
                        <a:uLnTx/>
                        <a:uFillTx/>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25" name="正方形/長方形 24"/>
          <p:cNvSpPr/>
          <p:nvPr/>
        </p:nvSpPr>
        <p:spPr>
          <a:xfrm>
            <a:off x="26495" y="44333"/>
            <a:ext cx="8136904" cy="369332"/>
          </a:xfrm>
          <a:prstGeom prst="rect">
            <a:avLst/>
          </a:prstGeom>
        </p:spPr>
        <p:txBody>
          <a:bodyPr wrap="square">
            <a:spAutoFit/>
          </a:bodyPr>
          <a:lstStyle/>
          <a:p>
            <a:pPr marL="252000" indent="-45720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（３）出資法人等の改革</a:t>
            </a:r>
            <a:endPar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9" name="直線コネクタ 28"/>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8" name="正方形/長方形 27"/>
          <p:cNvSpPr/>
          <p:nvPr/>
        </p:nvSpPr>
        <p:spPr>
          <a:xfrm>
            <a:off x="8481872" y="6512067"/>
            <a:ext cx="589156"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schemeClr val="tx1"/>
                </a:solidFill>
              </a:rPr>
              <a:t>45</a:t>
            </a:r>
            <a:endParaRPr lang="ja-JP" altLang="en-US" dirty="0">
              <a:solidFill>
                <a:schemeClr val="tx1"/>
              </a:solidFill>
            </a:endParaRPr>
          </a:p>
        </p:txBody>
      </p:sp>
      <p:sp>
        <p:nvSpPr>
          <p:cNvPr id="15" name="正方形/長方形 14"/>
          <p:cNvSpPr/>
          <p:nvPr/>
        </p:nvSpPr>
        <p:spPr>
          <a:xfrm>
            <a:off x="129991" y="636486"/>
            <a:ext cx="8730970" cy="861774"/>
          </a:xfrm>
          <a:prstGeom prst="rect">
            <a:avLst/>
          </a:prstGeom>
        </p:spPr>
        <p:txBody>
          <a:bodyPr wrap="square">
            <a:spAutoFit/>
          </a:bodyPr>
          <a:lstStyle/>
          <a:p>
            <a:pPr>
              <a:defRPr/>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指定出資法人が出資等をする法人（いわゆる孫法人）</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「大阪府財政構造改革プラン（案）」以降、孫法人について、出資元法人の関与の状況等を確認・点検</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しており、平成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日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に設立された保証協会コンピュータサービス（株）</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出資元：大阪信用保証協会</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を含め、引き続き点検を実施する法人は</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法人です。</a:t>
            </a:r>
            <a:endParaRPr lang="en-US" altLang="ja-JP" sz="1200" strike="sngStrike"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今後も孫法人については、その必要性などについて定期的に点検を行います。</a:t>
            </a:r>
          </a:p>
        </p:txBody>
      </p:sp>
      <p:graphicFrame>
        <p:nvGraphicFramePr>
          <p:cNvPr id="2" name="表 1"/>
          <p:cNvGraphicFramePr>
            <a:graphicFrameLocks noGrp="1"/>
          </p:cNvGraphicFramePr>
          <p:nvPr/>
        </p:nvGraphicFramePr>
        <p:xfrm>
          <a:off x="251518" y="2280335"/>
          <a:ext cx="2974818" cy="3869787"/>
        </p:xfrm>
        <a:graphic>
          <a:graphicData uri="http://schemas.openxmlformats.org/drawingml/2006/table">
            <a:tbl>
              <a:tblPr firstRow="1" bandRow="1">
                <a:tableStyleId>{5940675A-B579-460E-94D1-54222C63F5DA}</a:tableStyleId>
              </a:tblPr>
              <a:tblGrid>
                <a:gridCol w="1487409">
                  <a:extLst>
                    <a:ext uri="{9D8B030D-6E8A-4147-A177-3AD203B41FA5}">
                      <a16:colId xmlns:a16="http://schemas.microsoft.com/office/drawing/2014/main" val="1638183848"/>
                    </a:ext>
                  </a:extLst>
                </a:gridCol>
                <a:gridCol w="1487409">
                  <a:extLst>
                    <a:ext uri="{9D8B030D-6E8A-4147-A177-3AD203B41FA5}">
                      <a16:colId xmlns:a16="http://schemas.microsoft.com/office/drawing/2014/main" val="1845804885"/>
                    </a:ext>
                  </a:extLst>
                </a:gridCol>
              </a:tblGrid>
              <a:tr h="434289">
                <a:tc>
                  <a:txBody>
                    <a:bodyPr/>
                    <a:lstStyle/>
                    <a:p>
                      <a:pPr algn="ctr"/>
                      <a:r>
                        <a:rPr kumimoji="1" lang="zh-TW" altLang="en-US" sz="1100" b="1" dirty="0">
                          <a:latin typeface="Meiryo UI" panose="020B0604030504040204" pitchFamily="50" charset="-128"/>
                          <a:ea typeface="Meiryo UI" panose="020B0604030504040204" pitchFamily="50" charset="-128"/>
                        </a:rPr>
                        <a:t>出資元法人名</a:t>
                      </a:r>
                      <a:endParaRPr kumimoji="1" lang="ja-JP" altLang="en-US" sz="1100" b="1" dirty="0">
                        <a:latin typeface="Meiryo UI" panose="020B0604030504040204" pitchFamily="50" charset="-128"/>
                        <a:ea typeface="Meiryo UI" panose="020B0604030504040204" pitchFamily="50" charset="-128"/>
                      </a:endParaRPr>
                    </a:p>
                  </a:txBody>
                  <a:tcPr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孫法人名</a:t>
                      </a:r>
                      <a:endParaRPr kumimoji="1" lang="en-US" altLang="ja-JP" sz="11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txBody>
                  <a:tcPr anchor="ctr">
                    <a:solidFill>
                      <a:schemeClr val="accent1">
                        <a:lumMod val="20000"/>
                        <a:lumOff val="80000"/>
                      </a:schemeClr>
                    </a:solidFill>
                  </a:tcPr>
                </a:tc>
                <a:extLst>
                  <a:ext uri="{0D108BD9-81ED-4DB2-BD59-A6C34878D82A}">
                    <a16:rowId xmlns:a16="http://schemas.microsoft.com/office/drawing/2014/main" val="2021701094"/>
                  </a:ext>
                </a:extLst>
              </a:tr>
              <a:tr h="38172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㈱大阪府食品流通センター</a:t>
                      </a:r>
                    </a:p>
                  </a:txBody>
                  <a:tcPr marL="90012" marR="90012" marT="46806" marB="46806"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㈱北部冷蔵サービスセンター</a:t>
                      </a:r>
                    </a:p>
                  </a:txBody>
                  <a:tcPr marL="90012" marR="90012" marT="46806" marB="46806" anchor="ctr" horzOverflow="overflow">
                    <a:solidFill>
                      <a:schemeClr val="bg1"/>
                    </a:solidFill>
                  </a:tcPr>
                </a:tc>
                <a:extLst>
                  <a:ext uri="{0D108BD9-81ED-4DB2-BD59-A6C34878D82A}">
                    <a16:rowId xmlns:a16="http://schemas.microsoft.com/office/drawing/2014/main" val="3917405127"/>
                  </a:ext>
                </a:extLst>
              </a:tr>
              <a:tr h="38172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大阪高速鉄道㈱</a:t>
                      </a:r>
                      <a:endPar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txBody>
                  <a:tcPr marL="90012" marR="90012" marT="46806" marB="46806"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大阪モノレールサービス㈱</a:t>
                      </a:r>
                    </a:p>
                  </a:txBody>
                  <a:tcPr marL="90012" marR="90012" marT="46806" marB="46806" anchor="ctr" horzOverflow="overflow">
                    <a:solidFill>
                      <a:schemeClr val="bg1"/>
                    </a:solidFill>
                  </a:tcPr>
                </a:tc>
                <a:extLst>
                  <a:ext uri="{0D108BD9-81ED-4DB2-BD59-A6C34878D82A}">
                    <a16:rowId xmlns:a16="http://schemas.microsoft.com/office/drawing/2014/main" val="859372990"/>
                  </a:ext>
                </a:extLst>
              </a:tr>
              <a:tr h="38172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zh-TW"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大阪府都市開発㈱</a:t>
                      </a:r>
                    </a:p>
                  </a:txBody>
                  <a:tcPr marL="90012" marR="90012" marT="46806" marB="46806"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大阪りんくうホテル㈱ </a:t>
                      </a:r>
                      <a:endPar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txBody>
                  <a:tcPr marL="90012" marR="90012" marT="46806" marB="46806" anchor="ctr" horzOverflow="overflow">
                    <a:solidFill>
                      <a:schemeClr val="bg1"/>
                    </a:solidFill>
                  </a:tcPr>
                </a:tc>
                <a:extLst>
                  <a:ext uri="{0D108BD9-81ED-4DB2-BD59-A6C34878D82A}">
                    <a16:rowId xmlns:a16="http://schemas.microsoft.com/office/drawing/2014/main" val="734114006"/>
                  </a:ext>
                </a:extLst>
              </a:tr>
              <a:tr h="38172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大阪府都市開発㈱</a:t>
                      </a:r>
                      <a:endPar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txBody>
                  <a:tcPr marL="90012" marR="90012" marT="46806" marB="46806"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りんくう国際物流㈱</a:t>
                      </a:r>
                      <a:endPar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txBody>
                  <a:tcPr marL="90012" marR="90012" marT="46806" marB="46806" anchor="ctr" horzOverflow="overflow">
                    <a:solidFill>
                      <a:schemeClr val="bg1"/>
                    </a:solidFill>
                  </a:tcPr>
                </a:tc>
                <a:extLst>
                  <a:ext uri="{0D108BD9-81ED-4DB2-BD59-A6C34878D82A}">
                    <a16:rowId xmlns:a16="http://schemas.microsoft.com/office/drawing/2014/main" val="3362851573"/>
                  </a:ext>
                </a:extLst>
              </a:tr>
              <a:tr h="38172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大阪府都市開発㈱</a:t>
                      </a:r>
                      <a:endPar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txBody>
                  <a:tcPr marL="90012" marR="90012" marT="46806" marB="46806"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泉北鉄道サービス㈱</a:t>
                      </a:r>
                      <a:endPar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txBody>
                  <a:tcPr marL="90012" marR="90012" marT="46806" marB="46806" anchor="ctr" horzOverflow="overflow">
                    <a:solidFill>
                      <a:schemeClr val="bg1"/>
                    </a:solidFill>
                  </a:tcPr>
                </a:tc>
                <a:extLst>
                  <a:ext uri="{0D108BD9-81ED-4DB2-BD59-A6C34878D82A}">
                    <a16:rowId xmlns:a16="http://schemas.microsoft.com/office/drawing/2014/main" val="3896362011"/>
                  </a:ext>
                </a:extLst>
              </a:tr>
              <a:tr h="38172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zh-TW"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大阪府都市開発㈱</a:t>
                      </a:r>
                    </a:p>
                  </a:txBody>
                  <a:tcPr marL="90012" marR="90012" marT="46806" marB="46806"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泉鉄産業㈱</a:t>
                      </a:r>
                      <a:endPar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txBody>
                  <a:tcPr marL="90012" marR="90012" marT="46806" marB="46806" anchor="ctr" horzOverflow="overflow">
                    <a:solidFill>
                      <a:schemeClr val="bg1"/>
                    </a:solidFill>
                  </a:tcPr>
                </a:tc>
                <a:extLst>
                  <a:ext uri="{0D108BD9-81ED-4DB2-BD59-A6C34878D82A}">
                    <a16:rowId xmlns:a16="http://schemas.microsoft.com/office/drawing/2014/main" val="3618958203"/>
                  </a:ext>
                </a:extLst>
              </a:tr>
              <a:tr h="38172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zh-TW"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大阪府都市開発㈱</a:t>
                      </a:r>
                    </a:p>
                  </a:txBody>
                  <a:tcPr marL="90012" marR="90012" marT="46806" marB="46806"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㈱パンジョ</a:t>
                      </a:r>
                    </a:p>
                  </a:txBody>
                  <a:tcPr marL="90012" marR="90012" marT="46806" marB="46806" anchor="ctr" horzOverflow="overflow">
                    <a:solidFill>
                      <a:schemeClr val="bg1"/>
                    </a:solidFill>
                  </a:tcPr>
                </a:tc>
                <a:extLst>
                  <a:ext uri="{0D108BD9-81ED-4DB2-BD59-A6C34878D82A}">
                    <a16:rowId xmlns:a16="http://schemas.microsoft.com/office/drawing/2014/main" val="2929548683"/>
                  </a:ext>
                </a:extLst>
              </a:tr>
              <a:tr h="38172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大阪府住宅供給公社</a:t>
                      </a:r>
                    </a:p>
                  </a:txBody>
                  <a:tcPr marL="90012" marR="90012" marT="46806" marB="46806"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㈱大阪住宅公社サービス</a:t>
                      </a:r>
                      <a:endParaRPr kumimoji="1" lang="en-US" altLang="ja-JP" sz="9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txBody>
                  <a:tcPr marL="90012" marR="90012" marT="46806" marB="46806" anchor="ctr" horzOverflow="overflow">
                    <a:solidFill>
                      <a:schemeClr val="bg1"/>
                    </a:solidFill>
                  </a:tcPr>
                </a:tc>
                <a:extLst>
                  <a:ext uri="{0D108BD9-81ED-4DB2-BD59-A6C34878D82A}">
                    <a16:rowId xmlns:a16="http://schemas.microsoft.com/office/drawing/2014/main" val="522726171"/>
                  </a:ext>
                </a:extLst>
              </a:tr>
              <a:tr h="381722">
                <a:tc>
                  <a:txBody>
                    <a:bodyPr/>
                    <a:lstStyle/>
                    <a:p>
                      <a:pPr marL="0" marR="0" lvl="0" indent="0" algn="l" defTabSz="914400" rtl="0" eaLnBrk="1" fontAlgn="base" latinLnBrk="0" hangingPunct="1">
                        <a:lnSpc>
                          <a:spcPct val="100000"/>
                        </a:lnSpc>
                        <a:spcBef>
                          <a:spcPct val="0"/>
                        </a:spcBef>
                        <a:spcAft>
                          <a:spcPct val="0"/>
                        </a:spcAft>
                        <a:buClr>
                          <a:srgbClr val="EEECE1"/>
                        </a:buClr>
                        <a:buSzPct val="75000"/>
                        <a:buFont typeface="Wingdings" pitchFamily="2" charset="2"/>
                        <a:buNone/>
                        <a:tabLst/>
                        <a:defRPr/>
                      </a:pPr>
                      <a:r>
                        <a:rPr kumimoji="1" lang="en-US" altLang="ja-JP" sz="85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5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一財</a:t>
                      </a:r>
                      <a:r>
                        <a:rPr kumimoji="1" lang="en-US" altLang="ja-JP" sz="85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5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大阪府タウン管理財団</a:t>
                      </a:r>
                      <a:endParaRPr kumimoji="1" lang="en-US" altLang="ja-JP" sz="850" b="0" i="0" u="none" strike="noStrike" cap="none" spc="0"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txBody>
                  <a:tcPr marL="90012" marR="90012" marT="46806" marB="46806" anchor="ctr"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EEECE1"/>
                        </a:buClr>
                        <a:buSzPct val="75000"/>
                        <a:buFont typeface="Wingdings" pitchFamily="2" charset="2"/>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rPr>
                        <a:t>千里北センター㈱</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endParaRPr>
                    </a:p>
                  </a:txBody>
                  <a:tcPr marL="90012" marR="90012" marT="46806" marB="46806" anchor="ctr" horzOverflow="overflow">
                    <a:solidFill>
                      <a:schemeClr val="bg1"/>
                    </a:solidFill>
                  </a:tcPr>
                </a:tc>
                <a:extLst>
                  <a:ext uri="{0D108BD9-81ED-4DB2-BD59-A6C34878D82A}">
                    <a16:rowId xmlns:a16="http://schemas.microsoft.com/office/drawing/2014/main" val="2147855025"/>
                  </a:ext>
                </a:extLst>
              </a:tr>
            </a:tbl>
          </a:graphicData>
        </a:graphic>
      </p:graphicFrame>
      <p:graphicFrame>
        <p:nvGraphicFramePr>
          <p:cNvPr id="34" name="表 33"/>
          <p:cNvGraphicFramePr>
            <a:graphicFrameLocks noGrp="1"/>
          </p:cNvGraphicFramePr>
          <p:nvPr>
            <p:extLst/>
          </p:nvPr>
        </p:nvGraphicFramePr>
        <p:xfrm>
          <a:off x="3493716" y="2280332"/>
          <a:ext cx="2546016" cy="2762748"/>
        </p:xfrm>
        <a:graphic>
          <a:graphicData uri="http://schemas.openxmlformats.org/drawingml/2006/table">
            <a:tbl>
              <a:tblPr firstRow="1" bandRow="1">
                <a:tableStyleId>{5940675A-B579-460E-94D1-54222C63F5DA}</a:tableStyleId>
              </a:tblPr>
              <a:tblGrid>
                <a:gridCol w="2546016">
                  <a:extLst>
                    <a:ext uri="{9D8B030D-6E8A-4147-A177-3AD203B41FA5}">
                      <a16:colId xmlns:a16="http://schemas.microsoft.com/office/drawing/2014/main" val="1845804885"/>
                    </a:ext>
                  </a:extLst>
                </a:gridCol>
              </a:tblGrid>
              <a:tr h="3906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a:t>
                      </a:r>
                      <a:r>
                        <a:rPr kumimoji="1" lang="ja-JP" altLang="en-US"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出資元法人の民営化により</a:t>
                      </a:r>
                      <a:endParaRPr kumimoji="1" lang="en-US" altLang="ja-JP"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孫法人でなくなった法人：</a:t>
                      </a:r>
                      <a:r>
                        <a:rPr kumimoji="1" lang="en-US" altLang="ja-JP"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3</a:t>
                      </a:r>
                      <a:r>
                        <a:rPr kumimoji="1" lang="ja-JP" altLang="en-US"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法人</a:t>
                      </a:r>
                      <a:r>
                        <a:rPr kumimoji="1" lang="en-US" altLang="ja-JP"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a:t>
                      </a:r>
                    </a:p>
                  </a:txBody>
                  <a:tcPr anchor="ctr">
                    <a:solidFill>
                      <a:schemeClr val="accent1">
                        <a:lumMod val="20000"/>
                        <a:lumOff val="80000"/>
                      </a:schemeClr>
                    </a:solidFill>
                  </a:tcPr>
                </a:tc>
                <a:extLst>
                  <a:ext uri="{0D108BD9-81ED-4DB2-BD59-A6C34878D82A}">
                    <a16:rowId xmlns:a16="http://schemas.microsoft.com/office/drawing/2014/main" val="2021701094"/>
                  </a:ext>
                </a:extLst>
              </a:tr>
              <a:tr h="242548">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10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泉北鉄道サービス㈱</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H26.7</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0012" marR="90012" marT="46806" marB="46806" anchor="ctr" horzOverflow="overflow">
                    <a:solidFill>
                      <a:schemeClr val="bg1"/>
                    </a:solidFill>
                  </a:tcPr>
                </a:tc>
                <a:extLst>
                  <a:ext uri="{0D108BD9-81ED-4DB2-BD59-A6C34878D82A}">
                    <a16:rowId xmlns:a16="http://schemas.microsoft.com/office/drawing/2014/main" val="4124514011"/>
                  </a:ext>
                </a:extLst>
              </a:tr>
              <a:tr h="242548">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10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泉鉄産業㈱</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H26.7</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0012" marR="90012" marT="46806" marB="46806" anchor="ctr" horzOverflow="overflow">
                    <a:solidFill>
                      <a:schemeClr val="bg1"/>
                    </a:solidFill>
                  </a:tcPr>
                </a:tc>
                <a:extLst>
                  <a:ext uri="{0D108BD9-81ED-4DB2-BD59-A6C34878D82A}">
                    <a16:rowId xmlns:a16="http://schemas.microsoft.com/office/drawing/2014/main" val="3917405127"/>
                  </a:ext>
                </a:extLst>
              </a:tr>
              <a:tr h="242548">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10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㈱パンジョ</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H26.7</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90012" marR="90012" marT="46806" marB="46806" anchor="ctr" horzOverflow="overflow">
                    <a:solidFill>
                      <a:schemeClr val="bg1"/>
                    </a:solidFill>
                  </a:tcPr>
                </a:tc>
                <a:extLst>
                  <a:ext uri="{0D108BD9-81ED-4DB2-BD59-A6C34878D82A}">
                    <a16:rowId xmlns:a16="http://schemas.microsoft.com/office/drawing/2014/main" val="859372990"/>
                  </a:ext>
                </a:extLst>
              </a:tr>
              <a:tr h="3928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a:t>
                      </a:r>
                      <a:r>
                        <a:rPr kumimoji="1" lang="ja-JP" altLang="en-US"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出資元法人の株式譲渡により</a:t>
                      </a:r>
                      <a:endParaRPr kumimoji="1" lang="en-US" altLang="ja-JP"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孫法人でなくなった法人：</a:t>
                      </a:r>
                      <a:r>
                        <a:rPr kumimoji="1" lang="en-US" altLang="ja-JP"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1</a:t>
                      </a:r>
                      <a:r>
                        <a:rPr kumimoji="1" lang="ja-JP" altLang="en-US"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法人</a:t>
                      </a:r>
                      <a:r>
                        <a:rPr kumimoji="1" lang="en-US" altLang="ja-JP"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a:t>
                      </a:r>
                    </a:p>
                  </a:txBody>
                  <a:tcPr marL="90012" marR="90012" marT="46806" marB="46806" anchor="ctr" horzOverflow="overflow">
                    <a:solidFill>
                      <a:schemeClr val="accent1">
                        <a:lumMod val="20000"/>
                        <a:lumOff val="80000"/>
                      </a:schemeClr>
                    </a:solidFill>
                  </a:tcPr>
                </a:tc>
                <a:extLst>
                  <a:ext uri="{0D108BD9-81ED-4DB2-BD59-A6C34878D82A}">
                    <a16:rowId xmlns:a16="http://schemas.microsoft.com/office/drawing/2014/main" val="734114006"/>
                  </a:ext>
                </a:extLst>
              </a:tr>
              <a:tr h="242548">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10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㈱北部冷蔵サービスセンター</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H26.6</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90012" marR="90012" marT="46806" marB="46806" anchor="ctr" horzOverflow="overflow">
                    <a:solidFill>
                      <a:schemeClr val="bg1"/>
                    </a:solidFill>
                  </a:tcPr>
                </a:tc>
                <a:extLst>
                  <a:ext uri="{0D108BD9-81ED-4DB2-BD59-A6C34878D82A}">
                    <a16:rowId xmlns:a16="http://schemas.microsoft.com/office/drawing/2014/main" val="3362851573"/>
                  </a:ext>
                </a:extLst>
              </a:tr>
              <a:tr h="242548">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en-US" altLang="ja-JP"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a:t>
                      </a:r>
                      <a:r>
                        <a:rPr kumimoji="1" lang="ja-JP" altLang="en-US"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解散した孫法人：</a:t>
                      </a:r>
                      <a:r>
                        <a:rPr kumimoji="1" lang="en-US" altLang="ja-JP"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3</a:t>
                      </a:r>
                      <a:r>
                        <a:rPr kumimoji="1" lang="ja-JP" altLang="en-US"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法人</a:t>
                      </a:r>
                      <a:r>
                        <a:rPr kumimoji="1" lang="en-US" altLang="ja-JP"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a:t>
                      </a:r>
                    </a:p>
                  </a:txBody>
                  <a:tcPr marL="90012" marR="90012" marT="46806" marB="46806" anchor="ctr" horzOverflow="overflow">
                    <a:solidFill>
                      <a:schemeClr val="accent1">
                        <a:lumMod val="20000"/>
                        <a:lumOff val="80000"/>
                      </a:schemeClr>
                    </a:solidFill>
                  </a:tcPr>
                </a:tc>
                <a:extLst>
                  <a:ext uri="{0D108BD9-81ED-4DB2-BD59-A6C34878D82A}">
                    <a16:rowId xmlns:a16="http://schemas.microsoft.com/office/drawing/2014/main" val="3896362011"/>
                  </a:ext>
                </a:extLst>
              </a:tr>
              <a:tr h="242548">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10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大阪りんくうホテル㈱（</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H23.11</a:t>
                      </a:r>
                      <a:r>
                        <a:rPr kumimoji="1" lang="ja-JP" altLang="en-US" sz="10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a:t>
                      </a:r>
                      <a:endParaRPr kumimoji="1" lang="en-US" altLang="ja-JP" sz="1000" b="0" i="0" u="none" strike="noStrike" cap="none" normalizeH="0" baseline="0" dirty="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solidFill>
                      <a:schemeClr val="bg1"/>
                    </a:solidFill>
                  </a:tcPr>
                </a:tc>
                <a:extLst>
                  <a:ext uri="{0D108BD9-81ED-4DB2-BD59-A6C34878D82A}">
                    <a16:rowId xmlns:a16="http://schemas.microsoft.com/office/drawing/2014/main" val="3618958203"/>
                  </a:ext>
                </a:extLst>
              </a:tr>
              <a:tr h="242548">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10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りんくう国際物流㈱ （</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H24.2</a:t>
                      </a:r>
                      <a:r>
                        <a:rPr kumimoji="1" lang="ja-JP" altLang="en-US" sz="10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a:t>
                      </a:r>
                      <a:endParaRPr kumimoji="1" lang="en-US" altLang="ja-JP" sz="1000" b="0" i="0" u="none" strike="noStrike" cap="none" normalizeH="0" baseline="0" dirty="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solidFill>
                      <a:schemeClr val="bg1"/>
                    </a:solidFill>
                  </a:tcPr>
                </a:tc>
                <a:extLst>
                  <a:ext uri="{0D108BD9-81ED-4DB2-BD59-A6C34878D82A}">
                    <a16:rowId xmlns:a16="http://schemas.microsoft.com/office/drawing/2014/main" val="2929548683"/>
                  </a:ext>
                </a:extLst>
              </a:tr>
              <a:tr h="242548">
                <a:tc>
                  <a:txBody>
                    <a:bodyPr/>
                    <a:lstStyle/>
                    <a:p>
                      <a:pPr marL="0" marR="0" lvl="0" indent="0" algn="l" defTabSz="914400" rtl="0" eaLnBrk="1" fontAlgn="base" latinLnBrk="0" hangingPunct="1">
                        <a:lnSpc>
                          <a:spcPct val="100000"/>
                        </a:lnSpc>
                        <a:spcBef>
                          <a:spcPct val="0"/>
                        </a:spcBef>
                        <a:spcAft>
                          <a:spcPct val="0"/>
                        </a:spcAft>
                        <a:buClr>
                          <a:srgbClr val="EEECE1"/>
                        </a:buClr>
                        <a:buSzPct val="75000"/>
                        <a:buFont typeface="Wingdings" pitchFamily="2" charset="2"/>
                        <a:buNone/>
                        <a:tabLst/>
                        <a:defRPr/>
                      </a:pPr>
                      <a:r>
                        <a:rPr kumimoji="1" lang="ja-JP" altLang="en-US" sz="10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㈱大阪住宅公社サービス （</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H24.3</a:t>
                      </a:r>
                      <a:r>
                        <a:rPr kumimoji="1" lang="ja-JP" altLang="en-US" sz="10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a:t>
                      </a:r>
                      <a:endParaRPr kumimoji="1" lang="en-US" altLang="ja-JP" sz="1000" b="0" i="0" u="none" strike="noStrike" cap="none" normalizeH="0" baseline="0" dirty="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solidFill>
                      <a:schemeClr val="bg1"/>
                    </a:solidFill>
                  </a:tcPr>
                </a:tc>
                <a:extLst>
                  <a:ext uri="{0D108BD9-81ED-4DB2-BD59-A6C34878D82A}">
                    <a16:rowId xmlns:a16="http://schemas.microsoft.com/office/drawing/2014/main" val="2147855025"/>
                  </a:ext>
                </a:extLst>
              </a:tr>
            </a:tbl>
          </a:graphicData>
        </a:graphic>
      </p:graphicFrame>
      <p:graphicFrame>
        <p:nvGraphicFramePr>
          <p:cNvPr id="14" name="表 13"/>
          <p:cNvGraphicFramePr>
            <a:graphicFrameLocks noGrp="1"/>
          </p:cNvGraphicFramePr>
          <p:nvPr>
            <p:extLst/>
          </p:nvPr>
        </p:nvGraphicFramePr>
        <p:xfrm>
          <a:off x="3491880" y="5658098"/>
          <a:ext cx="2546016" cy="492024"/>
        </p:xfrm>
        <a:graphic>
          <a:graphicData uri="http://schemas.openxmlformats.org/drawingml/2006/table">
            <a:tbl>
              <a:tblPr firstRow="1" bandRow="1">
                <a:tableStyleId>{5940675A-B579-460E-94D1-54222C63F5DA}</a:tableStyleId>
              </a:tblPr>
              <a:tblGrid>
                <a:gridCol w="2546016">
                  <a:extLst>
                    <a:ext uri="{9D8B030D-6E8A-4147-A177-3AD203B41FA5}">
                      <a16:colId xmlns:a16="http://schemas.microsoft.com/office/drawing/2014/main" val="1845804885"/>
                    </a:ext>
                  </a:extLst>
                </a:gridCol>
              </a:tblGrid>
              <a:tr h="194043">
                <a:tc>
                  <a:txBody>
                    <a:bodyPr/>
                    <a:lstStyle/>
                    <a:p>
                      <a:pPr marL="0" marR="0" lvl="0" indent="0" algn="ctr" defTabSz="914400" rtl="0" eaLnBrk="1" fontAlgn="base" latinLnBrk="0" hangingPunct="1">
                        <a:lnSpc>
                          <a:spcPct val="100000"/>
                        </a:lnSpc>
                        <a:spcBef>
                          <a:spcPct val="0"/>
                        </a:spcBef>
                        <a:spcAft>
                          <a:spcPct val="0"/>
                        </a:spcAft>
                        <a:buClr>
                          <a:srgbClr val="EEECE1"/>
                        </a:buClr>
                        <a:buSzPct val="75000"/>
                        <a:buFont typeface="Wingdings" pitchFamily="2" charset="2"/>
                        <a:buNone/>
                        <a:tabLst/>
                        <a:defRPr/>
                      </a:pPr>
                      <a:r>
                        <a:rPr kumimoji="1" lang="en-US" altLang="ja-JP" sz="1000" b="1" i="0" u="none" strike="noStrike" cap="none" normalizeH="0" baseline="0" dirty="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a:ln>
                            <a:noFill/>
                          </a:ln>
                          <a:solidFill>
                            <a:schemeClr val="tx1"/>
                          </a:solidFill>
                          <a:effectLst/>
                          <a:latin typeface="ＭＳ Ｐゴシック" charset="-128"/>
                          <a:ea typeface="Meiryo UI" pitchFamily="50" charset="-128"/>
                          <a:cs typeface="Meiryo UI" pitchFamily="50" charset="-128"/>
                        </a:rPr>
                        <a:t>新たに設立した孫法人：</a:t>
                      </a:r>
                      <a:r>
                        <a:rPr kumimoji="1" lang="en-US" altLang="ja-JP" sz="1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1</a:t>
                      </a:r>
                      <a:r>
                        <a:rPr kumimoji="1" lang="ja-JP" altLang="en-US" sz="1000" b="1" i="0" u="none" strike="noStrike" cap="none" normalizeH="0" baseline="0" dirty="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a:ln>
                            <a:noFill/>
                          </a:ln>
                          <a:solidFill>
                            <a:schemeClr val="tx1"/>
                          </a:solidFill>
                          <a:effectLst/>
                          <a:latin typeface="ＭＳ Ｐゴシック" charset="-128"/>
                          <a:ea typeface="Meiryo UI" pitchFamily="50" charset="-128"/>
                          <a:cs typeface="Meiryo UI" pitchFamily="50" charset="-128"/>
                        </a:rPr>
                        <a:t>】</a:t>
                      </a:r>
                    </a:p>
                  </a:txBody>
                  <a:tcPr marL="90012" marR="90012" marT="46806" marB="46806" anchor="ctr" horzOverflow="overflow">
                    <a:solidFill>
                      <a:schemeClr val="accent1">
                        <a:lumMod val="20000"/>
                        <a:lumOff val="80000"/>
                      </a:schemeClr>
                    </a:solidFill>
                  </a:tcPr>
                </a:tc>
                <a:extLst>
                  <a:ext uri="{0D108BD9-81ED-4DB2-BD59-A6C34878D82A}">
                    <a16:rowId xmlns:a16="http://schemas.microsoft.com/office/drawing/2014/main" val="1465321100"/>
                  </a:ext>
                </a:extLst>
              </a:tr>
              <a:tr h="194043">
                <a:tc>
                  <a:txBody>
                    <a:bodyPr/>
                    <a:lstStyle/>
                    <a:p>
                      <a:pPr marL="0" marR="0" lvl="0" indent="0" algn="l" defTabSz="914400" rtl="0" eaLnBrk="1" fontAlgn="base" latinLnBrk="0" hangingPunct="1">
                        <a:lnSpc>
                          <a:spcPct val="100000"/>
                        </a:lnSpc>
                        <a:spcBef>
                          <a:spcPct val="0"/>
                        </a:spcBef>
                        <a:spcAft>
                          <a:spcPct val="0"/>
                        </a:spcAft>
                        <a:buClr>
                          <a:srgbClr val="EEECE1"/>
                        </a:buClr>
                        <a:buSzPct val="75000"/>
                        <a:buFont typeface="Wingdings" pitchFamily="2" charset="2"/>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itchFamily="50" charset="-128"/>
                        </a:rPr>
                        <a:t>保証協会コンピュータサービス</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a:t>
                      </a:r>
                      <a:r>
                        <a:rPr kumimoji="1"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H27.6</a:t>
                      </a:r>
                      <a:r>
                        <a:rPr kumimoji="1"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a:t>
                      </a:r>
                    </a:p>
                  </a:txBody>
                  <a:tcPr marL="90012" marR="90012" marT="46806" marB="46806" anchor="ctr" horzOverflow="overflow">
                    <a:solidFill>
                      <a:schemeClr val="bg1"/>
                    </a:solidFill>
                  </a:tcPr>
                </a:tc>
                <a:extLst>
                  <a:ext uri="{0D108BD9-81ED-4DB2-BD59-A6C34878D82A}">
                    <a16:rowId xmlns:a16="http://schemas.microsoft.com/office/drawing/2014/main" val="2122291934"/>
                  </a:ext>
                </a:extLst>
              </a:tr>
            </a:tbl>
          </a:graphicData>
        </a:graphic>
      </p:graphicFrame>
      <p:sp>
        <p:nvSpPr>
          <p:cNvPr id="16" name="角丸四角形 4"/>
          <p:cNvSpPr>
            <a:spLocks noChangeArrowheads="1"/>
          </p:cNvSpPr>
          <p:nvPr/>
        </p:nvSpPr>
        <p:spPr bwMode="auto">
          <a:xfrm>
            <a:off x="3491880" y="5184195"/>
            <a:ext cx="2549689" cy="432000"/>
          </a:xfrm>
          <a:prstGeom prst="roundRect">
            <a:avLst>
              <a:gd name="adj" fmla="val 16667"/>
            </a:avLst>
          </a:prstGeom>
          <a:solidFill>
            <a:srgbClr val="0070C0"/>
          </a:solidFill>
          <a:ln w="19050" algn="ctr">
            <a:solidFill>
              <a:srgbClr val="002060"/>
            </a:solidFill>
            <a:round/>
            <a:headEnd/>
            <a:tailEnd/>
          </a:ln>
        </p:spPr>
        <p:txBody>
          <a:bodyPr wrap="none" lIns="0" tIns="36000" rIns="0" bIns="36000" anchor="ctr"/>
          <a:lstStyle/>
          <a:p>
            <a:pPr algn="ctr"/>
            <a:r>
              <a:rPr lang="ja-JP" altLang="en-US" sz="1100" b="1" dirty="0">
                <a:solidFill>
                  <a:prstClr val="white"/>
                </a:solidFill>
                <a:latin typeface="ＭＳ Ｐゴシック" charset="-128"/>
                <a:ea typeface="Meiryo UI" pitchFamily="50" charset="-128"/>
                <a:cs typeface="Meiryo UI" pitchFamily="50" charset="-128"/>
              </a:rPr>
              <a:t>新規設立（</a:t>
            </a:r>
            <a:r>
              <a:rPr lang="en-US" altLang="ja-JP" sz="11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b="1" dirty="0">
                <a:solidFill>
                  <a:prstClr val="white"/>
                </a:solidFill>
                <a:latin typeface="ＭＳ Ｐゴシック" charset="-128"/>
                <a:ea typeface="Meiryo UI" pitchFamily="50" charset="-128"/>
                <a:cs typeface="Meiryo UI" pitchFamily="50" charset="-128"/>
              </a:rPr>
              <a:t>法人）</a:t>
            </a:r>
            <a:endParaRPr lang="en-US" altLang="ja-JP" sz="1100" b="1" dirty="0">
              <a:solidFill>
                <a:prstClr val="white"/>
              </a:solidFill>
              <a:latin typeface="ＭＳ Ｐゴシック" charset="-128"/>
              <a:ea typeface="Meiryo UI" pitchFamily="50" charset="-128"/>
              <a:cs typeface="Meiryo UI" pitchFamily="50" charset="-128"/>
            </a:endParaRPr>
          </a:p>
        </p:txBody>
      </p:sp>
    </p:spTree>
    <p:extLst>
      <p:ext uri="{BB962C8B-B14F-4D97-AF65-F5344CB8AC3E}">
        <p14:creationId xmlns:p14="http://schemas.microsoft.com/office/powerpoint/2010/main" val="2107113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2843808" y="3429000"/>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kumimoji="1" lang="ja-JP" altLang="en-US" dirty="0"/>
                    </a:p>
                  </a:txBody>
                  <a:tcPr>
                    <a:lnL w="12700" cmpd="sng">
                      <a:noFill/>
                      <a:prstDash val="solid"/>
                    </a:lnL>
                    <a:lnR w="12700" cmpd="sng">
                      <a:noFill/>
                      <a:prstDash val="solid"/>
                    </a:lnR>
                    <a:lnT w="12700" cmpd="sng">
                      <a:noFill/>
                      <a:prstDash val="solid"/>
                    </a:lnT>
                    <a:lnB w="12700" cmpd="sng">
                      <a:noFill/>
                      <a:prstDash val="solid"/>
                    </a:lnB>
                  </a:tcPr>
                </a:tc>
                <a:extLst>
                  <a:ext uri="{0D108BD9-81ED-4DB2-BD59-A6C34878D82A}">
                    <a16:rowId xmlns:a16="http://schemas.microsoft.com/office/drawing/2014/main" val="10000"/>
                  </a:ext>
                </a:extLst>
              </a:tr>
            </a:tbl>
          </a:graphicData>
        </a:graphic>
      </p:graphicFrame>
      <p:sp>
        <p:nvSpPr>
          <p:cNvPr id="6" name="正方形/長方形 5"/>
          <p:cNvSpPr/>
          <p:nvPr/>
        </p:nvSpPr>
        <p:spPr>
          <a:xfrm>
            <a:off x="8432528" y="6507096"/>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prstClr val="black"/>
                </a:solidFill>
              </a:rPr>
              <a:t>46</a:t>
            </a:r>
            <a:endParaRPr lang="ja-JP" altLang="en-US" dirty="0">
              <a:solidFill>
                <a:prstClr val="black"/>
              </a:solidFill>
            </a:endParaRPr>
          </a:p>
        </p:txBody>
      </p:sp>
      <p:sp>
        <p:nvSpPr>
          <p:cNvPr id="13" name="正方形/長方形 15"/>
          <p:cNvSpPr>
            <a:spLocks noChangeArrowheads="1"/>
          </p:cNvSpPr>
          <p:nvPr/>
        </p:nvSpPr>
        <p:spPr bwMode="auto">
          <a:xfrm>
            <a:off x="250619" y="649104"/>
            <a:ext cx="8505945" cy="615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ts val="1800"/>
              </a:lnSpc>
              <a:spcBef>
                <a:spcPct val="0"/>
              </a:spcBef>
              <a:spcAft>
                <a:spcPct val="0"/>
              </a:spcAft>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■地方独立行政法人</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800"/>
              </a:lnSpc>
              <a:spcBef>
                <a:spcPct val="0"/>
              </a:spcBef>
              <a:spcAft>
                <a:spcPct val="0"/>
              </a:spcAf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引き続き、大阪市の法人との統合等をめざします。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800"/>
              </a:lnSpc>
              <a:spcBef>
                <a:spcPct val="0"/>
              </a:spcBef>
              <a:spcAft>
                <a:spcPct val="0"/>
              </a:spcAft>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＜これまでの経過＞</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公立大学法人大阪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月］公立大学法人大阪府立大学を設立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zh-CN" altLang="en-US" sz="1200" dirty="0">
                <a:latin typeface="Meiryo UI" panose="020B0604030504040204" pitchFamily="50" charset="-128"/>
                <a:ea typeface="Meiryo UI" panose="020B0604030504040204" pitchFamily="50" charset="-128"/>
                <a:cs typeface="Meiryo UI" panose="020B0604030504040204" pitchFamily="50" charset="-128"/>
              </a:rPr>
              <a:t>公立大学法人大阪府立大学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と公立大学法人大阪</a:t>
            </a:r>
            <a:r>
              <a:rPr lang="zh-CN" altLang="en-US" sz="1200" dirty="0">
                <a:latin typeface="Meiryo UI" panose="020B0604030504040204" pitchFamily="50" charset="-128"/>
                <a:ea typeface="Meiryo UI" panose="020B0604030504040204" pitchFamily="50" charset="-128"/>
                <a:cs typeface="Meiryo UI" panose="020B0604030504040204" pitchFamily="50" charset="-128"/>
              </a:rPr>
              <a:t>市立大学</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とを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法人統合し、</a:t>
            </a:r>
            <a:r>
              <a:rPr lang="zh-CN" altLang="en-US" sz="1200" dirty="0">
                <a:latin typeface="Meiryo UI" panose="020B0604030504040204" pitchFamily="50" charset="-128"/>
                <a:ea typeface="Meiryo UI" panose="020B0604030504040204" pitchFamily="50" charset="-128"/>
                <a:cs typeface="Meiryo UI" panose="020B0604030504040204" pitchFamily="50" charset="-128"/>
              </a:rPr>
              <a:t>公立大学法人大阪</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を設立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（令和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月に、府立大学と市立大学とを大学統合し、新大学を設置）</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900"/>
              </a:lnSpc>
              <a:spcBef>
                <a:spcPct val="0"/>
              </a:spcBef>
              <a:spcAft>
                <a:spcPct val="0"/>
              </a:spcAft>
              <a:defRPr/>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地方独立行政法人大阪府立病院機構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　設立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900"/>
              </a:lnSpc>
              <a:spcBef>
                <a:spcPct val="0"/>
              </a:spcBef>
              <a:spcAft>
                <a:spcPct val="0"/>
              </a:spcAf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地方独立行政法人大阪産業技術研究所</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月］（地独）大阪府立産業技術総合研究所を設立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月］（地独）大阪府立産業技術総合研究所と（地独）大阪市立工業研究所とを法人統合し、</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30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地独）大阪産業技術研究所を設立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900"/>
              </a:lnSpc>
              <a:spcBef>
                <a:spcPct val="0"/>
              </a:spcBef>
              <a:spcAft>
                <a:spcPct val="0"/>
              </a:spcAft>
              <a:defRPr/>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地方独立行政法人大阪府立環境農林水産総合研究所</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 設立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900"/>
              </a:lnSpc>
              <a:spcBef>
                <a:spcPct val="0"/>
              </a:spcBef>
              <a:spcAft>
                <a:spcPct val="0"/>
              </a:spcAft>
              <a:defRPr/>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地方独立行政法人大阪健康安全基盤研究所</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 設立（府立公衆衛生研究所と市立環境科学研究所衛生部門とを統合）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＜現在の取組状況＞</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（府市の地方独立行政法人の統合）</a:t>
            </a:r>
          </a:p>
          <a:p>
            <a:pPr eaLnBrk="0" fontAlgn="base" hangingPunct="0">
              <a:lnSpc>
                <a:spcPts val="1700"/>
              </a:lnSpc>
              <a:spcBef>
                <a:spcPct val="0"/>
              </a:spcBef>
              <a:spcAft>
                <a:spcPct val="0"/>
              </a:spcAf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　市及び府・市法人と連携を図り、府立病院機構、市民病院機構の法人統合に向けて検討を進める。</a:t>
            </a:r>
          </a:p>
          <a:p>
            <a:pPr eaLnBrk="0" fontAlgn="base" hangingPunct="0">
              <a:lnSpc>
                <a:spcPts val="900"/>
              </a:lnSpc>
              <a:spcBef>
                <a:spcPct val="0"/>
              </a:spcBef>
              <a:spcAft>
                <a:spcPct val="0"/>
              </a:spcAft>
              <a:defRPr/>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（市の地方独立行政法人への合流）</a:t>
            </a:r>
            <a:endParaRPr lang="ja-JP" altLang="ja-JP" sz="1200" b="1" u="sng"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府市の文化施設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施設（博物館等）を一体運営するため、</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地方独立行政法人大阪市博物館機構</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への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府施設の合流について</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大阪市等と協議を進める。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p:nvCxnSpPr>
        <p:spPr>
          <a:xfrm>
            <a:off x="183873" y="5036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正方形/長方形 10"/>
          <p:cNvSpPr/>
          <p:nvPr/>
        </p:nvSpPr>
        <p:spPr>
          <a:xfrm>
            <a:off x="26495" y="107340"/>
            <a:ext cx="8820472" cy="369332"/>
          </a:xfrm>
          <a:prstGeom prst="rect">
            <a:avLst/>
          </a:prstGeom>
        </p:spPr>
        <p:txBody>
          <a:bodyPr wrap="square">
            <a:spAutoFit/>
          </a:bodyPr>
          <a:lstStyle/>
          <a:p>
            <a:pPr marL="252000" indent="-45720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（３）出資法人等の改革　</a:t>
            </a:r>
            <a:endPar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23746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正方形/長方形 1"/>
          <p:cNvSpPr>
            <a:spLocks noChangeArrowheads="1"/>
          </p:cNvSpPr>
          <p:nvPr/>
        </p:nvSpPr>
        <p:spPr bwMode="auto">
          <a:xfrm>
            <a:off x="269522" y="1380256"/>
            <a:ext cx="28173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ja-JP" altLang="en-US" sz="1400" dirty="0">
                <a:solidFill>
                  <a:prstClr val="black"/>
                </a:solidFill>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公の施設の点検状況</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grpSp>
        <p:nvGrpSpPr>
          <p:cNvPr id="2051" name="グループ化 2"/>
          <p:cNvGrpSpPr>
            <a:grpSpLocks/>
          </p:cNvGrpSpPr>
          <p:nvPr/>
        </p:nvGrpSpPr>
        <p:grpSpPr bwMode="auto">
          <a:xfrm>
            <a:off x="656565" y="1853825"/>
            <a:ext cx="8121081" cy="4725526"/>
            <a:chOff x="398576" y="1315833"/>
            <a:chExt cx="8551384" cy="3957730"/>
          </a:xfrm>
        </p:grpSpPr>
        <p:sp>
          <p:nvSpPr>
            <p:cNvPr id="5" name="正方形/長方形 4"/>
            <p:cNvSpPr/>
            <p:nvPr/>
          </p:nvSpPr>
          <p:spPr>
            <a:xfrm>
              <a:off x="416386" y="1678096"/>
              <a:ext cx="2322091" cy="3451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○青少年海洋センター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青少年海洋センター・ファミリー棟</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○万国博覧会記念公園</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○男女共同参画・青少年センター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○国際会議場</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上方演芸資料館</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○江之子島文化芸術創造センター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者交流促進センター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稲スポーツセンター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○福祉情報コミュニケーションセンター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者自立センター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○砂川厚生福祉センター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こんごう福祉センター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○母子・父子福祉センター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修徳学院</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子どもライフサポートセンター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女性自立支援センター（</a:t>
              </a:r>
              <a:r>
                <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寮）</a:t>
              </a:r>
              <a:endPar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中河内救命救急センター</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労働センター</a:t>
              </a:r>
              <a:endPar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高等職業技術専門校（</a:t>
              </a:r>
              <a:r>
                <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校）</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ja-JP" altLang="ja-JP" sz="1000" kern="100" dirty="0">
                <a:solidFill>
                  <a:prstClr val="black"/>
                </a:solidFill>
                <a:ea typeface="ＭＳ 明朝"/>
                <a:cs typeface="Times New Roman"/>
              </a:endParaRPr>
            </a:p>
            <a:p>
              <a:pPr algn="just">
                <a:lnSpc>
                  <a:spcPts val="1500"/>
                </a:lnSpc>
                <a:defRPr/>
              </a:pPr>
              <a:endParaRPr lang="ja-JP" altLang="ja-JP" sz="1000" kern="100" dirty="0">
                <a:solidFill>
                  <a:prstClr val="white"/>
                </a:solidFill>
                <a:ea typeface="ＭＳ 明朝"/>
                <a:cs typeface="Times New Roman"/>
              </a:endParaRPr>
            </a:p>
            <a:p>
              <a:pPr algn="ctr">
                <a:lnSpc>
                  <a:spcPts val="1500"/>
                </a:lnSpc>
                <a:defRPr/>
              </a:pPr>
              <a:r>
                <a:rPr lang="en-US" sz="1000" kern="100" dirty="0">
                  <a:solidFill>
                    <a:srgbClr val="000000"/>
                  </a:solidFill>
                  <a:latin typeface="ＭＳ ゴシック"/>
                  <a:ea typeface="ＭＳ 明朝"/>
                  <a:cs typeface="Times New Roman"/>
                </a:rPr>
                <a:t> </a:t>
              </a:r>
              <a:endParaRPr lang="ja-JP" altLang="en-US" sz="1000" kern="100" dirty="0">
                <a:solidFill>
                  <a:prstClr val="white"/>
                </a:solidFill>
                <a:ea typeface="ＭＳ 明朝"/>
                <a:cs typeface="Times New Roman"/>
              </a:endParaRPr>
            </a:p>
          </p:txBody>
        </p:sp>
        <p:sp>
          <p:nvSpPr>
            <p:cNvPr id="6" name="正方形/長方形 5"/>
            <p:cNvSpPr/>
            <p:nvPr/>
          </p:nvSpPr>
          <p:spPr>
            <a:xfrm>
              <a:off x="2548911" y="1662253"/>
              <a:ext cx="1946423" cy="3521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○府民の森（</a:t>
              </a:r>
              <a:r>
                <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園地）</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○金剛登山道駐車場</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○花の文化園</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○農業公園</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○中央卸売市場</a:t>
              </a:r>
              <a:endPar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○府営駐車場（</a:t>
              </a:r>
              <a:r>
                <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箇所）</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狭山池博物館</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○府営公園（</a:t>
              </a:r>
              <a:r>
                <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公園）</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○港湾施設</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少年自然の家</a:t>
              </a:r>
              <a:endPar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○中央図書館</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中之島図書館</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門真スポーツセンター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○体育会館</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○臨海スポーツセンター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○漕艇センター</a:t>
              </a: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○弥生文化博物館</a:t>
              </a:r>
            </a:p>
            <a:p>
              <a:pPr algn="just">
                <a:lnSpc>
                  <a:spcPts val="1500"/>
                </a:lnSpc>
                <a:defRPr/>
              </a:pPr>
              <a:r>
                <a:rPr lang="ja-JP"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近</a:t>
              </a:r>
              <a:r>
                <a:rPr lang="ja-JP" altLang="en-US" sz="1000"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つ</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飛鳥博物館</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○近</a:t>
              </a:r>
              <a:r>
                <a:rPr lang="ja-JP" altLang="en-US" sz="1000"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つ</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飛鳥風土記の丘</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＋府営住宅（</a:t>
              </a:r>
              <a:r>
                <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309</a:t>
              </a:r>
              <a:r>
                <a:rPr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団地）</a:t>
              </a:r>
              <a:endParaRPr lang="en-US" altLang="ja-JP"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公表時点</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en-US" altLang="ja-JP" sz="1000" kern="100" dirty="0">
                <a:solidFill>
                  <a:prstClr val="black"/>
                </a:solidFill>
                <a:ea typeface="ＭＳ ゴシック"/>
                <a:cs typeface="Times New Roman"/>
              </a:endParaRPr>
            </a:p>
            <a:p>
              <a:pPr algn="just">
                <a:lnSpc>
                  <a:spcPts val="1500"/>
                </a:lnSpc>
                <a:defRPr/>
              </a:pPr>
              <a:endParaRPr lang="en-US" altLang="ja-JP" sz="1000" kern="100" dirty="0">
                <a:solidFill>
                  <a:prstClr val="black"/>
                </a:solidFill>
                <a:ea typeface="ＭＳ ゴシック"/>
                <a:cs typeface="Times New Roman"/>
              </a:endParaRPr>
            </a:p>
            <a:p>
              <a:pPr algn="just">
                <a:lnSpc>
                  <a:spcPts val="1500"/>
                </a:lnSpc>
                <a:defRPr/>
              </a:pPr>
              <a:endParaRPr lang="ja-JP" altLang="ja-JP" sz="1000" kern="100" dirty="0">
                <a:solidFill>
                  <a:prstClr val="white"/>
                </a:solidFill>
                <a:ea typeface="ＭＳ 明朝"/>
                <a:cs typeface="Times New Roman"/>
              </a:endParaRPr>
            </a:p>
            <a:p>
              <a:pPr algn="just">
                <a:lnSpc>
                  <a:spcPts val="1500"/>
                </a:lnSpc>
                <a:defRPr/>
              </a:pPr>
              <a:endParaRPr lang="ja-JP" altLang="en-US" sz="1000" kern="100" dirty="0">
                <a:solidFill>
                  <a:prstClr val="white"/>
                </a:solidFill>
                <a:ea typeface="ＭＳ 明朝"/>
                <a:cs typeface="Times New Roman"/>
              </a:endParaRPr>
            </a:p>
          </p:txBody>
        </p:sp>
        <p:sp>
          <p:nvSpPr>
            <p:cNvPr id="7" name="角丸四角形 6"/>
            <p:cNvSpPr/>
            <p:nvPr/>
          </p:nvSpPr>
          <p:spPr>
            <a:xfrm>
              <a:off x="398576" y="1467691"/>
              <a:ext cx="3903757" cy="3805871"/>
            </a:xfrm>
            <a:prstGeom prst="roundRect">
              <a:avLst>
                <a:gd name="adj" fmla="val 9167"/>
              </a:avLst>
            </a:prstGeom>
            <a:noFill/>
            <a:ln w="381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prstClr val="white"/>
                </a:solidFill>
              </a:endParaRPr>
            </a:p>
          </p:txBody>
        </p:sp>
        <p:sp>
          <p:nvSpPr>
            <p:cNvPr id="4" name="正方形/長方形 3"/>
            <p:cNvSpPr/>
            <p:nvPr/>
          </p:nvSpPr>
          <p:spPr>
            <a:xfrm>
              <a:off x="1648514" y="1320867"/>
              <a:ext cx="1326907" cy="2743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公の施設</a:t>
              </a:r>
              <a:endParaRPr lang="ja-JP" altLang="en-US" sz="1400"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5125755" y="1467691"/>
              <a:ext cx="3824205" cy="3805872"/>
            </a:xfrm>
            <a:prstGeom prst="roundRect">
              <a:avLst>
                <a:gd name="adj" fmla="val 5190"/>
              </a:avLst>
            </a:prstGeom>
            <a:noFill/>
            <a:ln w="38100" cap="flat" cmpd="sng" algn="ctr">
              <a:solidFill>
                <a:srgbClr val="4F81BD">
                  <a:shade val="50000"/>
                </a:srgbClr>
              </a:solidFill>
              <a:prstDash val="solid"/>
            </a:ln>
            <a:effectLst>
              <a:outerShdw blurRad="50800" dist="38100" dir="2700000" algn="tl" rotWithShape="0">
                <a:prstClr val="black">
                  <a:alpha val="40000"/>
                </a:prstClr>
              </a:outerShdw>
            </a:effectLst>
          </p:spPr>
          <p:txBody>
            <a:bodyPr/>
            <a:lstStyle/>
            <a:p>
              <a:pPr indent="114300">
                <a:defRPr/>
              </a:pPr>
              <a:r>
                <a:rPr lang="en-US" sz="900" kern="100" dirty="0">
                  <a:solidFill>
                    <a:prstClr val="black"/>
                  </a:solidFill>
                  <a:latin typeface="ＭＳ ゴシック"/>
                  <a:ea typeface="ＭＳ 明朝"/>
                  <a:cs typeface="Times New Roman"/>
                </a:rPr>
                <a:t> </a:t>
              </a:r>
              <a:endParaRPr lang="ja-JP" altLang="en-US" sz="1050" kern="100" dirty="0">
                <a:solidFill>
                  <a:prstClr val="black"/>
                </a:solidFill>
                <a:latin typeface="Century"/>
                <a:ea typeface="ＭＳ 明朝"/>
                <a:cs typeface="Times New Roman"/>
              </a:endParaRPr>
            </a:p>
          </p:txBody>
        </p:sp>
        <p:sp>
          <p:nvSpPr>
            <p:cNvPr id="13" name="正方形/長方形 12"/>
            <p:cNvSpPr/>
            <p:nvPr/>
          </p:nvSpPr>
          <p:spPr>
            <a:xfrm>
              <a:off x="5661341" y="1315833"/>
              <a:ext cx="2802167" cy="274323"/>
            </a:xfrm>
            <a:prstGeom prst="rect">
              <a:avLst/>
            </a:prstGeom>
            <a:solidFill>
              <a:sysClr val="window" lastClr="FFFFFF"/>
            </a:solidFill>
            <a:ln w="25400" cap="flat" cmpd="sng" algn="ctr">
              <a:solidFill>
                <a:srgbClr val="4F81BD">
                  <a:shade val="50000"/>
                </a:srgbClr>
              </a:solidFill>
              <a:prstDash val="solid"/>
            </a:ln>
            <a:effectLst/>
          </p:spPr>
          <p:txBody>
            <a:bodyPr anchor="ctr"/>
            <a:lstStyle/>
            <a:p>
              <a:pPr algn="ctr">
                <a:defRPr/>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重点的に取組みを進める施設</a:t>
              </a:r>
            </a:p>
          </p:txBody>
        </p:sp>
        <p:sp>
          <p:nvSpPr>
            <p:cNvPr id="2062" name="右矢印 14"/>
            <p:cNvSpPr>
              <a:spLocks noChangeArrowheads="1"/>
            </p:cNvSpPr>
            <p:nvPr/>
          </p:nvSpPr>
          <p:spPr bwMode="auto">
            <a:xfrm>
              <a:off x="4499932" y="2535885"/>
              <a:ext cx="371437" cy="1617804"/>
            </a:xfrm>
            <a:prstGeom prst="rightArrow">
              <a:avLst>
                <a:gd name="adj1" fmla="val 47944"/>
                <a:gd name="adj2" fmla="val 50000"/>
              </a:avLst>
            </a:prstGeom>
            <a:solidFill>
              <a:srgbClr val="4F81BD"/>
            </a:solidFill>
            <a:ln w="25400" algn="ctr">
              <a:solidFill>
                <a:srgbClr val="385D8A"/>
              </a:solidFill>
              <a:miter lim="800000"/>
              <a:headEnd/>
              <a:tailEnd/>
            </a:ln>
          </p:spPr>
          <p:txBody>
            <a:bodyPr anchor="ctr"/>
            <a:lstStyle/>
            <a:p>
              <a:pPr fontAlgn="base">
                <a:spcBef>
                  <a:spcPct val="0"/>
                </a:spcBef>
                <a:spcAft>
                  <a:spcPct val="0"/>
                </a:spcAft>
              </a:pPr>
              <a:endParaRPr lang="ja-JP" altLang="en-US">
                <a:solidFill>
                  <a:prstClr val="black"/>
                </a:solidFill>
              </a:endParaRPr>
            </a:p>
          </p:txBody>
        </p:sp>
      </p:grpSp>
      <p:sp>
        <p:nvSpPr>
          <p:cNvPr id="2053" name="正方形/長方形 15"/>
          <p:cNvSpPr>
            <a:spLocks noChangeArrowheads="1"/>
          </p:cNvSpPr>
          <p:nvPr/>
        </p:nvSpPr>
        <p:spPr bwMode="auto">
          <a:xfrm>
            <a:off x="372217" y="568132"/>
            <a:ext cx="8577953" cy="784830"/>
          </a:xfrm>
          <a:prstGeom prst="rect">
            <a:avLst/>
          </a:prstGeom>
          <a:noFill/>
          <a:ln>
            <a:noFill/>
          </a:ln>
        </p:spPr>
        <p:txBody>
          <a:bodyPr wrap="square">
            <a:spAutoFit/>
          </a:bodyPr>
          <a:lstStyle/>
          <a:p>
            <a:pPr fontAlgn="base">
              <a:lnSpc>
                <a:spcPts val="1800"/>
              </a:lnSpc>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公の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施設（</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施設（府営住宅を除く）＋府営住宅</a:t>
            </a:r>
            <a:r>
              <a:rPr lang="en-US" altLang="ja-JP" sz="14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309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団地）について、これまでの取組みの進捗状況や社会情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800"/>
              </a:lnSpc>
              <a:spcBef>
                <a:spcPct val="0"/>
              </a:spcBef>
              <a:spcAft>
                <a:spcPct val="0"/>
              </a:spcAft>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勢の変化を踏まえた点検を実施し、令和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年度については、</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施設について重点的に取組みを進めていきます。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800"/>
              </a:lnSpc>
              <a:spcBef>
                <a:spcPct val="0"/>
              </a:spcBef>
              <a:spcAft>
                <a:spcPct val="0"/>
              </a:spcAf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その他の施設についても、「ファシリティマネジメント基本方針」に基づく総量最適化</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等の観点から、点検を行います。　</a:t>
            </a:r>
          </a:p>
        </p:txBody>
      </p:sp>
      <p:sp>
        <p:nvSpPr>
          <p:cNvPr id="23" name="正方形/長方形 22"/>
          <p:cNvSpPr/>
          <p:nvPr/>
        </p:nvSpPr>
        <p:spPr>
          <a:xfrm>
            <a:off x="170511" y="893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（４）公の施設の改革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p:cNvCxnSpPr/>
          <p:nvPr/>
        </p:nvCxnSpPr>
        <p:spPr>
          <a:xfrm>
            <a:off x="179512" y="47725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7" name="正方形/長方形 16"/>
          <p:cNvSpPr/>
          <p:nvPr/>
        </p:nvSpPr>
        <p:spPr bwMode="auto">
          <a:xfrm>
            <a:off x="5382090" y="2213865"/>
            <a:ext cx="3271483" cy="4229905"/>
          </a:xfrm>
          <a:prstGeom prst="rect">
            <a:avLst/>
          </a:prstGeom>
          <a:noFill/>
          <a:ln w="25400" cap="flat" cmpd="sng" algn="ctr">
            <a:noFill/>
            <a:prstDash val="solid"/>
          </a:ln>
          <a:effectLst/>
        </p:spPr>
        <p:txBody>
          <a:bodyPr/>
          <a:lstStyle/>
          <a:p>
            <a:pPr>
              <a:lnSpc>
                <a:spcPct val="150000"/>
              </a:lnSpc>
              <a:defRPr/>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青少年海洋センター</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青少年海洋センター・ファミリー棟</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稲スポーツセンター</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中河内救命救急センター</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労働センター</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300" kern="100" dirty="0">
                <a:latin typeface="Meiryo UI" panose="020B0604030504040204" pitchFamily="50" charset="-128"/>
                <a:ea typeface="Meiryo UI" panose="020B0604030504040204" pitchFamily="50" charset="-128"/>
                <a:cs typeface="Meiryo UI" panose="020B0604030504040204" pitchFamily="50" charset="-128"/>
              </a:rPr>
              <a:t>○　府民の森　ちはや園地</a:t>
            </a:r>
            <a:endParaRPr lang="en-US" altLang="ja-JP" sz="1300" kern="1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300" kern="100" dirty="0">
                <a:latin typeface="Meiryo UI" panose="020B0604030504040204" pitchFamily="50" charset="-128"/>
                <a:ea typeface="Meiryo UI" panose="020B0604030504040204" pitchFamily="50" charset="-128"/>
                <a:cs typeface="Meiryo UI" panose="020B0604030504040204" pitchFamily="50" charset="-128"/>
              </a:rPr>
              <a:t>○  金剛登山道駐車場</a:t>
            </a:r>
            <a:endParaRPr lang="en-US" altLang="ja-JP" sz="1300" kern="1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kern="100" dirty="0">
                <a:latin typeface="Meiryo UI" panose="020B0604030504040204" pitchFamily="50" charset="-128"/>
                <a:ea typeface="Meiryo UI" panose="020B0604030504040204" pitchFamily="50" charset="-128"/>
                <a:cs typeface="Meiryo UI" panose="020B0604030504040204" pitchFamily="50" charset="-128"/>
              </a:rPr>
              <a:t>　花の文化園</a:t>
            </a:r>
            <a:endParaRPr lang="en-US" altLang="ja-JP" sz="1300" kern="1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1300" kern="100" dirty="0">
                <a:latin typeface="Meiryo UI" panose="020B0604030504040204" pitchFamily="50" charset="-128"/>
                <a:ea typeface="Meiryo UI" panose="020B0604030504040204" pitchFamily="50" charset="-128"/>
                <a:cs typeface="Meiryo UI" panose="020B0604030504040204" pitchFamily="50" charset="-128"/>
              </a:rPr>
              <a:t>○　中央卸売市場</a:t>
            </a:r>
            <a:endParaRPr lang="en-US" altLang="ja-JP" sz="1300" kern="1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1300" kern="100" dirty="0">
                <a:latin typeface="Meiryo UI" panose="020B0604030504040204" pitchFamily="50" charset="-128"/>
                <a:ea typeface="Meiryo UI" panose="020B0604030504040204" pitchFamily="50" charset="-128"/>
                <a:cs typeface="Meiryo UI" panose="020B0604030504040204" pitchFamily="50" charset="-128"/>
              </a:rPr>
              <a:t>○　府営駐車場（江坂・茨木）</a:t>
            </a:r>
            <a:endParaRPr lang="en-US" altLang="ja-JP" sz="1300" kern="1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300" kern="100" dirty="0">
                <a:latin typeface="Meiryo UI" panose="020B0604030504040204" pitchFamily="50" charset="-128"/>
                <a:ea typeface="Meiryo UI" panose="020B0604030504040204" pitchFamily="50" charset="-128"/>
                <a:cs typeface="Meiryo UI" panose="020B0604030504040204" pitchFamily="50" charset="-128"/>
              </a:rPr>
              <a:t>○　府営公園（</a:t>
            </a:r>
            <a:r>
              <a:rPr lang="en-US" altLang="ja-JP" sz="1300" kern="1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300" kern="100" dirty="0">
                <a:latin typeface="Meiryo UI" panose="020B0604030504040204" pitchFamily="50" charset="-128"/>
                <a:ea typeface="Meiryo UI" panose="020B0604030504040204" pitchFamily="50" charset="-128"/>
                <a:cs typeface="Meiryo UI" panose="020B0604030504040204" pitchFamily="50" charset="-128"/>
              </a:rPr>
              <a:t>公園）</a:t>
            </a:r>
            <a:endParaRPr lang="en-US" altLang="ja-JP" sz="1300" kern="1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300" kern="100" dirty="0">
                <a:latin typeface="Meiryo UI" panose="020B0604030504040204" pitchFamily="50" charset="-128"/>
                <a:ea typeface="Meiryo UI" panose="020B0604030504040204" pitchFamily="50" charset="-128"/>
                <a:cs typeface="Meiryo UI" panose="020B0604030504040204" pitchFamily="50" charset="-128"/>
              </a:rPr>
              <a:t>○　弥生文化博物館</a:t>
            </a:r>
            <a:endParaRPr lang="en-US" altLang="ja-JP" sz="1300" kern="1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1300" kern="100" dirty="0">
                <a:latin typeface="Meiryo UI" panose="020B0604030504040204" pitchFamily="50" charset="-128"/>
                <a:ea typeface="Meiryo UI" panose="020B0604030504040204" pitchFamily="50" charset="-128"/>
                <a:cs typeface="Meiryo UI" panose="020B0604030504040204" pitchFamily="50" charset="-128"/>
              </a:rPr>
              <a:t>○  近</a:t>
            </a:r>
            <a:r>
              <a:rPr lang="ja-JP" altLang="en-US" sz="1300" kern="100" dirty="0" err="1">
                <a:latin typeface="Meiryo UI" panose="020B0604030504040204" pitchFamily="50" charset="-128"/>
                <a:ea typeface="Meiryo UI" panose="020B0604030504040204" pitchFamily="50" charset="-128"/>
                <a:cs typeface="Meiryo UI" panose="020B0604030504040204" pitchFamily="50" charset="-128"/>
              </a:rPr>
              <a:t>つ</a:t>
            </a:r>
            <a:r>
              <a:rPr lang="ja-JP" altLang="en-US" sz="1300" kern="100" dirty="0">
                <a:latin typeface="Meiryo UI" panose="020B0604030504040204" pitchFamily="50" charset="-128"/>
                <a:ea typeface="Meiryo UI" panose="020B0604030504040204" pitchFamily="50" charset="-128"/>
                <a:cs typeface="Meiryo UI" panose="020B0604030504040204" pitchFamily="50" charset="-128"/>
              </a:rPr>
              <a:t>飛鳥博物館　　　</a:t>
            </a:r>
            <a:endParaRPr lang="en-US" altLang="ja-JP" sz="1300" kern="1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近</a:t>
            </a:r>
            <a:r>
              <a:rPr lang="ja-JP" altLang="en-US" sz="13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つ</a:t>
            </a: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飛鳥風土記の丘</a:t>
            </a:r>
            <a:endParaRPr lang="en-US" altLang="ja-JP"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a:extLst>
              <a:ext uri="{FF2B5EF4-FFF2-40B4-BE49-F238E27FC236}">
                <a16:creationId xmlns:a16="http://schemas.microsoft.com/office/drawing/2014/main" id="{992A0A5A-1FA2-4702-BEDA-7ABFEEBBEA0C}"/>
              </a:ext>
            </a:extLst>
          </p:cNvPr>
          <p:cNvSpPr/>
          <p:nvPr/>
        </p:nvSpPr>
        <p:spPr>
          <a:xfrm>
            <a:off x="8432528" y="6507096"/>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prstClr val="black"/>
                </a:solidFill>
              </a:rPr>
              <a:t>47</a:t>
            </a:r>
            <a:endParaRPr lang="ja-JP" altLang="en-US" dirty="0">
              <a:solidFill>
                <a:prstClr val="black"/>
              </a:solidFill>
            </a:endParaRPr>
          </a:p>
        </p:txBody>
      </p:sp>
    </p:spTree>
    <p:extLst>
      <p:ext uri="{BB962C8B-B14F-4D97-AF65-F5344CB8AC3E}">
        <p14:creationId xmlns:p14="http://schemas.microsoft.com/office/powerpoint/2010/main" val="3299278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表 38"/>
          <p:cNvGraphicFramePr>
            <a:graphicFrameLocks noGrp="1"/>
          </p:cNvGraphicFramePr>
          <p:nvPr>
            <p:extLst/>
          </p:nvPr>
        </p:nvGraphicFramePr>
        <p:xfrm>
          <a:off x="4751695" y="1511705"/>
          <a:ext cx="3980349" cy="2240315"/>
        </p:xfrm>
        <a:graphic>
          <a:graphicData uri="http://schemas.openxmlformats.org/drawingml/2006/table">
            <a:tbl>
              <a:tblPr bandRow="1">
                <a:tableStyleId>{F5AB1C69-6EDB-4FF4-983F-18BD219EF322}</a:tableStyleId>
              </a:tblPr>
              <a:tblGrid>
                <a:gridCol w="1935540">
                  <a:extLst>
                    <a:ext uri="{9D8B030D-6E8A-4147-A177-3AD203B41FA5}">
                      <a16:colId xmlns:a16="http://schemas.microsoft.com/office/drawing/2014/main" val="20000"/>
                    </a:ext>
                  </a:extLst>
                </a:gridCol>
                <a:gridCol w="990110">
                  <a:extLst>
                    <a:ext uri="{9D8B030D-6E8A-4147-A177-3AD203B41FA5}">
                      <a16:colId xmlns:a16="http://schemas.microsoft.com/office/drawing/2014/main" val="20001"/>
                    </a:ext>
                  </a:extLst>
                </a:gridCol>
                <a:gridCol w="1054699">
                  <a:extLst>
                    <a:ext uri="{9D8B030D-6E8A-4147-A177-3AD203B41FA5}">
                      <a16:colId xmlns:a16="http://schemas.microsoft.com/office/drawing/2014/main" val="682711076"/>
                    </a:ext>
                  </a:extLst>
                </a:gridCol>
              </a:tblGrid>
              <a:tr h="342120">
                <a:tc>
                  <a:txBody>
                    <a:bodyPr/>
                    <a:lstStyle/>
                    <a:p>
                      <a:pPr marL="0" indent="0" algn="ctr">
                        <a:lnSpc>
                          <a:spcPts val="700"/>
                        </a:lnSpc>
                        <a:buFont typeface="Wingdings" panose="05000000000000000000" pitchFamily="2" charset="2"/>
                        <a:buNone/>
                      </a:pP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108000" marB="108000" anchor="ctr"/>
                </a:tc>
                <a:tc>
                  <a:txBody>
                    <a:bodyPr/>
                    <a:lstStyle/>
                    <a:p>
                      <a:pPr algn="ctr">
                        <a:lnSpc>
                          <a:spcPts val="1300"/>
                        </a:lnSpc>
                      </a:pPr>
                      <a:r>
                        <a:rPr kumimoji="1" lang="ja-JP" altLang="en-US" sz="1000" b="0" dirty="0">
                          <a:solidFill>
                            <a:schemeClr val="tx1"/>
                          </a:solidFill>
                          <a:latin typeface="メイリオ" panose="020B0604030504040204" pitchFamily="50" charset="-128"/>
                          <a:ea typeface="メイリオ" panose="020B0604030504040204" pitchFamily="50" charset="-128"/>
                        </a:rPr>
                        <a:t>令和</a:t>
                      </a:r>
                      <a:r>
                        <a:rPr kumimoji="1" lang="en-US" altLang="ja-JP" sz="1000" b="0" dirty="0">
                          <a:solidFill>
                            <a:schemeClr val="tx1"/>
                          </a:solidFill>
                          <a:latin typeface="メイリオ" panose="020B0604030504040204" pitchFamily="50" charset="-128"/>
                          <a:ea typeface="メイリオ" panose="020B0604030504040204" pitchFamily="50" charset="-128"/>
                        </a:rPr>
                        <a:t>2</a:t>
                      </a:r>
                      <a:r>
                        <a:rPr kumimoji="1" lang="ja-JP" altLang="en-US" sz="1000" b="0" dirty="0">
                          <a:solidFill>
                            <a:schemeClr val="tx1"/>
                          </a:solidFill>
                          <a:latin typeface="メイリオ" panose="020B0604030504040204" pitchFamily="50" charset="-128"/>
                          <a:ea typeface="メイリオ" panose="020B0604030504040204" pitchFamily="50" charset="-128"/>
                        </a:rPr>
                        <a:t>年度</a:t>
                      </a:r>
                      <a:endParaRPr kumimoji="1" lang="ja-JP" altLang="en-US" sz="1000" b="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txBody>
                  <a:tcPr marT="108000" marB="108000" anchor="ct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00" b="0" strike="noStrike" dirty="0">
                          <a:solidFill>
                            <a:schemeClr val="tx1"/>
                          </a:solidFill>
                          <a:latin typeface="メイリオ" panose="020B0604030504040204" pitchFamily="50" charset="-128"/>
                          <a:ea typeface="メイリオ" panose="020B0604030504040204" pitchFamily="50" charset="-128"/>
                        </a:rPr>
                        <a:t>令和</a:t>
                      </a:r>
                      <a:r>
                        <a:rPr kumimoji="1" lang="en-US" altLang="ja-JP" sz="1000" b="0" strike="noStrike" dirty="0">
                          <a:solidFill>
                            <a:schemeClr val="tx1"/>
                          </a:solidFill>
                          <a:latin typeface="メイリオ" panose="020B0604030504040204" pitchFamily="50" charset="-128"/>
                          <a:ea typeface="メイリオ" panose="020B0604030504040204" pitchFamily="50" charset="-128"/>
                        </a:rPr>
                        <a:t>3</a:t>
                      </a:r>
                      <a:r>
                        <a:rPr kumimoji="1" lang="ja-JP" altLang="en-US" sz="1000" b="0" strike="noStrike" dirty="0">
                          <a:solidFill>
                            <a:schemeClr val="tx1"/>
                          </a:solidFill>
                          <a:latin typeface="メイリオ" panose="020B0604030504040204" pitchFamily="50" charset="-128"/>
                          <a:ea typeface="メイリオ" panose="020B0604030504040204" pitchFamily="50" charset="-128"/>
                        </a:rPr>
                        <a:t>年度</a:t>
                      </a:r>
                      <a:endParaRPr kumimoji="1" lang="en-US" altLang="ja-JP" sz="1000" b="0" strike="noStrike" dirty="0">
                        <a:solidFill>
                          <a:schemeClr val="tx1"/>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ts val="700"/>
                        </a:lnSpc>
                        <a:spcBef>
                          <a:spcPts val="0"/>
                        </a:spcBef>
                        <a:spcAft>
                          <a:spcPts val="0"/>
                        </a:spcAft>
                        <a:buClrTx/>
                        <a:buSzTx/>
                        <a:buFontTx/>
                        <a:buNone/>
                        <a:tabLst/>
                        <a:defRPr/>
                      </a:pPr>
                      <a:r>
                        <a:rPr kumimoji="1" lang="ja-JP" altLang="en-US" sz="700" b="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a:t>
                      </a:r>
                      <a:r>
                        <a:rPr kumimoji="1" lang="en-US" altLang="ja-JP" sz="700" b="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R3.12</a:t>
                      </a:r>
                      <a:r>
                        <a:rPr kumimoji="1" lang="ja-JP" altLang="en-US" sz="700" b="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末時点）</a:t>
                      </a:r>
                      <a:endParaRPr kumimoji="1" lang="ja-JP" altLang="en-US" sz="7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a:txBody>
                  <a:tcPr marT="108000" marB="108000" anchor="ctr"/>
                </a:tc>
                <a:extLst>
                  <a:ext uri="{0D108BD9-81ED-4DB2-BD59-A6C34878D82A}">
                    <a16:rowId xmlns:a16="http://schemas.microsoft.com/office/drawing/2014/main" val="1493685583"/>
                  </a:ext>
                </a:extLst>
              </a:tr>
              <a:tr h="465440">
                <a:tc>
                  <a:txBody>
                    <a:bodyPr/>
                    <a:lstStyle/>
                    <a:p>
                      <a:pPr marL="0" indent="0">
                        <a:lnSpc>
                          <a:spcPts val="700"/>
                        </a:lnSpc>
                        <a:buFont typeface="Wingdings" panose="05000000000000000000" pitchFamily="2" charset="2"/>
                        <a:buNone/>
                      </a:pPr>
                      <a:r>
                        <a:rPr kumimoji="1" lang="ja-JP" altLang="en-US" sz="900" dirty="0">
                          <a:latin typeface="Meiryo UI" panose="020B0604030504040204" pitchFamily="50" charset="-128"/>
                          <a:ea typeface="Meiryo UI" panose="020B0604030504040204" pitchFamily="50" charset="-128"/>
                        </a:rPr>
                        <a:t>◆包括連携協定締結数</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108000" marB="108000" anchor="ctr"/>
                </a:tc>
                <a:tc>
                  <a:txBody>
                    <a:bodyPr/>
                    <a:lstStyle/>
                    <a:p>
                      <a:pPr algn="ctr">
                        <a:lnSpc>
                          <a:spcPts val="700"/>
                        </a:lnSpc>
                      </a:pPr>
                      <a:r>
                        <a:rPr kumimoji="1" lang="en-US" altLang="ja-JP" sz="1000" strike="noStrike" dirty="0">
                          <a:solidFill>
                            <a:schemeClr val="tx1"/>
                          </a:solidFill>
                          <a:latin typeface="Meiryo UI" panose="020B0604030504040204" pitchFamily="50" charset="-128"/>
                          <a:ea typeface="Meiryo UI" panose="020B0604030504040204" pitchFamily="50" charset="-128"/>
                        </a:rPr>
                        <a:t>5</a:t>
                      </a:r>
                      <a:r>
                        <a:rPr kumimoji="1" lang="ja-JP" altLang="en-US" sz="1000" strike="noStrike" dirty="0">
                          <a:solidFill>
                            <a:schemeClr val="tx1"/>
                          </a:solidFill>
                          <a:latin typeface="Meiryo UI" panose="020B0604030504040204" pitchFamily="50" charset="-128"/>
                          <a:ea typeface="Meiryo UI" panose="020B0604030504040204" pitchFamily="50" charset="-128"/>
                        </a:rPr>
                        <a:t>件</a:t>
                      </a:r>
                      <a:endParaRPr kumimoji="1" lang="ja-JP" altLang="en-US" sz="1000"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108000" marB="108000" anchor="ctr"/>
                </a:tc>
                <a:tc>
                  <a:txBody>
                    <a:bodyPr/>
                    <a:lstStyle/>
                    <a:p>
                      <a:pPr marL="0" algn="ctr" defTabSz="914400" rtl="0" eaLnBrk="1" latinLnBrk="0" hangingPunct="1">
                        <a:lnSpc>
                          <a:spcPts val="700"/>
                        </a:lnSpc>
                      </a:pPr>
                      <a:r>
                        <a:rPr kumimoji="1" lang="en-US" altLang="ja-JP" sz="1000" strike="noStrike" kern="1200" dirty="0">
                          <a:solidFill>
                            <a:schemeClr val="tx1"/>
                          </a:solidFill>
                          <a:latin typeface="Meiryo UI" panose="020B0604030504040204" pitchFamily="50" charset="-128"/>
                          <a:ea typeface="Meiryo UI" panose="020B0604030504040204" pitchFamily="50" charset="-128"/>
                        </a:rPr>
                        <a:t>4</a:t>
                      </a:r>
                      <a:r>
                        <a:rPr kumimoji="1" lang="ja-JP" altLang="en-US" sz="1000" strike="noStrike" kern="1200" dirty="0">
                          <a:solidFill>
                            <a:schemeClr val="tx1"/>
                          </a:solidFill>
                          <a:latin typeface="Meiryo UI" panose="020B0604030504040204" pitchFamily="50" charset="-128"/>
                          <a:ea typeface="Meiryo UI" panose="020B0604030504040204" pitchFamily="50" charset="-128"/>
                        </a:rPr>
                        <a:t>件 </a:t>
                      </a:r>
                      <a:r>
                        <a:rPr kumimoji="1" lang="en-US" altLang="ja-JP" sz="1000" strike="noStrike" kern="1200" dirty="0">
                          <a:solidFill>
                            <a:schemeClr val="tx1"/>
                          </a:solidFill>
                          <a:latin typeface="Meiryo UI" panose="020B0604030504040204" pitchFamily="50" charset="-128"/>
                          <a:ea typeface="Meiryo UI" panose="020B0604030504040204" pitchFamily="50" charset="-128"/>
                        </a:rPr>
                        <a:t>※</a:t>
                      </a:r>
                      <a:endParaRPr kumimoji="1" lang="en-US" altLang="ja-JP" sz="1000" b="1" strike="noStrike"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108000" marB="108000" anchor="ctr"/>
                </a:tc>
                <a:extLst>
                  <a:ext uri="{0D108BD9-81ED-4DB2-BD59-A6C34878D82A}">
                    <a16:rowId xmlns:a16="http://schemas.microsoft.com/office/drawing/2014/main" val="10000"/>
                  </a:ext>
                </a:extLst>
              </a:tr>
              <a:tr h="607605">
                <a:tc>
                  <a:txBody>
                    <a:bodyPr/>
                    <a:lstStyle/>
                    <a:p>
                      <a:pPr>
                        <a:lnSpc>
                          <a:spcPts val="700"/>
                        </a:lnSpc>
                      </a:pPr>
                      <a:r>
                        <a:rPr kumimoji="1" lang="ja-JP" altLang="en-US" sz="900" dirty="0">
                          <a:latin typeface="Meiryo UI" panose="020B0604030504040204" pitchFamily="50" charset="-128"/>
                          <a:ea typeface="Meiryo UI" panose="020B0604030504040204" pitchFamily="50" charset="-128"/>
                        </a:rPr>
                        <a:t>◆デスクがコーディネートした</a:t>
                      </a:r>
                      <a:endParaRPr kumimoji="1" lang="en-US" altLang="ja-JP" sz="900" dirty="0">
                        <a:latin typeface="Meiryo UI" panose="020B0604030504040204" pitchFamily="50" charset="-128"/>
                        <a:ea typeface="Meiryo UI" panose="020B0604030504040204" pitchFamily="50" charset="-128"/>
                      </a:endParaRPr>
                    </a:p>
                    <a:p>
                      <a:pPr>
                        <a:lnSpc>
                          <a:spcPts val="700"/>
                        </a:lnSpc>
                      </a:pPr>
                      <a:endParaRPr kumimoji="1" lang="en-US" altLang="ja-JP" sz="900" dirty="0">
                        <a:latin typeface="Meiryo UI" panose="020B0604030504040204" pitchFamily="50" charset="-128"/>
                        <a:ea typeface="Meiryo UI" panose="020B0604030504040204" pitchFamily="50" charset="-128"/>
                      </a:endParaRPr>
                    </a:p>
                    <a:p>
                      <a:pPr>
                        <a:lnSpc>
                          <a:spcPts val="700"/>
                        </a:lnSpc>
                      </a:pPr>
                      <a:r>
                        <a:rPr kumimoji="1" lang="ja-JP" altLang="en-US" sz="900" dirty="0">
                          <a:latin typeface="Meiryo UI" panose="020B0604030504040204" pitchFamily="50" charset="-128"/>
                          <a:ea typeface="Meiryo UI" panose="020B0604030504040204" pitchFamily="50" charset="-128"/>
                        </a:rPr>
                        <a:t>　 企業・大学と部局等との連携数</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R="72000" marT="108000" marB="108000" anchor="ctr"/>
                </a:tc>
                <a:tc>
                  <a:txBody>
                    <a:bodyPr/>
                    <a:lstStyle/>
                    <a:p>
                      <a:pPr algn="ctr">
                        <a:lnSpc>
                          <a:spcPts val="700"/>
                        </a:lnSpc>
                      </a:pPr>
                      <a:r>
                        <a:rPr kumimoji="1" lang="en-US" altLang="ja-JP" sz="1000" strike="noStrike" dirty="0">
                          <a:solidFill>
                            <a:schemeClr val="tx1"/>
                          </a:solidFill>
                          <a:latin typeface="Meiryo UI" panose="020B0604030504040204" pitchFamily="50" charset="-128"/>
                          <a:ea typeface="Meiryo UI" panose="020B0604030504040204" pitchFamily="50" charset="-128"/>
                        </a:rPr>
                        <a:t>413</a:t>
                      </a:r>
                      <a:r>
                        <a:rPr kumimoji="1" lang="ja-JP" altLang="en-US" sz="1000" strike="noStrike" dirty="0">
                          <a:solidFill>
                            <a:schemeClr val="tx1"/>
                          </a:solidFill>
                          <a:latin typeface="Meiryo UI" panose="020B0604030504040204" pitchFamily="50" charset="-128"/>
                          <a:ea typeface="Meiryo UI" panose="020B0604030504040204" pitchFamily="50" charset="-128"/>
                        </a:rPr>
                        <a:t>件</a:t>
                      </a:r>
                      <a:endParaRPr kumimoji="1" lang="ja-JP" altLang="en-US" sz="600"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108000" marB="108000" anchor="ctr"/>
                </a:tc>
                <a:tc>
                  <a:txBody>
                    <a:bodyPr/>
                    <a:lstStyle/>
                    <a:p>
                      <a:pPr algn="ctr">
                        <a:lnSpc>
                          <a:spcPts val="700"/>
                        </a:lnSpc>
                      </a:pPr>
                      <a:r>
                        <a:rPr kumimoji="1" lang="en-US" altLang="ja-JP" sz="1000" strike="noStrike" dirty="0">
                          <a:solidFill>
                            <a:schemeClr val="tx1"/>
                          </a:solidFill>
                          <a:latin typeface="Meiryo UI" panose="020B0604030504040204" pitchFamily="50" charset="-128"/>
                          <a:ea typeface="Meiryo UI" panose="020B0604030504040204" pitchFamily="50" charset="-128"/>
                        </a:rPr>
                        <a:t>348</a:t>
                      </a:r>
                      <a:r>
                        <a:rPr kumimoji="1" lang="ja-JP" altLang="en-US" sz="1000" strike="noStrike" dirty="0">
                          <a:solidFill>
                            <a:schemeClr val="tx1"/>
                          </a:solidFill>
                          <a:latin typeface="Meiryo UI" panose="020B0604030504040204" pitchFamily="50" charset="-128"/>
                          <a:ea typeface="Meiryo UI" panose="020B0604030504040204" pitchFamily="50" charset="-128"/>
                        </a:rPr>
                        <a:t>件</a:t>
                      </a:r>
                      <a:endParaRPr kumimoji="1" lang="en-US" altLang="ja-JP" sz="1000" b="1"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108000" marB="108000" anchor="ctr"/>
                </a:tc>
                <a:extLst>
                  <a:ext uri="{0D108BD9-81ED-4DB2-BD59-A6C34878D82A}">
                    <a16:rowId xmlns:a16="http://schemas.microsoft.com/office/drawing/2014/main" val="10001"/>
                  </a:ext>
                </a:extLst>
              </a:tr>
              <a:tr h="709970">
                <a:tc>
                  <a:txBody>
                    <a:bodyPr/>
                    <a:lstStyle/>
                    <a:p>
                      <a:pPr>
                        <a:lnSpc>
                          <a:spcPts val="700"/>
                        </a:lnSpc>
                      </a:pPr>
                      <a:r>
                        <a:rPr kumimoji="1" lang="ja-JP" altLang="en-US" sz="900" dirty="0">
                          <a:latin typeface="Meiryo UI" panose="020B0604030504040204" pitchFamily="50" charset="-128"/>
                          <a:ea typeface="Meiryo UI" panose="020B0604030504040204" pitchFamily="50" charset="-128"/>
                        </a:rPr>
                        <a:t>◆直接的効果額</a:t>
                      </a:r>
                      <a:endParaRPr kumimoji="1" lang="en-US" altLang="ja-JP" sz="900" dirty="0">
                        <a:latin typeface="Meiryo UI" panose="020B0604030504040204" pitchFamily="50" charset="-128"/>
                        <a:ea typeface="Meiryo UI" panose="020B0604030504040204" pitchFamily="50" charset="-128"/>
                      </a:endParaRPr>
                    </a:p>
                    <a:p>
                      <a:pPr>
                        <a:lnSpc>
                          <a:spcPts val="300"/>
                        </a:lnSpc>
                      </a:pPr>
                      <a:endParaRPr kumimoji="1" lang="en-US" altLang="ja-JP" sz="900" dirty="0">
                        <a:latin typeface="Meiryo UI" panose="020B0604030504040204" pitchFamily="50" charset="-128"/>
                        <a:ea typeface="Meiryo UI" panose="020B0604030504040204" pitchFamily="50" charset="-128"/>
                      </a:endParaRPr>
                    </a:p>
                    <a:p>
                      <a:pPr>
                        <a:lnSpc>
                          <a:spcPts val="900"/>
                        </a:lnSpc>
                      </a:pPr>
                      <a:r>
                        <a:rPr kumimoji="1" lang="en-US" altLang="ja-JP" sz="700" dirty="0">
                          <a:latin typeface="Meiryo UI" panose="020B0604030504040204" pitchFamily="50" charset="-128"/>
                          <a:ea typeface="Meiryo UI" panose="020B0604030504040204" pitchFamily="50" charset="-128"/>
                        </a:rPr>
                        <a:t>   (</a:t>
                      </a:r>
                      <a:r>
                        <a:rPr kumimoji="1" lang="ja-JP" altLang="en-US" sz="700" dirty="0">
                          <a:latin typeface="Meiryo UI" panose="020B0604030504040204" pitchFamily="50" charset="-128"/>
                          <a:ea typeface="Meiryo UI" panose="020B0604030504040204" pitchFamily="50" charset="-128"/>
                        </a:rPr>
                        <a:t>デスクが関わった取組みについて「仮に府が</a:t>
                      </a:r>
                      <a:endParaRPr kumimoji="1" lang="en-US" altLang="ja-JP" sz="700" dirty="0">
                        <a:latin typeface="Meiryo UI" panose="020B0604030504040204" pitchFamily="50" charset="-128"/>
                        <a:ea typeface="Meiryo UI" panose="020B0604030504040204" pitchFamily="50" charset="-128"/>
                      </a:endParaRPr>
                    </a:p>
                    <a:p>
                      <a:pPr>
                        <a:lnSpc>
                          <a:spcPts val="900"/>
                        </a:lnSpc>
                      </a:pPr>
                      <a:r>
                        <a:rPr kumimoji="1" lang="en-US" altLang="ja-JP" sz="700" dirty="0">
                          <a:latin typeface="Meiryo UI" panose="020B0604030504040204" pitchFamily="50" charset="-128"/>
                          <a:ea typeface="Meiryo UI" panose="020B0604030504040204" pitchFamily="50" charset="-128"/>
                        </a:rPr>
                        <a:t>    </a:t>
                      </a:r>
                      <a:r>
                        <a:rPr kumimoji="1" lang="ja-JP" altLang="en-US" sz="700" dirty="0">
                          <a:latin typeface="Meiryo UI" panose="020B0604030504040204" pitchFamily="50" charset="-128"/>
                          <a:ea typeface="Meiryo UI" panose="020B0604030504040204" pitchFamily="50" charset="-128"/>
                        </a:rPr>
                        <a:t>直接実施した場合に必要となる金額」を試算）</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R="36000" marT="108000" marB="108000" anchor="ctr"/>
                </a:tc>
                <a:tc>
                  <a:txBody>
                    <a:bodyPr/>
                    <a:lstStyle/>
                    <a:p>
                      <a:pPr algn="ctr">
                        <a:lnSpc>
                          <a:spcPts val="700"/>
                        </a:lnSpc>
                      </a:pPr>
                      <a:r>
                        <a:rPr kumimoji="1" lang="en-US" altLang="ja-JP" sz="1000" strike="noStrike" dirty="0">
                          <a:solidFill>
                            <a:schemeClr val="tx1"/>
                          </a:solidFill>
                          <a:latin typeface="Meiryo UI" panose="020B0604030504040204" pitchFamily="50" charset="-128"/>
                          <a:ea typeface="Meiryo UI" panose="020B0604030504040204" pitchFamily="50" charset="-128"/>
                        </a:rPr>
                        <a:t>3</a:t>
                      </a:r>
                      <a:r>
                        <a:rPr kumimoji="1" lang="ja-JP" altLang="en-US" sz="1000" strike="noStrike" dirty="0">
                          <a:solidFill>
                            <a:schemeClr val="tx1"/>
                          </a:solidFill>
                          <a:latin typeface="Meiryo UI" panose="020B0604030504040204" pitchFamily="50" charset="-128"/>
                          <a:ea typeface="Meiryo UI" panose="020B0604030504040204" pitchFamily="50" charset="-128"/>
                        </a:rPr>
                        <a:t>億</a:t>
                      </a:r>
                      <a:r>
                        <a:rPr kumimoji="1" lang="en-US" altLang="ja-JP" sz="1000" strike="noStrike" dirty="0">
                          <a:solidFill>
                            <a:schemeClr val="tx1"/>
                          </a:solidFill>
                          <a:latin typeface="Meiryo UI" panose="020B0604030504040204" pitchFamily="50" charset="-128"/>
                          <a:ea typeface="Meiryo UI" panose="020B0604030504040204" pitchFamily="50" charset="-128"/>
                        </a:rPr>
                        <a:t>3,200</a:t>
                      </a:r>
                      <a:r>
                        <a:rPr kumimoji="1" lang="ja-JP" altLang="en-US" sz="1000" strike="noStrike" dirty="0">
                          <a:solidFill>
                            <a:schemeClr val="tx1"/>
                          </a:solidFill>
                          <a:latin typeface="Meiryo UI" panose="020B0604030504040204" pitchFamily="50" charset="-128"/>
                          <a:ea typeface="Meiryo UI" panose="020B0604030504040204" pitchFamily="50" charset="-128"/>
                        </a:rPr>
                        <a:t>万円</a:t>
                      </a:r>
                      <a:endParaRPr kumimoji="1" lang="en-US" altLang="ja-JP" sz="600"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R="36000" marT="108000" marB="108000" anchor="ctr"/>
                </a:tc>
                <a:tc>
                  <a:txBody>
                    <a:bodyPr/>
                    <a:lstStyle/>
                    <a:p>
                      <a:pPr algn="ctr">
                        <a:lnSpc>
                          <a:spcPts val="700"/>
                        </a:lnSpc>
                      </a:pPr>
                      <a:r>
                        <a:rPr kumimoji="1" lang="ja-JP" altLang="en-US" sz="1000" kern="1200" dirty="0">
                          <a:solidFill>
                            <a:schemeClr val="tx1"/>
                          </a:solidFill>
                          <a:latin typeface="Meiryo UI" panose="020B0604030504040204" pitchFamily="50" charset="-128"/>
                          <a:ea typeface="Meiryo UI" panose="020B0604030504040204" pitchFamily="50" charset="-128"/>
                        </a:rPr>
                        <a:t>　ー　</a:t>
                      </a:r>
                      <a:endParaRPr kumimoji="1" lang="en-US" altLang="ja-JP" sz="1000" kern="1200" dirty="0">
                        <a:solidFill>
                          <a:schemeClr val="tx1"/>
                        </a:solidFill>
                        <a:latin typeface="Meiryo UI" panose="020B0604030504040204" pitchFamily="50" charset="-128"/>
                        <a:ea typeface="Meiryo UI" panose="020B0604030504040204" pitchFamily="50" charset="-128"/>
                      </a:endParaRPr>
                    </a:p>
                    <a:p>
                      <a:pPr algn="ctr">
                        <a:lnSpc>
                          <a:spcPts val="700"/>
                        </a:lnSpc>
                      </a:pPr>
                      <a:r>
                        <a:rPr kumimoji="1" lang="en-US" altLang="ja-JP" sz="600" kern="1200" dirty="0">
                          <a:solidFill>
                            <a:schemeClr val="tx1"/>
                          </a:solidFill>
                          <a:latin typeface="Meiryo UI" panose="020B0604030504040204" pitchFamily="50" charset="-128"/>
                          <a:ea typeface="Meiryo UI" panose="020B0604030504040204" pitchFamily="50" charset="-128"/>
                        </a:rPr>
                        <a:t>(</a:t>
                      </a:r>
                      <a:r>
                        <a:rPr kumimoji="1" lang="ja-JP" altLang="en-US" sz="600" kern="1200" dirty="0">
                          <a:solidFill>
                            <a:schemeClr val="tx1"/>
                          </a:solidFill>
                          <a:latin typeface="Meiryo UI" panose="020B0604030504040204" pitchFamily="50" charset="-128"/>
                          <a:ea typeface="Meiryo UI" panose="020B0604030504040204" pitchFamily="50" charset="-128"/>
                        </a:rPr>
                        <a:t>今後公表予定）</a:t>
                      </a:r>
                      <a:endParaRPr kumimoji="1" lang="en-US" altLang="ja-JP"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R="36000" marT="108000" marB="108000" anchor="ctr"/>
                </a:tc>
                <a:extLst>
                  <a:ext uri="{0D108BD9-81ED-4DB2-BD59-A6C34878D82A}">
                    <a16:rowId xmlns:a16="http://schemas.microsoft.com/office/drawing/2014/main" val="10003"/>
                  </a:ext>
                </a:extLst>
              </a:tr>
            </a:tbl>
          </a:graphicData>
        </a:graphic>
      </p:graphicFrame>
      <p:sp>
        <p:nvSpPr>
          <p:cNvPr id="11" name="角丸四角形 10"/>
          <p:cNvSpPr/>
          <p:nvPr/>
        </p:nvSpPr>
        <p:spPr>
          <a:xfrm>
            <a:off x="161303" y="368659"/>
            <a:ext cx="8839822" cy="6284551"/>
          </a:xfrm>
          <a:prstGeom prst="roundRect">
            <a:avLst>
              <a:gd name="adj" fmla="val 4447"/>
            </a:avLst>
          </a:prstGeom>
          <a:noFill/>
        </p:spPr>
        <p:style>
          <a:lnRef idx="2">
            <a:schemeClr val="dk1"/>
          </a:lnRef>
          <a:fillRef idx="1">
            <a:schemeClr val="lt1"/>
          </a:fillRef>
          <a:effectRef idx="0">
            <a:schemeClr val="dk1"/>
          </a:effectRef>
          <a:fontRef idx="minor">
            <a:schemeClr val="dk1"/>
          </a:fontRef>
        </p:style>
        <p:txBody>
          <a:bodyPr rot="0" spcFirstLastPara="0" vert="horz" wrap="square" lIns="72000" tIns="72000" rIns="36000" bIns="3600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◆公民連携の推進（公民戦略連携デスクの取組み）</a:t>
            </a:r>
            <a:r>
              <a:rPr kumimoji="1" lang="en-US" altLang="ja-JP" sz="11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財務部 </a:t>
            </a:r>
            <a:r>
              <a:rPr kumimoji="1" lang="ja-JP" altLang="en-US" sz="11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行政経営課</a:t>
            </a:r>
            <a:r>
              <a:rPr kumimoji="1" lang="en-US" altLang="ja-JP" sz="11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lvl="0">
              <a:lnSpc>
                <a:spcPts val="600"/>
              </a:lnSpc>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企業･大学等と府庁の各担当部局を繋ぐワンストップ窓口として「公民戦略連携デスク」を設置（平成</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algn="ctr"/>
            <a:r>
              <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＜参考事例</a:t>
            </a:r>
            <a:r>
              <a:rPr kumimoji="1"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18</a:t>
            </a:r>
            <a:r>
              <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6" name="タイトル 5"/>
          <p:cNvSpPr txBox="1">
            <a:spLocks/>
          </p:cNvSpPr>
          <p:nvPr/>
        </p:nvSpPr>
        <p:spPr>
          <a:xfrm>
            <a:off x="7346135" y="3773050"/>
            <a:ext cx="1541748" cy="222105"/>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累計数は</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68</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a:t>
            </a:r>
            <a:endPar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8432528" y="6516466"/>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schemeClr val="tx1"/>
                </a:solidFill>
              </a:rPr>
              <a:t>27</a:t>
            </a:r>
            <a:endParaRPr lang="ja-JP" altLang="en-US" dirty="0">
              <a:solidFill>
                <a:schemeClr val="tx1"/>
              </a:solidFill>
            </a:endParaRPr>
          </a:p>
        </p:txBody>
      </p:sp>
      <p:sp>
        <p:nvSpPr>
          <p:cNvPr id="25" name="テキスト ボックス 24">
            <a:extLst>
              <a:ext uri="{FF2B5EF4-FFF2-40B4-BE49-F238E27FC236}">
                <a16:creationId xmlns:a16="http://schemas.microsoft.com/office/drawing/2014/main" id="{1E933E72-4C7B-422A-AF18-8A05FBFF77EE}"/>
              </a:ext>
            </a:extLst>
          </p:cNvPr>
          <p:cNvSpPr txBox="1"/>
          <p:nvPr/>
        </p:nvSpPr>
        <p:spPr>
          <a:xfrm>
            <a:off x="4841544" y="5903755"/>
            <a:ext cx="2306519" cy="246221"/>
          </a:xfrm>
          <a:prstGeom prst="rect">
            <a:avLst/>
          </a:prstGeom>
          <a:noFill/>
          <a:ln w="12700">
            <a:noFill/>
            <a:prstDash val="lgDash"/>
          </a:ln>
        </p:spPr>
        <p:txBody>
          <a:bodyPr wrap="square" rtlCol="0">
            <a:spAutoFit/>
          </a:bodyPr>
          <a:lstStyle/>
          <a:p>
            <a:pPr marL="171450" indent="-171450">
              <a:buFont typeface="Wingdings" panose="05000000000000000000" pitchFamily="2" charset="2"/>
              <a:buChar char="Ø"/>
            </a:pPr>
            <a:r>
              <a:rPr lang="ja-JP" altLang="en-US" sz="1000" b="1" dirty="0">
                <a:latin typeface="Meiryo UI" panose="020B0604030504040204" pitchFamily="50" charset="-128"/>
                <a:ea typeface="Meiryo UI" panose="020B0604030504040204" pitchFamily="50" charset="-128"/>
              </a:rPr>
              <a:t>事例⑦　大阪産</a:t>
            </a:r>
            <a:r>
              <a:rPr lang="en-US" altLang="ja-JP" sz="1000" b="1"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もん</a:t>
            </a:r>
            <a:r>
              <a:rPr lang="en-US" altLang="ja-JP" sz="1000" b="1"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の販売促進</a:t>
            </a:r>
            <a:endParaRPr lang="en-US" altLang="ja-JP" sz="1000" b="1"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63CD1C80-9C95-45AC-B38E-AE90071C9DEA}"/>
              </a:ext>
            </a:extLst>
          </p:cNvPr>
          <p:cNvSpPr/>
          <p:nvPr/>
        </p:nvSpPr>
        <p:spPr>
          <a:xfrm>
            <a:off x="521550" y="4674998"/>
            <a:ext cx="1704313" cy="246221"/>
          </a:xfrm>
          <a:prstGeom prst="rect">
            <a:avLst/>
          </a:prstGeom>
        </p:spPr>
        <p:txBody>
          <a:bodyPr wrap="none">
            <a:spAutoFit/>
          </a:bodyPr>
          <a:lstStyle/>
          <a:p>
            <a:pPr marL="171450" indent="-171450">
              <a:buFont typeface="Wingdings" panose="05000000000000000000" pitchFamily="2" charset="2"/>
              <a:buChar char="Ø"/>
            </a:pPr>
            <a:r>
              <a:rPr lang="ja-JP" altLang="en-US" sz="1000" b="1" dirty="0">
                <a:latin typeface="Meiryo UI" panose="020B0604030504040204" pitchFamily="50" charset="-128"/>
                <a:ea typeface="Meiryo UI" panose="020B0604030504040204" pitchFamily="50" charset="-128"/>
              </a:rPr>
              <a:t>事例①　学びの場の創出</a:t>
            </a:r>
            <a:endParaRPr lang="en-US" altLang="ja-JP" sz="1000" b="1" strike="sngStrike" dirty="0">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86F2935B-FBD5-465C-9DF0-67B3139C42FA}"/>
              </a:ext>
            </a:extLst>
          </p:cNvPr>
          <p:cNvSpPr/>
          <p:nvPr/>
        </p:nvSpPr>
        <p:spPr>
          <a:xfrm>
            <a:off x="618329" y="4869160"/>
            <a:ext cx="1748426" cy="784830"/>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子どもたちの環境問題や</a:t>
            </a:r>
            <a:r>
              <a:rPr lang="en-US" altLang="ja-JP" sz="900" dirty="0">
                <a:latin typeface="Meiryo UI" panose="020B0604030504040204" pitchFamily="50" charset="-128"/>
                <a:ea typeface="Meiryo UI" panose="020B0604030504040204" pitchFamily="50" charset="-128"/>
              </a:rPr>
              <a:t>SDGs</a:t>
            </a:r>
            <a:r>
              <a:rPr lang="ja-JP" altLang="en-US" sz="900" dirty="0">
                <a:latin typeface="Meiryo UI" panose="020B0604030504040204" pitchFamily="50" charset="-128"/>
                <a:ea typeface="Meiryo UI" panose="020B0604030504040204" pitchFamily="50" charset="-128"/>
              </a:rPr>
              <a:t>の理解促進に向け、</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海洋プラスチック</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ごみを用いたワー</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クショップの開催　</a:t>
            </a:r>
            <a:endParaRPr lang="en-US" altLang="ja-JP" sz="900" dirty="0">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F4372709-EB55-4247-A2B9-F341FCCDC636}"/>
              </a:ext>
            </a:extLst>
          </p:cNvPr>
          <p:cNvSpPr/>
          <p:nvPr/>
        </p:nvSpPr>
        <p:spPr>
          <a:xfrm>
            <a:off x="2591780" y="4679052"/>
            <a:ext cx="2098651" cy="246221"/>
          </a:xfrm>
          <a:prstGeom prst="rect">
            <a:avLst/>
          </a:prstGeom>
        </p:spPr>
        <p:txBody>
          <a:bodyPr wrap="none">
            <a:spAutoFit/>
          </a:bodyPr>
          <a:lstStyle/>
          <a:p>
            <a:pPr marL="171450" indent="-171450">
              <a:buFont typeface="Wingdings" panose="05000000000000000000" pitchFamily="2" charset="2"/>
              <a:buChar char="Ø"/>
            </a:pPr>
            <a:r>
              <a:rPr lang="ja-JP" altLang="en-US" sz="1000" b="1" dirty="0">
                <a:latin typeface="Meiryo UI" panose="020B0604030504040204" pitchFamily="50" charset="-128"/>
                <a:ea typeface="Meiryo UI" panose="020B0604030504040204" pitchFamily="50" charset="-128"/>
              </a:rPr>
              <a:t>事例②　熱中症予防行動の啓発</a:t>
            </a:r>
            <a:endParaRPr lang="en-US" altLang="ja-JP" sz="1000" b="1" dirty="0">
              <a:latin typeface="Meiryo UI" panose="020B0604030504040204" pitchFamily="50" charset="-128"/>
              <a:ea typeface="Meiryo UI" panose="020B0604030504040204" pitchFamily="50" charset="-128"/>
            </a:endParaRPr>
          </a:p>
        </p:txBody>
      </p:sp>
      <p:sp>
        <p:nvSpPr>
          <p:cNvPr id="34" name="正方形/長方形 33">
            <a:extLst>
              <a:ext uri="{FF2B5EF4-FFF2-40B4-BE49-F238E27FC236}">
                <a16:creationId xmlns:a16="http://schemas.microsoft.com/office/drawing/2014/main" id="{0D1B5879-0ECB-4153-BB49-E4B8FAEE2C14}"/>
              </a:ext>
            </a:extLst>
          </p:cNvPr>
          <p:cNvSpPr/>
          <p:nvPr/>
        </p:nvSpPr>
        <p:spPr>
          <a:xfrm>
            <a:off x="2670771" y="4916048"/>
            <a:ext cx="1029384" cy="646331"/>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府内店舗における熱中症予防行動を啓発する</a:t>
            </a:r>
            <a:r>
              <a:rPr lang="en-US" altLang="ja-JP" sz="900" dirty="0">
                <a:latin typeface="Meiryo UI" panose="020B0604030504040204" pitchFamily="50" charset="-128"/>
                <a:ea typeface="Meiryo UI" panose="020B0604030504040204" pitchFamily="50" charset="-128"/>
              </a:rPr>
              <a:t>POP</a:t>
            </a:r>
            <a:r>
              <a:rPr lang="ja-JP" altLang="en-US" sz="900" dirty="0">
                <a:latin typeface="Meiryo UI" panose="020B0604030504040204" pitchFamily="50" charset="-128"/>
                <a:ea typeface="Meiryo UI" panose="020B0604030504040204" pitchFamily="50" charset="-128"/>
              </a:rPr>
              <a:t>の制作・掲示　</a:t>
            </a:r>
            <a:endParaRPr lang="en-US" altLang="ja-JP" sz="900" dirty="0">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27538AD2-3621-4BC3-B6D5-C2282B3935FF}"/>
              </a:ext>
            </a:extLst>
          </p:cNvPr>
          <p:cNvSpPr txBox="1"/>
          <p:nvPr/>
        </p:nvSpPr>
        <p:spPr>
          <a:xfrm>
            <a:off x="6996523" y="4674998"/>
            <a:ext cx="2067514" cy="246221"/>
          </a:xfrm>
          <a:prstGeom prst="rect">
            <a:avLst/>
          </a:prstGeom>
          <a:noFill/>
          <a:ln w="12700">
            <a:noFill/>
            <a:prstDash val="lgDash"/>
          </a:ln>
        </p:spPr>
        <p:txBody>
          <a:bodyPr wrap="square" rtlCol="0">
            <a:spAutoFit/>
          </a:bodyPr>
          <a:lstStyle/>
          <a:p>
            <a:pPr marL="171450" indent="-171450">
              <a:buFont typeface="Wingdings" panose="05000000000000000000" pitchFamily="2" charset="2"/>
              <a:buChar char="Ø"/>
            </a:pPr>
            <a:r>
              <a:rPr lang="ja-JP" altLang="en-US" sz="1000" b="1" dirty="0">
                <a:latin typeface="Meiryo UI" panose="020B0604030504040204" pitchFamily="50" charset="-128"/>
                <a:ea typeface="Meiryo UI" panose="020B0604030504040204" pitchFamily="50" charset="-128"/>
              </a:rPr>
              <a:t>事例④　福祉施設への支援</a:t>
            </a:r>
            <a:endParaRPr lang="en-US" altLang="ja-JP" sz="1000" b="1" dirty="0">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538B7A1A-FED1-42D3-B266-E1EF9EDE0EAE}"/>
              </a:ext>
            </a:extLst>
          </p:cNvPr>
          <p:cNvSpPr/>
          <p:nvPr/>
        </p:nvSpPr>
        <p:spPr>
          <a:xfrm>
            <a:off x="7096012" y="4921219"/>
            <a:ext cx="1701361"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福祉施設等への家具の寄贈や、入所者向けセミナーの実施</a:t>
            </a:r>
          </a:p>
        </p:txBody>
      </p:sp>
      <p:sp>
        <p:nvSpPr>
          <p:cNvPr id="41" name="正方形/長方形 40">
            <a:extLst>
              <a:ext uri="{FF2B5EF4-FFF2-40B4-BE49-F238E27FC236}">
                <a16:creationId xmlns:a16="http://schemas.microsoft.com/office/drawing/2014/main" id="{1304189A-0D61-4743-ABE4-9BB27BCC412C}"/>
              </a:ext>
            </a:extLst>
          </p:cNvPr>
          <p:cNvSpPr/>
          <p:nvPr/>
        </p:nvSpPr>
        <p:spPr>
          <a:xfrm>
            <a:off x="586388" y="6116524"/>
            <a:ext cx="1952410" cy="507831"/>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府が主催する、女性活躍推進や多様な人材の活躍をテーマとしたセミナーでの講師の派遣協力　</a:t>
            </a:r>
          </a:p>
        </p:txBody>
      </p:sp>
      <p:sp>
        <p:nvSpPr>
          <p:cNvPr id="42" name="テキスト ボックス 41">
            <a:extLst>
              <a:ext uri="{FF2B5EF4-FFF2-40B4-BE49-F238E27FC236}">
                <a16:creationId xmlns:a16="http://schemas.microsoft.com/office/drawing/2014/main" id="{E776AD9C-01FF-4177-BA5E-69390C57FC28}"/>
              </a:ext>
            </a:extLst>
          </p:cNvPr>
          <p:cNvSpPr txBox="1"/>
          <p:nvPr/>
        </p:nvSpPr>
        <p:spPr>
          <a:xfrm>
            <a:off x="524420" y="5904275"/>
            <a:ext cx="2065657" cy="253916"/>
          </a:xfrm>
          <a:prstGeom prst="rect">
            <a:avLst/>
          </a:prstGeom>
          <a:noFill/>
          <a:ln w="12700">
            <a:noFill/>
            <a:prstDash val="lgDash"/>
          </a:ln>
        </p:spPr>
        <p:txBody>
          <a:bodyPr wrap="square" rtlCol="0">
            <a:spAutoFit/>
          </a:bodyPr>
          <a:lstStyle>
            <a:defPPr>
              <a:defRPr lang="en-US"/>
            </a:defPPr>
            <a:lvl1pPr>
              <a:defRPr sz="1200" b="1" u="sng">
                <a:solidFill>
                  <a:srgbClr val="FF0000"/>
                </a:solidFill>
                <a:latin typeface="Meiryo UI" panose="020B0604030504040204" pitchFamily="50" charset="-128"/>
                <a:ea typeface="Meiryo UI" panose="020B0604030504040204" pitchFamily="50" charset="-128"/>
              </a:defRPr>
            </a:lvl1pPr>
          </a:lstStyle>
          <a:p>
            <a:pPr marL="171450" indent="-171450">
              <a:buFont typeface="Wingdings" panose="05000000000000000000" pitchFamily="2" charset="2"/>
              <a:buChar char="Ø"/>
            </a:pPr>
            <a:r>
              <a:rPr lang="ja-JP" altLang="en-US" sz="1000" u="none" dirty="0">
                <a:solidFill>
                  <a:schemeClr val="tx1"/>
                </a:solidFill>
              </a:rPr>
              <a:t>事例⑤　セミナーへの講師派遣</a:t>
            </a:r>
            <a:r>
              <a:rPr lang="ja-JP" altLang="en-US" sz="1050" dirty="0">
                <a:solidFill>
                  <a:schemeClr val="tx1"/>
                </a:solidFill>
              </a:rPr>
              <a:t>　</a:t>
            </a:r>
            <a:endParaRPr lang="en-US" altLang="ja-JP" sz="1050" dirty="0">
              <a:solidFill>
                <a:schemeClr val="tx1"/>
              </a:solidFill>
            </a:endParaRPr>
          </a:p>
        </p:txBody>
      </p:sp>
      <p:sp>
        <p:nvSpPr>
          <p:cNvPr id="40" name="テキスト ボックス 39">
            <a:extLst>
              <a:ext uri="{FF2B5EF4-FFF2-40B4-BE49-F238E27FC236}">
                <a16:creationId xmlns:a16="http://schemas.microsoft.com/office/drawing/2014/main" id="{DE53C9D7-9EA9-4501-91CC-570D0FA9481B}"/>
              </a:ext>
            </a:extLst>
          </p:cNvPr>
          <p:cNvSpPr txBox="1"/>
          <p:nvPr/>
        </p:nvSpPr>
        <p:spPr>
          <a:xfrm>
            <a:off x="2586619" y="5914454"/>
            <a:ext cx="2378303" cy="246221"/>
          </a:xfrm>
          <a:prstGeom prst="rect">
            <a:avLst/>
          </a:prstGeom>
          <a:noFill/>
          <a:ln w="12700">
            <a:noFill/>
            <a:prstDash val="lgDash"/>
          </a:ln>
        </p:spPr>
        <p:txBody>
          <a:bodyPr wrap="square" rtlCol="0">
            <a:spAutoFit/>
          </a:bodyPr>
          <a:lstStyle/>
          <a:p>
            <a:pPr marL="171450" indent="-171450">
              <a:buFont typeface="Wingdings" panose="05000000000000000000" pitchFamily="2" charset="2"/>
              <a:buChar char="Ø"/>
            </a:pPr>
            <a:r>
              <a:rPr lang="ja-JP" altLang="en-US" sz="1000" b="1" dirty="0">
                <a:latin typeface="Meiryo UI" panose="020B0604030504040204" pitchFamily="50" charset="-128"/>
                <a:ea typeface="Meiryo UI" panose="020B0604030504040204" pitchFamily="50" charset="-128"/>
              </a:rPr>
              <a:t>事例⑥　災害対策冊子の制作・寄贈</a:t>
            </a:r>
            <a:endParaRPr lang="en-US" altLang="ja-JP" sz="1000" b="1" dirty="0">
              <a:latin typeface="Meiryo UI" panose="020B0604030504040204" pitchFamily="50" charset="-128"/>
              <a:ea typeface="Meiryo UI" panose="020B0604030504040204" pitchFamily="50" charset="-128"/>
            </a:endParaRPr>
          </a:p>
        </p:txBody>
      </p:sp>
      <p:sp>
        <p:nvSpPr>
          <p:cNvPr id="43" name="テキスト ボックス 42">
            <a:extLst>
              <a:ext uri="{FF2B5EF4-FFF2-40B4-BE49-F238E27FC236}">
                <a16:creationId xmlns:a16="http://schemas.microsoft.com/office/drawing/2014/main" id="{8CD71A99-084F-4A68-8F4E-8CBD8988E1F2}"/>
              </a:ext>
            </a:extLst>
          </p:cNvPr>
          <p:cNvSpPr txBox="1"/>
          <p:nvPr/>
        </p:nvSpPr>
        <p:spPr>
          <a:xfrm>
            <a:off x="4867128" y="4667944"/>
            <a:ext cx="2075246" cy="246221"/>
          </a:xfrm>
          <a:prstGeom prst="rect">
            <a:avLst/>
          </a:prstGeom>
          <a:noFill/>
          <a:ln w="12700">
            <a:noFill/>
            <a:prstDash val="lgDash"/>
          </a:ln>
        </p:spPr>
        <p:txBody>
          <a:bodyPr wrap="square" rtlCol="0">
            <a:spAutoFit/>
          </a:bodyPr>
          <a:lstStyle/>
          <a:p>
            <a:pPr marL="171450" indent="-171450">
              <a:buFont typeface="Wingdings" panose="05000000000000000000" pitchFamily="2" charset="2"/>
              <a:buChar char="Ø"/>
            </a:pPr>
            <a:r>
              <a:rPr lang="ja-JP" altLang="en-US" sz="1000" b="1" dirty="0">
                <a:latin typeface="Meiryo UI" panose="020B0604030504040204" pitchFamily="50" charset="-128"/>
                <a:ea typeface="Meiryo UI" panose="020B0604030504040204" pitchFamily="50" charset="-128"/>
              </a:rPr>
              <a:t>事例③　プラスチックごみの削減</a:t>
            </a:r>
            <a:endParaRPr lang="en-US" altLang="ja-JP" sz="1000" b="1" dirty="0">
              <a:latin typeface="Meiryo UI" panose="020B0604030504040204" pitchFamily="50" charset="-128"/>
              <a:ea typeface="Meiryo UI" panose="020B0604030504040204" pitchFamily="50" charset="-128"/>
            </a:endParaRPr>
          </a:p>
        </p:txBody>
      </p:sp>
      <p:sp>
        <p:nvSpPr>
          <p:cNvPr id="47" name="正方形/長方形 46">
            <a:extLst>
              <a:ext uri="{FF2B5EF4-FFF2-40B4-BE49-F238E27FC236}">
                <a16:creationId xmlns:a16="http://schemas.microsoft.com/office/drawing/2014/main" id="{FA35B324-9940-4382-857D-9F38B9B5C265}"/>
              </a:ext>
            </a:extLst>
          </p:cNvPr>
          <p:cNvSpPr/>
          <p:nvPr/>
        </p:nvSpPr>
        <p:spPr>
          <a:xfrm>
            <a:off x="2726795" y="6123193"/>
            <a:ext cx="2037535"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「もしもの時」の備えに役立つ災害対策術をまとめた冊子を制作・寄贈　</a:t>
            </a:r>
            <a:endParaRPr lang="en-US" altLang="ja-JP" sz="900" dirty="0">
              <a:latin typeface="Meiryo UI" panose="020B0604030504040204" pitchFamily="50" charset="-128"/>
              <a:ea typeface="Meiryo UI" panose="020B0604030504040204" pitchFamily="50" charset="-128"/>
            </a:endParaRPr>
          </a:p>
        </p:txBody>
      </p:sp>
      <p:sp>
        <p:nvSpPr>
          <p:cNvPr id="48" name="正方形/長方形 47">
            <a:extLst>
              <a:ext uri="{FF2B5EF4-FFF2-40B4-BE49-F238E27FC236}">
                <a16:creationId xmlns:a16="http://schemas.microsoft.com/office/drawing/2014/main" id="{9BC41EB1-945A-4ED6-8E3C-E56366532FE6}"/>
              </a:ext>
            </a:extLst>
          </p:cNvPr>
          <p:cNvSpPr/>
          <p:nvPr/>
        </p:nvSpPr>
        <p:spPr>
          <a:xfrm>
            <a:off x="4928133" y="4894397"/>
            <a:ext cx="1054150" cy="800219"/>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傘のシェアリングサービスの無料</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キャンペーンを通</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じた、プラスチック</a:t>
            </a:r>
            <a:endParaRPr lang="en-US" altLang="ja-JP" sz="900" dirty="0">
              <a:latin typeface="Meiryo UI" panose="020B0604030504040204" pitchFamily="50" charset="-128"/>
              <a:ea typeface="Meiryo UI" panose="020B0604030504040204" pitchFamily="50" charset="-128"/>
            </a:endParaRPr>
          </a:p>
          <a:p>
            <a:r>
              <a:rPr lang="ja-JP" altLang="en-US" sz="900" spc="-70" dirty="0">
                <a:latin typeface="Meiryo UI" panose="020B0604030504040204" pitchFamily="50" charset="-128"/>
                <a:ea typeface="Meiryo UI" panose="020B0604030504040204" pitchFamily="50" charset="-128"/>
              </a:rPr>
              <a:t>ごみ削減への協力</a:t>
            </a:r>
            <a:r>
              <a:rPr lang="ja-JP" altLang="en-US" sz="9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　　　　　　　　　　</a:t>
            </a:r>
          </a:p>
        </p:txBody>
      </p:sp>
      <p:graphicFrame>
        <p:nvGraphicFramePr>
          <p:cNvPr id="3" name="図表 2">
            <a:extLst>
              <a:ext uri="{FF2B5EF4-FFF2-40B4-BE49-F238E27FC236}">
                <a16:creationId xmlns:a16="http://schemas.microsoft.com/office/drawing/2014/main" id="{BAEAF3B9-92A6-46AD-A44C-92AA2DBB3D05}"/>
              </a:ext>
            </a:extLst>
          </p:cNvPr>
          <p:cNvGraphicFramePr/>
          <p:nvPr/>
        </p:nvGraphicFramePr>
        <p:xfrm>
          <a:off x="7833856" y="5329335"/>
          <a:ext cx="1352981" cy="8822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9" name="角丸四角形 48"/>
          <p:cNvSpPr/>
          <p:nvPr/>
        </p:nvSpPr>
        <p:spPr>
          <a:xfrm>
            <a:off x="573431" y="4165424"/>
            <a:ext cx="1731763" cy="230302"/>
          </a:xfrm>
          <a:prstGeom prst="roundRect">
            <a:avLst>
              <a:gd name="adj" fmla="val 14009"/>
            </a:avLst>
          </a:prstGeom>
          <a:solidFill>
            <a:srgbClr val="339966"/>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令和</a:t>
            </a:r>
            <a:r>
              <a:rPr lang="en-US" altLang="ja-JP"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年度の取組み事例</a:t>
            </a:r>
            <a:endParaRPr lang="en-US" altLang="ja-JP"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角丸四角形 51"/>
          <p:cNvSpPr/>
          <p:nvPr/>
        </p:nvSpPr>
        <p:spPr>
          <a:xfrm>
            <a:off x="4721579" y="1138408"/>
            <a:ext cx="1182817" cy="230302"/>
          </a:xfrm>
          <a:prstGeom prst="roundRect">
            <a:avLst>
              <a:gd name="adj" fmla="val 14009"/>
            </a:avLst>
          </a:prstGeom>
          <a:solidFill>
            <a:srgbClr val="339966"/>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取組み効果</a:t>
            </a:r>
            <a:endParaRPr lang="en-US" altLang="ja-JP"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角丸四角形 53"/>
          <p:cNvSpPr/>
          <p:nvPr/>
        </p:nvSpPr>
        <p:spPr>
          <a:xfrm>
            <a:off x="578785" y="4464115"/>
            <a:ext cx="1832975" cy="216000"/>
          </a:xfrm>
          <a:prstGeom prst="roundRect">
            <a:avLst/>
          </a:prstGeom>
          <a:solidFill>
            <a:schemeClr val="bg1"/>
          </a:solidFill>
          <a:ln w="12700">
            <a:solidFill>
              <a:srgbClr val="008080"/>
            </a:solidFill>
          </a:ln>
        </p:spPr>
        <p:style>
          <a:lnRef idx="2">
            <a:schemeClr val="accent1"/>
          </a:lnRef>
          <a:fillRef idx="1">
            <a:schemeClr val="lt1"/>
          </a:fillRef>
          <a:effectRef idx="0">
            <a:schemeClr val="accent1"/>
          </a:effectRef>
          <a:fontRef idx="minor">
            <a:schemeClr val="dk1"/>
          </a:fontRef>
        </p:style>
        <p:txBody>
          <a:bodyPr lIns="36000" rIns="36000" rtlCol="0" anchor="ctr"/>
          <a:lstStyle/>
          <a:p>
            <a:pPr algn="ctr">
              <a:lnSpc>
                <a:spcPts val="1500"/>
              </a:lnSpc>
            </a:pPr>
            <a:r>
              <a:rPr lang="ja-JP" altLang="en-US" sz="1050" b="1" dirty="0">
                <a:solidFill>
                  <a:srgbClr val="006664"/>
                </a:solidFill>
                <a:latin typeface="メイリオ" panose="020B0604030504040204" pitchFamily="50" charset="-128"/>
                <a:ea typeface="メイリオ" panose="020B0604030504040204" pitchFamily="50" charset="-128"/>
                <a:cs typeface="メイリオ" panose="020B0604030504040204" pitchFamily="50" charset="-128"/>
              </a:rPr>
              <a:t>子ども・教育</a:t>
            </a:r>
            <a:endParaRPr kumimoji="1" lang="ja-JP" altLang="en-US" sz="1050" b="1" dirty="0">
              <a:solidFill>
                <a:srgbClr val="006664"/>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角丸四角形 58"/>
          <p:cNvSpPr/>
          <p:nvPr/>
        </p:nvSpPr>
        <p:spPr>
          <a:xfrm>
            <a:off x="2676714" y="4453944"/>
            <a:ext cx="1836000" cy="216000"/>
          </a:xfrm>
          <a:prstGeom prst="roundRect">
            <a:avLst/>
          </a:prstGeom>
          <a:solidFill>
            <a:schemeClr val="bg1"/>
          </a:solidFill>
          <a:ln w="12700">
            <a:solidFill>
              <a:srgbClr val="008080"/>
            </a:solidFill>
          </a:ln>
        </p:spPr>
        <p:style>
          <a:lnRef idx="2">
            <a:schemeClr val="accent1"/>
          </a:lnRef>
          <a:fillRef idx="1">
            <a:schemeClr val="lt1"/>
          </a:fillRef>
          <a:effectRef idx="0">
            <a:schemeClr val="accent1"/>
          </a:effectRef>
          <a:fontRef idx="minor">
            <a:schemeClr val="dk1"/>
          </a:fontRef>
        </p:style>
        <p:txBody>
          <a:bodyPr lIns="36000" rIns="36000" rtlCol="0" anchor="ctr"/>
          <a:lstStyle/>
          <a:p>
            <a:pPr algn="ctr">
              <a:lnSpc>
                <a:spcPts val="1400"/>
              </a:lnSpc>
            </a:pPr>
            <a:r>
              <a:rPr lang="ja-JP" altLang="en-US" sz="1050" b="1" dirty="0">
                <a:solidFill>
                  <a:srgbClr val="006664"/>
                </a:solidFill>
                <a:latin typeface="メイリオ" panose="020B0604030504040204" pitchFamily="50" charset="-128"/>
                <a:ea typeface="メイリオ" panose="020B0604030504040204" pitchFamily="50" charset="-128"/>
                <a:cs typeface="メイリオ" panose="020B0604030504040204" pitchFamily="50" charset="-128"/>
              </a:rPr>
              <a:t>健　康</a:t>
            </a:r>
            <a:endParaRPr kumimoji="1" lang="ja-JP" altLang="en-US" sz="1050" b="1" dirty="0">
              <a:solidFill>
                <a:srgbClr val="006664"/>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角丸四角形 59"/>
          <p:cNvSpPr/>
          <p:nvPr/>
        </p:nvSpPr>
        <p:spPr>
          <a:xfrm>
            <a:off x="6970351" y="4453944"/>
            <a:ext cx="1836000" cy="216000"/>
          </a:xfrm>
          <a:prstGeom prst="roundRect">
            <a:avLst/>
          </a:prstGeom>
          <a:solidFill>
            <a:schemeClr val="bg1"/>
          </a:solidFill>
          <a:ln w="12700">
            <a:solidFill>
              <a:srgbClr val="008080"/>
            </a:solidFill>
          </a:ln>
        </p:spPr>
        <p:style>
          <a:lnRef idx="2">
            <a:schemeClr val="accent1"/>
          </a:lnRef>
          <a:fillRef idx="1">
            <a:schemeClr val="lt1"/>
          </a:fillRef>
          <a:effectRef idx="0">
            <a:schemeClr val="accent1"/>
          </a:effectRef>
          <a:fontRef idx="minor">
            <a:schemeClr val="dk1"/>
          </a:fontRef>
        </p:style>
        <p:txBody>
          <a:bodyPr lIns="36000" rIns="36000" rtlCol="0" anchor="ctr"/>
          <a:lstStyle/>
          <a:p>
            <a:pPr algn="ctr">
              <a:lnSpc>
                <a:spcPts val="1500"/>
              </a:lnSpc>
            </a:pPr>
            <a:r>
              <a:rPr lang="ja-JP" altLang="en-US" sz="1050" b="1" dirty="0">
                <a:solidFill>
                  <a:srgbClr val="006664"/>
                </a:solidFill>
                <a:latin typeface="メイリオ" panose="020B0604030504040204" pitchFamily="50" charset="-128"/>
                <a:ea typeface="メイリオ" panose="020B0604030504040204" pitchFamily="50" charset="-128"/>
                <a:cs typeface="メイリオ" panose="020B0604030504040204" pitchFamily="50" charset="-128"/>
              </a:rPr>
              <a:t>福　祉</a:t>
            </a:r>
            <a:endParaRPr kumimoji="1" lang="ja-JP" altLang="en-US" sz="1050" b="1" dirty="0">
              <a:solidFill>
                <a:srgbClr val="006664"/>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 name="角丸四角形 60"/>
          <p:cNvSpPr/>
          <p:nvPr/>
        </p:nvSpPr>
        <p:spPr>
          <a:xfrm>
            <a:off x="4916272" y="4463052"/>
            <a:ext cx="1836000" cy="216000"/>
          </a:xfrm>
          <a:prstGeom prst="roundRect">
            <a:avLst/>
          </a:prstGeom>
          <a:solidFill>
            <a:schemeClr val="bg1"/>
          </a:solidFill>
          <a:ln w="12700">
            <a:solidFill>
              <a:srgbClr val="008080"/>
            </a:solidFill>
          </a:ln>
        </p:spPr>
        <p:style>
          <a:lnRef idx="2">
            <a:schemeClr val="accent1"/>
          </a:lnRef>
          <a:fillRef idx="1">
            <a:schemeClr val="lt1"/>
          </a:fillRef>
          <a:effectRef idx="0">
            <a:schemeClr val="accent1"/>
          </a:effectRef>
          <a:fontRef idx="minor">
            <a:schemeClr val="dk1"/>
          </a:fontRef>
        </p:style>
        <p:txBody>
          <a:bodyPr lIns="36000" rIns="36000" rtlCol="0" anchor="ctr"/>
          <a:lstStyle/>
          <a:p>
            <a:pPr algn="ctr">
              <a:lnSpc>
                <a:spcPts val="1500"/>
              </a:lnSpc>
            </a:pPr>
            <a:r>
              <a:rPr lang="ja-JP" altLang="en-US" sz="1050" b="1" dirty="0">
                <a:solidFill>
                  <a:srgbClr val="006664"/>
                </a:solidFill>
                <a:latin typeface="メイリオ" panose="020B0604030504040204" pitchFamily="50" charset="-128"/>
                <a:ea typeface="メイリオ" panose="020B0604030504040204" pitchFamily="50" charset="-128"/>
                <a:cs typeface="メイリオ" panose="020B0604030504040204" pitchFamily="50" charset="-128"/>
              </a:rPr>
              <a:t>環　境</a:t>
            </a:r>
            <a:endParaRPr kumimoji="1" lang="ja-JP" altLang="en-US" sz="1050" b="1" dirty="0">
              <a:solidFill>
                <a:srgbClr val="006664"/>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角丸四角形 61"/>
          <p:cNvSpPr/>
          <p:nvPr/>
        </p:nvSpPr>
        <p:spPr>
          <a:xfrm>
            <a:off x="566555" y="5688334"/>
            <a:ext cx="1832975" cy="216000"/>
          </a:xfrm>
          <a:prstGeom prst="roundRect">
            <a:avLst/>
          </a:prstGeom>
          <a:solidFill>
            <a:schemeClr val="bg1"/>
          </a:solidFill>
          <a:ln w="12700">
            <a:solidFill>
              <a:srgbClr val="008080"/>
            </a:solidFill>
          </a:ln>
        </p:spPr>
        <p:style>
          <a:lnRef idx="2">
            <a:schemeClr val="accent1"/>
          </a:lnRef>
          <a:fillRef idx="1">
            <a:schemeClr val="lt1"/>
          </a:fillRef>
          <a:effectRef idx="0">
            <a:schemeClr val="accent1"/>
          </a:effectRef>
          <a:fontRef idx="minor">
            <a:schemeClr val="dk1"/>
          </a:fontRef>
        </p:style>
        <p:txBody>
          <a:bodyPr lIns="36000" rIns="36000" rtlCol="0" anchor="ctr"/>
          <a:lstStyle/>
          <a:p>
            <a:pPr algn="ctr">
              <a:lnSpc>
                <a:spcPts val="1500"/>
              </a:lnSpc>
            </a:pPr>
            <a:r>
              <a:rPr lang="ja-JP" altLang="en-US" sz="1050" b="1" dirty="0">
                <a:solidFill>
                  <a:srgbClr val="006664"/>
                </a:solidFill>
                <a:latin typeface="メイリオ" panose="020B0604030504040204" pitchFamily="50" charset="-128"/>
                <a:ea typeface="メイリオ" panose="020B0604030504040204" pitchFamily="50" charset="-128"/>
                <a:cs typeface="メイリオ" panose="020B0604030504040204" pitchFamily="50" charset="-128"/>
              </a:rPr>
              <a:t>ダイバーシティ</a:t>
            </a:r>
            <a:endParaRPr kumimoji="1" lang="ja-JP" altLang="en-US" sz="1050" b="1" dirty="0">
              <a:solidFill>
                <a:srgbClr val="006664"/>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角丸四角形 62"/>
          <p:cNvSpPr/>
          <p:nvPr/>
        </p:nvSpPr>
        <p:spPr>
          <a:xfrm>
            <a:off x="2708848" y="5692862"/>
            <a:ext cx="1836000" cy="216000"/>
          </a:xfrm>
          <a:prstGeom prst="roundRect">
            <a:avLst/>
          </a:prstGeom>
          <a:solidFill>
            <a:schemeClr val="bg1"/>
          </a:solidFill>
          <a:ln w="12700">
            <a:solidFill>
              <a:srgbClr val="008080"/>
            </a:solidFill>
          </a:ln>
        </p:spPr>
        <p:style>
          <a:lnRef idx="2">
            <a:schemeClr val="accent1"/>
          </a:lnRef>
          <a:fillRef idx="1">
            <a:schemeClr val="lt1"/>
          </a:fillRef>
          <a:effectRef idx="0">
            <a:schemeClr val="accent1"/>
          </a:effectRef>
          <a:fontRef idx="minor">
            <a:schemeClr val="dk1"/>
          </a:fontRef>
        </p:style>
        <p:txBody>
          <a:bodyPr lIns="36000" rIns="36000" rtlCol="0" anchor="ctr"/>
          <a:lstStyle/>
          <a:p>
            <a:pPr algn="ctr">
              <a:lnSpc>
                <a:spcPts val="1500"/>
              </a:lnSpc>
            </a:pPr>
            <a:r>
              <a:rPr lang="ja-JP" altLang="en-US" sz="1050" b="1" dirty="0">
                <a:solidFill>
                  <a:srgbClr val="006664"/>
                </a:solidFill>
                <a:latin typeface="メイリオ" panose="020B0604030504040204" pitchFamily="50" charset="-128"/>
                <a:ea typeface="メイリオ" panose="020B0604030504040204" pitchFamily="50" charset="-128"/>
                <a:cs typeface="メイリオ" panose="020B0604030504040204" pitchFamily="50" charset="-128"/>
              </a:rPr>
              <a:t>安全・安心</a:t>
            </a:r>
            <a:endParaRPr kumimoji="1" lang="ja-JP" altLang="en-US" sz="1050" b="1" dirty="0">
              <a:solidFill>
                <a:srgbClr val="006664"/>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角丸四角形 63"/>
          <p:cNvSpPr/>
          <p:nvPr/>
        </p:nvSpPr>
        <p:spPr>
          <a:xfrm>
            <a:off x="4916272" y="5696525"/>
            <a:ext cx="1836000" cy="216000"/>
          </a:xfrm>
          <a:prstGeom prst="roundRect">
            <a:avLst/>
          </a:prstGeom>
          <a:solidFill>
            <a:schemeClr val="bg1"/>
          </a:solidFill>
          <a:ln w="12700">
            <a:solidFill>
              <a:srgbClr val="008080"/>
            </a:solidFill>
          </a:ln>
        </p:spPr>
        <p:style>
          <a:lnRef idx="2">
            <a:schemeClr val="accent1"/>
          </a:lnRef>
          <a:fillRef idx="1">
            <a:schemeClr val="lt1"/>
          </a:fillRef>
          <a:effectRef idx="0">
            <a:schemeClr val="accent1"/>
          </a:effectRef>
          <a:fontRef idx="minor">
            <a:schemeClr val="dk1"/>
          </a:fontRef>
        </p:style>
        <p:txBody>
          <a:bodyPr lIns="36000" rIns="36000" rtlCol="0" anchor="ctr"/>
          <a:lstStyle/>
          <a:p>
            <a:pPr algn="ctr">
              <a:lnSpc>
                <a:spcPts val="1500"/>
              </a:lnSpc>
            </a:pPr>
            <a:r>
              <a:rPr kumimoji="1" lang="ja-JP" altLang="en-US" sz="1050" b="1" dirty="0">
                <a:solidFill>
                  <a:srgbClr val="006664"/>
                </a:solidFill>
                <a:latin typeface="メイリオ" panose="020B0604030504040204" pitchFamily="50" charset="-128"/>
                <a:ea typeface="メイリオ" panose="020B0604030504040204" pitchFamily="50" charset="-128"/>
                <a:cs typeface="メイリオ" panose="020B0604030504040204" pitchFamily="50" charset="-128"/>
              </a:rPr>
              <a:t>地域活性化</a:t>
            </a:r>
          </a:p>
        </p:txBody>
      </p:sp>
      <p:sp>
        <p:nvSpPr>
          <p:cNvPr id="35" name="正方形/長方形 34">
            <a:extLst>
              <a:ext uri="{FF2B5EF4-FFF2-40B4-BE49-F238E27FC236}">
                <a16:creationId xmlns:a16="http://schemas.microsoft.com/office/drawing/2014/main" id="{47DC3DA3-F601-4374-B69D-564067A59D4A}"/>
              </a:ext>
            </a:extLst>
          </p:cNvPr>
          <p:cNvSpPr/>
          <p:nvPr/>
        </p:nvSpPr>
        <p:spPr>
          <a:xfrm>
            <a:off x="4931793" y="6115951"/>
            <a:ext cx="2274105" cy="507831"/>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大阪産（もん）を使用した各社のオリジナル商品（カレー、パン、飲食店でのメニュー等）の開発・販売</a:t>
            </a:r>
            <a:endParaRPr lang="en-US" altLang="ja-JP" sz="90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9060" y="1366353"/>
            <a:ext cx="3834117" cy="2712723"/>
          </a:xfrm>
          <a:prstGeom prst="rect">
            <a:avLst/>
          </a:prstGeom>
        </p:spPr>
      </p:pic>
      <p:pic>
        <p:nvPicPr>
          <p:cNvPr id="12" name="図 11"/>
          <p:cNvPicPr>
            <a:picLocks noChangeAspect="1"/>
          </p:cNvPicPr>
          <p:nvPr/>
        </p:nvPicPr>
        <p:blipFill rotWithShape="1">
          <a:blip r:embed="rId9" cstate="print">
            <a:extLst>
              <a:ext uri="{28A0092B-C50C-407E-A947-70E740481C1C}">
                <a14:useLocalDpi xmlns:a14="http://schemas.microsoft.com/office/drawing/2010/main" val="0"/>
              </a:ext>
            </a:extLst>
          </a:blip>
          <a:srcRect l="4921" t="-532" r="1564" b="28072"/>
          <a:stretch/>
        </p:blipFill>
        <p:spPr>
          <a:xfrm>
            <a:off x="3621667" y="4977649"/>
            <a:ext cx="1105277" cy="615325"/>
          </a:xfrm>
          <a:prstGeom prst="rect">
            <a:avLst/>
          </a:prstGeom>
        </p:spPr>
      </p:pic>
      <p:pic>
        <p:nvPicPr>
          <p:cNvPr id="14" name="図 13"/>
          <p:cNvPicPr>
            <a:picLocks noChangeAspect="1"/>
          </p:cNvPicPr>
          <p:nvPr/>
        </p:nvPicPr>
        <p:blipFill rotWithShape="1">
          <a:blip r:embed="rId10" cstate="print">
            <a:extLst>
              <a:ext uri="{28A0092B-C50C-407E-A947-70E740481C1C}">
                <a14:useLocalDpi xmlns:a14="http://schemas.microsoft.com/office/drawing/2010/main" val="0"/>
              </a:ext>
            </a:extLst>
          </a:blip>
          <a:srcRect l="18401"/>
          <a:stretch/>
        </p:blipFill>
        <p:spPr>
          <a:xfrm>
            <a:off x="5904751" y="4959749"/>
            <a:ext cx="980804" cy="676088"/>
          </a:xfrm>
          <a:prstGeom prst="rect">
            <a:avLst/>
          </a:prstGeom>
        </p:spPr>
      </p:pic>
      <p:pic>
        <p:nvPicPr>
          <p:cNvPr id="17" name="図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77276" y="5067110"/>
            <a:ext cx="795234" cy="546758"/>
          </a:xfrm>
          <a:prstGeom prst="rect">
            <a:avLst/>
          </a:prstGeom>
        </p:spPr>
      </p:pic>
      <p:pic>
        <p:nvPicPr>
          <p:cNvPr id="18" name="図 17"/>
          <p:cNvPicPr>
            <a:picLocks noChangeAspect="1"/>
          </p:cNvPicPr>
          <p:nvPr/>
        </p:nvPicPr>
        <p:blipFill rotWithShape="1">
          <a:blip r:embed="rId12" cstate="print">
            <a:extLst>
              <a:ext uri="{28A0092B-C50C-407E-A947-70E740481C1C}">
                <a14:useLocalDpi xmlns:a14="http://schemas.microsoft.com/office/drawing/2010/main" val="0"/>
              </a:ext>
            </a:extLst>
          </a:blip>
          <a:srcRect t="11863" r="9060"/>
          <a:stretch/>
        </p:blipFill>
        <p:spPr>
          <a:xfrm>
            <a:off x="7103413" y="5657259"/>
            <a:ext cx="832148" cy="537665"/>
          </a:xfrm>
          <a:prstGeom prst="rect">
            <a:avLst/>
          </a:prstGeom>
        </p:spPr>
      </p:pic>
      <p:pic>
        <p:nvPicPr>
          <p:cNvPr id="19" name="図 18"/>
          <p:cNvPicPr>
            <a:picLocks noChangeAspect="1"/>
          </p:cNvPicPr>
          <p:nvPr/>
        </p:nvPicPr>
        <p:blipFill rotWithShape="1">
          <a:blip r:embed="rId13" cstate="print">
            <a:extLst>
              <a:ext uri="{28A0092B-C50C-407E-A947-70E740481C1C}">
                <a14:useLocalDpi xmlns:a14="http://schemas.microsoft.com/office/drawing/2010/main" val="0"/>
              </a:ext>
            </a:extLst>
          </a:blip>
          <a:srcRect t="12806"/>
          <a:stretch/>
        </p:blipFill>
        <p:spPr>
          <a:xfrm>
            <a:off x="7205898" y="6129299"/>
            <a:ext cx="911111" cy="469847"/>
          </a:xfrm>
          <a:prstGeom prst="rect">
            <a:avLst/>
          </a:prstGeom>
        </p:spPr>
      </p:pic>
      <p:sp>
        <p:nvSpPr>
          <p:cNvPr id="5" name="角丸四角形 4"/>
          <p:cNvSpPr/>
          <p:nvPr/>
        </p:nvSpPr>
        <p:spPr>
          <a:xfrm>
            <a:off x="1670858" y="2438890"/>
            <a:ext cx="845261" cy="548981"/>
          </a:xfrm>
          <a:prstGeom prst="roundRect">
            <a:avLst>
              <a:gd name="adj" fmla="val 6559"/>
            </a:avLst>
          </a:prstGeom>
          <a:solidFill>
            <a:srgbClr val="C1E4B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algn="ctr"/>
            <a:r>
              <a:rPr lang="ja-JP" altLang="en-US" sz="500" b="1" dirty="0">
                <a:solidFill>
                  <a:srgbClr val="25714B"/>
                </a:solidFill>
                <a:latin typeface="メイリオ" panose="020B0604030504040204" pitchFamily="50" charset="-128"/>
                <a:ea typeface="メイリオ" panose="020B0604030504040204" pitchFamily="50" charset="-128"/>
              </a:rPr>
              <a:t>一元的な窓口・相談機能</a:t>
            </a:r>
          </a:p>
          <a:p>
            <a:pPr algn="ctr"/>
            <a:r>
              <a:rPr lang="ja-JP" altLang="en-US" sz="500" b="1" spc="-40" dirty="0">
                <a:solidFill>
                  <a:srgbClr val="25714B"/>
                </a:solidFill>
                <a:latin typeface="メイリオ" panose="020B0604030504040204" pitchFamily="50" charset="-128"/>
                <a:ea typeface="メイリオ" panose="020B0604030504040204" pitchFamily="50" charset="-128"/>
              </a:rPr>
              <a:t>（コンシェルジュ的役割）</a:t>
            </a:r>
          </a:p>
          <a:p>
            <a:pPr algn="ctr">
              <a:lnSpc>
                <a:spcPts val="300"/>
              </a:lnSpc>
            </a:pPr>
            <a:endParaRPr lang="en-US" altLang="ja-JP" sz="400" dirty="0">
              <a:solidFill>
                <a:srgbClr val="25714B"/>
              </a:solidFill>
              <a:latin typeface="メイリオ" panose="020B0604030504040204" pitchFamily="50" charset="-128"/>
              <a:ea typeface="メイリオ" panose="020B0604030504040204" pitchFamily="50" charset="-128"/>
            </a:endParaRPr>
          </a:p>
          <a:p>
            <a:pPr algn="ctr"/>
            <a:r>
              <a:rPr lang="ja-JP" altLang="en-US" sz="450" spc="-30" dirty="0">
                <a:solidFill>
                  <a:srgbClr val="25714B"/>
                </a:solidFill>
                <a:latin typeface="メイリオ" panose="020B0604030504040204" pitchFamily="50" charset="-128"/>
                <a:ea typeface="メイリオ" panose="020B0604030504040204" pitchFamily="50" charset="-128"/>
              </a:rPr>
              <a:t>企業・大学からアプローチがあれば、その思いを十分に聞き取り、スピーディに対応します。</a:t>
            </a:r>
          </a:p>
        </p:txBody>
      </p:sp>
      <p:sp>
        <p:nvSpPr>
          <p:cNvPr id="44" name="角丸四角形 43"/>
          <p:cNvSpPr/>
          <p:nvPr/>
        </p:nvSpPr>
        <p:spPr>
          <a:xfrm>
            <a:off x="2552288" y="2438890"/>
            <a:ext cx="824438" cy="548981"/>
          </a:xfrm>
          <a:prstGeom prst="roundRect">
            <a:avLst>
              <a:gd name="adj" fmla="val 6559"/>
            </a:avLst>
          </a:prstGeom>
          <a:solidFill>
            <a:srgbClr val="C1E4B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r>
              <a:rPr lang="ja-JP" altLang="en-US" sz="500" b="1" dirty="0">
                <a:solidFill>
                  <a:srgbClr val="25714B"/>
                </a:solidFill>
                <a:latin typeface="メイリオ" panose="020B0604030504040204" pitchFamily="50" charset="-128"/>
                <a:ea typeface="メイリオ" panose="020B0604030504040204" pitchFamily="50" charset="-128"/>
              </a:rPr>
              <a:t>バックアップ機能</a:t>
            </a:r>
            <a:endParaRPr lang="en-US" altLang="ja-JP" sz="500" b="1" dirty="0">
              <a:solidFill>
                <a:srgbClr val="25714B"/>
              </a:solidFill>
              <a:latin typeface="メイリオ" panose="020B0604030504040204" pitchFamily="50" charset="-128"/>
              <a:ea typeface="メイリオ" panose="020B0604030504040204" pitchFamily="50" charset="-128"/>
            </a:endParaRPr>
          </a:p>
          <a:p>
            <a:r>
              <a:rPr lang="ja-JP" altLang="en-US" sz="500" b="1" spc="-60" dirty="0">
                <a:solidFill>
                  <a:srgbClr val="25714B"/>
                </a:solidFill>
                <a:latin typeface="メイリオ" panose="020B0604030504040204" pitchFamily="50" charset="-128"/>
                <a:ea typeface="メイリオ" panose="020B0604030504040204" pitchFamily="50" charset="-128"/>
              </a:rPr>
              <a:t>（コーディネーター的役割）</a:t>
            </a:r>
            <a:endParaRPr lang="en-US" altLang="ja-JP" sz="400" b="1" spc="-60" dirty="0">
              <a:solidFill>
                <a:srgbClr val="25714B"/>
              </a:solidFill>
              <a:latin typeface="メイリオ" panose="020B0604030504040204" pitchFamily="50" charset="-128"/>
              <a:ea typeface="メイリオ" panose="020B0604030504040204" pitchFamily="50" charset="-128"/>
            </a:endParaRPr>
          </a:p>
          <a:p>
            <a:pPr>
              <a:lnSpc>
                <a:spcPts val="300"/>
              </a:lnSpc>
            </a:pPr>
            <a:endParaRPr lang="en-US" altLang="ja-JP" sz="450" spc="-40" dirty="0">
              <a:solidFill>
                <a:srgbClr val="25714B"/>
              </a:solidFill>
              <a:latin typeface="メイリオ" panose="020B0604030504040204" pitchFamily="50" charset="-128"/>
              <a:ea typeface="メイリオ" panose="020B0604030504040204" pitchFamily="50" charset="-128"/>
            </a:endParaRPr>
          </a:p>
          <a:p>
            <a:r>
              <a:rPr lang="ja-JP" altLang="en-US" sz="450" spc="-40" dirty="0">
                <a:solidFill>
                  <a:srgbClr val="25714B"/>
                </a:solidFill>
                <a:latin typeface="メイリオ" panose="020B0604030504040204" pitchFamily="50" charset="-128"/>
                <a:ea typeface="メイリオ" panose="020B0604030504040204" pitchFamily="50" charset="-128"/>
              </a:rPr>
              <a:t>府と企業・大学との連携をコーディネートするだけでなく、府庁内からの提案も企業・大学に適切につないでいきます。</a:t>
            </a:r>
          </a:p>
        </p:txBody>
      </p:sp>
      <p:sp>
        <p:nvSpPr>
          <p:cNvPr id="6" name="角丸四角形 5"/>
          <p:cNvSpPr/>
          <p:nvPr/>
        </p:nvSpPr>
        <p:spPr>
          <a:xfrm>
            <a:off x="815003" y="2209667"/>
            <a:ext cx="720000" cy="250900"/>
          </a:xfrm>
          <a:prstGeom prst="roundRect">
            <a:avLst>
              <a:gd name="adj" fmla="val 27520"/>
            </a:avLst>
          </a:prstGeom>
          <a:solidFill>
            <a:schemeClr val="bg1"/>
          </a:solidFill>
          <a:ln w="3175">
            <a:solidFill>
              <a:srgbClr val="00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0" bIns="45720" numCol="1" spcCol="0" rtlCol="0" fromWordArt="0" anchor="ctr" anchorCtr="0" forceAA="0" compatLnSpc="1">
            <a:prstTxWarp prst="textNoShape">
              <a:avLst/>
            </a:prstTxWarp>
            <a:noAutofit/>
          </a:bodyPr>
          <a:lstStyle/>
          <a:p>
            <a:r>
              <a:rPr kumimoji="1" lang="ja-JP" altLang="en-US" sz="450" spc="-40" dirty="0">
                <a:solidFill>
                  <a:srgbClr val="006664"/>
                </a:solidFill>
                <a:latin typeface="メイリオ" panose="020B0604030504040204" pitchFamily="50" charset="-128"/>
                <a:ea typeface="メイリオ" panose="020B0604030504040204" pitchFamily="50" charset="-128"/>
              </a:rPr>
              <a:t>府の担当部局が分からなくても、デスクに相談できる</a:t>
            </a:r>
            <a:r>
              <a:rPr kumimoji="1" lang="en-US" altLang="ja-JP" sz="450" spc="-40" dirty="0">
                <a:solidFill>
                  <a:srgbClr val="006664"/>
                </a:solidFill>
                <a:latin typeface="メイリオ" panose="020B0604030504040204" pitchFamily="50" charset="-128"/>
                <a:ea typeface="メイリオ" panose="020B0604030504040204" pitchFamily="50" charset="-128"/>
              </a:rPr>
              <a:t>!</a:t>
            </a:r>
            <a:endParaRPr kumimoji="1" lang="ja-JP" altLang="en-US" sz="450" spc="-40" dirty="0">
              <a:solidFill>
                <a:srgbClr val="006664"/>
              </a:solidFill>
              <a:latin typeface="メイリオ" panose="020B0604030504040204" pitchFamily="50" charset="-128"/>
              <a:ea typeface="メイリオ" panose="020B0604030504040204" pitchFamily="50" charset="-128"/>
            </a:endParaRPr>
          </a:p>
        </p:txBody>
      </p:sp>
      <p:sp>
        <p:nvSpPr>
          <p:cNvPr id="45" name="角丸四角形 44"/>
          <p:cNvSpPr/>
          <p:nvPr/>
        </p:nvSpPr>
        <p:spPr>
          <a:xfrm>
            <a:off x="815003" y="2495500"/>
            <a:ext cx="720000" cy="328020"/>
          </a:xfrm>
          <a:prstGeom prst="roundRect">
            <a:avLst>
              <a:gd name="adj" fmla="val 19194"/>
            </a:avLst>
          </a:prstGeom>
          <a:solidFill>
            <a:schemeClr val="bg1"/>
          </a:solidFill>
          <a:ln w="3175">
            <a:solidFill>
              <a:srgbClr val="00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r>
              <a:rPr kumimoji="1" lang="ja-JP" altLang="en-US" sz="450" spc="-40" dirty="0">
                <a:solidFill>
                  <a:srgbClr val="006664"/>
                </a:solidFill>
                <a:latin typeface="メイリオ" panose="020B0604030504040204" pitchFamily="50" charset="-128"/>
                <a:ea typeface="メイリオ" panose="020B0604030504040204" pitchFamily="50" charset="-128"/>
              </a:rPr>
              <a:t>スピード感を持って、適切に対応してくれる！</a:t>
            </a:r>
            <a:endParaRPr kumimoji="1" lang="en-US" altLang="ja-JP" sz="450" spc="-40" dirty="0">
              <a:solidFill>
                <a:srgbClr val="006664"/>
              </a:solidFill>
              <a:latin typeface="メイリオ" panose="020B0604030504040204" pitchFamily="50" charset="-128"/>
              <a:ea typeface="メイリオ" panose="020B0604030504040204" pitchFamily="50" charset="-128"/>
            </a:endParaRPr>
          </a:p>
          <a:p>
            <a:r>
              <a:rPr lang="ja-JP" altLang="en-US" sz="400" spc="-40" dirty="0">
                <a:solidFill>
                  <a:srgbClr val="006664"/>
                </a:solidFill>
                <a:latin typeface="メイリオ" panose="020B0604030504040204" pitchFamily="50" charset="-128"/>
                <a:ea typeface="メイリオ" panose="020B0604030504040204" pitchFamily="50" charset="-128"/>
              </a:rPr>
              <a:t>（たらい回しがない）</a:t>
            </a:r>
            <a:endParaRPr kumimoji="1" lang="ja-JP" altLang="en-US" sz="400" spc="-40" dirty="0">
              <a:solidFill>
                <a:srgbClr val="006664"/>
              </a:solidFill>
              <a:latin typeface="メイリオ" panose="020B0604030504040204" pitchFamily="50" charset="-128"/>
              <a:ea typeface="メイリオ" panose="020B0604030504040204" pitchFamily="50" charset="-128"/>
            </a:endParaRPr>
          </a:p>
        </p:txBody>
      </p:sp>
      <p:sp>
        <p:nvSpPr>
          <p:cNvPr id="46" name="角丸四角形 45"/>
          <p:cNvSpPr/>
          <p:nvPr/>
        </p:nvSpPr>
        <p:spPr>
          <a:xfrm>
            <a:off x="815003" y="2846905"/>
            <a:ext cx="720000" cy="154285"/>
          </a:xfrm>
          <a:prstGeom prst="roundRect">
            <a:avLst>
              <a:gd name="adj" fmla="val 21889"/>
            </a:avLst>
          </a:prstGeom>
          <a:solidFill>
            <a:schemeClr val="bg1"/>
          </a:solidFill>
          <a:ln w="3175">
            <a:solidFill>
              <a:srgbClr val="00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kumimoji="1" lang="ja-JP" altLang="en-US" sz="450" spc="-70" dirty="0">
                <a:solidFill>
                  <a:srgbClr val="006664"/>
                </a:solidFill>
                <a:latin typeface="メイリオ" panose="020B0604030504040204" pitchFamily="50" charset="-128"/>
                <a:ea typeface="メイリオ" panose="020B0604030504040204" pitchFamily="50" charset="-128"/>
              </a:rPr>
              <a:t>対等な立場で</a:t>
            </a:r>
            <a:r>
              <a:rPr lang="ja-JP" altLang="en-US" sz="450" spc="-60" dirty="0">
                <a:solidFill>
                  <a:srgbClr val="006664"/>
                </a:solidFill>
                <a:latin typeface="メイリオ" panose="020B0604030504040204" pitchFamily="50" charset="-128"/>
                <a:ea typeface="メイリオ" panose="020B0604030504040204" pitchFamily="50" charset="-128"/>
              </a:rPr>
              <a:t>「</a:t>
            </a:r>
            <a:r>
              <a:rPr kumimoji="1" lang="ja-JP" altLang="en-US" sz="450" spc="-40" dirty="0">
                <a:solidFill>
                  <a:srgbClr val="006664"/>
                </a:solidFill>
                <a:latin typeface="メイリオ" panose="020B0604030504040204" pitchFamily="50" charset="-128"/>
                <a:ea typeface="メイリオ" panose="020B0604030504040204" pitchFamily="50" charset="-128"/>
              </a:rPr>
              <a:t>対話</a:t>
            </a:r>
            <a:r>
              <a:rPr kumimoji="1" lang="ja-JP" altLang="en-US" sz="450" spc="-200" dirty="0">
                <a:solidFill>
                  <a:srgbClr val="006664"/>
                </a:solidFill>
                <a:latin typeface="メイリオ" panose="020B0604030504040204" pitchFamily="50" charset="-128"/>
                <a:ea typeface="メイリオ" panose="020B0604030504040204" pitchFamily="50" charset="-128"/>
              </a:rPr>
              <a:t>」</a:t>
            </a:r>
            <a:r>
              <a:rPr kumimoji="1" lang="ja-JP" altLang="en-US" sz="450" spc="-70" dirty="0">
                <a:solidFill>
                  <a:srgbClr val="006664"/>
                </a:solidFill>
                <a:latin typeface="メイリオ" panose="020B0604030504040204" pitchFamily="50" charset="-128"/>
                <a:ea typeface="メイリオ" panose="020B0604030504040204" pitchFamily="50" charset="-128"/>
              </a:rPr>
              <a:t>がで</a:t>
            </a:r>
            <a:r>
              <a:rPr lang="ja-JP" altLang="en-US" sz="450" spc="-70" dirty="0">
                <a:solidFill>
                  <a:srgbClr val="006664"/>
                </a:solidFill>
                <a:latin typeface="メイリオ" panose="020B0604030504040204" pitchFamily="50" charset="-128"/>
                <a:ea typeface="メイリオ" panose="020B0604030504040204" pitchFamily="50" charset="-128"/>
              </a:rPr>
              <a:t>き</a:t>
            </a:r>
            <a:r>
              <a:rPr kumimoji="1" lang="ja-JP" altLang="en-US" sz="450" spc="-70" dirty="0">
                <a:solidFill>
                  <a:srgbClr val="006664"/>
                </a:solidFill>
                <a:latin typeface="メイリオ" panose="020B0604030504040204" pitchFamily="50" charset="-128"/>
                <a:ea typeface="メイリオ" panose="020B0604030504040204" pitchFamily="50" charset="-128"/>
              </a:rPr>
              <a:t>る</a:t>
            </a:r>
            <a:r>
              <a:rPr lang="en-US" altLang="ja-JP" sz="450" spc="-70" dirty="0">
                <a:solidFill>
                  <a:srgbClr val="006664"/>
                </a:solidFill>
                <a:latin typeface="メイリオ" panose="020B0604030504040204" pitchFamily="50" charset="-128"/>
                <a:ea typeface="メイリオ" panose="020B0604030504040204" pitchFamily="50" charset="-128"/>
              </a:rPr>
              <a:t>!</a:t>
            </a:r>
            <a:endParaRPr kumimoji="1" lang="ja-JP" altLang="en-US" sz="450" spc="-70" dirty="0">
              <a:solidFill>
                <a:srgbClr val="006664"/>
              </a:solidFill>
              <a:latin typeface="メイリオ" panose="020B0604030504040204" pitchFamily="50" charset="-128"/>
              <a:ea typeface="メイリオ" panose="020B0604030504040204" pitchFamily="50" charset="-128"/>
            </a:endParaRPr>
          </a:p>
        </p:txBody>
      </p:sp>
      <p:sp>
        <p:nvSpPr>
          <p:cNvPr id="51" name="角丸四角形 50"/>
          <p:cNvSpPr/>
          <p:nvPr/>
        </p:nvSpPr>
        <p:spPr>
          <a:xfrm>
            <a:off x="890262" y="3174647"/>
            <a:ext cx="834947" cy="368152"/>
          </a:xfrm>
          <a:prstGeom prst="roundRect">
            <a:avLst>
              <a:gd name="adj" fmla="val 0"/>
            </a:avLst>
          </a:prstGeom>
          <a:solidFill>
            <a:schemeClr val="bg1"/>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nSpc>
                <a:spcPts val="600"/>
              </a:lnSpc>
            </a:pPr>
            <a:r>
              <a:rPr kumimoji="1" lang="ja-JP" altLang="en-US" sz="450" spc="-50" dirty="0">
                <a:solidFill>
                  <a:srgbClr val="006664"/>
                </a:solidFill>
                <a:latin typeface="メイリオ" panose="020B0604030504040204" pitchFamily="50" charset="-128"/>
                <a:ea typeface="メイリオ" panose="020B0604030504040204" pitchFamily="50" charset="-128"/>
              </a:rPr>
              <a:t>○公的活動を通じた企業価値の向上</a:t>
            </a:r>
            <a:endParaRPr kumimoji="1" lang="en-US" altLang="ja-JP" sz="450" spc="-50" dirty="0">
              <a:solidFill>
                <a:srgbClr val="006664"/>
              </a:solidFill>
              <a:latin typeface="メイリオ" panose="020B0604030504040204" pitchFamily="50" charset="-128"/>
              <a:ea typeface="メイリオ" panose="020B0604030504040204" pitchFamily="50" charset="-128"/>
            </a:endParaRPr>
          </a:p>
          <a:p>
            <a:pPr>
              <a:lnSpc>
                <a:spcPts val="600"/>
              </a:lnSpc>
            </a:pPr>
            <a:r>
              <a:rPr lang="ja-JP" altLang="en-US" sz="450" spc="-50" dirty="0">
                <a:solidFill>
                  <a:srgbClr val="006664"/>
                </a:solidFill>
                <a:latin typeface="メイリオ" panose="020B0604030504040204" pitchFamily="50" charset="-128"/>
                <a:ea typeface="メイリオ" panose="020B0604030504040204" pitchFamily="50" charset="-128"/>
              </a:rPr>
              <a:t>○ビジネスチャンスの開拓</a:t>
            </a:r>
            <a:endParaRPr lang="en-US" altLang="ja-JP" sz="450" spc="-50" dirty="0">
              <a:solidFill>
                <a:srgbClr val="006664"/>
              </a:solidFill>
              <a:latin typeface="メイリオ" panose="020B0604030504040204" pitchFamily="50" charset="-128"/>
              <a:ea typeface="メイリオ" panose="020B0604030504040204" pitchFamily="50" charset="-128"/>
            </a:endParaRPr>
          </a:p>
          <a:p>
            <a:pPr>
              <a:lnSpc>
                <a:spcPts val="600"/>
              </a:lnSpc>
            </a:pPr>
            <a:r>
              <a:rPr kumimoji="1" lang="ja-JP" altLang="en-US" sz="450" spc="-50" dirty="0">
                <a:solidFill>
                  <a:srgbClr val="006664"/>
                </a:solidFill>
                <a:latin typeface="メイリオ" panose="020B0604030504040204" pitchFamily="50" charset="-128"/>
                <a:ea typeface="メイリオ" panose="020B0604030504040204" pitchFamily="50" charset="-128"/>
              </a:rPr>
              <a:t>○研究成果の実証、社会への還元</a:t>
            </a:r>
            <a:endParaRPr kumimoji="1" lang="en-US" altLang="ja-JP" sz="450" spc="-50" dirty="0">
              <a:solidFill>
                <a:srgbClr val="006664"/>
              </a:solidFill>
              <a:latin typeface="メイリオ" panose="020B0604030504040204" pitchFamily="50" charset="-128"/>
              <a:ea typeface="メイリオ" panose="020B0604030504040204" pitchFamily="50" charset="-128"/>
            </a:endParaRPr>
          </a:p>
          <a:p>
            <a:pPr>
              <a:lnSpc>
                <a:spcPts val="600"/>
              </a:lnSpc>
            </a:pPr>
            <a:r>
              <a:rPr lang="ja-JP" altLang="en-US" sz="450" spc="-50" dirty="0">
                <a:solidFill>
                  <a:srgbClr val="006664"/>
                </a:solidFill>
                <a:latin typeface="メイリオ" panose="020B0604030504040204" pitchFamily="50" charset="-128"/>
                <a:ea typeface="メイリオ" panose="020B0604030504040204" pitchFamily="50" charset="-128"/>
              </a:rPr>
              <a:t>○人材の育成</a:t>
            </a:r>
            <a:endParaRPr kumimoji="1" lang="ja-JP" altLang="en-US" sz="450" spc="-50" dirty="0">
              <a:solidFill>
                <a:srgbClr val="006664"/>
              </a:solidFill>
              <a:latin typeface="メイリオ" panose="020B0604030504040204" pitchFamily="50" charset="-128"/>
              <a:ea typeface="メイリオ" panose="020B0604030504040204" pitchFamily="50" charset="-128"/>
            </a:endParaRPr>
          </a:p>
        </p:txBody>
      </p:sp>
      <p:sp>
        <p:nvSpPr>
          <p:cNvPr id="55" name="角丸四角形 54"/>
          <p:cNvSpPr/>
          <p:nvPr/>
        </p:nvSpPr>
        <p:spPr>
          <a:xfrm>
            <a:off x="3556745" y="2215919"/>
            <a:ext cx="698400" cy="349200"/>
          </a:xfrm>
          <a:prstGeom prst="roundRect">
            <a:avLst>
              <a:gd name="adj" fmla="val 19194"/>
            </a:avLst>
          </a:prstGeom>
          <a:solidFill>
            <a:schemeClr val="bg1"/>
          </a:solidFill>
          <a:ln w="3175">
            <a:solidFill>
              <a:srgbClr val="00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0" bIns="45720" numCol="1" spcCol="0" rtlCol="0" fromWordArt="0" anchor="ctr" anchorCtr="0" forceAA="0" compatLnSpc="1">
            <a:prstTxWarp prst="textNoShape">
              <a:avLst/>
            </a:prstTxWarp>
            <a:noAutofit/>
          </a:bodyPr>
          <a:lstStyle/>
          <a:p>
            <a:pPr>
              <a:lnSpc>
                <a:spcPts val="600"/>
              </a:lnSpc>
            </a:pPr>
            <a:r>
              <a:rPr lang="ja-JP" altLang="en-US" sz="400" spc="20" dirty="0">
                <a:solidFill>
                  <a:srgbClr val="006664"/>
                </a:solidFill>
                <a:latin typeface="メイリオ" panose="020B0604030504040204" pitchFamily="50" charset="-128"/>
                <a:ea typeface="メイリオ" panose="020B0604030504040204" pitchFamily="50" charset="-128"/>
              </a:rPr>
              <a:t>行政が特定企業・大学と連携するルールや相場感を府庁内で共有できる！</a:t>
            </a:r>
            <a:endParaRPr kumimoji="1" lang="ja-JP" altLang="en-US" sz="400" spc="20" dirty="0">
              <a:solidFill>
                <a:srgbClr val="006664"/>
              </a:solidFill>
              <a:latin typeface="メイリオ" panose="020B0604030504040204" pitchFamily="50" charset="-128"/>
              <a:ea typeface="メイリオ" panose="020B0604030504040204" pitchFamily="50" charset="-128"/>
            </a:endParaRPr>
          </a:p>
        </p:txBody>
      </p:sp>
      <p:sp>
        <p:nvSpPr>
          <p:cNvPr id="56" name="角丸四角形 55"/>
          <p:cNvSpPr/>
          <p:nvPr/>
        </p:nvSpPr>
        <p:spPr>
          <a:xfrm>
            <a:off x="3563375" y="2589570"/>
            <a:ext cx="698094" cy="347012"/>
          </a:xfrm>
          <a:prstGeom prst="roundRect">
            <a:avLst>
              <a:gd name="adj" fmla="val 17098"/>
            </a:avLst>
          </a:prstGeom>
          <a:solidFill>
            <a:schemeClr val="bg1"/>
          </a:solidFill>
          <a:ln w="3175">
            <a:solidFill>
              <a:srgbClr val="00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r>
              <a:rPr kumimoji="1" lang="ja-JP" altLang="en-US" sz="400" spc="20" dirty="0">
                <a:solidFill>
                  <a:srgbClr val="006664"/>
                </a:solidFill>
                <a:latin typeface="メイリオ" panose="020B0604030504040204" pitchFamily="50" charset="-128"/>
                <a:ea typeface="メイリオ" panose="020B0604030504040204" pitchFamily="50" charset="-128"/>
              </a:rPr>
              <a:t>アイデアを実現可能とする</a:t>
            </a:r>
            <a:r>
              <a:rPr lang="ja-JP" altLang="en-US" sz="400" spc="20" dirty="0">
                <a:solidFill>
                  <a:srgbClr val="006664"/>
                </a:solidFill>
                <a:latin typeface="メイリオ" panose="020B0604030504040204" pitchFamily="50" charset="-128"/>
                <a:ea typeface="メイリオ" panose="020B0604030504040204" pitchFamily="50" charset="-128"/>
              </a:rPr>
              <a:t>上</a:t>
            </a:r>
            <a:r>
              <a:rPr kumimoji="1" lang="ja-JP" altLang="en-US" sz="400" spc="20" dirty="0">
                <a:solidFill>
                  <a:srgbClr val="006664"/>
                </a:solidFill>
                <a:latin typeface="メイリオ" panose="020B0604030504040204" pitchFamily="50" charset="-128"/>
                <a:ea typeface="メイリオ" panose="020B0604030504040204" pitchFamily="50" charset="-128"/>
              </a:rPr>
              <a:t>で参考となる情報が得られる！</a:t>
            </a:r>
          </a:p>
        </p:txBody>
      </p:sp>
      <p:sp>
        <p:nvSpPr>
          <p:cNvPr id="57" name="角丸四角形 56"/>
          <p:cNvSpPr/>
          <p:nvPr/>
        </p:nvSpPr>
        <p:spPr>
          <a:xfrm>
            <a:off x="3407255" y="3165542"/>
            <a:ext cx="714695" cy="368152"/>
          </a:xfrm>
          <a:prstGeom prst="roundRect">
            <a:avLst>
              <a:gd name="adj" fmla="val 0"/>
            </a:avLst>
          </a:prstGeom>
          <a:solidFill>
            <a:schemeClr val="bg1"/>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nSpc>
                <a:spcPts val="600"/>
              </a:lnSpc>
            </a:pPr>
            <a:r>
              <a:rPr kumimoji="1" lang="ja-JP" altLang="en-US" sz="500" dirty="0">
                <a:solidFill>
                  <a:srgbClr val="006664"/>
                </a:solidFill>
                <a:latin typeface="メイリオ" panose="020B0604030504040204" pitchFamily="50" charset="-128"/>
                <a:ea typeface="メイリオ" panose="020B0604030504040204" pitchFamily="50" charset="-128"/>
              </a:rPr>
              <a:t>○多様な資源の活用</a:t>
            </a:r>
            <a:endParaRPr kumimoji="1" lang="en-US" altLang="ja-JP" sz="500" dirty="0">
              <a:solidFill>
                <a:srgbClr val="006664"/>
              </a:solidFill>
              <a:latin typeface="メイリオ" panose="020B0604030504040204" pitchFamily="50" charset="-128"/>
              <a:ea typeface="メイリオ" panose="020B0604030504040204" pitchFamily="50" charset="-128"/>
            </a:endParaRPr>
          </a:p>
          <a:p>
            <a:pPr>
              <a:lnSpc>
                <a:spcPts val="600"/>
              </a:lnSpc>
            </a:pPr>
            <a:r>
              <a:rPr lang="ja-JP" altLang="en-US" sz="500" dirty="0">
                <a:solidFill>
                  <a:srgbClr val="006664"/>
                </a:solidFill>
                <a:latin typeface="メイリオ" panose="020B0604030504040204" pitchFamily="50" charset="-128"/>
                <a:ea typeface="メイリオ" panose="020B0604030504040204" pitchFamily="50" charset="-128"/>
              </a:rPr>
              <a:t>○府民サービスの向上</a:t>
            </a:r>
            <a:endParaRPr lang="en-US" altLang="ja-JP" sz="500" dirty="0">
              <a:solidFill>
                <a:srgbClr val="006664"/>
              </a:solidFill>
              <a:latin typeface="メイリオ" panose="020B0604030504040204" pitchFamily="50" charset="-128"/>
              <a:ea typeface="メイリオ" panose="020B0604030504040204" pitchFamily="50" charset="-128"/>
            </a:endParaRPr>
          </a:p>
          <a:p>
            <a:pPr>
              <a:lnSpc>
                <a:spcPts val="600"/>
              </a:lnSpc>
            </a:pPr>
            <a:r>
              <a:rPr kumimoji="1" lang="ja-JP" altLang="en-US" sz="500" dirty="0">
                <a:solidFill>
                  <a:srgbClr val="006664"/>
                </a:solidFill>
                <a:latin typeface="メイリオ" panose="020B0604030504040204" pitchFamily="50" charset="-128"/>
                <a:ea typeface="メイリオ" panose="020B0604030504040204" pitchFamily="50" charset="-128"/>
              </a:rPr>
              <a:t>○地域イメージの向上</a:t>
            </a:r>
          </a:p>
        </p:txBody>
      </p:sp>
      <p:sp>
        <p:nvSpPr>
          <p:cNvPr id="50" name="角丸四角形 49"/>
          <p:cNvSpPr/>
          <p:nvPr/>
        </p:nvSpPr>
        <p:spPr>
          <a:xfrm>
            <a:off x="573431" y="1133567"/>
            <a:ext cx="667669" cy="230302"/>
          </a:xfrm>
          <a:prstGeom prst="roundRect">
            <a:avLst>
              <a:gd name="adj" fmla="val 14009"/>
            </a:avLst>
          </a:prstGeom>
          <a:solidFill>
            <a:srgbClr val="339966"/>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ja-JP" altLang="en-US"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目　的</a:t>
            </a:r>
            <a:endParaRPr lang="en-US" altLang="ja-JP" sz="11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905048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61303" y="323656"/>
            <a:ext cx="8839822" cy="6264000"/>
          </a:xfrm>
          <a:prstGeom prst="roundRect">
            <a:avLst>
              <a:gd name="adj" fmla="val 4915"/>
            </a:avLst>
          </a:prstGeom>
          <a:noFill/>
        </p:spPr>
        <p:style>
          <a:lnRef idx="2">
            <a:schemeClr val="dk1"/>
          </a:lnRef>
          <a:fillRef idx="1">
            <a:schemeClr val="lt1"/>
          </a:fillRef>
          <a:effectRef idx="0">
            <a:schemeClr val="dk1"/>
          </a:effectRef>
          <a:fontRef idx="minor">
            <a:schemeClr val="dk1"/>
          </a:fontRef>
        </p:style>
        <p:txBody>
          <a:bodyPr rot="0" spcFirstLastPara="0" vert="horz" wrap="square" lIns="72000" tIns="72000" rIns="36000" bIns="3600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defRPr/>
            </a:pP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◆公民連携の推進（公民戦略連携デスクの取組み）（つづき）</a:t>
            </a:r>
            <a:r>
              <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財務部 行政経営課</a:t>
            </a:r>
            <a:r>
              <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lvl="0">
              <a:defRPr/>
            </a:pP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公民連携の新たな展開</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p:cNvSpPr/>
          <p:nvPr/>
        </p:nvSpPr>
        <p:spPr>
          <a:xfrm>
            <a:off x="236599" y="-36385"/>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18</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8" name="正方形/長方形 27"/>
          <p:cNvSpPr/>
          <p:nvPr/>
        </p:nvSpPr>
        <p:spPr>
          <a:xfrm>
            <a:off x="8432528" y="6516466"/>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28</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 name="テキスト ボックス 7"/>
          <p:cNvSpPr txBox="1"/>
          <p:nvPr/>
        </p:nvSpPr>
        <p:spPr>
          <a:xfrm>
            <a:off x="853235" y="3150477"/>
            <a:ext cx="7147870" cy="261610"/>
          </a:xfrm>
          <a:prstGeom prst="rect">
            <a:avLst/>
          </a:prstGeom>
          <a:noFill/>
        </p:spPr>
        <p:txBody>
          <a:bodyPr wrap="square" rtlCol="0">
            <a:spAutoFit/>
          </a:bodyPr>
          <a:lstStyle/>
          <a:p>
            <a:pPr>
              <a:defRPr/>
            </a:pPr>
            <a:r>
              <a:rPr lang="ja-JP" altLang="en-US" sz="1100" dirty="0">
                <a:solidFill>
                  <a:prstClr val="black"/>
                </a:solidFill>
                <a:latin typeface="メイリオ" panose="020B0604030504040204" pitchFamily="50" charset="-128"/>
                <a:ea typeface="メイリオ" panose="020B0604030504040204" pitchFamily="50" charset="-128"/>
              </a:rPr>
              <a:t>働き方改革や健康経営等に関する課題・情報を共有し、健康への機運醸成を図ることを目的に発足（</a:t>
            </a:r>
            <a:r>
              <a:rPr lang="en-US" altLang="ja-JP" sz="1100" dirty="0">
                <a:solidFill>
                  <a:prstClr val="black"/>
                </a:solidFill>
                <a:latin typeface="メイリオ" panose="020B0604030504040204" pitchFamily="50" charset="-128"/>
                <a:ea typeface="メイリオ" panose="020B0604030504040204" pitchFamily="50" charset="-128"/>
              </a:rPr>
              <a:t>H30.3</a:t>
            </a:r>
            <a:r>
              <a:rPr lang="ja-JP" altLang="en-US" sz="1100" dirty="0">
                <a:solidFill>
                  <a:prstClr val="black"/>
                </a:solidFill>
                <a:latin typeface="メイリオ" panose="020B0604030504040204" pitchFamily="50" charset="-128"/>
                <a:ea typeface="メイリオ" panose="020B0604030504040204" pitchFamily="50" charset="-128"/>
              </a:rPr>
              <a:t>）。</a:t>
            </a:r>
            <a:endParaRPr lang="en-US" altLang="ja-JP" sz="1100" dirty="0">
              <a:solidFill>
                <a:prstClr val="black"/>
              </a:solidFill>
              <a:latin typeface="メイリオ" panose="020B0604030504040204" pitchFamily="50" charset="-128"/>
              <a:ea typeface="メイリオ" panose="020B0604030504040204" pitchFamily="50" charset="-128"/>
            </a:endParaRPr>
          </a:p>
        </p:txBody>
      </p:sp>
      <p:sp>
        <p:nvSpPr>
          <p:cNvPr id="41" name="テキスト ボックス 40"/>
          <p:cNvSpPr txBox="1"/>
          <p:nvPr/>
        </p:nvSpPr>
        <p:spPr>
          <a:xfrm>
            <a:off x="695052" y="2901644"/>
            <a:ext cx="2263283" cy="276999"/>
          </a:xfrm>
          <a:prstGeom prst="rect">
            <a:avLst/>
          </a:prstGeom>
          <a:noFill/>
        </p:spPr>
        <p:txBody>
          <a:bodyPr wrap="square" rtlCol="0">
            <a:spAutoFit/>
          </a:bodyPr>
          <a:lstStyle/>
          <a:p>
            <a:pPr lvl="0">
              <a:defRPr/>
            </a:pPr>
            <a:r>
              <a:rPr lang="ja-JP" altLang="en-US" sz="1200" b="1" dirty="0">
                <a:latin typeface="メイリオ" panose="020B0604030504040204" pitchFamily="50" charset="-128"/>
                <a:ea typeface="メイリオ" panose="020B0604030504040204" pitchFamily="50" charset="-128"/>
                <a:cs typeface="Meiryo UI" panose="020B0604030504040204" pitchFamily="50" charset="-128"/>
              </a:rPr>
              <a:t>◇</a:t>
            </a:r>
            <a:r>
              <a:rPr lang="en-US" altLang="ja-JP" sz="1200" b="1" dirty="0">
                <a:latin typeface="メイリオ" panose="020B0604030504040204" pitchFamily="50" charset="-128"/>
                <a:ea typeface="メイリオ" panose="020B0604030504040204" pitchFamily="50" charset="-128"/>
                <a:cs typeface="Meiryo UI" panose="020B0604030504040204" pitchFamily="50" charset="-128"/>
              </a:rPr>
              <a:t>Well-Being</a:t>
            </a:r>
            <a:r>
              <a:rPr lang="ja-JP" altLang="en-US" sz="1200" b="1" dirty="0">
                <a:latin typeface="メイリオ" panose="020B0604030504040204" pitchFamily="50" charset="-128"/>
                <a:ea typeface="メイリオ" panose="020B0604030504040204" pitchFamily="50" charset="-128"/>
                <a:cs typeface="Meiryo UI" panose="020B0604030504040204" pitchFamily="50" charset="-128"/>
              </a:rPr>
              <a:t> </a:t>
            </a:r>
            <a:r>
              <a:rPr lang="en-US" altLang="ja-JP" sz="1200" b="1" dirty="0">
                <a:latin typeface="メイリオ" panose="020B0604030504040204" pitchFamily="50" charset="-128"/>
                <a:ea typeface="メイリオ" panose="020B0604030504040204" pitchFamily="50" charset="-128"/>
                <a:cs typeface="Meiryo UI" panose="020B0604030504040204" pitchFamily="50" charset="-128"/>
              </a:rPr>
              <a:t>OSAKA Lab</a:t>
            </a:r>
            <a:endPar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853235" y="1701033"/>
            <a:ext cx="7904229" cy="430887"/>
          </a:xfrm>
          <a:prstGeom prst="rect">
            <a:avLst/>
          </a:prstGeom>
          <a:noFill/>
          <a:ln>
            <a:noFill/>
            <a:prstDash val="dash"/>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1100" dirty="0">
                <a:latin typeface="メイリオ" panose="020B0604030504040204" pitchFamily="50" charset="-128"/>
                <a:ea typeface="メイリオ" panose="020B0604030504040204" pitchFamily="50" charset="-128"/>
              </a:rPr>
              <a:t>公民連携で解決すべき行政課題をテーマに設定し、府の現状や取組みを紹介するとともに、企業や市町村等、多様な参加者と共にワークショップを実施することで、「対話」から様々なアイデアを生み出す公民連携の新たな仕組み。</a:t>
            </a:r>
            <a:endParaRPr kumimoji="1" lang="ja-JP" altLang="en-US" sz="1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p:txBody>
      </p:sp>
      <p:grpSp>
        <p:nvGrpSpPr>
          <p:cNvPr id="12" name="グループ化 11">
            <a:extLst>
              <a:ext uri="{FF2B5EF4-FFF2-40B4-BE49-F238E27FC236}">
                <a16:creationId xmlns:a16="http://schemas.microsoft.com/office/drawing/2014/main" id="{0F570522-E91E-45BB-8D0A-73E4E1FA12D7}"/>
              </a:ext>
            </a:extLst>
          </p:cNvPr>
          <p:cNvGrpSpPr/>
          <p:nvPr/>
        </p:nvGrpSpPr>
        <p:grpSpPr>
          <a:xfrm>
            <a:off x="7176710" y="1962404"/>
            <a:ext cx="1783981" cy="1363378"/>
            <a:chOff x="6806209" y="2582767"/>
            <a:chExt cx="2510634" cy="1784352"/>
          </a:xfrm>
        </p:grpSpPr>
        <p:sp>
          <p:nvSpPr>
            <p:cNvPr id="2" name="楕円 1">
              <a:extLst>
                <a:ext uri="{FF2B5EF4-FFF2-40B4-BE49-F238E27FC236}">
                  <a16:creationId xmlns:a16="http://schemas.microsoft.com/office/drawing/2014/main" id="{3EAD97F6-8C02-494B-9291-CC55DB2CC1B5}"/>
                </a:ext>
              </a:extLst>
            </p:cNvPr>
            <p:cNvSpPr/>
            <p:nvPr/>
          </p:nvSpPr>
          <p:spPr>
            <a:xfrm>
              <a:off x="7666859" y="3717480"/>
              <a:ext cx="838266" cy="649639"/>
            </a:xfrm>
            <a:prstGeom prst="ellipse">
              <a:avLst/>
            </a:prstGeom>
            <a:solidFill>
              <a:schemeClr val="accent6">
                <a:lumMod val="40000"/>
                <a:lumOff val="60000"/>
              </a:schemeClr>
            </a:solidFill>
            <a:ln w="19050">
              <a:solidFill>
                <a:srgbClr val="FF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kumimoji="1"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行政</a:t>
              </a:r>
            </a:p>
          </p:txBody>
        </p:sp>
        <p:sp>
          <p:nvSpPr>
            <p:cNvPr id="17" name="楕円 16">
              <a:extLst>
                <a:ext uri="{FF2B5EF4-FFF2-40B4-BE49-F238E27FC236}">
                  <a16:creationId xmlns:a16="http://schemas.microsoft.com/office/drawing/2014/main" id="{32F60D24-87C8-4E09-BDB8-97354795C599}"/>
                </a:ext>
              </a:extLst>
            </p:cNvPr>
            <p:cNvSpPr/>
            <p:nvPr/>
          </p:nvSpPr>
          <p:spPr>
            <a:xfrm>
              <a:off x="8464931" y="3024235"/>
              <a:ext cx="851912" cy="678945"/>
            </a:xfrm>
            <a:prstGeom prst="ellipse">
              <a:avLst/>
            </a:prstGeom>
            <a:solidFill>
              <a:schemeClr val="accent6">
                <a:lumMod val="40000"/>
                <a:lumOff val="60000"/>
              </a:schemeClr>
            </a:solidFill>
            <a:ln w="19050">
              <a:solidFill>
                <a:srgbClr val="FF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大学</a:t>
              </a:r>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a:t>
              </a:r>
              <a:endParaRPr kumimoji="1"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楕円 18">
              <a:extLst>
                <a:ext uri="{FF2B5EF4-FFF2-40B4-BE49-F238E27FC236}">
                  <a16:creationId xmlns:a16="http://schemas.microsoft.com/office/drawing/2014/main" id="{15CC3A02-955C-4CB5-9995-9FADDDEF96ED}"/>
                </a:ext>
              </a:extLst>
            </p:cNvPr>
            <p:cNvSpPr/>
            <p:nvPr/>
          </p:nvSpPr>
          <p:spPr>
            <a:xfrm>
              <a:off x="6806209" y="3043912"/>
              <a:ext cx="851912" cy="678945"/>
            </a:xfrm>
            <a:prstGeom prst="ellipse">
              <a:avLst/>
            </a:prstGeom>
            <a:solidFill>
              <a:schemeClr val="accent6">
                <a:lumMod val="40000"/>
                <a:lumOff val="60000"/>
              </a:schemeClr>
            </a:solidFill>
            <a:ln w="19050">
              <a:solidFill>
                <a:srgbClr val="FF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企業</a:t>
              </a:r>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B</a:t>
              </a:r>
              <a:endParaRPr kumimoji="1"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楕円 19">
              <a:extLst>
                <a:ext uri="{FF2B5EF4-FFF2-40B4-BE49-F238E27FC236}">
                  <a16:creationId xmlns:a16="http://schemas.microsoft.com/office/drawing/2014/main" id="{79E13DBE-1855-4C75-9834-3DDCCA639A8A}"/>
                </a:ext>
              </a:extLst>
            </p:cNvPr>
            <p:cNvSpPr/>
            <p:nvPr/>
          </p:nvSpPr>
          <p:spPr>
            <a:xfrm>
              <a:off x="7593387" y="2582767"/>
              <a:ext cx="851912" cy="678945"/>
            </a:xfrm>
            <a:prstGeom prst="ellipse">
              <a:avLst/>
            </a:prstGeom>
            <a:solidFill>
              <a:schemeClr val="accent6">
                <a:lumMod val="40000"/>
                <a:lumOff val="60000"/>
              </a:schemeClr>
            </a:solidFill>
            <a:ln w="19050">
              <a:solidFill>
                <a:srgbClr val="FF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企業</a:t>
              </a:r>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a:t>
              </a:r>
              <a:endParaRPr kumimoji="1"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楕円 20">
              <a:extLst>
                <a:ext uri="{FF2B5EF4-FFF2-40B4-BE49-F238E27FC236}">
                  <a16:creationId xmlns:a16="http://schemas.microsoft.com/office/drawing/2014/main" id="{31430357-4027-4DEA-9975-2C2DD39C4210}"/>
                </a:ext>
              </a:extLst>
            </p:cNvPr>
            <p:cNvSpPr/>
            <p:nvPr/>
          </p:nvSpPr>
          <p:spPr>
            <a:xfrm>
              <a:off x="7578440" y="3171301"/>
              <a:ext cx="926685" cy="614523"/>
            </a:xfrm>
            <a:prstGeom prst="ellipse">
              <a:avLst/>
            </a:prstGeom>
            <a:solidFill>
              <a:srgbClr val="FFFF99"/>
            </a:solidFill>
            <a:ln w="19050">
              <a:solidFill>
                <a:srgbClr val="FF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kumimoji="1" lang="ja-JP" altLang="en-US" sz="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共通の</a:t>
              </a:r>
              <a:endParaRPr kumimoji="1" lang="en-US" altLang="ja-JP" sz="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8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ビジョン</a:t>
              </a:r>
            </a:p>
          </p:txBody>
        </p:sp>
      </p:grpSp>
      <p:sp>
        <p:nvSpPr>
          <p:cNvPr id="10" name="楕円 9">
            <a:extLst>
              <a:ext uri="{FF2B5EF4-FFF2-40B4-BE49-F238E27FC236}">
                <a16:creationId xmlns:a16="http://schemas.microsoft.com/office/drawing/2014/main" id="{F1245BC3-6744-411F-BFD0-AA23F3EA24B1}"/>
              </a:ext>
            </a:extLst>
          </p:cNvPr>
          <p:cNvSpPr/>
          <p:nvPr/>
        </p:nvSpPr>
        <p:spPr>
          <a:xfrm>
            <a:off x="7331790" y="2162752"/>
            <a:ext cx="1478746" cy="965045"/>
          </a:xfrm>
          <a:prstGeom prst="ellipse">
            <a:avLst/>
          </a:prstGeom>
          <a:solidFill>
            <a:schemeClr val="accent1">
              <a:lumMod val="20000"/>
              <a:lumOff val="80000"/>
              <a:alpha val="4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endParaRPr kumimoji="1"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5" name="グループ化 24"/>
          <p:cNvGrpSpPr/>
          <p:nvPr/>
        </p:nvGrpSpPr>
        <p:grpSpPr>
          <a:xfrm>
            <a:off x="1007527" y="2123854"/>
            <a:ext cx="5520164" cy="658155"/>
            <a:chOff x="717021" y="1621392"/>
            <a:chExt cx="5520164" cy="646512"/>
          </a:xfrm>
        </p:grpSpPr>
        <p:sp>
          <p:nvSpPr>
            <p:cNvPr id="23" name="角丸四角形 22"/>
            <p:cNvSpPr/>
            <p:nvPr/>
          </p:nvSpPr>
          <p:spPr>
            <a:xfrm>
              <a:off x="717021" y="1621392"/>
              <a:ext cx="5520164" cy="646512"/>
            </a:xfrm>
            <a:prstGeom prst="roundRect">
              <a:avLst/>
            </a:prstGeom>
            <a:noFill/>
            <a:ln w="63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endParaRPr kumimoji="1" lang="ja-JP" altLang="en-US" sz="900" b="1" dirty="0">
                <a:solidFill>
                  <a:schemeClr val="tx1"/>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78A7C1E0-2C85-4778-9302-D158D60A57F1}"/>
                </a:ext>
              </a:extLst>
            </p:cNvPr>
            <p:cNvSpPr txBox="1"/>
            <p:nvPr/>
          </p:nvSpPr>
          <p:spPr>
            <a:xfrm>
              <a:off x="1170620" y="1986859"/>
              <a:ext cx="5046264" cy="209249"/>
            </a:xfrm>
            <a:prstGeom prst="rect">
              <a:avLst/>
            </a:prstGeom>
            <a:noFill/>
            <a:ln w="15875">
              <a:noFill/>
              <a:prstDash val="dash"/>
            </a:ln>
          </p:spPr>
          <p:txBody>
            <a:bodyPr wrap="square" rtlCol="0">
              <a:noAutofit/>
            </a:bodyPr>
            <a:lstStyle/>
            <a:p>
              <a:r>
                <a:rPr lang="en-US" altLang="ja-JP" sz="1050" u="sng" dirty="0">
                  <a:latin typeface="Meiryo UI" panose="020B0604030504040204" pitchFamily="50" charset="-128"/>
                  <a:ea typeface="Meiryo UI" panose="020B0604030504040204" pitchFamily="50" charset="-128"/>
                  <a:cs typeface="メイリオ" panose="020B0604030504040204" pitchFamily="50" charset="-128"/>
                </a:rPr>
                <a:t>Well‐Being OSAKA Lab </a:t>
              </a:r>
              <a:r>
                <a:rPr lang="ja-JP" altLang="en-US" sz="1050" u="sng" dirty="0">
                  <a:latin typeface="Meiryo UI" panose="020B0604030504040204" pitchFamily="50" charset="-128"/>
                  <a:ea typeface="Meiryo UI" panose="020B0604030504040204" pitchFamily="50" charset="-128"/>
                  <a:cs typeface="メイリオ" panose="020B0604030504040204" pitchFamily="50" charset="-128"/>
                </a:rPr>
                <a:t>の設立や、複数企業が連携したイベントやセミナー等の開催</a:t>
              </a:r>
              <a:endParaRPr kumimoji="1" lang="ja-JP" altLang="en-US" sz="1050" u="sng"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35" name="テキスト ボックス 34"/>
            <p:cNvSpPr txBox="1"/>
            <p:nvPr/>
          </p:nvSpPr>
          <p:spPr>
            <a:xfrm>
              <a:off x="724242" y="1661371"/>
              <a:ext cx="5357452" cy="408148"/>
            </a:xfrm>
            <a:prstGeom prst="rect">
              <a:avLst/>
            </a:prstGeom>
            <a:noFill/>
            <a:ln w="15875">
              <a:noFill/>
              <a:prstDash val="dash"/>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1050" dirty="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H30</a:t>
              </a:r>
              <a:r>
                <a:rPr lang="ja-JP" altLang="en-US" sz="1050" dirty="0">
                  <a:latin typeface="Meiryo UI" panose="020B0604030504040204" pitchFamily="50" charset="-128"/>
                  <a:ea typeface="Meiryo UI" panose="020B0604030504040204" pitchFamily="50" charset="-128"/>
                </a:rPr>
                <a:t>年度～計</a:t>
              </a:r>
              <a:r>
                <a:rPr lang="en-US" altLang="ja-JP" sz="1050" dirty="0">
                  <a:latin typeface="Meiryo UI" panose="020B0604030504040204" pitchFamily="50" charset="-128"/>
                  <a:ea typeface="Meiryo UI" panose="020B0604030504040204" pitchFamily="50" charset="-128"/>
                </a:rPr>
                <a:t>6</a:t>
              </a:r>
              <a:r>
                <a:rPr lang="ja-JP" altLang="en-US" sz="1050" dirty="0">
                  <a:latin typeface="Meiryo UI" panose="020B0604030504040204" pitchFamily="50" charset="-128"/>
                  <a:ea typeface="Meiryo UI" panose="020B0604030504040204" pitchFamily="50" charset="-128"/>
                </a:rPr>
                <a:t>回開催</a:t>
              </a:r>
              <a:endParaRPr lang="en-US" altLang="ja-JP" sz="1050" dirty="0">
                <a:latin typeface="Meiryo UI" panose="020B0604030504040204" pitchFamily="50" charset="-128"/>
                <a:ea typeface="Meiryo UI" panose="020B0604030504040204" pitchFamily="50" charset="-128"/>
              </a:endParaRPr>
            </a:p>
            <a:p>
              <a:pPr>
                <a:defRPr/>
              </a:pPr>
              <a:r>
                <a:rPr lang="ja-JP" altLang="en-US" sz="1050" dirty="0">
                  <a:latin typeface="Meiryo UI" panose="020B0604030504040204" pitchFamily="50" charset="-128"/>
                  <a:ea typeface="Meiryo UI" panose="020B0604030504040204" pitchFamily="50" charset="-128"/>
                </a:rPr>
                <a:t>◆ テーマ：「健康」  、「子どもの貧困」、「環境」 、「障がい者雇用」、「スマートシティ」、「観光」　　　</a:t>
              </a:r>
              <a:r>
                <a:rPr lang="ja-JP" altLang="en-US"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000" b="0" i="0" u="none" strike="noStrike" kern="1200" cap="none" spc="0" normalizeH="0" baseline="0" noProof="0" dirty="0">
                <a:ln>
                  <a:noFill/>
                </a:ln>
                <a:effectLst/>
                <a:uLnTx/>
                <a:uFillTx/>
                <a:latin typeface="Calibri"/>
                <a:ea typeface="ＭＳ Ｐゴシック" panose="020B0600070205080204" pitchFamily="50" charset="-128"/>
              </a:endParaRPr>
            </a:p>
          </p:txBody>
        </p:sp>
      </p:grpSp>
      <p:sp>
        <p:nvSpPr>
          <p:cNvPr id="29" name="右矢印 28"/>
          <p:cNvSpPr/>
          <p:nvPr/>
        </p:nvSpPr>
        <p:spPr>
          <a:xfrm>
            <a:off x="1339229" y="2589060"/>
            <a:ext cx="153695" cy="83980"/>
          </a:xfrm>
          <a:prstGeom prst="rightArrow">
            <a:avLst/>
          </a:prstGeom>
          <a:solidFill>
            <a:schemeClr val="tx1">
              <a:lumMod val="50000"/>
              <a:lumOff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kumimoji="1" lang="ja-JP" altLang="en-US" sz="900" b="1" dirty="0">
              <a:solidFill>
                <a:schemeClr val="bg1">
                  <a:lumMod val="85000"/>
                </a:schemeClr>
              </a:solidFill>
              <a:latin typeface="Meiryo UI" panose="020B0604030504040204" pitchFamily="50" charset="-128"/>
              <a:ea typeface="Meiryo UI" panose="020B0604030504040204" pitchFamily="50" charset="-128"/>
            </a:endParaRPr>
          </a:p>
        </p:txBody>
      </p:sp>
      <p:sp>
        <p:nvSpPr>
          <p:cNvPr id="42" name="正方形/長方形 41">
            <a:extLst>
              <a:ext uri="{FF2B5EF4-FFF2-40B4-BE49-F238E27FC236}">
                <a16:creationId xmlns:a16="http://schemas.microsoft.com/office/drawing/2014/main" id="{1E6F85F8-2EE4-4FCC-BA8E-881E3E242783}"/>
              </a:ext>
            </a:extLst>
          </p:cNvPr>
          <p:cNvSpPr/>
          <p:nvPr/>
        </p:nvSpPr>
        <p:spPr>
          <a:xfrm>
            <a:off x="509041" y="1224239"/>
            <a:ext cx="2877711" cy="307777"/>
          </a:xfrm>
          <a:prstGeom prst="rect">
            <a:avLst/>
          </a:prstGeom>
        </p:spPr>
        <p:txBody>
          <a:bodyPr wrap="none">
            <a:spAutoFit/>
          </a:bodyPr>
          <a:lstStyle/>
          <a:p>
            <a:pPr lvl="0">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■複数企業・大学との連携と協働</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テキスト ボックス 43">
            <a:extLst>
              <a:ext uri="{FF2B5EF4-FFF2-40B4-BE49-F238E27FC236}">
                <a16:creationId xmlns:a16="http://schemas.microsoft.com/office/drawing/2014/main" id="{CCA84426-D89E-4C63-A30D-4DABA2076974}"/>
              </a:ext>
            </a:extLst>
          </p:cNvPr>
          <p:cNvSpPr txBox="1"/>
          <p:nvPr/>
        </p:nvSpPr>
        <p:spPr>
          <a:xfrm>
            <a:off x="504710" y="4040201"/>
            <a:ext cx="3622423" cy="307777"/>
          </a:xfrm>
          <a:prstGeom prst="rect">
            <a:avLst/>
          </a:prstGeom>
          <a:noFill/>
        </p:spPr>
        <p:txBody>
          <a:bodyPr wrap="square" rtlCol="0">
            <a:spAutoFit/>
          </a:bodyPr>
          <a:lstStyle/>
          <a:p>
            <a:pPr lvl="0">
              <a:defRPr/>
            </a:pPr>
            <a:r>
              <a:rPr lang="ja-JP" altLang="en-US" sz="14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■公民連携の取組みの市町村への拡大　</a:t>
            </a:r>
            <a:endPar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52" name="角丸四角形 42">
            <a:extLst>
              <a:ext uri="{FF2B5EF4-FFF2-40B4-BE49-F238E27FC236}">
                <a16:creationId xmlns:a16="http://schemas.microsoft.com/office/drawing/2014/main" id="{AB469BF9-05E8-4D9B-8305-B82EE17B6231}"/>
              </a:ext>
            </a:extLst>
          </p:cNvPr>
          <p:cNvSpPr/>
          <p:nvPr/>
        </p:nvSpPr>
        <p:spPr>
          <a:xfrm>
            <a:off x="889516" y="4223496"/>
            <a:ext cx="6869528" cy="378602"/>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0" bIns="45720" numCol="1" spcCol="0" rtlCol="0" fromWordArt="0" anchor="ctr" anchorCtr="0" forceAA="0" compatLnSpc="1">
            <a:prstTxWarp prst="textNoShape">
              <a:avLst/>
            </a:prstTxWarp>
            <a:noAutofit/>
          </a:bodyPr>
          <a:lstStyle/>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公民連携の取組みを住民に近い市町村へ拡大することで、より幅広い社会課題の解決をめざす。</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角丸四角形 32">
            <a:extLst>
              <a:ext uri="{FF2B5EF4-FFF2-40B4-BE49-F238E27FC236}">
                <a16:creationId xmlns:a16="http://schemas.microsoft.com/office/drawing/2014/main" id="{2032BAC6-F4DD-48BA-9510-62F5AEF7494A}"/>
              </a:ext>
            </a:extLst>
          </p:cNvPr>
          <p:cNvSpPr/>
          <p:nvPr/>
        </p:nvSpPr>
        <p:spPr>
          <a:xfrm>
            <a:off x="3851920" y="4073755"/>
            <a:ext cx="978539" cy="182031"/>
          </a:xfrm>
          <a:prstGeom prst="roundRect">
            <a:avLst>
              <a:gd name="adj" fmla="val 14009"/>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ja-JP" altLang="en-US" sz="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参考事例</a:t>
            </a:r>
            <a:r>
              <a:rPr lang="en-US" altLang="ja-JP" sz="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24</a:t>
            </a:r>
            <a:r>
              <a:rPr lang="ja-JP" altLang="en-US" sz="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を参照</a:t>
            </a:r>
            <a:endParaRPr lang="en-US" altLang="ja-JP" sz="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角丸四角形 22">
            <a:extLst>
              <a:ext uri="{FF2B5EF4-FFF2-40B4-BE49-F238E27FC236}">
                <a16:creationId xmlns:a16="http://schemas.microsoft.com/office/drawing/2014/main" id="{7B703B05-28D0-414F-AF9E-355D178B5CDD}"/>
              </a:ext>
            </a:extLst>
          </p:cNvPr>
          <p:cNvSpPr/>
          <p:nvPr/>
        </p:nvSpPr>
        <p:spPr>
          <a:xfrm>
            <a:off x="1041796" y="3412087"/>
            <a:ext cx="5503917" cy="445989"/>
          </a:xfrm>
          <a:prstGeom prst="roundRect">
            <a:avLst/>
          </a:prstGeom>
          <a:ln w="6350">
            <a:solidFill>
              <a:srgbClr val="008080"/>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defRPr/>
            </a:pPr>
            <a:r>
              <a:rPr lang="ja-JP" altLang="en-US" sz="1050" dirty="0">
                <a:solidFill>
                  <a:schemeClr val="tx1"/>
                </a:solidFill>
                <a:latin typeface="Meiryo UI" panose="020B0604030504040204" pitchFamily="50" charset="-128"/>
                <a:ea typeface="Meiryo UI" panose="020B0604030504040204" pitchFamily="50" charset="-128"/>
              </a:rPr>
              <a:t> ◆ 自治体や企業等、</a:t>
            </a:r>
            <a:r>
              <a:rPr lang="en-US" altLang="ja-JP" sz="1050" dirty="0">
                <a:solidFill>
                  <a:schemeClr val="tx1"/>
                </a:solidFill>
                <a:latin typeface="Meiryo UI" panose="020B0604030504040204" pitchFamily="50" charset="-128"/>
                <a:ea typeface="Meiryo UI" panose="020B0604030504040204" pitchFamily="50" charset="-128"/>
              </a:rPr>
              <a:t>224</a:t>
            </a:r>
            <a:r>
              <a:rPr lang="ja-JP" altLang="en-US" sz="1050" dirty="0">
                <a:solidFill>
                  <a:schemeClr val="tx1"/>
                </a:solidFill>
                <a:latin typeface="Meiryo UI" panose="020B0604030504040204" pitchFamily="50" charset="-128"/>
                <a:ea typeface="Meiryo UI" panose="020B0604030504040204" pitchFamily="50" charset="-128"/>
              </a:rPr>
              <a:t>の団体が参画（</a:t>
            </a:r>
            <a:r>
              <a:rPr lang="en-US" altLang="ja-JP" sz="1050" dirty="0">
                <a:solidFill>
                  <a:schemeClr val="tx1"/>
                </a:solidFill>
                <a:latin typeface="Meiryo UI" panose="020B0604030504040204" pitchFamily="50" charset="-128"/>
                <a:ea typeface="Meiryo UI" panose="020B0604030504040204" pitchFamily="50" charset="-128"/>
              </a:rPr>
              <a:t>R4.1</a:t>
            </a:r>
            <a:r>
              <a:rPr lang="ja-JP" altLang="en-US" sz="1050" dirty="0">
                <a:solidFill>
                  <a:schemeClr val="tx1"/>
                </a:solidFill>
                <a:latin typeface="Meiryo UI" panose="020B0604030504040204" pitchFamily="50" charset="-128"/>
                <a:ea typeface="Meiryo UI" panose="020B0604030504040204" pitchFamily="50" charset="-128"/>
              </a:rPr>
              <a:t>時点）</a:t>
            </a:r>
            <a:endParaRPr lang="en-US" altLang="ja-JP" sz="1050" dirty="0">
              <a:solidFill>
                <a:schemeClr val="tx1"/>
              </a:solidFill>
              <a:latin typeface="Meiryo UI" panose="020B0604030504040204" pitchFamily="50" charset="-128"/>
              <a:ea typeface="Meiryo UI" panose="020B0604030504040204" pitchFamily="50" charset="-128"/>
            </a:endParaRPr>
          </a:p>
          <a:p>
            <a:pPr>
              <a:defRPr/>
            </a:pPr>
            <a:r>
              <a:rPr lang="en-US" altLang="ja-JP" sz="1050" dirty="0">
                <a:solidFill>
                  <a:schemeClr val="tx1"/>
                </a:solidFill>
                <a:latin typeface="Meiryo UI" panose="020B0604030504040204" pitchFamily="50" charset="-128"/>
                <a:ea typeface="Meiryo UI" panose="020B0604030504040204" pitchFamily="50" charset="-128"/>
              </a:rPr>
              <a:t> </a:t>
            </a:r>
            <a:r>
              <a:rPr lang="ja-JP" altLang="en-US" sz="1050" dirty="0">
                <a:solidFill>
                  <a:schemeClr val="tx1"/>
                </a:solidFill>
                <a:latin typeface="Meiryo UI" panose="020B0604030504040204" pitchFamily="50" charset="-128"/>
                <a:ea typeface="Meiryo UI" panose="020B0604030504040204" pitchFamily="50" charset="-128"/>
              </a:rPr>
              <a:t>◆ </a:t>
            </a:r>
            <a:r>
              <a:rPr lang="en-US" altLang="ja-JP" sz="1050" dirty="0">
                <a:solidFill>
                  <a:schemeClr val="tx1"/>
                </a:solidFill>
                <a:latin typeface="Meiryo UI" panose="020B0604030504040204" pitchFamily="50" charset="-128"/>
                <a:ea typeface="Meiryo UI" panose="020B0604030504040204" pitchFamily="50" charset="-128"/>
              </a:rPr>
              <a:t>HP</a:t>
            </a:r>
            <a:r>
              <a:rPr lang="ja-JP" altLang="en-US" sz="1050" dirty="0" err="1">
                <a:solidFill>
                  <a:schemeClr val="tx1"/>
                </a:solidFill>
                <a:latin typeface="Meiryo UI" panose="020B0604030504040204" pitchFamily="50" charset="-128"/>
                <a:ea typeface="Meiryo UI" panose="020B0604030504040204" pitchFamily="50" charset="-128"/>
              </a:rPr>
              <a:t>での</a:t>
            </a:r>
            <a:r>
              <a:rPr lang="ja-JP" altLang="en-US" sz="1050" dirty="0">
                <a:solidFill>
                  <a:schemeClr val="tx1"/>
                </a:solidFill>
                <a:latin typeface="Meiryo UI" panose="020B0604030504040204" pitchFamily="50" charset="-128"/>
                <a:ea typeface="Meiryo UI" panose="020B0604030504040204" pitchFamily="50" charset="-128"/>
              </a:rPr>
              <a:t>情報発信や、セミナーの開催など、各参画企業が主体となり取組みを推進</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sp>
        <p:nvSpPr>
          <p:cNvPr id="60" name="正方形/長方形 59">
            <a:extLst>
              <a:ext uri="{FF2B5EF4-FFF2-40B4-BE49-F238E27FC236}">
                <a16:creationId xmlns:a16="http://schemas.microsoft.com/office/drawing/2014/main" id="{9C4BAFAE-5D61-4297-B87B-518DF2D4EA54}"/>
              </a:ext>
            </a:extLst>
          </p:cNvPr>
          <p:cNvSpPr/>
          <p:nvPr/>
        </p:nvSpPr>
        <p:spPr>
          <a:xfrm>
            <a:off x="504710" y="5319210"/>
            <a:ext cx="2698175" cy="307777"/>
          </a:xfrm>
          <a:prstGeom prst="rect">
            <a:avLst/>
          </a:prstGeom>
        </p:spPr>
        <p:txBody>
          <a:bodyPr wrap="none">
            <a:spAutoFit/>
          </a:bodyPr>
          <a:lstStyle/>
          <a:p>
            <a:pPr lvl="0">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■グローバル企業との公民連携</a:t>
            </a:r>
            <a:endPar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 name="テキスト ボックス 60">
            <a:extLst>
              <a:ext uri="{FF2B5EF4-FFF2-40B4-BE49-F238E27FC236}">
                <a16:creationId xmlns:a16="http://schemas.microsoft.com/office/drawing/2014/main" id="{DF11E531-6A19-4CC5-B04D-5E07CBEFEC60}"/>
              </a:ext>
            </a:extLst>
          </p:cNvPr>
          <p:cNvSpPr txBox="1"/>
          <p:nvPr/>
        </p:nvSpPr>
        <p:spPr>
          <a:xfrm>
            <a:off x="863564" y="5588073"/>
            <a:ext cx="8073060" cy="430887"/>
          </a:xfrm>
          <a:prstGeom prst="rect">
            <a:avLst/>
          </a:prstGeom>
          <a:noFill/>
          <a:ln>
            <a:noFill/>
            <a:prstDash val="dash"/>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1100" dirty="0">
                <a:solidFill>
                  <a:prstClr val="black"/>
                </a:solidFill>
                <a:latin typeface="メイリオ" panose="020B0604030504040204" pitchFamily="50" charset="-128"/>
                <a:ea typeface="メイリオ" panose="020B0604030504040204" pitchFamily="50" charset="-128"/>
              </a:rPr>
              <a:t>外資系企業との連携を通じて、環境や人材育成等、持続可能な社会の実現に向けた取組みを進めている。 </a:t>
            </a:r>
          </a:p>
          <a:p>
            <a:pPr>
              <a:defRPr/>
            </a:pPr>
            <a:r>
              <a:rPr lang="ja-JP" altLang="en-US" sz="1100" dirty="0">
                <a:solidFill>
                  <a:prstClr val="black"/>
                </a:solidFill>
                <a:latin typeface="メイリオ" panose="020B0604030504040204" pitchFamily="50" charset="-128"/>
                <a:ea typeface="メイリオ" panose="020B0604030504040204" pitchFamily="50" charset="-128"/>
              </a:rPr>
              <a:t>引き続き、様々なステークホルダーと共に連携の幅を広げ、大阪ならではの公民連携を世界に発信。</a:t>
            </a:r>
          </a:p>
        </p:txBody>
      </p:sp>
      <p:sp>
        <p:nvSpPr>
          <p:cNvPr id="63" name="角丸四角形 22">
            <a:extLst>
              <a:ext uri="{FF2B5EF4-FFF2-40B4-BE49-F238E27FC236}">
                <a16:creationId xmlns:a16="http://schemas.microsoft.com/office/drawing/2014/main" id="{5059FD90-33FB-40B4-8110-F2763B969572}"/>
              </a:ext>
            </a:extLst>
          </p:cNvPr>
          <p:cNvSpPr/>
          <p:nvPr/>
        </p:nvSpPr>
        <p:spPr>
          <a:xfrm>
            <a:off x="1031646" y="6003778"/>
            <a:ext cx="7323702" cy="463039"/>
          </a:xfrm>
          <a:prstGeom prst="roundRect">
            <a:avLst/>
          </a:prstGeom>
          <a:noFill/>
          <a:ln w="635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r>
              <a:rPr lang="ja-JP" altLang="en-US" sz="1050" b="1" dirty="0">
                <a:solidFill>
                  <a:schemeClr val="tx1"/>
                </a:solidFill>
                <a:latin typeface="Meiryo UI" panose="020B0604030504040204" pitchFamily="50" charset="-128"/>
                <a:ea typeface="Meiryo UI" panose="020B0604030504040204" pitchFamily="50" charset="-128"/>
              </a:rPr>
              <a:t>◆ 包括連携協定を締結している外資系企業</a:t>
            </a:r>
            <a:endParaRPr lang="ja-JP" altLang="en-US" sz="1050" dirty="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　　ネスレ日本株式会社、フェイスブックジャパン株式会社、合同会社ユー・エス・ジェイ、アストラゼネカ株式会社、</a:t>
            </a:r>
            <a:r>
              <a:rPr lang="en-US" altLang="ja-JP" sz="1050" dirty="0">
                <a:solidFill>
                  <a:schemeClr val="tx1"/>
                </a:solidFill>
                <a:latin typeface="Meiryo UI" panose="020B0604030504040204" pitchFamily="50" charset="-128"/>
                <a:ea typeface="Meiryo UI" panose="020B0604030504040204" pitchFamily="50" charset="-128"/>
              </a:rPr>
              <a:t>SAP</a:t>
            </a:r>
            <a:r>
              <a:rPr lang="ja-JP" altLang="en-US" sz="1050" dirty="0">
                <a:solidFill>
                  <a:schemeClr val="tx1"/>
                </a:solidFill>
                <a:latin typeface="Meiryo UI" panose="020B0604030504040204" pitchFamily="50" charset="-128"/>
                <a:ea typeface="Meiryo UI" panose="020B0604030504040204" pitchFamily="50" charset="-128"/>
              </a:rPr>
              <a:t>ジャパン株式会社</a:t>
            </a:r>
          </a:p>
        </p:txBody>
      </p:sp>
      <p:sp>
        <p:nvSpPr>
          <p:cNvPr id="43" name="角丸四角形 42"/>
          <p:cNvSpPr/>
          <p:nvPr/>
        </p:nvSpPr>
        <p:spPr>
          <a:xfrm>
            <a:off x="1031646" y="4531273"/>
            <a:ext cx="5524218" cy="587094"/>
          </a:xfrm>
          <a:prstGeom prst="roundRect">
            <a:avLst>
              <a:gd name="adj" fmla="val 21685"/>
            </a:avLst>
          </a:prstGeom>
          <a:ln w="6350">
            <a:solidFill>
              <a:srgbClr val="008080"/>
            </a:solidFill>
          </a:ln>
        </p:spPr>
        <p:style>
          <a:lnRef idx="2">
            <a:schemeClr val="accent1"/>
          </a:lnRef>
          <a:fillRef idx="1">
            <a:schemeClr val="lt1"/>
          </a:fillRef>
          <a:effectRef idx="0">
            <a:schemeClr val="accent1"/>
          </a:effectRef>
          <a:fontRef idx="minor">
            <a:schemeClr val="dk1"/>
          </a:fontRef>
        </p:style>
        <p:txBody>
          <a:bodyPr lIns="36000" rIns="36000" rtlCol="0" anchor="ctr"/>
          <a:lstStyle/>
          <a:p>
            <a:pPr lvl="0"/>
            <a:r>
              <a:rPr lang="ja-JP" altLang="en-US" sz="1050" dirty="0">
                <a:solidFill>
                  <a:schemeClr val="tx1"/>
                </a:solidFill>
                <a:latin typeface="Meiryo UI" panose="020B0604030504040204" pitchFamily="50" charset="-128"/>
                <a:ea typeface="Meiryo UI" panose="020B0604030504040204" pitchFamily="50" charset="-128"/>
              </a:rPr>
              <a:t>◆ 大阪府・市町村公民連携推進協議会の設立（</a:t>
            </a:r>
            <a:r>
              <a:rPr lang="en-US" altLang="ja-JP" sz="1050" dirty="0">
                <a:solidFill>
                  <a:schemeClr val="tx1"/>
                </a:solidFill>
                <a:latin typeface="Meiryo UI" panose="020B0604030504040204" pitchFamily="50" charset="-128"/>
                <a:ea typeface="Meiryo UI" panose="020B0604030504040204" pitchFamily="50" charset="-128"/>
              </a:rPr>
              <a:t>R3.9</a:t>
            </a:r>
            <a:r>
              <a:rPr lang="ja-JP" altLang="en-US" sz="1050" dirty="0">
                <a:solidFill>
                  <a:schemeClr val="tx1"/>
                </a:solidFill>
                <a:latin typeface="Meiryo UI" panose="020B0604030504040204" pitchFamily="50" charset="-128"/>
                <a:ea typeface="Meiryo UI" panose="020B0604030504040204" pitchFamily="50" charset="-128"/>
              </a:rPr>
              <a:t>）</a:t>
            </a:r>
          </a:p>
          <a:p>
            <a:r>
              <a:rPr lang="ja-JP" altLang="en-US" sz="1050" dirty="0">
                <a:solidFill>
                  <a:schemeClr val="tx1"/>
                </a:solidFill>
                <a:latin typeface="Meiryo UI" panose="020B0604030504040204" pitchFamily="50" charset="-128"/>
                <a:ea typeface="Meiryo UI" panose="020B0604030504040204" pitchFamily="50" charset="-128"/>
              </a:rPr>
              <a:t>◆ 市町村における公民連携推進への支援</a:t>
            </a:r>
            <a:endParaRPr lang="en-US" altLang="ja-JP" sz="1050" dirty="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 企業や市町村との公民連携のプラットフォーム「</a:t>
            </a:r>
            <a:r>
              <a:rPr lang="en-US" altLang="ja-JP" sz="1050" dirty="0">
                <a:solidFill>
                  <a:schemeClr val="tx1"/>
                </a:solidFill>
                <a:latin typeface="Meiryo UI" panose="020B0604030504040204" pitchFamily="50" charset="-128"/>
                <a:ea typeface="Meiryo UI" panose="020B0604030504040204" pitchFamily="50" charset="-128"/>
              </a:rPr>
              <a:t>OSAKA</a:t>
            </a:r>
            <a:r>
              <a:rPr lang="ja-JP" altLang="en-US" sz="1050" dirty="0">
                <a:solidFill>
                  <a:schemeClr val="tx1"/>
                </a:solidFill>
                <a:latin typeface="Meiryo UI" panose="020B0604030504040204" pitchFamily="50" charset="-128"/>
                <a:ea typeface="Meiryo UI" panose="020B0604030504040204" pitchFamily="50" charset="-128"/>
              </a:rPr>
              <a:t> </a:t>
            </a:r>
            <a:r>
              <a:rPr lang="en-US" altLang="ja-JP" sz="1050" dirty="0">
                <a:solidFill>
                  <a:schemeClr val="tx1"/>
                </a:solidFill>
                <a:latin typeface="Meiryo UI" panose="020B0604030504040204" pitchFamily="50" charset="-128"/>
                <a:ea typeface="Meiryo UI" panose="020B0604030504040204" pitchFamily="50" charset="-128"/>
              </a:rPr>
              <a:t>MEIKAN</a:t>
            </a:r>
            <a:r>
              <a:rPr lang="ja-JP" altLang="en-US" sz="1050" dirty="0">
                <a:solidFill>
                  <a:schemeClr val="tx1"/>
                </a:solidFill>
                <a:latin typeface="Meiryo UI" panose="020B0604030504040204" pitchFamily="50" charset="-128"/>
                <a:ea typeface="Meiryo UI" panose="020B0604030504040204" pitchFamily="50" charset="-128"/>
              </a:rPr>
              <a:t>」での連携</a:t>
            </a:r>
            <a:endParaRPr lang="en-US" altLang="ja-JP" sz="1050" dirty="0">
              <a:solidFill>
                <a:schemeClr val="tx1"/>
              </a:solidFill>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695052" y="1493364"/>
            <a:ext cx="2263283" cy="276999"/>
          </a:xfrm>
          <a:prstGeom prst="rect">
            <a:avLst/>
          </a:prstGeom>
          <a:noFill/>
        </p:spPr>
        <p:txBody>
          <a:bodyPr wrap="square" rtlCol="0">
            <a:spAutoFit/>
          </a:bodyPr>
          <a:lstStyle/>
          <a:p>
            <a:pPr lvl="0">
              <a:defRPr/>
            </a:pPr>
            <a:r>
              <a:rPr lang="ja-JP" altLang="en-US" sz="1200" b="1" dirty="0">
                <a:latin typeface="メイリオ" panose="020B0604030504040204" pitchFamily="50" charset="-128"/>
                <a:ea typeface="メイリオ" panose="020B0604030504040204" pitchFamily="50" charset="-128"/>
                <a:cs typeface="Meiryo UI" panose="020B0604030504040204" pitchFamily="50" charset="-128"/>
              </a:rPr>
              <a:t>◇創発ダイアログ</a:t>
            </a:r>
            <a:endPar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95064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61304" y="371484"/>
            <a:ext cx="8839823" cy="5945781"/>
          </a:xfrm>
          <a:prstGeom prst="roundRect">
            <a:avLst>
              <a:gd name="adj" fmla="val 4915"/>
            </a:avLst>
          </a:prstGeom>
          <a:noFill/>
        </p:spPr>
        <p:style>
          <a:lnRef idx="2">
            <a:schemeClr val="dk1"/>
          </a:lnRef>
          <a:fillRef idx="1">
            <a:schemeClr val="lt1"/>
          </a:fillRef>
          <a:effectRef idx="0">
            <a:schemeClr val="dk1"/>
          </a:effectRef>
          <a:fontRef idx="minor">
            <a:schemeClr val="dk1"/>
          </a:fontRef>
        </p:style>
        <p:txBody>
          <a:bodyPr rot="0" spcFirstLastPara="0" vert="horz" wrap="square" lIns="72000" tIns="72000" rIns="36000" bIns="3600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4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◆スマートシティ分野における複数企業と府・市町村の公民共同による課題解決の仕組みづくり</a:t>
            </a: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600" b="1" i="1"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スマートシティ戦略部 戦略推進室 戦略企画課</a:t>
            </a: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1"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400" b="1" i="1"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p:cNvSpPr/>
          <p:nvPr/>
        </p:nvSpPr>
        <p:spPr>
          <a:xfrm>
            <a:off x="161303" y="-27887"/>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19</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48" name="テキスト ボックス 47">
            <a:extLst>
              <a:ext uri="{FF2B5EF4-FFF2-40B4-BE49-F238E27FC236}">
                <a16:creationId xmlns:a16="http://schemas.microsoft.com/office/drawing/2014/main" id="{AA06E65D-7891-2F4F-982E-67486385BB33}"/>
              </a:ext>
            </a:extLst>
          </p:cNvPr>
          <p:cNvSpPr txBox="1"/>
          <p:nvPr/>
        </p:nvSpPr>
        <p:spPr>
          <a:xfrm>
            <a:off x="5238021" y="2420780"/>
            <a:ext cx="3662460" cy="400110"/>
          </a:xfrm>
          <a:prstGeom prst="rect">
            <a:avLst/>
          </a:prstGeom>
          <a:noFill/>
          <a:ln w="3175">
            <a:noFill/>
          </a:ln>
        </p:spPr>
        <p:txBody>
          <a:bodyPr wrap="square" rtlCol="0">
            <a:sp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行政の持つデータ活用や社会課題、テクノロジーなどのテーマに応じたワークショップ、企業等と連携したセミナー等の開催</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a:extLst>
              <a:ext uri="{FF2B5EF4-FFF2-40B4-BE49-F238E27FC236}">
                <a16:creationId xmlns:a16="http://schemas.microsoft.com/office/drawing/2014/main" id="{AA06E65D-7891-2F4F-982E-67486385BB33}"/>
              </a:ext>
            </a:extLst>
          </p:cNvPr>
          <p:cNvSpPr txBox="1"/>
          <p:nvPr/>
        </p:nvSpPr>
        <p:spPr>
          <a:xfrm>
            <a:off x="5176708" y="4238331"/>
            <a:ext cx="3805988" cy="400110"/>
          </a:xfrm>
          <a:prstGeom prst="rect">
            <a:avLst/>
          </a:prstGeom>
          <a:noFill/>
          <a:ln w="3175">
            <a:noFill/>
          </a:ln>
        </p:spPr>
        <p:txBody>
          <a:bodyPr wrap="square" rtlCol="0">
            <a:sp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ウェブサイト情報での会員の取組み紹介など、大阪のスマートシティ推進に関する幅広い情報発信</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2" name="テキスト ボックス 51"/>
          <p:cNvSpPr txBox="1"/>
          <p:nvPr/>
        </p:nvSpPr>
        <p:spPr>
          <a:xfrm>
            <a:off x="618461" y="1088578"/>
            <a:ext cx="839070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・大阪スマートシティパートナーズフォーラムは、“大阪モデル”のスマートシティ実現に向けて、府内</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43</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市町村、企業、大学、</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シビックテック</a:t>
            </a:r>
            <a:r>
              <a:rPr kumimoji="1" lang="en-US" altLang="ja-JP" sz="1100" b="0" i="0" u="none" strike="noStrike" kern="1200" cap="none" spc="0" normalizeH="0" baseline="30000" noProof="0" dirty="0">
                <a:ln>
                  <a:noFill/>
                </a:ln>
                <a:effectLst/>
                <a:uLnTx/>
                <a:uFillTx/>
                <a:latin typeface="メイリオ" panose="020B0604030504040204" pitchFamily="50" charset="-128"/>
                <a:ea typeface="メイリオ" panose="020B0604030504040204" pitchFamily="50" charset="-128"/>
                <a:cs typeface="+mn-cs"/>
              </a:rPr>
              <a:t>*15</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と連携し、地域・社会課題を解決していく「公民共同エコシステム</a:t>
            </a:r>
            <a:r>
              <a:rPr kumimoji="1" lang="en-US" altLang="ja-JP" sz="1100" b="0" i="0" u="none" strike="noStrike" kern="1200" cap="none" spc="0" normalizeH="0" baseline="30000" noProof="0" dirty="0">
                <a:ln>
                  <a:noFill/>
                </a:ln>
                <a:effectLst/>
                <a:uLnTx/>
                <a:uFillTx/>
                <a:latin typeface="メイリオ" panose="020B0604030504040204" pitchFamily="50" charset="-128"/>
                <a:ea typeface="メイリオ" panose="020B0604030504040204" pitchFamily="50" charset="-128"/>
                <a:cs typeface="+mn-cs"/>
              </a:rPr>
              <a:t>*8</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」として令和</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2</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年</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8</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月に設立。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・地域・社会課題の解決、府民の</a:t>
            </a:r>
            <a:r>
              <a:rPr kumimoji="1" lang="en-US" altLang="ja-JP" sz="1100" b="0" i="0" u="none" strike="noStrike" kern="1200" cap="none" spc="0" normalizeH="0" baseline="0" noProof="0" dirty="0" err="1">
                <a:ln>
                  <a:noFill/>
                </a:ln>
                <a:effectLst/>
                <a:uLnTx/>
                <a:uFillTx/>
                <a:latin typeface="メイリオ" panose="020B0604030504040204" pitchFamily="50" charset="-128"/>
                <a:ea typeface="メイリオ" panose="020B0604030504040204" pitchFamily="50" charset="-128"/>
                <a:cs typeface="+mn-cs"/>
              </a:rPr>
              <a:t>QoL</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向上につながる持続可能な取組みを「公民共同」で推進。</a:t>
            </a:r>
            <a:endParaRPr kumimoji="1" lang="en-US" altLang="ja-JP"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407</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企業・団体が参画 （自治体では日本最大規模）［</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R3.12</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末時点］。</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  </a:t>
            </a:r>
          </a:p>
        </p:txBody>
      </p:sp>
      <p:sp>
        <p:nvSpPr>
          <p:cNvPr id="16" name="角丸四角形 15"/>
          <p:cNvSpPr/>
          <p:nvPr/>
        </p:nvSpPr>
        <p:spPr>
          <a:xfrm>
            <a:off x="221558" y="1848302"/>
            <a:ext cx="1620180" cy="335039"/>
          </a:xfrm>
          <a:prstGeom prst="roundRect">
            <a:avLst/>
          </a:prstGeom>
          <a:noFill/>
          <a:ln w="19050">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■取組みの概要</a:t>
            </a:r>
          </a:p>
        </p:txBody>
      </p:sp>
      <p:sp>
        <p:nvSpPr>
          <p:cNvPr id="35" name="角丸四角形 34"/>
          <p:cNvSpPr/>
          <p:nvPr/>
        </p:nvSpPr>
        <p:spPr>
          <a:xfrm>
            <a:off x="5176707" y="2158875"/>
            <a:ext cx="1946032" cy="212845"/>
          </a:xfrm>
          <a:prstGeom prst="roundRect">
            <a:avLst/>
          </a:prstGeom>
          <a:solidFill>
            <a:sysClr val="window" lastClr="FFFFFF"/>
          </a:solidFill>
          <a:ln w="31750" cap="flat" cmpd="sng" algn="ctr">
            <a:solidFill>
              <a:srgbClr val="5B9BD5"/>
            </a:solidFill>
            <a:prstDash val="solid"/>
            <a:miter lim="800000"/>
          </a:ln>
          <a:effectLst/>
        </p:spPr>
        <p:txBody>
          <a:bodyPr vert="horz" lIns="36000" rIns="36000"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srgbClr val="5B9BD5"/>
                </a:solidFill>
                <a:effectLst/>
                <a:uLnTx/>
                <a:uFillTx/>
                <a:latin typeface="Meiryo UI" panose="020B0604030504040204" pitchFamily="50" charset="-128"/>
                <a:ea typeface="Meiryo UI" panose="020B0604030504040204" pitchFamily="50" charset="-128"/>
                <a:cs typeface="+mn-cs"/>
              </a:rPr>
              <a:t>ワークショップ・セミナー開催</a:t>
            </a:r>
            <a:endParaRPr kumimoji="0" lang="en-US" altLang="ja-JP" sz="1100" b="1" i="0" u="none" strike="noStrike" kern="0" cap="none" spc="0" normalizeH="0" baseline="0" noProof="0" dirty="0">
              <a:ln>
                <a:noFill/>
              </a:ln>
              <a:solidFill>
                <a:srgbClr val="5B9BD5"/>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a:extLst>
              <a:ext uri="{FF2B5EF4-FFF2-40B4-BE49-F238E27FC236}">
                <a16:creationId xmlns:a16="http://schemas.microsoft.com/office/drawing/2014/main" id="{AA06E65D-7891-2F4F-982E-67486385BB33}"/>
              </a:ext>
            </a:extLst>
          </p:cNvPr>
          <p:cNvSpPr txBox="1"/>
          <p:nvPr/>
        </p:nvSpPr>
        <p:spPr>
          <a:xfrm>
            <a:off x="5406784" y="2869170"/>
            <a:ext cx="3004174" cy="903700"/>
          </a:xfrm>
          <a:prstGeom prst="rect">
            <a:avLst/>
          </a:prstGeom>
          <a:noFill/>
          <a:ln w="3175">
            <a:solidFill>
              <a:schemeClr val="tx2"/>
            </a:solidFill>
            <a:prstDash val="dash"/>
          </a:ln>
        </p:spPr>
        <p:txBody>
          <a:bodyPr wrap="square" lIns="72000" tIns="36000" rIns="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マイナンバーカード普及促進アイデアソン</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市町村課題見える化ワークショップ</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Smart City Osaka Pitch 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ノーコードアプリセミナー　課題解決アプリを作ってみよう！</a:t>
            </a:r>
            <a:endParaRPr kumimoji="1" lang="en-US" altLang="ja-JP" sz="9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OSAKA Smart City Meet-up</a:t>
            </a:r>
            <a:endParaRPr kumimoji="1" lang="en-US" altLang="ja-JP" sz="9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OSPF</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交流会</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7" name="角丸四角形 36"/>
          <p:cNvSpPr/>
          <p:nvPr/>
        </p:nvSpPr>
        <p:spPr>
          <a:xfrm>
            <a:off x="5157065" y="4016889"/>
            <a:ext cx="907839" cy="216507"/>
          </a:xfrm>
          <a:prstGeom prst="roundRect">
            <a:avLst/>
          </a:prstGeom>
          <a:solidFill>
            <a:sysClr val="window" lastClr="FFFFFF"/>
          </a:solidFill>
          <a:ln w="31750" cap="flat" cmpd="sng" algn="ctr">
            <a:solidFill>
              <a:srgbClr val="5B9BD5"/>
            </a:solidFill>
            <a:prstDash val="solid"/>
            <a:miter lim="800000"/>
          </a:ln>
          <a:effectLst/>
        </p:spPr>
        <p:txBody>
          <a:bodyPr vert="horz" lIns="36000" rIns="36000"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srgbClr val="5B9BD5"/>
                </a:solidFill>
                <a:effectLst/>
                <a:uLnTx/>
                <a:uFillTx/>
                <a:latin typeface="Meiryo UI" panose="020B0604030504040204" pitchFamily="50" charset="-128"/>
                <a:ea typeface="Meiryo UI" panose="020B0604030504040204" pitchFamily="50" charset="-128"/>
                <a:cs typeface="+mn-cs"/>
              </a:rPr>
              <a:t>情報発信</a:t>
            </a:r>
            <a:endParaRPr kumimoji="0" lang="en-US" altLang="ja-JP" sz="1100" b="1" i="0" u="none" strike="noStrike" kern="0" cap="none" spc="0" normalizeH="0" baseline="0" noProof="0" dirty="0">
              <a:ln>
                <a:noFill/>
              </a:ln>
              <a:solidFill>
                <a:srgbClr val="5B9BD5"/>
              </a:solidFill>
              <a:effectLst/>
              <a:uLnTx/>
              <a:uFillTx/>
              <a:latin typeface="Meiryo UI" panose="020B0604030504040204" pitchFamily="50" charset="-128"/>
              <a:ea typeface="Meiryo UI" panose="020B0604030504040204" pitchFamily="50" charset="-128"/>
              <a:cs typeface="+mn-cs"/>
            </a:endParaRPr>
          </a:p>
        </p:txBody>
      </p:sp>
      <p:sp>
        <p:nvSpPr>
          <p:cNvPr id="43" name="テキスト ボックス 42">
            <a:extLst>
              <a:ext uri="{FF2B5EF4-FFF2-40B4-BE49-F238E27FC236}">
                <a16:creationId xmlns:a16="http://schemas.microsoft.com/office/drawing/2014/main" id="{AA06E65D-7891-2F4F-982E-67486385BB33}"/>
              </a:ext>
            </a:extLst>
          </p:cNvPr>
          <p:cNvSpPr txBox="1"/>
          <p:nvPr/>
        </p:nvSpPr>
        <p:spPr>
          <a:xfrm>
            <a:off x="558599" y="2385100"/>
            <a:ext cx="4373441" cy="715709"/>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市町村が抱える地域・社会課題の解決に向け、コーディネータ企業等を中心に、</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prstClr val="black"/>
                </a:solidFill>
                <a:latin typeface="Meiryo UI" panose="020B0604030504040204" pitchFamily="50" charset="-128"/>
                <a:ea typeface="Meiryo UI" panose="020B0604030504040204" pitchFamily="50" charset="-128"/>
              </a:rPr>
              <a:t>　</a:t>
            </a:r>
            <a:r>
              <a:rPr lang="en-US" altLang="ja-JP" sz="1000" dirty="0">
                <a:solidFill>
                  <a:prstClr val="black"/>
                </a:solidFill>
                <a:latin typeface="Meiryo UI" panose="020B0604030504040204" pitchFamily="50" charset="-128"/>
                <a:ea typeface="Meiryo UI" panose="020B0604030504040204" pitchFamily="50" charset="-128"/>
              </a:rPr>
              <a:t>7</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つの分野で延べ</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市町においてプロジェクトを推進</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・「地域通貨」、 「安全・安心なまちづくり」、「</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オンデマンド交通」、「子育てしやすい</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dirty="0">
                <a:solidFill>
                  <a:prstClr val="black"/>
                </a:solidFill>
                <a:latin typeface="Meiryo UI" panose="020B0604030504040204" pitchFamily="50" charset="-128"/>
                <a:ea typeface="Meiryo UI" panose="020B0604030504040204" pitchFamily="50" charset="-128"/>
              </a:rPr>
              <a:t> </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まちづくり」に関するワーキンググループを開催</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4" name="角丸四角形 43"/>
          <p:cNvSpPr/>
          <p:nvPr/>
        </p:nvSpPr>
        <p:spPr>
          <a:xfrm>
            <a:off x="566768" y="2144609"/>
            <a:ext cx="1847529" cy="216000"/>
          </a:xfrm>
          <a:prstGeom prst="roundRect">
            <a:avLst/>
          </a:prstGeom>
          <a:noFill/>
          <a:ln w="31750" cap="flat" cmpd="sng" algn="ctr">
            <a:solidFill>
              <a:schemeClr val="accent1"/>
            </a:solidFill>
            <a:prstDash val="solid"/>
            <a:miter lim="800000"/>
          </a:ln>
          <a:effectLst/>
        </p:spPr>
        <p:txBody>
          <a:bodyPr vert="horz" lIns="36000" rIns="36000"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dirty="0">
                <a:ln>
                  <a:noFill/>
                </a:ln>
                <a:solidFill>
                  <a:srgbClr val="5B9BD5"/>
                </a:solidFill>
                <a:effectLst/>
                <a:uLnTx/>
                <a:uFillTx/>
                <a:latin typeface="Meiryo UI" panose="020B0604030504040204" pitchFamily="50" charset="-128"/>
                <a:ea typeface="Meiryo UI" panose="020B0604030504040204" pitchFamily="50" charset="-128"/>
                <a:cs typeface="+mn-cs"/>
              </a:rPr>
              <a:t>OSPF </a:t>
            </a:r>
            <a:r>
              <a:rPr kumimoji="0" lang="ja-JP" altLang="en-US" sz="1100" b="1" i="0" u="none" strike="noStrike" kern="0" cap="none" spc="0" normalizeH="0" baseline="0" noProof="0" dirty="0">
                <a:ln>
                  <a:noFill/>
                </a:ln>
                <a:solidFill>
                  <a:srgbClr val="5B9BD5"/>
                </a:solidFill>
                <a:effectLst/>
                <a:uLnTx/>
                <a:uFillTx/>
                <a:latin typeface="Meiryo UI" panose="020B0604030504040204" pitchFamily="50" charset="-128"/>
                <a:ea typeface="Meiryo UI" panose="020B0604030504040204" pitchFamily="50" charset="-128"/>
                <a:cs typeface="+mn-cs"/>
              </a:rPr>
              <a:t>プロジェクトの推進</a:t>
            </a:r>
            <a:endParaRPr kumimoji="0" lang="en-US" altLang="ja-JP" sz="1100" b="1" i="0" u="none" strike="noStrike" kern="0" cap="none" spc="0" normalizeH="0" baseline="0" noProof="0" dirty="0">
              <a:ln>
                <a:noFill/>
              </a:ln>
              <a:solidFill>
                <a:srgbClr val="5B9BD5"/>
              </a:solidFill>
              <a:effectLst/>
              <a:uLnTx/>
              <a:uFillTx/>
              <a:latin typeface="Meiryo UI" panose="020B0604030504040204" pitchFamily="50" charset="-128"/>
              <a:ea typeface="Meiryo UI" panose="020B0604030504040204" pitchFamily="50" charset="-128"/>
              <a:cs typeface="+mn-cs"/>
            </a:endParaRPr>
          </a:p>
        </p:txBody>
      </p:sp>
      <p:sp>
        <p:nvSpPr>
          <p:cNvPr id="29" name="テキスト ボックス 28">
            <a:extLst>
              <a:ext uri="{FF2B5EF4-FFF2-40B4-BE49-F238E27FC236}">
                <a16:creationId xmlns:a16="http://schemas.microsoft.com/office/drawing/2014/main" id="{FE80C3C5-5465-4074-9E52-18E300E0A302}"/>
              </a:ext>
            </a:extLst>
          </p:cNvPr>
          <p:cNvSpPr txBox="1"/>
          <p:nvPr/>
        </p:nvSpPr>
        <p:spPr>
          <a:xfrm>
            <a:off x="338072" y="6349635"/>
            <a:ext cx="8418492" cy="274720"/>
          </a:xfrm>
          <a:prstGeom prst="rect">
            <a:avLst/>
          </a:prstGeom>
          <a:noFill/>
          <a:ln>
            <a:noFill/>
          </a:ln>
        </p:spPr>
        <p:txBody>
          <a:bodyPr wrap="none" rtlCol="0">
            <a:noAutofit/>
          </a:bodyPr>
          <a:lstStyle/>
          <a:p>
            <a:pPr>
              <a:defRPr/>
            </a:pP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(*8)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行政機関と民間企業が共同で社会課題の解決をめざすための持続的な連携体系のこと。（再掲）</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(*15)  </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地域が抱える課題について</a:t>
            </a:r>
            <a:r>
              <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ICT</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を活用し、市民・企業・技術者などが連携参加して解決していく取組み。</a:t>
            </a:r>
            <a:endPar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8432528" y="651376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29</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7" name="角丸四角形 46"/>
          <p:cNvSpPr/>
          <p:nvPr/>
        </p:nvSpPr>
        <p:spPr>
          <a:xfrm>
            <a:off x="375708" y="817173"/>
            <a:ext cx="4871367" cy="335039"/>
          </a:xfrm>
          <a:prstGeom prst="roundRect">
            <a:avLst/>
          </a:prstGeom>
          <a:noFill/>
          <a:ln w="19050">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大阪スマートシティパートナーズフォーラム（</a:t>
            </a: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OSPF</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テキスト ボックス 52">
            <a:extLst>
              <a:ext uri="{FF2B5EF4-FFF2-40B4-BE49-F238E27FC236}">
                <a16:creationId xmlns:a16="http://schemas.microsoft.com/office/drawing/2014/main" id="{AA06E65D-7891-2F4F-982E-67486385BB33}"/>
              </a:ext>
            </a:extLst>
          </p:cNvPr>
          <p:cNvSpPr txBox="1"/>
          <p:nvPr/>
        </p:nvSpPr>
        <p:spPr>
          <a:xfrm>
            <a:off x="673666" y="5856976"/>
            <a:ext cx="4438394" cy="400110"/>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少子高齢化や人口減少、アフターコロナへの対応など市町村の持つ課題の見える化と課題解決に向けたソリューションを持つ企業と企業や行政を繋ぐコーディネート</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4" name="角丸四角形 53"/>
          <p:cNvSpPr/>
          <p:nvPr/>
        </p:nvSpPr>
        <p:spPr>
          <a:xfrm>
            <a:off x="609489" y="5637069"/>
            <a:ext cx="2448851" cy="212845"/>
          </a:xfrm>
          <a:prstGeom prst="roundRect">
            <a:avLst/>
          </a:prstGeom>
          <a:solidFill>
            <a:sysClr val="window" lastClr="FFFFFF"/>
          </a:solidFill>
          <a:ln w="31750" cap="flat" cmpd="sng" algn="ctr">
            <a:solidFill>
              <a:srgbClr val="5B9BD5"/>
            </a:solidFill>
            <a:prstDash val="solid"/>
            <a:miter lim="800000"/>
          </a:ln>
          <a:effectLst/>
        </p:spPr>
        <p:txBody>
          <a:bodyPr vert="horz" lIns="36000" rIns="36000"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srgbClr val="5B9BD5"/>
                </a:solidFill>
                <a:effectLst/>
                <a:uLnTx/>
                <a:uFillTx/>
                <a:latin typeface="Meiryo UI" panose="020B0604030504040204" pitchFamily="50" charset="-128"/>
                <a:ea typeface="Meiryo UI" panose="020B0604030504040204" pitchFamily="50" charset="-128"/>
                <a:cs typeface="+mn-cs"/>
              </a:rPr>
              <a:t>社会課題の見える化・コーディネート</a:t>
            </a:r>
            <a:endParaRPr kumimoji="0" lang="en-US" altLang="ja-JP" sz="1100" b="1" i="0" u="none" strike="noStrike" kern="0" cap="none" spc="0" normalizeH="0" baseline="0" noProof="0" dirty="0">
              <a:ln>
                <a:noFill/>
              </a:ln>
              <a:solidFill>
                <a:srgbClr val="5B9BD5"/>
              </a:solidFill>
              <a:effectLst/>
              <a:uLnTx/>
              <a:uFillTx/>
              <a:latin typeface="Meiryo UI" panose="020B0604030504040204" pitchFamily="50" charset="-128"/>
              <a:ea typeface="Meiryo UI" panose="020B0604030504040204" pitchFamily="50" charset="-128"/>
              <a:cs typeface="+mn-cs"/>
            </a:endParaRPr>
          </a:p>
        </p:txBody>
      </p:sp>
      <p:pic>
        <p:nvPicPr>
          <p:cNvPr id="5" name="図 4"/>
          <p:cNvPicPr>
            <a:picLocks noChangeAspect="1"/>
          </p:cNvPicPr>
          <p:nvPr/>
        </p:nvPicPr>
        <p:blipFill>
          <a:blip r:embed="rId3"/>
          <a:stretch>
            <a:fillRect/>
          </a:stretch>
        </p:blipFill>
        <p:spPr>
          <a:xfrm>
            <a:off x="618461" y="3377321"/>
            <a:ext cx="4101089" cy="2126387"/>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3931" y="5461320"/>
            <a:ext cx="1155856" cy="784251"/>
          </a:xfrm>
          <a:prstGeom prst="rect">
            <a:avLst/>
          </a:prstGeom>
        </p:spPr>
      </p:pic>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3548" y="4646959"/>
            <a:ext cx="1151407" cy="767456"/>
          </a:xfrm>
          <a:prstGeom prst="rect">
            <a:avLst/>
          </a:prstGeom>
        </p:spPr>
      </p:pic>
      <p:pic>
        <p:nvPicPr>
          <p:cNvPr id="1026" name="Picture 2" descr="https://smartcity-partners.osaka/wp-content/uploads/2021/10/outcome-pres-scale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3934" y="4634602"/>
            <a:ext cx="1168879" cy="7673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martcity-partners.osaka/wp-content/uploads/2021/09/DSC_0035-scale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7699891" y="4636242"/>
            <a:ext cx="1161727" cy="7674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martcity-partners.osaka/wp-content/uploads/2021/11/toyono-scal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99138" y="5461319"/>
            <a:ext cx="1150055" cy="784251"/>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023310C2-B123-431A-A169-BA147D190DD8}"/>
              </a:ext>
            </a:extLst>
          </p:cNvPr>
          <p:cNvSpPr txBox="1"/>
          <p:nvPr/>
        </p:nvSpPr>
        <p:spPr>
          <a:xfrm>
            <a:off x="535088" y="3203975"/>
            <a:ext cx="2544286"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７つの分野とプロジェクトコーディネータ企業</a:t>
            </a:r>
            <a:r>
              <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3" name="Picture 2">
            <a:extLst>
              <a:ext uri="{FF2B5EF4-FFF2-40B4-BE49-F238E27FC236}">
                <a16:creationId xmlns:a16="http://schemas.microsoft.com/office/drawing/2014/main" id="{8C6B1D1C-6E2C-44B5-97A6-25EFAEEA6D5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98540" y="5462342"/>
            <a:ext cx="1150055" cy="796279"/>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p:cNvPicPr>
            <a:picLocks noChangeAspect="1"/>
          </p:cNvPicPr>
          <p:nvPr/>
        </p:nvPicPr>
        <p:blipFill>
          <a:blip r:embed="rId10"/>
          <a:stretch>
            <a:fillRect/>
          </a:stretch>
        </p:blipFill>
        <p:spPr>
          <a:xfrm>
            <a:off x="3746999" y="4772388"/>
            <a:ext cx="1055924" cy="330360"/>
          </a:xfrm>
          <a:prstGeom prst="rect">
            <a:avLst/>
          </a:prstGeom>
        </p:spPr>
      </p:pic>
    </p:spTree>
    <p:extLst>
      <p:ext uri="{BB962C8B-B14F-4D97-AF65-F5344CB8AC3E}">
        <p14:creationId xmlns:p14="http://schemas.microsoft.com/office/powerpoint/2010/main" val="1461094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61304" y="438375"/>
            <a:ext cx="8839823" cy="6048143"/>
          </a:xfrm>
          <a:prstGeom prst="roundRect">
            <a:avLst>
              <a:gd name="adj" fmla="val 4915"/>
            </a:avLst>
          </a:prstGeom>
          <a:noFill/>
        </p:spPr>
        <p:style>
          <a:lnRef idx="2">
            <a:schemeClr val="dk1"/>
          </a:lnRef>
          <a:fillRef idx="1">
            <a:schemeClr val="lt1"/>
          </a:fillRef>
          <a:effectRef idx="0">
            <a:schemeClr val="dk1"/>
          </a:effectRef>
          <a:fontRef idx="minor">
            <a:schemeClr val="dk1"/>
          </a:fontRef>
        </p:style>
        <p:txBody>
          <a:bodyPr rot="0" spcFirstLastPara="0" vert="horz" wrap="square" lIns="72000" tIns="72000" rIns="36000" bIns="3600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4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◆スマートシティ分野における複数企業と府・市町村の公民共同による課題解決の仕組みづくり</a:t>
            </a: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600" b="1" i="1"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（つづき）</a:t>
            </a: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スマートシティ戦略部 戦略推進室 戦略企画課</a:t>
            </a: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1"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400" b="1" i="1"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p:cNvSpPr/>
          <p:nvPr/>
        </p:nvSpPr>
        <p:spPr>
          <a:xfrm>
            <a:off x="142873" y="-16925"/>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19</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52" name="テキスト ボックス 51"/>
          <p:cNvSpPr txBox="1"/>
          <p:nvPr/>
        </p:nvSpPr>
        <p:spPr>
          <a:xfrm>
            <a:off x="577614" y="1511089"/>
            <a:ext cx="3510391" cy="254044"/>
          </a:xfrm>
          <a:prstGeom prst="rect">
            <a:avLst/>
          </a:prstGeom>
          <a:solidFill>
            <a:srgbClr val="CC006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1"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「インバウンド・観光の再生」分野におけるプロジェクト</a:t>
            </a:r>
            <a:endParaRPr kumimoji="1" lang="en-US" altLang="ja-JP" sz="1051"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8" name="正方形/長方形 27"/>
          <p:cNvSpPr/>
          <p:nvPr/>
        </p:nvSpPr>
        <p:spPr>
          <a:xfrm>
            <a:off x="8432528" y="6522027"/>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30</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7" name="テキスト ボックス 46">
            <a:extLst>
              <a:ext uri="{FF2B5EF4-FFF2-40B4-BE49-F238E27FC236}">
                <a16:creationId xmlns:a16="http://schemas.microsoft.com/office/drawing/2014/main" id="{F8DB023A-501B-44C9-ADA9-C9FFBA4A3843}"/>
              </a:ext>
            </a:extLst>
          </p:cNvPr>
          <p:cNvSpPr txBox="1"/>
          <p:nvPr/>
        </p:nvSpPr>
        <p:spPr>
          <a:xfrm>
            <a:off x="578087" y="1816417"/>
            <a:ext cx="5041559" cy="430887"/>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NEC×</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泉佐野市</a:t>
            </a:r>
            <a:endPar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lang="ja-JP" altLang="en-US" sz="1100" b="1" dirty="0">
                <a:solidFill>
                  <a:prstClr val="black"/>
                </a:solidFill>
                <a:latin typeface="メイリオ" panose="020B0604030504040204" pitchFamily="50" charset="-128"/>
                <a:ea typeface="メイリオ" panose="020B0604030504040204" pitchFamily="50" charset="-128"/>
              </a:rPr>
              <a:t>～ </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観光情報配信とシェアサイクルによる観光サービス実証を開始</a:t>
            </a:r>
            <a:endPar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9" name="角丸四角形 15">
            <a:extLst>
              <a:ext uri="{FF2B5EF4-FFF2-40B4-BE49-F238E27FC236}">
                <a16:creationId xmlns:a16="http://schemas.microsoft.com/office/drawing/2014/main" id="{ADD34AD4-DC1E-4FA7-84AB-2FDFD7C5C398}"/>
              </a:ext>
            </a:extLst>
          </p:cNvPr>
          <p:cNvSpPr/>
          <p:nvPr/>
        </p:nvSpPr>
        <p:spPr>
          <a:xfrm>
            <a:off x="251520" y="1086481"/>
            <a:ext cx="2277875" cy="335039"/>
          </a:xfrm>
          <a:prstGeom prst="roundRect">
            <a:avLst/>
          </a:prstGeom>
          <a:noFill/>
          <a:ln w="19050">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■具体的な取組み事例</a:t>
            </a:r>
          </a:p>
        </p:txBody>
      </p:sp>
      <p:sp>
        <p:nvSpPr>
          <p:cNvPr id="53" name="テキスト ボックス 52">
            <a:extLst>
              <a:ext uri="{FF2B5EF4-FFF2-40B4-BE49-F238E27FC236}">
                <a16:creationId xmlns:a16="http://schemas.microsoft.com/office/drawing/2014/main" id="{9773C3C9-4DEC-4A76-975D-FA3B74A9705C}"/>
              </a:ext>
            </a:extLst>
          </p:cNvPr>
          <p:cNvSpPr txBox="1"/>
          <p:nvPr/>
        </p:nvSpPr>
        <p:spPr>
          <a:xfrm>
            <a:off x="681489" y="2330950"/>
            <a:ext cx="5347921" cy="600164"/>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ICT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を活用した観光活性化施策として、シェアサイクル（スマホアプリで貸出・返却が可能）と、現在地周辺のおすすめ観光情報をスマートフォンに自動的に配信する機能を組み合わせた観光サービス</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の実証を</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開始。</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54" name="図 53">
            <a:extLst>
              <a:ext uri="{FF2B5EF4-FFF2-40B4-BE49-F238E27FC236}">
                <a16:creationId xmlns:a16="http://schemas.microsoft.com/office/drawing/2014/main" id="{4872DB7E-CE69-4310-AA9E-684D3085327B}"/>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7511504" y="1600877"/>
            <a:ext cx="1369867" cy="2149117"/>
          </a:xfrm>
          <a:prstGeom prst="rect">
            <a:avLst/>
          </a:prstGeom>
          <a:noFill/>
          <a:ln>
            <a:noFill/>
          </a:ln>
        </p:spPr>
      </p:pic>
      <p:pic>
        <p:nvPicPr>
          <p:cNvPr id="55" name="図 54">
            <a:extLst>
              <a:ext uri="{FF2B5EF4-FFF2-40B4-BE49-F238E27FC236}">
                <a16:creationId xmlns:a16="http://schemas.microsoft.com/office/drawing/2014/main" id="{43CE9425-8D23-467D-843C-7A9072BD50DE}"/>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2860463"/>
            <a:ext cx="1019647" cy="742640"/>
          </a:xfrm>
          <a:prstGeom prst="rect">
            <a:avLst/>
          </a:prstGeom>
          <a:noFill/>
          <a:ln>
            <a:noFill/>
          </a:ln>
        </p:spPr>
      </p:pic>
      <p:sp>
        <p:nvSpPr>
          <p:cNvPr id="56" name="テキスト ボックス 55">
            <a:extLst>
              <a:ext uri="{FF2B5EF4-FFF2-40B4-BE49-F238E27FC236}">
                <a16:creationId xmlns:a16="http://schemas.microsoft.com/office/drawing/2014/main" id="{10B02442-A1D2-4645-B755-A3FC28E6E478}"/>
              </a:ext>
            </a:extLst>
          </p:cNvPr>
          <p:cNvSpPr txBox="1"/>
          <p:nvPr/>
        </p:nvSpPr>
        <p:spPr>
          <a:xfrm>
            <a:off x="5690694" y="3032300"/>
            <a:ext cx="877498" cy="523220"/>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GPS</a:t>
            </a:r>
            <a:r>
              <a:rPr kumimoji="1" lang="ja-JP" altLang="en-US" sz="7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付スマートキーにより、移動データの蓄積・見える化も可能</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7" name="テキスト ボックス 56">
            <a:extLst>
              <a:ext uri="{FF2B5EF4-FFF2-40B4-BE49-F238E27FC236}">
                <a16:creationId xmlns:a16="http://schemas.microsoft.com/office/drawing/2014/main" id="{6448C5EE-6992-4442-A5A4-54B5E39CFF52}"/>
              </a:ext>
            </a:extLst>
          </p:cNvPr>
          <p:cNvSpPr txBox="1"/>
          <p:nvPr/>
        </p:nvSpPr>
        <p:spPr>
          <a:xfrm>
            <a:off x="6502213" y="3032300"/>
            <a:ext cx="987546" cy="687239"/>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スマホの位置情報や</a:t>
            </a:r>
            <a:endParaRPr kumimoji="1" lang="en-US" altLang="ja-JP" sz="7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本人申告による年齢</a:t>
            </a:r>
            <a:endParaRPr kumimoji="1" lang="en-US" altLang="ja-JP" sz="7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情報等を参考に、　　おすすめ観光情報を配信</a:t>
            </a:r>
            <a:endParaRPr kumimoji="1" lang="en-US" altLang="ja-JP" sz="7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4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4" name="二等辺三角形 3">
            <a:extLst>
              <a:ext uri="{FF2B5EF4-FFF2-40B4-BE49-F238E27FC236}">
                <a16:creationId xmlns:a16="http://schemas.microsoft.com/office/drawing/2014/main" id="{0C533F25-4896-437F-9479-C63D145FFEEB}"/>
              </a:ext>
            </a:extLst>
          </p:cNvPr>
          <p:cNvSpPr/>
          <p:nvPr/>
        </p:nvSpPr>
        <p:spPr>
          <a:xfrm rot="5400000">
            <a:off x="7370316" y="3106277"/>
            <a:ext cx="110788" cy="84607"/>
          </a:xfrm>
          <a:prstGeom prst="triangle">
            <a:avLst/>
          </a:prstGeom>
          <a:solidFill>
            <a:schemeClr val="tx1">
              <a:lumMod val="85000"/>
              <a:lumOff val="1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19" name="テキスト ボックス 18"/>
          <p:cNvSpPr txBox="1"/>
          <p:nvPr/>
        </p:nvSpPr>
        <p:spPr>
          <a:xfrm>
            <a:off x="577614" y="3720908"/>
            <a:ext cx="3510391" cy="254044"/>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1"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「子育てしやすいまちづくり」分野等におけるプロジェクト</a:t>
            </a:r>
            <a:endParaRPr kumimoji="1" lang="en-US" altLang="ja-JP" sz="1051"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F8DB023A-501B-44C9-ADA9-C9FFBA4A3843}"/>
              </a:ext>
            </a:extLst>
          </p:cNvPr>
          <p:cNvSpPr txBox="1"/>
          <p:nvPr/>
        </p:nvSpPr>
        <p:spPr>
          <a:xfrm>
            <a:off x="581593" y="4058403"/>
            <a:ext cx="5662487" cy="430887"/>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◆一般社団法人コンパクトスマートシティプラットフォーム協議会</a:t>
            </a:r>
            <a:r>
              <a:rPr kumimoji="1" lang="en-US" altLang="ja-JP" sz="1100" b="1" i="0" u="none" strike="noStrike" kern="1200" cap="none" spc="0" normalizeH="0" baseline="3000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豊能町</a:t>
            </a:r>
            <a:endParaRPr kumimoji="1" lang="en-US" altLang="ja-JP" sz="1100" b="1" i="0" u="none" strike="noStrike" kern="1200" cap="none" spc="0" normalizeH="0" baseline="3000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 コンパクトシティプラットフォームの社会実装に向けた取組みを開始</a:t>
            </a:r>
            <a:endPar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1" name="テキスト ボックス 20">
            <a:extLst>
              <a:ext uri="{FF2B5EF4-FFF2-40B4-BE49-F238E27FC236}">
                <a16:creationId xmlns:a16="http://schemas.microsoft.com/office/drawing/2014/main" id="{9773C3C9-4DEC-4A76-975D-FA3B74A9705C}"/>
              </a:ext>
            </a:extLst>
          </p:cNvPr>
          <p:cNvSpPr txBox="1"/>
          <p:nvPr/>
        </p:nvSpPr>
        <p:spPr>
          <a:xfrm>
            <a:off x="678816" y="4575734"/>
            <a:ext cx="5468359" cy="1107996"/>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スマートシティサービスで持続可能な街にすることを目的に、子ども見守り、買物困難者支援、災害時避難支援などをテーマとしたスマートシティサービスの実証を開始</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a:t>
            </a:r>
            <a:r>
              <a:rPr lang="en-US" altLang="ja-JP" sz="1100" dirty="0">
                <a:latin typeface="メイリオ" panose="020B0604030504040204" pitchFamily="50" charset="-128"/>
                <a:ea typeface="メイリオ" panose="020B0604030504040204" pitchFamily="50" charset="-128"/>
              </a:rPr>
              <a:t>〔40</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社</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60</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サービス</a:t>
            </a:r>
            <a:r>
              <a:rPr lang="ja-JP" altLang="en-US" sz="1100" dirty="0">
                <a:latin typeface="メイリオ" panose="020B0604030504040204" pitchFamily="50" charset="-128"/>
                <a:ea typeface="メイリオ" panose="020B0604030504040204" pitchFamily="50" charset="-128"/>
              </a:rPr>
              <a:t>（</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予定</a:t>
            </a:r>
            <a:r>
              <a:rPr lang="ja-JP" altLang="en-US" sz="1100" dirty="0">
                <a:latin typeface="メイリオ" panose="020B0604030504040204" pitchFamily="50" charset="-128"/>
                <a:ea typeface="メイリオ" panose="020B0604030504040204" pitchFamily="50" charset="-128"/>
              </a:rPr>
              <a:t>）</a:t>
            </a:r>
            <a:r>
              <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また、これらのサービスを町が提供するスマートシティアプリに統合することで、住民が簡単かつスピーディに各種サービスにアクセスできる環境（プラットフォーム）を整備。　</a:t>
            </a:r>
            <a:r>
              <a:rPr kumimoji="1" lang="en-US" altLang="ja-JP"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a:t>
            </a:r>
            <a:r>
              <a:rPr kumimoji="1" lang="ja-JP" altLang="en-US"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参画企業：㈱</a:t>
            </a:r>
            <a:r>
              <a:rPr kumimoji="1" lang="en-US" altLang="ja-JP"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OZ1</a:t>
            </a:r>
            <a:r>
              <a:rPr kumimoji="1" lang="ja-JP" altLang="en-US"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a:t>
            </a:r>
            <a:r>
              <a:rPr kumimoji="1" lang="en-US" altLang="ja-JP"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NEC</a:t>
            </a:r>
            <a:r>
              <a:rPr kumimoji="1" lang="ja-JP" altLang="en-US"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ネッツエスアイ㈱、三井住友海上火災保険㈱など</a:t>
            </a:r>
            <a:r>
              <a:rPr lang="en-US" altLang="ja-JP" sz="900" dirty="0">
                <a:latin typeface="メイリオ" panose="020B0604030504040204" pitchFamily="50" charset="-128"/>
                <a:ea typeface="メイリオ" panose="020B0604030504040204" pitchFamily="50" charset="-128"/>
              </a:rPr>
              <a:t>40</a:t>
            </a:r>
            <a:r>
              <a:rPr kumimoji="1" lang="ja-JP" altLang="en-US"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社</a:t>
            </a:r>
            <a:endParaRPr kumimoji="1" lang="en-US" altLang="ja-JP"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p:txBody>
      </p:sp>
      <p:pic>
        <p:nvPicPr>
          <p:cNvPr id="4098" name="Picture 2" descr="イメージ図"/>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62226" y="4261800"/>
            <a:ext cx="2282851" cy="1932195"/>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a:extLst>
              <a:ext uri="{FF2B5EF4-FFF2-40B4-BE49-F238E27FC236}">
                <a16:creationId xmlns:a16="http://schemas.microsoft.com/office/drawing/2014/main" id="{6448C5EE-6992-4442-A5A4-54B5E39CFF52}"/>
              </a:ext>
            </a:extLst>
          </p:cNvPr>
          <p:cNvSpPr txBox="1"/>
          <p:nvPr/>
        </p:nvSpPr>
        <p:spPr>
          <a:xfrm>
            <a:off x="7064667" y="6173739"/>
            <a:ext cx="1183364" cy="230832"/>
          </a:xfrm>
          <a:prstGeom prst="rect">
            <a:avLst/>
          </a:prstGeom>
          <a:noFill/>
          <a:ln w="31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▲アプリのイメージ</a:t>
            </a:r>
            <a:endParaRPr kumimoji="1" lang="en-US" altLang="ja-JP" sz="9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p:txBody>
      </p:sp>
      <p:sp>
        <p:nvSpPr>
          <p:cNvPr id="22" name="二等辺三角形 21">
            <a:extLst>
              <a:ext uri="{FF2B5EF4-FFF2-40B4-BE49-F238E27FC236}">
                <a16:creationId xmlns:a16="http://schemas.microsoft.com/office/drawing/2014/main" id="{0F4925D3-5435-4EF8-ADB2-93D266A5DC8B}"/>
              </a:ext>
            </a:extLst>
          </p:cNvPr>
          <p:cNvSpPr/>
          <p:nvPr/>
        </p:nvSpPr>
        <p:spPr>
          <a:xfrm rot="5400000" flipV="1">
            <a:off x="5632891" y="3094289"/>
            <a:ext cx="108436" cy="81299"/>
          </a:xfrm>
          <a:prstGeom prst="triangle">
            <a:avLst/>
          </a:prstGeom>
          <a:solidFill>
            <a:schemeClr val="tx1">
              <a:lumMod val="85000"/>
              <a:lumOff val="1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24" name="テキスト ボックス 23">
            <a:extLst>
              <a:ext uri="{FF2B5EF4-FFF2-40B4-BE49-F238E27FC236}">
                <a16:creationId xmlns:a16="http://schemas.microsoft.com/office/drawing/2014/main" id="{9773C3C9-4DEC-4A76-975D-FA3B74A9705C}"/>
              </a:ext>
            </a:extLst>
          </p:cNvPr>
          <p:cNvSpPr txBox="1"/>
          <p:nvPr/>
        </p:nvSpPr>
        <p:spPr>
          <a:xfrm>
            <a:off x="893621" y="5765441"/>
            <a:ext cx="4410490" cy="507831"/>
          </a:xfrm>
          <a:prstGeom prst="rect">
            <a:avLst/>
          </a:prstGeom>
          <a:noFill/>
          <a:ln w="3175">
            <a:solidFill>
              <a:schemeClr val="tx1"/>
            </a:solid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a:t>
            </a:r>
            <a:r>
              <a:rPr kumimoji="1" lang="ja-JP" altLang="en-US" sz="9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スマートシティサービスの具体例</a:t>
            </a:r>
            <a:r>
              <a:rPr kumimoji="1" lang="en-US" altLang="ja-JP" sz="9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a:t>
            </a:r>
            <a:endParaRPr kumimoji="1" lang="en-US" altLang="ja-JP" sz="9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a:t>
            </a:r>
            <a:r>
              <a:rPr kumimoji="1" lang="en-US" altLang="ja-JP"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IoT</a:t>
            </a:r>
            <a:r>
              <a:rPr kumimoji="1" lang="ja-JP" altLang="en-US"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機器を活用した高齢者や子どもの見守り、ウェアラブルによる健康状態見守りサービス、</a:t>
            </a:r>
            <a:endParaRPr kumimoji="1" lang="en-US" altLang="ja-JP"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dirty="0">
                <a:latin typeface="Meiryo UI" panose="020B0604030504040204" pitchFamily="50" charset="-128"/>
                <a:ea typeface="Meiryo UI" panose="020B0604030504040204" pitchFamily="50" charset="-128"/>
              </a:rPr>
              <a:t>   </a:t>
            </a:r>
            <a:r>
              <a:rPr kumimoji="1" lang="ja-JP" altLang="en-US"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デジタルポイントによる地域活動の促進　等</a:t>
            </a:r>
            <a:endParaRPr kumimoji="1" lang="en-US" altLang="ja-JP"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924759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 name="角丸四角形 1"/>
          <p:cNvSpPr/>
          <p:nvPr/>
        </p:nvSpPr>
        <p:spPr>
          <a:xfrm>
            <a:off x="128182" y="490625"/>
            <a:ext cx="8887636" cy="6043719"/>
          </a:xfrm>
          <a:prstGeom prst="roundRect">
            <a:avLst>
              <a:gd name="adj" fmla="val 4915"/>
            </a:avLst>
          </a:prstGeom>
          <a:ln>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pPr lvl="0">
              <a:defRPr/>
            </a:pPr>
            <a:r>
              <a:rPr kumimoji="1" lang="ja-JP" altLang="en-US" sz="16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公共施設における民間活力の導入 </a:t>
            </a:r>
            <a:r>
              <a:rPr kumimoji="1" lang="ja-JP" altLang="en-US" sz="16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noProof="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府営公園</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PMO</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a:t>
            </a:r>
            <a:r>
              <a:rPr kumimoji="1" lang="en-US" altLang="ja-JP" sz="11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都市整備部</a:t>
            </a:r>
            <a:r>
              <a:rPr lang="ja-JP" altLang="en-US" sz="1100" b="1" noProof="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公園課</a:t>
            </a:r>
            <a:r>
              <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a:defRPr/>
            </a:pP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6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lvl="1">
              <a:defRPr/>
            </a:pPr>
            <a:endParaRPr lang="en-US" altLang="ja-JP" sz="1200" b="1" u="sng"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lvl="1">
              <a:defRPr/>
            </a:pPr>
            <a:endParaRPr kumimoji="1" lang="en-US" altLang="ja-JP" sz="1200" b="1" i="0" u="sng" kern="1200" cap="none" spc="0" normalizeH="0" baseline="0" noProof="0" dirty="0">
              <a:ln>
                <a:noFill/>
              </a:ln>
              <a:solidFill>
                <a:schemeClr val="tx2"/>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1">
              <a:defRPr/>
            </a:pPr>
            <a:endParaRPr lang="en-US" altLang="ja-JP" sz="12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628650" lvl="1" indent="-171450">
              <a:buFont typeface="Arial" panose="020B0604020202020204" pitchFamily="34" charset="0"/>
              <a:buChar char="•"/>
              <a:defRPr/>
            </a:pPr>
            <a:endParaRPr kumimoji="1" lang="en-US" altLang="ja-JP" sz="1200" b="1" i="0" u="none" kern="1200" cap="none" spc="0" normalizeH="0" baseline="0" noProof="0" dirty="0">
              <a:ln>
                <a:noFill/>
              </a:ln>
              <a:solidFill>
                <a:schemeClr val="tx2"/>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1">
              <a:defRPr/>
            </a:pPr>
            <a:endParaRPr lang="en-US" altLang="ja-JP" sz="12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628650" lvl="1" indent="-171450">
              <a:buFont typeface="Arial" panose="020B0604020202020204" pitchFamily="34" charset="0"/>
              <a:buChar char="•"/>
              <a:defRPr/>
            </a:pPr>
            <a:endParaRPr kumimoji="1" lang="en-US" altLang="ja-JP" sz="1200" b="1" i="0" u="none" kern="1200" cap="none" spc="0" normalizeH="0" baseline="0" noProof="0" dirty="0">
              <a:ln>
                <a:noFill/>
              </a:ln>
              <a:solidFill>
                <a:schemeClr val="tx2"/>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628650" lvl="1" indent="-171450">
              <a:buFont typeface="Arial" panose="020B0604020202020204" pitchFamily="34" charset="0"/>
              <a:buChar char="•"/>
              <a:defRPr/>
            </a:pPr>
            <a:endParaRPr lang="en-US" altLang="ja-JP" sz="12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marL="628650" lvl="1" indent="-171450">
              <a:buFont typeface="Arial" panose="020B0604020202020204" pitchFamily="34" charset="0"/>
              <a:buChar char="•"/>
              <a:defRPr/>
            </a:pPr>
            <a:endParaRPr kumimoji="1" lang="en-US" altLang="ja-JP" sz="1200" b="1" i="0" u="none" kern="1200" cap="none" spc="0" normalizeH="0" baseline="0" noProof="0" dirty="0">
              <a:ln>
                <a:noFill/>
              </a:ln>
              <a:solidFill>
                <a:schemeClr val="tx2"/>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2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8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kumimoji="1" lang="en-US" altLang="ja-JP" sz="1200" b="1" i="0" u="none" kern="1200" cap="none" spc="0" normalizeH="0" baseline="0" noProof="0" dirty="0">
              <a:ln>
                <a:noFill/>
              </a:ln>
              <a:solidFill>
                <a:schemeClr val="tx2"/>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1">
              <a:defRPr/>
            </a:pPr>
            <a:endParaRPr kumimoji="1" lang="en-US" altLang="ja-JP" sz="1200" b="1" i="0" u="none" kern="1200" cap="none" spc="0" normalizeH="0" baseline="0" noProof="0" dirty="0">
              <a:ln>
                <a:noFill/>
              </a:ln>
              <a:solidFill>
                <a:schemeClr val="tx2"/>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8432528" y="6514483"/>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31</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3" name="角丸四角形 32"/>
          <p:cNvSpPr/>
          <p:nvPr/>
        </p:nvSpPr>
        <p:spPr>
          <a:xfrm>
            <a:off x="1013618" y="5413433"/>
            <a:ext cx="4999042" cy="980360"/>
          </a:xfrm>
          <a:prstGeom prst="roundRect">
            <a:avLst>
              <a:gd name="adj" fmla="val 14009"/>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72000" rIns="36000" bIns="45720" numCol="1" spcCol="0" rtlCol="0" fromWordArt="0" anchor="t" anchorCtr="0" forceAA="0" compatLnSpc="1">
            <a:prstTxWarp prst="textNoShape">
              <a:avLst/>
            </a:prstTxWarp>
            <a:noAutofit/>
          </a:bodyPr>
          <a:lstStyle/>
          <a:p>
            <a:r>
              <a:rPr lang="ja-JP" altLang="en-US" sz="11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■スケジュール</a:t>
            </a:r>
            <a:endParaRPr lang="en-US" altLang="ja-JP" sz="11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令和</a:t>
            </a:r>
            <a:r>
              <a:rPr lang="en-US" altLang="ja-JP" sz="11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1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1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1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1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公募　　　</a:t>
            </a:r>
          </a:p>
          <a:p>
            <a:r>
              <a:rPr lang="ja-JP" altLang="en-US" sz="11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令和</a:t>
            </a:r>
            <a:r>
              <a:rPr lang="en-US" altLang="ja-JP" sz="11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1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1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月  （</a:t>
            </a:r>
            <a:r>
              <a:rPr lang="en-US" altLang="ja-JP" sz="11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P-PFI</a:t>
            </a:r>
            <a:r>
              <a:rPr lang="ja-JP" altLang="en-US" sz="11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型施設整備）事業候補者の決定</a:t>
            </a:r>
          </a:p>
          <a:p>
            <a:r>
              <a:rPr lang="ja-JP" altLang="en-US" sz="11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令和</a:t>
            </a:r>
            <a:r>
              <a:rPr lang="en-US" altLang="ja-JP" sz="11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1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1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1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月  （</a:t>
            </a:r>
            <a:r>
              <a:rPr lang="en-US" altLang="ja-JP" sz="11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PMO</a:t>
            </a:r>
            <a:r>
              <a:rPr lang="ja-JP" altLang="en-US" sz="11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型指定管理）  指定管理候補者の決定</a:t>
            </a:r>
          </a:p>
          <a:p>
            <a:r>
              <a:rPr lang="ja-JP" altLang="en-US" sz="11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令和</a:t>
            </a:r>
            <a:r>
              <a:rPr lang="en-US" altLang="ja-JP" sz="11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1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1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1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月　 新制度導入予定</a:t>
            </a:r>
          </a:p>
          <a:p>
            <a:endParaRPr lang="en-US" altLang="ja-JP" sz="11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3" name="表 2"/>
          <p:cNvGraphicFramePr>
            <a:graphicFrameLocks noGrp="1"/>
          </p:cNvGraphicFramePr>
          <p:nvPr>
            <p:extLst/>
          </p:nvPr>
        </p:nvGraphicFramePr>
        <p:xfrm>
          <a:off x="943694" y="2056701"/>
          <a:ext cx="6750750" cy="3165835"/>
        </p:xfrm>
        <a:graphic>
          <a:graphicData uri="http://schemas.openxmlformats.org/drawingml/2006/table">
            <a:tbl>
              <a:tblPr firstRow="1" bandRow="1">
                <a:tableStyleId>{3B4B98B0-60AC-42C2-AFA5-B58CD77FA1E5}</a:tableStyleId>
              </a:tblPr>
              <a:tblGrid>
                <a:gridCol w="3375375">
                  <a:extLst>
                    <a:ext uri="{9D8B030D-6E8A-4147-A177-3AD203B41FA5}">
                      <a16:colId xmlns:a16="http://schemas.microsoft.com/office/drawing/2014/main" val="422698633"/>
                    </a:ext>
                  </a:extLst>
                </a:gridCol>
                <a:gridCol w="3375375">
                  <a:extLst>
                    <a:ext uri="{9D8B030D-6E8A-4147-A177-3AD203B41FA5}">
                      <a16:colId xmlns:a16="http://schemas.microsoft.com/office/drawing/2014/main" val="4077496999"/>
                    </a:ext>
                  </a:extLst>
                </a:gridCol>
              </a:tblGrid>
              <a:tr h="493010">
                <a:tc>
                  <a:txBody>
                    <a:bodyPr/>
                    <a:lstStyle/>
                    <a:p>
                      <a:pPr algn="ctr"/>
                      <a:r>
                        <a:rPr kumimoji="1" lang="en-US" altLang="ja-JP" sz="1200" b="1" dirty="0">
                          <a:latin typeface="Meiryo UI" panose="020B0604030504040204" pitchFamily="50" charset="-128"/>
                          <a:ea typeface="Meiryo UI" panose="020B0604030504040204" pitchFamily="50" charset="-128"/>
                        </a:rPr>
                        <a:t>PMO</a:t>
                      </a:r>
                      <a:r>
                        <a:rPr kumimoji="1" lang="ja-JP" altLang="en-US" sz="1200" b="1" dirty="0">
                          <a:latin typeface="Meiryo UI" panose="020B0604030504040204" pitchFamily="50" charset="-128"/>
                          <a:ea typeface="Meiryo UI" panose="020B0604030504040204" pitchFamily="50" charset="-128"/>
                        </a:rPr>
                        <a:t>型指定管理</a:t>
                      </a: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sz="1000" b="0" dirty="0">
                          <a:latin typeface="Meiryo UI" panose="020B0604030504040204" pitchFamily="50" charset="-128"/>
                          <a:ea typeface="Meiryo UI" panose="020B0604030504040204" pitchFamily="50" charset="-128"/>
                        </a:rPr>
                        <a:t>（施設整備を伴う指定管理者制度）</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1200" b="1" dirty="0">
                          <a:latin typeface="Meiryo UI" panose="020B0604030504040204" pitchFamily="50" charset="-128"/>
                          <a:ea typeface="Meiryo UI" panose="020B0604030504040204" pitchFamily="50" charset="-128"/>
                        </a:rPr>
                        <a:t>P-PFI</a:t>
                      </a:r>
                      <a:r>
                        <a:rPr kumimoji="1" lang="ja-JP" altLang="en-US" sz="1200" b="1" dirty="0">
                          <a:latin typeface="Meiryo UI" panose="020B0604030504040204" pitchFamily="50" charset="-128"/>
                          <a:ea typeface="Meiryo UI" panose="020B0604030504040204" pitchFamily="50" charset="-128"/>
                        </a:rPr>
                        <a:t>型施設整備</a:t>
                      </a: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sz="1000" b="0" dirty="0">
                          <a:latin typeface="Meiryo UI" panose="020B0604030504040204" pitchFamily="50" charset="-128"/>
                          <a:ea typeface="Meiryo UI" panose="020B0604030504040204" pitchFamily="50" charset="-128"/>
                        </a:rPr>
                        <a:t>（公募設置管理制度など）</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96938488"/>
                  </a:ext>
                </a:extLst>
              </a:tr>
              <a:tr h="2154665">
                <a:tc>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alpha val="20000"/>
                      </a:schemeClr>
                    </a:solidFill>
                  </a:tcPr>
                </a:tc>
                <a:tc>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4267774445"/>
                  </a:ext>
                </a:extLst>
              </a:tr>
              <a:tr h="149664">
                <a:tc>
                  <a:txBody>
                    <a:bodyPr/>
                    <a:lstStyle/>
                    <a:p>
                      <a:pPr algn="ctr"/>
                      <a:r>
                        <a:rPr kumimoji="1" lang="ja-JP" altLang="en-US" sz="1100" b="0" dirty="0">
                          <a:latin typeface="Meiryo UI" panose="020B0604030504040204" pitchFamily="50" charset="-128"/>
                          <a:ea typeface="Meiryo UI" panose="020B0604030504040204" pitchFamily="50" charset="-128"/>
                        </a:rPr>
                        <a:t>指定期間：</a:t>
                      </a:r>
                      <a:r>
                        <a:rPr kumimoji="1" lang="en-US" altLang="ja-JP" sz="1100" b="0" dirty="0">
                          <a:latin typeface="Meiryo UI" panose="020B0604030504040204" pitchFamily="50" charset="-128"/>
                          <a:ea typeface="Meiryo UI" panose="020B0604030504040204" pitchFamily="50" charset="-128"/>
                        </a:rPr>
                        <a:t>20</a:t>
                      </a:r>
                      <a:r>
                        <a:rPr kumimoji="1" lang="ja-JP" altLang="en-US" sz="1100" b="0" dirty="0">
                          <a:latin typeface="Meiryo UI" panose="020B0604030504040204" pitchFamily="50" charset="-128"/>
                          <a:ea typeface="Meiryo UI" panose="020B0604030504040204" pitchFamily="50" charset="-128"/>
                        </a:rPr>
                        <a:t>年</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1100" b="0" dirty="0">
                          <a:latin typeface="Meiryo UI" panose="020B0604030504040204" pitchFamily="50" charset="-128"/>
                          <a:ea typeface="Meiryo UI" panose="020B0604030504040204" pitchFamily="50" charset="-128"/>
                        </a:rPr>
                        <a:t>事業期間：</a:t>
                      </a:r>
                      <a:r>
                        <a:rPr kumimoji="1" lang="en-US" altLang="ja-JP" sz="1100" b="0" dirty="0">
                          <a:latin typeface="Meiryo UI" panose="020B0604030504040204" pitchFamily="50" charset="-128"/>
                          <a:ea typeface="Meiryo UI" panose="020B0604030504040204" pitchFamily="50" charset="-128"/>
                        </a:rPr>
                        <a:t>20</a:t>
                      </a:r>
                      <a:r>
                        <a:rPr kumimoji="1" lang="ja-JP" altLang="en-US" sz="1100" b="0" dirty="0">
                          <a:latin typeface="Meiryo UI" panose="020B0604030504040204" pitchFamily="50" charset="-128"/>
                          <a:ea typeface="Meiryo UI" panose="020B0604030504040204" pitchFamily="50" charset="-128"/>
                        </a:rPr>
                        <a:t>年</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462416564"/>
                  </a:ext>
                </a:extLst>
              </a:tr>
              <a:tr h="149664">
                <a:tc>
                  <a:txBody>
                    <a:bodyPr/>
                    <a:lstStyle/>
                    <a:p>
                      <a:pPr algn="ctr"/>
                      <a:r>
                        <a:rPr kumimoji="1" lang="ja-JP" altLang="en-US" sz="1100" b="0" dirty="0">
                          <a:latin typeface="Meiryo UI" panose="020B0604030504040204" pitchFamily="50" charset="-128"/>
                          <a:ea typeface="Meiryo UI" panose="020B0604030504040204" pitchFamily="50" charset="-128"/>
                        </a:rPr>
                        <a:t>導入予定地：服部緑地、浜寺公園、二色の浜公園</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kumimoji="1" lang="ja-JP" altLang="en-US" sz="1100" b="0" dirty="0">
                          <a:latin typeface="Meiryo UI" panose="020B0604030504040204" pitchFamily="50" charset="-128"/>
                          <a:ea typeface="Meiryo UI" panose="020B0604030504040204" pitchFamily="50" charset="-128"/>
                        </a:rPr>
                        <a:t>導入予定地：住吉公園</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992452455"/>
                  </a:ext>
                </a:extLst>
              </a:tr>
            </a:tbl>
          </a:graphicData>
        </a:graphic>
      </p:graphicFrame>
      <p:pic>
        <p:nvPicPr>
          <p:cNvPr id="34" name="図 33"/>
          <p:cNvPicPr>
            <a:picLocks noChangeAspect="1"/>
          </p:cNvPicPr>
          <p:nvPr/>
        </p:nvPicPr>
        <p:blipFill rotWithShape="1">
          <a:blip r:embed="rId2" cstate="screen">
            <a:extLst>
              <a:ext uri="{28A0092B-C50C-407E-A947-70E740481C1C}">
                <a14:useLocalDpi xmlns:a14="http://schemas.microsoft.com/office/drawing/2010/main"/>
              </a:ext>
            </a:extLst>
          </a:blip>
          <a:srcRect l="-2"/>
          <a:stretch/>
        </p:blipFill>
        <p:spPr>
          <a:xfrm>
            <a:off x="999918" y="2583430"/>
            <a:ext cx="2074088" cy="2079857"/>
          </a:xfrm>
          <a:prstGeom prst="rect">
            <a:avLst/>
          </a:prstGeom>
          <a:ln>
            <a:solidFill>
              <a:schemeClr val="tx1">
                <a:lumMod val="50000"/>
                <a:lumOff val="50000"/>
              </a:schemeClr>
            </a:solidFill>
          </a:ln>
        </p:spPr>
      </p:pic>
      <p:sp>
        <p:nvSpPr>
          <p:cNvPr id="8" name="正方形/長方形 7"/>
          <p:cNvSpPr/>
          <p:nvPr/>
        </p:nvSpPr>
        <p:spPr>
          <a:xfrm>
            <a:off x="3109229" y="2715418"/>
            <a:ext cx="1108395" cy="72914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kumimoji="1"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新規設置した施設等とソフト事業を戦略的に実施し、収益を維持管理の向上に活用</a:t>
            </a:r>
            <a:endParaRPr kumimoji="1"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38" name="正方形/長方形 37"/>
          <p:cNvSpPr/>
          <p:nvPr/>
        </p:nvSpPr>
        <p:spPr>
          <a:xfrm>
            <a:off x="3074526" y="3833281"/>
            <a:ext cx="1227444" cy="38271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ja-JP" altLang="en-US" sz="900" dirty="0">
                <a:solidFill>
                  <a:schemeClr val="tx2"/>
                </a:solidFill>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900" dirty="0">
                <a:solidFill>
                  <a:schemeClr val="tx2"/>
                </a:solidFill>
                <a:latin typeface="Meiryo UI" panose="020B0604030504040204" pitchFamily="50" charset="-128"/>
                <a:ea typeface="Meiryo UI" panose="020B0604030504040204" pitchFamily="50" charset="-128"/>
                <a:cs typeface="メイリオ" panose="020B0604030504040204" pitchFamily="50" charset="-128"/>
              </a:rPr>
              <a:t>公園全体の利用者</a:t>
            </a:r>
            <a:endParaRPr kumimoji="1" lang="en-US" altLang="ja-JP" sz="900" dirty="0">
              <a:solidFill>
                <a:schemeClr val="tx2"/>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900" dirty="0">
                <a:solidFill>
                  <a:schemeClr val="tx2"/>
                </a:solidFill>
                <a:latin typeface="Meiryo UI" panose="020B0604030504040204" pitchFamily="50" charset="-128"/>
                <a:ea typeface="Meiryo UI" panose="020B0604030504040204" pitchFamily="50" charset="-128"/>
                <a:cs typeface="メイリオ" panose="020B0604030504040204" pitchFamily="50" charset="-128"/>
              </a:rPr>
              <a:t>　</a:t>
            </a:r>
            <a:r>
              <a:rPr lang="en-US" altLang="ja-JP" sz="900" dirty="0">
                <a:solidFill>
                  <a:schemeClr val="tx2"/>
                </a:solidFill>
                <a:latin typeface="Meiryo UI" panose="020B0604030504040204" pitchFamily="50" charset="-128"/>
                <a:ea typeface="Meiryo UI" panose="020B0604030504040204" pitchFamily="50" charset="-128"/>
                <a:cs typeface="メイリオ" panose="020B0604030504040204" pitchFamily="50" charset="-128"/>
              </a:rPr>
              <a:t> </a:t>
            </a:r>
            <a:r>
              <a:rPr kumimoji="1" lang="ja-JP" altLang="en-US" sz="900" dirty="0">
                <a:solidFill>
                  <a:schemeClr val="tx2"/>
                </a:solidFill>
                <a:latin typeface="Meiryo UI" panose="020B0604030504040204" pitchFamily="50" charset="-128"/>
                <a:ea typeface="Meiryo UI" panose="020B0604030504040204" pitchFamily="50" charset="-128"/>
                <a:cs typeface="メイリオ" panose="020B0604030504040204" pitchFamily="50" charset="-128"/>
              </a:rPr>
              <a:t>サービスと魅力向上</a:t>
            </a:r>
            <a:endParaRPr kumimoji="1" lang="en-US" altLang="ja-JP" sz="900" dirty="0">
              <a:solidFill>
                <a:schemeClr val="tx2"/>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9" name="二等辺三角形 8"/>
          <p:cNvSpPr/>
          <p:nvPr/>
        </p:nvSpPr>
        <p:spPr>
          <a:xfrm rot="10800000">
            <a:off x="3330679" y="3609020"/>
            <a:ext cx="664305" cy="165435"/>
          </a:xfrm>
          <a:prstGeom prst="triangle">
            <a:avLst/>
          </a:prstGeom>
          <a:gradFill flip="none" rotWithShape="1">
            <a:gsLst>
              <a:gs pos="35000">
                <a:schemeClr val="tx2">
                  <a:lumMod val="60000"/>
                  <a:lumOff val="40000"/>
                </a:schemeClr>
              </a:gs>
              <a:gs pos="100000">
                <a:schemeClr val="accent1">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sz="10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40" name="正方形/長方形 39"/>
          <p:cNvSpPr/>
          <p:nvPr/>
        </p:nvSpPr>
        <p:spPr>
          <a:xfrm>
            <a:off x="3064161" y="4124661"/>
            <a:ext cx="1227444" cy="31643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kumimoji="1" lang="ja-JP" altLang="en-US" sz="900" dirty="0">
                <a:solidFill>
                  <a:schemeClr val="tx2"/>
                </a:solidFill>
                <a:latin typeface="Meiryo UI" panose="020B0604030504040204" pitchFamily="50" charset="-128"/>
                <a:ea typeface="Meiryo UI" panose="020B0604030504040204" pitchFamily="50" charset="-128"/>
                <a:cs typeface="メイリオ" panose="020B0604030504040204" pitchFamily="50" charset="-128"/>
              </a:rPr>
              <a:t>★周辺地域の活性化</a:t>
            </a:r>
          </a:p>
        </p:txBody>
      </p:sp>
      <p:sp>
        <p:nvSpPr>
          <p:cNvPr id="41" name="正方形/長方形 40"/>
          <p:cNvSpPr/>
          <p:nvPr/>
        </p:nvSpPr>
        <p:spPr>
          <a:xfrm>
            <a:off x="6507215" y="2721604"/>
            <a:ext cx="1175071" cy="84241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新たに設置する施設は、</a:t>
            </a:r>
            <a:r>
              <a:rPr kumimoji="1"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公園全体の指定管理者と目標を</a:t>
            </a:r>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共有しながら管理</a:t>
            </a:r>
            <a:endParaRPr kumimoji="1"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42" name="正方形/長方形 41"/>
          <p:cNvSpPr/>
          <p:nvPr/>
        </p:nvSpPr>
        <p:spPr>
          <a:xfrm>
            <a:off x="6417205" y="3778371"/>
            <a:ext cx="1227444" cy="82075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ja-JP" altLang="en-US" sz="900" dirty="0">
                <a:solidFill>
                  <a:schemeClr val="tx2"/>
                </a:solidFill>
                <a:latin typeface="Meiryo UI" panose="020B0604030504040204" pitchFamily="50" charset="-128"/>
                <a:ea typeface="Meiryo UI" panose="020B0604030504040204" pitchFamily="50" charset="-128"/>
                <a:cs typeface="メイリオ" panose="020B0604030504040204" pitchFamily="50" charset="-128"/>
              </a:rPr>
              <a:t>★</a:t>
            </a:r>
            <a:r>
              <a:rPr kumimoji="1" lang="ja-JP" altLang="en-US" sz="900" dirty="0">
                <a:solidFill>
                  <a:schemeClr val="tx2"/>
                </a:solidFill>
                <a:latin typeface="Meiryo UI" panose="020B0604030504040204" pitchFamily="50" charset="-128"/>
                <a:ea typeface="Meiryo UI" panose="020B0604030504040204" pitchFamily="50" charset="-128"/>
                <a:cs typeface="メイリオ" panose="020B0604030504040204" pitchFamily="50" charset="-128"/>
              </a:rPr>
              <a:t>公園全体の指定管</a:t>
            </a:r>
            <a:endParaRPr kumimoji="1" lang="en-US" altLang="ja-JP" sz="900" dirty="0">
              <a:solidFill>
                <a:schemeClr val="tx2"/>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900" dirty="0">
                <a:solidFill>
                  <a:schemeClr val="tx2"/>
                </a:solidFill>
                <a:latin typeface="Meiryo UI" panose="020B0604030504040204" pitchFamily="50" charset="-128"/>
                <a:ea typeface="Meiryo UI" panose="020B0604030504040204" pitchFamily="50" charset="-128"/>
                <a:cs typeface="メイリオ" panose="020B0604030504040204" pitchFamily="50" charset="-128"/>
              </a:rPr>
              <a:t>　 </a:t>
            </a:r>
            <a:r>
              <a:rPr kumimoji="1" lang="ja-JP" altLang="en-US" sz="900" dirty="0">
                <a:solidFill>
                  <a:schemeClr val="tx2"/>
                </a:solidFill>
                <a:latin typeface="Meiryo UI" panose="020B0604030504040204" pitchFamily="50" charset="-128"/>
                <a:ea typeface="Meiryo UI" panose="020B0604030504040204" pitchFamily="50" charset="-128"/>
                <a:cs typeface="メイリオ" panose="020B0604030504040204" pitchFamily="50" charset="-128"/>
              </a:rPr>
              <a:t>理者と連携した</a:t>
            </a:r>
            <a:r>
              <a:rPr lang="ja-JP" altLang="en-US" sz="900" dirty="0">
                <a:solidFill>
                  <a:schemeClr val="tx2"/>
                </a:solidFill>
                <a:latin typeface="Meiryo UI" panose="020B0604030504040204" pitchFamily="50" charset="-128"/>
                <a:ea typeface="Meiryo UI" panose="020B0604030504040204" pitchFamily="50" charset="-128"/>
                <a:cs typeface="メイリオ" panose="020B0604030504040204" pitchFamily="50" charset="-128"/>
              </a:rPr>
              <a:t>イベ</a:t>
            </a:r>
            <a:endParaRPr lang="en-US" altLang="ja-JP" sz="900" dirty="0">
              <a:solidFill>
                <a:schemeClr val="tx2"/>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900" dirty="0">
                <a:solidFill>
                  <a:schemeClr val="tx2"/>
                </a:solidFill>
                <a:latin typeface="Meiryo UI" panose="020B0604030504040204" pitchFamily="50" charset="-128"/>
                <a:ea typeface="Meiryo UI" panose="020B0604030504040204" pitchFamily="50" charset="-128"/>
                <a:cs typeface="メイリオ" panose="020B0604030504040204" pitchFamily="50" charset="-128"/>
              </a:rPr>
              <a:t> 　ント等の</a:t>
            </a:r>
            <a:r>
              <a:rPr kumimoji="1" lang="ja-JP" altLang="en-US" sz="900" dirty="0">
                <a:solidFill>
                  <a:schemeClr val="tx2"/>
                </a:solidFill>
                <a:latin typeface="Meiryo UI" panose="020B0604030504040204" pitchFamily="50" charset="-128"/>
                <a:ea typeface="Meiryo UI" panose="020B0604030504040204" pitchFamily="50" charset="-128"/>
                <a:cs typeface="メイリオ" panose="020B0604030504040204" pitchFamily="50" charset="-128"/>
              </a:rPr>
              <a:t>実施により、</a:t>
            </a:r>
            <a:endParaRPr kumimoji="1" lang="en-US" altLang="ja-JP" sz="900" dirty="0">
              <a:solidFill>
                <a:schemeClr val="tx2"/>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900" dirty="0">
                <a:solidFill>
                  <a:schemeClr val="tx2"/>
                </a:solidFill>
                <a:latin typeface="Meiryo UI" panose="020B0604030504040204" pitchFamily="50" charset="-128"/>
                <a:ea typeface="Meiryo UI" panose="020B0604030504040204" pitchFamily="50" charset="-128"/>
                <a:cs typeface="メイリオ" panose="020B0604030504040204" pitchFamily="50" charset="-128"/>
              </a:rPr>
              <a:t>　 </a:t>
            </a:r>
            <a:r>
              <a:rPr kumimoji="1" lang="ja-JP" altLang="en-US" sz="900" dirty="0">
                <a:solidFill>
                  <a:schemeClr val="tx2"/>
                </a:solidFill>
                <a:latin typeface="Meiryo UI" panose="020B0604030504040204" pitchFamily="50" charset="-128"/>
                <a:ea typeface="Meiryo UI" panose="020B0604030504040204" pitchFamily="50" charset="-128"/>
                <a:cs typeface="メイリオ" panose="020B0604030504040204" pitchFamily="50" charset="-128"/>
              </a:rPr>
              <a:t>公園の魅力を向上</a:t>
            </a:r>
            <a:endParaRPr kumimoji="1" lang="en-US" altLang="ja-JP" sz="900" dirty="0">
              <a:solidFill>
                <a:schemeClr val="tx2"/>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43" name="二等辺三角形 42"/>
          <p:cNvSpPr/>
          <p:nvPr/>
        </p:nvSpPr>
        <p:spPr>
          <a:xfrm rot="10800000">
            <a:off x="6624394" y="3618701"/>
            <a:ext cx="664305" cy="165435"/>
          </a:xfrm>
          <a:prstGeom prst="triangle">
            <a:avLst/>
          </a:prstGeom>
          <a:gradFill flip="none" rotWithShape="1">
            <a:gsLst>
              <a:gs pos="35000">
                <a:schemeClr val="tx2">
                  <a:lumMod val="60000"/>
                  <a:lumOff val="40000"/>
                </a:schemeClr>
              </a:gs>
              <a:gs pos="100000">
                <a:schemeClr val="accent1">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sz="10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0" name="楕円 9"/>
          <p:cNvSpPr/>
          <p:nvPr/>
        </p:nvSpPr>
        <p:spPr>
          <a:xfrm>
            <a:off x="3092580" y="2682917"/>
            <a:ext cx="1176098" cy="784182"/>
          </a:xfrm>
          <a:prstGeom prst="ellipse">
            <a:avLst/>
          </a:prstGeom>
          <a:solidFill>
            <a:schemeClr val="accent6">
              <a:alpha val="26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sz="10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46" name="楕円 45"/>
          <p:cNvSpPr/>
          <p:nvPr/>
        </p:nvSpPr>
        <p:spPr>
          <a:xfrm>
            <a:off x="6451045" y="2735899"/>
            <a:ext cx="1176098" cy="784182"/>
          </a:xfrm>
          <a:prstGeom prst="ellipse">
            <a:avLst/>
          </a:prstGeom>
          <a:solidFill>
            <a:schemeClr val="accent6">
              <a:alpha val="26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sz="10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44" name="正方形/長方形 43">
            <a:extLst>
              <a:ext uri="{FF2B5EF4-FFF2-40B4-BE49-F238E27FC236}">
                <a16:creationId xmlns:a16="http://schemas.microsoft.com/office/drawing/2014/main" id="{C8198134-91DD-4256-B730-953485F35C8B}"/>
              </a:ext>
            </a:extLst>
          </p:cNvPr>
          <p:cNvSpPr/>
          <p:nvPr/>
        </p:nvSpPr>
        <p:spPr>
          <a:xfrm>
            <a:off x="345114" y="1146077"/>
            <a:ext cx="5717458" cy="307777"/>
          </a:xfrm>
          <a:prstGeom prst="rect">
            <a:avLst/>
          </a:prstGeom>
          <a:noFill/>
          <a:ln w="9525" cmpd="sng">
            <a:noFill/>
          </a:ln>
        </p:spPr>
        <p:style>
          <a:lnRef idx="2">
            <a:schemeClr val="accent6"/>
          </a:lnRef>
          <a:fillRef idx="1">
            <a:schemeClr val="lt1"/>
          </a:fillRef>
          <a:effectRef idx="0">
            <a:schemeClr val="accent6"/>
          </a:effectRef>
          <a:fontRef idx="minor">
            <a:schemeClr val="dk1"/>
          </a:fontRef>
        </p:style>
        <p:txBody>
          <a:bodyPr wrap="square">
            <a:spAutoFit/>
          </a:bodyPr>
          <a:lstStyle/>
          <a:p>
            <a:pPr>
              <a:spcBef>
                <a:spcPts val="600"/>
              </a:spcBef>
            </a:pPr>
            <a:r>
              <a:rPr lang="en-US" altLang="ja-JP" sz="1400" b="1" dirty="0">
                <a:solidFill>
                  <a:schemeClr val="tx1"/>
                </a:solidFill>
                <a:latin typeface="メイリオ" panose="020B0604030504040204" pitchFamily="50" charset="-128"/>
                <a:ea typeface="メイリオ" panose="020B0604030504040204" pitchFamily="50" charset="-128"/>
              </a:rPr>
              <a:t>《PMO</a:t>
            </a:r>
            <a:r>
              <a:rPr lang="ja-JP" altLang="en-US" sz="1400" b="1" dirty="0">
                <a:solidFill>
                  <a:schemeClr val="tx1"/>
                </a:solidFill>
                <a:latin typeface="メイリオ" panose="020B0604030504040204" pitchFamily="50" charset="-128"/>
                <a:ea typeface="メイリオ" panose="020B0604030504040204" pitchFamily="50" charset="-128"/>
              </a:rPr>
              <a:t>型指定管理、</a:t>
            </a:r>
            <a:r>
              <a:rPr lang="en-US" altLang="ja-JP" sz="1400" b="1" dirty="0">
                <a:solidFill>
                  <a:schemeClr val="tx1"/>
                </a:solidFill>
                <a:latin typeface="メイリオ" panose="020B0604030504040204" pitchFamily="50" charset="-128"/>
                <a:ea typeface="メイリオ" panose="020B0604030504040204" pitchFamily="50" charset="-128"/>
              </a:rPr>
              <a:t>P-PFI</a:t>
            </a:r>
            <a:r>
              <a:rPr lang="ja-JP" altLang="en-US" sz="1400" b="1" dirty="0">
                <a:solidFill>
                  <a:schemeClr val="tx1"/>
                </a:solidFill>
                <a:latin typeface="メイリオ" panose="020B0604030504040204" pitchFamily="50" charset="-128"/>
                <a:ea typeface="メイリオ" panose="020B0604030504040204" pitchFamily="50" charset="-128"/>
              </a:rPr>
              <a:t>型施設整備による公園の魅力向上</a:t>
            </a:r>
            <a:r>
              <a:rPr lang="en-US" altLang="ja-JP" sz="1400" b="1" dirty="0">
                <a:solidFill>
                  <a:schemeClr val="tx1"/>
                </a:solidFill>
                <a:latin typeface="メイリオ" panose="020B0604030504040204" pitchFamily="50" charset="-128"/>
                <a:ea typeface="メイリオ" panose="020B0604030504040204" pitchFamily="50" charset="-128"/>
              </a:rPr>
              <a:t>》</a:t>
            </a:r>
            <a:endParaRPr lang="ja-JP" altLang="en-US" sz="1400" b="1" dirty="0">
              <a:solidFill>
                <a:schemeClr val="tx1"/>
              </a:solidFill>
              <a:latin typeface="メイリオ" panose="020B0604030504040204" pitchFamily="50" charset="-128"/>
              <a:ea typeface="メイリオ" panose="020B0604030504040204" pitchFamily="50" charset="-128"/>
            </a:endParaRPr>
          </a:p>
        </p:txBody>
      </p:sp>
      <p:pic>
        <p:nvPicPr>
          <p:cNvPr id="51" name="図 5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34181" y="2779921"/>
            <a:ext cx="1477282" cy="707073"/>
          </a:xfrm>
          <a:prstGeom prst="rect">
            <a:avLst/>
          </a:prstGeom>
        </p:spPr>
      </p:pic>
      <p:cxnSp>
        <p:nvCxnSpPr>
          <p:cNvPr id="53" name="直線矢印コネクタ 52"/>
          <p:cNvCxnSpPr/>
          <p:nvPr/>
        </p:nvCxnSpPr>
        <p:spPr>
          <a:xfrm>
            <a:off x="5521436" y="2728769"/>
            <a:ext cx="115102" cy="128181"/>
          </a:xfrm>
          <a:prstGeom prst="straightConnector1">
            <a:avLst/>
          </a:prstGeom>
          <a:ln w="19050">
            <a:solidFill>
              <a:srgbClr val="003399"/>
            </a:solidFill>
            <a:tailEnd type="triangle"/>
          </a:ln>
          <a:effectLst>
            <a:glow rad="38100">
              <a:schemeClr val="bg1"/>
            </a:glow>
          </a:effectLst>
        </p:spPr>
        <p:style>
          <a:lnRef idx="1">
            <a:schemeClr val="accent1"/>
          </a:lnRef>
          <a:fillRef idx="0">
            <a:schemeClr val="accent1"/>
          </a:fillRef>
          <a:effectRef idx="0">
            <a:schemeClr val="accent1"/>
          </a:effectRef>
          <a:fontRef idx="minor">
            <a:schemeClr val="tx1"/>
          </a:fontRef>
        </p:style>
      </p:cxnSp>
      <p:sp>
        <p:nvSpPr>
          <p:cNvPr id="54" name="正方形/長方形 53"/>
          <p:cNvSpPr/>
          <p:nvPr/>
        </p:nvSpPr>
        <p:spPr>
          <a:xfrm>
            <a:off x="4669690" y="3485080"/>
            <a:ext cx="1703492" cy="215444"/>
          </a:xfrm>
          <a:prstGeom prst="rect">
            <a:avLst/>
          </a:prstGeom>
        </p:spPr>
        <p:txBody>
          <a:bodyPr wrap="square" lIns="0" tIns="0" rIns="0" bIns="0">
            <a:spAutoFit/>
          </a:bodyPr>
          <a:lstStyle/>
          <a:p>
            <a:pPr marL="85725" indent="-85725"/>
            <a:r>
              <a:rPr lang="en-US" altLang="ja-JP" sz="700" b="1" dirty="0">
                <a:latin typeface="Meiryo UI" panose="020B0604030504040204" pitchFamily="50" charset="-128"/>
                <a:ea typeface="Meiryo UI" panose="020B0604030504040204" pitchFamily="50" charset="-128"/>
              </a:rPr>
              <a:t>※</a:t>
            </a:r>
            <a:r>
              <a:rPr lang="ja-JP" altLang="en-US" sz="700" b="1" dirty="0">
                <a:latin typeface="Meiryo UI" panose="020B0604030504040204" pitchFamily="50" charset="-128"/>
                <a:ea typeface="Meiryo UI" panose="020B0604030504040204" pitchFamily="50" charset="-128"/>
              </a:rPr>
              <a:t>エリア外の、公園の維持管理とイベント</a:t>
            </a:r>
            <a:endParaRPr lang="en-US" altLang="ja-JP" sz="700" b="1" dirty="0">
              <a:latin typeface="Meiryo UI" panose="020B0604030504040204" pitchFamily="50" charset="-128"/>
              <a:ea typeface="Meiryo UI" panose="020B0604030504040204" pitchFamily="50" charset="-128"/>
            </a:endParaRPr>
          </a:p>
          <a:p>
            <a:pPr marL="85725" indent="-85725"/>
            <a:r>
              <a:rPr lang="en-US" altLang="ja-JP" sz="700" b="1" dirty="0">
                <a:latin typeface="Meiryo UI" panose="020B0604030504040204" pitchFamily="50" charset="-128"/>
                <a:ea typeface="Meiryo UI" panose="020B0604030504040204" pitchFamily="50" charset="-128"/>
              </a:rPr>
              <a:t>   </a:t>
            </a:r>
            <a:r>
              <a:rPr lang="ja-JP" altLang="en-US" sz="700" b="1" dirty="0">
                <a:latin typeface="Meiryo UI" panose="020B0604030504040204" pitchFamily="50" charset="-128"/>
                <a:ea typeface="Meiryo UI" panose="020B0604030504040204" pitchFamily="50" charset="-128"/>
              </a:rPr>
              <a:t>企画立案は、別途指定管理者が行う</a:t>
            </a:r>
            <a:endParaRPr lang="en-US" altLang="ja-JP" sz="700" b="1" dirty="0">
              <a:latin typeface="Meiryo UI" panose="020B0604030504040204" pitchFamily="50" charset="-128"/>
              <a:ea typeface="Meiryo UI" panose="020B0604030504040204" pitchFamily="50" charset="-128"/>
            </a:endParaRPr>
          </a:p>
        </p:txBody>
      </p:sp>
      <p:sp>
        <p:nvSpPr>
          <p:cNvPr id="55" name="正方形/長方形 54"/>
          <p:cNvSpPr/>
          <p:nvPr/>
        </p:nvSpPr>
        <p:spPr>
          <a:xfrm>
            <a:off x="4866450" y="2614200"/>
            <a:ext cx="984244" cy="123111"/>
          </a:xfrm>
          <a:prstGeom prst="rect">
            <a:avLst/>
          </a:prstGeom>
          <a:ln>
            <a:noFill/>
          </a:ln>
        </p:spPr>
        <p:txBody>
          <a:bodyPr wrap="none" lIns="0" tIns="0" rIns="0" bIns="0">
            <a:spAutoFit/>
          </a:bodyPr>
          <a:lstStyle/>
          <a:p>
            <a:r>
              <a:rPr lang="ja-JP" altLang="en-US" sz="800" b="1" dirty="0">
                <a:effectLst>
                  <a:glow rad="127000">
                    <a:schemeClr val="bg1"/>
                  </a:glow>
                </a:effectLst>
                <a:latin typeface="Meiryo UI" panose="020B0604030504040204" pitchFamily="50" charset="-128"/>
                <a:ea typeface="Meiryo UI" panose="020B0604030504040204" pitchFamily="50" charset="-128"/>
                <a:cs typeface="Microsoft Himalaya" panose="01010100010101010101" pitchFamily="2" charset="0"/>
              </a:rPr>
              <a:t>施設の設置、管理運営</a:t>
            </a:r>
          </a:p>
        </p:txBody>
      </p:sp>
      <p:sp>
        <p:nvSpPr>
          <p:cNvPr id="17" name="正方形/長方形 16"/>
          <p:cNvSpPr/>
          <p:nvPr/>
        </p:nvSpPr>
        <p:spPr>
          <a:xfrm>
            <a:off x="4461875" y="2600080"/>
            <a:ext cx="1900800" cy="2053682"/>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endParaRPr kumimoji="1" lang="ja-JP" altLang="en-US" sz="1200" b="1" dirty="0">
              <a:solidFill>
                <a:schemeClr val="tx1"/>
              </a:solidFill>
              <a:latin typeface="メイリオ" panose="020B0604030504040204" pitchFamily="50" charset="-128"/>
              <a:ea typeface="メイリオ" panose="020B0604030504040204" pitchFamily="50" charset="-128"/>
            </a:endParaRPr>
          </a:p>
        </p:txBody>
      </p:sp>
      <p:grpSp>
        <p:nvGrpSpPr>
          <p:cNvPr id="56" name="グループ化 55"/>
          <p:cNvGrpSpPr>
            <a:grpSpLocks noChangeAspect="1"/>
          </p:cNvGrpSpPr>
          <p:nvPr/>
        </p:nvGrpSpPr>
        <p:grpSpPr>
          <a:xfrm>
            <a:off x="4533203" y="3783299"/>
            <a:ext cx="1822646" cy="776047"/>
            <a:chOff x="14965104" y="2168621"/>
            <a:chExt cx="3115277" cy="1326415"/>
          </a:xfrm>
        </p:grpSpPr>
        <p:pic>
          <p:nvPicPr>
            <p:cNvPr id="57" name="図 5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965104" y="2168621"/>
              <a:ext cx="1957608" cy="1312607"/>
            </a:xfrm>
            <a:prstGeom prst="rect">
              <a:avLst/>
            </a:prstGeom>
            <a:ln w="25400">
              <a:noFill/>
            </a:ln>
          </p:spPr>
        </p:pic>
        <p:sp>
          <p:nvSpPr>
            <p:cNvPr id="58" name="正方形/長方形 57"/>
            <p:cNvSpPr/>
            <p:nvPr/>
          </p:nvSpPr>
          <p:spPr>
            <a:xfrm>
              <a:off x="16923187" y="3002537"/>
              <a:ext cx="1157194" cy="492499"/>
            </a:xfrm>
            <a:prstGeom prst="rect">
              <a:avLst/>
            </a:prstGeom>
            <a:ln>
              <a:noFill/>
            </a:ln>
          </p:spPr>
          <p:txBody>
            <a:bodyPr wrap="none" lIns="36000" tIns="36000" rIns="36000" bIns="36000">
              <a:spAutoFit/>
            </a:bodyPr>
            <a:lstStyle/>
            <a:p>
              <a:pPr algn="ctr"/>
              <a:r>
                <a:rPr lang="ja-JP" altLang="en-US" sz="700" b="1" dirty="0">
                  <a:effectLst>
                    <a:glow rad="127000">
                      <a:schemeClr val="bg1"/>
                    </a:glow>
                  </a:effectLst>
                  <a:latin typeface="Meiryo UI" panose="020B0604030504040204" pitchFamily="50" charset="-128"/>
                  <a:ea typeface="Meiryo UI" panose="020B0604030504040204" pitchFamily="50" charset="-128"/>
                  <a:cs typeface="Microsoft Himalaya" panose="01010100010101010101" pitchFamily="2" charset="0"/>
                </a:rPr>
                <a:t>新たな施設整備</a:t>
              </a:r>
              <a:endParaRPr lang="en-US" altLang="ja-JP" sz="700" b="1" dirty="0">
                <a:effectLst>
                  <a:glow rad="127000">
                    <a:schemeClr val="bg1"/>
                  </a:glow>
                </a:effectLst>
                <a:latin typeface="Meiryo UI" panose="020B0604030504040204" pitchFamily="50" charset="-128"/>
                <a:ea typeface="Meiryo UI" panose="020B0604030504040204" pitchFamily="50" charset="-128"/>
                <a:cs typeface="Microsoft Himalaya" panose="01010100010101010101" pitchFamily="2" charset="0"/>
              </a:endParaRPr>
            </a:p>
            <a:p>
              <a:pPr algn="ctr"/>
              <a:r>
                <a:rPr lang="ja-JP" altLang="en-US" sz="700" b="1" dirty="0">
                  <a:effectLst>
                    <a:glow rad="127000">
                      <a:schemeClr val="bg1"/>
                    </a:glow>
                  </a:effectLst>
                  <a:latin typeface="Meiryo UI" panose="020B0604030504040204" pitchFamily="50" charset="-128"/>
                  <a:ea typeface="Meiryo UI" panose="020B0604030504040204" pitchFamily="50" charset="-128"/>
                  <a:cs typeface="Microsoft Himalaya" panose="01010100010101010101" pitchFamily="2" charset="0"/>
                </a:rPr>
                <a:t>（民間提案）</a:t>
              </a:r>
            </a:p>
          </p:txBody>
        </p:sp>
      </p:grpSp>
      <p:sp>
        <p:nvSpPr>
          <p:cNvPr id="59" name="正方形/長方形 58">
            <a:extLst>
              <a:ext uri="{FF2B5EF4-FFF2-40B4-BE49-F238E27FC236}">
                <a16:creationId xmlns:a16="http://schemas.microsoft.com/office/drawing/2014/main" id="{5617DC6D-81FD-44CB-B2C5-4FA8086DD9F1}"/>
              </a:ext>
            </a:extLst>
          </p:cNvPr>
          <p:cNvSpPr/>
          <p:nvPr/>
        </p:nvSpPr>
        <p:spPr>
          <a:xfrm>
            <a:off x="639279" y="1479491"/>
            <a:ext cx="8370930" cy="461665"/>
          </a:xfrm>
          <a:prstGeom prst="rect">
            <a:avLst/>
          </a:prstGeom>
          <a:noFill/>
          <a:ln w="9525" cmpd="sng">
            <a:noFill/>
          </a:ln>
        </p:spPr>
        <p:style>
          <a:lnRef idx="2">
            <a:schemeClr val="accent6"/>
          </a:lnRef>
          <a:fillRef idx="1">
            <a:schemeClr val="lt1"/>
          </a:fillRef>
          <a:effectRef idx="0">
            <a:schemeClr val="accent6"/>
          </a:effectRef>
          <a:fontRef idx="minor">
            <a:schemeClr val="dk1"/>
          </a:fontRef>
        </p:style>
        <p:txBody>
          <a:bodyPr wrap="square">
            <a:spAutoFit/>
          </a:bodyPr>
          <a:lstStyle/>
          <a:p>
            <a:pPr>
              <a:spcBef>
                <a:spcPts val="600"/>
              </a:spcBef>
            </a:pPr>
            <a:r>
              <a:rPr lang="ja-JP" altLang="en-US" sz="1200" dirty="0">
                <a:solidFill>
                  <a:schemeClr val="tx1"/>
                </a:solidFill>
                <a:latin typeface="メイリオ" panose="020B0604030504040204" pitchFamily="50" charset="-128"/>
                <a:ea typeface="メイリオ" panose="020B0604030504040204" pitchFamily="50" charset="-128"/>
              </a:rPr>
              <a:t>さらなる公園の魅力づくりと府民サービスの向上をめざして行ったサウンディング型市場調査及び事前事業提案募集の結果を踏まえ、公園の特性に応じた魅力向上につながる新たな管理運営制度の導入に向けた公募を実施。</a:t>
            </a:r>
          </a:p>
        </p:txBody>
      </p:sp>
    </p:spTree>
    <p:extLst>
      <p:ext uri="{BB962C8B-B14F-4D97-AF65-F5344CB8AC3E}">
        <p14:creationId xmlns:p14="http://schemas.microsoft.com/office/powerpoint/2010/main" val="1434318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236599" y="8620"/>
            <a:ext cx="1680106"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r>
              <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＜参考事例</a:t>
            </a:r>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21</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a:xfrm>
            <a:off x="207350" y="413665"/>
            <a:ext cx="8839822" cy="6210690"/>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36000" bIns="3600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◆民間の活躍環境の整備（実証事業推進チーム大阪による企業等への実証フィールドの提供）</a:t>
            </a:r>
            <a:endPar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r>
              <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商工労働部 成長産業振興室 産業創造課、政策企画部 企画室 政策課、都市整備部 事業管理室 事業企画課</a:t>
            </a:r>
            <a:r>
              <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382298" y="1095009"/>
            <a:ext cx="8664874" cy="646331"/>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・大阪府、大阪市、大阪商工会議所では、「実証事業推進チーム大阪」を設置し、大阪における実証実験を支援。</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・自動運転や空飛ぶクルマなど先端技術を活用した革新的ビジネスについて、</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2025</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年までに社会実装することをめざし、</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実証実験に対する支援を積み重ね、大阪における新たなビジネス創出に取り組む。</a:t>
            </a:r>
          </a:p>
        </p:txBody>
      </p:sp>
      <p:grpSp>
        <p:nvGrpSpPr>
          <p:cNvPr id="6" name="グループ化 5"/>
          <p:cNvGrpSpPr/>
          <p:nvPr/>
        </p:nvGrpSpPr>
        <p:grpSpPr>
          <a:xfrm>
            <a:off x="560579" y="1808820"/>
            <a:ext cx="4326456" cy="1970812"/>
            <a:chOff x="842789" y="1851557"/>
            <a:chExt cx="4317519" cy="1447811"/>
          </a:xfrm>
        </p:grpSpPr>
        <p:grpSp>
          <p:nvGrpSpPr>
            <p:cNvPr id="23" name="グループ化 22"/>
            <p:cNvGrpSpPr/>
            <p:nvPr/>
          </p:nvGrpSpPr>
          <p:grpSpPr>
            <a:xfrm>
              <a:off x="842789" y="1851557"/>
              <a:ext cx="4317519" cy="1447811"/>
              <a:chOff x="824413" y="1905013"/>
              <a:chExt cx="4317519" cy="1438635"/>
            </a:xfrm>
          </p:grpSpPr>
          <p:grpSp>
            <p:nvGrpSpPr>
              <p:cNvPr id="25" name="グループ化 24"/>
              <p:cNvGrpSpPr/>
              <p:nvPr/>
            </p:nvGrpSpPr>
            <p:grpSpPr>
              <a:xfrm>
                <a:off x="920942" y="1905013"/>
                <a:ext cx="1677579" cy="402796"/>
                <a:chOff x="213414" y="3017081"/>
                <a:chExt cx="2414964" cy="579840"/>
              </a:xfrm>
            </p:grpSpPr>
            <p:sp>
              <p:nvSpPr>
                <p:cNvPr id="37" name="角丸四角形 36"/>
                <p:cNvSpPr/>
                <p:nvPr/>
              </p:nvSpPr>
              <p:spPr>
                <a:xfrm>
                  <a:off x="213414" y="3152473"/>
                  <a:ext cx="2414964" cy="444448"/>
                </a:xfrm>
                <a:prstGeom prst="roundRect">
                  <a:avLst>
                    <a:gd name="adj" fmla="val 1014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実証実験の実施主体</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正方形/長方形 37"/>
                <p:cNvSpPr/>
                <p:nvPr/>
              </p:nvSpPr>
              <p:spPr>
                <a:xfrm>
                  <a:off x="869760" y="3017081"/>
                  <a:ext cx="854883" cy="274905"/>
                </a:xfrm>
                <a:prstGeom prst="rect">
                  <a:avLst/>
                </a:prstGeom>
                <a:solidFill>
                  <a:schemeClr val="bg1"/>
                </a:solidFill>
              </p:spPr>
              <p:txBody>
                <a:bodyPr wrap="none">
                  <a:spAutoFit/>
                </a:bodyPr>
                <a:lstStyle/>
                <a:p>
                  <a:pPr algn="ctr">
                    <a:defRPr/>
                  </a:pP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事業者</a:t>
                  </a:r>
                </a:p>
              </p:txBody>
            </p:sp>
          </p:grpSp>
          <p:grpSp>
            <p:nvGrpSpPr>
              <p:cNvPr id="26" name="グループ化 25"/>
              <p:cNvGrpSpPr/>
              <p:nvPr/>
            </p:nvGrpSpPr>
            <p:grpSpPr>
              <a:xfrm>
                <a:off x="3324654" y="2226565"/>
                <a:ext cx="1817278" cy="702038"/>
                <a:chOff x="4441288" y="3393964"/>
                <a:chExt cx="2616066" cy="1010615"/>
              </a:xfrm>
            </p:grpSpPr>
            <p:sp>
              <p:nvSpPr>
                <p:cNvPr id="35" name="角丸四角形 34"/>
                <p:cNvSpPr/>
                <p:nvPr/>
              </p:nvSpPr>
              <p:spPr>
                <a:xfrm>
                  <a:off x="4441288" y="3515506"/>
                  <a:ext cx="2616066" cy="889073"/>
                </a:xfrm>
                <a:prstGeom prst="roundRect">
                  <a:avLst>
                    <a:gd name="adj" fmla="val 72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500"/>
                    </a:lnSpc>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大阪府、大阪市、</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500"/>
                    </a:lnSpc>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大阪商工会議所で構成</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100"/>
                    </a:lnSpc>
                    <a:spcBef>
                      <a:spcPts val="400"/>
                    </a:spcBef>
                  </a:pP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（窓口：大阪商工会議所）</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正方形/長方形 35"/>
                <p:cNvSpPr/>
                <p:nvPr/>
              </p:nvSpPr>
              <p:spPr>
                <a:xfrm>
                  <a:off x="4522089" y="3393964"/>
                  <a:ext cx="2479373" cy="284102"/>
                </a:xfrm>
                <a:prstGeom prst="rect">
                  <a:avLst/>
                </a:prstGeom>
                <a:solidFill>
                  <a:schemeClr val="bg1"/>
                </a:solidFill>
              </p:spPr>
              <p:txBody>
                <a:bodyPr wrap="square" lIns="0" rIns="0">
                  <a:spAutoFit/>
                </a:bodyPr>
                <a:lstStyle/>
                <a:p>
                  <a:pPr algn="ctr">
                    <a:lnSpc>
                      <a:spcPts val="1400"/>
                    </a:lnSpc>
                    <a:defRPr/>
                  </a:pP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実証事業推進チーム大阪</a:t>
                  </a:r>
                </a:p>
              </p:txBody>
            </p:sp>
          </p:grpSp>
          <p:sp>
            <p:nvSpPr>
              <p:cNvPr id="27" name="正方形/長方形 26"/>
              <p:cNvSpPr/>
              <p:nvPr/>
            </p:nvSpPr>
            <p:spPr>
              <a:xfrm>
                <a:off x="2771935" y="2021869"/>
                <a:ext cx="1369758" cy="184323"/>
              </a:xfrm>
              <a:prstGeom prst="rect">
                <a:avLst/>
              </a:prstGeom>
            </p:spPr>
            <p:txBody>
              <a:bodyPr wrap="square">
                <a:spAutoFit/>
              </a:bodyPr>
              <a:lstStyle/>
              <a:p>
                <a:pPr marL="88900" indent="-88900"/>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実証フィールド希望</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8" name="グループ化 27"/>
              <p:cNvGrpSpPr/>
              <p:nvPr/>
            </p:nvGrpSpPr>
            <p:grpSpPr>
              <a:xfrm>
                <a:off x="883139" y="2692003"/>
                <a:ext cx="1783032" cy="651645"/>
                <a:chOff x="1052948" y="4580188"/>
                <a:chExt cx="2566768" cy="938072"/>
              </a:xfrm>
            </p:grpSpPr>
            <p:sp>
              <p:nvSpPr>
                <p:cNvPr id="33" name="角丸四角形 32"/>
                <p:cNvSpPr/>
                <p:nvPr/>
              </p:nvSpPr>
              <p:spPr>
                <a:xfrm>
                  <a:off x="1052948" y="4702568"/>
                  <a:ext cx="2566768" cy="815692"/>
                </a:xfrm>
                <a:prstGeom prst="roundRect">
                  <a:avLst>
                    <a:gd name="adj" fmla="val 540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大阪府、大阪市、大阪商工会議所の会員企業等の</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関連施設</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正方形/長方形 33"/>
                <p:cNvSpPr/>
                <p:nvPr/>
              </p:nvSpPr>
              <p:spPr>
                <a:xfrm>
                  <a:off x="1319289" y="4580188"/>
                  <a:ext cx="1846834" cy="274906"/>
                </a:xfrm>
                <a:prstGeom prst="rect">
                  <a:avLst/>
                </a:prstGeom>
                <a:solidFill>
                  <a:schemeClr val="bg1"/>
                </a:solidFill>
              </p:spPr>
              <p:txBody>
                <a:bodyPr wrap="none">
                  <a:spAutoFit/>
                </a:bodyPr>
                <a:lstStyle/>
                <a:p>
                  <a:pPr algn="ctr">
                    <a:defRPr/>
                  </a:pP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フィールド管理者</a:t>
                  </a:r>
                </a:p>
              </p:txBody>
            </p:sp>
          </p:grpSp>
          <p:sp>
            <p:nvSpPr>
              <p:cNvPr id="29" name="正方形/長方形 28"/>
              <p:cNvSpPr/>
              <p:nvPr/>
            </p:nvSpPr>
            <p:spPr>
              <a:xfrm>
                <a:off x="2861411" y="3042029"/>
                <a:ext cx="1280282" cy="301619"/>
              </a:xfrm>
              <a:prstGeom prst="rect">
                <a:avLst/>
              </a:prstGeom>
            </p:spPr>
            <p:txBody>
              <a:bodyPr wrap="square">
                <a:spAutoFit/>
              </a:bodyPr>
              <a:lstStyle/>
              <a:p>
                <a:pPr marL="88900" indent="-88900"/>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フィールド調査・</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marL="88900" indent="-88900" algn="ct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事前協議</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正方形/長方形 29"/>
              <p:cNvSpPr/>
              <p:nvPr/>
            </p:nvSpPr>
            <p:spPr>
              <a:xfrm>
                <a:off x="824413" y="2376773"/>
                <a:ext cx="701852" cy="301619"/>
              </a:xfrm>
              <a:prstGeom prst="rect">
                <a:avLst/>
              </a:prstGeom>
            </p:spPr>
            <p:txBody>
              <a:bodyPr wrap="square">
                <a:spAutoFit/>
              </a:bodyPr>
              <a:lstStyle/>
              <a:p>
                <a:pPr marL="88900" indent="-88900"/>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必要な</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marL="88900" indent="-88900"/>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費用負担</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右矢印 30"/>
              <p:cNvSpPr/>
              <p:nvPr/>
            </p:nvSpPr>
            <p:spPr>
              <a:xfrm rot="2058522">
                <a:off x="2709863" y="2266318"/>
                <a:ext cx="625194" cy="158915"/>
              </a:xfrm>
              <a:prstGeom prst="rightArrow">
                <a:avLst>
                  <a:gd name="adj1" fmla="val 58262"/>
                  <a:gd name="adj2" fmla="val 66516"/>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000" dirty="0"/>
              </a:p>
            </p:txBody>
          </p:sp>
          <p:sp>
            <p:nvSpPr>
              <p:cNvPr id="32" name="右矢印 31"/>
              <p:cNvSpPr/>
              <p:nvPr/>
            </p:nvSpPr>
            <p:spPr>
              <a:xfrm rot="8989603">
                <a:off x="2683301" y="2916880"/>
                <a:ext cx="625194" cy="158915"/>
              </a:xfrm>
              <a:prstGeom prst="rightArrow">
                <a:avLst>
                  <a:gd name="adj1" fmla="val 58262"/>
                  <a:gd name="adj2" fmla="val 66516"/>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000" dirty="0"/>
              </a:p>
            </p:txBody>
          </p:sp>
        </p:grpSp>
        <p:sp>
          <p:nvSpPr>
            <p:cNvPr id="39" name="右矢印 38"/>
            <p:cNvSpPr/>
            <p:nvPr/>
          </p:nvSpPr>
          <p:spPr>
            <a:xfrm rot="16200000">
              <a:off x="1734630" y="2349510"/>
              <a:ext cx="319146" cy="169065"/>
            </a:xfrm>
            <a:prstGeom prst="rightArrow">
              <a:avLst>
                <a:gd name="adj1" fmla="val 58262"/>
                <a:gd name="adj2" fmla="val 66516"/>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000" dirty="0"/>
            </a:p>
          </p:txBody>
        </p:sp>
        <p:sp>
          <p:nvSpPr>
            <p:cNvPr id="40" name="右矢印 39"/>
            <p:cNvSpPr/>
            <p:nvPr/>
          </p:nvSpPr>
          <p:spPr>
            <a:xfrm rot="5400000" flipV="1">
              <a:off x="1430496" y="2367349"/>
              <a:ext cx="319146" cy="178495"/>
            </a:xfrm>
            <a:prstGeom prst="rightArrow">
              <a:avLst>
                <a:gd name="adj1" fmla="val 58262"/>
                <a:gd name="adj2" fmla="val 66516"/>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000" dirty="0"/>
            </a:p>
          </p:txBody>
        </p:sp>
        <p:sp>
          <p:nvSpPr>
            <p:cNvPr id="4" name="テキスト ボックス 3"/>
            <p:cNvSpPr txBox="1"/>
            <p:nvPr/>
          </p:nvSpPr>
          <p:spPr>
            <a:xfrm>
              <a:off x="1833087" y="2307533"/>
              <a:ext cx="1006889" cy="275240"/>
            </a:xfrm>
            <a:prstGeom prst="rect">
              <a:avLst/>
            </a:prstGeom>
            <a:noFill/>
            <a:ln>
              <a:noFill/>
            </a:ln>
          </p:spPr>
          <p:txBody>
            <a:bodyPr wrap="none" rtlCol="0">
              <a:noAutofit/>
            </a:bodyPr>
            <a:lstStyle/>
            <a:p>
              <a:pPr algn="ct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フィールド</a:t>
              </a:r>
              <a:endParaRPr kumimoji="1"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提供</a:t>
              </a:r>
            </a:p>
          </p:txBody>
        </p:sp>
      </p:grpSp>
      <p:sp>
        <p:nvSpPr>
          <p:cNvPr id="42" name="正方形/長方形 41"/>
          <p:cNvSpPr/>
          <p:nvPr/>
        </p:nvSpPr>
        <p:spPr>
          <a:xfrm>
            <a:off x="4988427" y="1885207"/>
            <a:ext cx="3957353" cy="1805623"/>
          </a:xfrm>
          <a:prstGeom prst="rect">
            <a:avLst/>
          </a:prstGeom>
          <a:solidFill>
            <a:schemeClr val="accent6">
              <a:lumMod val="20000"/>
              <a:lumOff val="80000"/>
            </a:schemeClr>
          </a:solidFill>
          <a:ln w="3175">
            <a:solidFill>
              <a:schemeClr val="tx1"/>
            </a:solidFill>
          </a:ln>
        </p:spPr>
        <p:txBody>
          <a:bodyPr wrap="square" lIns="0" rIns="0">
            <a:spAutoFit/>
          </a:bodyPr>
          <a:lstStyle/>
          <a:p>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対象分野</a:t>
            </a:r>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000" dirty="0">
                <a:latin typeface="Meiryo UI" panose="020B0604030504040204" pitchFamily="50" charset="-128"/>
                <a:ea typeface="Meiryo UI" panose="020B0604030504040204" pitchFamily="50" charset="-128"/>
                <a:cs typeface="メイリオ" panose="020B0604030504040204" pitchFamily="50" charset="-128"/>
              </a:rPr>
              <a:t>　 ①先進的なまちづくり　②</a:t>
            </a:r>
            <a:r>
              <a:rPr lang="en-US" altLang="ja-JP" sz="1000" dirty="0" err="1">
                <a:latin typeface="Meiryo UI" panose="020B0604030504040204" pitchFamily="50" charset="-128"/>
                <a:ea typeface="Meiryo UI" panose="020B0604030504040204" pitchFamily="50" charset="-128"/>
                <a:cs typeface="メイリオ" panose="020B0604030504040204" pitchFamily="50" charset="-128"/>
              </a:rPr>
              <a:t>IoT</a:t>
            </a:r>
            <a:r>
              <a:rPr lang="ja-JP" altLang="en-US" sz="1000" dirty="0" err="1">
                <a:latin typeface="Meiryo UI" panose="020B0604030504040204" pitchFamily="50" charset="-128"/>
                <a:ea typeface="Meiryo UI" panose="020B0604030504040204" pitchFamily="50" charset="-128"/>
                <a:cs typeface="メイリオ" panose="020B0604030504040204" pitchFamily="50" charset="-128"/>
              </a:rPr>
              <a:t>、</a:t>
            </a:r>
            <a:r>
              <a:rPr lang="ja-JP" altLang="en-US" sz="1000" dirty="0">
                <a:latin typeface="Meiryo UI" panose="020B0604030504040204" pitchFamily="50" charset="-128"/>
                <a:ea typeface="Meiryo UI" panose="020B0604030504040204" pitchFamily="50" charset="-128"/>
                <a:cs typeface="メイリオ" panose="020B0604030504040204" pitchFamily="50" charset="-128"/>
              </a:rPr>
              <a:t>ロボットテクノロジー　③自動運転</a:t>
            </a:r>
            <a:endParaRPr lang="en-US" altLang="ja-JP" sz="10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00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1000" spc="-50" dirty="0">
                <a:latin typeface="Meiryo UI" panose="020B0604030504040204" pitchFamily="50" charset="-128"/>
                <a:ea typeface="Meiryo UI" panose="020B0604030504040204" pitchFamily="50" charset="-128"/>
                <a:cs typeface="メイリオ" panose="020B0604030504040204" pitchFamily="50" charset="-128"/>
              </a:rPr>
              <a:t>④ドローン　⑤</a:t>
            </a:r>
            <a:r>
              <a:rPr lang="en-US" altLang="ja-JP" sz="1000" spc="-50" dirty="0">
                <a:latin typeface="Meiryo UI" panose="020B0604030504040204" pitchFamily="50" charset="-128"/>
                <a:ea typeface="Meiryo UI" panose="020B0604030504040204" pitchFamily="50" charset="-128"/>
                <a:cs typeface="メイリオ" panose="020B0604030504040204" pitchFamily="50" charset="-128"/>
              </a:rPr>
              <a:t>AI</a:t>
            </a:r>
            <a:r>
              <a:rPr lang="ja-JP" altLang="en-US" sz="1000" spc="-50" dirty="0">
                <a:latin typeface="Meiryo UI" panose="020B0604030504040204" pitchFamily="50" charset="-128"/>
                <a:ea typeface="Meiryo UI" panose="020B0604030504040204" pitchFamily="50" charset="-128"/>
                <a:cs typeface="メイリオ" panose="020B0604030504040204" pitchFamily="50" charset="-128"/>
              </a:rPr>
              <a:t>（人工知能）⑥ヘルスケア　⑦オープンデータ、ビッグデータ</a:t>
            </a:r>
            <a:endParaRPr lang="en-US" altLang="ja-JP" sz="1000" spc="-50" dirty="0">
              <a:latin typeface="Meiryo UI" panose="020B0604030504040204" pitchFamily="50" charset="-128"/>
              <a:ea typeface="Meiryo UI" panose="020B0604030504040204" pitchFamily="50" charset="-128"/>
              <a:cs typeface="メイリオ" panose="020B0604030504040204" pitchFamily="50" charset="-128"/>
            </a:endParaRPr>
          </a:p>
          <a:p>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700"/>
              </a:lnSpc>
            </a:pPr>
            <a:endParaRPr lang="en-US" altLang="ja-JP" sz="900" b="1"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支援の内容</a:t>
            </a:r>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latin typeface="Meiryo UI" panose="020B0604030504040204" pitchFamily="50" charset="-128"/>
                <a:ea typeface="Meiryo UI" panose="020B0604030504040204" pitchFamily="50" charset="-128"/>
                <a:cs typeface="メイリオ" panose="020B0604030504040204" pitchFamily="50" charset="-128"/>
              </a:rPr>
              <a:t>①大阪府・市の関連施設における実証フィールドの提供</a:t>
            </a:r>
            <a:endParaRPr lang="en-US" altLang="ja-JP" sz="10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000" dirty="0">
                <a:latin typeface="Meiryo UI" panose="020B0604030504040204" pitchFamily="50" charset="-128"/>
                <a:ea typeface="Meiryo UI" panose="020B0604030504040204" pitchFamily="50" charset="-128"/>
                <a:cs typeface="メイリオ" panose="020B0604030504040204" pitchFamily="50" charset="-128"/>
              </a:rPr>
              <a:t>　 ②企業間連携による民間企業保有施設における実証フィールドの提供</a:t>
            </a:r>
            <a:endParaRPr lang="en-US" altLang="ja-JP" sz="10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000" dirty="0">
                <a:latin typeface="Meiryo UI" panose="020B0604030504040204" pitchFamily="50" charset="-128"/>
                <a:ea typeface="Meiryo UI" panose="020B0604030504040204" pitchFamily="50" charset="-128"/>
                <a:cs typeface="メイリオ" panose="020B0604030504040204" pitchFamily="50" charset="-128"/>
              </a:rPr>
              <a:t> 　③民間企業による実証実験を支援するサービスの提供</a:t>
            </a:r>
            <a:endParaRPr lang="en-US" altLang="ja-JP" sz="10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000" dirty="0">
                <a:latin typeface="Meiryo UI" panose="020B0604030504040204" pitchFamily="50" charset="-128"/>
                <a:ea typeface="Meiryo UI" panose="020B0604030504040204" pitchFamily="50" charset="-128"/>
                <a:cs typeface="メイリオ" panose="020B0604030504040204" pitchFamily="50" charset="-128"/>
              </a:rPr>
              <a:t>　　　・リスクアセスメントサービスや保険商品</a:t>
            </a:r>
            <a:endParaRPr lang="en-US" altLang="ja-JP" sz="10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000" dirty="0">
                <a:latin typeface="Meiryo UI" panose="020B0604030504040204" pitchFamily="50" charset="-128"/>
                <a:ea typeface="Meiryo UI" panose="020B0604030504040204" pitchFamily="50" charset="-128"/>
                <a:cs typeface="メイリオ" panose="020B0604030504040204" pitchFamily="50" charset="-128"/>
              </a:rPr>
              <a:t>　　　・</a:t>
            </a:r>
            <a:r>
              <a:rPr lang="en-US" altLang="ja-JP" sz="1000" dirty="0">
                <a:latin typeface="Meiryo UI" panose="020B0604030504040204" pitchFamily="50" charset="-128"/>
                <a:ea typeface="Meiryo UI" panose="020B0604030504040204" pitchFamily="50" charset="-128"/>
                <a:cs typeface="メイリオ" panose="020B0604030504040204" pitchFamily="50" charset="-128"/>
              </a:rPr>
              <a:t>5G</a:t>
            </a:r>
            <a:r>
              <a:rPr lang="ja-JP" altLang="en-US" sz="1000" dirty="0">
                <a:latin typeface="Meiryo UI" panose="020B0604030504040204" pitchFamily="50" charset="-128"/>
                <a:ea typeface="Meiryo UI" panose="020B0604030504040204" pitchFamily="50" charset="-128"/>
                <a:cs typeface="メイリオ" panose="020B0604030504040204" pitchFamily="50" charset="-128"/>
              </a:rPr>
              <a:t>の技術検証環境の提供</a:t>
            </a:r>
            <a:endParaRPr lang="en-US" altLang="ja-JP" sz="10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44" name="角丸四角形 43"/>
          <p:cNvSpPr/>
          <p:nvPr/>
        </p:nvSpPr>
        <p:spPr>
          <a:xfrm>
            <a:off x="657308" y="4005536"/>
            <a:ext cx="8249095" cy="2528809"/>
          </a:xfrm>
          <a:prstGeom prst="roundRect">
            <a:avLst>
              <a:gd name="adj" fmla="val 5163"/>
            </a:avLst>
          </a:prstGeom>
          <a:solidFill>
            <a:schemeClr val="tx2">
              <a:lumMod val="20000"/>
              <a:lumOff val="80000"/>
            </a:schemeClr>
          </a:solidFill>
          <a:ln w="6350">
            <a:solidFill>
              <a:schemeClr val="tx1"/>
            </a:solidFill>
            <a:prstDash val="solid"/>
          </a:ln>
        </p:spPr>
        <p:style>
          <a:lnRef idx="2">
            <a:schemeClr val="accent1"/>
          </a:lnRef>
          <a:fillRef idx="1">
            <a:schemeClr val="lt1"/>
          </a:fillRef>
          <a:effectRef idx="0">
            <a:schemeClr val="accent1"/>
          </a:effectRef>
          <a:fontRef idx="minor">
            <a:schemeClr val="dk1"/>
          </a:fontRef>
        </p:style>
        <p:txBody>
          <a:bodyPr lIns="72000" tIns="108000" rIns="72000" rtlCol="0" anchor="ctr"/>
          <a:lstStyle/>
          <a:p>
            <a:r>
              <a:rPr lang="ja-JP" altLang="en-US" sz="1050" b="1" dirty="0">
                <a:solidFill>
                  <a:schemeClr val="tx1"/>
                </a:solidFill>
                <a:latin typeface="Meiryo UI" panose="020B0604030504040204" pitchFamily="50" charset="-128"/>
                <a:ea typeface="Meiryo UI" panose="020B0604030504040204" pitchFamily="50" charset="-128"/>
              </a:rPr>
              <a:t>　</a:t>
            </a:r>
            <a:r>
              <a:rPr lang="en-US" altLang="ja-JP" sz="1200" b="1" dirty="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令和</a:t>
            </a:r>
            <a:r>
              <a:rPr lang="en-US" altLang="ja-JP" sz="1200" b="1" dirty="0">
                <a:solidFill>
                  <a:schemeClr val="tx1"/>
                </a:solidFill>
                <a:latin typeface="Meiryo UI" panose="020B0604030504040204" pitchFamily="50" charset="-128"/>
                <a:ea typeface="Meiryo UI" panose="020B0604030504040204" pitchFamily="50" charset="-128"/>
              </a:rPr>
              <a:t>3</a:t>
            </a:r>
            <a:r>
              <a:rPr lang="ja-JP" altLang="en-US" sz="1200" b="1" dirty="0">
                <a:solidFill>
                  <a:schemeClr val="tx1"/>
                </a:solidFill>
                <a:latin typeface="Meiryo UI" panose="020B0604030504040204" pitchFamily="50" charset="-128"/>
                <a:ea typeface="Meiryo UI" panose="020B0604030504040204" pitchFamily="50" charset="-128"/>
              </a:rPr>
              <a:t>年度の実施状況</a:t>
            </a:r>
            <a:r>
              <a:rPr lang="en-US" altLang="ja-JP" sz="1200" dirty="0">
                <a:solidFill>
                  <a:schemeClr val="tx1"/>
                </a:solidFill>
                <a:latin typeface="Meiryo UI" panose="020B0604030504040204" pitchFamily="50" charset="-128"/>
                <a:ea typeface="Meiryo UI" panose="020B0604030504040204" pitchFamily="50" charset="-128"/>
              </a:rPr>
              <a:t>》</a:t>
            </a:r>
          </a:p>
          <a:p>
            <a:pPr>
              <a:lnSpc>
                <a:spcPts val="200"/>
              </a:lnSpc>
            </a:pPr>
            <a:endParaRPr lang="en-US" altLang="ja-JP" sz="1000" dirty="0">
              <a:solidFill>
                <a:schemeClr val="tx1"/>
              </a:solidFill>
              <a:latin typeface="Meiryo UI" panose="020B0604030504040204" pitchFamily="50" charset="-128"/>
              <a:ea typeface="Meiryo UI" panose="020B0604030504040204" pitchFamily="50" charset="-128"/>
            </a:endParaRPr>
          </a:p>
          <a:p>
            <a:pPr>
              <a:lnSpc>
                <a:spcPts val="200"/>
              </a:lnSpc>
            </a:pPr>
            <a:endParaRPr lang="en-US" altLang="ja-JP" sz="1000" dirty="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　　</a:t>
            </a:r>
            <a:r>
              <a:rPr lang="ja-JP" altLang="en-US" sz="1100" b="1" dirty="0">
                <a:solidFill>
                  <a:schemeClr val="tx1"/>
                </a:solidFill>
                <a:latin typeface="Meiryo UI" panose="020B0604030504040204" pitchFamily="50" charset="-128"/>
                <a:ea typeface="Meiryo UI" panose="020B0604030504040204" pitchFamily="50" charset="-128"/>
              </a:rPr>
              <a:t>◆府関連施設における実証フィールドの提供</a:t>
            </a:r>
            <a:endParaRPr lang="en-US" altLang="ja-JP" sz="1100" b="1" dirty="0">
              <a:solidFill>
                <a:schemeClr val="tx1"/>
              </a:solidFill>
              <a:latin typeface="Meiryo UI" panose="020B0604030504040204" pitchFamily="50" charset="-128"/>
              <a:ea typeface="Meiryo UI" panose="020B0604030504040204" pitchFamily="50" charset="-128"/>
            </a:endParaRPr>
          </a:p>
          <a:p>
            <a:pPr>
              <a:lnSpc>
                <a:spcPts val="400"/>
              </a:lnSpc>
            </a:pPr>
            <a:endParaRPr lang="en-US" altLang="ja-JP" sz="1000" dirty="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       </a:t>
            </a:r>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8432528" y="6516466"/>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schemeClr val="tx1"/>
                </a:solidFill>
              </a:rPr>
              <a:t>32</a:t>
            </a:r>
            <a:endParaRPr lang="ja-JP" altLang="en-US" dirty="0">
              <a:solidFill>
                <a:schemeClr val="tx1"/>
              </a:solidFill>
            </a:endParaRPr>
          </a:p>
        </p:txBody>
      </p:sp>
      <p:pic>
        <p:nvPicPr>
          <p:cNvPr id="2" name="図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69755" y="4490353"/>
            <a:ext cx="1075325" cy="1445678"/>
          </a:xfrm>
          <a:prstGeom prst="rect">
            <a:avLst/>
          </a:prstGeom>
        </p:spPr>
      </p:pic>
      <p:sp>
        <p:nvSpPr>
          <p:cNvPr id="46" name="テキスト ボックス 45"/>
          <p:cNvSpPr txBox="1"/>
          <p:nvPr/>
        </p:nvSpPr>
        <p:spPr>
          <a:xfrm>
            <a:off x="7520125" y="5948729"/>
            <a:ext cx="1318027" cy="392347"/>
          </a:xfrm>
          <a:prstGeom prst="rect">
            <a:avLst/>
          </a:prstGeom>
          <a:noFill/>
          <a:ln>
            <a:noFill/>
          </a:ln>
        </p:spPr>
        <p:txBody>
          <a:bodyPr wrap="square" rtlCol="0">
            <a:noAutofit/>
          </a:bodyPr>
          <a:lstStyle/>
          <a:p>
            <a:pPr marL="93663" lvl="1" algn="ctr">
              <a:defRPr/>
            </a:pPr>
            <a:r>
              <a:rPr kumimoji="1" lang="ja-JP" altLang="en-US" sz="800" dirty="0">
                <a:latin typeface="Meiryo UI" panose="020B0604030504040204" pitchFamily="50" charset="-128"/>
                <a:ea typeface="Meiryo UI" panose="020B0604030504040204" pitchFamily="50" charset="-128"/>
                <a:cs typeface="メイリオ" panose="020B0604030504040204" pitchFamily="50" charset="-128"/>
              </a:rPr>
              <a:t>スマートライティング</a:t>
            </a:r>
            <a:endParaRPr kumimoji="1" lang="en-US" altLang="ja-JP" sz="800" dirty="0">
              <a:latin typeface="Meiryo UI" panose="020B0604030504040204" pitchFamily="50" charset="-128"/>
              <a:ea typeface="Meiryo UI" panose="020B0604030504040204" pitchFamily="50" charset="-128"/>
              <a:cs typeface="メイリオ" panose="020B0604030504040204" pitchFamily="50" charset="-128"/>
            </a:endParaRPr>
          </a:p>
          <a:p>
            <a:pPr marL="93663" lvl="1" algn="ctr">
              <a:defRPr/>
            </a:pPr>
            <a:r>
              <a:rPr kumimoji="1" lang="ja-JP" altLang="en-US" sz="800" dirty="0">
                <a:latin typeface="Meiryo UI" panose="020B0604030504040204" pitchFamily="50" charset="-128"/>
                <a:ea typeface="Meiryo UI" panose="020B0604030504040204" pitchFamily="50" charset="-128"/>
                <a:cs typeface="メイリオ" panose="020B0604030504040204" pitchFamily="50" charset="-128"/>
              </a:rPr>
              <a:t>（イメージ図）</a:t>
            </a:r>
            <a:endParaRPr kumimoji="1" lang="en-US" altLang="ja-JP" sz="8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3" name="正方形/長方形 2"/>
          <p:cNvSpPr/>
          <p:nvPr/>
        </p:nvSpPr>
        <p:spPr>
          <a:xfrm>
            <a:off x="1041182" y="4474530"/>
            <a:ext cx="6410692" cy="191579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r>
              <a:rPr lang="ja-JP" altLang="en-US" sz="1100" b="1" dirty="0">
                <a:solidFill>
                  <a:schemeClr val="tx1"/>
                </a:solidFill>
                <a:latin typeface="Meiryo UI" panose="020B0604030504040204" pitchFamily="50" charset="-128"/>
                <a:ea typeface="Meiryo UI" panose="020B0604030504040204" pitchFamily="50" charset="-128"/>
              </a:rPr>
              <a:t>○センサー付き</a:t>
            </a:r>
            <a:r>
              <a:rPr lang="en-US" altLang="ja-JP" sz="1100" b="1" dirty="0">
                <a:solidFill>
                  <a:schemeClr val="tx1"/>
                </a:solidFill>
                <a:latin typeface="Meiryo UI" panose="020B0604030504040204" pitchFamily="50" charset="-128"/>
                <a:ea typeface="Meiryo UI" panose="020B0604030504040204" pitchFamily="50" charset="-128"/>
              </a:rPr>
              <a:t>LED</a:t>
            </a:r>
            <a:r>
              <a:rPr lang="ja-JP" altLang="en-US" sz="1100" b="1" dirty="0">
                <a:solidFill>
                  <a:schemeClr val="tx1"/>
                </a:solidFill>
                <a:latin typeface="Meiryo UI" panose="020B0604030504040204" pitchFamily="50" charset="-128"/>
                <a:ea typeface="Meiryo UI" panose="020B0604030504040204" pitchFamily="50" charset="-128"/>
              </a:rPr>
              <a:t>道路灯を活用したスマートライティングによるスマートシティソリューションの実証</a:t>
            </a:r>
          </a:p>
          <a:p>
            <a:pPr>
              <a:lnSpc>
                <a:spcPts val="400"/>
              </a:lnSpc>
            </a:pPr>
            <a:endParaRPr lang="en-US" altLang="ja-JP" sz="1000" dirty="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　　（実証内容）道路近辺の環境状況（風速・風光、温度・湿度、気圧、降雨の有無、照度、</a:t>
            </a:r>
            <a:r>
              <a:rPr lang="en-US" altLang="ja-JP" sz="1000" dirty="0">
                <a:solidFill>
                  <a:schemeClr val="tx1"/>
                </a:solidFill>
                <a:latin typeface="Meiryo UI" panose="020B0604030504040204" pitchFamily="50" charset="-128"/>
                <a:ea typeface="Meiryo UI" panose="020B0604030504040204" pitchFamily="50" charset="-128"/>
              </a:rPr>
              <a:t>UV</a:t>
            </a:r>
            <a:r>
              <a:rPr lang="ja-JP" altLang="en-US" sz="1000" dirty="0" err="1">
                <a:solidFill>
                  <a:schemeClr val="tx1"/>
                </a:solidFill>
                <a:latin typeface="Meiryo UI" panose="020B0604030504040204" pitchFamily="50" charset="-128"/>
                <a:ea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rPr>
              <a:t>加速度）を把握できる　　　</a:t>
            </a:r>
            <a:endParaRPr lang="en-US" altLang="ja-JP" sz="1000" dirty="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　　　　　　　　　　　センサーを搭載した道路灯を設置し、無線通信により道路灯の照度等の一元管理を行うほか、環境状況の　　　</a:t>
            </a:r>
            <a:endParaRPr lang="en-US" altLang="ja-JP" sz="1000" dirty="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　　　　　　　　　　　データを収集する。センサーが収集したデータを道路管理に役立てることが可能かを検証する。</a:t>
            </a:r>
          </a:p>
          <a:p>
            <a:r>
              <a:rPr lang="ja-JP" altLang="en-US" sz="1000" dirty="0">
                <a:solidFill>
                  <a:schemeClr val="tx1"/>
                </a:solidFill>
                <a:latin typeface="Meiryo UI" panose="020B0604030504040204" pitchFamily="50" charset="-128"/>
                <a:ea typeface="Meiryo UI" panose="020B0604030504040204" pitchFamily="50" charset="-128"/>
              </a:rPr>
              <a:t>    （実施場所）府の管理する道路　　　　　（実施期間）</a:t>
            </a:r>
            <a:r>
              <a:rPr lang="en-US" altLang="ja-JP" sz="1000" dirty="0">
                <a:solidFill>
                  <a:schemeClr val="tx1"/>
                </a:solidFill>
                <a:latin typeface="Meiryo UI" panose="020B0604030504040204" pitchFamily="50" charset="-128"/>
                <a:ea typeface="Meiryo UI" panose="020B0604030504040204" pitchFamily="50" charset="-128"/>
              </a:rPr>
              <a:t>R3.2</a:t>
            </a:r>
            <a:r>
              <a:rPr lang="ja-JP" altLang="en-US" sz="1000" dirty="0">
                <a:solidFill>
                  <a:schemeClr val="tx1"/>
                </a:solidFill>
                <a:latin typeface="Meiryo UI" panose="020B0604030504040204" pitchFamily="50" charset="-128"/>
                <a:ea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rPr>
              <a:t>R4.3</a:t>
            </a:r>
          </a:p>
          <a:p>
            <a:endParaRPr lang="en-US" altLang="ja-JP" sz="1000" dirty="0">
              <a:solidFill>
                <a:schemeClr val="tx1"/>
              </a:solidFill>
              <a:latin typeface="Meiryo UI" panose="020B0604030504040204" pitchFamily="50" charset="-128"/>
              <a:ea typeface="Meiryo UI" panose="020B0604030504040204" pitchFamily="50" charset="-128"/>
            </a:endParaRPr>
          </a:p>
          <a:p>
            <a:r>
              <a:rPr lang="en-US" altLang="ja-JP" sz="1100" b="1" dirty="0">
                <a:solidFill>
                  <a:schemeClr val="tx1"/>
                </a:solidFill>
                <a:latin typeface="Meiryo UI" panose="020B0604030504040204" pitchFamily="50" charset="-128"/>
                <a:ea typeface="Meiryo UI" panose="020B0604030504040204" pitchFamily="50" charset="-128"/>
              </a:rPr>
              <a:t>○</a:t>
            </a:r>
            <a:r>
              <a:rPr lang="ja-JP" altLang="en-US" sz="1100" b="1" dirty="0">
                <a:solidFill>
                  <a:schemeClr val="tx1"/>
                </a:solidFill>
                <a:latin typeface="Meiryo UI" panose="020B0604030504040204" pitchFamily="50" charset="-128"/>
                <a:ea typeface="Meiryo UI" panose="020B0604030504040204" pitchFamily="50" charset="-128"/>
              </a:rPr>
              <a:t>通信機能付き</a:t>
            </a:r>
            <a:r>
              <a:rPr lang="en-US" altLang="ja-JP" sz="1100" b="1" dirty="0">
                <a:solidFill>
                  <a:schemeClr val="tx1"/>
                </a:solidFill>
                <a:latin typeface="Meiryo UI" panose="020B0604030504040204" pitchFamily="50" charset="-128"/>
                <a:ea typeface="Meiryo UI" panose="020B0604030504040204" pitchFamily="50" charset="-128"/>
              </a:rPr>
              <a:t>LED</a:t>
            </a:r>
            <a:r>
              <a:rPr lang="ja-JP" altLang="en-US" sz="1100" b="1" dirty="0">
                <a:solidFill>
                  <a:schemeClr val="tx1"/>
                </a:solidFill>
                <a:latin typeface="Meiryo UI" panose="020B0604030504040204" pitchFamily="50" charset="-128"/>
                <a:ea typeface="Meiryo UI" panose="020B0604030504040204" pitchFamily="50" charset="-128"/>
              </a:rPr>
              <a:t>道路灯を用いた道路照明のエネルギーマネジメントと道路周辺環境の把握・検証</a:t>
            </a:r>
          </a:p>
          <a:p>
            <a:pPr>
              <a:lnSpc>
                <a:spcPts val="400"/>
              </a:lnSpc>
            </a:pPr>
            <a:endParaRPr lang="en-US" altLang="ja-JP" sz="1000" dirty="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　 （実証内容）道路灯に通信デバイスを取り付けた</a:t>
            </a:r>
            <a:r>
              <a:rPr lang="en-US" altLang="ja-JP" sz="1000" dirty="0">
                <a:solidFill>
                  <a:schemeClr val="tx1"/>
                </a:solidFill>
                <a:latin typeface="Meiryo UI" panose="020B0604030504040204" pitchFamily="50" charset="-128"/>
                <a:ea typeface="Meiryo UI" panose="020B0604030504040204" pitchFamily="50" charset="-128"/>
              </a:rPr>
              <a:t>IoT</a:t>
            </a:r>
            <a:r>
              <a:rPr lang="ja-JP" altLang="en-US" sz="1000" dirty="0">
                <a:solidFill>
                  <a:schemeClr val="tx1"/>
                </a:solidFill>
                <a:latin typeface="Meiryo UI" panose="020B0604030504040204" pitchFamily="50" charset="-128"/>
                <a:ea typeface="Meiryo UI" panose="020B0604030504040204" pitchFamily="50" charset="-128"/>
              </a:rPr>
              <a:t>スマート道路灯を公道に</a:t>
            </a:r>
            <a:r>
              <a:rPr lang="en-US" altLang="ja-JP" sz="1000" dirty="0">
                <a:solidFill>
                  <a:schemeClr val="tx1"/>
                </a:solidFill>
                <a:latin typeface="Meiryo UI" panose="020B0604030504040204" pitchFamily="50" charset="-128"/>
                <a:ea typeface="Meiryo UI" panose="020B0604030504040204" pitchFamily="50" charset="-128"/>
              </a:rPr>
              <a:t>20</a:t>
            </a:r>
            <a:r>
              <a:rPr lang="ja-JP" altLang="en-US" sz="1000" dirty="0">
                <a:solidFill>
                  <a:schemeClr val="tx1"/>
                </a:solidFill>
                <a:latin typeface="Meiryo UI" panose="020B0604030504040204" pitchFamily="50" charset="-128"/>
                <a:ea typeface="Meiryo UI" panose="020B0604030504040204" pitchFamily="50" charset="-128"/>
              </a:rPr>
              <a:t>台程度設置し、点灯情報や不具合に</a:t>
            </a:r>
            <a:r>
              <a:rPr lang="ja-JP" altLang="en-US" sz="1000" dirty="0" err="1">
                <a:solidFill>
                  <a:schemeClr val="tx1"/>
                </a:solidFill>
                <a:latin typeface="Meiryo UI" panose="020B0604030504040204" pitchFamily="50" charset="-128"/>
                <a:ea typeface="Meiryo UI" panose="020B0604030504040204" pitchFamily="50" charset="-128"/>
              </a:rPr>
              <a:t>よ</a:t>
            </a:r>
            <a:endParaRPr lang="en-US" altLang="ja-JP" sz="1000" dirty="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　　　　　　　　　　 </a:t>
            </a:r>
            <a:r>
              <a:rPr lang="ja-JP" altLang="en-US" sz="1000" dirty="0" err="1">
                <a:solidFill>
                  <a:schemeClr val="tx1"/>
                </a:solidFill>
                <a:latin typeface="Meiryo UI" panose="020B0604030504040204" pitchFamily="50" charset="-128"/>
                <a:ea typeface="Meiryo UI" panose="020B0604030504040204" pitchFamily="50" charset="-128"/>
              </a:rPr>
              <a:t>る</a:t>
            </a:r>
            <a:r>
              <a:rPr lang="ja-JP" altLang="en-US" sz="1000" dirty="0">
                <a:solidFill>
                  <a:schemeClr val="tx1"/>
                </a:solidFill>
                <a:latin typeface="Meiryo UI" panose="020B0604030504040204" pitchFamily="50" charset="-128"/>
                <a:ea typeface="Meiryo UI" panose="020B0604030504040204" pitchFamily="50" charset="-128"/>
              </a:rPr>
              <a:t>不点灯の検知、調光制御機能による消費エネルギー及び</a:t>
            </a:r>
            <a:r>
              <a:rPr lang="en-US" altLang="ja-JP" sz="1000" dirty="0">
                <a:solidFill>
                  <a:schemeClr val="tx1"/>
                </a:solidFill>
                <a:latin typeface="Meiryo UI" panose="020B0604030504040204" pitchFamily="50" charset="-128"/>
                <a:ea typeface="Meiryo UI" panose="020B0604030504040204" pitchFamily="50" charset="-128"/>
              </a:rPr>
              <a:t>CO</a:t>
            </a:r>
            <a:r>
              <a:rPr lang="en-US" altLang="ja-JP" sz="1000" baseline="-25000" dirty="0">
                <a:solidFill>
                  <a:schemeClr val="tx1"/>
                </a:solidFill>
                <a:latin typeface="Meiryo UI" panose="020B0604030504040204" pitchFamily="50" charset="-128"/>
                <a:ea typeface="Meiryo UI" panose="020B0604030504040204" pitchFamily="50" charset="-128"/>
              </a:rPr>
              <a:t>2</a:t>
            </a:r>
            <a:r>
              <a:rPr lang="ja-JP" altLang="en-US" sz="1000" dirty="0">
                <a:solidFill>
                  <a:schemeClr val="tx1"/>
                </a:solidFill>
                <a:latin typeface="Meiryo UI" panose="020B0604030504040204" pitchFamily="50" charset="-128"/>
                <a:ea typeface="Meiryo UI" panose="020B0604030504040204" pitchFamily="50" charset="-128"/>
              </a:rPr>
              <a:t>削減量などを検証した後、環境センサー（温</a:t>
            </a:r>
            <a:endParaRPr lang="en-US" altLang="ja-JP" sz="1000" dirty="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　　　　　　　　　　 度、湿度、騒音、振動など）やカメラデバイス、モーションセンサーを新たに接続し、道路状況の把握可能性の</a:t>
            </a:r>
            <a:endParaRPr lang="en-US" altLang="ja-JP" sz="1000" dirty="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　　　　　　　　　　 検証や、個別の道路灯の調光によるさらなる省エネ効果などを検証する。</a:t>
            </a:r>
          </a:p>
          <a:p>
            <a:r>
              <a:rPr lang="ja-JP" altLang="en-US" sz="1000" dirty="0">
                <a:solidFill>
                  <a:schemeClr val="tx1"/>
                </a:solidFill>
                <a:latin typeface="Meiryo UI" panose="020B0604030504040204" pitchFamily="50" charset="-128"/>
                <a:ea typeface="Meiryo UI" panose="020B0604030504040204" pitchFamily="50" charset="-128"/>
              </a:rPr>
              <a:t>　 （実施場所）府の管理する道路　　　　 （実施期間）</a:t>
            </a:r>
            <a:r>
              <a:rPr lang="en-US" altLang="ja-JP" sz="1000" dirty="0">
                <a:solidFill>
                  <a:schemeClr val="tx1"/>
                </a:solidFill>
                <a:latin typeface="Meiryo UI" panose="020B0604030504040204" pitchFamily="50" charset="-128"/>
                <a:ea typeface="Meiryo UI" panose="020B0604030504040204" pitchFamily="50" charset="-128"/>
              </a:rPr>
              <a:t>R3.12</a:t>
            </a:r>
            <a:r>
              <a:rPr lang="ja-JP" altLang="en-US" sz="1000" dirty="0">
                <a:solidFill>
                  <a:schemeClr val="tx1"/>
                </a:solidFill>
                <a:latin typeface="Meiryo UI" panose="020B0604030504040204" pitchFamily="50" charset="-128"/>
                <a:ea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rPr>
              <a:t>R4.12</a:t>
            </a:r>
          </a:p>
        </p:txBody>
      </p:sp>
    </p:spTree>
    <p:extLst>
      <p:ext uri="{BB962C8B-B14F-4D97-AF65-F5344CB8AC3E}">
        <p14:creationId xmlns:p14="http://schemas.microsoft.com/office/powerpoint/2010/main" val="2864922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236599" y="8620"/>
            <a:ext cx="1680106"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algn="ctr"/>
            <a:r>
              <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＜参考事例</a:t>
            </a:r>
            <a:r>
              <a:rPr kumimoji="1"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22</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a:xfrm>
            <a:off x="170460" y="426869"/>
            <a:ext cx="8839822" cy="6098476"/>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36000" bIns="3600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◆民間資金の活用①</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角丸四角形 48"/>
          <p:cNvSpPr/>
          <p:nvPr/>
        </p:nvSpPr>
        <p:spPr>
          <a:xfrm>
            <a:off x="697800" y="2528900"/>
            <a:ext cx="1063559" cy="267556"/>
          </a:xfrm>
          <a:prstGeom prst="roundRect">
            <a:avLst/>
          </a:prstGeom>
          <a:solidFill>
            <a:sysClr val="window" lastClr="FFFFFF"/>
          </a:solidFill>
          <a:ln w="31750" cap="flat" cmpd="sng" algn="ctr">
            <a:solidFill>
              <a:srgbClr val="5B9BD5"/>
            </a:solidFill>
            <a:prstDash val="solid"/>
            <a:miter lim="800000"/>
          </a:ln>
          <a:effectLst/>
        </p:spPr>
        <p:txBody>
          <a:bodyPr vert="horz" lIns="36000" r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5B9BD5"/>
                </a:solidFill>
                <a:effectLst/>
                <a:uLnTx/>
                <a:uFillTx/>
                <a:latin typeface="Meiryo UI" panose="020B0604030504040204" pitchFamily="50" charset="-128"/>
                <a:ea typeface="Meiryo UI" panose="020B0604030504040204" pitchFamily="50" charset="-128"/>
                <a:cs typeface="+mn-cs"/>
              </a:rPr>
              <a:t>情報発信</a:t>
            </a:r>
            <a:endParaRPr kumimoji="0" lang="en-US" altLang="ja-JP" sz="1400" b="1" i="0" u="none" strike="noStrike" kern="0" cap="none" spc="0" normalizeH="0" baseline="0" noProof="0" dirty="0">
              <a:ln>
                <a:noFill/>
              </a:ln>
              <a:solidFill>
                <a:srgbClr val="5B9BD5"/>
              </a:solidFill>
              <a:effectLst/>
              <a:uLnTx/>
              <a:uFillTx/>
              <a:latin typeface="Meiryo UI" panose="020B0604030504040204" pitchFamily="50" charset="-128"/>
              <a:ea typeface="Meiryo UI" panose="020B0604030504040204" pitchFamily="50" charset="-128"/>
              <a:cs typeface="+mn-cs"/>
            </a:endParaRPr>
          </a:p>
        </p:txBody>
      </p:sp>
      <p:sp>
        <p:nvSpPr>
          <p:cNvPr id="9" name="正方形/長方形 8">
            <a:extLst>
              <a:ext uri="{FF2B5EF4-FFF2-40B4-BE49-F238E27FC236}">
                <a16:creationId xmlns:a16="http://schemas.microsoft.com/office/drawing/2014/main" id="{DD70332A-B0CD-42DD-86EE-C42504D16D51}"/>
              </a:ext>
            </a:extLst>
          </p:cNvPr>
          <p:cNvSpPr/>
          <p:nvPr/>
        </p:nvSpPr>
        <p:spPr>
          <a:xfrm>
            <a:off x="615660" y="1158383"/>
            <a:ext cx="7646749" cy="438582"/>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大阪府が設置している各基金について、様々なアプローチを行い、より効果的に寄附金の確保に取り組む。</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府が寄附金を募集している基金（</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R4.2</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時点）：</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18</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基金</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角丸四角形 47">
            <a:extLst>
              <a:ext uri="{FF2B5EF4-FFF2-40B4-BE49-F238E27FC236}">
                <a16:creationId xmlns:a16="http://schemas.microsoft.com/office/drawing/2014/main" id="{BF48733D-BED2-43C8-92EB-00C62F6BD57A}"/>
              </a:ext>
            </a:extLst>
          </p:cNvPr>
          <p:cNvSpPr/>
          <p:nvPr/>
        </p:nvSpPr>
        <p:spPr>
          <a:xfrm>
            <a:off x="722781" y="2893540"/>
            <a:ext cx="3528000" cy="139134"/>
          </a:xfrm>
          <a:prstGeom prst="roundRect">
            <a:avLst>
              <a:gd name="adj" fmla="val 0"/>
            </a:avLst>
          </a:prstGeom>
          <a:solidFill>
            <a:schemeClr val="accent5">
              <a:lumMod val="40000"/>
              <a:lumOff val="60000"/>
            </a:schemeClr>
          </a:solidFill>
          <a:ln w="19050" cap="flat" cmpd="sng" algn="ctr">
            <a:noFill/>
            <a:prstDash val="sysDash"/>
          </a:ln>
          <a:effectLst/>
        </p:spPr>
        <p:txBody>
          <a:bodyPr wrap="square" lIns="0" tIns="34293" rIns="0" bIns="34293" rtlCol="0" anchor="ctr" anchorCtr="0">
            <a:noAutofit/>
          </a:bodyPr>
          <a:lstStyle/>
          <a:p>
            <a:pPr marL="239804" indent="-171450" defTabSz="457200">
              <a:buFont typeface="Wingdings" panose="05000000000000000000" pitchFamily="2" charset="2"/>
              <a:buChar char="Ø"/>
              <a:defRPr/>
            </a:pPr>
            <a:r>
              <a:rPr kumimoji="0" lang="ja-JP" altLang="en-US" sz="11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事業等を通じて、府政の課題や基金への関心を呼びこむ</a:t>
            </a:r>
            <a:endParaRPr kumimoji="0" lang="en-US" altLang="ja-JP" sz="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47">
            <a:extLst>
              <a:ext uri="{FF2B5EF4-FFF2-40B4-BE49-F238E27FC236}">
                <a16:creationId xmlns:a16="http://schemas.microsoft.com/office/drawing/2014/main" id="{E4E94C3D-B285-4649-B6A2-96F6E50DA562}"/>
              </a:ext>
            </a:extLst>
          </p:cNvPr>
          <p:cNvSpPr/>
          <p:nvPr/>
        </p:nvSpPr>
        <p:spPr>
          <a:xfrm>
            <a:off x="862244" y="3117812"/>
            <a:ext cx="4496805" cy="1117621"/>
          </a:xfrm>
          <a:prstGeom prst="roundRect">
            <a:avLst>
              <a:gd name="adj" fmla="val 0"/>
            </a:avLst>
          </a:prstGeom>
          <a:noFill/>
          <a:ln w="19050" cap="flat" cmpd="sng" algn="ctr">
            <a:noFill/>
            <a:prstDash val="sysDash"/>
          </a:ln>
          <a:effectLst/>
        </p:spPr>
        <p:txBody>
          <a:bodyPr wrap="square" lIns="0" tIns="34293" rIns="0" bIns="34293" rtlCol="0" anchor="ctr" anchorCtr="0">
            <a:noAutofit/>
          </a:bodyPr>
          <a:lstStyle/>
          <a:p>
            <a:pPr marL="68354" defTabSz="457200">
              <a:defRPr/>
            </a:pPr>
            <a:r>
              <a:rPr kumimoji="0" lang="ja-JP" altLang="en-US" sz="10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（取組み例）</a:t>
            </a:r>
            <a:endParaRPr kumimoji="0" lang="en-US" altLang="ja-JP" sz="10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8354" defTabSz="457200">
              <a:defRPr/>
            </a:pPr>
            <a:r>
              <a:rPr kumimoji="0"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u="sng"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寄附金を活用した事業の実施時に、基金について</a:t>
            </a:r>
            <a:r>
              <a:rPr kumimoji="0" lang="en-US" altLang="ja-JP" sz="1000" u="sng"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PR</a:t>
            </a:r>
          </a:p>
          <a:p>
            <a:pPr marL="68354" defTabSz="457200">
              <a:defRPr/>
            </a:pPr>
            <a:r>
              <a:rPr kumimoji="0"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7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（御堂筋イルミネーション基金、グローバル人材育成基金、文化振興基金、福祉基金、大阪ハートフル基金）</a:t>
            </a:r>
            <a:endParaRPr kumimoji="0" lang="en-US" altLang="ja-JP" sz="7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8354" defTabSz="457200">
              <a:defRPr/>
            </a:pPr>
            <a:endParaRPr kumimoji="0" lang="en-US" altLang="ja-JP" sz="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8354" defTabSz="457200">
              <a:defRPr/>
            </a:pPr>
            <a:r>
              <a:rPr kumimoji="0"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u="sng"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府等が実施するイベントでのチラシ配布により、基金について</a:t>
            </a:r>
            <a:r>
              <a:rPr kumimoji="0" lang="en-US" altLang="ja-JP" sz="1000" u="sng"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PR</a:t>
            </a:r>
          </a:p>
          <a:p>
            <a:pPr marL="68354" defTabSz="457200">
              <a:defRPr/>
            </a:pPr>
            <a:r>
              <a:rPr kumimoji="0"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7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（女性基金、なみは</a:t>
            </a:r>
            <a:r>
              <a:rPr kumimoji="0" lang="ja-JP" altLang="en-US" sz="700" kern="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kumimoji="0" lang="ja-JP" altLang="en-US" sz="7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スポーツ振興基金、がん対策基金、環境保全基金、みどりの基金、動物愛護管理基金）</a:t>
            </a:r>
            <a:endParaRPr kumimoji="0" lang="en-US" altLang="ja-JP" sz="7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8354" defTabSz="457200">
              <a:defRPr/>
            </a:pPr>
            <a:endParaRPr kumimoji="0" lang="en-US" altLang="ja-JP" sz="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8354" defTabSz="457200">
              <a:defRPr/>
            </a:pPr>
            <a:r>
              <a:rPr kumimoji="0"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u="sng"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各種団体等が主催する勉強会等で基金に関する講演を実施</a:t>
            </a:r>
            <a:endParaRPr kumimoji="0" lang="en-US" altLang="ja-JP" sz="1000" u="sng"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8354" defTabSz="457200">
              <a:defRPr/>
            </a:pPr>
            <a:r>
              <a:rPr kumimoji="0"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7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（子ども輝く未来基金）</a:t>
            </a:r>
          </a:p>
        </p:txBody>
      </p:sp>
      <p:sp>
        <p:nvSpPr>
          <p:cNvPr id="3" name="四角形: メモ 2">
            <a:extLst>
              <a:ext uri="{FF2B5EF4-FFF2-40B4-BE49-F238E27FC236}">
                <a16:creationId xmlns:a16="http://schemas.microsoft.com/office/drawing/2014/main" id="{74B06C4C-322A-4909-9988-9CEEB1B3346B}"/>
              </a:ext>
            </a:extLst>
          </p:cNvPr>
          <p:cNvSpPr/>
          <p:nvPr/>
        </p:nvSpPr>
        <p:spPr>
          <a:xfrm>
            <a:off x="5280468" y="3109543"/>
            <a:ext cx="3597427" cy="3154772"/>
          </a:xfrm>
          <a:prstGeom prst="foldedCorner">
            <a:avLst>
              <a:gd name="adj" fmla="val 0"/>
            </a:avLst>
          </a:prstGeom>
          <a:solidFill>
            <a:srgbClr val="FFFF99"/>
          </a:solidFill>
          <a:ln w="3175">
            <a:solidFill>
              <a:srgbClr val="34411B"/>
            </a:solidFill>
          </a:ln>
        </p:spPr>
        <p:style>
          <a:lnRef idx="2">
            <a:schemeClr val="accent5"/>
          </a:lnRef>
          <a:fillRef idx="1">
            <a:schemeClr val="lt1"/>
          </a:fillRef>
          <a:effectRef idx="0">
            <a:schemeClr val="accent5"/>
          </a:effectRef>
          <a:fontRef idx="minor">
            <a:schemeClr val="dk1"/>
          </a:fontRef>
        </p:style>
        <p:txBody>
          <a:bodyPr lIns="72000" tIns="144000" rIns="72000" bIns="72000" rtlCol="0" anchor="t"/>
          <a:lstStyle/>
          <a:p>
            <a:pPr algn="ctr"/>
            <a:r>
              <a:rPr lang="ja-JP" altLang="en-US" sz="900" b="1" dirty="0">
                <a:solidFill>
                  <a:schemeClr val="tx2">
                    <a:lumMod val="50000"/>
                  </a:schemeClr>
                </a:solidFill>
                <a:latin typeface="メイリオ" panose="020B0604030504040204" pitchFamily="50" charset="-128"/>
                <a:ea typeface="メイリオ" panose="020B0604030504040204" pitchFamily="50" charset="-128"/>
              </a:rPr>
              <a:t>分かりやすいホームページを新設</a:t>
            </a:r>
            <a:endParaRPr lang="en-US" altLang="ja-JP" sz="900" b="1" dirty="0">
              <a:solidFill>
                <a:schemeClr val="tx2">
                  <a:lumMod val="50000"/>
                </a:schemeClr>
              </a:solidFill>
              <a:latin typeface="メイリオ" panose="020B0604030504040204" pitchFamily="50" charset="-128"/>
              <a:ea typeface="メイリオ" panose="020B0604030504040204" pitchFamily="50" charset="-128"/>
            </a:endParaRPr>
          </a:p>
          <a:p>
            <a:pPr algn="ctr"/>
            <a:r>
              <a:rPr kumimoji="1" lang="ja-JP" altLang="en-US" sz="900" b="1" dirty="0">
                <a:solidFill>
                  <a:schemeClr val="tx2">
                    <a:lumMod val="50000"/>
                  </a:schemeClr>
                </a:solidFill>
                <a:latin typeface="メイリオ" panose="020B0604030504040204" pitchFamily="50" charset="-128"/>
                <a:ea typeface="メイリオ" panose="020B0604030504040204" pitchFamily="50" charset="-128"/>
              </a:rPr>
              <a:t>（大阪教育ゆめ基金）</a:t>
            </a:r>
            <a:endParaRPr kumimoji="1" lang="en-US" altLang="ja-JP" sz="900" b="1" dirty="0">
              <a:solidFill>
                <a:schemeClr val="tx2">
                  <a:lumMod val="50000"/>
                </a:schemeClr>
              </a:solidFill>
              <a:latin typeface="メイリオ" panose="020B0604030504040204" pitchFamily="50" charset="-128"/>
              <a:ea typeface="メイリオ" panose="020B0604030504040204" pitchFamily="50" charset="-128"/>
            </a:endParaRPr>
          </a:p>
          <a:p>
            <a:pPr algn="ctr">
              <a:lnSpc>
                <a:spcPts val="600"/>
              </a:lnSpc>
            </a:pPr>
            <a:endParaRPr kumimoji="1" lang="en-US" altLang="ja-JP" sz="1050" b="1" dirty="0">
              <a:solidFill>
                <a:schemeClr val="tx1"/>
              </a:solidFill>
              <a:latin typeface="メイリオ" panose="020B0604030504040204" pitchFamily="50" charset="-128"/>
              <a:ea typeface="メイリオ" panose="020B0604030504040204" pitchFamily="50" charset="-128"/>
            </a:endParaRPr>
          </a:p>
        </p:txBody>
      </p:sp>
      <p:pic>
        <p:nvPicPr>
          <p:cNvPr id="29" name="図 28">
            <a:extLst>
              <a:ext uri="{FF2B5EF4-FFF2-40B4-BE49-F238E27FC236}">
                <a16:creationId xmlns:a16="http://schemas.microsoft.com/office/drawing/2014/main" id="{3C750331-F0BA-4A6F-BE89-9AF51945D812}"/>
              </a:ext>
            </a:extLst>
          </p:cNvPr>
          <p:cNvPicPr/>
          <p:nvPr/>
        </p:nvPicPr>
        <p:blipFill rotWithShape="1">
          <a:blip r:embed="rId2"/>
          <a:srcRect l="11882" t="28733" r="12789" b="19490"/>
          <a:stretch/>
        </p:blipFill>
        <p:spPr bwMode="auto">
          <a:xfrm>
            <a:off x="5382090" y="4806530"/>
            <a:ext cx="3447564" cy="1322933"/>
          </a:xfrm>
          <a:prstGeom prst="rect">
            <a:avLst/>
          </a:prstGeom>
          <a:ln w="19050">
            <a:solidFill>
              <a:srgbClr val="FFCF37"/>
            </a:solidFill>
          </a:ln>
          <a:extLst>
            <a:ext uri="{53640926-AAD7-44D8-BBD7-CCE9431645EC}">
              <a14:shadowObscured xmlns:a14="http://schemas.microsoft.com/office/drawing/2010/main"/>
            </a:ext>
          </a:extLst>
        </p:spPr>
      </p:pic>
      <p:pic>
        <p:nvPicPr>
          <p:cNvPr id="28" name="図 27" descr="top page">
            <a:extLst>
              <a:ext uri="{FF2B5EF4-FFF2-40B4-BE49-F238E27FC236}">
                <a16:creationId xmlns:a16="http://schemas.microsoft.com/office/drawing/2014/main" id="{2B4F3DA5-744E-4065-A00C-770D5F42691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8321" y="3706361"/>
            <a:ext cx="2296969" cy="922156"/>
          </a:xfrm>
          <a:prstGeom prst="rect">
            <a:avLst/>
          </a:prstGeom>
          <a:noFill/>
          <a:ln>
            <a:noFill/>
          </a:ln>
        </p:spPr>
      </p:pic>
      <p:sp>
        <p:nvSpPr>
          <p:cNvPr id="22" name="正方形/長方形 21">
            <a:extLst>
              <a:ext uri="{FF2B5EF4-FFF2-40B4-BE49-F238E27FC236}">
                <a16:creationId xmlns:a16="http://schemas.microsoft.com/office/drawing/2014/main" id="{61D5801B-49EF-4017-B3E2-D9FD7E95D802}"/>
              </a:ext>
            </a:extLst>
          </p:cNvPr>
          <p:cNvSpPr/>
          <p:nvPr/>
        </p:nvSpPr>
        <p:spPr>
          <a:xfrm>
            <a:off x="7797971" y="3776818"/>
            <a:ext cx="987242" cy="74969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r>
              <a:rPr lang="ja-JP" altLang="en-US" sz="800" dirty="0">
                <a:solidFill>
                  <a:schemeClr val="tx2">
                    <a:lumMod val="50000"/>
                  </a:schemeClr>
                </a:solidFill>
                <a:latin typeface="Meiryo UI" panose="020B0604030504040204" pitchFamily="50" charset="-128"/>
                <a:ea typeface="Meiryo UI" panose="020B0604030504040204" pitchFamily="50" charset="-128"/>
              </a:rPr>
              <a:t>基金の一層の周知を図るため、ホームページを新設。</a:t>
            </a:r>
            <a:endParaRPr lang="en-US" altLang="ja-JP" sz="800" dirty="0">
              <a:solidFill>
                <a:schemeClr val="tx2">
                  <a:lumMod val="50000"/>
                </a:schemeClr>
              </a:solidFill>
              <a:latin typeface="Meiryo UI" panose="020B0604030504040204" pitchFamily="50" charset="-128"/>
              <a:ea typeface="Meiryo UI" panose="020B0604030504040204" pitchFamily="50" charset="-128"/>
            </a:endParaRPr>
          </a:p>
          <a:p>
            <a:r>
              <a:rPr lang="ja-JP" altLang="en-US" sz="800" dirty="0">
                <a:solidFill>
                  <a:schemeClr val="tx2">
                    <a:lumMod val="50000"/>
                  </a:schemeClr>
                </a:solidFill>
                <a:latin typeface="Meiryo UI" panose="020B0604030504040204" pitchFamily="50" charset="-128"/>
                <a:ea typeface="Meiryo UI" panose="020B0604030504040204" pitchFamily="50" charset="-128"/>
              </a:rPr>
              <a:t>基金活用事例をわかりやすく紹介。</a:t>
            </a:r>
          </a:p>
        </p:txBody>
      </p:sp>
      <p:sp>
        <p:nvSpPr>
          <p:cNvPr id="34" name="角丸四角形 47">
            <a:extLst>
              <a:ext uri="{FF2B5EF4-FFF2-40B4-BE49-F238E27FC236}">
                <a16:creationId xmlns:a16="http://schemas.microsoft.com/office/drawing/2014/main" id="{E4E94C3D-B285-4649-B6A2-96F6E50DA562}"/>
              </a:ext>
            </a:extLst>
          </p:cNvPr>
          <p:cNvSpPr/>
          <p:nvPr/>
        </p:nvSpPr>
        <p:spPr>
          <a:xfrm>
            <a:off x="930207" y="4590949"/>
            <a:ext cx="4428842" cy="1291081"/>
          </a:xfrm>
          <a:prstGeom prst="roundRect">
            <a:avLst>
              <a:gd name="adj" fmla="val 0"/>
            </a:avLst>
          </a:prstGeom>
          <a:noFill/>
          <a:ln w="19050" cap="flat" cmpd="sng" algn="ctr">
            <a:noFill/>
            <a:prstDash val="sysDash"/>
          </a:ln>
          <a:effectLst/>
        </p:spPr>
        <p:txBody>
          <a:bodyPr wrap="square" lIns="0" tIns="34293" rIns="0" bIns="34293" rtlCol="0" anchor="ctr" anchorCtr="0">
            <a:noAutofit/>
          </a:bodyPr>
          <a:lstStyle/>
          <a:p>
            <a:pPr marL="68354" defTabSz="457200">
              <a:defRPr/>
            </a:pPr>
            <a:r>
              <a:rPr kumimoji="0" lang="ja-JP" altLang="en-US" sz="10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（取組み例）</a:t>
            </a:r>
            <a:endParaRPr kumimoji="0" lang="en-US" altLang="ja-JP" sz="10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8354" defTabSz="457200">
              <a:defRPr/>
            </a:pPr>
            <a:r>
              <a:rPr kumimoji="0" lang="en-US" altLang="ja-JP"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u="sng"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企業等のご協力により、基金を紹介するチラシやポスターを作成</a:t>
            </a:r>
            <a:endParaRPr kumimoji="0" lang="en-US" altLang="ja-JP" sz="1000" u="sng"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8354" defTabSz="457200">
              <a:defRPr/>
            </a:pPr>
            <a:r>
              <a:rPr kumimoji="0"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7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7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文化振興基金、なみは</a:t>
            </a:r>
            <a:r>
              <a:rPr kumimoji="0" lang="ja-JP" altLang="en-US" sz="700" kern="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kumimoji="0" lang="ja-JP" altLang="en-US" sz="7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スポーツ振興基金、子ども輝く未来基金、大阪教育ゆめ基金）</a:t>
            </a:r>
            <a:endParaRPr kumimoji="0" lang="en-US" altLang="ja-JP" sz="3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8354" defTabSz="457200">
              <a:defRPr/>
            </a:pPr>
            <a:endParaRPr kumimoji="0" lang="en-US" altLang="ja-JP" sz="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8354" defTabSz="457200">
              <a:defRPr/>
            </a:pPr>
            <a:r>
              <a:rPr kumimoji="0"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u="sng"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基金の活用事例等を盛り込んだ、分かりやすいホームページの開設</a:t>
            </a:r>
            <a:endParaRPr kumimoji="0" lang="en-US" altLang="ja-JP" sz="1000" u="sng"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8354" defTabSz="457200">
              <a:defRPr/>
            </a:pPr>
            <a:r>
              <a:rPr kumimoji="0"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7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（大阪教育ゆめ基金）</a:t>
            </a:r>
            <a:endParaRPr kumimoji="0" lang="en-US" altLang="ja-JP" sz="7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8354" defTabSz="457200">
              <a:defRPr/>
            </a:pPr>
            <a:endParaRPr kumimoji="0" lang="en-US" altLang="ja-JP" sz="2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8354" defTabSz="457200">
              <a:defRPr/>
            </a:pPr>
            <a:r>
              <a:rPr kumimoji="0"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000" u="sng"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府の</a:t>
            </a:r>
            <a:r>
              <a:rPr kumimoji="0" lang="en-US" altLang="ja-JP" sz="1000" u="sng"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SNS</a:t>
            </a:r>
            <a:r>
              <a:rPr kumimoji="0" lang="ja-JP" altLang="en-US" sz="1000" u="sng"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やメルマガの活用、ふるさと納税サイトへの掲載により、広く発信</a:t>
            </a:r>
          </a:p>
          <a:p>
            <a:pPr marL="68354" defTabSz="457200">
              <a:defRPr/>
            </a:pPr>
            <a:r>
              <a:rPr kumimoji="0" lang="ja-JP" altLang="en-US" sz="10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7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（大阪ミュージアム基金、グローバル人材育成基金、なみは</a:t>
            </a:r>
            <a:r>
              <a:rPr kumimoji="0" lang="ja-JP" altLang="en-US" sz="700" kern="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kumimoji="0" lang="ja-JP" altLang="en-US" sz="7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スポーツ振興基金、新型コロナウイルス助け合い基金、</a:t>
            </a:r>
            <a:endParaRPr kumimoji="0" lang="en-US" altLang="ja-JP" sz="7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8354" defTabSz="457200">
              <a:defRPr/>
            </a:pPr>
            <a:r>
              <a:rPr kumimoji="0" lang="en-US" altLang="ja-JP" sz="7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7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大阪ハートフル基金）</a:t>
            </a:r>
          </a:p>
        </p:txBody>
      </p:sp>
      <p:sp>
        <p:nvSpPr>
          <p:cNvPr id="6" name="正方形/長方形 5"/>
          <p:cNvSpPr/>
          <p:nvPr/>
        </p:nvSpPr>
        <p:spPr>
          <a:xfrm>
            <a:off x="697800" y="1628800"/>
            <a:ext cx="7564610" cy="793649"/>
          </a:xfrm>
          <a:prstGeom prst="rect">
            <a:avLst/>
          </a:prstGeom>
          <a:solidFill>
            <a:schemeClr val="accent6">
              <a:lumMod val="20000"/>
              <a:lumOff val="80000"/>
            </a:schemeClr>
          </a:solidFill>
          <a:ln w="3175">
            <a:solidFill>
              <a:schemeClr val="accent6">
                <a:lumMod val="50000"/>
              </a:schemeClr>
            </a:solidFill>
          </a:ln>
        </p:spPr>
        <p:style>
          <a:lnRef idx="2">
            <a:schemeClr val="dk1"/>
          </a:lnRef>
          <a:fillRef idx="1">
            <a:schemeClr val="lt1"/>
          </a:fillRef>
          <a:effectRef idx="0">
            <a:schemeClr val="dk1"/>
          </a:effectRef>
          <a:fontRef idx="minor">
            <a:schemeClr val="dk1"/>
          </a:fontRef>
        </p:style>
        <p:txBody>
          <a:bodyPr lIns="36000" rIns="36000" rtlCol="0" anchor="t"/>
          <a:lstStyle/>
          <a:p>
            <a:pPr algn="ctr"/>
            <a:endParaRPr kumimoji="1" lang="ja-JP" altLang="en-US" sz="1200" b="1" dirty="0">
              <a:solidFill>
                <a:schemeClr val="tx1"/>
              </a:solidFill>
              <a:latin typeface="メイリオ" panose="020B0604030504040204" pitchFamily="50" charset="-128"/>
              <a:ea typeface="メイリオ" panose="020B0604030504040204" pitchFamily="50" charset="-128"/>
            </a:endParaRPr>
          </a:p>
        </p:txBody>
      </p:sp>
      <p:sp>
        <p:nvSpPr>
          <p:cNvPr id="10" name="雲形吹き出し 9"/>
          <p:cNvSpPr/>
          <p:nvPr/>
        </p:nvSpPr>
        <p:spPr>
          <a:xfrm>
            <a:off x="6556805" y="1740281"/>
            <a:ext cx="1440278" cy="379781"/>
          </a:xfrm>
          <a:prstGeom prst="cloudCallout">
            <a:avLst>
              <a:gd name="adj1" fmla="val -59230"/>
              <a:gd name="adj2" fmla="val 18744"/>
            </a:avLst>
          </a:prstGeom>
          <a:solidFill>
            <a:schemeClr val="accent6">
              <a:lumMod val="60000"/>
              <a:lumOff val="40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t"/>
          <a:lstStyle/>
          <a:p>
            <a:pPr algn="ctr"/>
            <a:r>
              <a:rPr kumimoji="1" lang="ja-JP" altLang="en-US" sz="1000" dirty="0">
                <a:solidFill>
                  <a:schemeClr val="tx1"/>
                </a:solidFill>
                <a:latin typeface="Meiryo UI" panose="020B0604030504040204" pitchFamily="50" charset="-128"/>
                <a:ea typeface="Meiryo UI" panose="020B0604030504040204" pitchFamily="50" charset="-128"/>
              </a:rPr>
              <a:t>府の施策に共感</a:t>
            </a:r>
          </a:p>
        </p:txBody>
      </p:sp>
      <p:sp>
        <p:nvSpPr>
          <p:cNvPr id="44" name="正方形/長方形 43">
            <a:extLst>
              <a:ext uri="{FF2B5EF4-FFF2-40B4-BE49-F238E27FC236}">
                <a16:creationId xmlns:a16="http://schemas.microsoft.com/office/drawing/2014/main" id="{DD70332A-B0CD-42DD-86EE-C42504D16D51}"/>
              </a:ext>
            </a:extLst>
          </p:cNvPr>
          <p:cNvSpPr/>
          <p:nvPr/>
        </p:nvSpPr>
        <p:spPr>
          <a:xfrm>
            <a:off x="729893" y="1702931"/>
            <a:ext cx="3253272" cy="592470"/>
          </a:xfrm>
          <a:prstGeom prst="rect">
            <a:avLst/>
          </a:prstGeom>
        </p:spPr>
        <p:txBody>
          <a:bodyPr wrap="square">
            <a:spAutoFit/>
          </a:bodyPr>
          <a:lstStyle/>
          <a:p>
            <a:r>
              <a:rPr lang="ja-JP" altLang="en-US" sz="1050" b="1" dirty="0">
                <a:latin typeface="Meiryo UI" panose="020B0604030504040204" pitchFamily="50" charset="-128"/>
                <a:ea typeface="Meiryo UI" panose="020B0604030504040204" pitchFamily="50" charset="-128"/>
                <a:cs typeface="メイリオ" panose="020B0604030504040204" pitchFamily="50" charset="-128"/>
              </a:rPr>
              <a:t>○寄附金募集のコミュニケーションサイクル</a:t>
            </a:r>
            <a:endParaRPr lang="en-US" altLang="ja-JP" sz="1050" b="1" dirty="0">
              <a:latin typeface="Meiryo UI" panose="020B0604030504040204" pitchFamily="50" charset="-128"/>
              <a:ea typeface="Meiryo UI" panose="020B0604030504040204" pitchFamily="50" charset="-128"/>
              <a:cs typeface="メイリオ" panose="020B0604030504040204" pitchFamily="50" charset="-128"/>
            </a:endParaRPr>
          </a:p>
          <a:p>
            <a:endParaRPr lang="en-US" altLang="ja-JP" sz="200" b="1"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90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1000" dirty="0">
                <a:latin typeface="Meiryo UI" panose="020B0604030504040204" pitchFamily="50" charset="-128"/>
                <a:ea typeface="Meiryo UI" panose="020B0604030504040204" pitchFamily="50" charset="-128"/>
                <a:cs typeface="メイリオ" panose="020B0604030504040204" pitchFamily="50" charset="-128"/>
              </a:rPr>
              <a:t>府にご寄附いただくためには、府政への共感を得るために</a:t>
            </a:r>
            <a:endParaRPr lang="en-US" altLang="ja-JP" sz="1000" dirty="0">
              <a:latin typeface="Meiryo UI" panose="020B0604030504040204" pitchFamily="50" charset="-128"/>
              <a:ea typeface="Meiryo UI" panose="020B0604030504040204" pitchFamily="50" charset="-128"/>
              <a:cs typeface="メイリオ" panose="020B0604030504040204" pitchFamily="50" charset="-128"/>
            </a:endParaRPr>
          </a:p>
          <a:p>
            <a:r>
              <a:rPr lang="en-US" altLang="ja-JP" sz="100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1000" dirty="0">
                <a:latin typeface="Meiryo UI" panose="020B0604030504040204" pitchFamily="50" charset="-128"/>
                <a:ea typeface="Meiryo UI" panose="020B0604030504040204" pitchFamily="50" charset="-128"/>
                <a:cs typeface="メイリオ" panose="020B0604030504040204" pitchFamily="50" charset="-128"/>
              </a:rPr>
              <a:t>社会と継続的にコミュニケーションを行うことが必要。</a:t>
            </a:r>
            <a:endParaRPr lang="en-US" altLang="ja-JP" sz="1000" dirty="0">
              <a:latin typeface="Meiryo UI" panose="020B0604030504040204" pitchFamily="50" charset="-128"/>
              <a:ea typeface="Meiryo UI" panose="020B0604030504040204" pitchFamily="50" charset="-128"/>
              <a:cs typeface="メイリオ" panose="020B0604030504040204" pitchFamily="50" charset="-128"/>
            </a:endParaRPr>
          </a:p>
        </p:txBody>
      </p:sp>
      <p:grpSp>
        <p:nvGrpSpPr>
          <p:cNvPr id="8" name="グループ化 7"/>
          <p:cNvGrpSpPr/>
          <p:nvPr/>
        </p:nvGrpSpPr>
        <p:grpSpPr>
          <a:xfrm>
            <a:off x="4070279" y="1673804"/>
            <a:ext cx="2280395" cy="712189"/>
            <a:chOff x="3275733" y="1249795"/>
            <a:chExt cx="2280395" cy="819342"/>
          </a:xfrm>
        </p:grpSpPr>
        <p:sp>
          <p:nvSpPr>
            <p:cNvPr id="4" name="下カーブ矢印 3"/>
            <p:cNvSpPr/>
            <p:nvPr/>
          </p:nvSpPr>
          <p:spPr>
            <a:xfrm>
              <a:off x="3576086" y="1413064"/>
              <a:ext cx="1686533" cy="211047"/>
            </a:xfrm>
            <a:prstGeom prst="curvedDownArrow">
              <a:avLst/>
            </a:prstGeom>
            <a:solidFill>
              <a:schemeClr val="accent6">
                <a:lumMod val="50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endParaRPr kumimoji="1" lang="ja-JP" altLang="en-US" sz="1200" b="1" dirty="0">
                <a:solidFill>
                  <a:schemeClr val="tx1"/>
                </a:solidFill>
                <a:latin typeface="メイリオ" panose="020B0604030504040204" pitchFamily="50" charset="-128"/>
                <a:ea typeface="メイリオ" panose="020B0604030504040204" pitchFamily="50" charset="-128"/>
              </a:endParaRPr>
            </a:p>
          </p:txBody>
        </p:sp>
        <p:sp>
          <p:nvSpPr>
            <p:cNvPr id="5" name="下カーブ矢印 4"/>
            <p:cNvSpPr/>
            <p:nvPr/>
          </p:nvSpPr>
          <p:spPr>
            <a:xfrm flipH="1" flipV="1">
              <a:off x="3533310" y="1848005"/>
              <a:ext cx="1705394" cy="221132"/>
            </a:xfrm>
            <a:prstGeom prst="curvedDownArrow">
              <a:avLst/>
            </a:prstGeom>
            <a:solidFill>
              <a:schemeClr val="accent6">
                <a:lumMod val="50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endParaRPr kumimoji="1" lang="ja-JP" altLang="en-US" sz="1200" b="1" dirty="0">
                <a:solidFill>
                  <a:schemeClr val="tx1"/>
                </a:solidFill>
                <a:latin typeface="メイリオ" panose="020B0604030504040204" pitchFamily="50" charset="-128"/>
                <a:ea typeface="メイリオ" panose="020B0604030504040204" pitchFamily="50" charset="-128"/>
              </a:endParaRPr>
            </a:p>
          </p:txBody>
        </p:sp>
        <p:sp>
          <p:nvSpPr>
            <p:cNvPr id="39" name="角丸四角形 38"/>
            <p:cNvSpPr/>
            <p:nvPr/>
          </p:nvSpPr>
          <p:spPr>
            <a:xfrm>
              <a:off x="4025531" y="1249795"/>
              <a:ext cx="985186" cy="355092"/>
            </a:xfrm>
            <a:prstGeom prst="roundRect">
              <a:avLst>
                <a:gd name="adj" fmla="val 0"/>
              </a:avLst>
            </a:prstGeom>
            <a:noFill/>
            <a:ln w="31750" cap="flat" cmpd="sng" algn="ctr">
              <a:noFill/>
              <a:prstDash val="solid"/>
              <a:miter lim="800000"/>
            </a:ln>
            <a:effectLst/>
          </p:spPr>
          <p:txBody>
            <a:bodyPr vert="horz" lIns="36000" rIns="36000" rtlCol="0" anchor="ctr"/>
            <a:lstStyle/>
            <a:p>
              <a:pPr marL="0" marR="0" lvl="0" indent="0" defTabSz="457200" eaLnBrk="1" fontAlgn="auto" latinLnBrk="0" hangingPunct="1">
                <a:lnSpc>
                  <a:spcPts val="1500"/>
                </a:lnSpc>
                <a:spcBef>
                  <a:spcPts val="0"/>
                </a:spcBef>
                <a:spcAft>
                  <a:spcPts val="0"/>
                </a:spcAft>
                <a:buClrTx/>
                <a:buSzTx/>
                <a:buFontTx/>
                <a:buNone/>
                <a:tabLst/>
                <a:defRPr/>
              </a:pPr>
              <a:r>
                <a:rPr kumimoji="0" lang="ja-JP" altLang="en-US" sz="900"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①情報発信</a:t>
              </a:r>
              <a:endParaRPr kumimoji="0" lang="en-US" altLang="ja-JP" sz="900"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defTabSz="457200" eaLnBrk="1" fontAlgn="auto" latinLnBrk="0" hangingPunct="1">
                <a:lnSpc>
                  <a:spcPts val="1500"/>
                </a:lnSpc>
                <a:spcBef>
                  <a:spcPts val="0"/>
                </a:spcBef>
                <a:spcAft>
                  <a:spcPts val="0"/>
                </a:spcAft>
                <a:buClrTx/>
                <a:buSzTx/>
                <a:buFontTx/>
                <a:buNone/>
                <a:tabLst/>
                <a:defRPr/>
              </a:pPr>
              <a:r>
                <a:rPr kumimoji="0" lang="ja-JP" altLang="en-US" sz="900"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③お礼、事業報告</a:t>
              </a:r>
              <a:endParaRPr kumimoji="0" lang="en-US" altLang="ja-JP" sz="900"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35" name="角丸四角形 34"/>
            <p:cNvSpPr/>
            <p:nvPr/>
          </p:nvSpPr>
          <p:spPr>
            <a:xfrm>
              <a:off x="3275733" y="1626022"/>
              <a:ext cx="600351" cy="221121"/>
            </a:xfrm>
            <a:prstGeom prst="roundRect">
              <a:avLst/>
            </a:prstGeom>
            <a:ln/>
          </p:spPr>
          <p:style>
            <a:lnRef idx="1">
              <a:schemeClr val="accent6"/>
            </a:lnRef>
            <a:fillRef idx="3">
              <a:schemeClr val="accent6"/>
            </a:fillRef>
            <a:effectRef idx="2">
              <a:schemeClr val="accent6"/>
            </a:effectRef>
            <a:fontRef idx="minor">
              <a:schemeClr val="lt1"/>
            </a:fontRef>
          </p:style>
          <p:txBody>
            <a:bodyPr vert="horz" lIns="36000" r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大阪府</a:t>
              </a:r>
              <a:endParaRPr kumimoji="0" lang="en-US" altLang="ja-JP" sz="1000" b="1"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p:txBody>
        </p:sp>
        <p:sp>
          <p:nvSpPr>
            <p:cNvPr id="36" name="角丸四角形 35"/>
            <p:cNvSpPr/>
            <p:nvPr/>
          </p:nvSpPr>
          <p:spPr>
            <a:xfrm>
              <a:off x="4955777" y="1624347"/>
              <a:ext cx="600351" cy="221121"/>
            </a:xfrm>
            <a:prstGeom prst="roundRect">
              <a:avLst/>
            </a:prstGeom>
            <a:ln/>
          </p:spPr>
          <p:style>
            <a:lnRef idx="1">
              <a:schemeClr val="accent6"/>
            </a:lnRef>
            <a:fillRef idx="3">
              <a:schemeClr val="accent6"/>
            </a:fillRef>
            <a:effectRef idx="2">
              <a:schemeClr val="accent6"/>
            </a:effectRef>
            <a:fontRef idx="minor">
              <a:schemeClr val="lt1"/>
            </a:fontRef>
          </p:style>
          <p:txBody>
            <a:bodyPr vert="horz" lIns="36000" r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000" b="1" kern="0" noProof="0" dirty="0">
                  <a:solidFill>
                    <a:schemeClr val="bg1"/>
                  </a:solidFill>
                  <a:latin typeface="Meiryo UI" panose="020B0604030504040204" pitchFamily="50" charset="-128"/>
                  <a:ea typeface="Meiryo UI" panose="020B0604030504040204" pitchFamily="50" charset="-128"/>
                </a:rPr>
                <a:t>寄附者</a:t>
              </a:r>
              <a:endParaRPr kumimoji="0" lang="en-US" altLang="ja-JP" sz="1000" b="1"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grpSp>
      <p:sp>
        <p:nvSpPr>
          <p:cNvPr id="41" name="正方形/長方形 40"/>
          <p:cNvSpPr/>
          <p:nvPr/>
        </p:nvSpPr>
        <p:spPr>
          <a:xfrm>
            <a:off x="8432528" y="6516466"/>
            <a:ext cx="648072" cy="31786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schemeClr val="tx1"/>
                </a:solidFill>
              </a:rPr>
              <a:t>33</a:t>
            </a:r>
            <a:endParaRPr lang="ja-JP" altLang="en-US" dirty="0">
              <a:solidFill>
                <a:schemeClr val="tx1"/>
              </a:solidFill>
            </a:endParaRPr>
          </a:p>
        </p:txBody>
      </p:sp>
      <p:sp>
        <p:nvSpPr>
          <p:cNvPr id="38" name="角丸四角形吹き出し 37"/>
          <p:cNvSpPr/>
          <p:nvPr/>
        </p:nvSpPr>
        <p:spPr>
          <a:xfrm>
            <a:off x="847278" y="5964995"/>
            <a:ext cx="4129129" cy="475683"/>
          </a:xfrm>
          <a:prstGeom prst="wedgeRoundRectCallout">
            <a:avLst>
              <a:gd name="adj1" fmla="val -40781"/>
              <a:gd name="adj2" fmla="val 23973"/>
              <a:gd name="adj3" fmla="val 16667"/>
            </a:avLst>
          </a:prstGeom>
          <a:solidFill>
            <a:schemeClr val="accent6">
              <a:lumMod val="40000"/>
              <a:lumOff val="60000"/>
            </a:schemeClr>
          </a:solidFill>
          <a:ln w="34925" cmpd="dbl">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ja-JP" altLang="en-US" sz="11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★まずは、府が抱える課題について、広く社会と共有することが大切！</a:t>
            </a:r>
            <a:endParaRPr lang="en-US" altLang="ja-JP" sz="11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★寄附者の心を揺さぶる事業、ワクワクする事業であることを伝える！</a:t>
            </a:r>
          </a:p>
        </p:txBody>
      </p:sp>
      <p:sp>
        <p:nvSpPr>
          <p:cNvPr id="47" name="角丸四角形 46"/>
          <p:cNvSpPr/>
          <p:nvPr/>
        </p:nvSpPr>
        <p:spPr>
          <a:xfrm>
            <a:off x="767171" y="4416821"/>
            <a:ext cx="4428000" cy="137920"/>
          </a:xfrm>
          <a:prstGeom prst="roundRect">
            <a:avLst>
              <a:gd name="adj" fmla="val 0"/>
            </a:avLst>
          </a:prstGeom>
          <a:solidFill>
            <a:schemeClr val="accent5">
              <a:lumMod val="40000"/>
              <a:lumOff val="60000"/>
            </a:schemeClr>
          </a:solidFill>
          <a:ln w="19050" cap="flat" cmpd="sng" algn="ctr">
            <a:noFill/>
            <a:prstDash val="sysDash"/>
          </a:ln>
          <a:effectLst/>
        </p:spPr>
        <p:txBody>
          <a:bodyPr wrap="square" lIns="0" tIns="34293" rIns="0" bIns="34293" rtlCol="0" anchor="ctr" anchorCtr="0">
            <a:noAutofit/>
          </a:bodyPr>
          <a:lstStyle/>
          <a:p>
            <a:pPr marL="239804" indent="-171450" defTabSz="457200">
              <a:buFont typeface="Wingdings" panose="05000000000000000000" pitchFamily="2" charset="2"/>
              <a:buChar char="Ø"/>
              <a:defRPr/>
            </a:pPr>
            <a:r>
              <a:rPr kumimoji="0" lang="ja-JP" altLang="en-US" sz="11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基金についての発信ツールを工夫し、より多くの人に基金を知っていただく</a:t>
            </a:r>
            <a:endParaRPr kumimoji="0" lang="en-US" altLang="ja-JP" sz="6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4861522" y="2186088"/>
            <a:ext cx="672895" cy="207505"/>
          </a:xfrm>
          <a:prstGeom prst="roundRect">
            <a:avLst>
              <a:gd name="adj" fmla="val 0"/>
            </a:avLst>
          </a:prstGeom>
          <a:noFill/>
          <a:ln w="31750" cap="flat" cmpd="sng" algn="ctr">
            <a:noFill/>
            <a:prstDash val="solid"/>
            <a:miter lim="800000"/>
          </a:ln>
          <a:effectLst/>
        </p:spPr>
        <p:txBody>
          <a:bodyPr vert="horz" lIns="36000" rIns="36000"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900" b="1" kern="0" dirty="0">
                <a:latin typeface="Meiryo UI" panose="020B0604030504040204" pitchFamily="50" charset="-128"/>
                <a:ea typeface="Meiryo UI" panose="020B0604030504040204" pitchFamily="50" charset="-128"/>
              </a:rPr>
              <a:t>②ご寄附</a:t>
            </a:r>
            <a:endParaRPr kumimoji="0" lang="en-US" altLang="ja-JP" sz="900" b="1" kern="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F26C24B6-DD08-458D-B479-73F28F204598}"/>
              </a:ext>
            </a:extLst>
          </p:cNvPr>
          <p:cNvSpPr txBox="1"/>
          <p:nvPr/>
        </p:nvSpPr>
        <p:spPr>
          <a:xfrm>
            <a:off x="360909" y="890228"/>
            <a:ext cx="2474164" cy="307777"/>
          </a:xfrm>
          <a:prstGeom prst="rect">
            <a:avLst/>
          </a:prstGeom>
          <a:noFill/>
        </p:spPr>
        <p:txBody>
          <a:bodyPr wrap="square" rtlCol="0">
            <a:spAutoFit/>
          </a:bodyPr>
          <a:lstStyle/>
          <a:p>
            <a:pPr lvl="0">
              <a:defRPr/>
            </a:pPr>
            <a:r>
              <a:rPr lang="en-US" altLang="ja-JP" sz="14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r>
              <a:rPr lang="ja-JP" altLang="en-US" sz="14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効果的な寄附金の募集</a:t>
            </a:r>
            <a:r>
              <a:rPr lang="en-US" altLang="ja-JP" sz="14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endPar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9977401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40000"/>
            <a:lumOff val="60000"/>
          </a:schemeClr>
        </a:solidFill>
        <a:ln w="9525">
          <a:solidFill>
            <a:schemeClr val="accent1"/>
          </a:solidFill>
        </a:ln>
      </a:spPr>
      <a:bodyPr lIns="36000" rIns="36000" rtlCol="0" anchor="t"/>
      <a:lstStyle>
        <a:defPPr algn="ctr">
          <a:defRPr kumimoji="1" sz="500" b="1" dirty="0" smtClean="0">
            <a:solidFill>
              <a:schemeClr val="tx1"/>
            </a:solidFill>
            <a:latin typeface="ＭＳ ゴシック" panose="020B0609070205080204" pitchFamily="49" charset="-128"/>
            <a:ea typeface="ＭＳ ゴシック" panose="020B0609070205080204" pitchFamily="49" charset="-128"/>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accent1">
            <a:lumMod val="40000"/>
            <a:lumOff val="60000"/>
          </a:schemeClr>
        </a:solidFill>
        <a:ln>
          <a:noFill/>
        </a:ln>
      </a:spPr>
      <a:bodyPr wrap="square" rtlCol="0">
        <a:noAutofit/>
      </a:bodyPr>
      <a:lstStyle>
        <a:defPPr>
          <a:defRPr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defRPr>
        </a:defPPr>
      </a:lstStyle>
      <a:style>
        <a:lnRef idx="2">
          <a:schemeClr val="accent1"/>
        </a:lnRef>
        <a:fillRef idx="1">
          <a:schemeClr val="lt1"/>
        </a:fillRef>
        <a:effectRef idx="0">
          <a:schemeClr val="accent1"/>
        </a:effectRef>
        <a:fontRef idx="minor">
          <a:schemeClr val="dk1"/>
        </a:fontRef>
      </a: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5BBD448640CB147A5528A90D7A752E6" ma:contentTypeVersion="0" ma:contentTypeDescription="新しいドキュメントを作成します。" ma:contentTypeScope="" ma:versionID="870bfd10208a075ddad328603fb1e3f2">
  <xsd:schema xmlns:xsd="http://www.w3.org/2001/XMLSchema" xmlns:xs="http://www.w3.org/2001/XMLSchema" xmlns:p="http://schemas.microsoft.com/office/2006/metadata/properties" targetNamespace="http://schemas.microsoft.com/office/2006/metadata/properties" ma:root="true" ma:fieldsID="4ed14474a1014a33b797668e927a5ba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568595-2E1A-481F-9D26-4F8C6BF77D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532240C-9678-49BC-876E-9028F5F0CBF7}">
  <ds:schemaRefs>
    <ds:schemaRef ds:uri="http://schemas.microsoft.com/office/infopath/2007/PartnerControls"/>
    <ds:schemaRef ds:uri="http://purl.org/dc/elements/1.1/"/>
    <ds:schemaRef ds:uri="http://purl.org/dc/dcmitype/"/>
    <ds:schemaRef ds:uri="http://www.w3.org/XML/1998/namespace"/>
    <ds:schemaRef ds:uri="http://schemas.microsoft.com/office/2006/documentManagement/types"/>
    <ds:schemaRef ds:uri="http://purl.org/dc/terms/"/>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FD13421D-47B8-4EE1-AFD8-43F894A84F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49127</TotalTime>
  <Words>9772</Words>
  <Application>Microsoft Office PowerPoint</Application>
  <PresentationFormat>画面に合わせる (4:3)</PresentationFormat>
  <Paragraphs>972</Paragraphs>
  <Slides>23</Slides>
  <Notes>7</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23</vt:i4>
      </vt:variant>
    </vt:vector>
  </HeadingPairs>
  <TitlesOfParts>
    <vt:vector size="36" baseType="lpstr">
      <vt:lpstr>Meiryo UI</vt:lpstr>
      <vt:lpstr>ＭＳ Ｐゴシック</vt:lpstr>
      <vt:lpstr>ＭＳ ゴシック</vt:lpstr>
      <vt:lpstr>ＭＳ 明朝</vt:lpstr>
      <vt:lpstr>メイリオ</vt:lpstr>
      <vt:lpstr>游ゴシック</vt:lpstr>
      <vt:lpstr>Arial</vt:lpstr>
      <vt:lpstr>Calibri</vt:lpstr>
      <vt:lpstr>Century</vt:lpstr>
      <vt:lpstr>Microsoft Himalaya</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上田　有紀</cp:lastModifiedBy>
  <cp:revision>5789</cp:revision>
  <cp:lastPrinted>2022-02-10T07:37:52Z</cp:lastPrinted>
  <dcterms:created xsi:type="dcterms:W3CDTF">2014-06-17T12:02:58Z</dcterms:created>
  <dcterms:modified xsi:type="dcterms:W3CDTF">2022-02-15T05:08:00Z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0x01010085BBD448640CB147A5528A90D7A752E6</vt:lpwstr>
  </property>
</Properties>
</file>